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3"/>
  </p:notesMasterIdLst>
  <p:handoutMasterIdLst>
    <p:handoutMasterId r:id="rId44"/>
  </p:handoutMasterIdLst>
  <p:sldIdLst>
    <p:sldId id="742" r:id="rId5"/>
    <p:sldId id="758" r:id="rId6"/>
    <p:sldId id="815" r:id="rId7"/>
    <p:sldId id="744" r:id="rId8"/>
    <p:sldId id="755" r:id="rId9"/>
    <p:sldId id="759" r:id="rId10"/>
    <p:sldId id="776" r:id="rId11"/>
    <p:sldId id="766" r:id="rId12"/>
    <p:sldId id="767" r:id="rId13"/>
    <p:sldId id="770" r:id="rId14"/>
    <p:sldId id="771" r:id="rId15"/>
    <p:sldId id="788" r:id="rId16"/>
    <p:sldId id="802" r:id="rId17"/>
    <p:sldId id="820" r:id="rId18"/>
    <p:sldId id="760" r:id="rId19"/>
    <p:sldId id="810" r:id="rId20"/>
    <p:sldId id="807" r:id="rId21"/>
    <p:sldId id="803" r:id="rId22"/>
    <p:sldId id="816" r:id="rId23"/>
    <p:sldId id="785" r:id="rId24"/>
    <p:sldId id="764" r:id="rId25"/>
    <p:sldId id="789" r:id="rId26"/>
    <p:sldId id="799" r:id="rId27"/>
    <p:sldId id="795" r:id="rId28"/>
    <p:sldId id="811" r:id="rId29"/>
    <p:sldId id="812" r:id="rId30"/>
    <p:sldId id="813" r:id="rId31"/>
    <p:sldId id="814" r:id="rId32"/>
    <p:sldId id="790" r:id="rId33"/>
    <p:sldId id="804" r:id="rId34"/>
    <p:sldId id="805" r:id="rId35"/>
    <p:sldId id="806" r:id="rId36"/>
    <p:sldId id="817" r:id="rId37"/>
    <p:sldId id="800" r:id="rId38"/>
    <p:sldId id="775" r:id="rId39"/>
    <p:sldId id="818" r:id="rId40"/>
    <p:sldId id="777" r:id="rId41"/>
    <p:sldId id="747" r:id="rId42"/>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742"/>
            <p14:sldId id="758"/>
            <p14:sldId id="815"/>
            <p14:sldId id="744"/>
            <p14:sldId id="755"/>
            <p14:sldId id="759"/>
            <p14:sldId id="776"/>
            <p14:sldId id="766"/>
            <p14:sldId id="767"/>
            <p14:sldId id="770"/>
            <p14:sldId id="771"/>
            <p14:sldId id="788"/>
            <p14:sldId id="802"/>
            <p14:sldId id="820"/>
            <p14:sldId id="760"/>
            <p14:sldId id="810"/>
            <p14:sldId id="807"/>
            <p14:sldId id="803"/>
            <p14:sldId id="816"/>
            <p14:sldId id="785"/>
            <p14:sldId id="764"/>
            <p14:sldId id="789"/>
            <p14:sldId id="799"/>
            <p14:sldId id="795"/>
            <p14:sldId id="811"/>
            <p14:sldId id="812"/>
            <p14:sldId id="813"/>
            <p14:sldId id="814"/>
            <p14:sldId id="790"/>
            <p14:sldId id="804"/>
            <p14:sldId id="805"/>
            <p14:sldId id="806"/>
            <p14:sldId id="817"/>
            <p14:sldId id="800"/>
            <p14:sldId id="775"/>
            <p14:sldId id="818"/>
            <p14:sldId id="777"/>
            <p14:sldId id="747"/>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 id="2" name="Damien Wright" initials="DW" lastIdx="7" clrIdx="1">
    <p:extLst>
      <p:ext uri="{19B8F6BF-5375-455C-9EA6-DF929625EA0E}">
        <p15:presenceInfo xmlns:p15="http://schemas.microsoft.com/office/powerpoint/2012/main" userId="Damien Wright" providerId="None"/>
      </p:ext>
    </p:extLst>
  </p:cmAuthor>
  <p:cmAuthor id="3" name="Sandy Leong" initials="SL" lastIdx="7" clrIdx="2">
    <p:extLst>
      <p:ext uri="{19B8F6BF-5375-455C-9EA6-DF929625EA0E}">
        <p15:presenceInfo xmlns:p15="http://schemas.microsoft.com/office/powerpoint/2012/main" userId="f5968e11c8606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EA3"/>
    <a:srgbClr val="FFFFFF"/>
    <a:srgbClr val="8898E8"/>
    <a:srgbClr val="D9A265"/>
    <a:srgbClr val="004680"/>
    <a:srgbClr val="BA9238"/>
    <a:srgbClr val="E7F6FF"/>
    <a:srgbClr val="CCECFF"/>
    <a:srgbClr val="00FF99"/>
    <a:srgbClr val="72D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AE357F-C0E3-4C38-8D3C-006C06CDDDCE}" v="8" dt="2021-08-23T11:24:17.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76" autoAdjust="0"/>
  </p:normalViewPr>
  <p:slideViewPr>
    <p:cSldViewPr>
      <p:cViewPr varScale="1">
        <p:scale>
          <a:sx n="111" d="100"/>
          <a:sy n="111" d="100"/>
        </p:scale>
        <p:origin x="534" y="96"/>
      </p:cViewPr>
      <p:guideLst>
        <p:guide orient="horz" pos="2160"/>
        <p:guide pos="3839"/>
      </p:guideLst>
    </p:cSldViewPr>
  </p:slideViewPr>
  <p:outlineViewPr>
    <p:cViewPr>
      <p:scale>
        <a:sx n="33" d="100"/>
        <a:sy n="33" d="100"/>
      </p:scale>
      <p:origin x="0" y="-276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Leong" userId="f5968e11c86067dc" providerId="Windows Live" clId="Web-{E7AE357F-C0E3-4C38-8D3C-006C06CDDDCE}"/>
    <pc:docChg chg="">
      <pc:chgData name="Sandy Leong" userId="f5968e11c86067dc" providerId="Windows Live" clId="Web-{E7AE357F-C0E3-4C38-8D3C-006C06CDDDCE}" dt="2021-08-23T11:24:17.257" v="7"/>
      <pc:docMkLst>
        <pc:docMk/>
      </pc:docMkLst>
      <pc:sldChg chg="addCm">
        <pc:chgData name="Sandy Leong" userId="f5968e11c86067dc" providerId="Windows Live" clId="Web-{E7AE357F-C0E3-4C38-8D3C-006C06CDDDCE}" dt="2021-08-23T11:19:33.064" v="0"/>
        <pc:sldMkLst>
          <pc:docMk/>
          <pc:sldMk cId="1927417979" sldId="767"/>
        </pc:sldMkLst>
      </pc:sldChg>
      <pc:sldChg chg="addCm">
        <pc:chgData name="Sandy Leong" userId="f5968e11c86067dc" providerId="Windows Live" clId="Web-{E7AE357F-C0E3-4C38-8D3C-006C06CDDDCE}" dt="2021-08-23T11:20:13.455" v="1"/>
        <pc:sldMkLst>
          <pc:docMk/>
          <pc:sldMk cId="272351548" sldId="788"/>
        </pc:sldMkLst>
      </pc:sldChg>
      <pc:sldChg chg="addCm">
        <pc:chgData name="Sandy Leong" userId="f5968e11c86067dc" providerId="Windows Live" clId="Web-{E7AE357F-C0E3-4C38-8D3C-006C06CDDDCE}" dt="2021-08-23T11:24:17.257" v="7"/>
        <pc:sldMkLst>
          <pc:docMk/>
          <pc:sldMk cId="263105561" sldId="805"/>
        </pc:sldMkLst>
      </pc:sldChg>
      <pc:sldChg chg="addCm">
        <pc:chgData name="Sandy Leong" userId="f5968e11c86067dc" providerId="Windows Live" clId="Web-{E7AE357F-C0E3-4C38-8D3C-006C06CDDDCE}" dt="2021-08-23T11:21:03.269" v="3"/>
        <pc:sldMkLst>
          <pc:docMk/>
          <pc:sldMk cId="3368492217" sldId="810"/>
        </pc:sldMkLst>
      </pc:sldChg>
      <pc:sldChg chg="addCm modCm">
        <pc:chgData name="Sandy Leong" userId="f5968e11c86067dc" providerId="Windows Live" clId="Web-{E7AE357F-C0E3-4C38-8D3C-006C06CDDDCE}" dt="2021-08-23T11:22:03.911" v="5"/>
        <pc:sldMkLst>
          <pc:docMk/>
          <pc:sldMk cId="3082962090" sldId="8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2/8/2023</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2/8/2023</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diversityresources.com/february-2021-diversity-calendar/" TargetMode="External"/><Relationship Id="rId2" Type="http://schemas.openxmlformats.org/officeDocument/2006/relationships/hyperlink" Target="https://www.diversitybestpractices.com/2021-diversity-holidays" TargetMode="External"/><Relationship Id="rId1" Type="http://schemas.openxmlformats.org/officeDocument/2006/relationships/slideLayout" Target="../slideLayouts/slideLayout2.xml"/><Relationship Id="rId5" Type="http://schemas.openxmlformats.org/officeDocument/2006/relationships/hyperlink" Target="https://www.usamulticulturalcalendar.com/Wall_Calender_a/256.htm" TargetMode="Externa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s://www.unibas.ch/de/Aktuell/Uni-Nova/Uni-Nova-115/Uni-Nova-115-Feste.html" TargetMode="External"/><Relationship Id="rId2" Type="http://schemas.openxmlformats.org/officeDocument/2006/relationships/hyperlink" Target="https://religionen-entdecken.de/lexikon/e/essen-in-den-religione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businessinsider.com/photos-muslims-celebrating-eid-al-fitr-2016-7#egypt-celebrations-often-pour-out-into-the-streets-muslims-in-cairo-waited-to-catch-the-hundreds-of-balloons-distributed-after-eid-al-fitr-prayers-4" TargetMode="External"/><Relationship Id="rId7" Type="http://schemas.openxmlformats.org/officeDocument/2006/relationships/hyperlink" Target="https://www.usamulticulturalcalendar.com/Wall_Calender_a/256.htm" TargetMode="External"/><Relationship Id="rId2" Type="http://schemas.openxmlformats.org/officeDocument/2006/relationships/hyperlink" Target="https://www.vecteezy.com/vector-art/2288908-eid-mubarak-islamic-festival-celebration-with-vector-illustration-on-blue-background" TargetMode="External"/><Relationship Id="rId1" Type="http://schemas.openxmlformats.org/officeDocument/2006/relationships/slideLayout" Target="../slideLayouts/slideLayout2.xml"/><Relationship Id="rId6" Type="http://schemas.openxmlformats.org/officeDocument/2006/relationships/hyperlink" Target="https://religion.orf.at/v3/lexikon/stories/2568989/" TargetMode="External"/><Relationship Id="rId5" Type="http://schemas.openxmlformats.org/officeDocument/2006/relationships/hyperlink" Target="https://pixabay.com/de/images" TargetMode="External"/><Relationship Id="rId4" Type="http://schemas.openxmlformats.org/officeDocument/2006/relationships/hyperlink" Target="https://de.freepik.com/"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en.wikipedia.org/wiki/Religious_festival" TargetMode="External"/><Relationship Id="rId3" Type="http://schemas.openxmlformats.org/officeDocument/2006/relationships/hyperlink" Target="https://www.virtualhospice.ca/Assets/cultural%20traditions%20and%20healthcare%20beliefs%20of%20older%20adults_20090429151038.pdf" TargetMode="External"/><Relationship Id="rId7" Type="http://schemas.openxmlformats.org/officeDocument/2006/relationships/hyperlink" Target="https://www.scholastic.com/teachers/articles/teaching-content/religious-commemorations-around-world/" TargetMode="External"/><Relationship Id="rId2" Type="http://schemas.openxmlformats.org/officeDocument/2006/relationships/hyperlink" Target="https://onlinelibrary.wiley.com/doi/full/10.1002/nop2.343" TargetMode="External"/><Relationship Id="rId1" Type="http://schemas.openxmlformats.org/officeDocument/2006/relationships/slideLayout" Target="../slideLayouts/slideLayout2.xml"/><Relationship Id="rId6" Type="http://schemas.openxmlformats.org/officeDocument/2006/relationships/hyperlink" Target="http://what-when-how.com/nursing/transcultural-and-social-aspects-of-nutrition-nutrition-and-diet-therapy-nursing-part-3/" TargetMode="External"/><Relationship Id="rId5" Type="http://schemas.openxmlformats.org/officeDocument/2006/relationships/hyperlink" Target="https://thrivemeetings.com/2018/01/religious-dietary-restrictions-guide/" TargetMode="External"/><Relationship Id="rId4" Type="http://schemas.openxmlformats.org/officeDocument/2006/relationships/hyperlink" Target="https://www.independentnurse.co.uk/clinical-article/religion-and-dietary-choices/145719/"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Eating, Drinking, Celebrating, and Fasting</a:t>
            </a:r>
            <a:endParaRPr lang="en-GB" dirty="0"/>
          </a:p>
        </p:txBody>
      </p:sp>
      <p:sp>
        <p:nvSpPr>
          <p:cNvPr id="3" name="Subtitle 2"/>
          <p:cNvSpPr>
            <a:spLocks noGrp="1"/>
          </p:cNvSpPr>
          <p:nvPr>
            <p:ph type="subTitle" idx="1"/>
          </p:nvPr>
        </p:nvSpPr>
        <p:spPr/>
        <p:txBody>
          <a:bodyPr>
            <a:normAutofit/>
          </a:bodyPr>
          <a:lstStyle/>
          <a:p>
            <a:r>
              <a:rPr lang="en-GB" sz="5400" dirty="0"/>
              <a:t>Module 3</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705F-990C-4C29-8AF4-72AF56D21224}"/>
              </a:ext>
            </a:extLst>
          </p:cNvPr>
          <p:cNvSpPr>
            <a:spLocks noGrp="1"/>
          </p:cNvSpPr>
          <p:nvPr>
            <p:ph type="title"/>
          </p:nvPr>
        </p:nvSpPr>
        <p:spPr/>
        <p:txBody>
          <a:bodyPr/>
          <a:lstStyle/>
          <a:p>
            <a:r>
              <a:rPr lang="en-US" dirty="0"/>
              <a:t>3. Hinduism</a:t>
            </a:r>
            <a:endParaRPr lang="el-GR" dirty="0"/>
          </a:p>
        </p:txBody>
      </p:sp>
      <p:sp>
        <p:nvSpPr>
          <p:cNvPr id="3" name="Content Placeholder 2">
            <a:extLst>
              <a:ext uri="{FF2B5EF4-FFF2-40B4-BE49-F238E27FC236}">
                <a16:creationId xmlns:a16="http://schemas.microsoft.com/office/drawing/2014/main" id="{907DB9A8-95EF-4CE4-AD5B-869FD3724DE6}"/>
              </a:ext>
            </a:extLst>
          </p:cNvPr>
          <p:cNvSpPr>
            <a:spLocks noGrp="1"/>
          </p:cNvSpPr>
          <p:nvPr>
            <p:ph idx="1"/>
          </p:nvPr>
        </p:nvSpPr>
        <p:spPr>
          <a:xfrm>
            <a:off x="1357863" y="1700808"/>
            <a:ext cx="9598700" cy="3581400"/>
          </a:xfrm>
        </p:spPr>
        <p:txBody>
          <a:bodyPr>
            <a:normAutofit/>
          </a:bodyPr>
          <a:lstStyle/>
          <a:p>
            <a:pPr marL="0" indent="0">
              <a:buNone/>
            </a:pPr>
            <a:r>
              <a:rPr lang="en-US" dirty="0"/>
              <a:t>For many Hindus, a meal is also an important part of their religious life. Depending on the denomination and stage of life, certain rules of eating apply:</a:t>
            </a:r>
          </a:p>
          <a:p>
            <a:r>
              <a:rPr lang="en-US" dirty="0"/>
              <a:t>Beef is taboo for Hindus, because cows are sacred animals in Hinduism.</a:t>
            </a:r>
          </a:p>
          <a:p>
            <a:r>
              <a:rPr lang="en-US" dirty="0"/>
              <a:t>Many Hindus are vegetarians and therefore do not eat any dish that contains meat or other ingredients from an animal, because Hindus believe in eternal rebirth. According to this belief, a person's soul can also be reborn in an animal. Therefore, many Hindus do not want to kill an animal.</a:t>
            </a:r>
          </a:p>
          <a:p>
            <a:r>
              <a:rPr lang="en-US" dirty="0"/>
              <a:t>Hindus wash their hands before every meal,  because eating is a religious act for Hindus, and this always includes cleanliness. It is also about practical hygiene, because many Hindus eat without cutlery, with their right hand. </a:t>
            </a:r>
          </a:p>
        </p:txBody>
      </p:sp>
      <p:sp>
        <p:nvSpPr>
          <p:cNvPr id="4" name="Slide Number Placeholder 3">
            <a:extLst>
              <a:ext uri="{FF2B5EF4-FFF2-40B4-BE49-F238E27FC236}">
                <a16:creationId xmlns:a16="http://schemas.microsoft.com/office/drawing/2014/main" id="{C6BD98A4-CF5D-422A-B287-57199B8E3883}"/>
              </a:ext>
            </a:extLst>
          </p:cNvPr>
          <p:cNvSpPr>
            <a:spLocks noGrp="1"/>
          </p:cNvSpPr>
          <p:nvPr>
            <p:ph type="sldNum" sz="quarter" idx="12"/>
          </p:nvPr>
        </p:nvSpPr>
        <p:spPr/>
        <p:txBody>
          <a:bodyPr/>
          <a:lstStyle/>
          <a:p>
            <a:fld id="{C014DD1E-5D91-48A3-AD6D-45FBA980D106}" type="slidenum">
              <a:rPr lang="en-GB" smtClean="0"/>
              <a:t>10</a:t>
            </a:fld>
            <a:endParaRPr lang="en-GB"/>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E5B3-D5C6-4512-AFBA-F2865FF8D5EE}"/>
              </a:ext>
            </a:extLst>
          </p:cNvPr>
          <p:cNvSpPr>
            <a:spLocks noGrp="1"/>
          </p:cNvSpPr>
          <p:nvPr>
            <p:ph type="title"/>
          </p:nvPr>
        </p:nvSpPr>
        <p:spPr/>
        <p:txBody>
          <a:bodyPr/>
          <a:lstStyle/>
          <a:p>
            <a:r>
              <a:rPr lang="en-US" dirty="0"/>
              <a:t>4. Buddhism</a:t>
            </a:r>
            <a:endParaRPr lang="el-GR" dirty="0"/>
          </a:p>
        </p:txBody>
      </p:sp>
      <p:sp>
        <p:nvSpPr>
          <p:cNvPr id="3" name="Content Placeholder 2">
            <a:extLst>
              <a:ext uri="{FF2B5EF4-FFF2-40B4-BE49-F238E27FC236}">
                <a16:creationId xmlns:a16="http://schemas.microsoft.com/office/drawing/2014/main" id="{E1C73D41-5AA2-4951-8ABC-F1A53E2AAC7D}"/>
              </a:ext>
            </a:extLst>
          </p:cNvPr>
          <p:cNvSpPr>
            <a:spLocks noGrp="1"/>
          </p:cNvSpPr>
          <p:nvPr>
            <p:ph idx="1"/>
          </p:nvPr>
        </p:nvSpPr>
        <p:spPr>
          <a:xfrm>
            <a:off x="1371243" y="1988840"/>
            <a:ext cx="9598700" cy="3581400"/>
          </a:xfrm>
        </p:spPr>
        <p:txBody>
          <a:bodyPr>
            <a:normAutofit/>
          </a:bodyPr>
          <a:lstStyle/>
          <a:p>
            <a:r>
              <a:rPr lang="en-US" dirty="0"/>
              <a:t>Buddhists have no uniform rules about what food they should and should not eat. Their main concern is not to waste food. Therefore, they should eat only when they are hungry and only enough to fill them up. In addition, it is forbidden to simply throw away or let food that is still edible go to waste.</a:t>
            </a:r>
          </a:p>
          <a:p>
            <a:r>
              <a:rPr lang="en-US" dirty="0"/>
              <a:t>A precept of Buddhism forbids inflicting suffering on animals. This includes not slaughtering an animal just to eat it. Therefore, many Buddhists are strictly vegetarian. Others, however, do not abstain completely from meat.  What else is put on whose table depends above all on the individual religious community and the place of residence of a Buddhist.</a:t>
            </a:r>
          </a:p>
        </p:txBody>
      </p:sp>
      <p:sp>
        <p:nvSpPr>
          <p:cNvPr id="4" name="Slide Number Placeholder 3">
            <a:extLst>
              <a:ext uri="{FF2B5EF4-FFF2-40B4-BE49-F238E27FC236}">
                <a16:creationId xmlns:a16="http://schemas.microsoft.com/office/drawing/2014/main" id="{924AF2C2-4B98-4BE1-9030-5521F03636CE}"/>
              </a:ext>
            </a:extLst>
          </p:cNvPr>
          <p:cNvSpPr>
            <a:spLocks noGrp="1"/>
          </p:cNvSpPr>
          <p:nvPr>
            <p:ph type="sldNum" sz="quarter" idx="12"/>
          </p:nvPr>
        </p:nvSpPr>
        <p:spPr/>
        <p:txBody>
          <a:bodyPr/>
          <a:lstStyle/>
          <a:p>
            <a:fld id="{C014DD1E-5D91-48A3-AD6D-45FBA980D106}" type="slidenum">
              <a:rPr lang="en-GB" smtClean="0"/>
              <a:t>11</a:t>
            </a:fld>
            <a:endParaRPr lang="en-GB"/>
          </a:p>
        </p:txBody>
      </p:sp>
    </p:spTree>
    <p:extLst>
      <p:ext uri="{BB962C8B-B14F-4D97-AF65-F5344CB8AC3E}">
        <p14:creationId xmlns:p14="http://schemas.microsoft.com/office/powerpoint/2010/main" val="2857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FFA0-8FC0-432C-9AB6-5DEA52D1CD95}"/>
              </a:ext>
            </a:extLst>
          </p:cNvPr>
          <p:cNvSpPr>
            <a:spLocks noGrp="1"/>
          </p:cNvSpPr>
          <p:nvPr>
            <p:ph type="title"/>
          </p:nvPr>
        </p:nvSpPr>
        <p:spPr/>
        <p:txBody>
          <a:bodyPr/>
          <a:lstStyle/>
          <a:p>
            <a:r>
              <a:rPr lang="en-US" dirty="0"/>
              <a:t>5. Christianity</a:t>
            </a:r>
            <a:endParaRPr lang="el-GR" dirty="0"/>
          </a:p>
        </p:txBody>
      </p:sp>
      <p:sp>
        <p:nvSpPr>
          <p:cNvPr id="3" name="Content Placeholder 2">
            <a:extLst>
              <a:ext uri="{FF2B5EF4-FFF2-40B4-BE49-F238E27FC236}">
                <a16:creationId xmlns:a16="http://schemas.microsoft.com/office/drawing/2014/main" id="{510D4B0A-27BE-4002-9F47-30BBEF3C574F}"/>
              </a:ext>
            </a:extLst>
          </p:cNvPr>
          <p:cNvSpPr>
            <a:spLocks noGrp="1"/>
          </p:cNvSpPr>
          <p:nvPr>
            <p:ph idx="1"/>
          </p:nvPr>
        </p:nvSpPr>
        <p:spPr/>
        <p:txBody>
          <a:bodyPr>
            <a:normAutofit/>
          </a:bodyPr>
          <a:lstStyle/>
          <a:p>
            <a:r>
              <a:rPr lang="en-US" sz="1800" dirty="0"/>
              <a:t>Generally speaking, there are no specific rules or restrictions for Christians regarding food and diet, although some denominations prohibit alcohol and others may have periods of fasting. </a:t>
            </a:r>
          </a:p>
        </p:txBody>
      </p:sp>
      <p:sp>
        <p:nvSpPr>
          <p:cNvPr id="4" name="Slide Number Placeholder 3">
            <a:extLst>
              <a:ext uri="{FF2B5EF4-FFF2-40B4-BE49-F238E27FC236}">
                <a16:creationId xmlns:a16="http://schemas.microsoft.com/office/drawing/2014/main" id="{EA51FB61-D44F-44EB-A3D6-BE710088DF34}"/>
              </a:ext>
            </a:extLst>
          </p:cNvPr>
          <p:cNvSpPr>
            <a:spLocks noGrp="1"/>
          </p:cNvSpPr>
          <p:nvPr>
            <p:ph type="sldNum" sz="quarter" idx="12"/>
          </p:nvPr>
        </p:nvSpPr>
        <p:spPr/>
        <p:txBody>
          <a:bodyPr/>
          <a:lstStyle/>
          <a:p>
            <a:fld id="{C014DD1E-5D91-48A3-AD6D-45FBA980D106}" type="slidenum">
              <a:rPr lang="en-GB" smtClean="0"/>
              <a:t>12</a:t>
            </a:fld>
            <a:endParaRPr lang="en-GB"/>
          </a:p>
        </p:txBody>
      </p:sp>
    </p:spTree>
    <p:extLst>
      <p:ext uri="{BB962C8B-B14F-4D97-AF65-F5344CB8AC3E}">
        <p14:creationId xmlns:p14="http://schemas.microsoft.com/office/powerpoint/2010/main" val="2723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87A2-6E66-4CDB-A366-6848B61DC4C8}"/>
              </a:ext>
            </a:extLst>
          </p:cNvPr>
          <p:cNvSpPr>
            <a:spLocks noGrp="1"/>
          </p:cNvSpPr>
          <p:nvPr>
            <p:ph type="title"/>
          </p:nvPr>
        </p:nvSpPr>
        <p:spPr>
          <a:xfrm>
            <a:off x="1178818" y="692102"/>
            <a:ext cx="9598700" cy="1728786"/>
          </a:xfrm>
        </p:spPr>
        <p:txBody>
          <a:bodyPr/>
          <a:lstStyle/>
          <a:p>
            <a:r>
              <a:rPr lang="en-US" dirty="0"/>
              <a:t>Find the matches</a:t>
            </a:r>
            <a:endParaRPr lang="el-GR" dirty="0"/>
          </a:p>
        </p:txBody>
      </p:sp>
      <p:sp>
        <p:nvSpPr>
          <p:cNvPr id="3" name="Content Placeholder 2">
            <a:extLst>
              <a:ext uri="{FF2B5EF4-FFF2-40B4-BE49-F238E27FC236}">
                <a16:creationId xmlns:a16="http://schemas.microsoft.com/office/drawing/2014/main" id="{6A284F5C-8860-4CE5-8F12-DC9DB9B3215F}"/>
              </a:ext>
            </a:extLst>
          </p:cNvPr>
          <p:cNvSpPr>
            <a:spLocks noGrp="1"/>
          </p:cNvSpPr>
          <p:nvPr>
            <p:ph idx="1"/>
          </p:nvPr>
        </p:nvSpPr>
        <p:spPr>
          <a:xfrm>
            <a:off x="1197868" y="1354187"/>
            <a:ext cx="9598700" cy="3581400"/>
          </a:xfrm>
        </p:spPr>
        <p:txBody>
          <a:bodyPr>
            <a:normAutofit/>
          </a:bodyPr>
          <a:lstStyle/>
          <a:p>
            <a:pPr marL="0" indent="0">
              <a:buNone/>
            </a:pPr>
            <a:r>
              <a:rPr lang="en-GB" dirty="0"/>
              <a:t>How much do you know about different diets, some of which are followed because of religious beliefs, others for medical reasons or through their own choice.</a:t>
            </a:r>
            <a:br>
              <a:rPr lang="en-GB" dirty="0"/>
            </a:br>
            <a:r>
              <a:rPr lang="en-GB" dirty="0"/>
              <a:t>Match up the terms in the box on the righthand side to the descriptions of diet. </a:t>
            </a:r>
            <a:endParaRPr lang="de-DE" i="1" dirty="0"/>
          </a:p>
        </p:txBody>
      </p:sp>
      <p:sp>
        <p:nvSpPr>
          <p:cNvPr id="4" name="Slide Number Placeholder 3">
            <a:extLst>
              <a:ext uri="{FF2B5EF4-FFF2-40B4-BE49-F238E27FC236}">
                <a16:creationId xmlns:a16="http://schemas.microsoft.com/office/drawing/2014/main" id="{BF8CF6A1-F5BC-4283-A35B-A517C4186CE1}"/>
              </a:ext>
            </a:extLst>
          </p:cNvPr>
          <p:cNvSpPr>
            <a:spLocks noGrp="1"/>
          </p:cNvSpPr>
          <p:nvPr>
            <p:ph type="sldNum" sz="quarter" idx="12"/>
          </p:nvPr>
        </p:nvSpPr>
        <p:spPr/>
        <p:txBody>
          <a:bodyPr/>
          <a:lstStyle/>
          <a:p>
            <a:fld id="{C014DD1E-5D91-48A3-AD6D-45FBA980D106}" type="slidenum">
              <a:rPr lang="en-GB" smtClean="0"/>
              <a:t>13</a:t>
            </a:fld>
            <a:endParaRPr lang="en-GB"/>
          </a:p>
        </p:txBody>
      </p:sp>
      <p:graphicFrame>
        <p:nvGraphicFramePr>
          <p:cNvPr id="5" name="Tabelle 4"/>
          <p:cNvGraphicFramePr>
            <a:graphicFrameLocks noGrp="1"/>
          </p:cNvGraphicFramePr>
          <p:nvPr>
            <p:extLst>
              <p:ext uri="{D42A27DB-BD31-4B8C-83A1-F6EECF244321}">
                <p14:modId xmlns:p14="http://schemas.microsoft.com/office/powerpoint/2010/main" val="4001922846"/>
              </p:ext>
            </p:extLst>
          </p:nvPr>
        </p:nvGraphicFramePr>
        <p:xfrm>
          <a:off x="1024493" y="2636911"/>
          <a:ext cx="8598311" cy="3047781"/>
        </p:xfrm>
        <a:graphic>
          <a:graphicData uri="http://schemas.openxmlformats.org/drawingml/2006/table">
            <a:tbl>
              <a:tblPr firstRow="1" bandRow="1">
                <a:tableStyleId>{5940675A-B579-460E-94D1-54222C63F5DA}</a:tableStyleId>
              </a:tblPr>
              <a:tblGrid>
                <a:gridCol w="8382287">
                  <a:extLst>
                    <a:ext uri="{9D8B030D-6E8A-4147-A177-3AD203B41FA5}">
                      <a16:colId xmlns:a16="http://schemas.microsoft.com/office/drawing/2014/main" val="4034359990"/>
                    </a:ext>
                  </a:extLst>
                </a:gridCol>
                <a:gridCol w="216024">
                  <a:extLst>
                    <a:ext uri="{9D8B030D-6E8A-4147-A177-3AD203B41FA5}">
                      <a16:colId xmlns:a16="http://schemas.microsoft.com/office/drawing/2014/main" val="909633582"/>
                    </a:ext>
                  </a:extLst>
                </a:gridCol>
              </a:tblGrid>
              <a:tr h="370083">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1. This means, meat is allowed if the animal has lived as species-appropriate as possible and has been slaughtered by </a:t>
                      </a:r>
                      <a:r>
                        <a:rPr lang="en-US" sz="1200" dirty="0"/>
                        <a:t>throat cutting</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txBody>
                  <a:tcPr/>
                </a:tc>
                <a:tc>
                  <a:txBody>
                    <a:bodyPr/>
                    <a:lstStyle/>
                    <a:p>
                      <a:endParaRPr lang="de-DE" sz="1200" dirty="0"/>
                    </a:p>
                  </a:txBody>
                  <a:tcPr/>
                </a:tc>
                <a:extLst>
                  <a:ext uri="{0D108BD9-81ED-4DB2-BD59-A6C34878D82A}">
                    <a16:rowId xmlns:a16="http://schemas.microsoft.com/office/drawing/2014/main" val="2523960490"/>
                  </a:ext>
                </a:extLst>
              </a:tr>
              <a:tr h="370083">
                <a:tc>
                  <a:txBody>
                    <a:bodyPr/>
                    <a:lstStyle/>
                    <a:p>
                      <a:r>
                        <a:rPr lang="en-US" sz="1200" dirty="0"/>
                        <a:t> 2. The name for the Jewish dietary law is….</a:t>
                      </a:r>
                      <a:endParaRPr lang="de-DE" sz="1200" dirty="0"/>
                    </a:p>
                  </a:txBody>
                  <a:tcPr/>
                </a:tc>
                <a:tc>
                  <a:txBody>
                    <a:bodyPr/>
                    <a:lstStyle/>
                    <a:p>
                      <a:endParaRPr lang="de-DE" sz="1200" dirty="0"/>
                    </a:p>
                  </a:txBody>
                  <a:tcPr/>
                </a:tc>
                <a:extLst>
                  <a:ext uri="{0D108BD9-81ED-4DB2-BD59-A6C34878D82A}">
                    <a16:rowId xmlns:a16="http://schemas.microsoft.com/office/drawing/2014/main" val="2549522879"/>
                  </a:ext>
                </a:extLst>
              </a:tr>
              <a:tr h="456266">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3.  Meat and other animal components must come from "permitted" animals. Dairy and meat are separated.</a:t>
                      </a:r>
                    </a:p>
                    <a:p>
                      <a:pPr marL="0" marR="0" lvl="0" indent="0" algn="l" defTabSz="914126" rtl="0" eaLnBrk="1" fontAlgn="auto" latinLnBrk="0" hangingPunct="1">
                        <a:lnSpc>
                          <a:spcPct val="100000"/>
                        </a:lnSpc>
                        <a:spcBef>
                          <a:spcPts val="0"/>
                        </a:spcBef>
                        <a:spcAft>
                          <a:spcPts val="0"/>
                        </a:spcAft>
                        <a:buClrTx/>
                        <a:buSzTx/>
                        <a:buFontTx/>
                        <a:buNone/>
                        <a:tabLst/>
                        <a:defRPr/>
                      </a:pPr>
                      <a:endParaRPr lang="de-DE" sz="1200" dirty="0"/>
                    </a:p>
                  </a:txBody>
                  <a:tcPr/>
                </a:tc>
                <a:tc>
                  <a:txBody>
                    <a:bodyPr/>
                    <a:lstStyle/>
                    <a:p>
                      <a:endParaRPr lang="de-DE" sz="1200" dirty="0"/>
                    </a:p>
                  </a:txBody>
                  <a:tcPr/>
                </a:tc>
                <a:extLst>
                  <a:ext uri="{0D108BD9-81ED-4DB2-BD59-A6C34878D82A}">
                    <a16:rowId xmlns:a16="http://schemas.microsoft.com/office/drawing/2014/main" val="735001224"/>
                  </a:ext>
                </a:extLst>
              </a:tr>
              <a:tr h="370083">
                <a:tc>
                  <a:txBody>
                    <a:bodyPr/>
                    <a:lstStyle/>
                    <a:p>
                      <a:pPr marL="0" algn="l" defTabSz="914126" rtl="0" eaLnBrk="1" latinLnBrk="0" hangingPunct="1"/>
                      <a:r>
                        <a:rPr lang="en-US" sz="1200" kern="1200" dirty="0">
                          <a:solidFill>
                            <a:schemeClr val="tx1"/>
                          </a:solidFill>
                          <a:latin typeface="+mn-lt"/>
                          <a:ea typeface="+mn-ea"/>
                          <a:cs typeface="+mn-cs"/>
                        </a:rPr>
                        <a:t> 4. In addition to the purely plant-based diet, eggs and milk are also allowed</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294307571"/>
                  </a:ext>
                </a:extLst>
              </a:tr>
              <a:tr h="370083">
                <a:tc>
                  <a:txBody>
                    <a:bodyPr/>
                    <a:lstStyle/>
                    <a:p>
                      <a:pPr marL="0" algn="l" defTabSz="914126" rtl="0" eaLnBrk="1" latinLnBrk="0" hangingPunct="1"/>
                      <a:r>
                        <a:rPr lang="en-US" sz="1200" kern="1200" dirty="0">
                          <a:solidFill>
                            <a:schemeClr val="tx1"/>
                          </a:solidFill>
                          <a:latin typeface="+mn-lt"/>
                          <a:ea typeface="+mn-ea"/>
                          <a:cs typeface="+mn-cs"/>
                        </a:rPr>
                        <a:t> 5. Any animal products are avoided in this diet</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2875225895"/>
                  </a:ext>
                </a:extLst>
              </a:tr>
              <a:tr h="370083">
                <a:tc>
                  <a:txBody>
                    <a:bodyPr/>
                    <a:lstStyle/>
                    <a:p>
                      <a:pPr marL="0" algn="l" defTabSz="914126" rtl="0" eaLnBrk="1" latinLnBrk="0" hangingPunct="1"/>
                      <a:r>
                        <a:rPr lang="en-US" sz="1200" kern="1200" dirty="0">
                          <a:solidFill>
                            <a:schemeClr val="tx1"/>
                          </a:solidFill>
                          <a:latin typeface="+mn-lt"/>
                          <a:ea typeface="+mn-ea"/>
                          <a:cs typeface="+mn-cs"/>
                        </a:rPr>
                        <a:t> 6.  Dairy  products/products with lactose must not be eaten</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918932789"/>
                  </a:ext>
                </a:extLst>
              </a:tr>
              <a:tr h="370083">
                <a:tc>
                  <a:txBody>
                    <a:bodyPr/>
                    <a:lstStyle/>
                    <a:p>
                      <a:pPr marL="0" algn="l" defTabSz="914126" rtl="0" eaLnBrk="1" latinLnBrk="0" hangingPunct="1"/>
                      <a:r>
                        <a:rPr lang="en-US" sz="1200" kern="1200" baseline="0" dirty="0">
                          <a:solidFill>
                            <a:schemeClr val="tx1"/>
                          </a:solidFill>
                          <a:latin typeface="+mn-lt"/>
                          <a:ea typeface="+mn-ea"/>
                          <a:cs typeface="+mn-cs"/>
                        </a:rPr>
                        <a:t> 7.  Fruit juices and dried fruits should be avoided in the long run. Likewise, anything sweetened with fructose or sorbitol.</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1196384828"/>
                  </a:ext>
                </a:extLst>
              </a:tr>
              <a:tr h="370083">
                <a:tc>
                  <a:txBody>
                    <a:bodyPr/>
                    <a:lstStyle/>
                    <a:p>
                      <a:pPr marL="0" algn="l" defTabSz="914126" rtl="0" eaLnBrk="1" latinLnBrk="0" hangingPunct="1"/>
                      <a:r>
                        <a:rPr lang="en-US" sz="1200" kern="1200" dirty="0">
                          <a:solidFill>
                            <a:schemeClr val="tx1"/>
                          </a:solidFill>
                          <a:latin typeface="+mn-lt"/>
                          <a:ea typeface="+mn-ea"/>
                          <a:cs typeface="+mn-cs"/>
                        </a:rPr>
                        <a:t> 8. Alcohol and pork for Muslims are…..</a:t>
                      </a:r>
                      <a:endParaRPr lang="de-DE" sz="1200" kern="1200" dirty="0">
                        <a:solidFill>
                          <a:schemeClr val="tx1"/>
                        </a:solidFill>
                        <a:latin typeface="+mn-lt"/>
                        <a:ea typeface="+mn-ea"/>
                        <a:cs typeface="+mn-cs"/>
                      </a:endParaRPr>
                    </a:p>
                  </a:txBody>
                  <a:tcPr/>
                </a:tc>
                <a:tc>
                  <a:txBody>
                    <a:bodyPr/>
                    <a:lstStyle/>
                    <a:p>
                      <a:pPr marL="0" algn="l" defTabSz="914126" rtl="0" eaLnBrk="1" latinLnBrk="0" hangingPunct="1"/>
                      <a:endParaRPr lang="de-DE" sz="1200" kern="1200" dirty="0">
                        <a:solidFill>
                          <a:schemeClr val="tx1"/>
                        </a:solidFill>
                        <a:latin typeface="+mn-lt"/>
                        <a:ea typeface="+mn-ea"/>
                        <a:cs typeface="+mn-cs"/>
                      </a:endParaRPr>
                    </a:p>
                  </a:txBody>
                  <a:tcPr/>
                </a:tc>
                <a:extLst>
                  <a:ext uri="{0D108BD9-81ED-4DB2-BD59-A6C34878D82A}">
                    <a16:rowId xmlns:a16="http://schemas.microsoft.com/office/drawing/2014/main" val="3284608061"/>
                  </a:ext>
                </a:extLst>
              </a:tr>
            </a:tbl>
          </a:graphicData>
        </a:graphic>
      </p:graphicFrame>
      <p:sp>
        <p:nvSpPr>
          <p:cNvPr id="6" name="TextBox 5">
            <a:extLst>
              <a:ext uri="{FF2B5EF4-FFF2-40B4-BE49-F238E27FC236}">
                <a16:creationId xmlns:a16="http://schemas.microsoft.com/office/drawing/2014/main" id="{C7FE5FE3-D795-4C7B-BF76-877913F67AD8}"/>
              </a:ext>
            </a:extLst>
          </p:cNvPr>
          <p:cNvSpPr txBox="1"/>
          <p:nvPr/>
        </p:nvSpPr>
        <p:spPr>
          <a:xfrm>
            <a:off x="9796179" y="2002114"/>
            <a:ext cx="2160240" cy="2308324"/>
          </a:xfrm>
          <a:prstGeom prst="rect">
            <a:avLst/>
          </a:prstGeom>
          <a:solidFill>
            <a:schemeClr val="bg2">
              <a:lumMod val="95000"/>
            </a:schemeClr>
          </a:solidFill>
          <a:ln>
            <a:solidFill>
              <a:schemeClr val="accent1"/>
            </a:solidFill>
          </a:ln>
        </p:spPr>
        <p:txBody>
          <a:bodyPr wrap="square" rtlCol="0">
            <a:spAutoFit/>
          </a:bodyPr>
          <a:lstStyle/>
          <a:p>
            <a:pPr algn="ctr"/>
            <a:r>
              <a:rPr lang="en-GB" sz="1800" dirty="0"/>
              <a:t>Vegan</a:t>
            </a:r>
            <a:br>
              <a:rPr lang="en-GB" sz="1800" dirty="0"/>
            </a:br>
            <a:r>
              <a:rPr lang="en-GB" sz="1800" dirty="0"/>
              <a:t>Haram</a:t>
            </a:r>
          </a:p>
          <a:p>
            <a:pPr algn="ctr"/>
            <a:r>
              <a:rPr lang="en-GB" sz="1800" dirty="0"/>
              <a:t>Lactose intolerant</a:t>
            </a:r>
          </a:p>
          <a:p>
            <a:pPr algn="ctr"/>
            <a:r>
              <a:rPr lang="en-GB" sz="1800" dirty="0"/>
              <a:t>Fructose intolerant</a:t>
            </a:r>
          </a:p>
          <a:p>
            <a:pPr algn="ctr"/>
            <a:r>
              <a:rPr lang="en-GB" sz="1800" dirty="0"/>
              <a:t>Kashrut</a:t>
            </a:r>
          </a:p>
          <a:p>
            <a:pPr algn="ctr"/>
            <a:r>
              <a:rPr lang="en-GB" sz="1800" dirty="0"/>
              <a:t>Kosher</a:t>
            </a:r>
          </a:p>
          <a:p>
            <a:pPr algn="ctr"/>
            <a:r>
              <a:rPr lang="en-GB" sz="1800" dirty="0"/>
              <a:t>Halal</a:t>
            </a:r>
          </a:p>
          <a:p>
            <a:pPr algn="ctr"/>
            <a:r>
              <a:rPr lang="en-GB" sz="1800" dirty="0"/>
              <a:t>Ovo-</a:t>
            </a:r>
            <a:r>
              <a:rPr lang="en-GB" sz="1800" dirty="0" err="1"/>
              <a:t>lacto</a:t>
            </a:r>
            <a:r>
              <a:rPr lang="en-GB" sz="1800" dirty="0"/>
              <a:t> vegetarian</a:t>
            </a:r>
          </a:p>
        </p:txBody>
      </p:sp>
      <p:pic>
        <p:nvPicPr>
          <p:cNvPr id="7" name="Picture 6">
            <a:extLst>
              <a:ext uri="{FF2B5EF4-FFF2-40B4-BE49-F238E27FC236}">
                <a16:creationId xmlns:a16="http://schemas.microsoft.com/office/drawing/2014/main" id="{F959D560-EDC1-4766-8B6A-ECBD33FF6B19}"/>
              </a:ext>
            </a:extLst>
          </p:cNvPr>
          <p:cNvPicPr>
            <a:picLocks noChangeAspect="1"/>
          </p:cNvPicPr>
          <p:nvPr/>
        </p:nvPicPr>
        <p:blipFill>
          <a:blip r:embed="rId2"/>
          <a:stretch>
            <a:fillRect/>
          </a:stretch>
        </p:blipFill>
        <p:spPr>
          <a:xfrm>
            <a:off x="10785455" y="5149891"/>
            <a:ext cx="1069597" cy="1057578"/>
          </a:xfrm>
          <a:prstGeom prst="rect">
            <a:avLst/>
          </a:prstGeom>
        </p:spPr>
      </p:pic>
    </p:spTree>
    <p:extLst>
      <p:ext uri="{BB962C8B-B14F-4D97-AF65-F5344CB8AC3E}">
        <p14:creationId xmlns:p14="http://schemas.microsoft.com/office/powerpoint/2010/main" val="17368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3F9F-71AD-49DC-BD54-AD093AA966C9}"/>
              </a:ext>
            </a:extLst>
          </p:cNvPr>
          <p:cNvSpPr>
            <a:spLocks noGrp="1"/>
          </p:cNvSpPr>
          <p:nvPr>
            <p:ph type="title"/>
          </p:nvPr>
        </p:nvSpPr>
        <p:spPr>
          <a:xfrm>
            <a:off x="1352709" y="620688"/>
            <a:ext cx="9598700" cy="720080"/>
          </a:xfrm>
        </p:spPr>
        <p:txBody>
          <a:bodyPr/>
          <a:lstStyle/>
          <a:p>
            <a:r>
              <a:rPr lang="en-GB" dirty="0"/>
              <a:t>Answers</a:t>
            </a:r>
          </a:p>
        </p:txBody>
      </p:sp>
      <p:sp>
        <p:nvSpPr>
          <p:cNvPr id="3" name="Content Placeholder 2">
            <a:extLst>
              <a:ext uri="{FF2B5EF4-FFF2-40B4-BE49-F238E27FC236}">
                <a16:creationId xmlns:a16="http://schemas.microsoft.com/office/drawing/2014/main" id="{7BD3589A-4B73-4497-AB8B-C450B59F04F3}"/>
              </a:ext>
            </a:extLst>
          </p:cNvPr>
          <p:cNvSpPr>
            <a:spLocks noGrp="1"/>
          </p:cNvSpPr>
          <p:nvPr>
            <p:ph idx="1"/>
          </p:nvPr>
        </p:nvSpPr>
        <p:spPr>
          <a:xfrm>
            <a:off x="1352709" y="1565920"/>
            <a:ext cx="9598700" cy="3581400"/>
          </a:xfrm>
        </p:spPr>
        <p:txBody>
          <a:bodyPr>
            <a:normAutofit fontScale="92500" lnSpcReduction="20000"/>
          </a:bodyPr>
          <a:lstStyle/>
          <a:p>
            <a:pPr marL="457200" indent="-457200">
              <a:buAutoNum type="arabicPeriod"/>
            </a:pPr>
            <a:r>
              <a:rPr lang="en-GB" dirty="0"/>
              <a:t>Halal</a:t>
            </a:r>
          </a:p>
          <a:p>
            <a:pPr marL="457200" indent="-457200">
              <a:buAutoNum type="arabicPeriod"/>
            </a:pPr>
            <a:r>
              <a:rPr lang="en-GB" dirty="0"/>
              <a:t>Kashrut</a:t>
            </a:r>
          </a:p>
          <a:p>
            <a:pPr marL="457200" indent="-457200">
              <a:buAutoNum type="arabicPeriod"/>
            </a:pPr>
            <a:r>
              <a:rPr lang="en-GB" dirty="0"/>
              <a:t>Kosher</a:t>
            </a:r>
          </a:p>
          <a:p>
            <a:pPr marL="457200" indent="-457200">
              <a:buAutoNum type="arabicPeriod"/>
            </a:pPr>
            <a:r>
              <a:rPr lang="en-GB" dirty="0"/>
              <a:t>Ovo-</a:t>
            </a:r>
            <a:r>
              <a:rPr lang="en-GB" dirty="0" err="1"/>
              <a:t>lacto</a:t>
            </a:r>
            <a:r>
              <a:rPr lang="en-GB" dirty="0"/>
              <a:t> vegetarian</a:t>
            </a:r>
          </a:p>
          <a:p>
            <a:pPr marL="457200" indent="-457200">
              <a:buAutoNum type="arabicPeriod"/>
            </a:pPr>
            <a:r>
              <a:rPr lang="en-GB" dirty="0"/>
              <a:t>Vegan</a:t>
            </a:r>
          </a:p>
          <a:p>
            <a:pPr marL="457200" indent="-457200">
              <a:buAutoNum type="arabicPeriod"/>
            </a:pPr>
            <a:r>
              <a:rPr lang="en-GB" dirty="0"/>
              <a:t>Lactose intolerant</a:t>
            </a:r>
          </a:p>
          <a:p>
            <a:pPr marL="457200" indent="-457200">
              <a:buAutoNum type="arabicPeriod"/>
            </a:pPr>
            <a:r>
              <a:rPr lang="en-GB" dirty="0"/>
              <a:t>Fructose intolerant</a:t>
            </a:r>
          </a:p>
          <a:p>
            <a:pPr marL="457200" indent="-457200">
              <a:buAutoNum type="arabicPeriod"/>
            </a:pPr>
            <a:r>
              <a:rPr lang="en-GB" dirty="0"/>
              <a:t>Haram</a:t>
            </a:r>
          </a:p>
          <a:p>
            <a:pPr marL="457200" indent="-457200">
              <a:buAutoNum type="arabicPeriod"/>
            </a:pPr>
            <a:endParaRPr lang="en-GB" dirty="0"/>
          </a:p>
          <a:p>
            <a:pPr marL="0" indent="0">
              <a:buNone/>
            </a:pPr>
            <a:r>
              <a:rPr lang="en-GB" dirty="0"/>
              <a:t>If you do not know some of these terms you can look them up.</a:t>
            </a:r>
          </a:p>
        </p:txBody>
      </p:sp>
      <p:sp>
        <p:nvSpPr>
          <p:cNvPr id="4" name="Slide Number Placeholder 3">
            <a:extLst>
              <a:ext uri="{FF2B5EF4-FFF2-40B4-BE49-F238E27FC236}">
                <a16:creationId xmlns:a16="http://schemas.microsoft.com/office/drawing/2014/main" id="{FA03135C-0232-4325-8F23-70CEBA6851D3}"/>
              </a:ext>
            </a:extLst>
          </p:cNvPr>
          <p:cNvSpPr>
            <a:spLocks noGrp="1"/>
          </p:cNvSpPr>
          <p:nvPr>
            <p:ph type="sldNum" sz="quarter" idx="12"/>
          </p:nvPr>
        </p:nvSpPr>
        <p:spPr/>
        <p:txBody>
          <a:bodyPr/>
          <a:lstStyle/>
          <a:p>
            <a:fld id="{C014DD1E-5D91-48A3-AD6D-45FBA980D106}" type="slidenum">
              <a:rPr lang="en-GB" smtClean="0"/>
              <a:t>14</a:t>
            </a:fld>
            <a:endParaRPr lang="en-GB"/>
          </a:p>
        </p:txBody>
      </p:sp>
      <p:pic>
        <p:nvPicPr>
          <p:cNvPr id="5" name="Picture 4">
            <a:extLst>
              <a:ext uri="{FF2B5EF4-FFF2-40B4-BE49-F238E27FC236}">
                <a16:creationId xmlns:a16="http://schemas.microsoft.com/office/drawing/2014/main" id="{550095E1-B290-475C-AE0B-ACB8F3D5D08C}"/>
              </a:ext>
            </a:extLst>
          </p:cNvPr>
          <p:cNvPicPr>
            <a:picLocks noChangeAspect="1"/>
          </p:cNvPicPr>
          <p:nvPr/>
        </p:nvPicPr>
        <p:blipFill>
          <a:blip r:embed="rId2"/>
          <a:stretch>
            <a:fillRect/>
          </a:stretch>
        </p:blipFill>
        <p:spPr>
          <a:xfrm>
            <a:off x="10774932" y="5350128"/>
            <a:ext cx="1072989" cy="1054699"/>
          </a:xfrm>
          <a:prstGeom prst="rect">
            <a:avLst/>
          </a:prstGeom>
        </p:spPr>
      </p:pic>
    </p:spTree>
    <p:extLst>
      <p:ext uri="{BB962C8B-B14F-4D97-AF65-F5344CB8AC3E}">
        <p14:creationId xmlns:p14="http://schemas.microsoft.com/office/powerpoint/2010/main" val="135504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p:txBody>
          <a:bodyPr/>
          <a:lstStyle/>
          <a:p>
            <a:r>
              <a:rPr lang="en-US" dirty="0"/>
              <a:t>The meaning of fasting</a:t>
            </a:r>
            <a:endParaRPr lang="el-GR" dirty="0"/>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15</a:t>
            </a:fld>
            <a:endParaRPr lang="en-GB"/>
          </a:p>
        </p:txBody>
      </p:sp>
      <p:sp>
        <p:nvSpPr>
          <p:cNvPr id="5" name="TextBox 4">
            <a:extLst>
              <a:ext uri="{FF2B5EF4-FFF2-40B4-BE49-F238E27FC236}">
                <a16:creationId xmlns:a16="http://schemas.microsoft.com/office/drawing/2014/main" id="{C5B458CE-8D18-4F0E-ACD0-79DA425C3615}"/>
              </a:ext>
            </a:extLst>
          </p:cNvPr>
          <p:cNvSpPr txBox="1"/>
          <p:nvPr/>
        </p:nvSpPr>
        <p:spPr>
          <a:xfrm>
            <a:off x="1485900" y="2852936"/>
            <a:ext cx="8856984" cy="3477875"/>
          </a:xfrm>
          <a:prstGeom prst="rect">
            <a:avLst/>
          </a:prstGeom>
          <a:noFill/>
        </p:spPr>
        <p:txBody>
          <a:bodyPr wrap="square" rtlCol="0">
            <a:spAutoFit/>
          </a:bodyPr>
          <a:lstStyle/>
          <a:p>
            <a:endParaRPr lang="en-US" sz="2000" i="1" dirty="0">
              <a:solidFill>
                <a:srgbClr val="004680"/>
              </a:solidFill>
            </a:endParaRPr>
          </a:p>
          <a:p>
            <a:r>
              <a:rPr lang="en-US" sz="2000" dirty="0">
                <a:solidFill>
                  <a:srgbClr val="004680"/>
                </a:solidFill>
              </a:rPr>
              <a:t>This is the definition of fasting in the spiritual way. </a:t>
            </a:r>
          </a:p>
          <a:p>
            <a:endParaRPr lang="en-US" sz="2000" dirty="0">
              <a:solidFill>
                <a:srgbClr val="004680"/>
              </a:solidFill>
            </a:endParaRPr>
          </a:p>
          <a:p>
            <a:pPr marL="342900" indent="-342900">
              <a:buFont typeface="Wingdings" panose="05000000000000000000" pitchFamily="2" charset="2"/>
              <a:buChar char="§"/>
            </a:pPr>
            <a:r>
              <a:rPr lang="en-US" sz="2000" dirty="0">
                <a:solidFill>
                  <a:srgbClr val="004680"/>
                </a:solidFill>
              </a:rPr>
              <a:t>Fasting is practiced in various religions in different ways and at different opportunities. </a:t>
            </a:r>
          </a:p>
          <a:p>
            <a:pPr marL="342900" indent="-342900">
              <a:buFont typeface="Wingdings" panose="05000000000000000000" pitchFamily="2" charset="2"/>
              <a:buChar char="§"/>
            </a:pPr>
            <a:r>
              <a:rPr lang="en-US" sz="2000" dirty="0">
                <a:solidFill>
                  <a:srgbClr val="004680"/>
                </a:solidFill>
              </a:rPr>
              <a:t>In combination with medical problems, religious fasting can have negative effects on the general condition of patients. Therefore, it is important for the medical and care staff to inform about the possible risks as a consequence of fasting. </a:t>
            </a:r>
          </a:p>
          <a:p>
            <a:pPr marL="342900" indent="-342900">
              <a:buFont typeface="Wingdings" panose="05000000000000000000" pitchFamily="2" charset="2"/>
              <a:buChar char="§"/>
            </a:pPr>
            <a:r>
              <a:rPr lang="en-US" sz="2000" dirty="0">
                <a:solidFill>
                  <a:srgbClr val="004680"/>
                </a:solidFill>
              </a:rPr>
              <a:t>In most religions, health takes precedence over the requirement to fast.</a:t>
            </a:r>
          </a:p>
          <a:p>
            <a:endParaRPr lang="en-US" sz="2000" dirty="0">
              <a:solidFill>
                <a:srgbClr val="004680"/>
              </a:solidFill>
            </a:endParaRPr>
          </a:p>
        </p:txBody>
      </p:sp>
      <p:sp>
        <p:nvSpPr>
          <p:cNvPr id="3" name="Horizontales Scrollen 2"/>
          <p:cNvSpPr/>
          <p:nvPr/>
        </p:nvSpPr>
        <p:spPr>
          <a:xfrm>
            <a:off x="1371243" y="1412776"/>
            <a:ext cx="8971641" cy="1728192"/>
          </a:xfrm>
          <a:prstGeom prst="horizontalScroll">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1800" i="1" dirty="0">
                <a:solidFill>
                  <a:srgbClr val="FFFFFF"/>
                </a:solidFill>
              </a:rPr>
              <a:t>The practice of spiritual fasting builds focus and awareness. As such, the spiritual benefits of healthy fasting include a stronger sense of one’s connection with the universe. Spiritual fasting aims at making people feel less self-centered. It is a way to free oneself from the confines of what someone wants or thinks he/she needs.</a:t>
            </a: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7C8E-560F-4F9E-BFC0-E220B83C5E7A}"/>
              </a:ext>
            </a:extLst>
          </p:cNvPr>
          <p:cNvSpPr>
            <a:spLocks noGrp="1"/>
          </p:cNvSpPr>
          <p:nvPr>
            <p:ph type="title"/>
          </p:nvPr>
        </p:nvSpPr>
        <p:spPr>
          <a:xfrm>
            <a:off x="1017089" y="332656"/>
            <a:ext cx="9598700" cy="1485900"/>
          </a:xfrm>
        </p:spPr>
        <p:txBody>
          <a:bodyPr/>
          <a:lstStyle/>
          <a:p>
            <a:r>
              <a:rPr lang="en-US" dirty="0"/>
              <a:t>Fasting in different religions</a:t>
            </a:r>
            <a:endParaRPr lang="el-GR" dirty="0"/>
          </a:p>
        </p:txBody>
      </p:sp>
      <p:sp>
        <p:nvSpPr>
          <p:cNvPr id="4" name="Slide Number Placeholder 3">
            <a:extLst>
              <a:ext uri="{FF2B5EF4-FFF2-40B4-BE49-F238E27FC236}">
                <a16:creationId xmlns:a16="http://schemas.microsoft.com/office/drawing/2014/main" id="{94D0B07E-463F-4482-B82F-5CCBD1F66364}"/>
              </a:ext>
            </a:extLst>
          </p:cNvPr>
          <p:cNvSpPr>
            <a:spLocks noGrp="1"/>
          </p:cNvSpPr>
          <p:nvPr>
            <p:ph type="sldNum" sz="quarter" idx="12"/>
          </p:nvPr>
        </p:nvSpPr>
        <p:spPr/>
        <p:txBody>
          <a:bodyPr/>
          <a:lstStyle/>
          <a:p>
            <a:fld id="{C014DD1E-5D91-48A3-AD6D-45FBA980D106}" type="slidenum">
              <a:rPr lang="en-GB" smtClean="0"/>
              <a:t>16</a:t>
            </a:fld>
            <a:endParaRPr lang="en-GB" dirty="0"/>
          </a:p>
        </p:txBody>
      </p:sp>
      <p:sp>
        <p:nvSpPr>
          <p:cNvPr id="3" name="Abgerundetes Rechteck 2"/>
          <p:cNvSpPr/>
          <p:nvPr/>
        </p:nvSpPr>
        <p:spPr>
          <a:xfrm>
            <a:off x="1086716" y="1196752"/>
            <a:ext cx="3312368"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sz="1600" b="1" dirty="0"/>
          </a:p>
          <a:p>
            <a:pPr algn="ctr"/>
            <a:r>
              <a:rPr lang="de-DE" sz="1600" b="1" dirty="0"/>
              <a:t>Islam</a:t>
            </a:r>
          </a:p>
          <a:p>
            <a:r>
              <a:rPr lang="en-US" sz="1200" b="1" dirty="0"/>
              <a:t>Ramadan</a:t>
            </a:r>
            <a:r>
              <a:rPr lang="en-US" sz="1200" dirty="0"/>
              <a:t> is the fasting month of the Muslims. For 30 days, they are not allowed to eat, drink or smoke between sunrise and sunset. Sexual intercourse is also prohibited. The breaking of the fast in the evening takes place in larger groups - so Ramadan has a strong family and community-building character. </a:t>
            </a:r>
          </a:p>
          <a:p>
            <a:r>
              <a:rPr lang="en-US" sz="1200" dirty="0">
                <a:solidFill>
                  <a:schemeClr val="tx1"/>
                </a:solidFill>
              </a:rPr>
              <a:t>Excluded from this duty are: The old, the sick, the weak, travelers, pregnant women, women who have recently given birth and menstruating women. </a:t>
            </a:r>
          </a:p>
          <a:p>
            <a:endParaRPr lang="en-US" sz="1200" dirty="0"/>
          </a:p>
          <a:p>
            <a:endParaRPr lang="de-DE" sz="1200" dirty="0"/>
          </a:p>
        </p:txBody>
      </p:sp>
      <p:sp>
        <p:nvSpPr>
          <p:cNvPr id="6" name="Abgerundetes Rechteck 5"/>
          <p:cNvSpPr/>
          <p:nvPr/>
        </p:nvSpPr>
        <p:spPr>
          <a:xfrm>
            <a:off x="4633207" y="1196752"/>
            <a:ext cx="3312368" cy="2378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1"/>
                </a:solidFill>
              </a:rPr>
              <a:t>Judaism</a:t>
            </a:r>
          </a:p>
          <a:p>
            <a:r>
              <a:rPr lang="en-US" sz="1200" dirty="0"/>
              <a:t>In Judaism, there are various fasting periods. No one is allowed to completely abstain from food and drink for more than 25 hours at a time, because health comes first. </a:t>
            </a:r>
          </a:p>
          <a:p>
            <a:r>
              <a:rPr lang="en-US" sz="1200" b="1" dirty="0"/>
              <a:t>Yom Kippur </a:t>
            </a:r>
            <a:r>
              <a:rPr lang="en-US" sz="1200" dirty="0"/>
              <a:t>is the great day of atonement and fasting in Judaism. On this day, people are not allowed to eat, drink or smoke. One does not wash, is sexually abstinent and does not go to work.</a:t>
            </a:r>
          </a:p>
        </p:txBody>
      </p:sp>
      <p:sp>
        <p:nvSpPr>
          <p:cNvPr id="7" name="Abgerundetes Rechteck 6"/>
          <p:cNvSpPr/>
          <p:nvPr/>
        </p:nvSpPr>
        <p:spPr>
          <a:xfrm>
            <a:off x="8179698" y="1196752"/>
            <a:ext cx="3312368" cy="23762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p>
          <a:p>
            <a:pPr algn="ctr"/>
            <a:r>
              <a:rPr lang="en-US" sz="1600" b="1" dirty="0">
                <a:solidFill>
                  <a:schemeClr val="tx1"/>
                </a:solidFill>
              </a:rPr>
              <a:t>Orthodox Church</a:t>
            </a:r>
          </a:p>
          <a:p>
            <a:r>
              <a:rPr lang="en-US" sz="1200" dirty="0"/>
              <a:t>In the Orthodox Church there are four fasts of several weeks in the church year: seven weeks in Passiontide, the Apostles' Fast one week after Pentecost, the Koimesis Fast in August and the Advent Fast from mid-November to 24 December. In addition, fasting takes place on every Wednesday and Friday. Meat, eggs and dairy products are forbidden on all fast days, as well as fish, wine and oil on strict fast.</a:t>
            </a:r>
            <a:endParaRPr lang="de-DE" sz="1200" dirty="0"/>
          </a:p>
        </p:txBody>
      </p:sp>
      <p:sp>
        <p:nvSpPr>
          <p:cNvPr id="8" name="Abgerundetes Rechteck 7"/>
          <p:cNvSpPr/>
          <p:nvPr/>
        </p:nvSpPr>
        <p:spPr>
          <a:xfrm>
            <a:off x="1057632" y="3861048"/>
            <a:ext cx="3312368" cy="23086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solidFill>
                  <a:schemeClr val="tx1"/>
                </a:solidFill>
              </a:rPr>
              <a:t>Hinduism</a:t>
            </a:r>
            <a:r>
              <a:rPr lang="en-US" sz="1200" dirty="0">
                <a:solidFill>
                  <a:schemeClr val="tx1"/>
                </a:solidFill>
              </a:rPr>
              <a:t> </a:t>
            </a:r>
          </a:p>
          <a:p>
            <a:r>
              <a:rPr lang="en-US" sz="1200" dirty="0">
                <a:solidFill>
                  <a:schemeClr val="tx1"/>
                </a:solidFill>
              </a:rPr>
              <a:t>Many Hindus fast to atone for something and to purify the soul, to ask a blessing for someone or to honor a deity or to be close to it.</a:t>
            </a:r>
          </a:p>
          <a:p>
            <a:r>
              <a:rPr lang="en-US" sz="1200" dirty="0">
                <a:solidFill>
                  <a:schemeClr val="tx1"/>
                </a:solidFill>
              </a:rPr>
              <a:t> </a:t>
            </a:r>
          </a:p>
          <a:p>
            <a:r>
              <a:rPr lang="en-US" sz="1200" dirty="0">
                <a:solidFill>
                  <a:schemeClr val="tx1"/>
                </a:solidFill>
              </a:rPr>
              <a:t>Who fasts when, for how long, and in what way is decided by each individual. Fixed fasting times or fasting rituals are not prescribed in Hinduism.</a:t>
            </a:r>
          </a:p>
        </p:txBody>
      </p:sp>
      <p:sp>
        <p:nvSpPr>
          <p:cNvPr id="9" name="Abgerundetes Rechteck 8"/>
          <p:cNvSpPr/>
          <p:nvPr/>
        </p:nvSpPr>
        <p:spPr>
          <a:xfrm>
            <a:off x="4656142" y="3846964"/>
            <a:ext cx="3312368" cy="23086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solidFill>
                  <a:schemeClr val="tx1"/>
                </a:solidFill>
              </a:rPr>
              <a:t>Buddhism</a:t>
            </a:r>
          </a:p>
          <a:p>
            <a:r>
              <a:rPr lang="en-US" sz="1200" dirty="0">
                <a:solidFill>
                  <a:schemeClr val="tx1"/>
                </a:solidFill>
              </a:rPr>
              <a:t>Buddhists do not have uniform fasting periods like other religions. They vary from one faith and country to another. Certain traditions, for example, Zen Buddhists believe eating little, however, facilitates meditation on the path to inner peace and enlightenment.</a:t>
            </a:r>
          </a:p>
          <a:p>
            <a:r>
              <a:rPr lang="en-US" sz="1200" dirty="0">
                <a:solidFill>
                  <a:schemeClr val="tx1"/>
                </a:solidFill>
              </a:rPr>
              <a:t>This is why Buddhist monks and nuns abstain from all food after noon every day. In addition, there are monthly fasting days. </a:t>
            </a:r>
          </a:p>
        </p:txBody>
      </p:sp>
      <p:sp>
        <p:nvSpPr>
          <p:cNvPr id="10" name="Abgerundetes Rechteck 9"/>
          <p:cNvSpPr/>
          <p:nvPr/>
        </p:nvSpPr>
        <p:spPr>
          <a:xfrm>
            <a:off x="8179698" y="3842626"/>
            <a:ext cx="3312368" cy="23196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tx1"/>
                </a:solidFill>
              </a:rPr>
              <a:t>Christianity</a:t>
            </a:r>
          </a:p>
          <a:p>
            <a:r>
              <a:rPr lang="en-US" sz="1200" dirty="0">
                <a:solidFill>
                  <a:schemeClr val="tx1"/>
                </a:solidFill>
              </a:rPr>
              <a:t>For Christians, Lent or Passion lasts from Ash Wednesday to Easter. During this time, people are supposed to reflect anew through abstinence, do penance and seek closeness to God.</a:t>
            </a:r>
          </a:p>
          <a:p>
            <a:r>
              <a:rPr lang="en-US" sz="1200" dirty="0">
                <a:solidFill>
                  <a:schemeClr val="tx1"/>
                </a:solidFill>
              </a:rPr>
              <a:t>Today, however, there are no longer strict rules. Everyone can decide for themselves how they want to organise Lent.</a:t>
            </a:r>
          </a:p>
        </p:txBody>
      </p:sp>
    </p:spTree>
    <p:extLst>
      <p:ext uri="{BB962C8B-B14F-4D97-AF65-F5344CB8AC3E}">
        <p14:creationId xmlns:p14="http://schemas.microsoft.com/office/powerpoint/2010/main" val="33684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6ADF3-742F-4D17-B599-7C7507347878}"/>
              </a:ext>
            </a:extLst>
          </p:cNvPr>
          <p:cNvSpPr>
            <a:spLocks noGrp="1"/>
          </p:cNvSpPr>
          <p:nvPr>
            <p:ph type="title"/>
          </p:nvPr>
        </p:nvSpPr>
        <p:spPr/>
        <p:txBody>
          <a:bodyPr/>
          <a:lstStyle/>
          <a:p>
            <a:r>
              <a:rPr lang="en-US" dirty="0"/>
              <a:t>Practical tips for professionals</a:t>
            </a:r>
            <a:endParaRPr lang="el-GR" dirty="0"/>
          </a:p>
        </p:txBody>
      </p:sp>
      <p:sp>
        <p:nvSpPr>
          <p:cNvPr id="4" name="Slide Number Placeholder 3">
            <a:extLst>
              <a:ext uri="{FF2B5EF4-FFF2-40B4-BE49-F238E27FC236}">
                <a16:creationId xmlns:a16="http://schemas.microsoft.com/office/drawing/2014/main" id="{2D3D879C-D287-4DF9-B52C-F77F5226280E}"/>
              </a:ext>
            </a:extLst>
          </p:cNvPr>
          <p:cNvSpPr>
            <a:spLocks noGrp="1"/>
          </p:cNvSpPr>
          <p:nvPr>
            <p:ph type="sldNum" sz="quarter" idx="12"/>
          </p:nvPr>
        </p:nvSpPr>
        <p:spPr/>
        <p:txBody>
          <a:bodyPr/>
          <a:lstStyle/>
          <a:p>
            <a:fld id="{C014DD1E-5D91-48A3-AD6D-45FBA980D106}" type="slidenum">
              <a:rPr lang="en-GB" smtClean="0"/>
              <a:t>17</a:t>
            </a:fld>
            <a:endParaRPr lang="en-GB"/>
          </a:p>
        </p:txBody>
      </p:sp>
      <p:sp>
        <p:nvSpPr>
          <p:cNvPr id="6" name="TextBox 4">
            <a:extLst>
              <a:ext uri="{FF2B5EF4-FFF2-40B4-BE49-F238E27FC236}">
                <a16:creationId xmlns:a16="http://schemas.microsoft.com/office/drawing/2014/main" id="{D27E30D9-9F14-47FB-97C4-79CAE6359341}"/>
              </a:ext>
            </a:extLst>
          </p:cNvPr>
          <p:cNvSpPr txBox="1"/>
          <p:nvPr/>
        </p:nvSpPr>
        <p:spPr>
          <a:xfrm>
            <a:off x="1371243" y="1412776"/>
            <a:ext cx="9907745" cy="5601533"/>
          </a:xfrm>
          <a:prstGeom prst="rect">
            <a:avLst/>
          </a:prstGeom>
          <a:noFill/>
        </p:spPr>
        <p:txBody>
          <a:bodyPr wrap="square" rtlCol="0">
            <a:spAutoFit/>
          </a:bodyPr>
          <a:lstStyle/>
          <a:p>
            <a:r>
              <a:rPr lang="en-US" sz="1600" dirty="0">
                <a:solidFill>
                  <a:srgbClr val="004680"/>
                </a:solidFill>
              </a:rPr>
              <a:t>Every patient is an individual with his or her own history, personality and worldview. There is therefore no all-encompassing "checklist" for dealing with patients of different religions. But you can consider the following aspects when it comes to </a:t>
            </a:r>
            <a:r>
              <a:rPr lang="en-US" sz="1600" b="1" dirty="0">
                <a:solidFill>
                  <a:srgbClr val="004680"/>
                </a:solidFill>
              </a:rPr>
              <a:t>nutrition and dietary </a:t>
            </a:r>
            <a:r>
              <a:rPr lang="en-US" sz="1600" dirty="0">
                <a:solidFill>
                  <a:srgbClr val="004680"/>
                </a:solidFill>
              </a:rPr>
              <a:t>rules: </a:t>
            </a:r>
          </a:p>
          <a:p>
            <a:endParaRPr lang="de-DE" sz="1600" dirty="0">
              <a:solidFill>
                <a:srgbClr val="004680"/>
              </a:solidFill>
            </a:endParaRPr>
          </a:p>
          <a:p>
            <a:pPr marL="342900" indent="-342900">
              <a:buFont typeface="Arial" panose="020B0604020202020204" pitchFamily="34" charset="0"/>
              <a:buChar char="•"/>
            </a:pPr>
            <a:r>
              <a:rPr lang="en-US" sz="1600" dirty="0">
                <a:solidFill>
                  <a:srgbClr val="004680"/>
                </a:solidFill>
              </a:rPr>
              <a:t>Dietary habits and special diets or food intolerances should be recorded in the </a:t>
            </a:r>
            <a:r>
              <a:rPr lang="en-US" sz="1600" b="1" dirty="0">
                <a:solidFill>
                  <a:srgbClr val="004680"/>
                </a:solidFill>
              </a:rPr>
              <a:t>medical history;</a:t>
            </a:r>
          </a:p>
          <a:p>
            <a:endParaRPr lang="en-US" sz="1600" b="1" dirty="0">
              <a:solidFill>
                <a:srgbClr val="004680"/>
              </a:solidFill>
            </a:endParaRPr>
          </a:p>
          <a:p>
            <a:pPr marL="342900" indent="-342900">
              <a:buFont typeface="Arial" panose="020B0604020202020204" pitchFamily="34" charset="0"/>
              <a:buChar char="•"/>
            </a:pPr>
            <a:r>
              <a:rPr lang="en-US" sz="1600" dirty="0">
                <a:solidFill>
                  <a:srgbClr val="004680"/>
                </a:solidFill>
              </a:rPr>
              <a:t>In order to enable a diet that complies with the nutritional requirements, </a:t>
            </a:r>
            <a:r>
              <a:rPr lang="en-US" sz="1600" b="1" dirty="0">
                <a:solidFill>
                  <a:srgbClr val="004680"/>
                </a:solidFill>
              </a:rPr>
              <a:t>possible (animal) additives should be stated on any menus; </a:t>
            </a:r>
          </a:p>
          <a:p>
            <a:endParaRPr lang="en-US" sz="1600" b="1" dirty="0">
              <a:solidFill>
                <a:srgbClr val="004680"/>
              </a:solidFill>
            </a:endParaRPr>
          </a:p>
          <a:p>
            <a:pPr marL="342900" indent="-342900">
              <a:buFont typeface="Arial" panose="020B0604020202020204" pitchFamily="34" charset="0"/>
              <a:buChar char="•"/>
            </a:pPr>
            <a:r>
              <a:rPr lang="en-US" sz="1600" b="1" dirty="0">
                <a:solidFill>
                  <a:srgbClr val="004680"/>
                </a:solidFill>
              </a:rPr>
              <a:t>Medication issues</a:t>
            </a:r>
            <a:r>
              <a:rPr lang="en-US" sz="1600" dirty="0">
                <a:solidFill>
                  <a:srgbClr val="004680"/>
                </a:solidFill>
              </a:rPr>
              <a:t>:</a:t>
            </a:r>
            <a:r>
              <a:rPr lang="de-DE" sz="1600" dirty="0">
                <a:solidFill>
                  <a:srgbClr val="004680"/>
                </a:solidFill>
              </a:rPr>
              <a:t> e.g., </a:t>
            </a:r>
            <a:r>
              <a:rPr lang="en-US" sz="1600" dirty="0">
                <a:solidFill>
                  <a:srgbClr val="004680"/>
                </a:solidFill>
              </a:rPr>
              <a:t>Muslim patients may refuse medication that contains animal products (e.g. gelatin in capsules, heparin) or alcohol. In general, it should be pointed out in such cases that things that are forbidden per se are permitted for healing and therapy if there are no alternatives. If alternatives exist, they should be used; </a:t>
            </a:r>
          </a:p>
          <a:p>
            <a:endParaRPr lang="en-US" sz="1600" dirty="0">
              <a:solidFill>
                <a:srgbClr val="004680"/>
              </a:solidFill>
            </a:endParaRPr>
          </a:p>
          <a:p>
            <a:pPr marL="342900" indent="-342900">
              <a:buFont typeface="Arial" panose="020B0604020202020204" pitchFamily="34" charset="0"/>
              <a:buChar char="•"/>
            </a:pPr>
            <a:r>
              <a:rPr lang="en-US" sz="1600" dirty="0">
                <a:solidFill>
                  <a:srgbClr val="004680"/>
                </a:solidFill>
              </a:rPr>
              <a:t>Always try to </a:t>
            </a:r>
            <a:r>
              <a:rPr lang="en-US" sz="1600" b="1" dirty="0">
                <a:solidFill>
                  <a:srgbClr val="004680"/>
                </a:solidFill>
              </a:rPr>
              <a:t>involve the family </a:t>
            </a:r>
            <a:r>
              <a:rPr lang="en-US" sz="1600" dirty="0">
                <a:solidFill>
                  <a:srgbClr val="004680"/>
                </a:solidFill>
              </a:rPr>
              <a:t>and inform them in case of necessary nutrition or dietary issues;</a:t>
            </a:r>
          </a:p>
          <a:p>
            <a:endParaRPr lang="en-US" sz="1600" dirty="0">
              <a:solidFill>
                <a:srgbClr val="004680"/>
              </a:solidFill>
            </a:endParaRPr>
          </a:p>
          <a:p>
            <a:pPr marL="285750" indent="-285750">
              <a:buFont typeface="Arial" panose="020B0604020202020204" pitchFamily="34" charset="0"/>
              <a:buChar char="•"/>
            </a:pPr>
            <a:r>
              <a:rPr lang="en-US" sz="1600" dirty="0">
                <a:solidFill>
                  <a:srgbClr val="004680"/>
                </a:solidFill>
              </a:rPr>
              <a:t> In case of religious concerns, it can be helpful to involve the </a:t>
            </a:r>
            <a:r>
              <a:rPr lang="en-US" sz="1600" b="1" dirty="0">
                <a:solidFill>
                  <a:srgbClr val="004680"/>
                </a:solidFill>
              </a:rPr>
              <a:t>hospital chaplain, or another representative of the religious community </a:t>
            </a:r>
            <a:r>
              <a:rPr lang="en-US" sz="1600" dirty="0">
                <a:solidFill>
                  <a:srgbClr val="004680"/>
                </a:solidFill>
              </a:rPr>
              <a:t>concerned to solve the problem. </a:t>
            </a:r>
          </a:p>
          <a:p>
            <a:endParaRPr lang="en-US" sz="1400" dirty="0">
              <a:solidFill>
                <a:srgbClr val="004680"/>
              </a:solidFill>
            </a:endParaRPr>
          </a:p>
          <a:p>
            <a:endParaRPr lang="en-US" dirty="0">
              <a:solidFill>
                <a:srgbClr val="004680"/>
              </a:solidFill>
            </a:endParaRPr>
          </a:p>
          <a:p>
            <a:endParaRPr lang="en-US" dirty="0">
              <a:solidFill>
                <a:srgbClr val="004680"/>
              </a:solidFill>
            </a:endParaRPr>
          </a:p>
          <a:p>
            <a:endParaRPr lang="en-US" dirty="0">
              <a:solidFill>
                <a:srgbClr val="004680"/>
              </a:solidFill>
            </a:endParaRPr>
          </a:p>
        </p:txBody>
      </p:sp>
    </p:spTree>
    <p:extLst>
      <p:ext uri="{BB962C8B-B14F-4D97-AF65-F5344CB8AC3E}">
        <p14:creationId xmlns:p14="http://schemas.microsoft.com/office/powerpoint/2010/main" val="16381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n-US" dirty="0"/>
              <a:t>Self-reflection</a:t>
            </a: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buNone/>
            </a:pPr>
            <a:r>
              <a:rPr lang="de-DE" dirty="0"/>
              <a:t>Thinking about the context you are working in:</a:t>
            </a:r>
          </a:p>
          <a:p>
            <a:r>
              <a:rPr lang="de-DE" dirty="0"/>
              <a:t>How can you find out about patient‘s needs regarding food traditions or rules? </a:t>
            </a:r>
          </a:p>
          <a:p>
            <a:r>
              <a:rPr lang="en-US" dirty="0"/>
              <a:t>What opportunities are there in your </a:t>
            </a:r>
            <a:r>
              <a:rPr lang="en-US" dirty="0" err="1"/>
              <a:t>organisation</a:t>
            </a:r>
            <a:r>
              <a:rPr lang="en-US" dirty="0"/>
              <a:t> to address these needs?</a:t>
            </a:r>
          </a:p>
          <a:p>
            <a:r>
              <a:rPr lang="en-US" dirty="0"/>
              <a:t>What do you need to better address the individual needs of patients/clients?</a:t>
            </a:r>
            <a:endParaRPr lang="de-DE" dirty="0"/>
          </a:p>
          <a:p>
            <a:pPr marL="0" indent="0">
              <a:buNone/>
            </a:pPr>
            <a:endParaRPr lang="de-DE" dirty="0"/>
          </a:p>
          <a:p>
            <a:pPr marL="0" indent="0">
              <a:buNone/>
            </a:pPr>
            <a:endParaRPr lang="en-US" sz="2800" u="sng"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18</a:t>
            </a:fld>
            <a:endParaRPr lang="en-GB"/>
          </a:p>
        </p:txBody>
      </p:sp>
      <p:pic>
        <p:nvPicPr>
          <p:cNvPr id="5" name="Picture 4">
            <a:extLst>
              <a:ext uri="{FF2B5EF4-FFF2-40B4-BE49-F238E27FC236}">
                <a16:creationId xmlns:a16="http://schemas.microsoft.com/office/drawing/2014/main" id="{745B0FA6-B4AB-4DC8-8FB0-31B65490B649}"/>
              </a:ext>
            </a:extLst>
          </p:cNvPr>
          <p:cNvPicPr>
            <a:picLocks noChangeAspect="1"/>
          </p:cNvPicPr>
          <p:nvPr/>
        </p:nvPicPr>
        <p:blipFill>
          <a:blip r:embed="rId2"/>
          <a:stretch>
            <a:fillRect/>
          </a:stretch>
        </p:blipFill>
        <p:spPr>
          <a:xfrm>
            <a:off x="10817582" y="5377227"/>
            <a:ext cx="1072989" cy="1054699"/>
          </a:xfrm>
          <a:prstGeom prst="rect">
            <a:avLst/>
          </a:prstGeom>
        </p:spPr>
      </p:pic>
    </p:spTree>
    <p:extLst>
      <p:ext uri="{BB962C8B-B14F-4D97-AF65-F5344CB8AC3E}">
        <p14:creationId xmlns:p14="http://schemas.microsoft.com/office/powerpoint/2010/main" val="68032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Summary</a:t>
            </a:r>
          </a:p>
        </p:txBody>
      </p:sp>
      <p:sp>
        <p:nvSpPr>
          <p:cNvPr id="3" name="Inhaltsplatzhalter 2"/>
          <p:cNvSpPr>
            <a:spLocks noGrp="1"/>
          </p:cNvSpPr>
          <p:nvPr>
            <p:ph idx="1"/>
          </p:nvPr>
        </p:nvSpPr>
        <p:spPr>
          <a:xfrm>
            <a:off x="1347231" y="1628800"/>
            <a:ext cx="9598700" cy="3581400"/>
          </a:xfrm>
        </p:spPr>
        <p:txBody>
          <a:bodyPr>
            <a:normAutofit/>
          </a:bodyPr>
          <a:lstStyle/>
          <a:p>
            <a:r>
              <a:rPr lang="en-US" i="1" dirty="0"/>
              <a:t>Eating habits are often, but not always, determined by religion. Whether someone is vegetarian or vegan, wants to eat halal or kosher - this is based on different views and world views.</a:t>
            </a:r>
          </a:p>
          <a:p>
            <a:r>
              <a:rPr lang="en-US" i="1" dirty="0"/>
              <a:t>In care, it is important to always emphasise the health aspect of nutrition, but to bring understanding for individual needs and also to create alternatives. Caregivers do not have to be experts in religious studies - but a basic knowledge of certain topics can be helpful.</a:t>
            </a:r>
          </a:p>
          <a:p>
            <a:r>
              <a:rPr lang="en-US" i="1" dirty="0"/>
              <a:t>Transcultural care should assess and respect people as individuals not because of their religion but because of their needs.</a:t>
            </a:r>
          </a:p>
          <a:p>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t>19</a:t>
            </a:fld>
            <a:endParaRPr lang="en-GB"/>
          </a:p>
        </p:txBody>
      </p:sp>
    </p:spTree>
    <p:extLst>
      <p:ext uri="{BB962C8B-B14F-4D97-AF65-F5344CB8AC3E}">
        <p14:creationId xmlns:p14="http://schemas.microsoft.com/office/powerpoint/2010/main" val="420888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9044-9202-4F63-92A4-08D1DA8A16B9}"/>
              </a:ext>
            </a:extLst>
          </p:cNvPr>
          <p:cNvSpPr>
            <a:spLocks noGrp="1"/>
          </p:cNvSpPr>
          <p:nvPr>
            <p:ph type="title"/>
          </p:nvPr>
        </p:nvSpPr>
        <p:spPr/>
        <p:txBody>
          <a:bodyPr/>
          <a:lstStyle/>
          <a:p>
            <a:r>
              <a:rPr lang="en-GB" dirty="0"/>
              <a:t>Learning objectives:</a:t>
            </a:r>
            <a:endParaRPr lang="el-GR" dirty="0"/>
          </a:p>
        </p:txBody>
      </p:sp>
      <p:sp>
        <p:nvSpPr>
          <p:cNvPr id="3" name="Content Placeholder 2">
            <a:extLst>
              <a:ext uri="{FF2B5EF4-FFF2-40B4-BE49-F238E27FC236}">
                <a16:creationId xmlns:a16="http://schemas.microsoft.com/office/drawing/2014/main" id="{0FE02942-4B78-44A9-BCF9-0F42E1D60980}"/>
              </a:ext>
            </a:extLst>
          </p:cNvPr>
          <p:cNvSpPr>
            <a:spLocks noGrp="1"/>
          </p:cNvSpPr>
          <p:nvPr>
            <p:ph idx="1"/>
          </p:nvPr>
        </p:nvSpPr>
        <p:spPr>
          <a:xfrm>
            <a:off x="1371243" y="1916832"/>
            <a:ext cx="9598700" cy="3581400"/>
          </a:xfrm>
        </p:spPr>
        <p:txBody>
          <a:bodyPr>
            <a:normAutofit/>
          </a:bodyPr>
          <a:lstStyle/>
          <a:p>
            <a:pPr marL="0" lvl="0" indent="0">
              <a:buNone/>
            </a:pPr>
            <a:r>
              <a:rPr lang="en-GB" dirty="0"/>
              <a:t>By the end of this session learners will:</a:t>
            </a:r>
          </a:p>
          <a:p>
            <a:pPr lvl="0"/>
            <a:r>
              <a:rPr lang="en-GB" dirty="0"/>
              <a:t>Know the main basic information about food traditions in different cultures.</a:t>
            </a:r>
            <a:endParaRPr lang="de-DE" dirty="0"/>
          </a:p>
          <a:p>
            <a:pPr lvl="0"/>
            <a:r>
              <a:rPr lang="en-GB" dirty="0"/>
              <a:t>Have awareness of the connections between these traditions and religion.</a:t>
            </a:r>
            <a:endParaRPr lang="de-DE" dirty="0"/>
          </a:p>
          <a:p>
            <a:pPr lvl="0"/>
            <a:r>
              <a:rPr lang="en-GB" dirty="0"/>
              <a:t>Have an increased understanding of some traditions and why they can be important for your clients /patients.</a:t>
            </a:r>
          </a:p>
          <a:p>
            <a:r>
              <a:rPr lang="en-GB" dirty="0"/>
              <a:t>Understand that the focus in care is always on the individual, no matter which cultural or religious background a person has.</a:t>
            </a:r>
            <a:endParaRPr lang="de-DE" dirty="0"/>
          </a:p>
          <a:p>
            <a:r>
              <a:rPr lang="en-GB" dirty="0"/>
              <a:t>Have practical insights on how to support clients in practising their religious/cultural traditions or rituals.</a:t>
            </a:r>
            <a:endParaRPr lang="de-DE" dirty="0"/>
          </a:p>
        </p:txBody>
      </p:sp>
      <p:sp>
        <p:nvSpPr>
          <p:cNvPr id="4" name="Slide Number Placeholder 3">
            <a:extLst>
              <a:ext uri="{FF2B5EF4-FFF2-40B4-BE49-F238E27FC236}">
                <a16:creationId xmlns:a16="http://schemas.microsoft.com/office/drawing/2014/main" id="{EC69B7C0-2B4B-4767-BDF2-ACD151F904DF}"/>
              </a:ext>
            </a:extLst>
          </p:cNvPr>
          <p:cNvSpPr>
            <a:spLocks noGrp="1"/>
          </p:cNvSpPr>
          <p:nvPr>
            <p:ph type="sldNum" sz="quarter" idx="12"/>
          </p:nvPr>
        </p:nvSpPr>
        <p:spPr/>
        <p:txBody>
          <a:bodyPr/>
          <a:lstStyle/>
          <a:p>
            <a:fld id="{C014DD1E-5D91-48A3-AD6D-45FBA980D106}" type="slidenum">
              <a:rPr lang="en-GB" smtClean="0"/>
              <a:t>2</a:t>
            </a:fld>
            <a:endParaRPr lang="en-GB"/>
          </a:p>
        </p:txBody>
      </p:sp>
    </p:spTree>
    <p:extLst>
      <p:ext uri="{BB962C8B-B14F-4D97-AF65-F5344CB8AC3E}">
        <p14:creationId xmlns:p14="http://schemas.microsoft.com/office/powerpoint/2010/main" val="128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Celebrations in different cultures And Religions</a:t>
            </a:r>
          </a:p>
        </p:txBody>
      </p:sp>
      <p:sp>
        <p:nvSpPr>
          <p:cNvPr id="4" name="Slide Number Placeholder 3"/>
          <p:cNvSpPr>
            <a:spLocks noGrp="1"/>
          </p:cNvSpPr>
          <p:nvPr>
            <p:ph type="sldNum" sz="quarter" idx="12"/>
          </p:nvPr>
        </p:nvSpPr>
        <p:spPr/>
        <p:txBody>
          <a:bodyPr/>
          <a:lstStyle/>
          <a:p>
            <a:fld id="{C014DD1E-5D91-48A3-AD6D-45FBA980D106}" type="slidenum">
              <a:rPr lang="en-GB" smtClean="0"/>
              <a:t>20</a:t>
            </a:fld>
            <a:endParaRPr lang="en-GB"/>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a:t>Meaning of celebrations</a:t>
            </a:r>
            <a:endParaRPr lang="el-GR"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269876" y="1916832"/>
            <a:ext cx="9577064" cy="4166592"/>
          </a:xfrm>
        </p:spPr>
        <p:txBody>
          <a:bodyPr>
            <a:normAutofit/>
          </a:bodyPr>
          <a:lstStyle/>
          <a:p>
            <a:r>
              <a:rPr lang="en-US" dirty="0">
                <a:solidFill>
                  <a:srgbClr val="004680"/>
                </a:solidFill>
                <a:latin typeface="Calibri" panose="020F0502020204030204" pitchFamily="34" charset="0"/>
                <a:cs typeface="Calibri" panose="020F0502020204030204" pitchFamily="34" charset="0"/>
              </a:rPr>
              <a:t>Festivals are mostly a collective occasion and have meaning not only for the individual but also for the celebrating group as a whole. </a:t>
            </a:r>
          </a:p>
          <a:p>
            <a:r>
              <a:rPr lang="en-US" dirty="0">
                <a:solidFill>
                  <a:srgbClr val="004680"/>
                </a:solidFill>
                <a:latin typeface="Calibri" panose="020F0502020204030204" pitchFamily="34" charset="0"/>
                <a:cs typeface="Calibri" panose="020F0502020204030204" pitchFamily="34" charset="0"/>
              </a:rPr>
              <a:t>Religious festivals in particular have a meaningful effect on the religious community.</a:t>
            </a:r>
          </a:p>
          <a:p>
            <a:r>
              <a:rPr lang="en-US" sz="2000" dirty="0">
                <a:solidFill>
                  <a:srgbClr val="004680"/>
                </a:solidFill>
                <a:latin typeface="Calibri" panose="020F0502020204030204" pitchFamily="34" charset="0"/>
                <a:cs typeface="Calibri" panose="020F0502020204030204" pitchFamily="34" charset="0"/>
              </a:rPr>
              <a:t>Cultural celebrations and religious festivals are also often an important distraction from the worries and stresses of everyday life. </a:t>
            </a:r>
          </a:p>
          <a:p>
            <a:r>
              <a:rPr lang="en-US" sz="2000" dirty="0">
                <a:solidFill>
                  <a:srgbClr val="004680"/>
                </a:solidFill>
                <a:latin typeface="Calibri" panose="020F0502020204030204" pitchFamily="34" charset="0"/>
                <a:cs typeface="Calibri" panose="020F0502020204030204" pitchFamily="34" charset="0"/>
              </a:rPr>
              <a:t>This gives festivals a special significance for sick and/or elderly people. Especially when they are not in their family or home environment, celebrating together can be an important emotional support.</a:t>
            </a: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21</a:t>
            </a:fld>
            <a:endParaRPr lang="en-GB"/>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de-DE" sz="4400" dirty="0"/>
              <a:t>Be a Cultural Expert for 1 day</a:t>
            </a:r>
            <a:br>
              <a:rPr lang="de-DE" sz="4400" u="sng" dirty="0"/>
            </a:b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844824"/>
            <a:ext cx="9598700" cy="3581400"/>
          </a:xfrm>
        </p:spPr>
        <p:txBody>
          <a:bodyPr>
            <a:normAutofit/>
          </a:bodyPr>
          <a:lstStyle/>
          <a:p>
            <a:pPr marL="0" indent="0">
              <a:buNone/>
            </a:pPr>
            <a:r>
              <a:rPr lang="en-GB" b="1" dirty="0"/>
              <a:t>Interview your partner/self-reflective activity - </a:t>
            </a:r>
            <a:r>
              <a:rPr lang="en-GB" dirty="0"/>
              <a:t> </a:t>
            </a:r>
          </a:p>
          <a:p>
            <a:pPr marL="0" indent="0">
              <a:buNone/>
            </a:pPr>
            <a:endParaRPr lang="en-GB" dirty="0"/>
          </a:p>
          <a:p>
            <a:r>
              <a:rPr lang="en-GB" dirty="0"/>
              <a:t>Where do you/your colleagues come from? </a:t>
            </a:r>
          </a:p>
          <a:p>
            <a:r>
              <a:rPr lang="en-GB" dirty="0"/>
              <a:t>What kind of celebrations do you/they have in their culture/traditions? </a:t>
            </a:r>
          </a:p>
          <a:p>
            <a:r>
              <a:rPr lang="en-GB" dirty="0"/>
              <a:t>Does everyone practice them? How do they practice them? </a:t>
            </a:r>
          </a:p>
          <a:p>
            <a:r>
              <a:rPr lang="en-GB" dirty="0"/>
              <a:t>Are there any opportunities for you/them to follow their traditions in the workplace? </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22</a:t>
            </a:fld>
            <a:endParaRPr lang="en-GB"/>
          </a:p>
        </p:txBody>
      </p:sp>
      <p:pic>
        <p:nvPicPr>
          <p:cNvPr id="5" name="Picture 4">
            <a:extLst>
              <a:ext uri="{FF2B5EF4-FFF2-40B4-BE49-F238E27FC236}">
                <a16:creationId xmlns:a16="http://schemas.microsoft.com/office/drawing/2014/main" id="{9EAC3704-CECC-4CA6-B1B7-0220E5D4399F}"/>
              </a:ext>
            </a:extLst>
          </p:cNvPr>
          <p:cNvPicPr>
            <a:picLocks noChangeAspect="1"/>
          </p:cNvPicPr>
          <p:nvPr/>
        </p:nvPicPr>
        <p:blipFill>
          <a:blip r:embed="rId2"/>
          <a:stretch>
            <a:fillRect/>
          </a:stretch>
        </p:blipFill>
        <p:spPr>
          <a:xfrm>
            <a:off x="10969943" y="5547030"/>
            <a:ext cx="1072989" cy="1054699"/>
          </a:xfrm>
          <a:prstGeom prst="rect">
            <a:avLst/>
          </a:prstGeom>
        </p:spPr>
      </p:pic>
    </p:spTree>
    <p:extLst>
      <p:ext uri="{BB962C8B-B14F-4D97-AF65-F5344CB8AC3E}">
        <p14:creationId xmlns:p14="http://schemas.microsoft.com/office/powerpoint/2010/main" val="416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3" y="685800"/>
            <a:ext cx="9598700" cy="870992"/>
          </a:xfrm>
        </p:spPr>
        <p:txBody>
          <a:bodyPr>
            <a:noAutofit/>
          </a:bodyPr>
          <a:lstStyle/>
          <a:p>
            <a:r>
              <a:rPr lang="en-US" sz="3600" dirty="0"/>
              <a:t>Religious and cultural traditions in health care settings</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2348880"/>
            <a:ext cx="9598700" cy="3581400"/>
          </a:xfrm>
        </p:spPr>
        <p:txBody>
          <a:bodyPr>
            <a:normAutofit/>
          </a:bodyPr>
          <a:lstStyle/>
          <a:p>
            <a:r>
              <a:rPr lang="en-US" dirty="0">
                <a:solidFill>
                  <a:srgbClr val="004680"/>
                </a:solidFill>
                <a:latin typeface="Calibri" panose="020F0502020204030204" pitchFamily="34" charset="0"/>
                <a:cs typeface="Calibri" panose="020F0502020204030204" pitchFamily="34" charset="0"/>
              </a:rPr>
              <a:t>Older people in particular can be increasingly reflective of their origins and traditions.</a:t>
            </a:r>
          </a:p>
          <a:p>
            <a:r>
              <a:rPr lang="en-US" dirty="0">
                <a:solidFill>
                  <a:srgbClr val="004680"/>
                </a:solidFill>
                <a:latin typeface="Calibri" panose="020F0502020204030204" pitchFamily="34" charset="0"/>
                <a:cs typeface="Calibri" panose="020F0502020204030204" pitchFamily="34" charset="0"/>
              </a:rPr>
              <a:t>It is therefore important for them to live in an environment where this need is respected.</a:t>
            </a:r>
          </a:p>
          <a:p>
            <a:r>
              <a:rPr lang="en-US" dirty="0">
                <a:solidFill>
                  <a:srgbClr val="004680"/>
                </a:solidFill>
                <a:latin typeface="Calibri" panose="020F0502020204030204" pitchFamily="34" charset="0"/>
                <a:cs typeface="Calibri" panose="020F0502020204030204" pitchFamily="34" charset="0"/>
              </a:rPr>
              <a:t>While religious traditions cannot always be taken into account in hospitals for medical reasons and due to the strict regimentation of everyday hospital life, the individual life situation of the patients should be better taken into account in old people's or nursing homes, since they live there permanently. </a:t>
            </a:r>
          </a:p>
          <a:p>
            <a:pPr marL="0" indent="0">
              <a:buNone/>
            </a:pPr>
            <a:endParaRPr lang="en-US" dirty="0">
              <a:solidFill>
                <a:srgbClr val="004680"/>
              </a:solidFill>
              <a:latin typeface="Calibri" panose="020F0502020204030204" pitchFamily="34" charset="0"/>
              <a:cs typeface="Calibri" panose="020F0502020204030204" pitchFamily="34" charset="0"/>
            </a:endParaRPr>
          </a:p>
          <a:p>
            <a:endParaRPr lang="en-US" dirty="0">
              <a:solidFill>
                <a:srgbClr val="00468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23</a:t>
            </a:fld>
            <a:endParaRPr lang="en-GB"/>
          </a:p>
        </p:txBody>
      </p:sp>
    </p:spTree>
    <p:extLst>
      <p:ext uri="{BB962C8B-B14F-4D97-AF65-F5344CB8AC3E}">
        <p14:creationId xmlns:p14="http://schemas.microsoft.com/office/powerpoint/2010/main" val="18599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371242" y="685800"/>
            <a:ext cx="10123769" cy="870992"/>
          </a:xfrm>
        </p:spPr>
        <p:txBody>
          <a:bodyPr>
            <a:noAutofit/>
          </a:bodyPr>
          <a:lstStyle/>
          <a:p>
            <a:r>
              <a:rPr lang="en-US" sz="3600" dirty="0"/>
              <a:t>Nutrition habits and religious/cultural traditions in health-/social care settings  - culturally sensitive care</a:t>
            </a:r>
            <a:endParaRPr lang="el-GR" sz="3600" dirty="0"/>
          </a:p>
        </p:txBody>
      </p:sp>
      <p:sp>
        <p:nvSpPr>
          <p:cNvPr id="3" name="Content Placeholder 2">
            <a:extLst>
              <a:ext uri="{FF2B5EF4-FFF2-40B4-BE49-F238E27FC236}">
                <a16:creationId xmlns:a16="http://schemas.microsoft.com/office/drawing/2014/main" id="{F1AD76E5-14F1-4A1D-83F1-47116D579B95}"/>
              </a:ext>
            </a:extLst>
          </p:cNvPr>
          <p:cNvSpPr>
            <a:spLocks noGrp="1"/>
          </p:cNvSpPr>
          <p:nvPr>
            <p:ph idx="1"/>
          </p:nvPr>
        </p:nvSpPr>
        <p:spPr>
          <a:xfrm>
            <a:off x="1371243" y="1916832"/>
            <a:ext cx="9598700" cy="3581400"/>
          </a:xfrm>
        </p:spPr>
        <p:txBody>
          <a:bodyPr>
            <a:normAutofit/>
          </a:bodyPr>
          <a:lstStyle/>
          <a:p>
            <a:pPr marL="0" indent="0" algn="ctr">
              <a:buNone/>
            </a:pPr>
            <a:r>
              <a:rPr lang="en-US" i="1" dirty="0">
                <a:solidFill>
                  <a:srgbClr val="004680"/>
                </a:solidFill>
                <a:latin typeface="Calibri" panose="020F0502020204030204" pitchFamily="34" charset="0"/>
                <a:cs typeface="Calibri" panose="020F0502020204030204" pitchFamily="34" charset="0"/>
              </a:rPr>
              <a:t>“Culturally sensitive care contributes to a person in need of care being able to live according to their individual values, cultural and religious imprints and needs.”</a:t>
            </a:r>
            <a:endParaRPr lang="en-US" b="0" i="1" dirty="0">
              <a:solidFill>
                <a:srgbClr val="004680"/>
              </a:solidFill>
              <a:effectLst/>
              <a:latin typeface="Calibri" panose="020F0502020204030204" pitchFamily="34" charset="0"/>
              <a:cs typeface="Calibri" panose="020F0502020204030204" pitchFamily="34" charset="0"/>
            </a:endParaRPr>
          </a:p>
          <a:p>
            <a:r>
              <a:rPr lang="en-US" dirty="0">
                <a:solidFill>
                  <a:srgbClr val="004680"/>
                </a:solidFill>
                <a:latin typeface="Calibri" panose="020F0502020204030204" pitchFamily="34" charset="0"/>
                <a:cs typeface="Calibri" panose="020F0502020204030204" pitchFamily="34" charset="0"/>
              </a:rPr>
              <a:t>According to this, culturally sensitive care means being receptive to each individual, their biography, their religious, cultural, gender-specific and/or migration-related backgrounds and their individual needs.</a:t>
            </a:r>
          </a:p>
          <a:p>
            <a:r>
              <a:rPr lang="en-US" dirty="0">
                <a:solidFill>
                  <a:srgbClr val="004680"/>
                </a:solidFill>
                <a:latin typeface="Calibri" panose="020F0502020204030204" pitchFamily="34" charset="0"/>
                <a:cs typeface="Calibri" panose="020F0502020204030204" pitchFamily="34" charset="0"/>
              </a:rPr>
              <a:t>Ultimately, this also includes respecting certain food rules and allowing religious traditions and festivals to be celebrated.</a:t>
            </a:r>
            <a:endParaRPr lang="en-US" b="0" dirty="0">
              <a:solidFill>
                <a:srgbClr val="004680"/>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24</a:t>
            </a:fld>
            <a:endParaRPr lang="en-GB"/>
          </a:p>
        </p:txBody>
      </p:sp>
      <p:sp>
        <p:nvSpPr>
          <p:cNvPr id="5" name="Pfeil nach unten 4"/>
          <p:cNvSpPr/>
          <p:nvPr/>
        </p:nvSpPr>
        <p:spPr>
          <a:xfrm>
            <a:off x="4654252" y="4425542"/>
            <a:ext cx="165618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2710036" y="5134081"/>
            <a:ext cx="6092825" cy="830997"/>
          </a:xfrm>
          <a:prstGeom prst="rect">
            <a:avLst/>
          </a:prstGeom>
        </p:spPr>
        <p:txBody>
          <a:bodyPr>
            <a:spAutoFit/>
          </a:bodyPr>
          <a:lstStyle/>
          <a:p>
            <a:pPr algn="ctr"/>
            <a:r>
              <a:rPr lang="en-US" dirty="0">
                <a:solidFill>
                  <a:srgbClr val="004680"/>
                </a:solidFill>
                <a:latin typeface="Calibri" panose="020F0502020204030204" pitchFamily="34" charset="0"/>
                <a:cs typeface="Calibri" panose="020F0502020204030204" pitchFamily="34" charset="0"/>
              </a:rPr>
              <a:t>The appreciation of the clients and their culture must be integrated into care activities</a:t>
            </a:r>
          </a:p>
        </p:txBody>
      </p:sp>
    </p:spTree>
    <p:extLst>
      <p:ext uri="{BB962C8B-B14F-4D97-AF65-F5344CB8AC3E}">
        <p14:creationId xmlns:p14="http://schemas.microsoft.com/office/powerpoint/2010/main" val="20389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a:t>Celebrations in Islam &amp; Judaism</a:t>
            </a:r>
            <a:endParaRPr lang="el-GR" dirty="0"/>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25</a:t>
            </a:fld>
            <a:endParaRPr lang="en-GB"/>
          </a:p>
        </p:txBody>
      </p:sp>
      <p:sp>
        <p:nvSpPr>
          <p:cNvPr id="7" name="Abgerundetes Rechteck 6"/>
          <p:cNvSpPr/>
          <p:nvPr/>
        </p:nvSpPr>
        <p:spPr>
          <a:xfrm>
            <a:off x="6598468" y="1275655"/>
            <a:ext cx="3240360" cy="466530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1600" b="1" dirty="0">
                <a:solidFill>
                  <a:schemeClr val="bg2"/>
                </a:solidFill>
                <a:latin typeface="Calibri" panose="020F0502020204030204" pitchFamily="34" charset="0"/>
                <a:cs typeface="Calibri" panose="020F0502020204030204" pitchFamily="34" charset="0"/>
              </a:rPr>
              <a:t>Yom Kippur </a:t>
            </a:r>
            <a:r>
              <a:rPr lang="en-US" sz="1600" dirty="0">
                <a:solidFill>
                  <a:schemeClr val="bg2"/>
                </a:solidFill>
                <a:latin typeface="Calibri" panose="020F0502020204030204" pitchFamily="34" charset="0"/>
                <a:cs typeface="Calibri" panose="020F0502020204030204" pitchFamily="34" charset="0"/>
              </a:rPr>
              <a:t>is the strictest holiday in </a:t>
            </a:r>
            <a:r>
              <a:rPr lang="en-US" sz="1600" b="1" dirty="0">
                <a:solidFill>
                  <a:schemeClr val="bg2"/>
                </a:solidFill>
                <a:latin typeface="Calibri" panose="020F0502020204030204" pitchFamily="34" charset="0"/>
                <a:cs typeface="Calibri" panose="020F0502020204030204" pitchFamily="34" charset="0"/>
              </a:rPr>
              <a:t>Judaism</a:t>
            </a:r>
            <a:r>
              <a:rPr lang="en-US" sz="1600" dirty="0">
                <a:solidFill>
                  <a:schemeClr val="bg2"/>
                </a:solidFill>
                <a:latin typeface="Calibri" panose="020F0502020204030204" pitchFamily="34" charset="0"/>
                <a:cs typeface="Calibri" panose="020F0502020204030204" pitchFamily="34" charset="0"/>
              </a:rPr>
              <a:t>. Yom Kippur is observed in a more or less strict form by a majority of Jews, even non-religious ones.</a:t>
            </a:r>
          </a:p>
          <a:p>
            <a:endParaRPr lang="en-US" sz="1600" b="1" dirty="0">
              <a:solidFill>
                <a:schemeClr val="bg2"/>
              </a:solidFill>
              <a:latin typeface="Calibri" panose="020F0502020204030204" pitchFamily="34" charset="0"/>
              <a:cs typeface="Calibri" panose="020F0502020204030204" pitchFamily="34" charset="0"/>
            </a:endParaRPr>
          </a:p>
          <a:p>
            <a:r>
              <a:rPr lang="en-US" sz="1600" b="1" dirty="0">
                <a:solidFill>
                  <a:schemeClr val="bg2"/>
                </a:solidFill>
                <a:latin typeface="Calibri" panose="020F0502020204030204" pitchFamily="34" charset="0"/>
                <a:cs typeface="Calibri" panose="020F0502020204030204" pitchFamily="34" charset="0"/>
              </a:rPr>
              <a:t>Hanukkah </a:t>
            </a:r>
            <a:r>
              <a:rPr lang="en-US" sz="1600" dirty="0">
                <a:solidFill>
                  <a:schemeClr val="bg2"/>
                </a:solidFill>
                <a:latin typeface="Calibri" panose="020F0502020204030204" pitchFamily="34" charset="0"/>
                <a:cs typeface="Calibri" panose="020F0502020204030204" pitchFamily="34" charset="0"/>
              </a:rPr>
              <a:t>is the festival of lights. Hanukkah is primarily a domestic celebration. On Hanukkah evening, families gather with friends for boisterous celebrations. Community celebrations are common, and children receive gifts and sweets. </a:t>
            </a:r>
          </a:p>
          <a:p>
            <a:pPr algn="ctr"/>
            <a:endParaRPr lang="de-DE" dirty="0"/>
          </a:p>
        </p:txBody>
      </p:sp>
      <p:sp>
        <p:nvSpPr>
          <p:cNvPr id="16" name="Abgerundetes Rechteck 15"/>
          <p:cNvSpPr/>
          <p:nvPr/>
        </p:nvSpPr>
        <p:spPr>
          <a:xfrm>
            <a:off x="3008336" y="1275655"/>
            <a:ext cx="3240360" cy="466530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800" b="1" dirty="0">
              <a:solidFill>
                <a:schemeClr val="bg2"/>
              </a:solidFill>
              <a:latin typeface="Calibri" panose="020F0502020204030204" pitchFamily="34" charset="0"/>
              <a:cs typeface="Calibri" panose="020F0502020204030204" pitchFamily="34" charset="0"/>
            </a:endParaRPr>
          </a:p>
          <a:p>
            <a:endParaRPr lang="en-US" sz="1600" dirty="0">
              <a:solidFill>
                <a:schemeClr val="bg2"/>
              </a:solidFill>
              <a:latin typeface="Calibri" panose="020F0502020204030204" pitchFamily="34" charset="0"/>
              <a:cs typeface="Calibri" panose="020F0502020204030204" pitchFamily="34" charset="0"/>
            </a:endParaRPr>
          </a:p>
          <a:p>
            <a:endParaRPr lang="en-US" sz="1600" dirty="0">
              <a:solidFill>
                <a:schemeClr val="bg2"/>
              </a:solidFill>
              <a:latin typeface="Calibri" panose="020F0502020204030204" pitchFamily="34" charset="0"/>
              <a:cs typeface="Calibri" panose="020F0502020204030204" pitchFamily="34" charset="0"/>
            </a:endParaRPr>
          </a:p>
          <a:p>
            <a:endParaRPr lang="en-US" sz="1400" dirty="0">
              <a:solidFill>
                <a:schemeClr val="bg2"/>
              </a:solidFill>
              <a:latin typeface="Calibri" panose="020F0502020204030204" pitchFamily="34" charset="0"/>
              <a:cs typeface="Calibri" panose="020F0502020204030204" pitchFamily="34" charset="0"/>
            </a:endParaRPr>
          </a:p>
          <a:p>
            <a:r>
              <a:rPr lang="en-US" sz="1500" b="1" dirty="0">
                <a:solidFill>
                  <a:schemeClr val="bg2"/>
                </a:solidFill>
                <a:latin typeface="Calibri" panose="020F0502020204030204" pitchFamily="34" charset="0"/>
                <a:cs typeface="Calibri" panose="020F0502020204030204" pitchFamily="34" charset="0"/>
              </a:rPr>
              <a:t>Eid</a:t>
            </a:r>
            <a:r>
              <a:rPr lang="en-US" sz="1500" dirty="0">
                <a:solidFill>
                  <a:schemeClr val="bg2"/>
                </a:solidFill>
                <a:latin typeface="Calibri" panose="020F0502020204030204" pitchFamily="34" charset="0"/>
                <a:cs typeface="Calibri" panose="020F0502020204030204" pitchFamily="34" charset="0"/>
              </a:rPr>
              <a:t> is often called the festival of breaking the fast. It ends the fasting in Ramadan. In Arabic it is called </a:t>
            </a:r>
            <a:r>
              <a:rPr lang="en-US" sz="1500" b="1" dirty="0">
                <a:solidFill>
                  <a:schemeClr val="bg2"/>
                </a:solidFill>
                <a:latin typeface="Calibri" panose="020F0502020204030204" pitchFamily="34" charset="0"/>
                <a:cs typeface="Calibri" panose="020F0502020204030204" pitchFamily="34" charset="0"/>
              </a:rPr>
              <a:t>Id al-Fitr</a:t>
            </a:r>
            <a:r>
              <a:rPr lang="en-US" sz="1500" dirty="0">
                <a:solidFill>
                  <a:schemeClr val="bg2"/>
                </a:solidFill>
                <a:latin typeface="Calibri" panose="020F0502020204030204" pitchFamily="34" charset="0"/>
                <a:cs typeface="Calibri" panose="020F0502020204030204" pitchFamily="34" charset="0"/>
              </a:rPr>
              <a:t>. There are differences in the type of celebration depending on the country and region. The festive season is used to visit relatives and friends. Sweet dishes are usually served and a lot of sweets are distributed and eaten.</a:t>
            </a:r>
          </a:p>
          <a:p>
            <a:endParaRPr lang="en-US" sz="1500" dirty="0">
              <a:solidFill>
                <a:schemeClr val="bg2"/>
              </a:solidFill>
              <a:latin typeface="Calibri" panose="020F0502020204030204" pitchFamily="34" charset="0"/>
              <a:cs typeface="Calibri" panose="020F0502020204030204" pitchFamily="34" charset="0"/>
            </a:endParaRPr>
          </a:p>
          <a:p>
            <a:r>
              <a:rPr lang="en-US" sz="1500" dirty="0">
                <a:solidFill>
                  <a:schemeClr val="bg2"/>
                </a:solidFill>
                <a:latin typeface="Calibri" panose="020F0502020204030204" pitchFamily="34" charset="0"/>
                <a:cs typeface="Calibri" panose="020F0502020204030204" pitchFamily="34" charset="0"/>
              </a:rPr>
              <a:t>The </a:t>
            </a:r>
            <a:r>
              <a:rPr lang="en-US" sz="1500" b="1" dirty="0">
                <a:solidFill>
                  <a:schemeClr val="bg2"/>
                </a:solidFill>
                <a:latin typeface="Calibri" panose="020F0502020204030204" pitchFamily="34" charset="0"/>
                <a:cs typeface="Calibri" panose="020F0502020204030204" pitchFamily="34" charset="0"/>
              </a:rPr>
              <a:t>Feast of Sacrifice </a:t>
            </a:r>
            <a:r>
              <a:rPr lang="en-US" sz="1500" dirty="0">
                <a:solidFill>
                  <a:schemeClr val="bg2"/>
                </a:solidFill>
                <a:latin typeface="Calibri" panose="020F0502020204030204" pitchFamily="34" charset="0"/>
                <a:cs typeface="Calibri" panose="020F0502020204030204" pitchFamily="34" charset="0"/>
              </a:rPr>
              <a:t>is the most important festival for </a:t>
            </a:r>
            <a:r>
              <a:rPr lang="en-US" sz="1500" b="1" dirty="0">
                <a:solidFill>
                  <a:schemeClr val="bg2"/>
                </a:solidFill>
                <a:latin typeface="Calibri" panose="020F0502020204030204" pitchFamily="34" charset="0"/>
                <a:cs typeface="Calibri" panose="020F0502020204030204" pitchFamily="34" charset="0"/>
              </a:rPr>
              <a:t>Muslims</a:t>
            </a:r>
            <a:r>
              <a:rPr lang="en-US" sz="1500" dirty="0">
                <a:solidFill>
                  <a:schemeClr val="bg2"/>
                </a:solidFill>
                <a:latin typeface="Calibri" panose="020F0502020204030204" pitchFamily="34" charset="0"/>
                <a:cs typeface="Calibri" panose="020F0502020204030204" pitchFamily="34" charset="0"/>
              </a:rPr>
              <a:t>. It reminds them that they should and can trust God. Chronologically it is celebrated after Ramadan.</a:t>
            </a:r>
          </a:p>
          <a:p>
            <a:endParaRPr lang="en-US" sz="1800" dirty="0">
              <a:solidFill>
                <a:schemeClr val="bg2"/>
              </a:solidFill>
              <a:latin typeface="Calibri" panose="020F0502020204030204" pitchFamily="34" charset="0"/>
              <a:cs typeface="Calibri" panose="020F0502020204030204" pitchFamily="34" charset="0"/>
            </a:endParaRPr>
          </a:p>
          <a:p>
            <a:pPr algn="ctr"/>
            <a:endParaRPr lang="en-US" dirty="0">
              <a:solidFill>
                <a:schemeClr val="bg2"/>
              </a:solidFill>
              <a:latin typeface="Calibri" panose="020F0502020204030204" pitchFamily="34" charset="0"/>
              <a:cs typeface="Calibri" panose="020F0502020204030204" pitchFamily="34" charset="0"/>
            </a:endParaRPr>
          </a:p>
          <a:p>
            <a:pPr algn="ctr"/>
            <a:endParaRPr lang="de-DE" dirty="0"/>
          </a:p>
        </p:txBody>
      </p:sp>
      <p:sp>
        <p:nvSpPr>
          <p:cNvPr id="17" name="Textfeld 16"/>
          <p:cNvSpPr txBox="1"/>
          <p:nvPr/>
        </p:nvSpPr>
        <p:spPr>
          <a:xfrm>
            <a:off x="1427463" y="5059383"/>
            <a:ext cx="1132041" cy="230832"/>
          </a:xfrm>
          <a:prstGeom prst="rect">
            <a:avLst/>
          </a:prstGeom>
          <a:noFill/>
        </p:spPr>
        <p:txBody>
          <a:bodyPr wrap="none" rtlCol="0">
            <a:spAutoFit/>
          </a:bodyPr>
          <a:lstStyle/>
          <a:p>
            <a:r>
              <a:rPr lang="de-DE" sz="900" dirty="0">
                <a:solidFill>
                  <a:schemeClr val="bg2"/>
                </a:solidFill>
              </a:rPr>
              <a:t>AP </a:t>
            </a:r>
            <a:r>
              <a:rPr lang="de-DE" sz="900" dirty="0" err="1">
                <a:solidFill>
                  <a:schemeClr val="bg2"/>
                </a:solidFill>
              </a:rPr>
              <a:t>Photo</a:t>
            </a:r>
            <a:r>
              <a:rPr lang="de-DE" sz="900" dirty="0">
                <a:solidFill>
                  <a:schemeClr val="bg2"/>
                </a:solidFill>
              </a:rPr>
              <a:t>/Amr Nabil</a:t>
            </a:r>
          </a:p>
        </p:txBody>
      </p:sp>
      <p:pic>
        <p:nvPicPr>
          <p:cNvPr id="19" name="Grafik 18"/>
          <p:cNvPicPr>
            <a:picLocks noChangeAspect="1"/>
          </p:cNvPicPr>
          <p:nvPr/>
        </p:nvPicPr>
        <p:blipFill>
          <a:blip r:embed="rId2"/>
          <a:stretch>
            <a:fillRect/>
          </a:stretch>
        </p:blipFill>
        <p:spPr>
          <a:xfrm>
            <a:off x="10054852" y="1857543"/>
            <a:ext cx="1552746" cy="1577254"/>
          </a:xfrm>
          <a:prstGeom prst="rect">
            <a:avLst/>
          </a:prstGeom>
        </p:spPr>
      </p:pic>
      <p:pic>
        <p:nvPicPr>
          <p:cNvPr id="20" name="Grafik 19"/>
          <p:cNvPicPr>
            <a:picLocks noChangeAspect="1"/>
          </p:cNvPicPr>
          <p:nvPr/>
        </p:nvPicPr>
        <p:blipFill>
          <a:blip r:embed="rId3"/>
          <a:stretch>
            <a:fillRect/>
          </a:stretch>
        </p:blipFill>
        <p:spPr>
          <a:xfrm>
            <a:off x="10054852" y="3692337"/>
            <a:ext cx="1552746" cy="1597878"/>
          </a:xfrm>
          <a:prstGeom prst="rect">
            <a:avLst/>
          </a:prstGeom>
        </p:spPr>
      </p:pic>
      <p:sp>
        <p:nvSpPr>
          <p:cNvPr id="21" name="Textfeld 20"/>
          <p:cNvSpPr txBox="1"/>
          <p:nvPr/>
        </p:nvSpPr>
        <p:spPr>
          <a:xfrm>
            <a:off x="1923046" y="3225002"/>
            <a:ext cx="838691" cy="230832"/>
          </a:xfrm>
          <a:prstGeom prst="rect">
            <a:avLst/>
          </a:prstGeom>
          <a:noFill/>
        </p:spPr>
        <p:txBody>
          <a:bodyPr wrap="none" rtlCol="0">
            <a:spAutoFit/>
          </a:bodyPr>
          <a:lstStyle/>
          <a:p>
            <a:r>
              <a:rPr lang="de-DE" sz="900" dirty="0">
                <a:solidFill>
                  <a:schemeClr val="bg2"/>
                </a:solidFill>
              </a:rPr>
              <a:t>Vecteezy.com</a:t>
            </a:r>
          </a:p>
        </p:txBody>
      </p:sp>
      <p:pic>
        <p:nvPicPr>
          <p:cNvPr id="5" name="Picture 4" descr="A picture containing logo&#10;&#10;Description automatically generated">
            <a:extLst>
              <a:ext uri="{FF2B5EF4-FFF2-40B4-BE49-F238E27FC236}">
                <a16:creationId xmlns:a16="http://schemas.microsoft.com/office/drawing/2014/main" id="{7BE1741F-8108-99E6-671B-B1E27E12D6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523" y="3764896"/>
            <a:ext cx="1647789" cy="1647789"/>
          </a:xfrm>
          <a:prstGeom prst="rect">
            <a:avLst/>
          </a:prstGeom>
        </p:spPr>
      </p:pic>
      <p:sp>
        <p:nvSpPr>
          <p:cNvPr id="8" name="Textfeld 16">
            <a:extLst>
              <a:ext uri="{FF2B5EF4-FFF2-40B4-BE49-F238E27FC236}">
                <a16:creationId xmlns:a16="http://schemas.microsoft.com/office/drawing/2014/main" id="{1623FEF1-E3CD-03E5-60DF-D1FE08C6132B}"/>
              </a:ext>
            </a:extLst>
          </p:cNvPr>
          <p:cNvSpPr txBox="1"/>
          <p:nvPr/>
        </p:nvSpPr>
        <p:spPr>
          <a:xfrm>
            <a:off x="1978754" y="5384143"/>
            <a:ext cx="1154001" cy="184666"/>
          </a:xfrm>
          <a:prstGeom prst="rect">
            <a:avLst/>
          </a:prstGeom>
          <a:noFill/>
        </p:spPr>
        <p:txBody>
          <a:bodyPr wrap="square" rtlCol="0">
            <a:spAutoFit/>
          </a:bodyPr>
          <a:lstStyle/>
          <a:p>
            <a:r>
              <a:rPr lang="en-US" sz="600" i="0" dirty="0">
                <a:effectLst/>
                <a:latin typeface="Arial" panose="020B0604020202020204" pitchFamily="34" charset="0"/>
              </a:rPr>
              <a:t>Designed by </a:t>
            </a:r>
            <a:r>
              <a:rPr lang="en-US" sz="600" i="0" dirty="0" err="1">
                <a:effectLst/>
                <a:latin typeface="Arial" panose="020B0604020202020204" pitchFamily="34" charset="0"/>
              </a:rPr>
              <a:t>Freepik</a:t>
            </a:r>
            <a:endParaRPr lang="de-DE" sz="600" dirty="0"/>
          </a:p>
        </p:txBody>
      </p:sp>
      <p:pic>
        <p:nvPicPr>
          <p:cNvPr id="9" name="Picture 8">
            <a:extLst>
              <a:ext uri="{FF2B5EF4-FFF2-40B4-BE49-F238E27FC236}">
                <a16:creationId xmlns:a16="http://schemas.microsoft.com/office/drawing/2014/main" id="{2EA67A83-9812-A590-5FC0-C268D61F6A79}"/>
              </a:ext>
            </a:extLst>
          </p:cNvPr>
          <p:cNvPicPr>
            <a:picLocks noChangeAspect="1"/>
          </p:cNvPicPr>
          <p:nvPr/>
        </p:nvPicPr>
        <p:blipFill>
          <a:blip r:embed="rId5"/>
          <a:stretch>
            <a:fillRect/>
          </a:stretch>
        </p:blipFill>
        <p:spPr>
          <a:xfrm>
            <a:off x="1113595" y="1872171"/>
            <a:ext cx="1648141" cy="1647789"/>
          </a:xfrm>
          <a:prstGeom prst="rect">
            <a:avLst/>
          </a:prstGeom>
        </p:spPr>
      </p:pic>
      <p:sp>
        <p:nvSpPr>
          <p:cNvPr id="10" name="Textfeld 16">
            <a:extLst>
              <a:ext uri="{FF2B5EF4-FFF2-40B4-BE49-F238E27FC236}">
                <a16:creationId xmlns:a16="http://schemas.microsoft.com/office/drawing/2014/main" id="{A6ED4572-46E5-2BE0-899E-CB5DCB702569}"/>
              </a:ext>
            </a:extLst>
          </p:cNvPr>
          <p:cNvSpPr txBox="1"/>
          <p:nvPr/>
        </p:nvSpPr>
        <p:spPr>
          <a:xfrm>
            <a:off x="1978753" y="3489825"/>
            <a:ext cx="1154001" cy="184666"/>
          </a:xfrm>
          <a:prstGeom prst="rect">
            <a:avLst/>
          </a:prstGeom>
          <a:noFill/>
        </p:spPr>
        <p:txBody>
          <a:bodyPr wrap="square" rtlCol="0">
            <a:spAutoFit/>
          </a:bodyPr>
          <a:lstStyle/>
          <a:p>
            <a:r>
              <a:rPr lang="en-US" sz="600" i="0" dirty="0">
                <a:effectLst/>
                <a:latin typeface="Arial" panose="020B0604020202020204" pitchFamily="34" charset="0"/>
              </a:rPr>
              <a:t>Designed by </a:t>
            </a:r>
            <a:r>
              <a:rPr lang="en-US" sz="600" i="0" dirty="0" err="1">
                <a:effectLst/>
                <a:latin typeface="Arial" panose="020B0604020202020204" pitchFamily="34" charset="0"/>
              </a:rPr>
              <a:t>Freepik</a:t>
            </a:r>
            <a:endParaRPr lang="de-DE" sz="600" dirty="0"/>
          </a:p>
        </p:txBody>
      </p:sp>
    </p:spTree>
    <p:extLst>
      <p:ext uri="{BB962C8B-B14F-4D97-AF65-F5344CB8AC3E}">
        <p14:creationId xmlns:p14="http://schemas.microsoft.com/office/powerpoint/2010/main" val="37612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188B-B8E8-4141-9608-2611A187C789}"/>
              </a:ext>
            </a:extLst>
          </p:cNvPr>
          <p:cNvSpPr>
            <a:spLocks noGrp="1"/>
          </p:cNvSpPr>
          <p:nvPr>
            <p:ph type="title"/>
          </p:nvPr>
        </p:nvSpPr>
        <p:spPr>
          <a:xfrm>
            <a:off x="1144523" y="476672"/>
            <a:ext cx="10339793" cy="798984"/>
          </a:xfrm>
        </p:spPr>
        <p:txBody>
          <a:bodyPr>
            <a:normAutofit/>
          </a:bodyPr>
          <a:lstStyle/>
          <a:p>
            <a:r>
              <a:rPr lang="en-US" dirty="0"/>
              <a:t>Celebrations in Buddhism &amp; Hinduism</a:t>
            </a:r>
            <a:endParaRPr lang="el-GR" dirty="0"/>
          </a:p>
        </p:txBody>
      </p:sp>
      <p:sp>
        <p:nvSpPr>
          <p:cNvPr id="4" name="Slide Number Placeholder 3">
            <a:extLst>
              <a:ext uri="{FF2B5EF4-FFF2-40B4-BE49-F238E27FC236}">
                <a16:creationId xmlns:a16="http://schemas.microsoft.com/office/drawing/2014/main" id="{508A5CD1-6D3B-43C5-AD5E-C7AC27DC397A}"/>
              </a:ext>
            </a:extLst>
          </p:cNvPr>
          <p:cNvSpPr>
            <a:spLocks noGrp="1"/>
          </p:cNvSpPr>
          <p:nvPr>
            <p:ph type="sldNum" sz="quarter" idx="12"/>
          </p:nvPr>
        </p:nvSpPr>
        <p:spPr/>
        <p:txBody>
          <a:bodyPr/>
          <a:lstStyle/>
          <a:p>
            <a:fld id="{C014DD1E-5D91-48A3-AD6D-45FBA980D106}" type="slidenum">
              <a:rPr lang="en-GB" smtClean="0"/>
              <a:t>26</a:t>
            </a:fld>
            <a:endParaRPr lang="en-GB"/>
          </a:p>
        </p:txBody>
      </p:sp>
      <p:pic>
        <p:nvPicPr>
          <p:cNvPr id="5" name="Grafik 4"/>
          <p:cNvPicPr>
            <a:picLocks noChangeAspect="1"/>
          </p:cNvPicPr>
          <p:nvPr/>
        </p:nvPicPr>
        <p:blipFill>
          <a:blip r:embed="rId2"/>
          <a:stretch>
            <a:fillRect/>
          </a:stretch>
        </p:blipFill>
        <p:spPr>
          <a:xfrm>
            <a:off x="6607828" y="4293096"/>
            <a:ext cx="2798952" cy="1839577"/>
          </a:xfrm>
          <a:prstGeom prst="rect">
            <a:avLst/>
          </a:prstGeom>
        </p:spPr>
      </p:pic>
      <p:sp>
        <p:nvSpPr>
          <p:cNvPr id="8" name="Abgerundetes Rechteck 7"/>
          <p:cNvSpPr/>
          <p:nvPr/>
        </p:nvSpPr>
        <p:spPr>
          <a:xfrm>
            <a:off x="2133972" y="3713544"/>
            <a:ext cx="3888432" cy="237626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dirty="0">
                <a:solidFill>
                  <a:srgbClr val="002060"/>
                </a:solidFill>
              </a:rPr>
              <a:t>Festivals in </a:t>
            </a:r>
            <a:r>
              <a:rPr lang="en-US" sz="1600" b="1" dirty="0">
                <a:solidFill>
                  <a:srgbClr val="002060"/>
                </a:solidFill>
              </a:rPr>
              <a:t>Hinduism</a:t>
            </a:r>
            <a:r>
              <a:rPr lang="en-US" sz="1600" dirty="0">
                <a:solidFill>
                  <a:srgbClr val="002060"/>
                </a:solidFill>
              </a:rPr>
              <a:t> often have something to do with the seasons.</a:t>
            </a:r>
            <a:r>
              <a:rPr lang="en-US" sz="1600" dirty="0">
                <a:solidFill>
                  <a:srgbClr val="002060"/>
                </a:solidFill>
                <a:latin typeface="Calibri" panose="020F0502020204030204" pitchFamily="34" charset="0"/>
                <a:cs typeface="Calibri" panose="020F0502020204030204" pitchFamily="34" charset="0"/>
              </a:rPr>
              <a:t> Holi is a joyful festival where all participants throw </a:t>
            </a:r>
            <a:r>
              <a:rPr lang="en-US" sz="1600" dirty="0" err="1">
                <a:solidFill>
                  <a:srgbClr val="002060"/>
                </a:solidFill>
                <a:latin typeface="Calibri" panose="020F0502020204030204" pitchFamily="34" charset="0"/>
                <a:cs typeface="Calibri" panose="020F0502020204030204" pitchFamily="34" charset="0"/>
              </a:rPr>
              <a:t>coloured</a:t>
            </a:r>
            <a:r>
              <a:rPr lang="en-US" sz="1600" dirty="0">
                <a:solidFill>
                  <a:srgbClr val="002060"/>
                </a:solidFill>
                <a:latin typeface="Calibri" panose="020F0502020204030204" pitchFamily="34" charset="0"/>
                <a:cs typeface="Calibri" panose="020F0502020204030204" pitchFamily="34" charset="0"/>
              </a:rPr>
              <a:t> flour or powder at each other. Hindus use it to celebrate the beginning of spring.</a:t>
            </a:r>
          </a:p>
        </p:txBody>
      </p:sp>
      <p:sp>
        <p:nvSpPr>
          <p:cNvPr id="10" name="Abgerundetes Rechteck 9"/>
          <p:cNvSpPr/>
          <p:nvPr/>
        </p:nvSpPr>
        <p:spPr>
          <a:xfrm>
            <a:off x="7228909" y="1275656"/>
            <a:ext cx="3240360" cy="2801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2"/>
                </a:solidFill>
                <a:latin typeface="Calibri" panose="020F0502020204030204" pitchFamily="34" charset="0"/>
                <a:cs typeface="Calibri" panose="020F0502020204030204" pitchFamily="34" charset="0"/>
              </a:rPr>
              <a:t>In </a:t>
            </a:r>
            <a:r>
              <a:rPr lang="en-US" sz="1600" b="1" dirty="0">
                <a:solidFill>
                  <a:schemeClr val="bg2"/>
                </a:solidFill>
                <a:latin typeface="Calibri" panose="020F0502020204030204" pitchFamily="34" charset="0"/>
                <a:cs typeface="Calibri" panose="020F0502020204030204" pitchFamily="34" charset="0"/>
              </a:rPr>
              <a:t>Buddhism</a:t>
            </a:r>
            <a:r>
              <a:rPr lang="en-US" sz="1600" dirty="0">
                <a:solidFill>
                  <a:schemeClr val="bg2"/>
                </a:solidFill>
                <a:latin typeface="Calibri" panose="020F0502020204030204" pitchFamily="34" charset="0"/>
                <a:cs typeface="Calibri" panose="020F0502020204030204" pitchFamily="34" charset="0"/>
              </a:rPr>
              <a:t>, the most important festival is called </a:t>
            </a:r>
            <a:r>
              <a:rPr lang="en-US" sz="1600" dirty="0" err="1">
                <a:solidFill>
                  <a:schemeClr val="bg2"/>
                </a:solidFill>
                <a:latin typeface="Calibri" panose="020F0502020204030204" pitchFamily="34" charset="0"/>
                <a:cs typeface="Calibri" panose="020F0502020204030204" pitchFamily="34" charset="0"/>
              </a:rPr>
              <a:t>Vesakh</a:t>
            </a:r>
            <a:r>
              <a:rPr lang="en-US" sz="1600" dirty="0">
                <a:solidFill>
                  <a:schemeClr val="bg2"/>
                </a:solidFill>
                <a:latin typeface="Calibri" panose="020F0502020204030204" pitchFamily="34" charset="0"/>
                <a:cs typeface="Calibri" panose="020F0502020204030204" pitchFamily="34" charset="0"/>
              </a:rPr>
              <a:t>, which Buddhists all over the world celebrate as a unifying holiday. </a:t>
            </a:r>
            <a:r>
              <a:rPr lang="en-US" sz="1600" dirty="0" err="1">
                <a:solidFill>
                  <a:schemeClr val="bg2"/>
                </a:solidFill>
                <a:latin typeface="Calibri" panose="020F0502020204030204" pitchFamily="34" charset="0"/>
                <a:cs typeface="Calibri" panose="020F0502020204030204" pitchFamily="34" charset="0"/>
              </a:rPr>
              <a:t>Vesakh</a:t>
            </a:r>
            <a:r>
              <a:rPr lang="en-US" sz="1600" dirty="0">
                <a:solidFill>
                  <a:schemeClr val="bg2"/>
                </a:solidFill>
                <a:latin typeface="Calibri" panose="020F0502020204030204" pitchFamily="34" charset="0"/>
                <a:cs typeface="Calibri" panose="020F0502020204030204" pitchFamily="34" charset="0"/>
              </a:rPr>
              <a:t> is the birthday celebration for the Buddha</a:t>
            </a:r>
          </a:p>
        </p:txBody>
      </p:sp>
      <p:sp>
        <p:nvSpPr>
          <p:cNvPr id="3" name="Textfeld 2"/>
          <p:cNvSpPr txBox="1"/>
          <p:nvPr/>
        </p:nvSpPr>
        <p:spPr>
          <a:xfrm>
            <a:off x="6606041" y="4255903"/>
            <a:ext cx="1891865" cy="246221"/>
          </a:xfrm>
          <a:prstGeom prst="rect">
            <a:avLst/>
          </a:prstGeom>
          <a:noFill/>
        </p:spPr>
        <p:txBody>
          <a:bodyPr wrap="none" rtlCol="0">
            <a:spAutoFit/>
          </a:bodyPr>
          <a:lstStyle/>
          <a:p>
            <a:r>
              <a:rPr lang="de-DE" sz="1000" dirty="0">
                <a:solidFill>
                  <a:schemeClr val="bg2"/>
                </a:solidFill>
              </a:rPr>
              <a:t>https://pixabay.com/de/images/</a:t>
            </a:r>
          </a:p>
        </p:txBody>
      </p:sp>
      <p:sp>
        <p:nvSpPr>
          <p:cNvPr id="6" name="Rechteck 5"/>
          <p:cNvSpPr/>
          <p:nvPr/>
        </p:nvSpPr>
        <p:spPr>
          <a:xfrm>
            <a:off x="5002232" y="3144652"/>
            <a:ext cx="1568058" cy="246221"/>
          </a:xfrm>
          <a:prstGeom prst="rect">
            <a:avLst/>
          </a:prstGeom>
        </p:spPr>
        <p:txBody>
          <a:bodyPr wrap="none">
            <a:spAutoFit/>
          </a:bodyPr>
          <a:lstStyle/>
          <a:p>
            <a:r>
              <a:rPr lang="de-DE" sz="1000" dirty="0">
                <a:solidFill>
                  <a:schemeClr val="bg2"/>
                </a:solidFill>
              </a:rPr>
              <a:t>Reuters/Dinuka Liyanaatte</a:t>
            </a:r>
          </a:p>
        </p:txBody>
      </p:sp>
      <p:pic>
        <p:nvPicPr>
          <p:cNvPr id="15" name="Picture 14">
            <a:extLst>
              <a:ext uri="{FF2B5EF4-FFF2-40B4-BE49-F238E27FC236}">
                <a16:creationId xmlns:a16="http://schemas.microsoft.com/office/drawing/2014/main" id="{9C355801-2282-2308-C159-ABAD84D8A53B}"/>
              </a:ext>
            </a:extLst>
          </p:cNvPr>
          <p:cNvPicPr>
            <a:picLocks noChangeAspect="1"/>
          </p:cNvPicPr>
          <p:nvPr/>
        </p:nvPicPr>
        <p:blipFill>
          <a:blip r:embed="rId3"/>
          <a:stretch>
            <a:fillRect/>
          </a:stretch>
        </p:blipFill>
        <p:spPr>
          <a:xfrm>
            <a:off x="2998067" y="1419256"/>
            <a:ext cx="3466951" cy="2047871"/>
          </a:xfrm>
          <a:prstGeom prst="rect">
            <a:avLst/>
          </a:prstGeom>
        </p:spPr>
      </p:pic>
      <p:sp>
        <p:nvSpPr>
          <p:cNvPr id="17" name="TextBox 16">
            <a:extLst>
              <a:ext uri="{FF2B5EF4-FFF2-40B4-BE49-F238E27FC236}">
                <a16:creationId xmlns:a16="http://schemas.microsoft.com/office/drawing/2014/main" id="{DDA4C2D1-3C9E-576F-7629-5D3876B93963}"/>
              </a:ext>
            </a:extLst>
          </p:cNvPr>
          <p:cNvSpPr txBox="1"/>
          <p:nvPr/>
        </p:nvSpPr>
        <p:spPr>
          <a:xfrm>
            <a:off x="5788330" y="3228891"/>
            <a:ext cx="1568058" cy="230832"/>
          </a:xfrm>
          <a:prstGeom prst="rect">
            <a:avLst/>
          </a:prstGeom>
          <a:noFill/>
        </p:spPr>
        <p:txBody>
          <a:bodyPr wrap="square">
            <a:spAutoFit/>
          </a:bodyPr>
          <a:lstStyle/>
          <a:p>
            <a:r>
              <a:rPr lang="en-GB" sz="900" dirty="0">
                <a:solidFill>
                  <a:schemeClr val="bg2"/>
                </a:solidFill>
              </a:rPr>
              <a:t>canva.com</a:t>
            </a:r>
          </a:p>
        </p:txBody>
      </p:sp>
    </p:spTree>
    <p:extLst>
      <p:ext uri="{BB962C8B-B14F-4D97-AF65-F5344CB8AC3E}">
        <p14:creationId xmlns:p14="http://schemas.microsoft.com/office/powerpoint/2010/main" val="24094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Celebrations</a:t>
            </a:r>
            <a:r>
              <a:rPr lang="de-DE" dirty="0"/>
              <a:t> in </a:t>
            </a:r>
            <a:r>
              <a:rPr lang="de-DE" dirty="0" err="1"/>
              <a:t>Christianity</a:t>
            </a:r>
            <a:endParaRPr lang="de-DE" dirty="0"/>
          </a:p>
        </p:txBody>
      </p:sp>
      <p:sp>
        <p:nvSpPr>
          <p:cNvPr id="4" name="Foliennummernplatzhalter 3"/>
          <p:cNvSpPr>
            <a:spLocks noGrp="1"/>
          </p:cNvSpPr>
          <p:nvPr>
            <p:ph type="sldNum" sz="quarter" idx="12"/>
          </p:nvPr>
        </p:nvSpPr>
        <p:spPr/>
        <p:txBody>
          <a:bodyPr/>
          <a:lstStyle/>
          <a:p>
            <a:fld id="{C014DD1E-5D91-48A3-AD6D-45FBA980D106}" type="slidenum">
              <a:rPr lang="en-GB" smtClean="0"/>
              <a:t>27</a:t>
            </a:fld>
            <a:endParaRPr lang="en-GB"/>
          </a:p>
        </p:txBody>
      </p:sp>
      <p:sp>
        <p:nvSpPr>
          <p:cNvPr id="5" name="Abgerundetes Rechteck 4"/>
          <p:cNvSpPr/>
          <p:nvPr/>
        </p:nvSpPr>
        <p:spPr>
          <a:xfrm>
            <a:off x="5342215" y="1551484"/>
            <a:ext cx="6048672" cy="4464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800" dirty="0"/>
              <a:t>Christians have around 20 feast days a year.</a:t>
            </a:r>
          </a:p>
          <a:p>
            <a:endParaRPr lang="en-US" sz="1800" dirty="0"/>
          </a:p>
          <a:p>
            <a:r>
              <a:rPr lang="en-US" sz="1800" dirty="0"/>
              <a:t>The main Christian festival is </a:t>
            </a:r>
            <a:r>
              <a:rPr lang="en-US" sz="1800" b="1" dirty="0"/>
              <a:t>Easter</a:t>
            </a:r>
            <a:r>
              <a:rPr lang="en-US" sz="1800" dirty="0"/>
              <a:t> - the commemoration of the event with which Christianity stands and falls, the resurrection of Jesus Christ. </a:t>
            </a:r>
          </a:p>
          <a:p>
            <a:endParaRPr lang="en-US" sz="1800" dirty="0"/>
          </a:p>
          <a:p>
            <a:r>
              <a:rPr lang="en-US" sz="1800" dirty="0"/>
              <a:t>This is followed by the feasts of </a:t>
            </a:r>
            <a:r>
              <a:rPr lang="en-US" sz="1800" b="1" dirty="0"/>
              <a:t>Ascension</a:t>
            </a:r>
            <a:r>
              <a:rPr lang="en-US" sz="1800" dirty="0"/>
              <a:t> and </a:t>
            </a:r>
            <a:r>
              <a:rPr lang="en-US" sz="1800" b="1" dirty="0"/>
              <a:t>Pentecost</a:t>
            </a:r>
            <a:r>
              <a:rPr lang="en-US" sz="1800" dirty="0"/>
              <a:t>. </a:t>
            </a:r>
          </a:p>
          <a:p>
            <a:endParaRPr lang="en-US" sz="1800" b="1" dirty="0"/>
          </a:p>
          <a:p>
            <a:r>
              <a:rPr lang="en-US" sz="1800" b="1" dirty="0"/>
              <a:t>Christmas</a:t>
            </a:r>
            <a:r>
              <a:rPr lang="en-US" sz="1800" dirty="0"/>
              <a:t> - Christians celebrate Jesus' birthday. There are many other customs surrounding Christmas: a fir tree is put up in the house and decorated. Many families sing and pray, presents are given. </a:t>
            </a:r>
            <a:endParaRPr lang="de-DE" sz="1800" dirty="0"/>
          </a:p>
        </p:txBody>
      </p:sp>
      <p:pic>
        <p:nvPicPr>
          <p:cNvPr id="3" name="Grafik 2"/>
          <p:cNvPicPr>
            <a:picLocks noChangeAspect="1"/>
          </p:cNvPicPr>
          <p:nvPr/>
        </p:nvPicPr>
        <p:blipFill>
          <a:blip r:embed="rId2"/>
          <a:stretch>
            <a:fillRect/>
          </a:stretch>
        </p:blipFill>
        <p:spPr>
          <a:xfrm>
            <a:off x="1647033" y="1772816"/>
            <a:ext cx="2478905" cy="1922890"/>
          </a:xfrm>
          <a:prstGeom prst="rect">
            <a:avLst/>
          </a:prstGeom>
        </p:spPr>
      </p:pic>
      <p:pic>
        <p:nvPicPr>
          <p:cNvPr id="11" name="Grafik 10"/>
          <p:cNvPicPr>
            <a:picLocks noChangeAspect="1"/>
          </p:cNvPicPr>
          <p:nvPr/>
        </p:nvPicPr>
        <p:blipFill>
          <a:blip r:embed="rId3"/>
          <a:stretch>
            <a:fillRect/>
          </a:stretch>
        </p:blipFill>
        <p:spPr>
          <a:xfrm>
            <a:off x="2317092" y="3933056"/>
            <a:ext cx="2564925" cy="1944216"/>
          </a:xfrm>
          <a:prstGeom prst="rect">
            <a:avLst/>
          </a:prstGeom>
        </p:spPr>
      </p:pic>
    </p:spTree>
    <p:extLst>
      <p:ext uri="{BB962C8B-B14F-4D97-AF65-F5344CB8AC3E}">
        <p14:creationId xmlns:p14="http://schemas.microsoft.com/office/powerpoint/2010/main" val="308296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Did you know that….?.</a:t>
            </a:r>
          </a:p>
        </p:txBody>
      </p:sp>
      <p:sp>
        <p:nvSpPr>
          <p:cNvPr id="4" name="Foliennummernplatzhalter 3"/>
          <p:cNvSpPr>
            <a:spLocks noGrp="1"/>
          </p:cNvSpPr>
          <p:nvPr>
            <p:ph type="sldNum" sz="quarter" idx="12"/>
          </p:nvPr>
        </p:nvSpPr>
        <p:spPr/>
        <p:txBody>
          <a:bodyPr/>
          <a:lstStyle/>
          <a:p>
            <a:fld id="{C014DD1E-5D91-48A3-AD6D-45FBA980D106}" type="slidenum">
              <a:rPr lang="en-GB" smtClean="0"/>
              <a:t>28</a:t>
            </a:fld>
            <a:endParaRPr lang="en-GB"/>
          </a:p>
        </p:txBody>
      </p:sp>
      <p:sp>
        <p:nvSpPr>
          <p:cNvPr id="5" name="Abgerundete rechteckige Legende 4"/>
          <p:cNvSpPr/>
          <p:nvPr/>
        </p:nvSpPr>
        <p:spPr>
          <a:xfrm>
            <a:off x="1269876" y="1628800"/>
            <a:ext cx="3024336" cy="16561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Hanukkah isn’t the Jewish Christmas</a:t>
            </a:r>
          </a:p>
          <a:p>
            <a:pPr algn="ctr"/>
            <a:r>
              <a:rPr lang="en-US" sz="1200" dirty="0"/>
              <a:t>Because Hanukkah and Christmas tend to fall around the same time of year, people often wonder if Hanukkah is a Jewish version of Christmas. It is not, but similarities can be seen in the celebrations.</a:t>
            </a:r>
            <a:endParaRPr lang="de-DE" sz="1200" dirty="0"/>
          </a:p>
        </p:txBody>
      </p:sp>
      <p:sp>
        <p:nvSpPr>
          <p:cNvPr id="6" name="Abgerundete rechteckige Legende 5"/>
          <p:cNvSpPr/>
          <p:nvPr/>
        </p:nvSpPr>
        <p:spPr>
          <a:xfrm>
            <a:off x="8470676" y="685800"/>
            <a:ext cx="3312368" cy="2448272"/>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a:solidFill>
                  <a:schemeClr val="bg2"/>
                </a:solidFill>
              </a:rPr>
              <a:t>The meaning of Diwali</a:t>
            </a:r>
          </a:p>
          <a:p>
            <a:pPr algn="ctr"/>
            <a:r>
              <a:rPr lang="en-US" sz="1200" dirty="0">
                <a:solidFill>
                  <a:schemeClr val="bg2"/>
                </a:solidFill>
              </a:rPr>
              <a:t>Diwali is an important religious festival originating in India. People often think of Diwali as a Hindu festival, but it is also celebrated by Sikhs and Jains. Diwali takes place annually and lasts for five days, marking the start of the Hindu New Year. The exact dates change each year and are determined by the position of the moon – but it usually falls between October and November</a:t>
            </a:r>
            <a:r>
              <a:rPr lang="en-US" sz="1200" dirty="0">
                <a:solidFill>
                  <a:schemeClr val="bg1">
                    <a:lumMod val="50000"/>
                  </a:schemeClr>
                </a:solidFill>
              </a:rPr>
              <a:t>.</a:t>
            </a:r>
            <a:endParaRPr lang="de-DE" sz="1200" dirty="0">
              <a:solidFill>
                <a:schemeClr val="bg1">
                  <a:lumMod val="50000"/>
                </a:schemeClr>
              </a:solidFill>
            </a:endParaRPr>
          </a:p>
        </p:txBody>
      </p:sp>
      <p:sp>
        <p:nvSpPr>
          <p:cNvPr id="7" name="Abgerundete rechteckige Legende 6"/>
          <p:cNvSpPr/>
          <p:nvPr/>
        </p:nvSpPr>
        <p:spPr>
          <a:xfrm>
            <a:off x="5446340" y="1412776"/>
            <a:ext cx="2232248" cy="1721296"/>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b="1" dirty="0">
                <a:solidFill>
                  <a:schemeClr val="bg2"/>
                </a:solidFill>
              </a:rPr>
              <a:t>Easter baskets have special symbolism.</a:t>
            </a:r>
          </a:p>
          <a:p>
            <a:pPr algn="ctr"/>
            <a:r>
              <a:rPr lang="en-US" sz="1200" dirty="0">
                <a:solidFill>
                  <a:schemeClr val="bg2"/>
                </a:solidFill>
              </a:rPr>
              <a:t>The woven containers represent nests and new life, especially when filled to the brim with eggs.</a:t>
            </a:r>
            <a:endParaRPr lang="de-DE" sz="1200" dirty="0">
              <a:solidFill>
                <a:schemeClr val="bg2"/>
              </a:solidFill>
            </a:endParaRPr>
          </a:p>
        </p:txBody>
      </p:sp>
      <p:sp>
        <p:nvSpPr>
          <p:cNvPr id="8" name="Abgerundete rechteckige Legende 7"/>
          <p:cNvSpPr/>
          <p:nvPr/>
        </p:nvSpPr>
        <p:spPr>
          <a:xfrm>
            <a:off x="4910453" y="3707409"/>
            <a:ext cx="2520280" cy="1872208"/>
          </a:xfrm>
          <a:prstGeom prst="wedgeRoundRect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Chinese New Year</a:t>
            </a:r>
            <a:r>
              <a:rPr lang="en-US" sz="1200" dirty="0"/>
              <a:t>, also called Spring Festival, is primarily a family holiday. Traditionally, people get together on New Year's Eve to eat together. Many people also use this time to go on holiday. The festivities traditionally last seven days, ending with the Lantern Festival.</a:t>
            </a:r>
            <a:endParaRPr lang="de-DE" sz="1200" dirty="0"/>
          </a:p>
        </p:txBody>
      </p:sp>
      <p:sp>
        <p:nvSpPr>
          <p:cNvPr id="9" name="Abgerundete rechteckige Legende 8"/>
          <p:cNvSpPr/>
          <p:nvPr/>
        </p:nvSpPr>
        <p:spPr>
          <a:xfrm>
            <a:off x="8489812" y="3645024"/>
            <a:ext cx="2448272" cy="2088232"/>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dirty="0"/>
              <a:t>The Islamic calendar is shorter than a western Gregorian calendar</a:t>
            </a:r>
            <a:r>
              <a:rPr lang="en-US" sz="1200" dirty="0"/>
              <a:t>; there are just 354 days in a normal year, and 355 days in a leap year. The dates of the Islamic holidays change each year in relation to the solar calendar.</a:t>
            </a:r>
            <a:endParaRPr lang="de-DE" sz="1200" dirty="0"/>
          </a:p>
        </p:txBody>
      </p:sp>
      <p:sp>
        <p:nvSpPr>
          <p:cNvPr id="10" name="Abgerundete rechteckige Legende 7">
            <a:extLst>
              <a:ext uri="{FF2B5EF4-FFF2-40B4-BE49-F238E27FC236}">
                <a16:creationId xmlns:a16="http://schemas.microsoft.com/office/drawing/2014/main" id="{AB50C831-572F-47D1-84F9-78D77D2A8204}"/>
              </a:ext>
            </a:extLst>
          </p:cNvPr>
          <p:cNvSpPr/>
          <p:nvPr/>
        </p:nvSpPr>
        <p:spPr>
          <a:xfrm>
            <a:off x="1427360" y="3861048"/>
            <a:ext cx="2520280" cy="1872208"/>
          </a:xfrm>
          <a:prstGeom prst="wedgeRoundRectCallout">
            <a:avLst/>
          </a:prstGeom>
          <a:solidFill>
            <a:srgbClr val="002060"/>
          </a:solidFill>
          <a:ln>
            <a:solidFill>
              <a:schemeClr val="tx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For Greek Orthodox, roasted lamb on a spit is the traditional dish of Easter Sunday. </a:t>
            </a:r>
            <a:r>
              <a:rPr lang="en-US" sz="1200" dirty="0"/>
              <a:t>It is served like this because according to the Apostle John, Jesus is the Lamb of God.</a:t>
            </a:r>
            <a:r>
              <a:rPr lang="en-US" sz="1050" b="0" i="0" dirty="0">
                <a:solidFill>
                  <a:srgbClr val="000000"/>
                </a:solidFill>
                <a:effectLst/>
                <a:latin typeface="arial" panose="020B0604020202020204" pitchFamily="34" charset="0"/>
              </a:rPr>
              <a:t> </a:t>
            </a:r>
            <a:r>
              <a:rPr lang="en-US" sz="1200" dirty="0"/>
              <a:t>He died on the cross as a sacrifice for our sins.  Eating lamb honors this.</a:t>
            </a:r>
            <a:endParaRPr lang="de-DE" sz="1200" dirty="0"/>
          </a:p>
        </p:txBody>
      </p:sp>
    </p:spTree>
    <p:extLst>
      <p:ext uri="{BB962C8B-B14F-4D97-AF65-F5344CB8AC3E}">
        <p14:creationId xmlns:p14="http://schemas.microsoft.com/office/powerpoint/2010/main" val="18646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n-US" dirty="0"/>
              <a:t>What could happen…?</a:t>
            </a: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627158" y="1916832"/>
            <a:ext cx="9763729" cy="3581400"/>
          </a:xfrm>
        </p:spPr>
        <p:txBody>
          <a:bodyPr>
            <a:normAutofit/>
          </a:bodyPr>
          <a:lstStyle/>
          <a:p>
            <a:pPr marL="0" indent="0">
              <a:buNone/>
            </a:pPr>
            <a:r>
              <a:rPr lang="en-GB" i="1" dirty="0"/>
              <a:t>Consider the 2 questions.</a:t>
            </a:r>
            <a:br>
              <a:rPr lang="en-GB" i="1" dirty="0"/>
            </a:br>
            <a:r>
              <a:rPr lang="en-GB" i="1" dirty="0"/>
              <a:t> </a:t>
            </a:r>
            <a:br>
              <a:rPr lang="en-GB" i="1" dirty="0"/>
            </a:br>
            <a:br>
              <a:rPr lang="en-GB" i="1" dirty="0"/>
            </a:br>
            <a:br>
              <a:rPr lang="en-GB" i="1" dirty="0"/>
            </a:br>
            <a:r>
              <a:rPr lang="en-GB" i="1" dirty="0"/>
              <a:t>1. </a:t>
            </a:r>
            <a:r>
              <a:rPr lang="en-GB" dirty="0"/>
              <a:t>How do traditional celebrations/feasts influence the daily routine in a hospital/care centre?  Think about concrete incidents or situations like e.g. planning a surgery…</a:t>
            </a:r>
          </a:p>
          <a:p>
            <a:pPr marL="0" indent="0">
              <a:buNone/>
            </a:pPr>
            <a:r>
              <a:rPr lang="en-US" dirty="0"/>
              <a:t>2. How can you as a caregiver create opportunities for different cultural celebrations to be celebrated in the hospital/nursing home?</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29</a:t>
            </a:fld>
            <a:endParaRPr lang="en-GB"/>
          </a:p>
        </p:txBody>
      </p:sp>
      <p:pic>
        <p:nvPicPr>
          <p:cNvPr id="5" name="Picture 4">
            <a:extLst>
              <a:ext uri="{FF2B5EF4-FFF2-40B4-BE49-F238E27FC236}">
                <a16:creationId xmlns:a16="http://schemas.microsoft.com/office/drawing/2014/main" id="{31D81E79-BAEC-46F3-98F3-BEA978A17DA4}"/>
              </a:ext>
            </a:extLst>
          </p:cNvPr>
          <p:cNvPicPr>
            <a:picLocks noChangeAspect="1"/>
          </p:cNvPicPr>
          <p:nvPr/>
        </p:nvPicPr>
        <p:blipFill>
          <a:blip r:embed="rId2"/>
          <a:stretch>
            <a:fillRect/>
          </a:stretch>
        </p:blipFill>
        <p:spPr>
          <a:xfrm>
            <a:off x="10854392" y="5451119"/>
            <a:ext cx="1072989" cy="980807"/>
          </a:xfrm>
          <a:prstGeom prst="rect">
            <a:avLst/>
          </a:prstGeom>
        </p:spPr>
      </p:pic>
    </p:spTree>
    <p:extLst>
      <p:ext uri="{BB962C8B-B14F-4D97-AF65-F5344CB8AC3E}">
        <p14:creationId xmlns:p14="http://schemas.microsoft.com/office/powerpoint/2010/main" val="49848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243" y="685800"/>
            <a:ext cx="9598700" cy="654968"/>
          </a:xfrm>
        </p:spPr>
        <p:txBody>
          <a:bodyPr>
            <a:normAutofit fontScale="90000"/>
          </a:bodyPr>
          <a:lstStyle/>
          <a:p>
            <a:r>
              <a:rPr lang="de-DE" dirty="0"/>
              <a:t>Introduction</a:t>
            </a:r>
          </a:p>
        </p:txBody>
      </p:sp>
      <p:sp>
        <p:nvSpPr>
          <p:cNvPr id="3" name="Inhaltsplatzhalter 2"/>
          <p:cNvSpPr>
            <a:spLocks noGrp="1"/>
          </p:cNvSpPr>
          <p:nvPr>
            <p:ph idx="1"/>
          </p:nvPr>
        </p:nvSpPr>
        <p:spPr>
          <a:xfrm>
            <a:off x="1371243" y="1175445"/>
            <a:ext cx="9598700" cy="4996755"/>
          </a:xfrm>
        </p:spPr>
        <p:txBody>
          <a:bodyPr>
            <a:normAutofit fontScale="32500" lnSpcReduction="20000"/>
          </a:bodyPr>
          <a:lstStyle/>
          <a:p>
            <a:endParaRPr lang="de-DE" sz="2600" i="1" dirty="0"/>
          </a:p>
          <a:p>
            <a:pPr marL="0" indent="0">
              <a:buNone/>
            </a:pPr>
            <a:r>
              <a:rPr lang="en-GB" sz="4900" i="1" dirty="0"/>
              <a:t>When it comes to a hospital stay or a stay in a health resort - or even when it comes to moving to a retirement home - there are many questions about food that concern Muslims.</a:t>
            </a:r>
            <a:endParaRPr lang="de-DE" sz="4900" i="1" dirty="0"/>
          </a:p>
          <a:p>
            <a:pPr marL="0" indent="0">
              <a:buNone/>
            </a:pPr>
            <a:r>
              <a:rPr lang="en-GB" sz="4900" i="1" dirty="0"/>
              <a:t>For example, I know people who take whole suitcases of food or cool bags with them [when they have to go to hospital or to a health resort] because they fear that they cannot or do not want to eat the food there. But this doesn't just affect Muslims...it also affects people of Jewish origin. There are many parallels between kosher and halal food preparation. The most common is the rule concerning pork, but there are also numerous religious subgroups - and they all have their own rules for dealing with it. </a:t>
            </a:r>
            <a:endParaRPr lang="de-DE" sz="4900" i="1" dirty="0"/>
          </a:p>
          <a:p>
            <a:pPr marL="0" indent="0">
              <a:buNone/>
            </a:pPr>
            <a:r>
              <a:rPr lang="en-GB" sz="4900" i="1" dirty="0"/>
              <a:t>It is difficult for conservative, strictly devout Muslims, because there are also rules regarding food preparation - pots, cutlery, glasses must not have come into contact with forbidden food. About 20 years ago, I organised an </a:t>
            </a:r>
            <a:r>
              <a:rPr lang="en-GB" sz="4900" i="1" dirty="0" err="1"/>
              <a:t>Iftar</a:t>
            </a:r>
            <a:r>
              <a:rPr lang="en-GB" sz="4900" i="1" dirty="0"/>
              <a:t> meal for 300 women in a community centre. The food was supplied by a Turkish restaurant. We had borrowed the glasses from the neighbouring Chinese restaurant. Well, that was a problem! The women didn't want to drink from these glasses! It could have been that wine was once served in them. So I ran to the supermarket and got plastic cups. I [note: Muslim myself] was not prepared for that either.</a:t>
            </a:r>
            <a:endParaRPr lang="de-DE" sz="4900" i="1" dirty="0"/>
          </a:p>
          <a:p>
            <a:pPr marL="0" indent="0">
              <a:buNone/>
            </a:pPr>
            <a:r>
              <a:rPr lang="en-GB" sz="4900" i="1" dirty="0"/>
              <a:t>.... When staying in hospital, there is little choice for Muslim patients when it comes to food. As a result, many have their food brought by relatives. I don't know if the hospital staff are always very happy about this. Or sometimes it might bother the other patients in the room - because of the smell...I have the feeling that more could be done in hospitals to accommodate such groups of people who eat halal or kosher food....</a:t>
            </a:r>
          </a:p>
          <a:p>
            <a:pPr marL="0" indent="0" algn="r">
              <a:buNone/>
            </a:pPr>
            <a:r>
              <a:rPr lang="en-GB" sz="4900" i="1" dirty="0"/>
              <a:t>							</a:t>
            </a:r>
            <a:r>
              <a:rPr lang="de-DE" sz="4900" dirty="0"/>
              <a:t> Social worker, Vienna, Austria</a:t>
            </a:r>
          </a:p>
          <a:p>
            <a:pPr marL="0" indent="0" algn="r">
              <a:buNone/>
            </a:pPr>
            <a:endParaRPr lang="de-DE" sz="4900" dirty="0"/>
          </a:p>
          <a:p>
            <a:pPr marL="0" indent="0">
              <a:buNone/>
            </a:pPr>
            <a:r>
              <a:rPr lang="en-GB" sz="4900" dirty="0">
                <a:effectLst/>
                <a:latin typeface="Calibri" panose="020F0502020204030204" pitchFamily="34" charset="0"/>
                <a:ea typeface="Calibri" panose="020F0502020204030204" pitchFamily="34" charset="0"/>
                <a:cs typeface="Times New Roman" panose="02020603050405020304" pitchFamily="18" charset="0"/>
              </a:rPr>
              <a:t>What do you think? Have you experienced such a situation with your patients/clients? Or anything similar?</a:t>
            </a:r>
          </a:p>
          <a:p>
            <a:pPr marL="0" indent="0">
              <a:buNone/>
            </a:pPr>
            <a:endParaRPr lang="de-DE" sz="3700" dirty="0"/>
          </a:p>
          <a:p>
            <a:pPr marL="0" indent="0" algn="r">
              <a:buNone/>
            </a:pPr>
            <a:endParaRPr lang="de-DE" i="1" dirty="0"/>
          </a:p>
          <a:p>
            <a:pPr marL="0" indent="0">
              <a:buNone/>
            </a:pPr>
            <a:endParaRPr lang="de-DE" sz="1200" i="1" dirty="0"/>
          </a:p>
          <a:p>
            <a:endParaRPr lang="de-DE" sz="1200" i="1" dirty="0"/>
          </a:p>
        </p:txBody>
      </p:sp>
      <p:sp>
        <p:nvSpPr>
          <p:cNvPr id="4" name="Foliennummernplatzhalter 3"/>
          <p:cNvSpPr>
            <a:spLocks noGrp="1"/>
          </p:cNvSpPr>
          <p:nvPr>
            <p:ph type="sldNum" sz="quarter" idx="12"/>
          </p:nvPr>
        </p:nvSpPr>
        <p:spPr/>
        <p:txBody>
          <a:bodyPr/>
          <a:lstStyle/>
          <a:p>
            <a:fld id="{C014DD1E-5D91-48A3-AD6D-45FBA980D106}" type="slidenum">
              <a:rPr lang="en-GB" smtClean="0"/>
              <a:t>3</a:t>
            </a:fld>
            <a:endParaRPr lang="en-GB"/>
          </a:p>
        </p:txBody>
      </p:sp>
    </p:spTree>
    <p:extLst>
      <p:ext uri="{BB962C8B-B14F-4D97-AF65-F5344CB8AC3E}">
        <p14:creationId xmlns:p14="http://schemas.microsoft.com/office/powerpoint/2010/main" val="40260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p:txBody>
          <a:bodyPr/>
          <a:lstStyle/>
          <a:p>
            <a:r>
              <a:rPr lang="en-US" dirty="0"/>
              <a:t>Good practice example</a:t>
            </a:r>
            <a:endParaRPr lang="el-GR"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371243" y="1700808"/>
            <a:ext cx="9598700" cy="4176464"/>
          </a:xfrm>
        </p:spPr>
        <p:txBody>
          <a:bodyPr>
            <a:normAutofit/>
          </a:bodyPr>
          <a:lstStyle/>
          <a:p>
            <a:pPr marL="0" indent="0">
              <a:buNone/>
            </a:pPr>
            <a:r>
              <a:rPr lang="en-US" b="1" dirty="0"/>
              <a:t>ABEDL structure model</a:t>
            </a:r>
          </a:p>
          <a:p>
            <a:pPr marL="0" indent="0">
              <a:buNone/>
            </a:pPr>
            <a:r>
              <a:rPr lang="en-US" dirty="0"/>
              <a:t>The ABEDL structure model maps the needs, abilities and resources of the person and serves as a recording and data allocation tool with which the individual care needs can be named.  It was developed from the German </a:t>
            </a:r>
            <a:r>
              <a:rPr lang="en-US" sz="1900" dirty="0"/>
              <a:t>care scientist </a:t>
            </a:r>
            <a:r>
              <a:rPr lang="en-US" dirty="0"/>
              <a:t>Monika </a:t>
            </a:r>
            <a:r>
              <a:rPr lang="en-US" dirty="0" err="1"/>
              <a:t>Krohwinkel</a:t>
            </a:r>
            <a:r>
              <a:rPr lang="en-US" dirty="0"/>
              <a:t>.</a:t>
            </a:r>
          </a:p>
          <a:p>
            <a:pPr marL="0" indent="0">
              <a:buNone/>
            </a:pPr>
            <a:r>
              <a:rPr lang="en-US" dirty="0" err="1"/>
              <a:t>Krohwinkel</a:t>
            </a:r>
            <a:r>
              <a:rPr lang="en-US" dirty="0"/>
              <a:t> defines 13 ABEDLs (ABEDL = </a:t>
            </a:r>
            <a:r>
              <a:rPr lang="en-US" sz="2000" dirty="0"/>
              <a:t>activities and existential experiences of life)</a:t>
            </a:r>
            <a:r>
              <a:rPr lang="de-DE" sz="2000" dirty="0"/>
              <a:t> </a:t>
            </a:r>
            <a:r>
              <a:rPr lang="en-US" dirty="0"/>
              <a:t>which are interrelated but do not have a hierarchical structure. With this classification, the documentation of the care process is made possible, for example, the structured creation of a care anamnesis or care planning is facilitated. </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30</a:t>
            </a:fld>
            <a:endParaRPr lang="en-GB"/>
          </a:p>
        </p:txBody>
      </p:sp>
    </p:spTree>
    <p:extLst>
      <p:ext uri="{BB962C8B-B14F-4D97-AF65-F5344CB8AC3E}">
        <p14:creationId xmlns:p14="http://schemas.microsoft.com/office/powerpoint/2010/main" val="306051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31</a:t>
            </a:fld>
            <a:endParaRPr lang="en-GB"/>
          </a:p>
        </p:txBody>
      </p:sp>
      <p:sp>
        <p:nvSpPr>
          <p:cNvPr id="5" name="Textfeld 4"/>
          <p:cNvSpPr txBox="1"/>
          <p:nvPr/>
        </p:nvSpPr>
        <p:spPr>
          <a:xfrm>
            <a:off x="4518041" y="2603171"/>
            <a:ext cx="3279937" cy="1231106"/>
          </a:xfrm>
          <a:prstGeom prst="rect">
            <a:avLst/>
          </a:prstGeom>
          <a:noFill/>
        </p:spPr>
        <p:txBody>
          <a:bodyPr wrap="none" rtlCol="0">
            <a:spAutoFit/>
          </a:bodyPr>
          <a:lstStyle/>
          <a:p>
            <a:pPr algn="ctr"/>
            <a:r>
              <a:rPr lang="en-US" b="1" dirty="0">
                <a:solidFill>
                  <a:schemeClr val="tx2"/>
                </a:solidFill>
              </a:rPr>
              <a:t>The ABEDL Modell</a:t>
            </a:r>
          </a:p>
          <a:p>
            <a:pPr algn="ctr"/>
            <a:endParaRPr lang="en-US" sz="1000" dirty="0"/>
          </a:p>
          <a:p>
            <a:pPr algn="ctr"/>
            <a:r>
              <a:rPr lang="en-US" sz="2000" b="1" dirty="0">
                <a:solidFill>
                  <a:schemeClr val="tx2"/>
                </a:solidFill>
              </a:rPr>
              <a:t>13 activities and </a:t>
            </a:r>
          </a:p>
          <a:p>
            <a:pPr algn="ctr"/>
            <a:r>
              <a:rPr lang="en-US" sz="2000" b="1" dirty="0">
                <a:solidFill>
                  <a:schemeClr val="tx2"/>
                </a:solidFill>
              </a:rPr>
              <a:t>existential experiences of life</a:t>
            </a:r>
            <a:endParaRPr lang="de-DE" sz="2000" b="1" dirty="0">
              <a:solidFill>
                <a:schemeClr val="tx2"/>
              </a:solidFill>
            </a:endParaRPr>
          </a:p>
        </p:txBody>
      </p:sp>
      <p:sp>
        <p:nvSpPr>
          <p:cNvPr id="8" name="Textfeld 7"/>
          <p:cNvSpPr txBox="1"/>
          <p:nvPr/>
        </p:nvSpPr>
        <p:spPr>
          <a:xfrm>
            <a:off x="8059082" y="1279307"/>
            <a:ext cx="1159584" cy="461665"/>
          </a:xfrm>
          <a:prstGeom prst="rect">
            <a:avLst/>
          </a:prstGeom>
          <a:noFill/>
        </p:spPr>
        <p:txBody>
          <a:bodyPr wrap="square" rtlCol="0">
            <a:spAutoFit/>
          </a:bodyPr>
          <a:lstStyle/>
          <a:p>
            <a:r>
              <a:rPr lang="de-DE" sz="1200" b="1" dirty="0">
                <a:solidFill>
                  <a:schemeClr val="tx2"/>
                </a:solidFill>
              </a:rPr>
              <a:t>being</a:t>
            </a:r>
            <a:r>
              <a:rPr lang="de-DE" sz="1200" dirty="0"/>
              <a:t> </a:t>
            </a:r>
            <a:r>
              <a:rPr lang="de-DE" sz="1200" b="1" dirty="0">
                <a:solidFill>
                  <a:schemeClr val="tx2"/>
                </a:solidFill>
              </a:rPr>
              <a:t>able to communicate</a:t>
            </a:r>
          </a:p>
        </p:txBody>
      </p:sp>
      <p:sp>
        <p:nvSpPr>
          <p:cNvPr id="9" name="Textfeld 8"/>
          <p:cNvSpPr txBox="1"/>
          <p:nvPr/>
        </p:nvSpPr>
        <p:spPr>
          <a:xfrm>
            <a:off x="10297579" y="1725592"/>
            <a:ext cx="1159584" cy="461665"/>
          </a:xfrm>
          <a:prstGeom prst="rect">
            <a:avLst/>
          </a:prstGeom>
          <a:noFill/>
        </p:spPr>
        <p:txBody>
          <a:bodyPr wrap="square" rtlCol="0">
            <a:spAutoFit/>
          </a:bodyPr>
          <a:lstStyle/>
          <a:p>
            <a:r>
              <a:rPr lang="de-DE" sz="1200" b="1" dirty="0" err="1">
                <a:solidFill>
                  <a:schemeClr val="tx2"/>
                </a:solidFill>
              </a:rPr>
              <a:t>being</a:t>
            </a:r>
            <a:r>
              <a:rPr lang="de-DE" sz="1200" b="1" dirty="0">
                <a:solidFill>
                  <a:schemeClr val="tx2"/>
                </a:solidFill>
              </a:rPr>
              <a:t> </a:t>
            </a:r>
            <a:r>
              <a:rPr lang="de-DE" sz="1200" b="1" dirty="0" err="1">
                <a:solidFill>
                  <a:schemeClr val="tx2"/>
                </a:solidFill>
              </a:rPr>
              <a:t>able</a:t>
            </a:r>
            <a:r>
              <a:rPr lang="de-DE" sz="1200" b="1" dirty="0">
                <a:solidFill>
                  <a:schemeClr val="tx2"/>
                </a:solidFill>
              </a:rPr>
              <a:t> </a:t>
            </a:r>
            <a:r>
              <a:rPr lang="de-DE" sz="1200" b="1" dirty="0" err="1">
                <a:solidFill>
                  <a:schemeClr val="tx2"/>
                </a:solidFill>
              </a:rPr>
              <a:t>to</a:t>
            </a:r>
            <a:r>
              <a:rPr lang="de-DE" sz="1200" b="1" dirty="0">
                <a:solidFill>
                  <a:schemeClr val="tx2"/>
                </a:solidFill>
              </a:rPr>
              <a:t> </a:t>
            </a:r>
            <a:r>
              <a:rPr lang="de-DE" sz="1200" b="1" dirty="0" err="1">
                <a:solidFill>
                  <a:schemeClr val="tx2"/>
                </a:solidFill>
              </a:rPr>
              <a:t>move</a:t>
            </a:r>
            <a:endParaRPr lang="de-DE" sz="1200" b="1" dirty="0">
              <a:solidFill>
                <a:schemeClr val="tx2"/>
              </a:solidFill>
            </a:endParaRPr>
          </a:p>
        </p:txBody>
      </p:sp>
      <p:pic>
        <p:nvPicPr>
          <p:cNvPr id="10" name="Grafik 9"/>
          <p:cNvPicPr>
            <a:picLocks noChangeAspect="1"/>
          </p:cNvPicPr>
          <p:nvPr/>
        </p:nvPicPr>
        <p:blipFill>
          <a:blip r:embed="rId2"/>
          <a:stretch>
            <a:fillRect/>
          </a:stretch>
        </p:blipFill>
        <p:spPr>
          <a:xfrm>
            <a:off x="9453113" y="1537497"/>
            <a:ext cx="811417" cy="638615"/>
          </a:xfrm>
          <a:prstGeom prst="rect">
            <a:avLst/>
          </a:prstGeom>
        </p:spPr>
      </p:pic>
      <p:sp>
        <p:nvSpPr>
          <p:cNvPr id="11" name="Textfeld 10"/>
          <p:cNvSpPr txBox="1"/>
          <p:nvPr/>
        </p:nvSpPr>
        <p:spPr>
          <a:xfrm>
            <a:off x="10297579" y="2430847"/>
            <a:ext cx="1368152" cy="830997"/>
          </a:xfrm>
          <a:prstGeom prst="rect">
            <a:avLst/>
          </a:prstGeom>
          <a:noFill/>
        </p:spPr>
        <p:txBody>
          <a:bodyPr wrap="square" rtlCol="0">
            <a:spAutoFit/>
          </a:bodyPr>
          <a:lstStyle/>
          <a:p>
            <a:r>
              <a:rPr lang="de-DE" sz="1200" b="1" dirty="0" err="1">
                <a:solidFill>
                  <a:schemeClr val="tx2"/>
                </a:solidFill>
              </a:rPr>
              <a:t>being</a:t>
            </a:r>
            <a:r>
              <a:rPr lang="de-DE" sz="1200" b="1" dirty="0">
                <a:solidFill>
                  <a:schemeClr val="tx2"/>
                </a:solidFill>
              </a:rPr>
              <a:t> </a:t>
            </a:r>
            <a:r>
              <a:rPr lang="de-DE" sz="1200" b="1" dirty="0" err="1">
                <a:solidFill>
                  <a:schemeClr val="tx2"/>
                </a:solidFill>
              </a:rPr>
              <a:t>able</a:t>
            </a:r>
            <a:r>
              <a:rPr lang="de-DE" sz="1200" b="1" dirty="0">
                <a:solidFill>
                  <a:schemeClr val="tx2"/>
                </a:solidFill>
              </a:rPr>
              <a:t> </a:t>
            </a:r>
            <a:r>
              <a:rPr lang="de-DE" sz="1200" b="1" dirty="0" err="1">
                <a:solidFill>
                  <a:schemeClr val="tx2"/>
                </a:solidFill>
              </a:rPr>
              <a:t>to</a:t>
            </a:r>
            <a:r>
              <a:rPr lang="de-DE" sz="1200" b="1" dirty="0">
                <a:solidFill>
                  <a:schemeClr val="tx2"/>
                </a:solidFill>
              </a:rPr>
              <a:t> </a:t>
            </a:r>
            <a:r>
              <a:rPr lang="de-DE" sz="1200" b="1" dirty="0" err="1">
                <a:solidFill>
                  <a:schemeClr val="tx2"/>
                </a:solidFill>
              </a:rPr>
              <a:t>maintain</a:t>
            </a:r>
            <a:r>
              <a:rPr lang="de-DE" sz="1200" b="1" dirty="0">
                <a:solidFill>
                  <a:schemeClr val="tx2"/>
                </a:solidFill>
              </a:rPr>
              <a:t> vital </a:t>
            </a:r>
            <a:r>
              <a:rPr lang="de-DE" sz="1200" b="1" dirty="0" err="1">
                <a:solidFill>
                  <a:schemeClr val="tx2"/>
                </a:solidFill>
              </a:rPr>
              <a:t>functions</a:t>
            </a:r>
            <a:r>
              <a:rPr lang="de-DE" sz="1200" b="1" dirty="0">
                <a:solidFill>
                  <a:schemeClr val="tx2"/>
                </a:solidFill>
              </a:rPr>
              <a:t> </a:t>
            </a:r>
            <a:r>
              <a:rPr lang="de-DE" sz="1200" b="1" dirty="0" err="1">
                <a:solidFill>
                  <a:schemeClr val="tx2"/>
                </a:solidFill>
              </a:rPr>
              <a:t>of</a:t>
            </a:r>
            <a:r>
              <a:rPr lang="de-DE" sz="1200" b="1" dirty="0">
                <a:solidFill>
                  <a:schemeClr val="tx2"/>
                </a:solidFill>
              </a:rPr>
              <a:t> </a:t>
            </a:r>
            <a:r>
              <a:rPr lang="de-DE" sz="1200" b="1" dirty="0" err="1">
                <a:solidFill>
                  <a:schemeClr val="tx2"/>
                </a:solidFill>
              </a:rPr>
              <a:t>the</a:t>
            </a:r>
            <a:r>
              <a:rPr lang="de-DE" sz="1200" b="1" dirty="0">
                <a:solidFill>
                  <a:schemeClr val="tx2"/>
                </a:solidFill>
              </a:rPr>
              <a:t> </a:t>
            </a:r>
            <a:r>
              <a:rPr lang="de-DE" sz="1200" b="1" dirty="0" err="1">
                <a:solidFill>
                  <a:schemeClr val="tx2"/>
                </a:solidFill>
              </a:rPr>
              <a:t>body</a:t>
            </a:r>
            <a:endParaRPr lang="de-DE" sz="1200" b="1" dirty="0">
              <a:solidFill>
                <a:schemeClr val="tx2"/>
              </a:solidFill>
            </a:endParaRPr>
          </a:p>
        </p:txBody>
      </p:sp>
      <p:sp>
        <p:nvSpPr>
          <p:cNvPr id="14" name="Textfeld 13"/>
          <p:cNvSpPr txBox="1"/>
          <p:nvPr/>
        </p:nvSpPr>
        <p:spPr>
          <a:xfrm>
            <a:off x="10297579" y="3818029"/>
            <a:ext cx="1368152" cy="461665"/>
          </a:xfrm>
          <a:prstGeom prst="rect">
            <a:avLst/>
          </a:prstGeom>
          <a:noFill/>
        </p:spPr>
        <p:txBody>
          <a:bodyPr wrap="square" rtlCol="0">
            <a:spAutoFit/>
          </a:bodyPr>
          <a:lstStyle/>
          <a:p>
            <a:r>
              <a:rPr lang="en-US" sz="1200" b="1" dirty="0">
                <a:solidFill>
                  <a:schemeClr val="tx2"/>
                </a:solidFill>
              </a:rPr>
              <a:t>being able to care for oneself</a:t>
            </a:r>
          </a:p>
        </p:txBody>
      </p:sp>
      <p:pic>
        <p:nvPicPr>
          <p:cNvPr id="15" name="Grafik 14"/>
          <p:cNvPicPr>
            <a:picLocks noChangeAspect="1"/>
          </p:cNvPicPr>
          <p:nvPr/>
        </p:nvPicPr>
        <p:blipFill>
          <a:blip r:embed="rId3"/>
          <a:stretch>
            <a:fillRect/>
          </a:stretch>
        </p:blipFill>
        <p:spPr>
          <a:xfrm>
            <a:off x="9202204" y="3485786"/>
            <a:ext cx="1095375" cy="838200"/>
          </a:xfrm>
          <a:prstGeom prst="rect">
            <a:avLst/>
          </a:prstGeom>
        </p:spPr>
      </p:pic>
      <p:sp>
        <p:nvSpPr>
          <p:cNvPr id="16" name="Textfeld 15"/>
          <p:cNvSpPr txBox="1"/>
          <p:nvPr/>
        </p:nvSpPr>
        <p:spPr>
          <a:xfrm>
            <a:off x="10013548" y="5072843"/>
            <a:ext cx="1368152" cy="461665"/>
          </a:xfrm>
          <a:prstGeom prst="rect">
            <a:avLst/>
          </a:prstGeom>
          <a:noFill/>
        </p:spPr>
        <p:txBody>
          <a:bodyPr wrap="square" rtlCol="0">
            <a:spAutoFit/>
          </a:bodyPr>
          <a:lstStyle/>
          <a:p>
            <a:r>
              <a:rPr lang="en-US" sz="1200" b="1" dirty="0">
                <a:solidFill>
                  <a:schemeClr val="tx2"/>
                </a:solidFill>
              </a:rPr>
              <a:t>Being able to eat and drink</a:t>
            </a:r>
          </a:p>
        </p:txBody>
      </p:sp>
      <p:sp>
        <p:nvSpPr>
          <p:cNvPr id="19" name="Textfeld 18"/>
          <p:cNvSpPr txBox="1"/>
          <p:nvPr/>
        </p:nvSpPr>
        <p:spPr>
          <a:xfrm>
            <a:off x="7363087" y="4762071"/>
            <a:ext cx="1119333" cy="646331"/>
          </a:xfrm>
          <a:prstGeom prst="rect">
            <a:avLst/>
          </a:prstGeom>
          <a:noFill/>
        </p:spPr>
        <p:txBody>
          <a:bodyPr wrap="square" rtlCol="0">
            <a:spAutoFit/>
          </a:bodyPr>
          <a:lstStyle/>
          <a:p>
            <a:r>
              <a:rPr lang="en-US" sz="1200" b="1" dirty="0">
                <a:solidFill>
                  <a:schemeClr val="tx2"/>
                </a:solidFill>
              </a:rPr>
              <a:t>being able to use the toilet independently</a:t>
            </a:r>
          </a:p>
        </p:txBody>
      </p:sp>
      <p:pic>
        <p:nvPicPr>
          <p:cNvPr id="20" name="Grafik 19"/>
          <p:cNvPicPr>
            <a:picLocks noChangeAspect="1"/>
          </p:cNvPicPr>
          <p:nvPr/>
        </p:nvPicPr>
        <p:blipFill>
          <a:blip r:embed="rId4"/>
          <a:stretch>
            <a:fillRect/>
          </a:stretch>
        </p:blipFill>
        <p:spPr>
          <a:xfrm>
            <a:off x="7369653" y="5359159"/>
            <a:ext cx="990600" cy="733425"/>
          </a:xfrm>
          <a:prstGeom prst="rect">
            <a:avLst/>
          </a:prstGeom>
        </p:spPr>
      </p:pic>
      <p:sp>
        <p:nvSpPr>
          <p:cNvPr id="21" name="Textfeld 20"/>
          <p:cNvSpPr txBox="1"/>
          <p:nvPr/>
        </p:nvSpPr>
        <p:spPr>
          <a:xfrm>
            <a:off x="5726661" y="4951547"/>
            <a:ext cx="1459557" cy="461665"/>
          </a:xfrm>
          <a:prstGeom prst="rect">
            <a:avLst/>
          </a:prstGeom>
          <a:noFill/>
        </p:spPr>
        <p:txBody>
          <a:bodyPr wrap="square" rtlCol="0">
            <a:spAutoFit/>
          </a:bodyPr>
          <a:lstStyle/>
          <a:p>
            <a:r>
              <a:rPr lang="en-US" sz="1200" b="1" dirty="0">
                <a:solidFill>
                  <a:schemeClr val="tx2"/>
                </a:solidFill>
              </a:rPr>
              <a:t>being able to dress oneself</a:t>
            </a:r>
          </a:p>
        </p:txBody>
      </p:sp>
      <p:pic>
        <p:nvPicPr>
          <p:cNvPr id="22" name="Grafik 21"/>
          <p:cNvPicPr>
            <a:picLocks noChangeAspect="1"/>
          </p:cNvPicPr>
          <p:nvPr/>
        </p:nvPicPr>
        <p:blipFill>
          <a:blip r:embed="rId5"/>
          <a:stretch>
            <a:fillRect/>
          </a:stretch>
        </p:blipFill>
        <p:spPr>
          <a:xfrm>
            <a:off x="5819395" y="5368249"/>
            <a:ext cx="1000125" cy="771525"/>
          </a:xfrm>
          <a:prstGeom prst="rect">
            <a:avLst/>
          </a:prstGeom>
        </p:spPr>
      </p:pic>
      <p:sp>
        <p:nvSpPr>
          <p:cNvPr id="23" name="Textfeld 22"/>
          <p:cNvSpPr txBox="1"/>
          <p:nvPr/>
        </p:nvSpPr>
        <p:spPr>
          <a:xfrm>
            <a:off x="4022325" y="4965689"/>
            <a:ext cx="1368152" cy="461665"/>
          </a:xfrm>
          <a:prstGeom prst="rect">
            <a:avLst/>
          </a:prstGeom>
          <a:noFill/>
        </p:spPr>
        <p:txBody>
          <a:bodyPr wrap="square" rtlCol="0">
            <a:spAutoFit/>
          </a:bodyPr>
          <a:lstStyle/>
          <a:p>
            <a:r>
              <a:rPr lang="en-US" sz="1200" b="1" dirty="0">
                <a:solidFill>
                  <a:schemeClr val="tx2"/>
                </a:solidFill>
              </a:rPr>
              <a:t>Being able to rest and sleep</a:t>
            </a:r>
          </a:p>
        </p:txBody>
      </p:sp>
      <p:sp>
        <p:nvSpPr>
          <p:cNvPr id="25" name="Textfeld 24"/>
          <p:cNvSpPr txBox="1"/>
          <p:nvPr/>
        </p:nvSpPr>
        <p:spPr>
          <a:xfrm>
            <a:off x="1339912" y="5316385"/>
            <a:ext cx="1368152" cy="461665"/>
          </a:xfrm>
          <a:prstGeom prst="rect">
            <a:avLst/>
          </a:prstGeom>
          <a:noFill/>
        </p:spPr>
        <p:txBody>
          <a:bodyPr wrap="square" rtlCol="0">
            <a:spAutoFit/>
          </a:bodyPr>
          <a:lstStyle/>
          <a:p>
            <a:r>
              <a:rPr lang="en-US" sz="1200" b="1" dirty="0">
                <a:solidFill>
                  <a:schemeClr val="tx2"/>
                </a:solidFill>
              </a:rPr>
              <a:t>being able to occupy oneself</a:t>
            </a:r>
          </a:p>
        </p:txBody>
      </p:sp>
      <p:sp>
        <p:nvSpPr>
          <p:cNvPr id="28" name="Textfeld 27"/>
          <p:cNvSpPr txBox="1"/>
          <p:nvPr/>
        </p:nvSpPr>
        <p:spPr>
          <a:xfrm>
            <a:off x="854956" y="3904886"/>
            <a:ext cx="1583771" cy="461665"/>
          </a:xfrm>
          <a:prstGeom prst="rect">
            <a:avLst/>
          </a:prstGeom>
          <a:noFill/>
        </p:spPr>
        <p:txBody>
          <a:bodyPr wrap="square" rtlCol="0">
            <a:spAutoFit/>
          </a:bodyPr>
          <a:lstStyle/>
          <a:p>
            <a:r>
              <a:rPr lang="en-US" sz="1200" b="1" dirty="0">
                <a:solidFill>
                  <a:schemeClr val="tx2"/>
                </a:solidFill>
              </a:rPr>
              <a:t>being able to feel like a man/woman</a:t>
            </a:r>
          </a:p>
        </p:txBody>
      </p:sp>
      <p:sp>
        <p:nvSpPr>
          <p:cNvPr id="30" name="Textfeld 29"/>
          <p:cNvSpPr txBox="1"/>
          <p:nvPr/>
        </p:nvSpPr>
        <p:spPr>
          <a:xfrm>
            <a:off x="1292676" y="2441088"/>
            <a:ext cx="1313826" cy="646331"/>
          </a:xfrm>
          <a:prstGeom prst="rect">
            <a:avLst/>
          </a:prstGeom>
          <a:noFill/>
        </p:spPr>
        <p:txBody>
          <a:bodyPr wrap="square" rtlCol="0">
            <a:spAutoFit/>
          </a:bodyPr>
          <a:lstStyle/>
          <a:p>
            <a:r>
              <a:rPr lang="en-US" sz="1200" b="1" dirty="0">
                <a:solidFill>
                  <a:schemeClr val="tx2"/>
                </a:solidFill>
              </a:rPr>
              <a:t>being able to provide safety in the environment</a:t>
            </a:r>
          </a:p>
        </p:txBody>
      </p:sp>
      <p:pic>
        <p:nvPicPr>
          <p:cNvPr id="31" name="Grafik 30"/>
          <p:cNvPicPr>
            <a:picLocks noChangeAspect="1"/>
          </p:cNvPicPr>
          <p:nvPr/>
        </p:nvPicPr>
        <p:blipFill>
          <a:blip r:embed="rId6"/>
          <a:stretch>
            <a:fillRect/>
          </a:stretch>
        </p:blipFill>
        <p:spPr>
          <a:xfrm>
            <a:off x="2574794" y="2421901"/>
            <a:ext cx="1095375" cy="619125"/>
          </a:xfrm>
          <a:prstGeom prst="rect">
            <a:avLst/>
          </a:prstGeom>
        </p:spPr>
      </p:pic>
      <p:sp>
        <p:nvSpPr>
          <p:cNvPr id="32" name="Textfeld 31"/>
          <p:cNvSpPr txBox="1"/>
          <p:nvPr/>
        </p:nvSpPr>
        <p:spPr>
          <a:xfrm>
            <a:off x="5164149" y="1357012"/>
            <a:ext cx="2088030" cy="461665"/>
          </a:xfrm>
          <a:prstGeom prst="rect">
            <a:avLst/>
          </a:prstGeom>
          <a:noFill/>
        </p:spPr>
        <p:txBody>
          <a:bodyPr wrap="square" rtlCol="0">
            <a:spAutoFit/>
          </a:bodyPr>
          <a:lstStyle/>
          <a:p>
            <a:r>
              <a:rPr lang="en-US" sz="1200" b="1" dirty="0">
                <a:solidFill>
                  <a:schemeClr val="tx2"/>
                </a:solidFill>
              </a:rPr>
              <a:t>being able to deal with existential experiences of life</a:t>
            </a:r>
          </a:p>
        </p:txBody>
      </p:sp>
      <p:sp>
        <p:nvSpPr>
          <p:cNvPr id="36" name="Textfeld 35"/>
          <p:cNvSpPr txBox="1"/>
          <p:nvPr/>
        </p:nvSpPr>
        <p:spPr>
          <a:xfrm>
            <a:off x="1949589" y="1468485"/>
            <a:ext cx="1769033" cy="461665"/>
          </a:xfrm>
          <a:prstGeom prst="rect">
            <a:avLst/>
          </a:prstGeom>
          <a:noFill/>
        </p:spPr>
        <p:txBody>
          <a:bodyPr wrap="square" rtlCol="0">
            <a:spAutoFit/>
          </a:bodyPr>
          <a:lstStyle/>
          <a:p>
            <a:r>
              <a:rPr lang="en-US" sz="1200" b="1" dirty="0">
                <a:solidFill>
                  <a:schemeClr val="tx2"/>
                </a:solidFill>
              </a:rPr>
              <a:t>being able to engage in a social life</a:t>
            </a:r>
          </a:p>
        </p:txBody>
      </p:sp>
      <p:sp>
        <p:nvSpPr>
          <p:cNvPr id="40" name="Nach links gekrümmter Pfeil 39"/>
          <p:cNvSpPr/>
          <p:nvPr/>
        </p:nvSpPr>
        <p:spPr>
          <a:xfrm>
            <a:off x="7264864" y="2043070"/>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1" name="Nach links gekrümmter Pfeil 40"/>
          <p:cNvSpPr/>
          <p:nvPr/>
        </p:nvSpPr>
        <p:spPr>
          <a:xfrm rot="10800000">
            <a:off x="4075317" y="1956424"/>
            <a:ext cx="1066228" cy="2786015"/>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42" name="Ovale Legende 41"/>
          <p:cNvSpPr/>
          <p:nvPr/>
        </p:nvSpPr>
        <p:spPr>
          <a:xfrm>
            <a:off x="8488986" y="448413"/>
            <a:ext cx="1205826" cy="766873"/>
          </a:xfrm>
          <a:prstGeom prst="wedgeEllipseCallou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pic>
        <p:nvPicPr>
          <p:cNvPr id="44" name="Grafik 43"/>
          <p:cNvPicPr>
            <a:picLocks noChangeAspect="1"/>
          </p:cNvPicPr>
          <p:nvPr/>
        </p:nvPicPr>
        <p:blipFill>
          <a:blip r:embed="rId7">
            <a:duotone>
              <a:schemeClr val="accent5">
                <a:shade val="45000"/>
                <a:satMod val="135000"/>
              </a:schemeClr>
              <a:prstClr val="white"/>
            </a:duotone>
          </a:blip>
          <a:stretch>
            <a:fillRect/>
          </a:stretch>
        </p:blipFill>
        <p:spPr>
          <a:xfrm>
            <a:off x="8976683" y="2485531"/>
            <a:ext cx="1303139" cy="721631"/>
          </a:xfrm>
          <a:prstGeom prst="rect">
            <a:avLst/>
          </a:prstGeom>
        </p:spPr>
      </p:pic>
      <p:pic>
        <p:nvPicPr>
          <p:cNvPr id="46" name="Grafik 45"/>
          <p:cNvPicPr>
            <a:picLocks noChangeAspect="1"/>
          </p:cNvPicPr>
          <p:nvPr/>
        </p:nvPicPr>
        <p:blipFill>
          <a:blip r:embed="rId8">
            <a:duotone>
              <a:prstClr val="black"/>
              <a:schemeClr val="accent1">
                <a:tint val="45000"/>
                <a:satMod val="400000"/>
              </a:schemeClr>
            </a:duotone>
          </a:blip>
          <a:stretch>
            <a:fillRect/>
          </a:stretch>
        </p:blipFill>
        <p:spPr>
          <a:xfrm>
            <a:off x="8836157" y="4561053"/>
            <a:ext cx="1177391" cy="1120512"/>
          </a:xfrm>
          <a:prstGeom prst="rect">
            <a:avLst/>
          </a:prstGeom>
        </p:spPr>
      </p:pic>
      <p:pic>
        <p:nvPicPr>
          <p:cNvPr id="48" name="Grafik 47"/>
          <p:cNvPicPr>
            <a:picLocks noChangeAspect="1"/>
          </p:cNvPicPr>
          <p:nvPr/>
        </p:nvPicPr>
        <p:blipFill>
          <a:blip r:embed="rId9">
            <a:duotone>
              <a:schemeClr val="accent4">
                <a:shade val="45000"/>
                <a:satMod val="135000"/>
              </a:schemeClr>
              <a:prstClr val="white"/>
            </a:duotone>
          </a:blip>
          <a:stretch>
            <a:fillRect/>
          </a:stretch>
        </p:blipFill>
        <p:spPr>
          <a:xfrm>
            <a:off x="4065264" y="5383161"/>
            <a:ext cx="1055319" cy="862608"/>
          </a:xfrm>
          <a:prstGeom prst="rect">
            <a:avLst/>
          </a:prstGeom>
        </p:spPr>
      </p:pic>
      <p:pic>
        <p:nvPicPr>
          <p:cNvPr id="49" name="Grafik 48"/>
          <p:cNvPicPr>
            <a:picLocks noChangeAspect="1"/>
          </p:cNvPicPr>
          <p:nvPr/>
        </p:nvPicPr>
        <p:blipFill>
          <a:blip r:embed="rId10">
            <a:duotone>
              <a:prstClr val="black"/>
              <a:schemeClr val="accent6">
                <a:tint val="45000"/>
                <a:satMod val="400000"/>
              </a:schemeClr>
            </a:duotone>
          </a:blip>
          <a:stretch>
            <a:fillRect/>
          </a:stretch>
        </p:blipFill>
        <p:spPr>
          <a:xfrm>
            <a:off x="2511844" y="4735824"/>
            <a:ext cx="1003625" cy="1042226"/>
          </a:xfrm>
          <a:prstGeom prst="rect">
            <a:avLst/>
          </a:prstGeom>
        </p:spPr>
      </p:pic>
      <p:pic>
        <p:nvPicPr>
          <p:cNvPr id="50" name="Grafik 49"/>
          <p:cNvPicPr>
            <a:picLocks noChangeAspect="1"/>
          </p:cNvPicPr>
          <p:nvPr/>
        </p:nvPicPr>
        <p:blipFill>
          <a:blip r:embed="rId11">
            <a:duotone>
              <a:prstClr val="black"/>
              <a:schemeClr val="accent1">
                <a:tint val="45000"/>
                <a:satMod val="400000"/>
              </a:schemeClr>
            </a:duotone>
          </a:blip>
          <a:stretch>
            <a:fillRect/>
          </a:stretch>
        </p:blipFill>
        <p:spPr>
          <a:xfrm>
            <a:off x="2436683" y="3553381"/>
            <a:ext cx="1086608" cy="814956"/>
          </a:xfrm>
          <a:prstGeom prst="rect">
            <a:avLst/>
          </a:prstGeom>
        </p:spPr>
      </p:pic>
      <p:pic>
        <p:nvPicPr>
          <p:cNvPr id="51" name="Grafik 50"/>
          <p:cNvPicPr>
            <a:picLocks noChangeAspect="1"/>
          </p:cNvPicPr>
          <p:nvPr/>
        </p:nvPicPr>
        <p:blipFill>
          <a:blip r:embed="rId12">
            <a:duotone>
              <a:prstClr val="black"/>
              <a:schemeClr val="accent2">
                <a:tint val="45000"/>
                <a:satMod val="400000"/>
              </a:schemeClr>
            </a:duotone>
          </a:blip>
          <a:stretch>
            <a:fillRect/>
          </a:stretch>
        </p:blipFill>
        <p:spPr>
          <a:xfrm>
            <a:off x="3401087" y="985075"/>
            <a:ext cx="972386" cy="909068"/>
          </a:xfrm>
          <a:prstGeom prst="rect">
            <a:avLst/>
          </a:prstGeom>
        </p:spPr>
      </p:pic>
      <p:pic>
        <p:nvPicPr>
          <p:cNvPr id="52" name="Grafik 51"/>
          <p:cNvPicPr>
            <a:picLocks noChangeAspect="1"/>
          </p:cNvPicPr>
          <p:nvPr/>
        </p:nvPicPr>
        <p:blipFill>
          <a:blip r:embed="rId13">
            <a:duotone>
              <a:schemeClr val="accent5">
                <a:shade val="45000"/>
                <a:satMod val="135000"/>
              </a:schemeClr>
              <a:prstClr val="white"/>
            </a:duotone>
          </a:blip>
          <a:stretch>
            <a:fillRect/>
          </a:stretch>
        </p:blipFill>
        <p:spPr>
          <a:xfrm>
            <a:off x="5614879" y="448413"/>
            <a:ext cx="911581" cy="869977"/>
          </a:xfrm>
          <a:prstGeom prst="rect">
            <a:avLst/>
          </a:prstGeom>
        </p:spPr>
      </p:pic>
    </p:spTree>
    <p:extLst>
      <p:ext uri="{BB962C8B-B14F-4D97-AF65-F5344CB8AC3E}">
        <p14:creationId xmlns:p14="http://schemas.microsoft.com/office/powerpoint/2010/main" val="2631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629916" y="1052736"/>
            <a:ext cx="9598700" cy="4176464"/>
          </a:xfrm>
        </p:spPr>
        <p:txBody>
          <a:bodyPr>
            <a:normAutofit lnSpcReduction="10000"/>
          </a:bodyPr>
          <a:lstStyle/>
          <a:p>
            <a:pPr marL="0" indent="0">
              <a:buNone/>
            </a:pPr>
            <a:r>
              <a:rPr lang="en-US" sz="2800" dirty="0"/>
              <a:t>The model illustrates that care should allow for the preservation of human independence and well-being.</a:t>
            </a:r>
          </a:p>
          <a:p>
            <a:pPr marL="0" indent="0">
              <a:buNone/>
            </a:pPr>
            <a:r>
              <a:rPr lang="en-US" sz="2800" dirty="0"/>
              <a:t>Care focuses on the </a:t>
            </a:r>
            <a:r>
              <a:rPr lang="en-US" sz="2800" b="1" dirty="0"/>
              <a:t>individual life history </a:t>
            </a:r>
            <a:r>
              <a:rPr lang="en-US" sz="2800" dirty="0"/>
              <a:t>and </a:t>
            </a:r>
            <a:r>
              <a:rPr lang="en-US" sz="2800" b="1" dirty="0"/>
              <a:t>life situation </a:t>
            </a:r>
            <a:r>
              <a:rPr lang="en-US" sz="2800" dirty="0"/>
              <a:t>as well as the person's support and ability.</a:t>
            </a:r>
          </a:p>
          <a:p>
            <a:pPr marL="0" indent="0">
              <a:buNone/>
            </a:pPr>
            <a:endParaRPr lang="en-US" sz="2800" dirty="0"/>
          </a:p>
          <a:p>
            <a:pPr marL="0" indent="0">
              <a:buNone/>
            </a:pPr>
            <a:endParaRPr lang="en-US" sz="2800" dirty="0"/>
          </a:p>
          <a:p>
            <a:pPr marL="0" indent="0" algn="ctr">
              <a:buNone/>
            </a:pPr>
            <a:endParaRPr lang="en-US" sz="2800" dirty="0"/>
          </a:p>
          <a:p>
            <a:pPr marL="0" indent="0" algn="ctr">
              <a:buNone/>
            </a:pPr>
            <a:r>
              <a:rPr lang="en-US" sz="2800" dirty="0"/>
              <a:t>This also includes the consideration of a person’s cultural background</a:t>
            </a:r>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32</a:t>
            </a:fld>
            <a:endParaRPr lang="en-GB"/>
          </a:p>
        </p:txBody>
      </p:sp>
      <p:sp>
        <p:nvSpPr>
          <p:cNvPr id="5" name="Pfeil nach unten 4"/>
          <p:cNvSpPr/>
          <p:nvPr/>
        </p:nvSpPr>
        <p:spPr>
          <a:xfrm>
            <a:off x="5158308" y="2852936"/>
            <a:ext cx="2088232"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309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Summary</a:t>
            </a:r>
          </a:p>
        </p:txBody>
      </p:sp>
      <p:sp>
        <p:nvSpPr>
          <p:cNvPr id="3" name="Inhaltsplatzhalter 2"/>
          <p:cNvSpPr>
            <a:spLocks noGrp="1"/>
          </p:cNvSpPr>
          <p:nvPr>
            <p:ph idx="1"/>
          </p:nvPr>
        </p:nvSpPr>
        <p:spPr/>
        <p:txBody>
          <a:bodyPr/>
          <a:lstStyle/>
          <a:p>
            <a:r>
              <a:rPr lang="de-DE" i="1" dirty="0" err="1"/>
              <a:t>Especially</a:t>
            </a:r>
            <a:r>
              <a:rPr lang="de-DE" i="1" dirty="0"/>
              <a:t> in </a:t>
            </a:r>
            <a:r>
              <a:rPr lang="de-DE" i="1" dirty="0" err="1"/>
              <a:t>the</a:t>
            </a:r>
            <a:r>
              <a:rPr lang="de-DE" i="1" dirty="0"/>
              <a:t> </a:t>
            </a:r>
            <a:r>
              <a:rPr lang="de-DE" i="1" dirty="0" err="1"/>
              <a:t>context</a:t>
            </a:r>
            <a:r>
              <a:rPr lang="de-DE" i="1" dirty="0"/>
              <a:t> </a:t>
            </a:r>
            <a:r>
              <a:rPr lang="de-DE" i="1" dirty="0" err="1"/>
              <a:t>of</a:t>
            </a:r>
            <a:r>
              <a:rPr lang="de-DE" i="1" dirty="0"/>
              <a:t> </a:t>
            </a:r>
            <a:r>
              <a:rPr lang="de-DE" i="1" dirty="0" err="1"/>
              <a:t>elderly</a:t>
            </a:r>
            <a:r>
              <a:rPr lang="de-DE" i="1" dirty="0"/>
              <a:t> care, </a:t>
            </a:r>
            <a:r>
              <a:rPr lang="de-DE" i="1" dirty="0" err="1"/>
              <a:t>it</a:t>
            </a:r>
            <a:r>
              <a:rPr lang="de-DE" i="1" dirty="0"/>
              <a:t> </a:t>
            </a:r>
            <a:r>
              <a:rPr lang="de-DE" i="1" dirty="0" err="1"/>
              <a:t>is</a:t>
            </a:r>
            <a:r>
              <a:rPr lang="de-DE" i="1" dirty="0"/>
              <a:t> </a:t>
            </a:r>
            <a:r>
              <a:rPr lang="de-DE" i="1" dirty="0" err="1"/>
              <a:t>important</a:t>
            </a:r>
            <a:r>
              <a:rPr lang="de-DE" i="1" dirty="0"/>
              <a:t> </a:t>
            </a:r>
            <a:r>
              <a:rPr lang="de-DE" i="1" dirty="0" err="1"/>
              <a:t>to</a:t>
            </a:r>
            <a:r>
              <a:rPr lang="de-DE" i="1" dirty="0"/>
              <a:t> </a:t>
            </a:r>
            <a:r>
              <a:rPr lang="de-DE" i="1" dirty="0" err="1"/>
              <a:t>take</a:t>
            </a:r>
            <a:r>
              <a:rPr lang="de-DE" i="1" dirty="0"/>
              <a:t> </a:t>
            </a:r>
            <a:r>
              <a:rPr lang="de-DE" i="1" dirty="0" err="1"/>
              <a:t>celebrations</a:t>
            </a:r>
            <a:r>
              <a:rPr lang="de-DE" i="1" dirty="0"/>
              <a:t> </a:t>
            </a:r>
            <a:r>
              <a:rPr lang="de-DE" i="1" dirty="0" err="1"/>
              <a:t>into</a:t>
            </a:r>
            <a:r>
              <a:rPr lang="de-DE" i="1" dirty="0"/>
              <a:t> </a:t>
            </a:r>
            <a:r>
              <a:rPr lang="de-DE" i="1" dirty="0" err="1"/>
              <a:t>consideration</a:t>
            </a:r>
            <a:r>
              <a:rPr lang="de-DE" i="1" dirty="0"/>
              <a:t>.</a:t>
            </a:r>
            <a:r>
              <a:rPr lang="en-US" i="1" dirty="0"/>
              <a:t> The older people get, the more traditions can gain in importance again for them.</a:t>
            </a:r>
            <a:endParaRPr lang="de-DE" i="1" dirty="0"/>
          </a:p>
          <a:p>
            <a:r>
              <a:rPr lang="de-DE" i="1" dirty="0"/>
              <a:t>Working with people from different cultures also means respecting their different traditions and celebrations and valuing them. </a:t>
            </a:r>
          </a:p>
          <a:p>
            <a:r>
              <a:rPr lang="en-US" i="1" dirty="0">
                <a:solidFill>
                  <a:srgbClr val="004680"/>
                </a:solidFill>
                <a:latin typeface="Calibri" panose="020F0502020204030204" pitchFamily="34" charset="0"/>
                <a:cs typeface="Calibri" panose="020F0502020204030204" pitchFamily="34" charset="0"/>
              </a:rPr>
              <a:t>According to this, culturally sensitive care means being receptive to each individual, their biography, their religious, cultural, gender-specific and/or migration-related backgrounds and their individual needs.</a:t>
            </a:r>
            <a:endParaRPr lang="de-DE" i="1" dirty="0"/>
          </a:p>
        </p:txBody>
      </p:sp>
      <p:sp>
        <p:nvSpPr>
          <p:cNvPr id="4" name="Foliennummernplatzhalter 3"/>
          <p:cNvSpPr>
            <a:spLocks noGrp="1"/>
          </p:cNvSpPr>
          <p:nvPr>
            <p:ph type="sldNum" sz="quarter" idx="12"/>
          </p:nvPr>
        </p:nvSpPr>
        <p:spPr/>
        <p:txBody>
          <a:bodyPr/>
          <a:lstStyle/>
          <a:p>
            <a:fld id="{C014DD1E-5D91-48A3-AD6D-45FBA980D106}" type="slidenum">
              <a:rPr lang="en-GB" smtClean="0"/>
              <a:t>33</a:t>
            </a:fld>
            <a:endParaRPr lang="en-GB"/>
          </a:p>
        </p:txBody>
      </p:sp>
    </p:spTree>
    <p:extLst>
      <p:ext uri="{BB962C8B-B14F-4D97-AF65-F5344CB8AC3E}">
        <p14:creationId xmlns:p14="http://schemas.microsoft.com/office/powerpoint/2010/main" val="1306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49D9-EEAE-4EBE-8208-7D0626563794}"/>
              </a:ext>
            </a:extLst>
          </p:cNvPr>
          <p:cNvSpPr>
            <a:spLocks noGrp="1"/>
          </p:cNvSpPr>
          <p:nvPr>
            <p:ph type="title"/>
          </p:nvPr>
        </p:nvSpPr>
        <p:spPr>
          <a:xfrm>
            <a:off x="1371243" y="685800"/>
            <a:ext cx="9598700" cy="798984"/>
          </a:xfrm>
        </p:spPr>
        <p:txBody>
          <a:bodyPr>
            <a:normAutofit fontScale="90000"/>
          </a:bodyPr>
          <a:lstStyle/>
          <a:p>
            <a:r>
              <a:rPr lang="de-DE" sz="4400" dirty="0"/>
              <a:t>Intercultural timeplanner</a:t>
            </a:r>
            <a:br>
              <a:rPr lang="de-DE" sz="4400" dirty="0"/>
            </a:br>
            <a:br>
              <a:rPr lang="de-DE" sz="4400" dirty="0"/>
            </a:br>
            <a:r>
              <a:rPr lang="de-DE" sz="2200" dirty="0"/>
              <a:t>An intercultural timeplanner is a useful tool to have an overview on all holidays of different religions throughout the year</a:t>
            </a:r>
            <a:endParaRPr lang="el-GR" sz="2200" dirty="0"/>
          </a:p>
        </p:txBody>
      </p:sp>
      <p:sp>
        <p:nvSpPr>
          <p:cNvPr id="3" name="Content Placeholder 2">
            <a:extLst>
              <a:ext uri="{FF2B5EF4-FFF2-40B4-BE49-F238E27FC236}">
                <a16:creationId xmlns:a16="http://schemas.microsoft.com/office/drawing/2014/main" id="{2F2984B1-80D5-44F3-985D-58285961B1B9}"/>
              </a:ext>
            </a:extLst>
          </p:cNvPr>
          <p:cNvSpPr>
            <a:spLocks noGrp="1"/>
          </p:cNvSpPr>
          <p:nvPr>
            <p:ph idx="1"/>
          </p:nvPr>
        </p:nvSpPr>
        <p:spPr>
          <a:xfrm>
            <a:off x="1422903" y="2467342"/>
            <a:ext cx="9043649" cy="3149352"/>
          </a:xfrm>
        </p:spPr>
        <p:txBody>
          <a:bodyPr>
            <a:normAutofit/>
          </a:bodyPr>
          <a:lstStyle/>
          <a:p>
            <a:pPr marL="0" indent="0">
              <a:buNone/>
            </a:pPr>
            <a:endParaRPr lang="de-DE" dirty="0">
              <a:hlinkClick r:id="rId2"/>
            </a:endParaRPr>
          </a:p>
          <a:p>
            <a:r>
              <a:rPr lang="de-DE" dirty="0">
                <a:hlinkClick r:id="rId2"/>
              </a:rPr>
              <a:t>https://www.diversitybestpractices.com/2021-diversity-holidays</a:t>
            </a:r>
            <a:endParaRPr lang="de-DE" dirty="0"/>
          </a:p>
          <a:p>
            <a:r>
              <a:rPr lang="de-DE" dirty="0">
                <a:hlinkClick r:id="rId3"/>
              </a:rPr>
              <a:t>https://www.diversityresources.com/february-2021-diversity-calendar/</a:t>
            </a:r>
            <a:endParaRPr lang="de-DE" dirty="0"/>
          </a:p>
        </p:txBody>
      </p:sp>
      <p:sp>
        <p:nvSpPr>
          <p:cNvPr id="4" name="Slide Number Placeholder 3">
            <a:extLst>
              <a:ext uri="{FF2B5EF4-FFF2-40B4-BE49-F238E27FC236}">
                <a16:creationId xmlns:a16="http://schemas.microsoft.com/office/drawing/2014/main" id="{F6512F37-6041-4E9B-BFB0-DC1F161D5582}"/>
              </a:ext>
            </a:extLst>
          </p:cNvPr>
          <p:cNvSpPr>
            <a:spLocks noGrp="1"/>
          </p:cNvSpPr>
          <p:nvPr>
            <p:ph type="sldNum" sz="quarter" idx="12"/>
          </p:nvPr>
        </p:nvSpPr>
        <p:spPr/>
        <p:txBody>
          <a:bodyPr/>
          <a:lstStyle/>
          <a:p>
            <a:fld id="{C014DD1E-5D91-48A3-AD6D-45FBA980D106}" type="slidenum">
              <a:rPr lang="en-GB" smtClean="0"/>
              <a:t>34</a:t>
            </a:fld>
            <a:endParaRPr lang="en-GB"/>
          </a:p>
        </p:txBody>
      </p:sp>
      <p:pic>
        <p:nvPicPr>
          <p:cNvPr id="6" name="Grafik 5"/>
          <p:cNvPicPr>
            <a:picLocks noChangeAspect="1"/>
          </p:cNvPicPr>
          <p:nvPr/>
        </p:nvPicPr>
        <p:blipFill>
          <a:blip r:embed="rId4"/>
          <a:stretch>
            <a:fillRect/>
          </a:stretch>
        </p:blipFill>
        <p:spPr>
          <a:xfrm>
            <a:off x="2998068" y="3789040"/>
            <a:ext cx="5893321" cy="2137048"/>
          </a:xfrm>
          <a:prstGeom prst="rect">
            <a:avLst/>
          </a:prstGeom>
        </p:spPr>
      </p:pic>
      <p:sp>
        <p:nvSpPr>
          <p:cNvPr id="5" name="Textfeld 4"/>
          <p:cNvSpPr txBox="1"/>
          <p:nvPr/>
        </p:nvSpPr>
        <p:spPr>
          <a:xfrm>
            <a:off x="2926060" y="5912336"/>
            <a:ext cx="3485249" cy="584775"/>
          </a:xfrm>
          <a:prstGeom prst="rect">
            <a:avLst/>
          </a:prstGeom>
          <a:noFill/>
        </p:spPr>
        <p:txBody>
          <a:bodyPr wrap="none" rtlCol="0">
            <a:spAutoFit/>
          </a:bodyPr>
          <a:lstStyle/>
          <a:p>
            <a:r>
              <a:rPr lang="en-US" sz="800" dirty="0">
                <a:hlinkClick r:id="rId5"/>
              </a:rPr>
              <a:t>Source: https://www.usamulticulturalcalendar.com/Wall_Calender_a/256.htm</a:t>
            </a:r>
            <a:endParaRPr lang="en-US" sz="800" dirty="0"/>
          </a:p>
          <a:p>
            <a:endParaRPr lang="de-DE" dirty="0"/>
          </a:p>
        </p:txBody>
      </p:sp>
    </p:spTree>
    <p:extLst>
      <p:ext uri="{BB962C8B-B14F-4D97-AF65-F5344CB8AC3E}">
        <p14:creationId xmlns:p14="http://schemas.microsoft.com/office/powerpoint/2010/main" val="38891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a:t>References</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581400"/>
          </a:xfrm>
        </p:spPr>
        <p:txBody>
          <a:bodyPr>
            <a:normAutofit fontScale="92500"/>
          </a:bodyPr>
          <a:lstStyle/>
          <a:p>
            <a:pPr marL="383933" lvl="1">
              <a:spcBef>
                <a:spcPts val="1000"/>
              </a:spcBef>
              <a:buFont typeface="Franklin Gothic Book" panose="020B0503020102020204" pitchFamily="34" charset="0"/>
              <a:buChar char="■"/>
            </a:pPr>
            <a:r>
              <a:rPr lang="en-US" i="0" dirty="0" err="1"/>
              <a:t>Gülal</a:t>
            </a:r>
            <a:r>
              <a:rPr lang="en-US" i="0" dirty="0"/>
              <a:t> F., </a:t>
            </a:r>
            <a:r>
              <a:rPr lang="en-US" i="0" dirty="0" err="1"/>
              <a:t>Kultursensible</a:t>
            </a:r>
            <a:r>
              <a:rPr lang="en-US" i="0" dirty="0"/>
              <a:t> </a:t>
            </a:r>
            <a:r>
              <a:rPr lang="en-US" i="0" dirty="0" err="1"/>
              <a:t>Pflege</a:t>
            </a:r>
            <a:r>
              <a:rPr lang="en-US" i="0" dirty="0"/>
              <a:t> und </a:t>
            </a:r>
            <a:r>
              <a:rPr lang="en-US" i="0" dirty="0" err="1"/>
              <a:t>Betreuung</a:t>
            </a:r>
            <a:r>
              <a:rPr lang="en-US" i="0" dirty="0"/>
              <a:t> von </a:t>
            </a:r>
            <a:r>
              <a:rPr lang="en-US" i="0" dirty="0" err="1"/>
              <a:t>muslimischen</a:t>
            </a:r>
            <a:r>
              <a:rPr lang="en-US" i="0" dirty="0"/>
              <a:t> Menschen (Culturally sensitive care and support for </a:t>
            </a:r>
            <a:r>
              <a:rPr lang="en-US" i="0" dirty="0" err="1"/>
              <a:t>muslim</a:t>
            </a:r>
            <a:r>
              <a:rPr lang="en-US" i="0" dirty="0"/>
              <a:t> people), 2017 Heilbronn</a:t>
            </a:r>
          </a:p>
          <a:p>
            <a:r>
              <a:rPr lang="en-US" dirty="0"/>
              <a:t>religionen-entdecken.de; </a:t>
            </a:r>
            <a:r>
              <a:rPr lang="en-US" dirty="0">
                <a:hlinkClick r:id="rId2"/>
              </a:rPr>
              <a:t>https://religionen-entdecken.de/lexikon/e/essen-in-den-religionen</a:t>
            </a:r>
            <a:endParaRPr lang="en-US" dirty="0"/>
          </a:p>
          <a:p>
            <a:r>
              <a:rPr lang="en-US" dirty="0"/>
              <a:t>Jana, M.: Auf </a:t>
            </a:r>
            <a:r>
              <a:rPr lang="en-US" dirty="0" err="1"/>
              <a:t>dem</a:t>
            </a:r>
            <a:r>
              <a:rPr lang="en-US" dirty="0"/>
              <a:t> </a:t>
            </a:r>
            <a:r>
              <a:rPr lang="en-US" dirty="0" err="1"/>
              <a:t>Weg</a:t>
            </a:r>
            <a:r>
              <a:rPr lang="en-US" dirty="0"/>
              <a:t> </a:t>
            </a:r>
            <a:r>
              <a:rPr lang="en-US" dirty="0" err="1"/>
              <a:t>zu</a:t>
            </a:r>
            <a:r>
              <a:rPr lang="en-US" dirty="0"/>
              <a:t> </a:t>
            </a:r>
            <a:r>
              <a:rPr lang="en-US" dirty="0" err="1"/>
              <a:t>einer</a:t>
            </a:r>
            <a:r>
              <a:rPr lang="en-US" dirty="0"/>
              <a:t> </a:t>
            </a:r>
            <a:r>
              <a:rPr lang="en-US" dirty="0" err="1"/>
              <a:t>interkulturellen</a:t>
            </a:r>
            <a:r>
              <a:rPr lang="en-US" dirty="0"/>
              <a:t> </a:t>
            </a:r>
            <a:r>
              <a:rPr lang="en-US" dirty="0" err="1"/>
              <a:t>Altenpflege</a:t>
            </a:r>
            <a:r>
              <a:rPr lang="en-US" dirty="0"/>
              <a:t> (On the way to intercultural care for the elderly), DIE, Bonn, 2004</a:t>
            </a:r>
          </a:p>
          <a:p>
            <a:r>
              <a:rPr lang="en-US" dirty="0"/>
              <a:t>Aru </a:t>
            </a:r>
            <a:r>
              <a:rPr lang="en-US" dirty="0" err="1"/>
              <a:t>Narayanasamy</a:t>
            </a:r>
            <a:r>
              <a:rPr lang="en-US" dirty="0"/>
              <a:t>: Transcultural nursing: How do nurses respond to cultural needs? British Journal of nursing, May 2002</a:t>
            </a:r>
          </a:p>
          <a:p>
            <a:r>
              <a:rPr lang="en-US" dirty="0"/>
              <a:t>doka-pflege.de</a:t>
            </a:r>
          </a:p>
          <a:p>
            <a:r>
              <a:rPr lang="en-US" dirty="0" err="1"/>
              <a:t>Leimgruber</a:t>
            </a:r>
            <a:r>
              <a:rPr lang="en-US" dirty="0"/>
              <a:t>, W.: </a:t>
            </a:r>
            <a:r>
              <a:rPr lang="en-US" dirty="0" err="1"/>
              <a:t>Warum</a:t>
            </a:r>
            <a:r>
              <a:rPr lang="en-US" dirty="0"/>
              <a:t> </a:t>
            </a:r>
            <a:r>
              <a:rPr lang="en-US" dirty="0" err="1"/>
              <a:t>feiern</a:t>
            </a:r>
            <a:r>
              <a:rPr lang="en-US" dirty="0"/>
              <a:t> </a:t>
            </a:r>
            <a:r>
              <a:rPr lang="en-US" dirty="0" err="1"/>
              <a:t>wir</a:t>
            </a:r>
            <a:r>
              <a:rPr lang="en-US" dirty="0"/>
              <a:t> </a:t>
            </a:r>
            <a:r>
              <a:rPr lang="en-US" dirty="0" err="1"/>
              <a:t>Feste</a:t>
            </a:r>
            <a:r>
              <a:rPr lang="en-US" dirty="0"/>
              <a:t> (Why do we celebrate?), University Basel </a:t>
            </a:r>
            <a:r>
              <a:rPr lang="en-US" dirty="0">
                <a:hlinkClick r:id="rId3"/>
              </a:rPr>
              <a:t>https://www.unibas.ch/de/Aktuell/Uni-Nova/Uni-Nova-115/Uni-Nova-115-Feste.html</a:t>
            </a:r>
            <a:endParaRPr lang="en-US" dirty="0"/>
          </a:p>
          <a:p>
            <a:endParaRPr lang="en-US" dirty="0"/>
          </a:p>
          <a:p>
            <a:endParaRPr lang="en-US" dirty="0"/>
          </a:p>
          <a:p>
            <a:endParaRPr lang="en-US" dirty="0"/>
          </a:p>
          <a:p>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35</a:t>
            </a:fld>
            <a:endParaRPr lang="en-GB"/>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7018-F0B4-4BBB-9D8D-FA9DBF54BE65}"/>
              </a:ext>
            </a:extLst>
          </p:cNvPr>
          <p:cNvSpPr>
            <a:spLocks noGrp="1"/>
          </p:cNvSpPr>
          <p:nvPr>
            <p:ph type="title"/>
          </p:nvPr>
        </p:nvSpPr>
        <p:spPr/>
        <p:txBody>
          <a:bodyPr/>
          <a:lstStyle/>
          <a:p>
            <a:r>
              <a:rPr lang="en-US" dirty="0"/>
              <a:t>References – images and pictures</a:t>
            </a:r>
            <a:endParaRPr lang="el-GR" dirty="0"/>
          </a:p>
        </p:txBody>
      </p:sp>
      <p:sp>
        <p:nvSpPr>
          <p:cNvPr id="3" name="Content Placeholder 2">
            <a:extLst>
              <a:ext uri="{FF2B5EF4-FFF2-40B4-BE49-F238E27FC236}">
                <a16:creationId xmlns:a16="http://schemas.microsoft.com/office/drawing/2014/main" id="{847CB948-EEC5-45FD-B844-14DE2F55798E}"/>
              </a:ext>
            </a:extLst>
          </p:cNvPr>
          <p:cNvSpPr>
            <a:spLocks noGrp="1"/>
          </p:cNvSpPr>
          <p:nvPr>
            <p:ph idx="1"/>
          </p:nvPr>
        </p:nvSpPr>
        <p:spPr>
          <a:xfrm>
            <a:off x="1371243" y="1844824"/>
            <a:ext cx="9598700" cy="3600400"/>
          </a:xfrm>
        </p:spPr>
        <p:txBody>
          <a:bodyPr>
            <a:normAutofit fontScale="92500" lnSpcReduction="10000"/>
          </a:bodyPr>
          <a:lstStyle/>
          <a:p>
            <a:pPr marL="0" indent="0">
              <a:buNone/>
            </a:pPr>
            <a:r>
              <a:rPr lang="en-US" dirty="0"/>
              <a:t>Slide 24: </a:t>
            </a:r>
          </a:p>
          <a:p>
            <a:pPr marL="0" indent="0">
              <a:buNone/>
            </a:pPr>
            <a:r>
              <a:rPr lang="en-US" sz="1100" dirty="0">
                <a:hlinkClick r:id="rId2"/>
              </a:rPr>
              <a:t>https://www.vecteezy.com/vector-art/2288908-eid-mubarak-islamic-festival-celebration-with-vector-illustration-on-blue-background</a:t>
            </a:r>
            <a:endParaRPr lang="en-US" sz="1100" dirty="0"/>
          </a:p>
          <a:p>
            <a:pPr marL="0" indent="0">
              <a:buNone/>
            </a:pPr>
            <a:r>
              <a:rPr lang="en-US" sz="1000" dirty="0">
                <a:hlinkClick r:id="rId3"/>
              </a:rPr>
              <a:t>https://www.businessinsider.com/photos-muslims-celebrating-eid-al-fitr-2016-7#egypt-celebrations-often-pour-out-into-the-streets-muslims-in-cairo-waited-to-catch-the-hundreds-of-balloons-distributed-after-eid-al-fitr-prayers-4</a:t>
            </a:r>
            <a:r>
              <a:rPr lang="en-US" sz="1000" dirty="0"/>
              <a:t>; AP Photo/Amr Nabil</a:t>
            </a:r>
          </a:p>
          <a:p>
            <a:pPr marL="0" indent="0">
              <a:buNone/>
            </a:pPr>
            <a:r>
              <a:rPr lang="en-US" sz="1000" dirty="0">
                <a:hlinkClick r:id="rId4"/>
              </a:rPr>
              <a:t>https://de.freepik.com/</a:t>
            </a:r>
            <a:endParaRPr lang="en-US" sz="1000" dirty="0"/>
          </a:p>
          <a:p>
            <a:pPr marL="0" indent="0">
              <a:buNone/>
            </a:pPr>
            <a:r>
              <a:rPr lang="en-US" dirty="0"/>
              <a:t>Slide 25:</a:t>
            </a:r>
          </a:p>
          <a:p>
            <a:pPr marL="0" indent="0">
              <a:buNone/>
            </a:pPr>
            <a:r>
              <a:rPr lang="de-DE" sz="1000" dirty="0">
                <a:solidFill>
                  <a:schemeClr val="tx1"/>
                </a:solidFill>
                <a:hlinkClick r:id="rId5"/>
              </a:rPr>
              <a:t>https://pixabay.com/de/images</a:t>
            </a:r>
            <a:endParaRPr lang="de-DE" sz="1000" dirty="0">
              <a:solidFill>
                <a:schemeClr val="tx1"/>
              </a:solidFill>
            </a:endParaRPr>
          </a:p>
          <a:p>
            <a:pPr marL="0" indent="0">
              <a:buNone/>
            </a:pPr>
            <a:r>
              <a:rPr lang="de-DE" sz="1000" dirty="0">
                <a:solidFill>
                  <a:schemeClr val="tx1"/>
                </a:solidFill>
                <a:hlinkClick r:id="rId6"/>
              </a:rPr>
              <a:t>https://religion.orf.at/v3/lexikon/stories/2568989//</a:t>
            </a:r>
            <a:r>
              <a:rPr lang="de-DE" sz="1000" dirty="0">
                <a:solidFill>
                  <a:schemeClr val="tx1"/>
                </a:solidFill>
              </a:rPr>
              <a:t>, Reuters/</a:t>
            </a:r>
            <a:r>
              <a:rPr lang="de-DE" sz="1000" dirty="0" err="1">
                <a:solidFill>
                  <a:schemeClr val="tx1"/>
                </a:solidFill>
              </a:rPr>
              <a:t>Dinuka</a:t>
            </a:r>
            <a:r>
              <a:rPr lang="de-DE" sz="1000" dirty="0">
                <a:solidFill>
                  <a:schemeClr val="tx1"/>
                </a:solidFill>
              </a:rPr>
              <a:t> </a:t>
            </a:r>
            <a:r>
              <a:rPr lang="de-DE" sz="1000" dirty="0" err="1">
                <a:solidFill>
                  <a:schemeClr val="tx1"/>
                </a:solidFill>
              </a:rPr>
              <a:t>Liyanawatte</a:t>
            </a:r>
            <a:endParaRPr lang="de-DE" sz="1000" dirty="0">
              <a:solidFill>
                <a:schemeClr val="tx1"/>
              </a:solidFill>
            </a:endParaRPr>
          </a:p>
          <a:p>
            <a:pPr marL="0" indent="0">
              <a:buNone/>
            </a:pPr>
            <a:r>
              <a:rPr lang="en-US" dirty="0"/>
              <a:t>Slide 26:</a:t>
            </a:r>
          </a:p>
          <a:p>
            <a:pPr marL="0" indent="0">
              <a:buNone/>
            </a:pPr>
            <a:r>
              <a:rPr lang="en-US" sz="1000" dirty="0">
                <a:hlinkClick r:id="rId4"/>
              </a:rPr>
              <a:t>https://de.freepik.com/</a:t>
            </a:r>
            <a:endParaRPr lang="en-US" sz="1000" dirty="0"/>
          </a:p>
          <a:p>
            <a:pPr marL="0" indent="0">
              <a:buNone/>
            </a:pPr>
            <a:r>
              <a:rPr lang="en-US" dirty="0"/>
              <a:t>Slide 29:</a:t>
            </a:r>
          </a:p>
          <a:p>
            <a:pPr marL="0" indent="0">
              <a:buNone/>
            </a:pPr>
            <a:r>
              <a:rPr lang="en-US" sz="1100" dirty="0">
                <a:hlinkClick r:id="rId7"/>
              </a:rPr>
              <a:t>https://www.usamulticulturalcalendar.com/Wall_Calender_a/256.htm</a:t>
            </a:r>
            <a:endParaRPr lang="en-US" sz="1100" dirty="0"/>
          </a:p>
          <a:p>
            <a:pPr marL="0" indent="0">
              <a:buNone/>
            </a:pPr>
            <a:endParaRPr lang="en-US" dirty="0"/>
          </a:p>
          <a:p>
            <a:pPr marL="0" indent="0">
              <a:buNone/>
            </a:pPr>
            <a:endParaRPr lang="en-US" dirty="0"/>
          </a:p>
          <a:p>
            <a:endParaRPr lang="en-US" dirty="0"/>
          </a:p>
          <a:p>
            <a:endParaRPr lang="en-US" dirty="0"/>
          </a:p>
          <a:p>
            <a:endParaRPr lang="el-GR" dirty="0"/>
          </a:p>
        </p:txBody>
      </p:sp>
      <p:sp>
        <p:nvSpPr>
          <p:cNvPr id="4" name="Slide Number Placeholder 3">
            <a:extLst>
              <a:ext uri="{FF2B5EF4-FFF2-40B4-BE49-F238E27FC236}">
                <a16:creationId xmlns:a16="http://schemas.microsoft.com/office/drawing/2014/main" id="{9AE06194-6BCD-458A-AE3E-5B54FEE35FB9}"/>
              </a:ext>
            </a:extLst>
          </p:cNvPr>
          <p:cNvSpPr>
            <a:spLocks noGrp="1"/>
          </p:cNvSpPr>
          <p:nvPr>
            <p:ph type="sldNum" sz="quarter" idx="12"/>
          </p:nvPr>
        </p:nvSpPr>
        <p:spPr/>
        <p:txBody>
          <a:bodyPr/>
          <a:lstStyle/>
          <a:p>
            <a:fld id="{C014DD1E-5D91-48A3-AD6D-45FBA980D106}" type="slidenum">
              <a:rPr lang="en-GB" smtClean="0"/>
              <a:t>36</a:t>
            </a:fld>
            <a:endParaRPr lang="en-GB"/>
          </a:p>
        </p:txBody>
      </p:sp>
    </p:spTree>
    <p:extLst>
      <p:ext uri="{BB962C8B-B14F-4D97-AF65-F5344CB8AC3E}">
        <p14:creationId xmlns:p14="http://schemas.microsoft.com/office/powerpoint/2010/main" val="39562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B4A3-520C-4D6F-A20C-97C213AE8455}"/>
              </a:ext>
            </a:extLst>
          </p:cNvPr>
          <p:cNvSpPr>
            <a:spLocks noGrp="1"/>
          </p:cNvSpPr>
          <p:nvPr>
            <p:ph type="title"/>
          </p:nvPr>
        </p:nvSpPr>
        <p:spPr/>
        <p:txBody>
          <a:bodyPr/>
          <a:lstStyle/>
          <a:p>
            <a:r>
              <a:rPr lang="en-US" dirty="0"/>
              <a:t>Further Reading</a:t>
            </a:r>
            <a:endParaRPr lang="el-GR" dirty="0"/>
          </a:p>
        </p:txBody>
      </p:sp>
      <p:sp>
        <p:nvSpPr>
          <p:cNvPr id="3" name="Content Placeholder 2">
            <a:extLst>
              <a:ext uri="{FF2B5EF4-FFF2-40B4-BE49-F238E27FC236}">
                <a16:creationId xmlns:a16="http://schemas.microsoft.com/office/drawing/2014/main" id="{B3D78A67-7E2C-4C79-9C84-3E9B585127A5}"/>
              </a:ext>
            </a:extLst>
          </p:cNvPr>
          <p:cNvSpPr>
            <a:spLocks noGrp="1"/>
          </p:cNvSpPr>
          <p:nvPr>
            <p:ph idx="1"/>
          </p:nvPr>
        </p:nvSpPr>
        <p:spPr>
          <a:xfrm>
            <a:off x="1371243" y="1772816"/>
            <a:ext cx="9598700" cy="3581400"/>
          </a:xfrm>
        </p:spPr>
        <p:txBody>
          <a:bodyPr>
            <a:normAutofit fontScale="85000" lnSpcReduction="20000"/>
          </a:bodyPr>
          <a:lstStyle/>
          <a:p>
            <a:r>
              <a:rPr lang="en-US" dirty="0" err="1"/>
              <a:t>Alpers</a:t>
            </a:r>
            <a:r>
              <a:rPr lang="en-US" dirty="0"/>
              <a:t>, L.-M.: Hospital food: When nurses' and ethnic minority patients' understanding of Islamic dietary needs differ; </a:t>
            </a:r>
            <a:r>
              <a:rPr lang="de-DE" dirty="0">
                <a:hlinkClick r:id="rId2"/>
              </a:rPr>
              <a:t>https://onlinelibrary.wiley.com/doi/full/10.1002/nop2.343</a:t>
            </a:r>
            <a:endParaRPr lang="de-DE" dirty="0"/>
          </a:p>
          <a:p>
            <a:r>
              <a:rPr lang="de-DE" dirty="0"/>
              <a:t>Dixon, B.: Cultural </a:t>
            </a:r>
            <a:r>
              <a:rPr lang="de-DE" dirty="0" err="1"/>
              <a:t>Traditons</a:t>
            </a:r>
            <a:r>
              <a:rPr lang="de-DE" dirty="0"/>
              <a:t> </a:t>
            </a:r>
            <a:r>
              <a:rPr lang="de-DE" dirty="0" err="1"/>
              <a:t>and</a:t>
            </a:r>
            <a:r>
              <a:rPr lang="de-DE" dirty="0"/>
              <a:t> </a:t>
            </a:r>
            <a:r>
              <a:rPr lang="de-DE" dirty="0" err="1"/>
              <a:t>Healthcare</a:t>
            </a:r>
            <a:r>
              <a:rPr lang="de-DE" dirty="0"/>
              <a:t> </a:t>
            </a:r>
            <a:r>
              <a:rPr lang="de-DE" dirty="0" err="1"/>
              <a:t>Beliefs</a:t>
            </a:r>
            <a:r>
              <a:rPr lang="de-DE" dirty="0"/>
              <a:t> </a:t>
            </a:r>
            <a:r>
              <a:rPr lang="de-DE" dirty="0" err="1"/>
              <a:t>of</a:t>
            </a:r>
            <a:r>
              <a:rPr lang="de-DE" dirty="0"/>
              <a:t> </a:t>
            </a:r>
            <a:r>
              <a:rPr lang="de-DE" dirty="0" err="1"/>
              <a:t>Some</a:t>
            </a:r>
            <a:r>
              <a:rPr lang="de-DE" dirty="0"/>
              <a:t> </a:t>
            </a:r>
            <a:r>
              <a:rPr lang="de-DE" dirty="0" err="1"/>
              <a:t>Older</a:t>
            </a:r>
            <a:r>
              <a:rPr lang="de-DE" dirty="0"/>
              <a:t> </a:t>
            </a:r>
            <a:r>
              <a:rPr lang="de-DE" dirty="0" err="1"/>
              <a:t>Adults</a:t>
            </a:r>
            <a:r>
              <a:rPr lang="de-DE" dirty="0">
                <a:hlinkClick r:id="rId3"/>
              </a:rPr>
              <a:t> https://www.virtualhospice.ca/Assets/cultural%20traditions%20and%20healthcare%20beliefs%20of%20older%20adults_20090429151038.pdf</a:t>
            </a:r>
            <a:endParaRPr lang="de-DE" dirty="0"/>
          </a:p>
          <a:p>
            <a:r>
              <a:rPr lang="de-DE" dirty="0"/>
              <a:t>Patience S.: Religion </a:t>
            </a:r>
            <a:r>
              <a:rPr lang="de-DE" dirty="0" err="1"/>
              <a:t>and</a:t>
            </a:r>
            <a:r>
              <a:rPr lang="de-DE" dirty="0"/>
              <a:t> </a:t>
            </a:r>
            <a:r>
              <a:rPr lang="de-DE" dirty="0" err="1"/>
              <a:t>dietary</a:t>
            </a:r>
            <a:r>
              <a:rPr lang="de-DE" dirty="0"/>
              <a:t> </a:t>
            </a:r>
            <a:r>
              <a:rPr lang="de-DE" dirty="0" err="1"/>
              <a:t>choices</a:t>
            </a:r>
            <a:r>
              <a:rPr lang="de-DE" dirty="0"/>
              <a:t>; </a:t>
            </a:r>
            <a:r>
              <a:rPr lang="de-DE" dirty="0">
                <a:hlinkClick r:id="rId4"/>
              </a:rPr>
              <a:t>https://www.independentnurse.co.uk/clinical-article/religion-and-dietary-choices/145719/</a:t>
            </a:r>
            <a:endParaRPr lang="de-DE" dirty="0"/>
          </a:p>
          <a:p>
            <a:r>
              <a:rPr lang="de-DE" dirty="0">
                <a:hlinkClick r:id="rId5"/>
              </a:rPr>
              <a:t>https://thrivemeetings.com/2018/01/religious-dietary-restrictions-guide/</a:t>
            </a:r>
            <a:endParaRPr lang="de-DE" dirty="0"/>
          </a:p>
          <a:p>
            <a:r>
              <a:rPr lang="de-DE" dirty="0">
                <a:hlinkClick r:id="rId6"/>
              </a:rPr>
              <a:t>http://what-when-how.com/nursing/transcultural-and-social-aspects-of-nutrition-nutrition-and-diet-therapy-nursing-part-3/</a:t>
            </a:r>
            <a:endParaRPr lang="de-DE" dirty="0"/>
          </a:p>
          <a:p>
            <a:r>
              <a:rPr lang="de-DE" dirty="0">
                <a:hlinkClick r:id="rId7"/>
              </a:rPr>
              <a:t>https://www.scholastic.com/teachers/articles/teaching-content/religious-commemorations-around-world/</a:t>
            </a:r>
            <a:endParaRPr lang="de-DE" dirty="0"/>
          </a:p>
          <a:p>
            <a:r>
              <a:rPr lang="de-DE" dirty="0">
                <a:hlinkClick r:id="rId8"/>
              </a:rPr>
              <a:t>https://en.wikipedia.org/wiki/Religious_festival</a:t>
            </a:r>
            <a:endParaRPr lang="de-DE" dirty="0"/>
          </a:p>
          <a:p>
            <a:endParaRPr lang="de-DE" dirty="0"/>
          </a:p>
          <a:p>
            <a:endParaRPr lang="el-GR" dirty="0"/>
          </a:p>
        </p:txBody>
      </p:sp>
      <p:sp>
        <p:nvSpPr>
          <p:cNvPr id="4" name="Slide Number Placeholder 3">
            <a:extLst>
              <a:ext uri="{FF2B5EF4-FFF2-40B4-BE49-F238E27FC236}">
                <a16:creationId xmlns:a16="http://schemas.microsoft.com/office/drawing/2014/main" id="{8489313C-3CB5-4862-8126-B533307D81A2}"/>
              </a:ext>
            </a:extLst>
          </p:cNvPr>
          <p:cNvSpPr>
            <a:spLocks noGrp="1"/>
          </p:cNvSpPr>
          <p:nvPr>
            <p:ph type="sldNum" sz="quarter" idx="12"/>
          </p:nvPr>
        </p:nvSpPr>
        <p:spPr/>
        <p:txBody>
          <a:bodyPr/>
          <a:lstStyle/>
          <a:p>
            <a:fld id="{C014DD1E-5D91-48A3-AD6D-45FBA980D106}" type="slidenum">
              <a:rPr lang="en-GB" smtClean="0"/>
              <a:t>37</a:t>
            </a:fld>
            <a:endParaRPr lang="en-GB"/>
          </a:p>
        </p:txBody>
      </p:sp>
    </p:spTree>
    <p:extLst>
      <p:ext uri="{BB962C8B-B14F-4D97-AF65-F5344CB8AC3E}">
        <p14:creationId xmlns:p14="http://schemas.microsoft.com/office/powerpoint/2010/main" val="31015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BBD87C-91C8-4E94-AF15-03BB645EC010}"/>
              </a:ext>
            </a:extLst>
          </p:cNvPr>
          <p:cNvSpPr>
            <a:spLocks noGrp="1"/>
          </p:cNvSpPr>
          <p:nvPr>
            <p:ph type="sldNum" sz="quarter" idx="12"/>
          </p:nvPr>
        </p:nvSpPr>
        <p:spPr/>
        <p:txBody>
          <a:bodyPr/>
          <a:lstStyle/>
          <a:p>
            <a:fld id="{C014DD1E-5D91-48A3-AD6D-45FBA980D106}" type="slidenum">
              <a:rPr lang="en-GB" smtClean="0"/>
              <a:t>38</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96" y="3717032"/>
            <a:ext cx="3886200" cy="485775"/>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DIETARY rules AND THE MEANING OF FASTING in the world religions</a:t>
            </a:r>
            <a:endParaRPr lang="en-GB" sz="5400" dirty="0"/>
          </a:p>
        </p:txBody>
      </p:sp>
      <p:sp>
        <p:nvSpPr>
          <p:cNvPr id="3" name="Text Placeholder 2"/>
          <p:cNvSpPr>
            <a:spLocks noGrp="1"/>
          </p:cNvSpPr>
          <p:nvPr>
            <p:ph type="body" idx="1"/>
          </p:nvPr>
        </p:nvSpPr>
        <p:spPr/>
        <p:txBody>
          <a:bodyPr>
            <a:normAutofit/>
          </a:bodyPr>
          <a:lstStyle/>
          <a:p>
            <a:pPr algn="ctr"/>
            <a:r>
              <a:rPr lang="en-GB" sz="5400" dirty="0"/>
              <a:t>PATIENT RELATED FACTORS</a:t>
            </a:r>
          </a:p>
        </p:txBody>
      </p:sp>
      <p:sp>
        <p:nvSpPr>
          <p:cNvPr id="4" name="Slide Number Placeholder 3"/>
          <p:cNvSpPr>
            <a:spLocks noGrp="1"/>
          </p:cNvSpPr>
          <p:nvPr>
            <p:ph type="sldNum" sz="quarter" idx="12"/>
          </p:nvPr>
        </p:nvSpPr>
        <p:spPr/>
        <p:txBody>
          <a:bodyPr/>
          <a:lstStyle/>
          <a:p>
            <a:fld id="{C014DD1E-5D91-48A3-AD6D-45FBA980D106}" type="slidenum">
              <a:rPr lang="en-GB" smtClean="0"/>
              <a:t>4</a:t>
            </a:fld>
            <a:endParaRPr lang="en-GB"/>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3AD1-E0DA-4878-BE65-AE1E4071A824}"/>
              </a:ext>
            </a:extLst>
          </p:cNvPr>
          <p:cNvSpPr>
            <a:spLocks noGrp="1"/>
          </p:cNvSpPr>
          <p:nvPr>
            <p:ph type="title"/>
          </p:nvPr>
        </p:nvSpPr>
        <p:spPr/>
        <p:txBody>
          <a:bodyPr/>
          <a:lstStyle/>
          <a:p>
            <a:r>
              <a:rPr lang="en-US" dirty="0"/>
              <a:t>Eating, drinking, celebrating, fasting</a:t>
            </a:r>
            <a:endParaRPr lang="el-GR" dirty="0"/>
          </a:p>
        </p:txBody>
      </p:sp>
      <p:sp>
        <p:nvSpPr>
          <p:cNvPr id="3" name="Content Placeholder 2">
            <a:extLst>
              <a:ext uri="{FF2B5EF4-FFF2-40B4-BE49-F238E27FC236}">
                <a16:creationId xmlns:a16="http://schemas.microsoft.com/office/drawing/2014/main" id="{CB657453-E6A5-41CF-8209-33791CB200CF}"/>
              </a:ext>
            </a:extLst>
          </p:cNvPr>
          <p:cNvSpPr>
            <a:spLocks noGrp="1"/>
          </p:cNvSpPr>
          <p:nvPr>
            <p:ph idx="1"/>
          </p:nvPr>
        </p:nvSpPr>
        <p:spPr/>
        <p:txBody>
          <a:bodyPr>
            <a:normAutofit/>
          </a:bodyPr>
          <a:lstStyle/>
          <a:p>
            <a:r>
              <a:rPr lang="en-GB" dirty="0"/>
              <a:t>Eating, drinking, celebrating, fasting - these issues strongly influence the daily life of people and in this way these issues have to be taken into consideration when it comes to health/social care of people; </a:t>
            </a:r>
            <a:endParaRPr lang="el-GR" dirty="0"/>
          </a:p>
          <a:p>
            <a:r>
              <a:rPr lang="en-GB" dirty="0"/>
              <a:t>Nutrition and eating habits can be cultural, traditional or religious; </a:t>
            </a:r>
          </a:p>
          <a:p>
            <a:r>
              <a:rPr lang="en-GB" dirty="0"/>
              <a:t>People from other countries of origin may reject certain food because they are not familiar with it;</a:t>
            </a:r>
          </a:p>
          <a:p>
            <a:r>
              <a:rPr lang="en-GB" dirty="0"/>
              <a:t>Often however, religious traditions are also closely linked to dietary habits and commandments. </a:t>
            </a:r>
          </a:p>
        </p:txBody>
      </p:sp>
      <p:sp>
        <p:nvSpPr>
          <p:cNvPr id="4" name="Slide Number Placeholder 3">
            <a:extLst>
              <a:ext uri="{FF2B5EF4-FFF2-40B4-BE49-F238E27FC236}">
                <a16:creationId xmlns:a16="http://schemas.microsoft.com/office/drawing/2014/main" id="{B590A2B1-AE37-483E-8B5D-65459E204387}"/>
              </a:ext>
            </a:extLst>
          </p:cNvPr>
          <p:cNvSpPr>
            <a:spLocks noGrp="1"/>
          </p:cNvSpPr>
          <p:nvPr>
            <p:ph type="sldNum" sz="quarter" idx="12"/>
          </p:nvPr>
        </p:nvSpPr>
        <p:spPr/>
        <p:txBody>
          <a:bodyPr/>
          <a:lstStyle/>
          <a:p>
            <a:fld id="{C014DD1E-5D91-48A3-AD6D-45FBA980D106}" type="slidenum">
              <a:rPr lang="en-GB" smtClean="0"/>
              <a:t>5</a:t>
            </a:fld>
            <a:endParaRPr lang="en-GB"/>
          </a:p>
        </p:txBody>
      </p:sp>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B707-6EFC-43BF-9BFF-945C2E2E1B3A}"/>
              </a:ext>
            </a:extLst>
          </p:cNvPr>
          <p:cNvSpPr>
            <a:spLocks noGrp="1"/>
          </p:cNvSpPr>
          <p:nvPr>
            <p:ph type="title"/>
          </p:nvPr>
        </p:nvSpPr>
        <p:spPr/>
        <p:txBody>
          <a:bodyPr/>
          <a:lstStyle/>
          <a:p>
            <a:r>
              <a:rPr lang="en-US" dirty="0"/>
              <a:t>Exercise: Think about these questions:</a:t>
            </a:r>
            <a:endParaRPr lang="el-GR" dirty="0"/>
          </a:p>
        </p:txBody>
      </p:sp>
      <p:sp>
        <p:nvSpPr>
          <p:cNvPr id="3" name="Content Placeholder 2">
            <a:extLst>
              <a:ext uri="{FF2B5EF4-FFF2-40B4-BE49-F238E27FC236}">
                <a16:creationId xmlns:a16="http://schemas.microsoft.com/office/drawing/2014/main" id="{EF3453FC-EA72-412A-82E1-89804CBEF767}"/>
              </a:ext>
            </a:extLst>
          </p:cNvPr>
          <p:cNvSpPr>
            <a:spLocks noGrp="1"/>
          </p:cNvSpPr>
          <p:nvPr>
            <p:ph idx="1"/>
          </p:nvPr>
        </p:nvSpPr>
        <p:spPr>
          <a:xfrm>
            <a:off x="1371243" y="1415616"/>
            <a:ext cx="9598700" cy="1512168"/>
          </a:xfrm>
        </p:spPr>
        <p:txBody>
          <a:bodyPr>
            <a:normAutofit/>
          </a:bodyPr>
          <a:lstStyle/>
          <a:p>
            <a:pPr marL="0" indent="0">
              <a:buNone/>
            </a:pPr>
            <a:r>
              <a:rPr lang="en-GB" b="1" u="sng" dirty="0"/>
              <a:t>Knowledge</a:t>
            </a:r>
            <a:r>
              <a:rPr lang="en-GB" dirty="0"/>
              <a:t> about traditions and religious rituals </a:t>
            </a:r>
            <a:r>
              <a:rPr lang="en-GB" b="1" u="sng" dirty="0"/>
              <a:t>can</a:t>
            </a:r>
            <a:r>
              <a:rPr lang="en-GB" u="sng" dirty="0"/>
              <a:t> </a:t>
            </a:r>
            <a:r>
              <a:rPr lang="en-GB" b="1" u="sng" dirty="0"/>
              <a:t>not be used like a recipe</a:t>
            </a:r>
            <a:r>
              <a:rPr lang="en-GB" dirty="0"/>
              <a:t>. </a:t>
            </a:r>
            <a:br>
              <a:rPr lang="en-GB" dirty="0"/>
            </a:br>
            <a:r>
              <a:rPr lang="en-GB" dirty="0"/>
              <a:t>But it can help to have an increased understanding of the needs of patients, especially when working with older people:</a:t>
            </a:r>
          </a:p>
        </p:txBody>
      </p:sp>
      <p:sp>
        <p:nvSpPr>
          <p:cNvPr id="4" name="Slide Number Placeholder 3">
            <a:extLst>
              <a:ext uri="{FF2B5EF4-FFF2-40B4-BE49-F238E27FC236}">
                <a16:creationId xmlns:a16="http://schemas.microsoft.com/office/drawing/2014/main" id="{091EE881-82AF-4EAE-93E3-60FCCDEE64B1}"/>
              </a:ext>
            </a:extLst>
          </p:cNvPr>
          <p:cNvSpPr>
            <a:spLocks noGrp="1"/>
          </p:cNvSpPr>
          <p:nvPr>
            <p:ph type="sldNum" sz="quarter" idx="12"/>
          </p:nvPr>
        </p:nvSpPr>
        <p:spPr/>
        <p:txBody>
          <a:bodyPr/>
          <a:lstStyle/>
          <a:p>
            <a:fld id="{C014DD1E-5D91-48A3-AD6D-45FBA980D106}" type="slidenum">
              <a:rPr lang="en-GB" smtClean="0"/>
              <a:t>6</a:t>
            </a:fld>
            <a:endParaRPr lang="en-GB"/>
          </a:p>
        </p:txBody>
      </p:sp>
      <p:sp>
        <p:nvSpPr>
          <p:cNvPr id="7" name="Abgerundetes Rechteck 6"/>
          <p:cNvSpPr/>
          <p:nvPr/>
        </p:nvSpPr>
        <p:spPr>
          <a:xfrm>
            <a:off x="1289744" y="2546429"/>
            <a:ext cx="8405068" cy="36419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8" name="Textfeld 7"/>
          <p:cNvSpPr txBox="1"/>
          <p:nvPr/>
        </p:nvSpPr>
        <p:spPr>
          <a:xfrm>
            <a:off x="1653515" y="2822420"/>
            <a:ext cx="8122796" cy="2677656"/>
          </a:xfrm>
          <a:prstGeom prst="rect">
            <a:avLst/>
          </a:prstGeom>
          <a:noFill/>
        </p:spPr>
        <p:txBody>
          <a:bodyPr wrap="square" rtlCol="0">
            <a:spAutoFit/>
          </a:bodyPr>
          <a:lstStyle/>
          <a:p>
            <a:r>
              <a:rPr lang="en-GB" dirty="0">
                <a:solidFill>
                  <a:schemeClr val="bg2"/>
                </a:solidFill>
              </a:rPr>
              <a:t>How can we meet certain nutritional needs in care situations?</a:t>
            </a:r>
          </a:p>
          <a:p>
            <a:r>
              <a:rPr lang="en-GB" dirty="0">
                <a:solidFill>
                  <a:schemeClr val="bg2"/>
                </a:solidFill>
              </a:rPr>
              <a:t>How can we react in situations, when these habits or rules can not be followed due to medical indications and for treatment reasons? </a:t>
            </a:r>
          </a:p>
          <a:p>
            <a:r>
              <a:rPr lang="en-GB" dirty="0">
                <a:solidFill>
                  <a:schemeClr val="bg2"/>
                </a:solidFill>
              </a:rPr>
              <a:t>How should we act? </a:t>
            </a:r>
          </a:p>
          <a:p>
            <a:r>
              <a:rPr lang="en-GB" dirty="0">
                <a:solidFill>
                  <a:schemeClr val="bg2"/>
                </a:solidFill>
              </a:rPr>
              <a:t>How should we explain it to the patient? </a:t>
            </a:r>
          </a:p>
          <a:p>
            <a:r>
              <a:rPr lang="en-GB" dirty="0">
                <a:solidFill>
                  <a:schemeClr val="bg2"/>
                </a:solidFill>
              </a:rPr>
              <a:t>How do we explain it to the family to get them on board?</a:t>
            </a:r>
            <a:endParaRPr lang="de-DE" dirty="0">
              <a:solidFill>
                <a:schemeClr val="bg2"/>
              </a:solidFill>
            </a:endParaRPr>
          </a:p>
        </p:txBody>
      </p:sp>
      <p:sp>
        <p:nvSpPr>
          <p:cNvPr id="5" name="Textfeld 4"/>
          <p:cNvSpPr txBox="1"/>
          <p:nvPr/>
        </p:nvSpPr>
        <p:spPr>
          <a:xfrm>
            <a:off x="9694812" y="2790025"/>
            <a:ext cx="1367682" cy="3154710"/>
          </a:xfrm>
          <a:prstGeom prst="rect">
            <a:avLst/>
          </a:prstGeom>
          <a:noFill/>
        </p:spPr>
        <p:txBody>
          <a:bodyPr wrap="none" rtlCol="0">
            <a:spAutoFit/>
          </a:bodyPr>
          <a:lstStyle/>
          <a:p>
            <a:r>
              <a:rPr lang="de-DE" sz="19900" dirty="0">
                <a:solidFill>
                  <a:srgbClr val="654EA3"/>
                </a:solidFill>
              </a:rPr>
              <a:t>?</a:t>
            </a:r>
          </a:p>
        </p:txBody>
      </p:sp>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DBA8-9313-4446-B64D-E818D9E9FDEB}"/>
              </a:ext>
            </a:extLst>
          </p:cNvPr>
          <p:cNvSpPr>
            <a:spLocks noGrp="1"/>
          </p:cNvSpPr>
          <p:nvPr>
            <p:ph type="title"/>
          </p:nvPr>
        </p:nvSpPr>
        <p:spPr/>
        <p:txBody>
          <a:bodyPr/>
          <a:lstStyle/>
          <a:p>
            <a:r>
              <a:rPr lang="en-US" dirty="0"/>
              <a:t>Nutrition in connection with religion</a:t>
            </a:r>
            <a:endParaRPr lang="el-GR" dirty="0"/>
          </a:p>
        </p:txBody>
      </p:sp>
      <p:sp>
        <p:nvSpPr>
          <p:cNvPr id="3" name="Content Placeholder 2">
            <a:extLst>
              <a:ext uri="{FF2B5EF4-FFF2-40B4-BE49-F238E27FC236}">
                <a16:creationId xmlns:a16="http://schemas.microsoft.com/office/drawing/2014/main" id="{A7C3A65A-A4A9-4B22-B0CB-36ABD6007EC7}"/>
              </a:ext>
            </a:extLst>
          </p:cNvPr>
          <p:cNvSpPr>
            <a:spLocks noGrp="1"/>
          </p:cNvSpPr>
          <p:nvPr>
            <p:ph idx="1"/>
          </p:nvPr>
        </p:nvSpPr>
        <p:spPr>
          <a:xfrm>
            <a:off x="1371243" y="1916832"/>
            <a:ext cx="9598700" cy="3581400"/>
          </a:xfrm>
        </p:spPr>
        <p:txBody>
          <a:bodyPr>
            <a:normAutofit/>
          </a:bodyPr>
          <a:lstStyle/>
          <a:p>
            <a:r>
              <a:rPr lang="en-US" dirty="0">
                <a:solidFill>
                  <a:srgbClr val="004680"/>
                </a:solidFill>
                <a:cs typeface="Calibri" panose="020F0502020204030204" pitchFamily="34" charset="0"/>
              </a:rPr>
              <a:t>There are dietary rules in every religion. </a:t>
            </a:r>
          </a:p>
          <a:p>
            <a:r>
              <a:rPr lang="en-US" dirty="0">
                <a:solidFill>
                  <a:srgbClr val="004680"/>
                </a:solidFill>
                <a:cs typeface="Calibri" panose="020F0502020204030204" pitchFamily="34" charset="0"/>
              </a:rPr>
              <a:t>They apply to everyday life and to feast days and fasting periods, and in some religions also to the way food is prepared. </a:t>
            </a:r>
          </a:p>
          <a:p>
            <a:r>
              <a:rPr lang="en-US" dirty="0">
                <a:solidFill>
                  <a:srgbClr val="004680"/>
                </a:solidFill>
                <a:cs typeface="Calibri" panose="020F0502020204030204" pitchFamily="34" charset="0"/>
              </a:rPr>
              <a:t>Some rules are for respecting animals. Others are meant to commemorate an event or a person, to promote health, to encourage reflection, or to train self-control. </a:t>
            </a:r>
          </a:p>
          <a:p>
            <a:r>
              <a:rPr lang="en-US" dirty="0">
                <a:solidFill>
                  <a:srgbClr val="004680"/>
                </a:solidFill>
                <a:cs typeface="Calibri" panose="020F0502020204030204" pitchFamily="34" charset="0"/>
              </a:rPr>
              <a:t>Some religions have their own words for permitted foods and other things. Muslims, for example, prefer to eat halal and Jews kosher.</a:t>
            </a:r>
            <a:endParaRPr lang="el-GR" dirty="0"/>
          </a:p>
        </p:txBody>
      </p:sp>
      <p:sp>
        <p:nvSpPr>
          <p:cNvPr id="4" name="Slide Number Placeholder 3">
            <a:extLst>
              <a:ext uri="{FF2B5EF4-FFF2-40B4-BE49-F238E27FC236}">
                <a16:creationId xmlns:a16="http://schemas.microsoft.com/office/drawing/2014/main" id="{3B66B51F-40EF-4350-B348-772E0DD081E6}"/>
              </a:ext>
            </a:extLst>
          </p:cNvPr>
          <p:cNvSpPr>
            <a:spLocks noGrp="1"/>
          </p:cNvSpPr>
          <p:nvPr>
            <p:ph type="sldNum" sz="quarter" idx="12"/>
          </p:nvPr>
        </p:nvSpPr>
        <p:spPr/>
        <p:txBody>
          <a:bodyPr/>
          <a:lstStyle/>
          <a:p>
            <a:fld id="{C014DD1E-5D91-48A3-AD6D-45FBA980D106}" type="slidenum">
              <a:rPr lang="en-GB" smtClean="0"/>
              <a:t>7</a:t>
            </a:fld>
            <a:endParaRPr lang="en-GB"/>
          </a:p>
        </p:txBody>
      </p:sp>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297D-C9D2-40A3-AD3A-11793FB22D94}"/>
              </a:ext>
            </a:extLst>
          </p:cNvPr>
          <p:cNvSpPr>
            <a:spLocks noGrp="1"/>
          </p:cNvSpPr>
          <p:nvPr>
            <p:ph type="title"/>
          </p:nvPr>
        </p:nvSpPr>
        <p:spPr/>
        <p:txBody>
          <a:bodyPr/>
          <a:lstStyle/>
          <a:p>
            <a:r>
              <a:rPr lang="en-US" dirty="0"/>
              <a:t>1. Islam</a:t>
            </a:r>
            <a:endParaRPr lang="el-GR" dirty="0"/>
          </a:p>
        </p:txBody>
      </p:sp>
      <p:sp>
        <p:nvSpPr>
          <p:cNvPr id="3" name="Content Placeholder 2">
            <a:extLst>
              <a:ext uri="{FF2B5EF4-FFF2-40B4-BE49-F238E27FC236}">
                <a16:creationId xmlns:a16="http://schemas.microsoft.com/office/drawing/2014/main" id="{79095079-34D4-4D6C-B463-61D35D128F57}"/>
              </a:ext>
            </a:extLst>
          </p:cNvPr>
          <p:cNvSpPr>
            <a:spLocks noGrp="1"/>
          </p:cNvSpPr>
          <p:nvPr>
            <p:ph idx="1"/>
          </p:nvPr>
        </p:nvSpPr>
        <p:spPr>
          <a:xfrm>
            <a:off x="1371243" y="1916832"/>
            <a:ext cx="9598700" cy="3581400"/>
          </a:xfrm>
        </p:spPr>
        <p:txBody>
          <a:bodyPr>
            <a:normAutofit lnSpcReduction="10000"/>
          </a:bodyPr>
          <a:lstStyle/>
          <a:p>
            <a:r>
              <a:rPr lang="en-US" dirty="0"/>
              <a:t>For devout Muslims, some foods are forbidden. These include, for example, pork and meat (including beef) from dead animals that have not died naturally or by being slaughtered in a certain way. This must be done by throat cutting. </a:t>
            </a:r>
            <a:r>
              <a:rPr lang="en-US" b="1" dirty="0"/>
              <a:t>If these animals are slaughtered in this way, it is called “halal” = allowed.</a:t>
            </a:r>
            <a:r>
              <a:rPr lang="en-US" dirty="0"/>
              <a:t> The prohibitions also include the blood and animal products from pigs, such as lard, fat or gelatin. These may be found in food such as some types of cheese and in some sweets. Alcohol is also banned.</a:t>
            </a:r>
            <a:endParaRPr lang="el-GR" dirty="0"/>
          </a:p>
          <a:p>
            <a:r>
              <a:rPr lang="en-US" dirty="0"/>
              <a:t>In order to provide a diet that complies with the Islamic dietary requirements, possible animal additives should listed in menus. </a:t>
            </a:r>
          </a:p>
          <a:p>
            <a:r>
              <a:rPr lang="en-US" dirty="0"/>
              <a:t>However, religious principles can be suspended in the case of emergency and when no alternatives are available. This includes, for example, taking otherwise prohibited products such as medicines containing alcohol, or not performing religious duties such as fasting during Ramadan. </a:t>
            </a:r>
          </a:p>
        </p:txBody>
      </p:sp>
      <p:sp>
        <p:nvSpPr>
          <p:cNvPr id="4" name="Slide Number Placeholder 3">
            <a:extLst>
              <a:ext uri="{FF2B5EF4-FFF2-40B4-BE49-F238E27FC236}">
                <a16:creationId xmlns:a16="http://schemas.microsoft.com/office/drawing/2014/main" id="{1D8981AF-D8F2-4A7A-8BB9-C3A22D068CEF}"/>
              </a:ext>
            </a:extLst>
          </p:cNvPr>
          <p:cNvSpPr>
            <a:spLocks noGrp="1"/>
          </p:cNvSpPr>
          <p:nvPr>
            <p:ph type="sldNum" sz="quarter" idx="12"/>
          </p:nvPr>
        </p:nvSpPr>
        <p:spPr/>
        <p:txBody>
          <a:bodyPr/>
          <a:lstStyle/>
          <a:p>
            <a:fld id="{C014DD1E-5D91-48A3-AD6D-45FBA980D106}" type="slidenum">
              <a:rPr lang="en-GB" smtClean="0"/>
              <a:t>8</a:t>
            </a:fld>
            <a:endParaRPr lang="en-GB"/>
          </a:p>
        </p:txBody>
      </p:sp>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1F9C5-A28C-4174-BFF7-8639E17E923E}"/>
              </a:ext>
            </a:extLst>
          </p:cNvPr>
          <p:cNvSpPr>
            <a:spLocks noGrp="1"/>
          </p:cNvSpPr>
          <p:nvPr>
            <p:ph type="title"/>
          </p:nvPr>
        </p:nvSpPr>
        <p:spPr/>
        <p:txBody>
          <a:bodyPr/>
          <a:lstStyle/>
          <a:p>
            <a:r>
              <a:rPr lang="en-US" dirty="0"/>
              <a:t>2. Kashrut - Judaism</a:t>
            </a:r>
            <a:endParaRPr lang="el-GR" dirty="0"/>
          </a:p>
        </p:txBody>
      </p:sp>
      <p:sp>
        <p:nvSpPr>
          <p:cNvPr id="3" name="Content Placeholder 2">
            <a:extLst>
              <a:ext uri="{FF2B5EF4-FFF2-40B4-BE49-F238E27FC236}">
                <a16:creationId xmlns:a16="http://schemas.microsoft.com/office/drawing/2014/main" id="{D4E3213C-E57F-43F4-8B9F-D52F196865AB}"/>
              </a:ext>
            </a:extLst>
          </p:cNvPr>
          <p:cNvSpPr>
            <a:spLocks noGrp="1"/>
          </p:cNvSpPr>
          <p:nvPr>
            <p:ph idx="1"/>
          </p:nvPr>
        </p:nvSpPr>
        <p:spPr>
          <a:xfrm>
            <a:off x="1371242" y="1988840"/>
            <a:ext cx="7027425" cy="4091498"/>
          </a:xfrm>
        </p:spPr>
        <p:txBody>
          <a:bodyPr>
            <a:normAutofit/>
          </a:bodyPr>
          <a:lstStyle/>
          <a:p>
            <a:r>
              <a:rPr lang="en-US" sz="1800" dirty="0"/>
              <a:t>Jews must never eat some foods and must not combine others together. This applies especially to meat and milk, and anything made from them. Other foods are forbidden at certain times. </a:t>
            </a:r>
            <a:br>
              <a:rPr lang="en-US" sz="1800" dirty="0"/>
            </a:br>
            <a:r>
              <a:rPr lang="en-US" sz="1800" dirty="0"/>
              <a:t>The methods of preparation is also important. Many foods and menus must be produced, processed and prepared in a special way. There are also rules for the storage of supplies and for the handling of dishes. </a:t>
            </a:r>
          </a:p>
          <a:p>
            <a:pPr marL="0" indent="0">
              <a:buNone/>
            </a:pPr>
            <a:endParaRPr lang="en-US" sz="1800" b="1" dirty="0"/>
          </a:p>
          <a:p>
            <a:pPr marL="0" indent="0">
              <a:buNone/>
            </a:pPr>
            <a:r>
              <a:rPr lang="en-US" sz="1800" b="1" dirty="0"/>
              <a:t>Kosher - what is pure and suitable?</a:t>
            </a:r>
          </a:p>
          <a:p>
            <a:pPr marL="0" indent="0">
              <a:buNone/>
            </a:pPr>
            <a:r>
              <a:rPr lang="en-US" sz="1800"/>
              <a:t>They </a:t>
            </a:r>
            <a:r>
              <a:rPr lang="en-US" sz="1800" dirty="0"/>
              <a:t>may be prepared with milk, cream, cheese or other dairy products.</a:t>
            </a:r>
          </a:p>
          <a:p>
            <a:endParaRPr lang="en-US" sz="1600" dirty="0"/>
          </a:p>
        </p:txBody>
      </p:sp>
      <p:sp>
        <p:nvSpPr>
          <p:cNvPr id="4" name="Slide Number Placeholder 3">
            <a:extLst>
              <a:ext uri="{FF2B5EF4-FFF2-40B4-BE49-F238E27FC236}">
                <a16:creationId xmlns:a16="http://schemas.microsoft.com/office/drawing/2014/main" id="{75C26766-753A-44AE-8597-61D4908A8EA6}"/>
              </a:ext>
            </a:extLst>
          </p:cNvPr>
          <p:cNvSpPr>
            <a:spLocks noGrp="1"/>
          </p:cNvSpPr>
          <p:nvPr>
            <p:ph type="sldNum" sz="quarter" idx="12"/>
          </p:nvPr>
        </p:nvSpPr>
        <p:spPr/>
        <p:txBody>
          <a:bodyPr/>
          <a:lstStyle/>
          <a:p>
            <a:fld id="{C014DD1E-5D91-48A3-AD6D-45FBA980D106}" type="slidenum">
              <a:rPr lang="en-GB" smtClean="0"/>
              <a:t>9</a:t>
            </a:fld>
            <a:endParaRPr lang="en-GB"/>
          </a:p>
        </p:txBody>
      </p:sp>
      <p:sp>
        <p:nvSpPr>
          <p:cNvPr id="7" name="Horizontales Scrollen 6"/>
          <p:cNvSpPr/>
          <p:nvPr/>
        </p:nvSpPr>
        <p:spPr>
          <a:xfrm>
            <a:off x="8686700" y="1425734"/>
            <a:ext cx="2704186" cy="4091498"/>
          </a:xfrm>
          <a:prstGeom prst="horizontalScroll">
            <a:avLst/>
          </a:prstGeom>
        </p:spPr>
        <p:style>
          <a:lnRef idx="2">
            <a:schemeClr val="accent5"/>
          </a:lnRef>
          <a:fillRef idx="1">
            <a:schemeClr val="lt1"/>
          </a:fillRef>
          <a:effectRef idx="0">
            <a:schemeClr val="accent5"/>
          </a:effectRef>
          <a:fontRef idx="minor">
            <a:schemeClr val="dk1"/>
          </a:fontRef>
        </p:style>
        <p:txBody>
          <a:bodyPr rtlCol="0" anchor="ctr"/>
          <a:lstStyle/>
          <a:p>
            <a:pPr marL="457200" indent="-457200" algn="ctr">
              <a:buAutoNum type="arabicPeriod"/>
            </a:pPr>
            <a:endParaRPr lang="en-US" sz="1600" dirty="0">
              <a:ln w="0">
                <a:noFill/>
              </a:ln>
              <a:solidFill>
                <a:schemeClr val="tx1"/>
              </a:solidFill>
              <a:effectLst>
                <a:outerShdw blurRad="38100" dist="19050" dir="2700000" algn="tl" rotWithShape="0">
                  <a:schemeClr val="dk1">
                    <a:alpha val="40000"/>
                  </a:schemeClr>
                </a:outerShdw>
              </a:effectLst>
            </a:endParaRPr>
          </a:p>
          <a:p>
            <a:pPr algn="ctr"/>
            <a:endParaRPr lang="en-US" sz="1600" dirty="0">
              <a:ln w="0">
                <a:noFill/>
              </a:ln>
              <a:solidFill>
                <a:schemeClr val="bg2">
                  <a:lumMod val="50000"/>
                </a:schemeClr>
              </a:solidFill>
            </a:endParaRPr>
          </a:p>
          <a:p>
            <a:pPr algn="ctr"/>
            <a:r>
              <a:rPr lang="en-US" sz="1600" dirty="0">
                <a:ln w="0">
                  <a:noFill/>
                </a:ln>
                <a:solidFill>
                  <a:schemeClr val="bg2">
                    <a:lumMod val="50000"/>
                  </a:schemeClr>
                </a:solidFill>
              </a:rPr>
              <a:t>Two basic rules:</a:t>
            </a:r>
          </a:p>
          <a:p>
            <a:pPr algn="ctr"/>
            <a:endParaRPr lang="en-US" sz="1600" i="1" dirty="0">
              <a:ln w="0">
                <a:noFill/>
              </a:ln>
              <a:solidFill>
                <a:schemeClr val="bg2">
                  <a:lumMod val="50000"/>
                </a:schemeClr>
              </a:solidFill>
            </a:endParaRPr>
          </a:p>
          <a:p>
            <a:pPr marL="457200" indent="-457200" algn="ctr">
              <a:buAutoNum type="arabicPeriod"/>
            </a:pPr>
            <a:r>
              <a:rPr lang="en-US" sz="1600" i="1" dirty="0">
                <a:ln w="0">
                  <a:noFill/>
                </a:ln>
                <a:solidFill>
                  <a:schemeClr val="bg2">
                    <a:lumMod val="50000"/>
                  </a:schemeClr>
                </a:solidFill>
              </a:rPr>
              <a:t>Meat and other animal components must come from "permitted" animals.</a:t>
            </a:r>
          </a:p>
          <a:p>
            <a:pPr algn="ctr"/>
            <a:endParaRPr lang="en-US" sz="1600" i="1" dirty="0">
              <a:ln w="0">
                <a:noFill/>
              </a:ln>
              <a:solidFill>
                <a:schemeClr val="bg2">
                  <a:lumMod val="50000"/>
                </a:schemeClr>
              </a:solidFill>
            </a:endParaRPr>
          </a:p>
          <a:p>
            <a:pPr algn="ctr"/>
            <a:r>
              <a:rPr lang="en-US" sz="1600" i="1" dirty="0">
                <a:ln w="0">
                  <a:noFill/>
                </a:ln>
                <a:solidFill>
                  <a:schemeClr val="bg2">
                    <a:lumMod val="50000"/>
                  </a:schemeClr>
                </a:solidFill>
              </a:rPr>
              <a:t>2. Dairy and meat are separated.</a:t>
            </a:r>
          </a:p>
          <a:p>
            <a:pPr marL="457200" indent="-457200" algn="ctr">
              <a:buAutoNum type="arabicPeriod"/>
            </a:pPr>
            <a:endParaRPr lang="en-US" sz="1999" dirty="0">
              <a:ln w="0">
                <a:noFill/>
              </a:ln>
              <a:solidFill>
                <a:schemeClr val="tx1"/>
              </a:solidFill>
              <a:effectLst>
                <a:outerShdw blurRad="38100" dist="19050" dir="2700000" algn="tl" rotWithShape="0">
                  <a:schemeClr val="dk1">
                    <a:alpha val="40000"/>
                  </a:schemeClr>
                </a:outerShdw>
              </a:effectLst>
            </a:endParaRPr>
          </a:p>
          <a:p>
            <a:pPr algn="ctr"/>
            <a:endParaRPr lang="de-DE" dirty="0">
              <a:ln w="0">
                <a:no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741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3.xml><?xml version="1.0" encoding="utf-8"?>
<ds:datastoreItem xmlns:ds="http://schemas.openxmlformats.org/officeDocument/2006/customXml" ds:itemID="{60C67BEE-D13F-4BD2-98A5-34D8A0977F68}">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56</TotalTime>
  <Words>4529</Words>
  <Application>Microsoft Office PowerPoint</Application>
  <PresentationFormat>Custom</PresentationFormat>
  <Paragraphs>320</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vt:lpstr>
      <vt:lpstr>Calibri</vt:lpstr>
      <vt:lpstr>Franklin Gothic Book</vt:lpstr>
      <vt:lpstr>Wingdings</vt:lpstr>
      <vt:lpstr>Crop</vt:lpstr>
      <vt:lpstr>Eating, Drinking, Celebrating, and Fasting</vt:lpstr>
      <vt:lpstr>Learning objectives:</vt:lpstr>
      <vt:lpstr>Introduction</vt:lpstr>
      <vt:lpstr>DIETARY rules AND THE MEANING OF FASTING in the world religions</vt:lpstr>
      <vt:lpstr>Eating, drinking, celebrating, fasting</vt:lpstr>
      <vt:lpstr>Exercise: Think about these questions:</vt:lpstr>
      <vt:lpstr>Nutrition in connection with religion</vt:lpstr>
      <vt:lpstr>1. Islam</vt:lpstr>
      <vt:lpstr>2. Kashrut - Judaism</vt:lpstr>
      <vt:lpstr>3. Hinduism</vt:lpstr>
      <vt:lpstr>4. Buddhism</vt:lpstr>
      <vt:lpstr>5. Christianity</vt:lpstr>
      <vt:lpstr>Find the matches</vt:lpstr>
      <vt:lpstr>Answers</vt:lpstr>
      <vt:lpstr>The meaning of fasting</vt:lpstr>
      <vt:lpstr>Fasting in different religions</vt:lpstr>
      <vt:lpstr>Practical tips for professionals</vt:lpstr>
      <vt:lpstr>Self-reflection</vt:lpstr>
      <vt:lpstr>Summary</vt:lpstr>
      <vt:lpstr>Celebrations in different cultures And Religions</vt:lpstr>
      <vt:lpstr>Meaning of celebrations</vt:lpstr>
      <vt:lpstr>Be a Cultural Expert for 1 day </vt:lpstr>
      <vt:lpstr>Religious and cultural traditions in health care settings</vt:lpstr>
      <vt:lpstr>Nutrition habits and religious/cultural traditions in health-/social care settings  - culturally sensitive care</vt:lpstr>
      <vt:lpstr>Celebrations in Islam &amp; Judaism</vt:lpstr>
      <vt:lpstr>Celebrations in Buddhism &amp; Hinduism</vt:lpstr>
      <vt:lpstr>Celebrations in Christianity</vt:lpstr>
      <vt:lpstr>Did you know that….?.</vt:lpstr>
      <vt:lpstr>What could happen…?</vt:lpstr>
      <vt:lpstr>Good practice example</vt:lpstr>
      <vt:lpstr>PowerPoint Presentation</vt:lpstr>
      <vt:lpstr>PowerPoint Presentation</vt:lpstr>
      <vt:lpstr>Summary</vt:lpstr>
      <vt:lpstr>Intercultural timeplanner  An intercultural timeplanner is a useful tool to have an overview on all holidays of different religions throughout the year</vt:lpstr>
      <vt:lpstr>References</vt:lpstr>
      <vt:lpstr>References – images and pictures</vt:lpstr>
      <vt:lpstr>Further Reading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Hilary Hale</dc:creator>
  <cp:lastModifiedBy>Sophy Hale</cp:lastModifiedBy>
  <cp:revision>587</cp:revision>
  <cp:lastPrinted>2018-11-19T09:43:55Z</cp:lastPrinted>
  <dcterms:created xsi:type="dcterms:W3CDTF">2018-08-29T12:26:02Z</dcterms:created>
  <dcterms:modified xsi:type="dcterms:W3CDTF">2023-02-08T11:27:58Z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