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</p:sldMasterIdLst>
  <p:notesMasterIdLst>
    <p:notesMasterId r:id="rId43"/>
  </p:notesMasterIdLst>
  <p:handoutMasterIdLst>
    <p:handoutMasterId r:id="rId44"/>
  </p:handoutMasterIdLst>
  <p:sldIdLst>
    <p:sldId id="742" r:id="rId5"/>
    <p:sldId id="758" r:id="rId6"/>
    <p:sldId id="815" r:id="rId7"/>
    <p:sldId id="744" r:id="rId8"/>
    <p:sldId id="755" r:id="rId9"/>
    <p:sldId id="759" r:id="rId10"/>
    <p:sldId id="776" r:id="rId11"/>
    <p:sldId id="766" r:id="rId12"/>
    <p:sldId id="767" r:id="rId13"/>
    <p:sldId id="770" r:id="rId14"/>
    <p:sldId id="771" r:id="rId15"/>
    <p:sldId id="788" r:id="rId16"/>
    <p:sldId id="802" r:id="rId17"/>
    <p:sldId id="820" r:id="rId18"/>
    <p:sldId id="760" r:id="rId19"/>
    <p:sldId id="810" r:id="rId20"/>
    <p:sldId id="807" r:id="rId21"/>
    <p:sldId id="803" r:id="rId22"/>
    <p:sldId id="816" r:id="rId23"/>
    <p:sldId id="785" r:id="rId24"/>
    <p:sldId id="764" r:id="rId25"/>
    <p:sldId id="789" r:id="rId26"/>
    <p:sldId id="799" r:id="rId27"/>
    <p:sldId id="795" r:id="rId28"/>
    <p:sldId id="811" r:id="rId29"/>
    <p:sldId id="812" r:id="rId30"/>
    <p:sldId id="813" r:id="rId31"/>
    <p:sldId id="814" r:id="rId32"/>
    <p:sldId id="790" r:id="rId33"/>
    <p:sldId id="804" r:id="rId34"/>
    <p:sldId id="805" r:id="rId35"/>
    <p:sldId id="806" r:id="rId36"/>
    <p:sldId id="817" r:id="rId37"/>
    <p:sldId id="800" r:id="rId38"/>
    <p:sldId id="775" r:id="rId39"/>
    <p:sldId id="818" r:id="rId40"/>
    <p:sldId id="777" r:id="rId41"/>
    <p:sldId id="821" r:id="rId42"/>
  </p:sldIdLst>
  <p:sldSz cx="12188825" cy="6858000"/>
  <p:notesSz cx="6805613" cy="9939338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898D010-D2EF-4751-B38A-3660EB56F464}">
          <p14:sldIdLst>
            <p14:sldId id="742"/>
            <p14:sldId id="758"/>
            <p14:sldId id="815"/>
            <p14:sldId id="744"/>
            <p14:sldId id="755"/>
            <p14:sldId id="759"/>
            <p14:sldId id="776"/>
            <p14:sldId id="766"/>
            <p14:sldId id="767"/>
            <p14:sldId id="770"/>
            <p14:sldId id="771"/>
            <p14:sldId id="788"/>
            <p14:sldId id="802"/>
            <p14:sldId id="820"/>
            <p14:sldId id="760"/>
            <p14:sldId id="810"/>
            <p14:sldId id="807"/>
            <p14:sldId id="803"/>
            <p14:sldId id="816"/>
            <p14:sldId id="785"/>
            <p14:sldId id="764"/>
            <p14:sldId id="789"/>
            <p14:sldId id="799"/>
            <p14:sldId id="795"/>
            <p14:sldId id="811"/>
            <p14:sldId id="812"/>
            <p14:sldId id="813"/>
            <p14:sldId id="814"/>
            <p14:sldId id="790"/>
            <p14:sldId id="804"/>
            <p14:sldId id="805"/>
            <p14:sldId id="806"/>
            <p14:sldId id="817"/>
            <p14:sldId id="800"/>
            <p14:sldId id="775"/>
            <p14:sldId id="818"/>
            <p14:sldId id="777"/>
            <p14:sldId id="8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ene Psachoulia" initials="IP" lastIdx="4" clrIdx="0">
    <p:extLst>
      <p:ext uri="{19B8F6BF-5375-455C-9EA6-DF929625EA0E}">
        <p15:presenceInfo xmlns:p15="http://schemas.microsoft.com/office/powerpoint/2012/main" userId="S-1-5-21-890049446-923681254-2258371991-1226" providerId="AD"/>
      </p:ext>
    </p:extLst>
  </p:cmAuthor>
  <p:cmAuthor id="2" name="Damien Wright" initials="DW" lastIdx="7" clrIdx="1">
    <p:extLst>
      <p:ext uri="{19B8F6BF-5375-455C-9EA6-DF929625EA0E}">
        <p15:presenceInfo xmlns:p15="http://schemas.microsoft.com/office/powerpoint/2012/main" userId="Damien Wright" providerId="None"/>
      </p:ext>
    </p:extLst>
  </p:cmAuthor>
  <p:cmAuthor id="3" name="Sandy Leong" initials="SL" lastIdx="7" clrIdx="2">
    <p:extLst>
      <p:ext uri="{19B8F6BF-5375-455C-9EA6-DF929625EA0E}">
        <p15:presenceInfo xmlns:p15="http://schemas.microsoft.com/office/powerpoint/2012/main" userId="f5968e11c86067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4EA3"/>
    <a:srgbClr val="FFFFFF"/>
    <a:srgbClr val="8898E8"/>
    <a:srgbClr val="D9A265"/>
    <a:srgbClr val="004680"/>
    <a:srgbClr val="BA9238"/>
    <a:srgbClr val="E7F6FF"/>
    <a:srgbClr val="CCECFF"/>
    <a:srgbClr val="00FF99"/>
    <a:srgbClr val="72D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AE357F-C0E3-4C38-8D3C-006C06CDDDCE}" v="8" dt="2021-08-23T11:24:17.2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176" autoAdjust="0"/>
  </p:normalViewPr>
  <p:slideViewPr>
    <p:cSldViewPr>
      <p:cViewPr varScale="1">
        <p:scale>
          <a:sx n="111" d="100"/>
          <a:sy n="111" d="100"/>
        </p:scale>
        <p:origin x="534" y="96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-27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936" y="60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en-US"/>
              <a:t>2/8/2023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8D46A-B586-417D-BFBD-8C8FE0AAF762}" type="datetimeFigureOut">
              <a:rPr lang="en-US"/>
              <a:t>2/8/2023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1463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A5BD7-F043-4D1B-AA17-CD412FC534D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00" y="8963"/>
            <a:ext cx="12180125" cy="61971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88826" cy="62015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4630" y="1788454"/>
            <a:ext cx="8359052" cy="2098226"/>
          </a:xfrm>
        </p:spPr>
        <p:txBody>
          <a:bodyPr anchor="b">
            <a:noAutofit/>
          </a:bodyPr>
          <a:lstStyle>
            <a:lvl1pPr algn="ctr">
              <a:defRPr sz="7198" cap="all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209" y="3956280"/>
            <a:ext cx="6829894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99">
                <a:solidFill>
                  <a:schemeClr val="bg2"/>
                </a:solidFill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8712" y="6429772"/>
            <a:ext cx="1595876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014DD1E-5D91-48A3-AD6D-45FBA980D106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4354" y="6217865"/>
            <a:ext cx="2255716" cy="640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82044" y="6303215"/>
            <a:ext cx="5834378" cy="469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26860" y="6303215"/>
            <a:ext cx="1414395" cy="475529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0" y="6201541"/>
            <a:ext cx="12188825" cy="0"/>
          </a:xfrm>
          <a:prstGeom prst="line">
            <a:avLst/>
          </a:prstGeom>
          <a:ln w="66675">
            <a:solidFill>
              <a:srgbClr val="004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483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2139" cy="6857624"/>
          </a:xfrm>
          <a:prstGeom prst="rect">
            <a:avLst/>
          </a:prstGeom>
          <a:solidFill>
            <a:srgbClr val="004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11" y="685800"/>
            <a:ext cx="3854716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799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0679" y="1"/>
            <a:ext cx="6658146" cy="6857999"/>
          </a:xfrm>
        </p:spPr>
        <p:txBody>
          <a:bodyPr anchor="t">
            <a:normAutofit/>
          </a:bodyPr>
          <a:lstStyle>
            <a:lvl1pPr marL="0" indent="0">
              <a:buNone/>
              <a:defRPr sz="1999"/>
            </a:lvl1pPr>
            <a:lvl2pPr marL="457063" indent="0">
              <a:buNone/>
              <a:defRPr sz="1999"/>
            </a:lvl2pPr>
            <a:lvl3pPr marL="914126" indent="0">
              <a:buNone/>
              <a:defRPr sz="19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711" y="2855968"/>
            <a:ext cx="3854716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>
                <a:solidFill>
                  <a:schemeClr val="bg2"/>
                </a:solidFill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81761" y="6453574"/>
            <a:ext cx="159587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14DD1E-5D91-48A3-AD6D-45FBA980D10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 title="Divider Bar"/>
          <p:cNvSpPr/>
          <p:nvPr/>
        </p:nvSpPr>
        <p:spPr>
          <a:xfrm>
            <a:off x="5302139" y="376"/>
            <a:ext cx="2285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3689" y="95971"/>
            <a:ext cx="1414395" cy="475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59219" y="6309320"/>
            <a:ext cx="5303745" cy="42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3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243" y="2295526"/>
            <a:ext cx="9598700" cy="3571875"/>
          </a:xfr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2811" y="6453386"/>
            <a:ext cx="6279194" cy="40461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3689" y="95971"/>
            <a:ext cx="141439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8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4062" y="624156"/>
            <a:ext cx="1565358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243" y="624156"/>
            <a:ext cx="8177511" cy="5243244"/>
          </a:xfr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3689" y="95971"/>
            <a:ext cx="141439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1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36" y="210271"/>
            <a:ext cx="141439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1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88826" cy="62015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026" y="1222953"/>
            <a:ext cx="9610468" cy="2885338"/>
          </a:xfrm>
        </p:spPr>
        <p:txBody>
          <a:bodyPr anchor="b">
            <a:normAutofit/>
          </a:bodyPr>
          <a:lstStyle>
            <a:lvl1pPr algn="r">
              <a:defRPr sz="7198" cap="all" baseline="0">
                <a:solidFill>
                  <a:srgbClr val="00468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4026" y="4198958"/>
            <a:ext cx="961046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99">
                <a:solidFill>
                  <a:srgbClr val="004680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28123" y="6453386"/>
            <a:ext cx="159587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14DD1E-5D91-48A3-AD6D-45FBA980D106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8693" y="260648"/>
            <a:ext cx="1414395" cy="475529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6201541"/>
            <a:ext cx="12188825" cy="0"/>
          </a:xfrm>
          <a:prstGeom prst="line">
            <a:avLst/>
          </a:prstGeom>
          <a:ln w="66675">
            <a:solidFill>
              <a:srgbClr val="004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98068" y="6289298"/>
            <a:ext cx="5834378" cy="469433"/>
          </a:xfrm>
          <a:prstGeom prst="rect">
            <a:avLst/>
          </a:prstGeom>
          <a:solidFill>
            <a:schemeClr val="tx2"/>
          </a:solidFill>
          <a:ln>
            <a:solidFill>
              <a:srgbClr val="004680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3121964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243" y="2286000"/>
            <a:ext cx="4446628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3704" y="2286000"/>
            <a:ext cx="4446628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3689" y="95971"/>
            <a:ext cx="141439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4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243" y="685800"/>
            <a:ext cx="95987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243" y="2340864"/>
            <a:ext cx="4442827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999" b="0" baseline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243" y="3305208"/>
            <a:ext cx="4442827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315" y="2340864"/>
            <a:ext cx="4442827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999" b="0" baseline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3315" y="3305208"/>
            <a:ext cx="4442827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3689" y="95971"/>
            <a:ext cx="141439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3689" y="95971"/>
            <a:ext cx="141439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5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86900" y="6414532"/>
            <a:ext cx="1595876" cy="404614"/>
          </a:xfrm>
        </p:spPr>
        <p:txBody>
          <a:bodyPr/>
          <a:lstStyle/>
          <a:p>
            <a:fld id="{C014DD1E-5D91-48A3-AD6D-45FBA980D106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3689" y="95971"/>
            <a:ext cx="141439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9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295128" y="2505902"/>
            <a:ext cx="97905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learning module has been developed as part of an</a:t>
            </a:r>
            <a:r>
              <a:rPr lang="en-GB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Erasmus+ KA2 project </a:t>
            </a:r>
          </a:p>
          <a:p>
            <a:pPr algn="ctr"/>
            <a:r>
              <a:rPr lang="en-US" sz="1800" b="1" dirty="0"/>
              <a:t>INTERCULTURAL CARE IN THE SOCIAL AND HEALTHCARE SECTOR (I-CARE)</a:t>
            </a:r>
          </a:p>
          <a:p>
            <a:pPr algn="ctr"/>
            <a:r>
              <a:rPr lang="en-GB" sz="18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funded with support from the European Commission.</a:t>
            </a:r>
          </a:p>
          <a:p>
            <a:pPr algn="just"/>
            <a:endParaRPr lang="en-GB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endParaRPr lang="en-GB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5476" y="188640"/>
            <a:ext cx="1660379" cy="487722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298539" y="4797152"/>
            <a:ext cx="5783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publication reflects the views of the authors only, and the Commission cannot be held responsible for any use which may be made of the information contained therein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86900" y="6414532"/>
            <a:ext cx="1595876" cy="404614"/>
          </a:xfrm>
        </p:spPr>
        <p:txBody>
          <a:bodyPr/>
          <a:lstStyle/>
          <a:p>
            <a:fld id="{C014DD1E-5D91-48A3-AD6D-45FBA980D1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62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 userDrawn="1"/>
        </p:nvSpPr>
        <p:spPr>
          <a:xfrm>
            <a:off x="0" y="376"/>
            <a:ext cx="5302139" cy="6857624"/>
          </a:xfrm>
          <a:prstGeom prst="rect">
            <a:avLst/>
          </a:prstGeom>
          <a:solidFill>
            <a:srgbClr val="004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11" y="685800"/>
            <a:ext cx="3854716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799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4391" y="685801"/>
            <a:ext cx="5210723" cy="5175250"/>
          </a:xfrm>
        </p:spPr>
        <p:txBody>
          <a:bodyPr/>
          <a:lstStyle>
            <a:lvl1pPr>
              <a:defRPr sz="1999">
                <a:solidFill>
                  <a:schemeClr val="tx2"/>
                </a:solidFill>
              </a:defRPr>
            </a:lvl1pPr>
            <a:lvl2pPr>
              <a:defRPr sz="1999">
                <a:solidFill>
                  <a:schemeClr val="tx2"/>
                </a:solidFill>
              </a:defRPr>
            </a:lvl2pPr>
            <a:lvl3pPr>
              <a:defRPr sz="1799">
                <a:solidFill>
                  <a:schemeClr val="tx2"/>
                </a:solidFill>
              </a:defRPr>
            </a:lvl3pPr>
            <a:lvl4pPr>
              <a:defRPr sz="1799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711" y="2856344"/>
            <a:ext cx="3854716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>
                <a:solidFill>
                  <a:schemeClr val="bg2"/>
                </a:solidFill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48586" y="6420976"/>
            <a:ext cx="159587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14DD1E-5D91-48A3-AD6D-45FBA980D10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 title="Divider Bar"/>
          <p:cNvSpPr/>
          <p:nvPr/>
        </p:nvSpPr>
        <p:spPr>
          <a:xfrm>
            <a:off x="5302139" y="376"/>
            <a:ext cx="2285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3689" y="95971"/>
            <a:ext cx="1414395" cy="4755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06800" y="6309320"/>
            <a:ext cx="5531612" cy="4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7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243" y="685800"/>
            <a:ext cx="95987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243" y="2286000"/>
            <a:ext cx="95987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92949" y="6431926"/>
            <a:ext cx="1595876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014DD1E-5D91-48A3-AD6D-45FBA980D10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 title="Side bar"/>
          <p:cNvSpPr/>
          <p:nvPr/>
        </p:nvSpPr>
        <p:spPr>
          <a:xfrm>
            <a:off x="477971" y="376"/>
            <a:ext cx="2285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02319" y="6237312"/>
            <a:ext cx="2255716" cy="640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D0E2DA"/>
              </a:clrFrom>
              <a:clrTo>
                <a:srgbClr val="D0E2D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0157" y="6350299"/>
            <a:ext cx="5832648" cy="46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0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80" r:id="rId8"/>
    <p:sldLayoutId id="2147483776" r:id="rId9"/>
    <p:sldLayoutId id="2147483777" r:id="rId10"/>
    <p:sldLayoutId id="2147483778" r:id="rId11"/>
    <p:sldLayoutId id="214748377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126" rtl="0" eaLnBrk="1" latinLnBrk="0" hangingPunct="1">
        <a:lnSpc>
          <a:spcPct val="89000"/>
        </a:lnSpc>
        <a:spcBef>
          <a:spcPct val="0"/>
        </a:spcBef>
        <a:buNone/>
        <a:defRPr sz="4399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3933" indent="-383933" algn="l" defTabSz="914126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1999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126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999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189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799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251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799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5314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2377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199440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6503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3566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versityresources.com/february-2021-diversity-calendar/" TargetMode="External"/><Relationship Id="rId2" Type="http://schemas.openxmlformats.org/officeDocument/2006/relationships/hyperlink" Target="https://www.diversitybestpractices.com/2021-diversity-holiday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samulticulturalcalendar.com/Wall_Calender_a/256.htm" TargetMode="Externa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bas.ch/de/Aktuell/Uni-Nova/Uni-Nova-115/Uni-Nova-115-Feste.html" TargetMode="External"/><Relationship Id="rId2" Type="http://schemas.openxmlformats.org/officeDocument/2006/relationships/hyperlink" Target="https://religionen-entdecken.de/lexikon/e/essen-in-den-religionen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insider.com/photos-muslims-celebrating-eid-al-fitr-2016-7#egypt-celebrations-often-pour-out-into-the-streets-muslims-in-cairo-waited-to-catch-the-hundreds-of-balloons-distributed-after-eid-al-fitr-prayers-4" TargetMode="External"/><Relationship Id="rId7" Type="http://schemas.openxmlformats.org/officeDocument/2006/relationships/hyperlink" Target="https://www.usamulticulturalcalendar.com/Wall_Calender_a/256.htm" TargetMode="External"/><Relationship Id="rId2" Type="http://schemas.openxmlformats.org/officeDocument/2006/relationships/hyperlink" Target="https://www.vecteezy.com/vector-art/2288908-eid-mubarak-islamic-festival-celebration-with-vector-illustration-on-blue-backgroun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ligion.orf.at/v3/lexikon/stories/2568989/" TargetMode="External"/><Relationship Id="rId5" Type="http://schemas.openxmlformats.org/officeDocument/2006/relationships/hyperlink" Target="https://pixabay.com/de/images" TargetMode="External"/><Relationship Id="rId4" Type="http://schemas.openxmlformats.org/officeDocument/2006/relationships/hyperlink" Target="https://de.freepik.com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Religious_festival" TargetMode="External"/><Relationship Id="rId3" Type="http://schemas.openxmlformats.org/officeDocument/2006/relationships/hyperlink" Target="https://www.virtualhospice.ca/Assets/cultural%20traditions%20and%20healthcare%20beliefs%20of%20older%20adults_20090429151038.pdf" TargetMode="External"/><Relationship Id="rId7" Type="http://schemas.openxmlformats.org/officeDocument/2006/relationships/hyperlink" Target="https://www.scholastic.com/teachers/articles/teaching-content/religious-commemorations-around-world/" TargetMode="External"/><Relationship Id="rId2" Type="http://schemas.openxmlformats.org/officeDocument/2006/relationships/hyperlink" Target="https://onlinelibrary.wiley.com/doi/full/10.1002/nop2.34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hat-when-how.com/nursing/transcultural-and-social-aspects-of-nutrition-nutrition-and-diet-therapy-nursing-part-3/" TargetMode="External"/><Relationship Id="rId5" Type="http://schemas.openxmlformats.org/officeDocument/2006/relationships/hyperlink" Target="https://thrivemeetings.com/2018/01/religious-dietary-restrictions-guide/" TargetMode="External"/><Relationship Id="rId4" Type="http://schemas.openxmlformats.org/officeDocument/2006/relationships/hyperlink" Target="https://www.independentnurse.co.uk/clinical-article/religion-and-dietary-choices/145719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MANGIARE, BERE, FESTEGGIARE E DIGIUNARE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5400" dirty="0"/>
              <a:t>Modulo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2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2705F-990C-4C29-8AF4-72AF56D21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Induismo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DB9A8-95EF-4CE4-AD5B-869FD3724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863" y="1700808"/>
            <a:ext cx="95987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Per molti indù il pasto è anche una parte importante della loro vita religiosa. A seconda della denominazione e della fase della vita, essi applicano alcune regole alimentari:</a:t>
            </a:r>
          </a:p>
          <a:p>
            <a:pPr>
              <a:buClr>
                <a:srgbClr val="002060"/>
              </a:buClr>
              <a:buSzPct val="130000"/>
              <a:buFont typeface="Wingdings" panose="05000000000000000000" pitchFamily="2" charset="2"/>
              <a:buChar char="§"/>
            </a:pPr>
            <a:r>
              <a:rPr lang="it-IT" dirty="0"/>
              <a:t>Il </a:t>
            </a:r>
            <a:r>
              <a:rPr lang="it-IT" b="1" dirty="0"/>
              <a:t>manzo è tabù per gli indù</a:t>
            </a:r>
            <a:r>
              <a:rPr lang="it-IT" dirty="0"/>
              <a:t>, perché le mucche sono animali sacri nell'induismo.</a:t>
            </a:r>
          </a:p>
          <a:p>
            <a:pPr>
              <a:buClr>
                <a:srgbClr val="002060"/>
              </a:buClr>
              <a:buSzPct val="130000"/>
              <a:buFont typeface="Wingdings" panose="05000000000000000000" pitchFamily="2" charset="2"/>
              <a:buChar char="§"/>
            </a:pPr>
            <a:r>
              <a:rPr lang="it-IT" dirty="0"/>
              <a:t>Molti indù sono </a:t>
            </a:r>
            <a:r>
              <a:rPr lang="it-IT" b="1" dirty="0"/>
              <a:t>vegetariani</a:t>
            </a:r>
            <a:r>
              <a:rPr lang="it-IT" dirty="0"/>
              <a:t> e non mangiano piatti contenenti carne o altri ingredienti di un animale, perché credono nella rinascita eterna secondo cui l'anima di una persona può rinascere anche in un animale. Pertanto, molti indù non vogliono uccidere alcun animale.</a:t>
            </a:r>
          </a:p>
          <a:p>
            <a:pPr>
              <a:buClr>
                <a:srgbClr val="002060"/>
              </a:buClr>
              <a:buSzPct val="130000"/>
              <a:buFont typeface="Wingdings" panose="05000000000000000000" pitchFamily="2" charset="2"/>
              <a:buChar char="§"/>
            </a:pPr>
            <a:r>
              <a:rPr lang="it-IT" dirty="0"/>
              <a:t>Gli indù si </a:t>
            </a:r>
            <a:r>
              <a:rPr lang="it-IT" b="1" dirty="0"/>
              <a:t>lavano le mani prima di ogni pasto</a:t>
            </a:r>
            <a:r>
              <a:rPr lang="it-IT" dirty="0"/>
              <a:t>, perché mangiare è un atto religioso e questo include sempre la pulizia. Si tratta anche di un’esigenza pratica di igiene, perché molti indù mangiano senza posate, con la mano destra.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D98A4-CF5D-422A-B287-57199B8E3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2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E5B3-D5C6-4512-AFBA-F2865FF8D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Buddismo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73D41-5AA2-4951-8ABC-F1A53E2AA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43" y="1988840"/>
            <a:ext cx="9598700" cy="3581400"/>
          </a:xfrm>
        </p:spPr>
        <p:txBody>
          <a:bodyPr>
            <a:normAutofit/>
          </a:bodyPr>
          <a:lstStyle/>
          <a:p>
            <a:r>
              <a:rPr lang="it-IT" dirty="0"/>
              <a:t>I buddisti non hanno regole uniformi sul cibo che dovrebbero o non dovrebbero mangiare. </a:t>
            </a:r>
            <a:r>
              <a:rPr lang="it-IT" b="1" dirty="0"/>
              <a:t>La loro principale preoccupazione è quella di non sprecare il cibo</a:t>
            </a:r>
            <a:r>
              <a:rPr lang="it-IT" dirty="0"/>
              <a:t>. Pertanto, dovrebbero mangiare solo quando hanno fame e solo quanto basta per saziarsi. Inoltre, è vietato buttare via o lasciare che il cibo ancora commestibile vada sprecato. </a:t>
            </a:r>
          </a:p>
          <a:p>
            <a:r>
              <a:rPr lang="it-IT" dirty="0"/>
              <a:t>Un precetto del buddismo proibisce di infliggere sofferenza agli animali, il che include non macellare un animale solo per mangiarlo. Pertanto, molti buddisti sono strettamente </a:t>
            </a:r>
            <a:r>
              <a:rPr lang="it-IT" b="1" dirty="0"/>
              <a:t>vegetariani</a:t>
            </a:r>
            <a:r>
              <a:rPr lang="it-IT" dirty="0"/>
              <a:t>. Altri, tuttavia, non si astengono completamente dalla carne. Cos'altro viene messo in tavola dipende soprattutto dalla singola comunità religiosa e dal luogo di residenza di un buddista.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AF2C2-4B98-4BE1-9030-5521F0363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4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6FFA0-8FC0-432C-9AB6-5DEA52D1C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</a:t>
            </a:r>
            <a:r>
              <a:rPr lang="en-US" dirty="0" err="1"/>
              <a:t>Cristianesimo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D4B0A-27BE-4002-9F47-30BBEF3C5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200" dirty="0"/>
              <a:t>In generale, non ci sono regole o restrizioni specifiche per i cristiani riguardo al cibo e alla dieta, anche se alcune confessioni proibiscono l'alcol e altre possono prevedere periodi di digiuno.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1FB61-D44F-44EB-A3D6-BE710088D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387A2-6E66-4CDB-A366-6848B61DC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18" y="692102"/>
            <a:ext cx="9598700" cy="1728786"/>
          </a:xfrm>
        </p:spPr>
        <p:txBody>
          <a:bodyPr/>
          <a:lstStyle/>
          <a:p>
            <a:r>
              <a:rPr lang="en-US" dirty="0" err="1"/>
              <a:t>Trovate</a:t>
            </a:r>
            <a:r>
              <a:rPr lang="en-US" dirty="0"/>
              <a:t> le </a:t>
            </a:r>
            <a:r>
              <a:rPr lang="en-US" dirty="0" err="1"/>
              <a:t>combinazioni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84F5C-8860-4CE5-8F12-DC9DB9B32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68" y="1354187"/>
            <a:ext cx="95987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Quanto ne sapete sulle diverse diete, alcune delle quali sono seguite a causa di credenze religiose, altre per ragioni mediche o per propria scelta? Abbinate i termini nella casella a destra alle descrizioni delle diete. 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CF6A1-F5BC-4283-A35B-A517C418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13</a:t>
            </a:fld>
            <a:endParaRPr lang="en-GB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934554"/>
              </p:ext>
            </p:extLst>
          </p:nvPr>
        </p:nvGraphicFramePr>
        <p:xfrm>
          <a:off x="909836" y="2492896"/>
          <a:ext cx="8598311" cy="31339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2287">
                  <a:extLst>
                    <a:ext uri="{9D8B030D-6E8A-4147-A177-3AD203B41FA5}">
                      <a16:colId xmlns:a16="http://schemas.microsoft.com/office/drawing/2014/main" val="4034359990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909633582"/>
                    </a:ext>
                  </a:extLst>
                </a:gridCol>
              </a:tblGrid>
              <a:tr h="370083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1. </a:t>
                      </a: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Significa che la carne è permessa se l'animale ha vissuto nel modo più appropriato alla sua specie e se è stato macellato con il taglio della gola.</a:t>
                      </a:r>
                      <a:endParaRPr lang="de-DE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960490"/>
                  </a:ext>
                </a:extLst>
              </a:tr>
              <a:tr h="370083">
                <a:tc>
                  <a:txBody>
                    <a:bodyPr/>
                    <a:lstStyle/>
                    <a:p>
                      <a:r>
                        <a:rPr lang="en-US" sz="1200" dirty="0"/>
                        <a:t> 2. </a:t>
                      </a:r>
                      <a:r>
                        <a:rPr lang="it-IT" sz="1200" dirty="0"/>
                        <a:t>Il nome della legge alimentare ebraica è ....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522879"/>
                  </a:ext>
                </a:extLst>
              </a:tr>
              <a:tr h="456266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3. </a:t>
                      </a:r>
                      <a:r>
                        <a:rPr lang="it-IT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Carne, salsicce e altri componenti animali devono provenire da animali "permessi". I latticini e la carne vanno separati.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001224"/>
                  </a:ext>
                </a:extLst>
              </a:tr>
              <a:tr h="370083"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4. </a:t>
                      </a:r>
                      <a:r>
                        <a:rPr lang="it-IT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Oltre alla dieta puramente vegetale, sono permessi anche uova e latte.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307571"/>
                  </a:ext>
                </a:extLst>
              </a:tr>
              <a:tr h="370083"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5. </a:t>
                      </a:r>
                      <a:r>
                        <a:rPr lang="it-IT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Qualsiasi derivato animale è vietato in questa dieta.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225895"/>
                  </a:ext>
                </a:extLst>
              </a:tr>
              <a:tr h="370083"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6. </a:t>
                      </a:r>
                      <a:r>
                        <a:rPr lang="it-IT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 latticini/prodotti con lattosio non devono essere mangiati.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932789"/>
                  </a:ext>
                </a:extLst>
              </a:tr>
              <a:tr h="370083"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7. </a:t>
                      </a:r>
                      <a:r>
                        <a:rPr lang="it-IT" sz="12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 succhi di frutta e la frutta secca dovrebbero essere evitati. Allo stesso modo, qualsiasi cosa dolcificata con fruttosio o sorbitolo.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384828"/>
                  </a:ext>
                </a:extLst>
              </a:tr>
              <a:tr h="370083"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8. </a:t>
                      </a:r>
                      <a:r>
                        <a:rPr lang="it-IT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Alcol e carne di maiale per i musulmani sono ...</a:t>
                      </a:r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126" rtl="0" eaLnBrk="1" latinLnBrk="0" hangingPunct="1"/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60806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7FE5FE3-D795-4C7B-BF76-877913F67AD8}"/>
              </a:ext>
            </a:extLst>
          </p:cNvPr>
          <p:cNvSpPr txBox="1"/>
          <p:nvPr/>
        </p:nvSpPr>
        <p:spPr>
          <a:xfrm>
            <a:off x="9648810" y="2776860"/>
            <a:ext cx="2333615" cy="2308324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dirty="0" err="1"/>
              <a:t>Vegano</a:t>
            </a:r>
            <a:br>
              <a:rPr lang="en-GB" sz="1800" dirty="0"/>
            </a:br>
            <a:r>
              <a:rPr lang="en-GB" sz="1800" dirty="0"/>
              <a:t>Haram</a:t>
            </a:r>
          </a:p>
          <a:p>
            <a:pPr algn="ctr"/>
            <a:r>
              <a:rPr lang="en-GB" sz="1800" dirty="0" err="1"/>
              <a:t>Intollerante</a:t>
            </a:r>
            <a:r>
              <a:rPr lang="en-GB" sz="1800" dirty="0"/>
              <a:t> al </a:t>
            </a:r>
            <a:r>
              <a:rPr lang="en-GB" sz="1800" dirty="0" err="1"/>
              <a:t>lattosio</a:t>
            </a:r>
            <a:endParaRPr lang="en-GB" sz="1800" dirty="0"/>
          </a:p>
          <a:p>
            <a:pPr algn="ctr"/>
            <a:r>
              <a:rPr lang="en-GB" sz="1800" dirty="0" err="1"/>
              <a:t>Intollerante</a:t>
            </a:r>
            <a:r>
              <a:rPr lang="en-GB" sz="1800" dirty="0"/>
              <a:t> al </a:t>
            </a:r>
            <a:r>
              <a:rPr lang="en-GB" sz="1800" dirty="0" err="1"/>
              <a:t>fruttosio</a:t>
            </a:r>
            <a:endParaRPr lang="en-GB" sz="1800" dirty="0"/>
          </a:p>
          <a:p>
            <a:pPr algn="ctr"/>
            <a:r>
              <a:rPr lang="en-GB" sz="1800" dirty="0" err="1"/>
              <a:t>Kasherut</a:t>
            </a:r>
            <a:r>
              <a:rPr lang="en-GB" sz="1800" dirty="0"/>
              <a:t> </a:t>
            </a:r>
          </a:p>
          <a:p>
            <a:pPr algn="ctr"/>
            <a:r>
              <a:rPr lang="en-GB" sz="1800" dirty="0"/>
              <a:t>Kosher</a:t>
            </a:r>
          </a:p>
          <a:p>
            <a:pPr algn="ctr"/>
            <a:r>
              <a:rPr lang="en-GB" sz="1800" dirty="0"/>
              <a:t>Halal</a:t>
            </a:r>
          </a:p>
          <a:p>
            <a:pPr algn="ctr"/>
            <a:r>
              <a:rPr lang="en-GB" sz="1800" dirty="0" err="1"/>
              <a:t>Latto-ovo</a:t>
            </a:r>
            <a:r>
              <a:rPr lang="en-GB" sz="1800" dirty="0"/>
              <a:t> </a:t>
            </a:r>
            <a:r>
              <a:rPr lang="en-GB" sz="1800" dirty="0" err="1"/>
              <a:t>vegetariano</a:t>
            </a:r>
            <a:r>
              <a:rPr lang="en-GB" sz="18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59D560-EDC1-4766-8B6A-ECBD33FF6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455" y="5149891"/>
            <a:ext cx="1069597" cy="10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0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E3F9F-71AD-49DC-BD54-AD093AA9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709" y="620688"/>
            <a:ext cx="9598700" cy="720080"/>
          </a:xfrm>
        </p:spPr>
        <p:txBody>
          <a:bodyPr/>
          <a:lstStyle/>
          <a:p>
            <a:r>
              <a:rPr lang="en-GB" dirty="0" err="1"/>
              <a:t>Risposte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3589A-4B73-4497-AB8B-C450B59F0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709" y="1565920"/>
            <a:ext cx="9598700" cy="358140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GB" dirty="0"/>
              <a:t>Halal</a:t>
            </a:r>
          </a:p>
          <a:p>
            <a:pPr marL="457200" indent="-457200">
              <a:buAutoNum type="arabicPeriod"/>
            </a:pPr>
            <a:r>
              <a:rPr lang="en-GB" dirty="0" err="1"/>
              <a:t>Kasherut</a:t>
            </a:r>
            <a:endParaRPr lang="en-GB" dirty="0"/>
          </a:p>
          <a:p>
            <a:pPr marL="457200" indent="-457200">
              <a:buAutoNum type="arabicPeriod"/>
            </a:pPr>
            <a:r>
              <a:rPr lang="en-GB" dirty="0"/>
              <a:t>Kosher</a:t>
            </a:r>
          </a:p>
          <a:p>
            <a:pPr marL="457200" indent="-457200">
              <a:buAutoNum type="arabicPeriod"/>
            </a:pPr>
            <a:r>
              <a:rPr lang="en-GB" dirty="0" err="1"/>
              <a:t>Latto-ovo</a:t>
            </a:r>
            <a:r>
              <a:rPr lang="en-GB" dirty="0"/>
              <a:t> </a:t>
            </a:r>
            <a:r>
              <a:rPr lang="en-GB" dirty="0" err="1"/>
              <a:t>vegetariano</a:t>
            </a:r>
            <a:endParaRPr lang="en-GB" dirty="0"/>
          </a:p>
          <a:p>
            <a:pPr marL="457200" indent="-457200">
              <a:buAutoNum type="arabicPeriod"/>
            </a:pPr>
            <a:r>
              <a:rPr lang="en-GB" dirty="0" err="1"/>
              <a:t>Vegano</a:t>
            </a:r>
            <a:endParaRPr lang="en-GB" dirty="0"/>
          </a:p>
          <a:p>
            <a:pPr marL="457200" indent="-457200">
              <a:buAutoNum type="arabicPeriod"/>
            </a:pPr>
            <a:r>
              <a:rPr lang="en-GB" dirty="0" err="1"/>
              <a:t>Intollerante</a:t>
            </a:r>
            <a:r>
              <a:rPr lang="en-GB" dirty="0"/>
              <a:t> al </a:t>
            </a:r>
            <a:r>
              <a:rPr lang="en-GB" dirty="0" err="1"/>
              <a:t>lattosio</a:t>
            </a:r>
            <a:endParaRPr lang="en-GB" dirty="0"/>
          </a:p>
          <a:p>
            <a:pPr marL="457200" indent="-457200">
              <a:buAutoNum type="arabicPeriod"/>
            </a:pPr>
            <a:r>
              <a:rPr lang="en-GB" dirty="0" err="1"/>
              <a:t>Intollerante</a:t>
            </a:r>
            <a:r>
              <a:rPr lang="en-GB" dirty="0"/>
              <a:t> al </a:t>
            </a:r>
            <a:r>
              <a:rPr lang="en-GB" dirty="0" err="1"/>
              <a:t>fruttosio</a:t>
            </a:r>
            <a:endParaRPr lang="en-GB" dirty="0"/>
          </a:p>
          <a:p>
            <a:pPr marL="457200" indent="-457200">
              <a:buAutoNum type="arabicPeriod"/>
            </a:pPr>
            <a:r>
              <a:rPr lang="en-GB" dirty="0"/>
              <a:t>Haram</a:t>
            </a:r>
          </a:p>
          <a:p>
            <a:pPr marL="457200" indent="-457200">
              <a:buAutoNum type="arabicPeriod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3135C-0232-4325-8F23-70CEBA685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14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095E1-B290-475C-AE0B-ACB8F3D5D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932" y="5350128"/>
            <a:ext cx="1072989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7C8E-560F-4F9E-BFC0-E220B83C5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 </a:t>
            </a:r>
            <a:r>
              <a:rPr lang="en-US" dirty="0" err="1"/>
              <a:t>significato</a:t>
            </a:r>
            <a:r>
              <a:rPr lang="en-US" dirty="0"/>
              <a:t> del </a:t>
            </a:r>
            <a:r>
              <a:rPr lang="en-US" dirty="0" err="1"/>
              <a:t>digiuno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0B07E-463F-4482-B82F-5CCBD1F66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15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458CE-8D18-4F0E-ACD0-79DA425C3615}"/>
              </a:ext>
            </a:extLst>
          </p:cNvPr>
          <p:cNvSpPr txBox="1"/>
          <p:nvPr/>
        </p:nvSpPr>
        <p:spPr>
          <a:xfrm>
            <a:off x="1485900" y="2852936"/>
            <a:ext cx="921702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i="1" dirty="0">
              <a:solidFill>
                <a:srgbClr val="004680"/>
              </a:solidFill>
            </a:endParaRPr>
          </a:p>
          <a:p>
            <a:r>
              <a:rPr lang="en-US" sz="2000" dirty="0">
                <a:solidFill>
                  <a:srgbClr val="004680"/>
                </a:solidFill>
              </a:rPr>
              <a:t>Questa è la </a:t>
            </a:r>
            <a:r>
              <a:rPr lang="en-US" sz="2000" dirty="0" err="1">
                <a:solidFill>
                  <a:srgbClr val="004680"/>
                </a:solidFill>
              </a:rPr>
              <a:t>definizione</a:t>
            </a:r>
            <a:r>
              <a:rPr lang="en-US" sz="2000" dirty="0">
                <a:solidFill>
                  <a:srgbClr val="004680"/>
                </a:solidFill>
              </a:rPr>
              <a:t> del </a:t>
            </a:r>
            <a:r>
              <a:rPr lang="en-US" sz="2000" dirty="0" err="1">
                <a:solidFill>
                  <a:srgbClr val="004680"/>
                </a:solidFill>
              </a:rPr>
              <a:t>digiuno</a:t>
            </a:r>
            <a:r>
              <a:rPr lang="en-US" sz="2000" dirty="0">
                <a:solidFill>
                  <a:srgbClr val="004680"/>
                </a:solidFill>
              </a:rPr>
              <a:t> </a:t>
            </a:r>
            <a:r>
              <a:rPr lang="en-US" sz="2000" dirty="0" err="1">
                <a:solidFill>
                  <a:srgbClr val="004680"/>
                </a:solidFill>
              </a:rPr>
              <a:t>spirituale</a:t>
            </a:r>
            <a:r>
              <a:rPr lang="en-US" sz="2000" dirty="0">
                <a:solidFill>
                  <a:srgbClr val="004680"/>
                </a:solidFill>
              </a:rPr>
              <a:t>. </a:t>
            </a:r>
          </a:p>
          <a:p>
            <a:endParaRPr lang="en-US" sz="2000" dirty="0">
              <a:solidFill>
                <a:srgbClr val="004680"/>
              </a:solidFill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rgbClr val="004680"/>
                </a:solidFill>
              </a:rPr>
              <a:t>Il digiuno è praticato in varie religioni in modi diversi e in occasioni differenti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rgbClr val="004680"/>
                </a:solidFill>
              </a:rPr>
              <a:t>Se abbinato a problemi di salute, il digiuno religioso può avere effetti negativi sulle condizioni generali dei pazienti. Pertanto, è importante che il personale medico e di cura informi i pazienti sui possibili rischi conseguenti al digiuno.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rgbClr val="004680"/>
                </a:solidFill>
              </a:rPr>
              <a:t>Nella maggior parte delle religioni la salute ha la precedenza sull'obbligo di digiuno.</a:t>
            </a:r>
            <a:endParaRPr lang="en-US" sz="2000" dirty="0">
              <a:solidFill>
                <a:srgbClr val="004680"/>
              </a:solidFill>
            </a:endParaRPr>
          </a:p>
        </p:txBody>
      </p:sp>
      <p:sp>
        <p:nvSpPr>
          <p:cNvPr id="3" name="Horizontales Scrollen 2"/>
          <p:cNvSpPr/>
          <p:nvPr/>
        </p:nvSpPr>
        <p:spPr>
          <a:xfrm>
            <a:off x="1371243" y="1412776"/>
            <a:ext cx="9446339" cy="1656184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800" i="1" dirty="0">
                <a:solidFill>
                  <a:srgbClr val="FFFFFF"/>
                </a:solidFill>
              </a:rPr>
              <a:t>La pratica del digiuno spirituale contribuisce all’aumento di attenzione e consapevolezza. In questo senso, i benefici spirituali di un digiuno sano includono un senso più forte della propria connessione con l'universo. Il digiuno spirituale mira a far sentire le persone meno egocentriche, è un modo per liberarsi dai confini di ciò che qualcuno vuole o pensa di avere bisogno. </a:t>
            </a:r>
            <a:endParaRPr lang="en-US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7C8E-560F-4F9E-BFC0-E220B83C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089" y="332656"/>
            <a:ext cx="9598700" cy="1485900"/>
          </a:xfrm>
        </p:spPr>
        <p:txBody>
          <a:bodyPr/>
          <a:lstStyle/>
          <a:p>
            <a:r>
              <a:rPr lang="en-US" dirty="0"/>
              <a:t>Il </a:t>
            </a:r>
            <a:r>
              <a:rPr lang="en-US" dirty="0" err="1"/>
              <a:t>digiuno</a:t>
            </a:r>
            <a:r>
              <a:rPr lang="en-US" dirty="0"/>
              <a:t> </a:t>
            </a:r>
            <a:r>
              <a:rPr lang="en-US" dirty="0" err="1"/>
              <a:t>nelle</a:t>
            </a:r>
            <a:r>
              <a:rPr lang="en-US" dirty="0"/>
              <a:t> diverse </a:t>
            </a:r>
            <a:r>
              <a:rPr lang="en-US" dirty="0" err="1"/>
              <a:t>religioni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0B07E-463F-4482-B82F-5CCBD1F66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16</a:t>
            </a:fld>
            <a:endParaRPr lang="en-GB" dirty="0"/>
          </a:p>
        </p:txBody>
      </p:sp>
      <p:sp>
        <p:nvSpPr>
          <p:cNvPr id="3" name="Abgerundetes Rechteck 2"/>
          <p:cNvSpPr/>
          <p:nvPr/>
        </p:nvSpPr>
        <p:spPr>
          <a:xfrm>
            <a:off x="1086716" y="1196752"/>
            <a:ext cx="3312368" cy="23762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600" b="1" dirty="0"/>
          </a:p>
          <a:p>
            <a:pPr algn="ctr"/>
            <a:r>
              <a:rPr lang="de-DE" sz="1600" b="1" dirty="0"/>
              <a:t>Islam</a:t>
            </a:r>
          </a:p>
          <a:p>
            <a:r>
              <a:rPr lang="it-IT" sz="1200" b="1" dirty="0"/>
              <a:t>Il Ramadan </a:t>
            </a:r>
            <a:r>
              <a:rPr lang="it-IT" sz="1200" dirty="0"/>
              <a:t>è il mese di digiuno dei musulmani. Per 30 giorni non possono mangiare, bere o fumare tra l'alba e il tramonto. Anche i rapporti sessuali sono proibiti. La rottura del digiuno avviene la sera, in genere in gruppi allargati; quindi il Ramadan ha un forte carattere familiare e comunitario. Sono esclusi da questa osservanza gli anziani, i malati, i deboli, i viaggiatori, le donne incinte, le donne che hanno partorito da poco e le donne che hanno le mestruazioni.</a:t>
            </a:r>
            <a:endParaRPr lang="en-US" sz="1200" dirty="0"/>
          </a:p>
          <a:p>
            <a:endParaRPr lang="de-DE" sz="1200" dirty="0"/>
          </a:p>
        </p:txBody>
      </p:sp>
      <p:sp>
        <p:nvSpPr>
          <p:cNvPr id="6" name="Abgerundetes Rechteck 5"/>
          <p:cNvSpPr/>
          <p:nvPr/>
        </p:nvSpPr>
        <p:spPr>
          <a:xfrm>
            <a:off x="4633207" y="1196752"/>
            <a:ext cx="3312368" cy="23785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Giudaismo</a:t>
            </a:r>
            <a:endParaRPr lang="en-US" sz="1600" b="1" dirty="0">
              <a:solidFill>
                <a:schemeClr val="tx1"/>
              </a:solidFill>
            </a:endParaRPr>
          </a:p>
          <a:p>
            <a:r>
              <a:rPr lang="it-IT" sz="1200" dirty="0"/>
              <a:t>Nel giudaismo ci sono vari periodi di digiuno. A nessuno però è permesso di astenersi completamente da cibo e bevande per più di 25 ore consecutive, perché la salute viene prima di tutto. </a:t>
            </a:r>
            <a:r>
              <a:rPr lang="it-IT" sz="1200" b="1" dirty="0"/>
              <a:t>Yom Kippur </a:t>
            </a:r>
            <a:r>
              <a:rPr lang="it-IT" sz="1200" dirty="0"/>
              <a:t>è il grande giorno dell'espiazione e del digiuno nel giudaismo: in questa giornata non si può mangiare, bere o fumare; non ci si lava, si rimane in astinenza sessuale e non si va a lavorare.</a:t>
            </a:r>
            <a:endParaRPr lang="en-US" sz="1200" dirty="0"/>
          </a:p>
        </p:txBody>
      </p:sp>
      <p:sp>
        <p:nvSpPr>
          <p:cNvPr id="7" name="Abgerundetes Rechteck 6"/>
          <p:cNvSpPr/>
          <p:nvPr/>
        </p:nvSpPr>
        <p:spPr>
          <a:xfrm>
            <a:off x="8179698" y="1196752"/>
            <a:ext cx="3312368" cy="237626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endParaRPr lang="en-US" sz="1200" dirty="0"/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Chiesa </a:t>
            </a:r>
            <a:r>
              <a:rPr lang="en-US" sz="1600" b="1" dirty="0" err="1">
                <a:solidFill>
                  <a:schemeClr val="tx1"/>
                </a:solidFill>
              </a:rPr>
              <a:t>Ortodossa</a:t>
            </a:r>
            <a:endParaRPr lang="en-US" sz="1600" b="1" dirty="0">
              <a:solidFill>
                <a:schemeClr val="tx1"/>
              </a:solidFill>
            </a:endParaRPr>
          </a:p>
          <a:p>
            <a:r>
              <a:rPr lang="it-IT" sz="1200" dirty="0"/>
              <a:t>La Chiesa Ortodossa ha 4 digiuni durante l'anno ecclesiastico: 7 settimane in Passione, il digiuno degli apostoli una settimana dopo Pentecoste, il digiuno </a:t>
            </a:r>
            <a:r>
              <a:rPr lang="it-IT" sz="1200" dirty="0" err="1"/>
              <a:t>Koimesis</a:t>
            </a:r>
            <a:r>
              <a:rPr lang="it-IT" sz="1200" dirty="0"/>
              <a:t> (Assunzione di Maria) in agosto e il digiuno dell'Avvento da metà novembre al 24 dicembre. Poi, il digiuno viene rispettato ogni mercoledì e venerdì. Carne, uova e latticini sono proibiti in tutti i giorni di digiuno, così come pesce, vino e olio durante il digiuno rigoroso.</a:t>
            </a:r>
            <a:endParaRPr lang="de-DE" sz="1200" dirty="0"/>
          </a:p>
        </p:txBody>
      </p:sp>
      <p:sp>
        <p:nvSpPr>
          <p:cNvPr id="8" name="Abgerundetes Rechteck 7"/>
          <p:cNvSpPr/>
          <p:nvPr/>
        </p:nvSpPr>
        <p:spPr>
          <a:xfrm>
            <a:off x="1057632" y="3861048"/>
            <a:ext cx="3312368" cy="23086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Induismo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it-IT" sz="1200" dirty="0">
                <a:solidFill>
                  <a:schemeClr val="tx1"/>
                </a:solidFill>
              </a:rPr>
              <a:t>Molti indù digiunano per espiare qualcosa e per purificare l'anima, per chiedere una benedizione per qualcuno, per onorare una divinità o per starle vicino. Quando si digiuna, per quanto tempo e in che modo </a:t>
            </a:r>
            <a:r>
              <a:rPr lang="it-IT" sz="1200" b="1" dirty="0">
                <a:solidFill>
                  <a:schemeClr val="tx1"/>
                </a:solidFill>
              </a:rPr>
              <a:t>viene deciso da ogni individuo, autonomamente</a:t>
            </a:r>
            <a:r>
              <a:rPr lang="it-IT" sz="1200" dirty="0">
                <a:solidFill>
                  <a:schemeClr val="tx1"/>
                </a:solidFill>
              </a:rPr>
              <a:t>. Tempi fissi di digiuno o rituali di digiuno non sono prescritti nell'induismo.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4656142" y="3846964"/>
            <a:ext cx="3312368" cy="230862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Buddismo</a:t>
            </a:r>
            <a:endParaRPr lang="en-US" sz="1600" b="1" dirty="0">
              <a:solidFill>
                <a:schemeClr val="tx1"/>
              </a:solidFill>
            </a:endParaRPr>
          </a:p>
          <a:p>
            <a:r>
              <a:rPr lang="it-IT" sz="1200" dirty="0">
                <a:solidFill>
                  <a:schemeClr val="tx1"/>
                </a:solidFill>
              </a:rPr>
              <a:t>I buddisti non hanno periodi di digiuno uniformi come altre religioni: </a:t>
            </a:r>
            <a:r>
              <a:rPr lang="it-IT" sz="1200" b="1" dirty="0">
                <a:solidFill>
                  <a:schemeClr val="tx1"/>
                </a:solidFill>
              </a:rPr>
              <a:t>variano invece da una fede e da un Paese all'altro</a:t>
            </a:r>
            <a:r>
              <a:rPr lang="it-IT" sz="1200" dirty="0">
                <a:solidFill>
                  <a:schemeClr val="tx1"/>
                </a:solidFill>
              </a:rPr>
              <a:t>. In alcune tradizioni, ad es., i buddisti Zen credono che mangiare, anche se poco, faciliti la meditazione sul cammino verso la pace interiore e l'illuminazione. È per questo che i monaci e le monache buddiste si astengono ogni giorno da ogni cibo dopo mezzogiorno. Inoltre, il Buddismo prevede alcuni giorni di digiuno mensili.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8179698" y="3842626"/>
            <a:ext cx="3312368" cy="231968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Cristianesimo</a:t>
            </a:r>
            <a:endParaRPr lang="en-US" sz="1600" b="1" dirty="0">
              <a:solidFill>
                <a:schemeClr val="tx1"/>
              </a:solidFill>
            </a:endParaRPr>
          </a:p>
          <a:p>
            <a:r>
              <a:rPr lang="it-IT" sz="1200" dirty="0">
                <a:solidFill>
                  <a:schemeClr val="tx1"/>
                </a:solidFill>
              </a:rPr>
              <a:t>Per i cristiani la </a:t>
            </a:r>
            <a:r>
              <a:rPr lang="it-IT" sz="1200" b="1" dirty="0">
                <a:solidFill>
                  <a:schemeClr val="tx1"/>
                </a:solidFill>
              </a:rPr>
              <a:t>Quaresima </a:t>
            </a:r>
            <a:r>
              <a:rPr lang="it-IT" sz="1200" dirty="0">
                <a:solidFill>
                  <a:schemeClr val="tx1"/>
                </a:solidFill>
              </a:rPr>
              <a:t>(o Passione) dura dal mercoledì delle ceneri alla Pasqua. Durante questo periodo, le persone dovrebbero riflettere attraverso l'astinenza, fare penitenza e cercare la vicinanza a Dio. </a:t>
            </a:r>
          </a:p>
          <a:p>
            <a:r>
              <a:rPr lang="it-IT" sz="1200" dirty="0">
                <a:solidFill>
                  <a:schemeClr val="tx1"/>
                </a:solidFill>
              </a:rPr>
              <a:t>Oggi, tuttavia, non esistono più regole rigide: ognuno può decidere da solo come organizzare la sua dieta durante la Quaresima.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9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6ADF3-742F-4D17-B599-7C7507347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Consigli pratici per i professionisti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D879C-D287-4DF9-B52C-F77F52262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17</a:t>
            </a:fld>
            <a:endParaRPr lang="en-GB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D27E30D9-9F14-47FB-97C4-79CAE6359341}"/>
              </a:ext>
            </a:extLst>
          </p:cNvPr>
          <p:cNvSpPr txBox="1"/>
          <p:nvPr/>
        </p:nvSpPr>
        <p:spPr>
          <a:xfrm>
            <a:off x="1371243" y="1412776"/>
            <a:ext cx="990774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4680"/>
                </a:solidFill>
              </a:rPr>
              <a:t>Ogni paziente è un individuo con la propria storia, personalità e visione del mondo. Non esiste quindi una "lista di controllo" onnicomprensiva per trattare con pazienti di religioni diverse. Si possono però considerare i seguenti aspetti quando si tratta di </a:t>
            </a:r>
            <a:r>
              <a:rPr lang="it-IT" sz="1600" b="1" dirty="0">
                <a:solidFill>
                  <a:srgbClr val="004680"/>
                </a:solidFill>
              </a:rPr>
              <a:t>alimentazione e regole dietetiche</a:t>
            </a:r>
            <a:r>
              <a:rPr lang="en-US" sz="1600" dirty="0">
                <a:solidFill>
                  <a:srgbClr val="004680"/>
                </a:solidFill>
              </a:rPr>
              <a:t>: </a:t>
            </a:r>
          </a:p>
          <a:p>
            <a:endParaRPr lang="de-DE" sz="1600" dirty="0">
              <a:solidFill>
                <a:srgbClr val="00468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4680"/>
                </a:solidFill>
              </a:rPr>
              <a:t>Le abitudini alimentari e le diete speciali o le intolleranze alimentari devono essere registrate </a:t>
            </a:r>
            <a:r>
              <a:rPr lang="it-IT" sz="1600" b="1" dirty="0">
                <a:solidFill>
                  <a:srgbClr val="004680"/>
                </a:solidFill>
              </a:rPr>
              <a:t>nell'anamnesi</a:t>
            </a:r>
            <a:r>
              <a:rPr lang="en-US" sz="1600" b="1" dirty="0">
                <a:solidFill>
                  <a:srgbClr val="004680"/>
                </a:solidFill>
              </a:rPr>
              <a:t>;</a:t>
            </a:r>
          </a:p>
          <a:p>
            <a:endParaRPr lang="en-US" sz="1600" b="1" dirty="0">
              <a:solidFill>
                <a:srgbClr val="00468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4680"/>
                </a:solidFill>
              </a:rPr>
              <a:t>per consentire una dieta conforme ai requisiti nutrizionali, gli </a:t>
            </a:r>
            <a:r>
              <a:rPr lang="it-IT" sz="1600" b="1" dirty="0">
                <a:solidFill>
                  <a:srgbClr val="004680"/>
                </a:solidFill>
              </a:rPr>
              <a:t>eventuali derivati animali devono essere indicati nei menu</a:t>
            </a:r>
            <a:r>
              <a:rPr lang="it-IT" sz="1600" dirty="0">
                <a:solidFill>
                  <a:srgbClr val="004680"/>
                </a:solidFill>
              </a:rPr>
              <a:t>;</a:t>
            </a:r>
            <a:r>
              <a:rPr lang="en-US" sz="1600" b="1" dirty="0">
                <a:solidFill>
                  <a:srgbClr val="004680"/>
                </a:solidFill>
              </a:rPr>
              <a:t> </a:t>
            </a:r>
          </a:p>
          <a:p>
            <a:endParaRPr lang="en-US" sz="1600" b="1" dirty="0">
              <a:solidFill>
                <a:srgbClr val="00468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04680"/>
                </a:solidFill>
              </a:rPr>
              <a:t>Questioni relative ai farmaci: </a:t>
            </a:r>
            <a:r>
              <a:rPr lang="it-IT" sz="1600" dirty="0">
                <a:solidFill>
                  <a:srgbClr val="004680"/>
                </a:solidFill>
              </a:rPr>
              <a:t>alcuni pazienti, come ad esempio i musulmani, possono rifiutare farmaci che contengono prodotti animali (ad esempio, gelatina in capsule, eparina) o alcol. In generale, si dovrebbe sottolineare in questi casi che le cose che sono proibite di per sé sono permesse per la guarigione e la terapia, se non ci sono alternative (se esistono alternative, devono essere utilizzate</a:t>
            </a:r>
            <a:r>
              <a:rPr lang="it-IT" sz="1600" b="1" dirty="0">
                <a:solidFill>
                  <a:srgbClr val="004680"/>
                </a:solidFill>
              </a:rPr>
              <a:t>)</a:t>
            </a:r>
            <a:r>
              <a:rPr lang="en-US" sz="1600" dirty="0">
                <a:solidFill>
                  <a:srgbClr val="004680"/>
                </a:solidFill>
              </a:rPr>
              <a:t>; </a:t>
            </a:r>
          </a:p>
          <a:p>
            <a:endParaRPr lang="en-US" sz="1600" dirty="0">
              <a:solidFill>
                <a:srgbClr val="00468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4680"/>
                </a:solidFill>
              </a:rPr>
              <a:t>Bisogna cercare sempre di </a:t>
            </a:r>
            <a:r>
              <a:rPr lang="it-IT" sz="1600" b="1" dirty="0">
                <a:solidFill>
                  <a:srgbClr val="004680"/>
                </a:solidFill>
              </a:rPr>
              <a:t>coinvolgere la famiglia </a:t>
            </a:r>
            <a:r>
              <a:rPr lang="it-IT" sz="1600" dirty="0">
                <a:solidFill>
                  <a:srgbClr val="004680"/>
                </a:solidFill>
              </a:rPr>
              <a:t>e informarla in caso di problemi di nutrizione o dieta</a:t>
            </a:r>
            <a:r>
              <a:rPr lang="en-US" sz="1600" dirty="0">
                <a:solidFill>
                  <a:srgbClr val="004680"/>
                </a:solidFill>
              </a:rPr>
              <a:t>;</a:t>
            </a:r>
          </a:p>
          <a:p>
            <a:endParaRPr lang="en-US" sz="1600" dirty="0">
              <a:solidFill>
                <a:srgbClr val="00468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680"/>
                </a:solidFill>
              </a:rPr>
              <a:t> </a:t>
            </a:r>
            <a:r>
              <a:rPr lang="it-IT" sz="1600" dirty="0">
                <a:solidFill>
                  <a:srgbClr val="004680"/>
                </a:solidFill>
              </a:rPr>
              <a:t>in caso di preoccupazioni religiose, può essere utile </a:t>
            </a:r>
            <a:r>
              <a:rPr lang="it-IT" sz="1600" b="1" dirty="0">
                <a:solidFill>
                  <a:srgbClr val="004680"/>
                </a:solidFill>
              </a:rPr>
              <a:t>coinvolgere il cappellano dell'ospedale o un altro rappresentante della comunità religiosa</a:t>
            </a:r>
            <a:r>
              <a:rPr lang="it-IT" sz="1600" dirty="0">
                <a:solidFill>
                  <a:srgbClr val="004680"/>
                </a:solidFill>
              </a:rPr>
              <a:t> interessata per risolvere il problema</a:t>
            </a:r>
            <a:r>
              <a:rPr lang="en-US" sz="1600" dirty="0">
                <a:solidFill>
                  <a:srgbClr val="004680"/>
                </a:solidFill>
              </a:rPr>
              <a:t>. </a:t>
            </a:r>
          </a:p>
          <a:p>
            <a:endParaRPr lang="en-US" sz="1400" dirty="0">
              <a:solidFill>
                <a:srgbClr val="004680"/>
              </a:solidFill>
            </a:endParaRPr>
          </a:p>
          <a:p>
            <a:endParaRPr lang="en-US" dirty="0">
              <a:solidFill>
                <a:srgbClr val="004680"/>
              </a:solidFill>
            </a:endParaRPr>
          </a:p>
          <a:p>
            <a:endParaRPr lang="en-US" dirty="0">
              <a:solidFill>
                <a:srgbClr val="004680"/>
              </a:solidFill>
            </a:endParaRPr>
          </a:p>
          <a:p>
            <a:endParaRPr lang="en-US" dirty="0">
              <a:solidFill>
                <a:srgbClr val="0046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1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449D9-EEAE-4EBE-8208-7D0626563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</a:t>
            </a:r>
            <a:r>
              <a:rPr lang="en-US" dirty="0" err="1"/>
              <a:t>riflessione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984B1-80D5-44F3-985D-58285961B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43" y="1700808"/>
            <a:ext cx="9598700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Pensate al contesto in cui state lavorando:</a:t>
            </a:r>
          </a:p>
          <a:p>
            <a:pPr marL="0" indent="0">
              <a:buNone/>
            </a:pPr>
            <a:endParaRPr lang="it-IT" dirty="0"/>
          </a:p>
          <a:p>
            <a:pPr>
              <a:buSzPct val="140000"/>
              <a:buFont typeface="Wingdings" panose="05000000000000000000" pitchFamily="2" charset="2"/>
              <a:buChar char="§"/>
            </a:pPr>
            <a:r>
              <a:rPr lang="it-IT" dirty="0"/>
              <a:t>Come potete scoprire le esigenze del paziente riguardo alle tradizioni o alle regole alimentari? </a:t>
            </a:r>
          </a:p>
          <a:p>
            <a:pPr>
              <a:buSzPct val="140000"/>
              <a:buFont typeface="Wingdings" panose="05000000000000000000" pitchFamily="2" charset="2"/>
              <a:buChar char="§"/>
            </a:pPr>
            <a:r>
              <a:rPr lang="it-IT" dirty="0"/>
              <a:t>Quali opportunità ci sono nella tua organizzazione per rispondere a queste esigenze?</a:t>
            </a:r>
          </a:p>
          <a:p>
            <a:pPr>
              <a:buSzPct val="140000"/>
              <a:buFont typeface="Wingdings" panose="05000000000000000000" pitchFamily="2" charset="2"/>
              <a:buChar char="§"/>
            </a:pPr>
            <a:r>
              <a:rPr lang="it-IT" dirty="0"/>
              <a:t>Di cosa avresti bisogno per affrontare meglio i bisogni individuali dei pazienti/utenti?</a:t>
            </a:r>
            <a:endParaRPr lang="de-DE" dirty="0"/>
          </a:p>
          <a:p>
            <a:pPr marL="0" indent="0">
              <a:buNone/>
            </a:pPr>
            <a:endParaRPr lang="en-US" sz="2800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12F37-6041-4E9B-BFB0-DC1F161D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18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5B0FA6-B4AB-4DC8-8FB0-31B65490B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582" y="5377227"/>
            <a:ext cx="1072989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2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Riassunto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47231" y="1628800"/>
            <a:ext cx="9598700" cy="3581400"/>
          </a:xfrm>
        </p:spPr>
        <p:txBody>
          <a:bodyPr>
            <a:normAutofit/>
          </a:bodyPr>
          <a:lstStyle/>
          <a:p>
            <a:r>
              <a:rPr lang="it-IT" i="1" dirty="0"/>
              <a:t>Le abitudini alimentari sono spesso, ma non sempre, determinate dalla religione. Se qualcuno è vegetariano o vegano, o vuole mangiare halal o kosher, può basarsi semplicemente su diversi punti di vista e visioni del mondo. </a:t>
            </a:r>
          </a:p>
          <a:p>
            <a:r>
              <a:rPr lang="it-IT" i="1" dirty="0"/>
              <a:t>Nell'assistenza è importante sottolineare sempre l'aspetto salutare della nutrizione, ma dimostrare comprensione per i bisogni individuali e anche creare/cercare alternative. I caregiver non devono essere esperti in studi religiosi, ma una conoscenza di base di alcuni argomenti può essere utile.</a:t>
            </a:r>
          </a:p>
          <a:p>
            <a:r>
              <a:rPr lang="it-IT" i="1" dirty="0"/>
              <a:t>L'assistenza transculturale dovrebbe valutare e rispettare le persone come individui, non per la loro religione ma per i loro bisogni.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88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79044-9202-4F63-92A4-08D1DA8A1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Scopi e Obiettivi del Modulo</a:t>
            </a:r>
            <a:r>
              <a:rPr lang="en-GB" dirty="0"/>
              <a:t>: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02942-4B78-44A9-BCF9-0F42E1D60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43" y="1916832"/>
            <a:ext cx="9598700" cy="3581400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GB" dirty="0"/>
              <a:t>Al </a:t>
            </a:r>
            <a:r>
              <a:rPr lang="en-GB" dirty="0" err="1"/>
              <a:t>completamento</a:t>
            </a:r>
            <a:r>
              <a:rPr lang="en-GB" dirty="0"/>
              <a:t> del modulo,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discenti</a:t>
            </a:r>
            <a:r>
              <a:rPr lang="en-GB" dirty="0"/>
              <a:t> </a:t>
            </a:r>
            <a:r>
              <a:rPr lang="en-GB" dirty="0" err="1"/>
              <a:t>sapranno</a:t>
            </a:r>
            <a:r>
              <a:rPr lang="en-GB" dirty="0"/>
              <a:t>:</a:t>
            </a:r>
          </a:p>
          <a:p>
            <a:pPr lvl="0"/>
            <a:r>
              <a:rPr lang="it-IT" dirty="0"/>
              <a:t>Conoscere le principali informazioni di base sulle tradizioni alimentari nelle diverse culture</a:t>
            </a:r>
            <a:r>
              <a:rPr lang="en-GB" dirty="0"/>
              <a:t>.</a:t>
            </a:r>
            <a:endParaRPr lang="de-DE" dirty="0"/>
          </a:p>
          <a:p>
            <a:pPr lvl="0"/>
            <a:r>
              <a:rPr lang="it-IT" dirty="0"/>
              <a:t>Essere consapevoli delle connessioni tra tali tradizioni e la religione</a:t>
            </a:r>
            <a:r>
              <a:rPr lang="en-GB" dirty="0"/>
              <a:t>.</a:t>
            </a:r>
            <a:endParaRPr lang="de-DE" dirty="0"/>
          </a:p>
          <a:p>
            <a:pPr lvl="0"/>
            <a:r>
              <a:rPr lang="it-IT" dirty="0"/>
              <a:t>Avere una maggiore comprensione delle tradizioni e del perché possano essere importanti per gli utenti/pazienti.</a:t>
            </a:r>
          </a:p>
          <a:p>
            <a:pPr lvl="0"/>
            <a:r>
              <a:rPr lang="it-IT" dirty="0"/>
              <a:t>Capire che l'attenzione nella cura è sempre sull'individuo, indipendentemente dal background culturale o religioso di una persona.</a:t>
            </a:r>
          </a:p>
          <a:p>
            <a:pPr lvl="0"/>
            <a:r>
              <a:rPr lang="it-IT" dirty="0"/>
              <a:t>Trovare soluzioni pratiche per aiutare i propri utenti/pazienti nella pratica delle loro tradizioni religiose/culturali o rituali.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9B7C0-2B4B-4767-BDF2-ACD151F90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5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5400" dirty="0"/>
              <a:t>Celebrazioni in diverse culture e religioni</a:t>
            </a:r>
            <a:endParaRPr lang="en-GB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38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188B-B8E8-4141-9608-2611A187C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23" y="476672"/>
            <a:ext cx="10339793" cy="798984"/>
          </a:xfrm>
        </p:spPr>
        <p:txBody>
          <a:bodyPr>
            <a:normAutofit/>
          </a:bodyPr>
          <a:lstStyle/>
          <a:p>
            <a:r>
              <a:rPr lang="en-US" dirty="0" err="1"/>
              <a:t>Significato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celebrazioni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D76E5-14F1-4A1D-83F1-47116D579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876" y="1916832"/>
            <a:ext cx="9577064" cy="4166592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0046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festività sono luoghi sociali, sono soprattutto un'occasione collettiva e hanno un significato non solo per l'individuo ma anche per il gruppo che celebra nel suo insieme</a:t>
            </a:r>
            <a:r>
              <a:rPr lang="en-US" dirty="0">
                <a:solidFill>
                  <a:srgbClr val="0046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it-IT" dirty="0">
                <a:solidFill>
                  <a:srgbClr val="0046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feste religiose, in particolare, hanno un effetto significativo sulla comunità religiosa. </a:t>
            </a:r>
          </a:p>
          <a:p>
            <a:r>
              <a:rPr lang="it-IT" sz="2000" dirty="0">
                <a:solidFill>
                  <a:srgbClr val="0046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celebrazioni culturali e le feste religiose sono anche spesso un'importante distrazione dalle preoccupazioni e dallo stress della vita quotidiana. </a:t>
            </a:r>
          </a:p>
          <a:p>
            <a:r>
              <a:rPr lang="it-IT" sz="2000" dirty="0">
                <a:solidFill>
                  <a:srgbClr val="0046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Questo dà alle feste un significato speciale per le persone malate e/o anziane: specialmente quando non sono nel loro ambiente familiare o domestico, festeggiare insieme può essere un importante sostegno emotivo.</a:t>
            </a:r>
            <a:endParaRPr lang="en-US" sz="2000" dirty="0">
              <a:solidFill>
                <a:srgbClr val="0046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A5CD1-6D3B-43C5-AD5E-C7AC27DC3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89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449D9-EEAE-4EBE-8208-7D0626563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/>
              <a:t>Esperto culturale per un giorno</a:t>
            </a:r>
            <a:br>
              <a:rPr lang="de-DE" sz="4400" u="sng" dirty="0"/>
            </a:b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984B1-80D5-44F3-985D-58285961B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43" y="1844824"/>
            <a:ext cx="95987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Intervista con il vostro partner - Pensate alla diversità nel vostro gruppo di lavoro e chiedete:</a:t>
            </a:r>
            <a:endParaRPr lang="en-GB" dirty="0"/>
          </a:p>
          <a:p>
            <a:r>
              <a:rPr lang="it-IT" dirty="0"/>
              <a:t>Da dove venite voi/i vostri colleghi? </a:t>
            </a:r>
          </a:p>
          <a:p>
            <a:r>
              <a:rPr lang="it-IT" dirty="0"/>
              <a:t>Che tipo di celebrazioni avete/hanno nella loro cultura/tradizioni? </a:t>
            </a:r>
          </a:p>
          <a:p>
            <a:r>
              <a:rPr lang="it-IT" dirty="0"/>
              <a:t>Le praticano? Come le praticano? </a:t>
            </a:r>
          </a:p>
          <a:p>
            <a:r>
              <a:rPr lang="it-IT" dirty="0"/>
              <a:t>Ci sono opportunità per loro di seguire le loro tradizioni sul posto di lavoro?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12F37-6041-4E9B-BFB0-DC1F161D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22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C3704-CECC-4CA6-B1B7-0220E5D43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9943" y="5547030"/>
            <a:ext cx="1072989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188B-B8E8-4141-9608-2611A187C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243" y="685800"/>
            <a:ext cx="9598700" cy="870992"/>
          </a:xfrm>
        </p:spPr>
        <p:txBody>
          <a:bodyPr>
            <a:noAutofit/>
          </a:bodyPr>
          <a:lstStyle/>
          <a:p>
            <a:r>
              <a:rPr lang="en-US" sz="3600" dirty="0" err="1"/>
              <a:t>Tradizioni</a:t>
            </a:r>
            <a:r>
              <a:rPr lang="en-US" sz="3600" dirty="0"/>
              <a:t> religiose e </a:t>
            </a:r>
            <a:r>
              <a:rPr lang="en-US" sz="3600" dirty="0" err="1"/>
              <a:t>culturali</a:t>
            </a:r>
            <a:r>
              <a:rPr lang="en-US" sz="3600" dirty="0"/>
              <a:t> </a:t>
            </a:r>
            <a:r>
              <a:rPr lang="en-US" sz="3600" dirty="0" err="1"/>
              <a:t>nel</a:t>
            </a:r>
            <a:r>
              <a:rPr lang="en-US" sz="3600" dirty="0"/>
              <a:t> </a:t>
            </a:r>
            <a:r>
              <a:rPr lang="en-US" sz="3600" dirty="0" err="1"/>
              <a:t>contesto</a:t>
            </a:r>
            <a:r>
              <a:rPr lang="en-US" sz="3600" dirty="0"/>
              <a:t> </a:t>
            </a:r>
            <a:r>
              <a:rPr lang="en-US" sz="3600" dirty="0" err="1"/>
              <a:t>dell’assistenza</a:t>
            </a:r>
            <a:r>
              <a:rPr lang="en-US" sz="3600" dirty="0"/>
              <a:t> </a:t>
            </a:r>
            <a:r>
              <a:rPr lang="en-US" sz="3600" dirty="0" err="1"/>
              <a:t>sociosanitaria</a:t>
            </a:r>
            <a:endParaRPr lang="el-GR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D76E5-14F1-4A1D-83F1-47116D579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43" y="2348880"/>
            <a:ext cx="9598700" cy="35814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0046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 anziani in particolare possono essere più riflessivi e pensierosi sulle loro origini e tradizioni.</a:t>
            </a:r>
          </a:p>
          <a:p>
            <a:r>
              <a:rPr lang="it-IT" dirty="0">
                <a:solidFill>
                  <a:srgbClr val="0046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quindi molto più importante per loro vivere in un ambiente in cui questa esigenza sia rispettata. </a:t>
            </a:r>
          </a:p>
          <a:p>
            <a:r>
              <a:rPr lang="it-IT" dirty="0">
                <a:solidFill>
                  <a:srgbClr val="0046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Mentre le tradizioni religiose non possono sempre essere prese in considerazione negli ospedali per ragioni mediche e a causa della rigida strutturazione della vita ospedaliera quotidiana, la situazione di vita individuale dei pazienti dovrebbe essere presa maggiormente in considerazione nelle case di riposo o di cura, dato che gli ospiti ci vivono permanentemente.</a:t>
            </a:r>
            <a:endParaRPr lang="en-US" dirty="0">
              <a:solidFill>
                <a:srgbClr val="0046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rgbClr val="0046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A5CD1-6D3B-43C5-AD5E-C7AC27DC3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9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188B-B8E8-4141-9608-2611A187C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0" y="685800"/>
            <a:ext cx="10873208" cy="870992"/>
          </a:xfrm>
        </p:spPr>
        <p:txBody>
          <a:bodyPr>
            <a:noAutofit/>
          </a:bodyPr>
          <a:lstStyle/>
          <a:p>
            <a:r>
              <a:rPr lang="it-IT" sz="3600" dirty="0"/>
              <a:t>Abitudini alimentari e tradizioni religiose/culturali nell’assistenza sociosanitaria - cure culturalmente attente</a:t>
            </a:r>
            <a:endParaRPr lang="el-GR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D76E5-14F1-4A1D-83F1-47116D579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68" y="1916832"/>
            <a:ext cx="9937103" cy="3581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>
                <a:solidFill>
                  <a:srgbClr val="0046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it-IT" i="1" dirty="0">
                <a:solidFill>
                  <a:srgbClr val="0046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cure culturalmente attente contribuiscono a far sì che una persona bisognosa di cure possa vivere secondo i suoi valori individuali, le sue impronte culturali e religiose e i suoi bisogni</a:t>
            </a:r>
            <a:r>
              <a:rPr lang="en-US" i="1" dirty="0">
                <a:solidFill>
                  <a:srgbClr val="0046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b="0" i="1" dirty="0">
              <a:solidFill>
                <a:srgbClr val="00468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solidFill>
                  <a:srgbClr val="0046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Secondo questo, curare in modo culturalmente attento significa essere ricettivi ad ogni individuo, alla sua biografia, al suo background religioso, culturale, di genere e/o di migrazione e ai suoi bisogni individuali. </a:t>
            </a:r>
          </a:p>
          <a:p>
            <a:r>
              <a:rPr lang="it-IT" dirty="0">
                <a:solidFill>
                  <a:srgbClr val="0046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definitiva, questo include anche il rispetto di certe regole alimentari e la possibilità di celebrare tradizioni religiose e feste.</a:t>
            </a:r>
            <a:endParaRPr lang="en-US" b="0" dirty="0">
              <a:solidFill>
                <a:srgbClr val="00468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A5CD1-6D3B-43C5-AD5E-C7AC27DC3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24</a:t>
            </a:fld>
            <a:endParaRPr lang="en-GB"/>
          </a:p>
        </p:txBody>
      </p:sp>
      <p:sp>
        <p:nvSpPr>
          <p:cNvPr id="5" name="Pfeil nach unten 4"/>
          <p:cNvSpPr/>
          <p:nvPr/>
        </p:nvSpPr>
        <p:spPr>
          <a:xfrm>
            <a:off x="4654252" y="4425542"/>
            <a:ext cx="165618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422004" y="5134081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46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considerazione dei pazienti e della loro cultura deve essere integrata nelle attività di cura e assistenza</a:t>
            </a:r>
            <a:endParaRPr lang="en-US" dirty="0">
              <a:solidFill>
                <a:srgbClr val="0046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9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188B-B8E8-4141-9608-2611A187C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23" y="476672"/>
            <a:ext cx="10339793" cy="798984"/>
          </a:xfrm>
        </p:spPr>
        <p:txBody>
          <a:bodyPr>
            <a:normAutofit/>
          </a:bodyPr>
          <a:lstStyle/>
          <a:p>
            <a:r>
              <a:rPr lang="it-IT" dirty="0"/>
              <a:t>Celebrazioni nell'Islam e nel Giudaismo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A5CD1-6D3B-43C5-AD5E-C7AC27DC3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25</a:t>
            </a:fld>
            <a:endParaRPr lang="en-GB"/>
          </a:p>
        </p:txBody>
      </p:sp>
      <p:sp>
        <p:nvSpPr>
          <p:cNvPr id="7" name="Abgerundetes Rechteck 6"/>
          <p:cNvSpPr/>
          <p:nvPr/>
        </p:nvSpPr>
        <p:spPr>
          <a:xfrm>
            <a:off x="6598468" y="1275655"/>
            <a:ext cx="3240360" cy="466530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Yom Kippur </a:t>
            </a:r>
            <a:r>
              <a:rPr lang="it-IT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la festa più severa del Giudaismo, che viene osservata in una forma più o meno rigorosa dalla maggioranza degli ebrei, anche quelli non religiosi. </a:t>
            </a:r>
          </a:p>
          <a:p>
            <a:r>
              <a:rPr lang="it-IT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Hanukkah</a:t>
            </a:r>
            <a:r>
              <a:rPr lang="it-IT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è la festa delle luci ed è principalmente una celebrazione domestica. La sera di Hanukkah, le famiglie si riuniscono con gli amici per festeggiamenti chiassosi. Le celebrazioni comunitarie sono frequenti e i bambini ricevono regali e dolci.</a:t>
            </a:r>
            <a:endParaRPr lang="de-DE" dirty="0"/>
          </a:p>
        </p:txBody>
      </p:sp>
      <p:sp>
        <p:nvSpPr>
          <p:cNvPr id="16" name="Abgerundetes Rechteck 15"/>
          <p:cNvSpPr/>
          <p:nvPr/>
        </p:nvSpPr>
        <p:spPr>
          <a:xfrm>
            <a:off x="3008336" y="1275655"/>
            <a:ext cx="3240360" cy="466530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Eid </a:t>
            </a:r>
            <a:r>
              <a:rPr lang="it-IT" sz="15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spesso chiamata la festa della rottura del digiuno, poiché termina il digiuno del Ramadan. In arabo si chiama Id al-</a:t>
            </a:r>
            <a:r>
              <a:rPr lang="it-IT" sz="15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Fitr</a:t>
            </a:r>
            <a:r>
              <a:rPr lang="it-IT" sz="15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Esistono differenze nel tipo di celebrazione a seconda del Paese e della regione. La festa è usata per visitare parenti e amici e di solito vengono serviti piatti dolci e vengono distribuiti e mangiati molti dolci. </a:t>
            </a:r>
          </a:p>
          <a:p>
            <a:r>
              <a:rPr lang="it-IT" sz="15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sz="1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Festa del Sacrificio </a:t>
            </a:r>
            <a:r>
              <a:rPr lang="it-IT" sz="15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la festa più importante per i musulmani. Ricorda loro che devono e possono fidarsi di Dio. Cronologicamente si celebra dopo il Ramadan. </a:t>
            </a:r>
            <a:endParaRPr lang="en-US" sz="15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852" y="1857543"/>
            <a:ext cx="1552746" cy="1577254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852" y="3692337"/>
            <a:ext cx="1552746" cy="1597878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EA67A83-9812-A590-5FC0-C268D61F6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224" y="1671243"/>
            <a:ext cx="1647825" cy="1647190"/>
          </a:xfrm>
          <a:prstGeom prst="rect">
            <a:avLst/>
          </a:prstGeom>
        </p:spPr>
      </p:pic>
      <p:sp>
        <p:nvSpPr>
          <p:cNvPr id="8" name="Textfeld 16">
            <a:extLst>
              <a:ext uri="{FF2B5EF4-FFF2-40B4-BE49-F238E27FC236}">
                <a16:creationId xmlns:a16="http://schemas.microsoft.com/office/drawing/2014/main" id="{A6ED4572-46E5-2BE0-899E-CB5DCB702569}"/>
              </a:ext>
            </a:extLst>
          </p:cNvPr>
          <p:cNvSpPr txBox="1"/>
          <p:nvPr/>
        </p:nvSpPr>
        <p:spPr>
          <a:xfrm>
            <a:off x="1993483" y="3320652"/>
            <a:ext cx="1153795" cy="287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Designed by Freepik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7BE1741F-8108-99E6-671B-B1E27E12D6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60" y="3716239"/>
            <a:ext cx="1647190" cy="1647190"/>
          </a:xfrm>
          <a:prstGeom prst="rect">
            <a:avLst/>
          </a:prstGeom>
        </p:spPr>
      </p:pic>
      <p:sp>
        <p:nvSpPr>
          <p:cNvPr id="10" name="Textfeld 16">
            <a:extLst>
              <a:ext uri="{FF2B5EF4-FFF2-40B4-BE49-F238E27FC236}">
                <a16:creationId xmlns:a16="http://schemas.microsoft.com/office/drawing/2014/main" id="{A50622FC-2A24-00CE-45BC-E10883026322}"/>
              </a:ext>
            </a:extLst>
          </p:cNvPr>
          <p:cNvSpPr txBox="1"/>
          <p:nvPr/>
        </p:nvSpPr>
        <p:spPr>
          <a:xfrm>
            <a:off x="2081666" y="5363429"/>
            <a:ext cx="1153795" cy="287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Designed by Freepik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2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188B-B8E8-4141-9608-2611A187C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23" y="476672"/>
            <a:ext cx="10339793" cy="798984"/>
          </a:xfrm>
        </p:spPr>
        <p:txBody>
          <a:bodyPr>
            <a:normAutofit/>
          </a:bodyPr>
          <a:lstStyle/>
          <a:p>
            <a:r>
              <a:rPr lang="it-IT" dirty="0"/>
              <a:t>Celebrazioni nel Buddismo e nell'Induismo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A5CD1-6D3B-43C5-AD5E-C7AC27DC3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26</a:t>
            </a:fld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828" y="4293096"/>
            <a:ext cx="2798952" cy="1839577"/>
          </a:xfrm>
          <a:prstGeom prst="rect">
            <a:avLst/>
          </a:prstGeom>
        </p:spPr>
      </p:pic>
      <p:sp>
        <p:nvSpPr>
          <p:cNvPr id="8" name="Abgerundetes Rechteck 7"/>
          <p:cNvSpPr/>
          <p:nvPr/>
        </p:nvSpPr>
        <p:spPr>
          <a:xfrm>
            <a:off x="2133972" y="3713544"/>
            <a:ext cx="3888432" cy="23762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feste nell'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Induismo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hanno spesso qualcosa a che fare con le stagioni. 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Holi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 esempio è una festa gioiosa in cui tutti i partecipanti si lanciano a vicenda farina o polvere colorata. Gli indù la usano per celebrare l'inizio della primavera. </a:t>
            </a: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7228909" y="1275656"/>
            <a:ext cx="3240360" cy="28014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</a:t>
            </a:r>
            <a:r>
              <a:rPr lang="it-IT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Buddismo</a:t>
            </a:r>
            <a:r>
              <a:rPr lang="it-IT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la festa più importante si chiama </a:t>
            </a:r>
            <a:r>
              <a:rPr lang="it-IT" sz="1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Vesakha</a:t>
            </a:r>
            <a:r>
              <a:rPr lang="it-IT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che i buddisti di tutto il mondo celebrano come festa unificante: </a:t>
            </a:r>
            <a:r>
              <a:rPr lang="it-IT" sz="1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Vesakha</a:t>
            </a:r>
            <a:r>
              <a:rPr lang="it-IT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è la celebrazione del compleanno di Buddha. </a:t>
            </a:r>
            <a:endParaRPr lang="en-US" sz="1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606041" y="4255903"/>
            <a:ext cx="18918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2"/>
                </a:solidFill>
              </a:rPr>
              <a:t>https://pixabay.com/de/images/</a:t>
            </a:r>
          </a:p>
        </p:txBody>
      </p:sp>
      <p:pic>
        <p:nvPicPr>
          <p:cNvPr id="9" name="Picture 8" descr="A group of colorful flowers&#10;&#10;Description automatically generated with low confidence">
            <a:extLst>
              <a:ext uri="{FF2B5EF4-FFF2-40B4-BE49-F238E27FC236}">
                <a16:creationId xmlns:a16="http://schemas.microsoft.com/office/drawing/2014/main" id="{9C355801-2282-2308-C159-ABAD84D8A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947" y="1381760"/>
            <a:ext cx="3466465" cy="2047240"/>
          </a:xfrm>
          <a:prstGeom prst="rect">
            <a:avLst/>
          </a:prstGeom>
        </p:spPr>
      </p:pic>
      <p:sp>
        <p:nvSpPr>
          <p:cNvPr id="11" name="TextBox 16">
            <a:extLst>
              <a:ext uri="{FF2B5EF4-FFF2-40B4-BE49-F238E27FC236}">
                <a16:creationId xmlns:a16="http://schemas.microsoft.com/office/drawing/2014/main" id="{DDA4C2D1-3C9E-576F-7629-5D3876B93963}"/>
              </a:ext>
            </a:extLst>
          </p:cNvPr>
          <p:cNvSpPr txBox="1"/>
          <p:nvPr/>
        </p:nvSpPr>
        <p:spPr>
          <a:xfrm>
            <a:off x="5429954" y="3257232"/>
            <a:ext cx="1567815" cy="343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900" kern="1200">
                <a:solidFill>
                  <a:srgbClr val="E7E6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canva.com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42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Celebrazioni nel Cristianesimo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27</a:t>
            </a:fld>
            <a:endParaRPr lang="en-GB"/>
          </a:p>
        </p:txBody>
      </p:sp>
      <p:sp>
        <p:nvSpPr>
          <p:cNvPr id="5" name="Abgerundetes Rechteck 4"/>
          <p:cNvSpPr/>
          <p:nvPr/>
        </p:nvSpPr>
        <p:spPr>
          <a:xfrm>
            <a:off x="5342215" y="1551484"/>
            <a:ext cx="6048672" cy="44644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800" dirty="0"/>
              <a:t>I cristiani hanno circa </a:t>
            </a:r>
            <a:r>
              <a:rPr lang="it-IT" sz="1800" b="1" dirty="0"/>
              <a:t>20 giorni </a:t>
            </a:r>
            <a:r>
              <a:rPr lang="it-IT" sz="1800" dirty="0"/>
              <a:t>di festa all'anno, più di qualsiasi altra religione.</a:t>
            </a:r>
          </a:p>
          <a:p>
            <a:endParaRPr lang="en-US" sz="1800" dirty="0"/>
          </a:p>
          <a:p>
            <a:r>
              <a:rPr lang="it-IT" sz="1800" dirty="0"/>
              <a:t>La principale festa cristiana è la </a:t>
            </a:r>
            <a:r>
              <a:rPr lang="it-IT" sz="1800" b="1" dirty="0"/>
              <a:t>Pasqua</a:t>
            </a:r>
            <a:r>
              <a:rPr lang="it-IT" sz="1800" dirty="0"/>
              <a:t>, la commemorazione dell'evento con cui il Cristianesimo si alza e cade: la resurrezione di Gesù Cristo. </a:t>
            </a:r>
          </a:p>
          <a:p>
            <a:endParaRPr lang="en-US" sz="1800" dirty="0"/>
          </a:p>
          <a:p>
            <a:r>
              <a:rPr lang="it-IT" sz="1800" dirty="0"/>
              <a:t>seguita dalle feste dell'</a:t>
            </a:r>
            <a:r>
              <a:rPr lang="it-IT" sz="1800" b="1" dirty="0"/>
              <a:t>Ascensione</a:t>
            </a:r>
            <a:r>
              <a:rPr lang="it-IT" sz="1800" dirty="0"/>
              <a:t> e della </a:t>
            </a:r>
            <a:r>
              <a:rPr lang="it-IT" sz="1800" b="1" dirty="0"/>
              <a:t>Pentecoste</a:t>
            </a:r>
            <a:r>
              <a:rPr lang="it-IT" sz="1800" dirty="0"/>
              <a:t>. </a:t>
            </a:r>
          </a:p>
          <a:p>
            <a:endParaRPr lang="en-US" sz="1800" b="1" dirty="0"/>
          </a:p>
          <a:p>
            <a:r>
              <a:rPr lang="it-IT" sz="1800" b="1" dirty="0"/>
              <a:t>A Natale i </a:t>
            </a:r>
            <a:r>
              <a:rPr lang="it-IT" sz="1800" dirty="0"/>
              <a:t>cristiani celebrano il compleanno di Gesù. Ci sono molte altre usanze che abitano il Natale: un abete viene messo in casa e decorato e molte famiglie cantano e pregano, scambiandosi regali.</a:t>
            </a:r>
            <a:endParaRPr lang="de-DE" sz="1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033" y="1772816"/>
            <a:ext cx="2478905" cy="192289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092" y="3933056"/>
            <a:ext cx="2564925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243" y="685800"/>
            <a:ext cx="9598700" cy="654968"/>
          </a:xfrm>
        </p:spPr>
        <p:txBody>
          <a:bodyPr>
            <a:normAutofit fontScale="90000"/>
          </a:bodyPr>
          <a:lstStyle/>
          <a:p>
            <a:r>
              <a:rPr lang="de-DE" dirty="0"/>
              <a:t>Sapevate che….?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28</a:t>
            </a:fld>
            <a:endParaRPr lang="en-GB"/>
          </a:p>
        </p:txBody>
      </p:sp>
      <p:sp>
        <p:nvSpPr>
          <p:cNvPr id="5" name="Abgerundete rechteckige Legende 4"/>
          <p:cNvSpPr/>
          <p:nvPr/>
        </p:nvSpPr>
        <p:spPr>
          <a:xfrm>
            <a:off x="1269876" y="1628800"/>
            <a:ext cx="3024336" cy="165618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/>
              <a:t>Hanukkah non è il Natale ebraico. </a:t>
            </a:r>
            <a:r>
              <a:rPr lang="it-IT" sz="1200" dirty="0"/>
              <a:t>Poiché Hanukkah e Natale tendono a cadere nello stesso periodo dell'anno, la gente spesso si chiede se Hanukkah è una versione ebraica del Natale. Non lo è, anche se le somiglianze possono essere ritrovate nelle celebrazioni. </a:t>
            </a:r>
            <a:endParaRPr lang="de-DE" sz="1200" dirty="0"/>
          </a:p>
        </p:txBody>
      </p:sp>
      <p:sp>
        <p:nvSpPr>
          <p:cNvPr id="6" name="Abgerundete rechteckige Legende 5"/>
          <p:cNvSpPr/>
          <p:nvPr/>
        </p:nvSpPr>
        <p:spPr>
          <a:xfrm>
            <a:off x="8470676" y="836712"/>
            <a:ext cx="3240360" cy="2297360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bg2"/>
                </a:solidFill>
              </a:rPr>
              <a:t>Il significato di Diwali. </a:t>
            </a:r>
            <a:r>
              <a:rPr lang="it-IT" sz="1200" dirty="0">
                <a:solidFill>
                  <a:schemeClr val="bg2"/>
                </a:solidFill>
              </a:rPr>
              <a:t>È un'importante festa religiosa originaria dell'India. La gente spesso pensa a Diwali come a una festa indù, ma è celebrata anche da Sikh e Jainisti. Diwali ha luogo ogni anno e dura cinque giorni, segnando l'inizio del nuovo anno indù. Le date esatte cambiano ogni anno e sono determinate dalla posizione della luna, ma in generale cade tra ottobre e novembre.</a:t>
            </a:r>
            <a:endParaRPr lang="de-D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Abgerundete rechteckige Legende 6"/>
          <p:cNvSpPr/>
          <p:nvPr/>
        </p:nvSpPr>
        <p:spPr>
          <a:xfrm>
            <a:off x="5446340" y="1412776"/>
            <a:ext cx="2232248" cy="172129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bg2"/>
                </a:solidFill>
              </a:rPr>
              <a:t>I cestini di Pasqua </a:t>
            </a:r>
            <a:r>
              <a:rPr lang="it-IT" sz="1200" dirty="0">
                <a:solidFill>
                  <a:schemeClr val="bg2"/>
                </a:solidFill>
              </a:rPr>
              <a:t>hanno un simbolismo speciale: i contenitori intrecciati rappresentano nidi e nuova vita, specialmente quando sono pieni di uova.</a:t>
            </a:r>
            <a:endParaRPr lang="de-DE" sz="1200" dirty="0">
              <a:solidFill>
                <a:schemeClr val="bg2"/>
              </a:solidFill>
            </a:endParaRPr>
          </a:p>
        </p:txBody>
      </p:sp>
      <p:sp>
        <p:nvSpPr>
          <p:cNvPr id="8" name="Abgerundete rechteckige Legende 7"/>
          <p:cNvSpPr/>
          <p:nvPr/>
        </p:nvSpPr>
        <p:spPr>
          <a:xfrm>
            <a:off x="4294212" y="3723929"/>
            <a:ext cx="2920497" cy="1953839"/>
          </a:xfrm>
          <a:prstGeom prst="wedgeRound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/>
              <a:t>Il Capodanno cinese, </a:t>
            </a:r>
            <a:r>
              <a:rPr lang="it-IT" sz="1200" dirty="0"/>
              <a:t>chiamato anche Festa della Primavera, è principalmente una festa di famiglia: tradizionalmente, la gente si riunisce a Capodanno per mangiare insieme. Molte persone usano anche questo periodo dell’anno per andare in vacanza. I festeggiamenti durano tradizionalmente sette giorni e terminano con la Festa delle Lanterne.</a:t>
            </a:r>
            <a:endParaRPr lang="de-DE" sz="1200" dirty="0"/>
          </a:p>
        </p:txBody>
      </p:sp>
      <p:sp>
        <p:nvSpPr>
          <p:cNvPr id="9" name="Abgerundete rechteckige Legende 8"/>
          <p:cNvSpPr/>
          <p:nvPr/>
        </p:nvSpPr>
        <p:spPr>
          <a:xfrm>
            <a:off x="8489812" y="3645024"/>
            <a:ext cx="2448272" cy="2088232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/>
              <a:t>Il calendario islamico è più corto del calendario gregoriano occidentale: ci </a:t>
            </a:r>
            <a:r>
              <a:rPr lang="it-IT" sz="1200" dirty="0"/>
              <a:t>sono solo 354 giorni in un anno normale, e 355 giorni in un anno bisestile. Le date delle feste islamiche cambiano ogni anno in relazione al calendario solare.</a:t>
            </a:r>
            <a:endParaRPr lang="de-DE" sz="1200" dirty="0"/>
          </a:p>
        </p:txBody>
      </p:sp>
      <p:sp>
        <p:nvSpPr>
          <p:cNvPr id="10" name="Abgerundete rechteckige Legende 7">
            <a:extLst>
              <a:ext uri="{FF2B5EF4-FFF2-40B4-BE49-F238E27FC236}">
                <a16:creationId xmlns:a16="http://schemas.microsoft.com/office/drawing/2014/main" id="{AB50C831-572F-47D1-84F9-78D77D2A8204}"/>
              </a:ext>
            </a:extLst>
          </p:cNvPr>
          <p:cNvSpPr/>
          <p:nvPr/>
        </p:nvSpPr>
        <p:spPr>
          <a:xfrm>
            <a:off x="1178733" y="3861048"/>
            <a:ext cx="2520280" cy="1872208"/>
          </a:xfrm>
          <a:prstGeom prst="wedgeRoundRectCallout">
            <a:avLst/>
          </a:prstGeom>
          <a:solidFill>
            <a:srgbClr val="00206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Per </a:t>
            </a:r>
            <a:r>
              <a:rPr lang="it-IT" sz="1200" b="1" dirty="0"/>
              <a:t>i greco-ortodossi </a:t>
            </a:r>
            <a:r>
              <a:rPr lang="it-IT" sz="1200" dirty="0"/>
              <a:t>l'agnello arrostito allo spiedo è il piatto tradizionale della domenica di Pasqua. Viene servito così perché, secondo l'apostolo Giovanni, Gesù è l'agnello di Dio. È morto sulla croce come sacrificio per i nostri peccati e mangiare l'agnello onora questo sacrificio.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86463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449D9-EEAE-4EBE-8208-7D0626563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Cosa </a:t>
            </a:r>
            <a:r>
              <a:rPr lang="en-US" dirty="0" err="1"/>
              <a:t>potrebbe</a:t>
            </a:r>
            <a:r>
              <a:rPr lang="en-US" dirty="0"/>
              <a:t> </a:t>
            </a:r>
            <a:r>
              <a:rPr lang="en-US" dirty="0" err="1"/>
              <a:t>succedere</a:t>
            </a:r>
            <a:r>
              <a:rPr lang="en-US" dirty="0"/>
              <a:t>…? 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984B1-80D5-44F3-985D-58285961B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7158" y="1916832"/>
            <a:ext cx="9763729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 err="1"/>
              <a:t>Riflettete</a:t>
            </a:r>
            <a:r>
              <a:rPr lang="en-GB" i="1" dirty="0"/>
              <a:t> </a:t>
            </a:r>
            <a:r>
              <a:rPr lang="en-GB" i="1" dirty="0" err="1"/>
              <a:t>sulle</a:t>
            </a:r>
            <a:r>
              <a:rPr lang="en-GB" i="1" dirty="0"/>
              <a:t> </a:t>
            </a:r>
            <a:r>
              <a:rPr lang="en-GB" i="1" dirty="0" err="1"/>
              <a:t>seguenti</a:t>
            </a:r>
            <a:r>
              <a:rPr lang="en-GB" i="1" dirty="0"/>
              <a:t> </a:t>
            </a:r>
            <a:r>
              <a:rPr lang="en-GB" i="1" dirty="0" err="1"/>
              <a:t>domande</a:t>
            </a:r>
            <a:r>
              <a:rPr lang="en-GB" i="1" dirty="0"/>
              <a:t>:</a:t>
            </a:r>
            <a:br>
              <a:rPr lang="en-GB" i="1" dirty="0"/>
            </a:br>
            <a:r>
              <a:rPr lang="en-GB" i="1" dirty="0"/>
              <a:t> </a:t>
            </a:r>
            <a:br>
              <a:rPr lang="en-GB" i="1" dirty="0"/>
            </a:br>
            <a:br>
              <a:rPr lang="en-GB" i="1" dirty="0"/>
            </a:br>
            <a:br>
              <a:rPr lang="en-GB" i="1" dirty="0"/>
            </a:br>
            <a:r>
              <a:rPr lang="it-IT" dirty="0"/>
              <a:t>1. In che modo le celebrazioni/feste tradizionali influenzano la routine quotidiana in un ospedale/centro di cura?  Pensate a episodi o situazioni concrete come ad esempio la pianificazione di un intervento chirurgico</a:t>
            </a:r>
          </a:p>
          <a:p>
            <a:pPr marL="0" indent="0">
              <a:buNone/>
            </a:pPr>
            <a:r>
              <a:rPr lang="en-US" dirty="0"/>
              <a:t>2. </a:t>
            </a:r>
            <a:r>
              <a:rPr lang="it-IT" dirty="0"/>
              <a:t>Come potete, in qualità di assistenti, creare opportunità per le diverse celebrazioni culturali da celebrare in ospedale/casa di cura?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12F37-6041-4E9B-BFB0-DC1F161D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29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81E79-BAEC-46F3-98F3-BEA978A17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392" y="5451119"/>
            <a:ext cx="1072989" cy="9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8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243" y="685800"/>
            <a:ext cx="9598700" cy="654968"/>
          </a:xfrm>
        </p:spPr>
        <p:txBody>
          <a:bodyPr>
            <a:normAutofit fontScale="90000"/>
          </a:bodyPr>
          <a:lstStyle/>
          <a:p>
            <a:r>
              <a:rPr lang="de-DE" dirty="0"/>
              <a:t>Introduzione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71243" y="1175445"/>
            <a:ext cx="9598700" cy="4996755"/>
          </a:xfrm>
        </p:spPr>
        <p:txBody>
          <a:bodyPr>
            <a:normAutofit fontScale="32500" lnSpcReduction="20000"/>
          </a:bodyPr>
          <a:lstStyle/>
          <a:p>
            <a:endParaRPr lang="de-DE" sz="2600" i="1" dirty="0"/>
          </a:p>
          <a:p>
            <a:pPr marL="0" indent="0">
              <a:buNone/>
            </a:pPr>
            <a:r>
              <a:rPr lang="it-IT" sz="4900" i="1" dirty="0"/>
              <a:t>“...Quando si tratta di un soggiorno in ospedale/altro luogo di cura o anche quando si tratta di trasferirsi in una casa di riposo, ci sono molte domande sul cibo che preoccupano i musulmani.</a:t>
            </a:r>
          </a:p>
          <a:p>
            <a:pPr marL="0" indent="0">
              <a:buNone/>
            </a:pPr>
            <a:r>
              <a:rPr lang="it-IT" sz="4900" i="1" dirty="0"/>
              <a:t>Per esempio, conosco persone che portano con sé valigie intere di cibo o borse frigo [quando devono andare in ospedale o in un centro di cura] perché temono di non poter o non voler mangiare il cibo lì. Ma questo non riguarda solo i musulmani. Colpisce anche le persone di origine ebraica. Ci sono molti parallelismi tra la preparazione del cibo kosher e halal. Il più comune è la regola riguardante la carne di maiale, ma ci sono anche numerosi sottogruppi religiosi e tutti hanno le loro regole per trattarla. </a:t>
            </a:r>
          </a:p>
          <a:p>
            <a:pPr marL="0" indent="0">
              <a:buNone/>
            </a:pPr>
            <a:r>
              <a:rPr lang="it-IT" sz="4900" i="1" dirty="0"/>
              <a:t>È difficile per i musulmani conservatori, strettamente devoti, perché ci sono anche regole riguardanti la preparazione del cibo – ad es. pentole, posate, bicchieri non devono essere stati a contatto con cibi proibiti. Circa 20 anni fa, ho organizzato un pasto </a:t>
            </a:r>
            <a:r>
              <a:rPr lang="it-IT" sz="4900" i="1" dirty="0" err="1"/>
              <a:t>Iftar</a:t>
            </a:r>
            <a:r>
              <a:rPr lang="it-IT" sz="4900" i="1" dirty="0"/>
              <a:t> per 300 donne in un centro comunitario. Il cibo era fornito da un ristorante turco. Avevamo preso in prestito i bicchieri dal vicino ristorante cinese. Beh, è stato un problema! Le donne non volevano bere da questi bicchieri! Poteva essere che fossero serviti per contenere del vino, in passato. Così sono corso al supermercato e ho comprato dei bicchieri di plastica. Io stesso [nota: sono musulmano] non ero preparato a questo.</a:t>
            </a:r>
          </a:p>
          <a:p>
            <a:pPr marL="0" indent="0">
              <a:buNone/>
            </a:pPr>
            <a:r>
              <a:rPr lang="it-IT" sz="4900" i="1" dirty="0"/>
              <a:t>.... Quando sono in ospedale, c'è poca scelta per i pazienti musulmani quando si tratta di cibo. Di conseguenza, molti si fanno portare il cibo dai parenti. Non so se il personale dell'ospedale sia sempre molto contento di questo. O a volte può dare fastidio agli altri pazienti nella stanza - a causa dell'odore... Ho la sensazione che si potrebbe fare di più negli ospedali per accogliere i gruppi di persone che mangiano cibo halal o kosher...” </a:t>
            </a:r>
            <a:r>
              <a:rPr lang="en-GB" sz="4900" i="1" dirty="0"/>
              <a:t>							</a:t>
            </a:r>
            <a:endParaRPr lang="de-DE" sz="4900" dirty="0"/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Operatore sociale, Vienna - Austria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GB" sz="4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Cosa ne </a:t>
            </a:r>
            <a:r>
              <a:rPr lang="en-GB" sz="49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pensate</a:t>
            </a:r>
            <a:r>
              <a:rPr lang="en-GB" sz="4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GB" sz="49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Avete</a:t>
            </a:r>
            <a:r>
              <a:rPr lang="en-GB" sz="4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9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GB" sz="4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4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sperimentato qualcosa di simile personalmente o con i vostri pazienti o utenti?</a:t>
            </a:r>
            <a:endParaRPr lang="de-DE" sz="3700" b="1" dirty="0"/>
          </a:p>
          <a:p>
            <a:pPr marL="0" indent="0" algn="r">
              <a:buNone/>
            </a:pPr>
            <a:endParaRPr lang="de-DE" i="1" dirty="0"/>
          </a:p>
          <a:p>
            <a:pPr marL="0" indent="0">
              <a:buNone/>
            </a:pPr>
            <a:endParaRPr lang="de-DE" sz="1200" i="1" dirty="0"/>
          </a:p>
          <a:p>
            <a:endParaRPr lang="de-DE" sz="1200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09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449D9-EEAE-4EBE-8208-7D0626563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esempio</a:t>
            </a:r>
            <a:r>
              <a:rPr lang="en-US" dirty="0"/>
              <a:t> di </a:t>
            </a:r>
            <a:r>
              <a:rPr lang="en-US" dirty="0" err="1"/>
              <a:t>buona</a:t>
            </a:r>
            <a:r>
              <a:rPr lang="en-US" dirty="0"/>
              <a:t> </a:t>
            </a:r>
            <a:r>
              <a:rPr lang="en-US" dirty="0" err="1"/>
              <a:t>pratica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984B1-80D5-44F3-985D-58285961B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43" y="1700808"/>
            <a:ext cx="9598700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Il </a:t>
            </a:r>
            <a:r>
              <a:rPr lang="en-US" b="1" dirty="0" err="1"/>
              <a:t>modello</a:t>
            </a:r>
            <a:r>
              <a:rPr lang="en-US" b="1" dirty="0"/>
              <a:t> </a:t>
            </a:r>
            <a:r>
              <a:rPr lang="en-US" b="1" dirty="0" err="1"/>
              <a:t>strutturale</a:t>
            </a:r>
            <a:r>
              <a:rPr lang="en-US" b="1" dirty="0"/>
              <a:t> ABEDL</a:t>
            </a:r>
          </a:p>
          <a:p>
            <a:pPr marL="0" indent="0">
              <a:buNone/>
            </a:pPr>
            <a:r>
              <a:rPr lang="it-IT" dirty="0"/>
              <a:t>Il modello strutturale ABEDL mappa i bisogni, le abilità e le risorse della persona e serve come strumento di registrazione e di assegnazione dei dati con cui le esigenze di cura individuali possono essere nominate.  È stato sviluppato dalla scienziata tedesca dell'assistenza Monika </a:t>
            </a:r>
            <a:r>
              <a:rPr lang="it-IT" dirty="0" err="1"/>
              <a:t>Krohwinkel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 err="1"/>
              <a:t>Krohwinkel</a:t>
            </a:r>
            <a:r>
              <a:rPr lang="it-IT" dirty="0"/>
              <a:t> definisce 13 ABEDL (ABEDL = attività ed esperienze basilari della vita) che sono </a:t>
            </a:r>
            <a:r>
              <a:rPr lang="it-IT" dirty="0" err="1"/>
              <a:t>intercorrelate</a:t>
            </a:r>
            <a:r>
              <a:rPr lang="it-IT" dirty="0"/>
              <a:t> ma non hanno una struttura gerarchica. Con questa classificazione, la documentazione del processo di cura rende possibile, per esempio, la creazione strutturata di un'anamnesi di cura o la facilitazione della pianificazione delle cure.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12F37-6041-4E9B-BFB0-DC1F161D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5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12F37-6041-4E9B-BFB0-DC1F161D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31</a:t>
            </a:fld>
            <a:endParaRPr lang="en-GB"/>
          </a:p>
        </p:txBody>
      </p:sp>
      <p:sp>
        <p:nvSpPr>
          <p:cNvPr id="5" name="Textfeld 4"/>
          <p:cNvSpPr txBox="1"/>
          <p:nvPr/>
        </p:nvSpPr>
        <p:spPr>
          <a:xfrm>
            <a:off x="4188229" y="2603171"/>
            <a:ext cx="406642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Il </a:t>
            </a:r>
            <a:r>
              <a:rPr lang="en-US" b="1" dirty="0" err="1">
                <a:solidFill>
                  <a:schemeClr val="tx2"/>
                </a:solidFill>
              </a:rPr>
              <a:t>modello</a:t>
            </a:r>
            <a:r>
              <a:rPr lang="en-US" b="1" dirty="0">
                <a:solidFill>
                  <a:schemeClr val="tx2"/>
                </a:solidFill>
              </a:rPr>
              <a:t> ABEDL</a:t>
            </a:r>
          </a:p>
          <a:p>
            <a:pPr algn="ctr"/>
            <a:endParaRPr lang="en-US" sz="1000" dirty="0"/>
          </a:p>
          <a:p>
            <a:pPr algn="ctr"/>
            <a:r>
              <a:rPr lang="it-IT" sz="2000" b="1" dirty="0">
                <a:solidFill>
                  <a:schemeClr val="tx2"/>
                </a:solidFill>
              </a:rPr>
              <a:t>13 attività ed esperienze basilari della vita</a:t>
            </a:r>
            <a:endParaRPr lang="de-DE" sz="2000" b="1" dirty="0">
              <a:solidFill>
                <a:schemeClr val="tx2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059082" y="1279307"/>
            <a:ext cx="1159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/>
                </a:solidFill>
              </a:rPr>
              <a:t>essere in grado di comunicare</a:t>
            </a:r>
            <a:endParaRPr lang="de-DE" sz="1200" b="1" dirty="0">
              <a:solidFill>
                <a:schemeClr val="tx2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297579" y="1725592"/>
            <a:ext cx="1159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/>
                </a:solidFill>
              </a:rPr>
              <a:t>essere in grado di muoversi</a:t>
            </a:r>
            <a:endParaRPr lang="de-DE" sz="1200" b="1" dirty="0">
              <a:solidFill>
                <a:schemeClr val="tx2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3113" y="1537497"/>
            <a:ext cx="811417" cy="63861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0297579" y="2430847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/>
                </a:solidFill>
              </a:rPr>
              <a:t>essere in grado di mantenere le funzioni vitali del corpo</a:t>
            </a:r>
            <a:endParaRPr lang="de-DE" sz="1200" b="1" dirty="0">
              <a:solidFill>
                <a:schemeClr val="tx2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297579" y="3818029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/>
                </a:solidFill>
              </a:rPr>
              <a:t>essere in grado di prendersi cura di se stessi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204" y="3485786"/>
            <a:ext cx="1095375" cy="83820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0013548" y="5072843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/>
                </a:solidFill>
              </a:rPr>
              <a:t>essere in grado di mangiare e bere autonomamente 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331775" y="4762071"/>
            <a:ext cx="1150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/>
                </a:solidFill>
              </a:rPr>
              <a:t>essere in grado di usare il bagno in modo indipendente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653" y="5575895"/>
            <a:ext cx="990600" cy="733425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5726661" y="4951547"/>
            <a:ext cx="1459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/>
                </a:solidFill>
              </a:rPr>
              <a:t>essere in grado di vestirsi da soli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395" y="5368249"/>
            <a:ext cx="1000125" cy="771525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4022325" y="4965689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/>
                </a:solidFill>
              </a:rPr>
              <a:t>essere in grado di riposare e dormire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122223" y="5219218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/>
                </a:solidFill>
              </a:rPr>
              <a:t>essere in grado di occupare il proprio tempo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854956" y="3904886"/>
            <a:ext cx="158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/>
                </a:solidFill>
              </a:rPr>
              <a:t>essere in grado di sentirsi uomo/donna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1198018" y="2413560"/>
            <a:ext cx="131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/>
                </a:solidFill>
              </a:rPr>
              <a:t>essere in grado di fornire sicurezza nell'ambiente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794" y="2421901"/>
            <a:ext cx="1095375" cy="619125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>
            <a:off x="5120584" y="1357012"/>
            <a:ext cx="214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/>
                </a:solidFill>
              </a:rPr>
              <a:t>essere in grado di affrontare le esperienze basilari della vita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1708361" y="1331888"/>
            <a:ext cx="1769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/>
                </a:solidFill>
              </a:rPr>
              <a:t>essere in grado di avere una vita sociale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40" name="Nach links gekrümmter Pfeil 39"/>
          <p:cNvSpPr/>
          <p:nvPr/>
        </p:nvSpPr>
        <p:spPr>
          <a:xfrm>
            <a:off x="7264864" y="2043070"/>
            <a:ext cx="1066228" cy="2786015"/>
          </a:xfrm>
          <a:prstGeom prst="curved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1" name="Nach links gekrümmter Pfeil 40"/>
          <p:cNvSpPr/>
          <p:nvPr/>
        </p:nvSpPr>
        <p:spPr>
          <a:xfrm rot="10800000">
            <a:off x="4075317" y="1956424"/>
            <a:ext cx="1066228" cy="2786015"/>
          </a:xfrm>
          <a:prstGeom prst="curved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2" name="Ovale Legende 41"/>
          <p:cNvSpPr/>
          <p:nvPr/>
        </p:nvSpPr>
        <p:spPr>
          <a:xfrm>
            <a:off x="8488986" y="448413"/>
            <a:ext cx="1205826" cy="76687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76683" y="2485531"/>
            <a:ext cx="1303139" cy="721631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36157" y="4561053"/>
            <a:ext cx="1177391" cy="1120512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65264" y="5383161"/>
            <a:ext cx="1055319" cy="862608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11844" y="4735824"/>
            <a:ext cx="1003625" cy="1042226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36683" y="3553381"/>
            <a:ext cx="1086608" cy="814956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01087" y="985075"/>
            <a:ext cx="972386" cy="909068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14879" y="448413"/>
            <a:ext cx="911581" cy="8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984B1-80D5-44F3-985D-58285961B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916" y="1052736"/>
            <a:ext cx="9598700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/>
              <a:t>Il modello illustra che l'assistenza dovrebbe permettere la conservazione dell'indipendenza e del benessere umano.</a:t>
            </a:r>
          </a:p>
          <a:p>
            <a:pPr marL="0" indent="0">
              <a:buNone/>
            </a:pPr>
            <a:r>
              <a:rPr lang="it-IT" sz="2800" dirty="0"/>
              <a:t>L'assistenza si concentra sulla </a:t>
            </a:r>
            <a:r>
              <a:rPr lang="it-IT" sz="2800" b="1" dirty="0"/>
              <a:t>storia </a:t>
            </a:r>
            <a:r>
              <a:rPr lang="it-IT" sz="2800" dirty="0"/>
              <a:t>e sulla </a:t>
            </a:r>
            <a:r>
              <a:rPr lang="it-IT" sz="2800" b="1" dirty="0"/>
              <a:t>situazione di vita </a:t>
            </a:r>
            <a:r>
              <a:rPr lang="it-IT" sz="2800" dirty="0"/>
              <a:t>individuali, così come sul sostegno e sulle capacità della persona. 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it-IT" sz="2800" dirty="0"/>
              <a:t>Questo include anche la considerazione del background culturale di una persona.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12F37-6041-4E9B-BFB0-DC1F161D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32</a:t>
            </a:fld>
            <a:endParaRPr lang="en-GB"/>
          </a:p>
        </p:txBody>
      </p:sp>
      <p:sp>
        <p:nvSpPr>
          <p:cNvPr id="5" name="Pfeil nach unten 4"/>
          <p:cNvSpPr/>
          <p:nvPr/>
        </p:nvSpPr>
        <p:spPr>
          <a:xfrm>
            <a:off x="5158308" y="2852936"/>
            <a:ext cx="2088232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30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Riassunto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i="1" dirty="0"/>
              <a:t>Specialmente nel contesto dell'assistenza agli anziani, è importante prendere in considerazione le celebrazioni e le festività. </a:t>
            </a:r>
          </a:p>
          <a:p>
            <a:r>
              <a:rPr lang="it-IT" i="1" dirty="0"/>
              <a:t>Lavorare con persone di culture diverse significa anche rispettare le loro diverse tradizioni e celebrazioni e valorizzarle. </a:t>
            </a:r>
          </a:p>
          <a:p>
            <a:r>
              <a:rPr lang="it-IT" i="1" dirty="0">
                <a:solidFill>
                  <a:srgbClr val="0046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questo, fornire un'assistenza culturalmente attenta significa essere ricettivi ad ogni individuo, alla sua biografia, al suo background religioso, culturale, di genere e/o di migrazione e ai suoi bisogni individuali.</a:t>
            </a:r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449D9-EEAE-4EBE-8208-7D0626563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243" y="685800"/>
            <a:ext cx="9598700" cy="798984"/>
          </a:xfrm>
        </p:spPr>
        <p:txBody>
          <a:bodyPr>
            <a:normAutofit fontScale="90000"/>
          </a:bodyPr>
          <a:lstStyle/>
          <a:p>
            <a:r>
              <a:rPr lang="de-DE" sz="4400" dirty="0"/>
              <a:t>Timeplanner interculturale</a:t>
            </a:r>
            <a:br>
              <a:rPr lang="de-DE" sz="4400" dirty="0"/>
            </a:br>
            <a:br>
              <a:rPr lang="de-DE" sz="4400" dirty="0"/>
            </a:br>
            <a:r>
              <a:rPr lang="it-IT" sz="2200" dirty="0"/>
              <a:t>Un </a:t>
            </a:r>
            <a:r>
              <a:rPr lang="it-IT" sz="2200" dirty="0" err="1"/>
              <a:t>timeplanner</a:t>
            </a:r>
            <a:r>
              <a:rPr lang="it-IT" sz="2200" dirty="0"/>
              <a:t> interculturale è uno strumento utile per avere una panoramica su tutte le festività delle diverse religioni durante l'anno</a:t>
            </a:r>
            <a:endParaRPr lang="el-GR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984B1-80D5-44F3-985D-58285961B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903" y="2467342"/>
            <a:ext cx="9043649" cy="31493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>
              <a:hlinkClick r:id="rId2"/>
            </a:endParaRPr>
          </a:p>
          <a:p>
            <a:r>
              <a:rPr lang="de-DE" dirty="0">
                <a:hlinkClick r:id="rId2"/>
              </a:rPr>
              <a:t>https://www.diversitybestpractices.com/2021-diversity-holidays</a:t>
            </a:r>
            <a:endParaRPr lang="de-DE" dirty="0"/>
          </a:p>
          <a:p>
            <a:r>
              <a:rPr lang="de-DE" dirty="0">
                <a:hlinkClick r:id="rId3"/>
              </a:rPr>
              <a:t>https://www.diversityresources.com/february-2021-diversity-calendar/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12F37-6041-4E9B-BFB0-DC1F161D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34</a:t>
            </a:fld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068" y="3789040"/>
            <a:ext cx="5893321" cy="213704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926060" y="5912336"/>
            <a:ext cx="3485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5"/>
              </a:rPr>
              <a:t>Source: https://www.usamulticulturalcalendar.com/Wall_Calender_a/256.htm</a:t>
            </a:r>
            <a:endParaRPr lang="en-US" sz="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1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87018-F0B4-4BBB-9D8D-FA9DBF54B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Riferimenti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CB948-EEC5-45FD-B844-14DE2F55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43" y="1844824"/>
            <a:ext cx="9598700" cy="3581400"/>
          </a:xfrm>
        </p:spPr>
        <p:txBody>
          <a:bodyPr>
            <a:normAutofit fontScale="92500"/>
          </a:bodyPr>
          <a:lstStyle/>
          <a:p>
            <a:pPr marL="383933" lvl="1">
              <a:spcBef>
                <a:spcPts val="1000"/>
              </a:spcBef>
              <a:buFont typeface="Franklin Gothic Book" panose="020B0503020102020204" pitchFamily="34" charset="0"/>
              <a:buChar char="■"/>
            </a:pPr>
            <a:r>
              <a:rPr lang="en-US" i="0" dirty="0" err="1"/>
              <a:t>Gülal</a:t>
            </a:r>
            <a:r>
              <a:rPr lang="en-US" i="0" dirty="0"/>
              <a:t> F., </a:t>
            </a:r>
            <a:r>
              <a:rPr lang="en-US" i="0" dirty="0" err="1"/>
              <a:t>Kultursensible</a:t>
            </a:r>
            <a:r>
              <a:rPr lang="en-US" i="0" dirty="0"/>
              <a:t> </a:t>
            </a:r>
            <a:r>
              <a:rPr lang="en-US" i="0" dirty="0" err="1"/>
              <a:t>Pflege</a:t>
            </a:r>
            <a:r>
              <a:rPr lang="en-US" i="0" dirty="0"/>
              <a:t> und </a:t>
            </a:r>
            <a:r>
              <a:rPr lang="en-US" i="0" dirty="0" err="1"/>
              <a:t>Betreuung</a:t>
            </a:r>
            <a:r>
              <a:rPr lang="en-US" i="0" dirty="0"/>
              <a:t> von </a:t>
            </a:r>
            <a:r>
              <a:rPr lang="en-US" i="0" dirty="0" err="1"/>
              <a:t>muslimischen</a:t>
            </a:r>
            <a:r>
              <a:rPr lang="en-US" i="0" dirty="0"/>
              <a:t> Menschen (Culturally sensitive care and support for </a:t>
            </a:r>
            <a:r>
              <a:rPr lang="en-US" i="0" dirty="0" err="1"/>
              <a:t>muslim</a:t>
            </a:r>
            <a:r>
              <a:rPr lang="en-US" i="0" dirty="0"/>
              <a:t> people), 2017 Heilbronn</a:t>
            </a:r>
          </a:p>
          <a:p>
            <a:r>
              <a:rPr lang="en-US" dirty="0"/>
              <a:t>religionen-entdecken.de; </a:t>
            </a:r>
            <a:r>
              <a:rPr lang="en-US" dirty="0">
                <a:hlinkClick r:id="rId2"/>
              </a:rPr>
              <a:t>https://religionen-entdecken.de/lexikon/e/essen-in-den-religionen</a:t>
            </a:r>
            <a:endParaRPr lang="en-US" dirty="0"/>
          </a:p>
          <a:p>
            <a:r>
              <a:rPr lang="en-US" dirty="0"/>
              <a:t>Jana, M.: Auf </a:t>
            </a:r>
            <a:r>
              <a:rPr lang="en-US" dirty="0" err="1"/>
              <a:t>dem</a:t>
            </a:r>
            <a:r>
              <a:rPr lang="en-US" dirty="0"/>
              <a:t> </a:t>
            </a:r>
            <a:r>
              <a:rPr lang="en-US" dirty="0" err="1"/>
              <a:t>Weg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interkulturellen</a:t>
            </a:r>
            <a:r>
              <a:rPr lang="en-US" dirty="0"/>
              <a:t> </a:t>
            </a:r>
            <a:r>
              <a:rPr lang="en-US" dirty="0" err="1"/>
              <a:t>Altenpflege</a:t>
            </a:r>
            <a:r>
              <a:rPr lang="en-US" dirty="0"/>
              <a:t> (On the way to intercultural care for the elderly), DIE, Bonn, 2004</a:t>
            </a:r>
          </a:p>
          <a:p>
            <a:r>
              <a:rPr lang="en-US" dirty="0"/>
              <a:t>Aru </a:t>
            </a:r>
            <a:r>
              <a:rPr lang="en-US" dirty="0" err="1"/>
              <a:t>Narayanasamy</a:t>
            </a:r>
            <a:r>
              <a:rPr lang="en-US" dirty="0"/>
              <a:t>: Transcultural nursing: How do nurses respond to cultural needs? British Journal of nursing, May 2002</a:t>
            </a:r>
          </a:p>
          <a:p>
            <a:r>
              <a:rPr lang="en-US" dirty="0"/>
              <a:t>doka-pflege.de</a:t>
            </a:r>
          </a:p>
          <a:p>
            <a:r>
              <a:rPr lang="en-US" dirty="0" err="1"/>
              <a:t>Leimgruber</a:t>
            </a:r>
            <a:r>
              <a:rPr lang="en-US" dirty="0"/>
              <a:t>, W.: </a:t>
            </a:r>
            <a:r>
              <a:rPr lang="en-US" dirty="0" err="1"/>
              <a:t>Warum</a:t>
            </a:r>
            <a:r>
              <a:rPr lang="en-US" dirty="0"/>
              <a:t> </a:t>
            </a:r>
            <a:r>
              <a:rPr lang="en-US" dirty="0" err="1"/>
              <a:t>feiern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Feste</a:t>
            </a:r>
            <a:r>
              <a:rPr lang="en-US" dirty="0"/>
              <a:t> (Why do we celebrate?), University Basel </a:t>
            </a:r>
            <a:r>
              <a:rPr lang="en-US" dirty="0">
                <a:hlinkClick r:id="rId3"/>
              </a:rPr>
              <a:t>https://www.unibas.ch/de/Aktuell/Uni-Nova/Uni-Nova-115/Uni-Nova-115-Feste.html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06194-6BCD-458A-AE3E-5B54FEE3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36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87018-F0B4-4BBB-9D8D-FA9DBF54B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Riferimenti</a:t>
            </a:r>
            <a:r>
              <a:rPr lang="en-US" dirty="0"/>
              <a:t> – </a:t>
            </a:r>
            <a:r>
              <a:rPr lang="en-US" dirty="0" err="1"/>
              <a:t>immagini</a:t>
            </a:r>
            <a:r>
              <a:rPr lang="en-US" dirty="0"/>
              <a:t> e </a:t>
            </a:r>
            <a:r>
              <a:rPr lang="en-US" dirty="0" err="1"/>
              <a:t>fotografie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CB948-EEC5-45FD-B844-14DE2F55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43" y="1844824"/>
            <a:ext cx="9598700" cy="3600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Slide 24: </a:t>
            </a:r>
          </a:p>
          <a:p>
            <a:pPr marL="0" indent="0">
              <a:buNone/>
            </a:pPr>
            <a:r>
              <a:rPr lang="en-US" sz="1100" dirty="0">
                <a:hlinkClick r:id="rId2"/>
              </a:rPr>
              <a:t>https://www.vecteezy.com/vector-art/2288908-eid-mubarak-islamic-festival-celebration-with-vector-illustration-on-blue-background</a:t>
            </a:r>
            <a:endParaRPr lang="en-US" sz="1100" dirty="0"/>
          </a:p>
          <a:p>
            <a:pPr marL="0" indent="0">
              <a:buNone/>
            </a:pPr>
            <a:r>
              <a:rPr lang="en-US" sz="1000" dirty="0">
                <a:hlinkClick r:id="rId3"/>
              </a:rPr>
              <a:t>https://www.businessinsider.com/photos-muslims-celebrating-eid-al-fitr-2016-7#egypt-celebrations-often-pour-out-into-the-streets-muslims-in-cairo-waited-to-catch-the-hundreds-of-balloons-distributed-after-eid-al-fitr-prayers-4</a:t>
            </a:r>
            <a:r>
              <a:rPr lang="en-US" sz="1000" dirty="0"/>
              <a:t>; AP Photo/Amr Nabil</a:t>
            </a:r>
          </a:p>
          <a:p>
            <a:pPr marL="0" indent="0">
              <a:buNone/>
            </a:pPr>
            <a:r>
              <a:rPr lang="en-US" sz="1000" dirty="0">
                <a:hlinkClick r:id="rId4"/>
              </a:rPr>
              <a:t>https://de.freepik.com/</a:t>
            </a:r>
            <a:endParaRPr lang="en-US" sz="1000" dirty="0"/>
          </a:p>
          <a:p>
            <a:pPr marL="0" indent="0">
              <a:buNone/>
            </a:pPr>
            <a:r>
              <a:rPr lang="en-US" dirty="0"/>
              <a:t>Slide 25:</a:t>
            </a:r>
          </a:p>
          <a:p>
            <a:pPr marL="0" indent="0">
              <a:buNone/>
            </a:pPr>
            <a:r>
              <a:rPr lang="de-DE" sz="1000" dirty="0">
                <a:solidFill>
                  <a:schemeClr val="tx1"/>
                </a:solidFill>
                <a:hlinkClick r:id="rId5"/>
              </a:rPr>
              <a:t>https://pixabay.com/de/images</a:t>
            </a: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000" dirty="0">
                <a:solidFill>
                  <a:schemeClr val="tx1"/>
                </a:solidFill>
                <a:hlinkClick r:id="rId6"/>
              </a:rPr>
              <a:t>https://religion.orf.at/v3/lexikon/stories/2568989//</a:t>
            </a:r>
            <a:r>
              <a:rPr lang="de-DE" sz="1000" dirty="0">
                <a:solidFill>
                  <a:schemeClr val="tx1"/>
                </a:solidFill>
              </a:rPr>
              <a:t>, Reuters/</a:t>
            </a:r>
            <a:r>
              <a:rPr lang="de-DE" sz="1000" dirty="0" err="1">
                <a:solidFill>
                  <a:schemeClr val="tx1"/>
                </a:solidFill>
              </a:rPr>
              <a:t>Dinuka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Liyanawatte</a:t>
            </a:r>
            <a:endParaRPr lang="de-DE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/>
              <a:t>Slide 26:</a:t>
            </a:r>
          </a:p>
          <a:p>
            <a:pPr marL="0" indent="0">
              <a:buNone/>
            </a:pPr>
            <a:r>
              <a:rPr lang="en-US" sz="1000" dirty="0">
                <a:hlinkClick r:id="rId4"/>
              </a:rPr>
              <a:t>https://de.freepik.com/</a:t>
            </a:r>
            <a:endParaRPr lang="en-US" sz="1000" dirty="0"/>
          </a:p>
          <a:p>
            <a:pPr marL="0" indent="0">
              <a:buNone/>
            </a:pPr>
            <a:r>
              <a:rPr lang="en-US" dirty="0"/>
              <a:t>Slide 29:</a:t>
            </a:r>
          </a:p>
          <a:p>
            <a:pPr marL="0" indent="0">
              <a:buNone/>
            </a:pPr>
            <a:r>
              <a:rPr lang="en-US" sz="1100" dirty="0">
                <a:hlinkClick r:id="rId7"/>
              </a:rPr>
              <a:t>https://www.usamulticulturalcalendar.com/Wall_Calender_a/256.htm</a:t>
            </a:r>
            <a:endParaRPr lang="en-US" sz="11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06194-6BCD-458A-AE3E-5B54FEE3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29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B4A3-520C-4D6F-A20C-97C213AE8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 </a:t>
            </a:r>
            <a:r>
              <a:rPr lang="en-US" dirty="0" err="1"/>
              <a:t>approfondire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78A67-7E2C-4C79-9C84-3E9B58512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43" y="1772816"/>
            <a:ext cx="9598700" cy="35814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Alpers</a:t>
            </a:r>
            <a:r>
              <a:rPr lang="en-US" dirty="0"/>
              <a:t>, L.-M.: Hospital food: When nurses' and ethnic minority patients' understanding of Islamic dietary needs differ; </a:t>
            </a:r>
            <a:r>
              <a:rPr lang="de-DE" dirty="0">
                <a:hlinkClick r:id="rId2"/>
              </a:rPr>
              <a:t>https://onlinelibrary.wiley.com/doi/full/10.1002/nop2.343</a:t>
            </a:r>
            <a:endParaRPr lang="de-DE" dirty="0"/>
          </a:p>
          <a:p>
            <a:r>
              <a:rPr lang="de-DE" dirty="0"/>
              <a:t>Dixon, B.: Cultural </a:t>
            </a:r>
            <a:r>
              <a:rPr lang="de-DE" dirty="0" err="1"/>
              <a:t>Traditons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Healthcare</a:t>
            </a:r>
            <a:r>
              <a:rPr lang="de-DE" dirty="0"/>
              <a:t> </a:t>
            </a:r>
            <a:r>
              <a:rPr lang="de-DE" dirty="0" err="1"/>
              <a:t>Beliefs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Older</a:t>
            </a:r>
            <a:r>
              <a:rPr lang="de-DE" dirty="0"/>
              <a:t> </a:t>
            </a:r>
            <a:r>
              <a:rPr lang="de-DE" dirty="0" err="1"/>
              <a:t>Adults</a:t>
            </a:r>
            <a:r>
              <a:rPr lang="de-DE" dirty="0">
                <a:hlinkClick r:id="rId3"/>
              </a:rPr>
              <a:t> https://www.virtualhospice.ca/Assets/cultural%20traditions%20and%20healthcare%20beliefs%20of%20older%20adults_20090429151038.pdf</a:t>
            </a:r>
            <a:endParaRPr lang="de-DE" dirty="0"/>
          </a:p>
          <a:p>
            <a:r>
              <a:rPr lang="de-DE" dirty="0"/>
              <a:t>Patience S.: Religion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dietary</a:t>
            </a:r>
            <a:r>
              <a:rPr lang="de-DE" dirty="0"/>
              <a:t> </a:t>
            </a:r>
            <a:r>
              <a:rPr lang="de-DE" dirty="0" err="1"/>
              <a:t>choices</a:t>
            </a:r>
            <a:r>
              <a:rPr lang="de-DE" dirty="0"/>
              <a:t>; </a:t>
            </a:r>
            <a:r>
              <a:rPr lang="de-DE" dirty="0">
                <a:hlinkClick r:id="rId4"/>
              </a:rPr>
              <a:t>https://www.independentnurse.co.uk/clinical-article/religion-and-dietary-choices/145719/</a:t>
            </a:r>
            <a:endParaRPr lang="de-DE" dirty="0"/>
          </a:p>
          <a:p>
            <a:r>
              <a:rPr lang="de-DE" dirty="0">
                <a:hlinkClick r:id="rId5"/>
              </a:rPr>
              <a:t>https://thrivemeetings.com/2018/01/religious-dietary-restrictions-guide/</a:t>
            </a:r>
            <a:endParaRPr lang="de-DE" dirty="0"/>
          </a:p>
          <a:p>
            <a:r>
              <a:rPr lang="de-DE" dirty="0">
                <a:hlinkClick r:id="rId6"/>
              </a:rPr>
              <a:t>http://what-when-how.com/nursing/transcultural-and-social-aspects-of-nutrition-nutrition-and-diet-therapy-nursing-part-3/</a:t>
            </a:r>
            <a:endParaRPr lang="de-DE" dirty="0"/>
          </a:p>
          <a:p>
            <a:r>
              <a:rPr lang="de-DE" dirty="0">
                <a:hlinkClick r:id="rId7"/>
              </a:rPr>
              <a:t>https://www.scholastic.com/teachers/articles/teaching-content/religious-commemorations-around-world/</a:t>
            </a:r>
            <a:endParaRPr lang="de-DE" dirty="0"/>
          </a:p>
          <a:p>
            <a:r>
              <a:rPr lang="de-DE" dirty="0">
                <a:hlinkClick r:id="rId8"/>
              </a:rPr>
              <a:t>https://en.wikipedia.org/wiki/Religious_festival</a:t>
            </a:r>
            <a:endParaRPr lang="de-DE" dirty="0"/>
          </a:p>
          <a:p>
            <a:endParaRPr lang="de-DE" dirty="0"/>
          </a:p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9313C-3CB5-4862-8126-B533307D8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52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45E2850-2808-4DCB-90B8-6CB5D8D70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38</a:t>
            </a:fld>
            <a:endParaRPr lang="en-GB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6AD836B-ED4C-4B3C-BC3A-58BD1100F63E}"/>
              </a:ext>
            </a:extLst>
          </p:cNvPr>
          <p:cNvSpPr txBox="1"/>
          <p:nvPr/>
        </p:nvSpPr>
        <p:spPr>
          <a:xfrm>
            <a:off x="2494012" y="2492896"/>
            <a:ext cx="792088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800" dirty="0"/>
              <a:t>Questo modulo formativo è stato sviluppato come parte di un progetto Erasmus + KA2 -  </a:t>
            </a:r>
            <a:r>
              <a:rPr lang="it-IT" sz="1800" b="1" dirty="0"/>
              <a:t>INTERCULTURAL CARE IN THE SOCIAL AND HEALTHCARE SECTOR (I-CARE)</a:t>
            </a:r>
            <a:r>
              <a:rPr lang="it-IT" sz="1800" dirty="0"/>
              <a:t> ed è finanziato con il supporto della Commissione Europea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94DD29-760A-4EED-8F40-CA9F431A1C85}"/>
              </a:ext>
            </a:extLst>
          </p:cNvPr>
          <p:cNvSpPr txBox="1"/>
          <p:nvPr/>
        </p:nvSpPr>
        <p:spPr>
          <a:xfrm>
            <a:off x="3142084" y="4437112"/>
            <a:ext cx="6192688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800" i="1" dirty="0"/>
              <a:t>Questa pubblicazione riflette solo la visione degli autori e la Commissione non può essere ritenuta responsabile per qualsiasi uso che possa essere fatto delle informazioni ivi contenute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04" y="3717032"/>
            <a:ext cx="388620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5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5400" dirty="0"/>
              <a:t>Regole alimentari e significato del digiuno nelle religioni del mondo</a:t>
            </a:r>
            <a:endParaRPr lang="en-GB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/>
              <a:t>FATTORI LEGATI AL PAZIENTE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54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3AD1-E0DA-4878-BE65-AE1E4071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Mangiare</a:t>
            </a:r>
            <a:r>
              <a:rPr lang="en-US" dirty="0"/>
              <a:t>, </a:t>
            </a:r>
            <a:r>
              <a:rPr lang="en-US" dirty="0" err="1"/>
              <a:t>bere</a:t>
            </a:r>
            <a:r>
              <a:rPr lang="en-US" dirty="0"/>
              <a:t>, </a:t>
            </a:r>
            <a:r>
              <a:rPr lang="en-US" dirty="0" err="1"/>
              <a:t>festeggiare</a:t>
            </a:r>
            <a:r>
              <a:rPr lang="en-US" dirty="0"/>
              <a:t>, </a:t>
            </a:r>
            <a:r>
              <a:rPr lang="en-US" dirty="0" err="1"/>
              <a:t>digiunare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57453-E6A5-41CF-8209-33791CB20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Mangiare, bere, festeggiare, digiunare: questi aspetti influenzano fortemente la vita quotidiana delle persone e per questo devono essere presi in considerazione quando si tratta di assistenza sociosanitaria delle persone; </a:t>
            </a:r>
          </a:p>
          <a:p>
            <a:r>
              <a:rPr lang="it-IT" dirty="0"/>
              <a:t>La nutrizione e le abitudini alimentari possono avere origini culturali, tradizionali o religiose</a:t>
            </a:r>
            <a:r>
              <a:rPr lang="en-GB" dirty="0"/>
              <a:t>; </a:t>
            </a:r>
          </a:p>
          <a:p>
            <a:r>
              <a:rPr lang="it-IT" dirty="0"/>
              <a:t>Le persone provenienti da altri Paesi d'origine possono rifiutare certi alimenti perché non sono loro familiari</a:t>
            </a:r>
            <a:r>
              <a:rPr lang="en-GB" dirty="0"/>
              <a:t>;</a:t>
            </a:r>
          </a:p>
          <a:p>
            <a:r>
              <a:rPr lang="it-IT" dirty="0"/>
              <a:t>Spesso, comunque, le tradizioni religiose sono strettamente legate sia alle abitudini alimentari sia ai precetti.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A2B1-AE37-483E-8B5D-65459E204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42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B707-6EFC-43BF-9BFF-945C2E2E1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Riflettete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queste</a:t>
            </a:r>
            <a:r>
              <a:rPr lang="en-US" dirty="0"/>
              <a:t> </a:t>
            </a:r>
            <a:r>
              <a:rPr lang="en-US" dirty="0" err="1"/>
              <a:t>domande</a:t>
            </a:r>
            <a:r>
              <a:rPr lang="en-US" dirty="0"/>
              <a:t>: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453FC-EA72-412A-82E1-89804CBEF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43" y="1415616"/>
            <a:ext cx="9598700" cy="151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u="sng" dirty="0"/>
              <a:t>La </a:t>
            </a:r>
            <a:r>
              <a:rPr lang="en-GB" b="1" u="sng" dirty="0" err="1"/>
              <a:t>conoscenza</a:t>
            </a:r>
            <a:r>
              <a:rPr lang="en-GB" dirty="0"/>
              <a:t> </a:t>
            </a:r>
            <a:r>
              <a:rPr lang="it-IT" dirty="0"/>
              <a:t> delle tradizioni e dei rituali religiosi </a:t>
            </a:r>
            <a:r>
              <a:rPr lang="en-GB" b="1" u="sng" dirty="0"/>
              <a:t>non </a:t>
            </a:r>
            <a:r>
              <a:rPr lang="en-GB" b="1" u="sng" dirty="0" err="1"/>
              <a:t>può</a:t>
            </a:r>
            <a:r>
              <a:rPr lang="en-GB" b="1" u="sng" dirty="0"/>
              <a:t> </a:t>
            </a:r>
            <a:r>
              <a:rPr lang="en-GB" b="1" u="sng" dirty="0" err="1"/>
              <a:t>essere</a:t>
            </a:r>
            <a:r>
              <a:rPr lang="en-GB" b="1" u="sng" dirty="0"/>
              <a:t> </a:t>
            </a:r>
            <a:r>
              <a:rPr lang="en-GB" b="1" u="sng" dirty="0" err="1"/>
              <a:t>usata</a:t>
            </a:r>
            <a:r>
              <a:rPr lang="en-GB" b="1" u="sng" dirty="0"/>
              <a:t> come una </a:t>
            </a:r>
            <a:r>
              <a:rPr lang="en-GB" b="1" u="sng" dirty="0" err="1"/>
              <a:t>ricetta</a:t>
            </a:r>
            <a:r>
              <a:rPr lang="en-GB" dirty="0"/>
              <a:t>. </a:t>
            </a:r>
            <a:br>
              <a:rPr lang="en-GB" dirty="0"/>
            </a:br>
            <a:r>
              <a:rPr lang="en-GB" dirty="0"/>
              <a:t>Ma </a:t>
            </a:r>
            <a:r>
              <a:rPr lang="it-IT" dirty="0"/>
              <a:t>può aiutare a portare ad una maggiore comprensione dei bisogni dei pazienti, soprattutto quando si lavora con gli anziani</a:t>
            </a:r>
            <a:r>
              <a:rPr lang="en-GB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EE881-82AF-4EAE-93E3-60FCCDEE6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6</a:t>
            </a:fld>
            <a:endParaRPr lang="en-GB"/>
          </a:p>
        </p:txBody>
      </p:sp>
      <p:sp>
        <p:nvSpPr>
          <p:cNvPr id="7" name="Abgerundetes Rechteck 6"/>
          <p:cNvSpPr/>
          <p:nvPr/>
        </p:nvSpPr>
        <p:spPr>
          <a:xfrm>
            <a:off x="1289744" y="2546429"/>
            <a:ext cx="8405068" cy="364190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653515" y="2822420"/>
            <a:ext cx="81227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2"/>
                </a:solidFill>
              </a:rPr>
              <a:t>Come possiamo soddisfare certi bisogni nutrizionali in contesti assistenziali/di cura?</a:t>
            </a:r>
          </a:p>
          <a:p>
            <a:r>
              <a:rPr lang="it-IT" dirty="0">
                <a:solidFill>
                  <a:schemeClr val="bg2"/>
                </a:solidFill>
              </a:rPr>
              <a:t>Come possiamo reagire nelle situazioni in cui queste abitudini o regole non possono essere rispettate a causa di indicazioni mediche e per ragioni di terapia?</a:t>
            </a:r>
          </a:p>
          <a:p>
            <a:r>
              <a:rPr lang="it-IT" dirty="0">
                <a:solidFill>
                  <a:schemeClr val="bg2"/>
                </a:solidFill>
              </a:rPr>
              <a:t>Come dovremmo agire?</a:t>
            </a:r>
          </a:p>
          <a:p>
            <a:r>
              <a:rPr lang="it-IT" dirty="0">
                <a:solidFill>
                  <a:schemeClr val="bg2"/>
                </a:solidFill>
              </a:rPr>
              <a:t>Come potremmo spiegarlo al paziente?</a:t>
            </a:r>
          </a:p>
          <a:p>
            <a:r>
              <a:rPr lang="it-IT" dirty="0">
                <a:solidFill>
                  <a:schemeClr val="bg2"/>
                </a:solidFill>
              </a:rPr>
              <a:t>Come potremmo spiegarlo alla famiglia del paziente?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9967817" y="2790024"/>
            <a:ext cx="136768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9900" dirty="0">
                <a:solidFill>
                  <a:srgbClr val="654EA3"/>
                </a:solidFill>
              </a:rPr>
              <a:t>?</a:t>
            </a:r>
          </a:p>
        </p:txBody>
      </p:sp>
      <p:pic>
        <p:nvPicPr>
          <p:cNvPr id="9" name="Picture 31">
            <a:extLst>
              <a:ext uri="{FF2B5EF4-FFF2-40B4-BE49-F238E27FC236}">
                <a16:creationId xmlns:a16="http://schemas.microsoft.com/office/drawing/2014/main" id="{2890513A-7137-47BF-864F-462F8F899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081" y="5593583"/>
            <a:ext cx="899704" cy="887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123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4DBA8-9313-4446-B64D-E818D9E9F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nutrizione in relazione alla religione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3A65A-A4A9-4B22-B0CB-36ABD6007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43" y="1916832"/>
            <a:ext cx="9598700" cy="35814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004680"/>
                </a:solidFill>
                <a:cs typeface="Calibri" panose="020F0502020204030204" pitchFamily="34" charset="0"/>
              </a:rPr>
              <a:t>Ci sono regole alimentari in ogni religione. </a:t>
            </a:r>
          </a:p>
          <a:p>
            <a:r>
              <a:rPr lang="it-IT" dirty="0">
                <a:solidFill>
                  <a:srgbClr val="004680"/>
                </a:solidFill>
                <a:cs typeface="Calibri" panose="020F0502020204030204" pitchFamily="34" charset="0"/>
              </a:rPr>
              <a:t>Si applicano alla vita quotidiana, ai giorni di festa e ai periodi di digiuno, e in alcune religioni anche al modo in cui il cibo viene preparato. </a:t>
            </a:r>
          </a:p>
          <a:p>
            <a:r>
              <a:rPr lang="it-IT" dirty="0">
                <a:solidFill>
                  <a:srgbClr val="004680"/>
                </a:solidFill>
                <a:cs typeface="Calibri" panose="020F0502020204030204" pitchFamily="34" charset="0"/>
              </a:rPr>
              <a:t>Alcune regole servono a rispettare gli animali. Altre hanno lo scopo di commemorare un evento o una persona, di promuovere la salute, di incoraggiare la riflessione o di allenare l'autocontrollo. </a:t>
            </a:r>
          </a:p>
          <a:p>
            <a:r>
              <a:rPr lang="it-IT" dirty="0">
                <a:solidFill>
                  <a:srgbClr val="004680"/>
                </a:solidFill>
                <a:cs typeface="Calibri" panose="020F0502020204030204" pitchFamily="34" charset="0"/>
              </a:rPr>
              <a:t>Alcune religioni hanno le loro parole specifiche per i cibi permessi e cose simili. I musulmani, per esempio, preferiscono mangiare halal, mentre gli ebrei kosher.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6B51F-40EF-4350-B348-772E0DD08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06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5297D-C9D2-40A3-AD3A-11793FB22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Islam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95079-34D4-4D6C-B463-61D35D128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43" y="1700808"/>
            <a:ext cx="9598700" cy="4176464"/>
          </a:xfrm>
        </p:spPr>
        <p:txBody>
          <a:bodyPr>
            <a:normAutofit/>
          </a:bodyPr>
          <a:lstStyle/>
          <a:p>
            <a:r>
              <a:rPr lang="it-IT" dirty="0"/>
              <a:t>Per i musulmani devoti alcuni cibi sono proibiti, come ad esempio il maiale e la carne (compreso il manzo) di animali che non sono morti naturalmente o che non sono stati macellati in un certo modo. La macellazione ‘corretta’ deve essere fatta con il </a:t>
            </a:r>
            <a:r>
              <a:rPr lang="it-IT" b="1" dirty="0"/>
              <a:t>taglio della gola</a:t>
            </a:r>
            <a:r>
              <a:rPr lang="it-IT" dirty="0"/>
              <a:t>. </a:t>
            </a:r>
            <a:r>
              <a:rPr lang="it-IT" b="1" dirty="0"/>
              <a:t>Se gli animali vengono macellati secondo questa procedura, la carne si chiama "halal" (“halal” significa permesso, lecito)</a:t>
            </a:r>
            <a:r>
              <a:rPr lang="it-IT" dirty="0"/>
              <a:t>. I divieti includono anche il sangue e i prodotti derivati dal maiale come lo strutto, il grasso o la gelatina. Questi si possono trovare, per esempio, in alcuni tipi di formaggio e in alcuni dolci. Anche l'alcol è vietato. </a:t>
            </a:r>
          </a:p>
          <a:p>
            <a:r>
              <a:rPr lang="it-IT" dirty="0"/>
              <a:t>Ecco perché al fine di garantire una dieta conforme ai requisiti dietetici islamici, i possibili derivati animali dovrebbero essere elencati nei menu.</a:t>
            </a:r>
          </a:p>
          <a:p>
            <a:r>
              <a:rPr lang="it-IT" dirty="0"/>
              <a:t>Tuttavia, i principi religiosi possono essere sospesi in caso di emergenza e quando non sono disponibili alternative. Questo include, per esempio, l'assunzione di prodotti altrimenti proibiti come le medicine che contengono alcol, o non eseguire i doveri religiosi come il digiuno durante il Ramadan.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981AF-D8F2-4A7A-8BB9-C3A22D06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07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1F9C5-A28C-4174-BFF7-8639E17E9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Giudaismo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3213C-E57F-43F4-8B9F-D52F19686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42" y="1988840"/>
            <a:ext cx="7027425" cy="4091498"/>
          </a:xfrm>
        </p:spPr>
        <p:txBody>
          <a:bodyPr>
            <a:normAutofit/>
          </a:bodyPr>
          <a:lstStyle/>
          <a:p>
            <a:r>
              <a:rPr lang="it-IT" sz="1800" dirty="0"/>
              <a:t>Gli ebrei non devono mai mangiare alcuni cibi e non devono combinarne altri insieme. Questo vale soprattutto per la carne e il latte e tutto ciò che è fatto con essi. Anche il metodo di preparazione è importante: molti cibi e menu devono essere prodotti, lavorati e preparati in modo speciale. Ci sono inoltre regole per la conservazione delle provviste e per la manipolazione dei piatti (gli ebrei osservanti hanno due servizi di piatti e stoviglie diversi, scomparti distinti in frigorifero, ed anche spugne separate). 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it-IT" sz="1800" b="1" dirty="0"/>
              <a:t>Kosher: cosa è puro e adatto? </a:t>
            </a:r>
          </a:p>
          <a:p>
            <a:pPr marL="0" indent="0">
              <a:buNone/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 esempio essere piatti preparati con latte, panna, formaggio o altri prodotti caseari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verdure o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pesce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menu </a:t>
            </a:r>
            <a:r>
              <a:rPr lang="en-US" sz="18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halavi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1800" dirty="0"/>
          </a:p>
          <a:p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26766-753A-44AE-8597-61D4908A8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GB" smtClean="0"/>
              <a:t>9</a:t>
            </a:fld>
            <a:endParaRPr lang="en-GB"/>
          </a:p>
        </p:txBody>
      </p:sp>
      <p:sp>
        <p:nvSpPr>
          <p:cNvPr id="7" name="Horizontales Scrollen 6"/>
          <p:cNvSpPr/>
          <p:nvPr/>
        </p:nvSpPr>
        <p:spPr>
          <a:xfrm>
            <a:off x="8398668" y="908720"/>
            <a:ext cx="3168352" cy="5400600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AutoNum type="arabicPeriod"/>
            </a:pPr>
            <a:endParaRPr lang="en-US" sz="1600" dirty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600" dirty="0">
              <a:ln w="0">
                <a:noFill/>
              </a:ln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sz="1600" dirty="0">
                <a:ln w="0">
                  <a:noFill/>
                </a:ln>
                <a:solidFill>
                  <a:schemeClr val="bg2">
                    <a:lumMod val="50000"/>
                  </a:schemeClr>
                </a:solidFill>
              </a:rPr>
              <a:t>Due </a:t>
            </a:r>
            <a:r>
              <a:rPr lang="en-US" sz="1600" dirty="0" err="1">
                <a:ln w="0">
                  <a:noFill/>
                </a:ln>
                <a:solidFill>
                  <a:schemeClr val="bg2">
                    <a:lumMod val="50000"/>
                  </a:schemeClr>
                </a:solidFill>
              </a:rPr>
              <a:t>regole</a:t>
            </a:r>
            <a:r>
              <a:rPr lang="en-US" sz="1600" dirty="0">
                <a:ln w="0">
                  <a:noFill/>
                </a:ln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ln w="0">
                  <a:noFill/>
                </a:ln>
                <a:solidFill>
                  <a:schemeClr val="bg2">
                    <a:lumMod val="50000"/>
                  </a:schemeClr>
                </a:solidFill>
              </a:rPr>
              <a:t>fondamentali</a:t>
            </a:r>
            <a:r>
              <a:rPr lang="en-US" sz="1600" dirty="0">
                <a:ln w="0">
                  <a:noFill/>
                </a:ln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algn="ctr"/>
            <a:endParaRPr lang="en-US" sz="1600" i="1" dirty="0">
              <a:ln w="0">
                <a:noFill/>
              </a:ln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 algn="ctr">
              <a:buAutoNum type="arabicPeriod"/>
            </a:pPr>
            <a:r>
              <a:rPr lang="it-IT" sz="1600" i="1" dirty="0">
                <a:ln w="0">
                  <a:noFill/>
                </a:ln>
                <a:solidFill>
                  <a:schemeClr val="bg2">
                    <a:lumMod val="50000"/>
                  </a:schemeClr>
                </a:solidFill>
              </a:rPr>
              <a:t>La carne e i derivati animali devono provenire da animali "permessi" (ossia quelli che sono ruminanti e che hanno lo zoccolo fesso come la mucca, il vitello, la pecora, la capra etc. Gli animali non permessi sono il coniglio, il maiale, il cavallo). </a:t>
            </a:r>
            <a:endParaRPr lang="en-US" sz="1600" i="1" dirty="0">
              <a:ln w="0">
                <a:noFill/>
              </a:ln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US" sz="1600" i="1" dirty="0">
              <a:ln w="0">
                <a:noFill/>
              </a:ln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sz="1600" i="1" dirty="0">
                <a:ln w="0">
                  <a:noFill/>
                </a:ln>
                <a:solidFill>
                  <a:schemeClr val="bg2">
                    <a:lumMod val="50000"/>
                  </a:schemeClr>
                </a:solidFill>
              </a:rPr>
              <a:t>2. </a:t>
            </a:r>
            <a:r>
              <a:rPr lang="it-IT" sz="1600" i="1" dirty="0">
                <a:ln w="0">
                  <a:noFill/>
                </a:ln>
                <a:solidFill>
                  <a:schemeClr val="bg2">
                    <a:lumMod val="50000"/>
                  </a:schemeClr>
                </a:solidFill>
              </a:rPr>
              <a:t> I latticini e la carne vanno sempre separati.</a:t>
            </a:r>
            <a:endParaRPr lang="en-US" sz="1999" dirty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DE" dirty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741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rop">
  <a:themeElements>
    <a:clrScheme name="Custom 8">
      <a:dk1>
        <a:sysClr val="windowText" lastClr="000000"/>
      </a:dk1>
      <a:lt1>
        <a:srgbClr val="D8D8D8"/>
      </a:lt1>
      <a:dk2>
        <a:srgbClr val="004680"/>
      </a:dk2>
      <a:lt2>
        <a:srgbClr val="FFFFFF"/>
      </a:lt2>
      <a:accent1>
        <a:srgbClr val="5C226E"/>
      </a:accent1>
      <a:accent2>
        <a:srgbClr val="108A7E"/>
      </a:accent2>
      <a:accent3>
        <a:srgbClr val="9D232F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B9BACA134E1C94C9BE7FA5820DBAA8E" ma:contentTypeVersion="13" ma:contentTypeDescription="Creare un nuovo documento." ma:contentTypeScope="" ma:versionID="0c02ea5c1eca2d5a5d4f1dc6f672821a">
  <xsd:schema xmlns:xsd="http://www.w3.org/2001/XMLSchema" xmlns:xs="http://www.w3.org/2001/XMLSchema" xmlns:p="http://schemas.microsoft.com/office/2006/metadata/properties" xmlns:ns2="ba8488f0-dc01-4299-a1f4-ae4288f3e31f" xmlns:ns3="3d9c32d8-ae8e-47a0-a133-c232e1cc98f1" targetNamespace="http://schemas.microsoft.com/office/2006/metadata/properties" ma:root="true" ma:fieldsID="c48f6434574ce3def74f534cc1c429db" ns2:_="" ns3:_="">
    <xsd:import namespace="ba8488f0-dc01-4299-a1f4-ae4288f3e31f"/>
    <xsd:import namespace="3d9c32d8-ae8e-47a0-a133-c232e1cc98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8488f0-dc01-4299-a1f4-ae4288f3e3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9c32d8-ae8e-47a0-a133-c232e1cc98f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C67BEE-D13F-4BD2-98A5-34D8A0977F68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3d9c32d8-ae8e-47a0-a133-c232e1cc98f1"/>
    <ds:schemaRef ds:uri="http://purl.org/dc/dcmitype/"/>
    <ds:schemaRef ds:uri="http://schemas.microsoft.com/office/infopath/2007/PartnerControls"/>
    <ds:schemaRef ds:uri="ba8488f0-dc01-4299-a1f4-ae4288f3e31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D9C2A82-5685-4537-BEF6-0B90C85568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8488f0-dc01-4299-a1f4-ae4288f3e31f"/>
    <ds:schemaRef ds:uri="3d9c32d8-ae8e-47a0-a133-c232e1cc98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AECE24-61A3-49C7-9776-DB00F7E91C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</TotalTime>
  <Words>4738</Words>
  <Application>Microsoft Office PowerPoint</Application>
  <PresentationFormat>Custom</PresentationFormat>
  <Paragraphs>303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Franklin Gothic Book</vt:lpstr>
      <vt:lpstr>Wingdings</vt:lpstr>
      <vt:lpstr>Crop</vt:lpstr>
      <vt:lpstr>MANGIARE, BERE, FESTEGGIARE E DIGIUNARE</vt:lpstr>
      <vt:lpstr>Scopi e Obiettivi del Modulo:</vt:lpstr>
      <vt:lpstr>Introduzione</vt:lpstr>
      <vt:lpstr>Regole alimentari e significato del digiuno nelle religioni del mondo</vt:lpstr>
      <vt:lpstr>Mangiare, bere, festeggiare, digiunare</vt:lpstr>
      <vt:lpstr>Riflettete su queste domande:</vt:lpstr>
      <vt:lpstr>La nutrizione in relazione alla religione</vt:lpstr>
      <vt:lpstr>1. Islam</vt:lpstr>
      <vt:lpstr>2. Giudaismo</vt:lpstr>
      <vt:lpstr>3. Induismo</vt:lpstr>
      <vt:lpstr>4. Buddismo</vt:lpstr>
      <vt:lpstr>5. Cristianesimo</vt:lpstr>
      <vt:lpstr>Trovate le combinazioni</vt:lpstr>
      <vt:lpstr>Risposte</vt:lpstr>
      <vt:lpstr>Il significato del digiuno</vt:lpstr>
      <vt:lpstr>Il digiuno nelle diverse religioni</vt:lpstr>
      <vt:lpstr>Consigli pratici per i professionisti</vt:lpstr>
      <vt:lpstr>Auto-riflessione</vt:lpstr>
      <vt:lpstr>Riassunto</vt:lpstr>
      <vt:lpstr>Celebrazioni in diverse culture e religioni</vt:lpstr>
      <vt:lpstr>Significato delle celebrazioni</vt:lpstr>
      <vt:lpstr>Esperto culturale per un giorno </vt:lpstr>
      <vt:lpstr>Tradizioni religiose e culturali nel contesto dell’assistenza sociosanitaria</vt:lpstr>
      <vt:lpstr>Abitudini alimentari e tradizioni religiose/culturali nell’assistenza sociosanitaria - cure culturalmente attente</vt:lpstr>
      <vt:lpstr>Celebrazioni nell'Islam e nel Giudaismo</vt:lpstr>
      <vt:lpstr>Celebrazioni nel Buddismo e nell'Induismo</vt:lpstr>
      <vt:lpstr>Celebrazioni nel Cristianesimo</vt:lpstr>
      <vt:lpstr>Sapevate che….?</vt:lpstr>
      <vt:lpstr>Cosa potrebbe succedere…? </vt:lpstr>
      <vt:lpstr>Un esempio di buona pratica</vt:lpstr>
      <vt:lpstr>PowerPoint Presentation</vt:lpstr>
      <vt:lpstr>PowerPoint Presentation</vt:lpstr>
      <vt:lpstr>Riassunto</vt:lpstr>
      <vt:lpstr>Timeplanner interculturale  Un timeplanner interculturale è uno strumento utile per avere una panoramica su tutte le festività delle diverse religioni durante l'anno</vt:lpstr>
      <vt:lpstr>Riferimenti</vt:lpstr>
      <vt:lpstr>Riferimenti – immagini e fotografie</vt:lpstr>
      <vt:lpstr>Per approfondire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Hilary Hale</dc:creator>
  <cp:lastModifiedBy>Sophy Hale</cp:lastModifiedBy>
  <cp:revision>680</cp:revision>
  <cp:lastPrinted>2018-11-19T09:43:55Z</cp:lastPrinted>
  <dcterms:created xsi:type="dcterms:W3CDTF">2018-08-29T12:26:02Z</dcterms:created>
  <dcterms:modified xsi:type="dcterms:W3CDTF">2023-02-08T12:08:40Z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0x0101006B9BACA134E1C94C9BE7FA5820DBAA8E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