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3"/>
  </p:notesMasterIdLst>
  <p:handoutMasterIdLst>
    <p:handoutMasterId r:id="rId44"/>
  </p:handoutMasterIdLst>
  <p:sldIdLst>
    <p:sldId id="742" r:id="rId5"/>
    <p:sldId id="823" r:id="rId6"/>
    <p:sldId id="815" r:id="rId7"/>
    <p:sldId id="744" r:id="rId8"/>
    <p:sldId id="755" r:id="rId9"/>
    <p:sldId id="759" r:id="rId10"/>
    <p:sldId id="776" r:id="rId11"/>
    <p:sldId id="766" r:id="rId12"/>
    <p:sldId id="767" r:id="rId13"/>
    <p:sldId id="770" r:id="rId14"/>
    <p:sldId id="822" r:id="rId15"/>
    <p:sldId id="788" r:id="rId16"/>
    <p:sldId id="802" r:id="rId17"/>
    <p:sldId id="820" r:id="rId18"/>
    <p:sldId id="760" r:id="rId19"/>
    <p:sldId id="810" r:id="rId20"/>
    <p:sldId id="807" r:id="rId21"/>
    <p:sldId id="803" r:id="rId22"/>
    <p:sldId id="816" r:id="rId23"/>
    <p:sldId id="785" r:id="rId24"/>
    <p:sldId id="764" r:id="rId25"/>
    <p:sldId id="789" r:id="rId26"/>
    <p:sldId id="799" r:id="rId27"/>
    <p:sldId id="795" r:id="rId28"/>
    <p:sldId id="811" r:id="rId29"/>
    <p:sldId id="812" r:id="rId30"/>
    <p:sldId id="813" r:id="rId31"/>
    <p:sldId id="814" r:id="rId32"/>
    <p:sldId id="790" r:id="rId33"/>
    <p:sldId id="804" r:id="rId34"/>
    <p:sldId id="821" r:id="rId35"/>
    <p:sldId id="806" r:id="rId36"/>
    <p:sldId id="817" r:id="rId37"/>
    <p:sldId id="800" r:id="rId38"/>
    <p:sldId id="775" r:id="rId39"/>
    <p:sldId id="777" r:id="rId40"/>
    <p:sldId id="818" r:id="rId41"/>
    <p:sldId id="747" r:id="rId42"/>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742"/>
            <p14:sldId id="823"/>
            <p14:sldId id="815"/>
            <p14:sldId id="744"/>
            <p14:sldId id="755"/>
            <p14:sldId id="759"/>
            <p14:sldId id="776"/>
            <p14:sldId id="766"/>
            <p14:sldId id="767"/>
            <p14:sldId id="770"/>
            <p14:sldId id="822"/>
            <p14:sldId id="788"/>
            <p14:sldId id="802"/>
            <p14:sldId id="820"/>
            <p14:sldId id="760"/>
            <p14:sldId id="810"/>
            <p14:sldId id="807"/>
            <p14:sldId id="803"/>
            <p14:sldId id="816"/>
            <p14:sldId id="785"/>
            <p14:sldId id="764"/>
            <p14:sldId id="789"/>
            <p14:sldId id="799"/>
            <p14:sldId id="795"/>
            <p14:sldId id="811"/>
            <p14:sldId id="812"/>
            <p14:sldId id="813"/>
            <p14:sldId id="814"/>
            <p14:sldId id="790"/>
            <p14:sldId id="804"/>
            <p14:sldId id="821"/>
            <p14:sldId id="806"/>
            <p14:sldId id="817"/>
            <p14:sldId id="800"/>
            <p14:sldId id="775"/>
            <p14:sldId id="777"/>
            <p14:sldId id="818"/>
            <p14:sldId id="747"/>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 id="2" name="Damien Wright" initials="DW" lastIdx="7" clrIdx="1">
    <p:extLst>
      <p:ext uri="{19B8F6BF-5375-455C-9EA6-DF929625EA0E}">
        <p15:presenceInfo xmlns:p15="http://schemas.microsoft.com/office/powerpoint/2012/main" userId="Damien Wright" providerId="None"/>
      </p:ext>
    </p:extLst>
  </p:cmAuthor>
  <p:cmAuthor id="3" name="Sandy Leong" initials="SL" lastIdx="7" clrIdx="2">
    <p:extLst>
      <p:ext uri="{19B8F6BF-5375-455C-9EA6-DF929625EA0E}">
        <p15:presenceInfo xmlns:p15="http://schemas.microsoft.com/office/powerpoint/2012/main" userId="f5968e11c8606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654EA3"/>
    <a:srgbClr val="FFFFFF"/>
    <a:srgbClr val="8898E8"/>
    <a:srgbClr val="D9A265"/>
    <a:srgbClr val="BA9238"/>
    <a:srgbClr val="E7F6FF"/>
    <a:srgbClr val="CCECFF"/>
    <a:srgbClr val="00FF99"/>
    <a:srgbClr val="72D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D9C5E-606F-49C1-A0F9-B04C18A88C72}" v="7" dt="2021-08-23T11:28:45.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176" autoAdjust="0"/>
  </p:normalViewPr>
  <p:slideViewPr>
    <p:cSldViewPr>
      <p:cViewPr varScale="1">
        <p:scale>
          <a:sx n="111" d="100"/>
          <a:sy n="111" d="100"/>
        </p:scale>
        <p:origin x="534" y="96"/>
      </p:cViewPr>
      <p:guideLst>
        <p:guide orient="horz" pos="2160"/>
        <p:guide pos="3839"/>
      </p:guideLst>
    </p:cSldViewPr>
  </p:slideViewPr>
  <p:outlineViewPr>
    <p:cViewPr>
      <p:scale>
        <a:sx n="33" d="100"/>
        <a:sy n="33" d="100"/>
      </p:scale>
      <p:origin x="0" y="-27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Leong" userId="f5968e11c86067dc" providerId="Windows Live" clId="Web-{34ED9C5E-606F-49C1-A0F9-B04C18A88C72}"/>
    <pc:docChg chg="">
      <pc:chgData name="Sandy Leong" userId="f5968e11c86067dc" providerId="Windows Live" clId="Web-{34ED9C5E-606F-49C1-A0F9-B04C18A88C72}" dt="2021-08-23T11:28:45.717" v="6"/>
      <pc:docMkLst>
        <pc:docMk/>
      </pc:docMkLst>
      <pc:sldChg chg="addCm">
        <pc:chgData name="Sandy Leong" userId="f5968e11c86067dc" providerId="Windows Live" clId="Web-{34ED9C5E-606F-49C1-A0F9-B04C18A88C72}" dt="2021-08-23T11:26:10.869" v="0"/>
        <pc:sldMkLst>
          <pc:docMk/>
          <pc:sldMk cId="1927417979" sldId="767"/>
        </pc:sldMkLst>
      </pc:sldChg>
      <pc:sldChg chg="addCm">
        <pc:chgData name="Sandy Leong" userId="f5968e11c86067dc" providerId="Windows Live" clId="Web-{34ED9C5E-606F-49C1-A0F9-B04C18A88C72}" dt="2021-08-23T11:26:32.026" v="1"/>
        <pc:sldMkLst>
          <pc:docMk/>
          <pc:sldMk cId="272351548" sldId="788"/>
        </pc:sldMkLst>
      </pc:sldChg>
      <pc:sldChg chg="addCm">
        <pc:chgData name="Sandy Leong" userId="f5968e11c86067dc" providerId="Windows Live" clId="Web-{34ED9C5E-606F-49C1-A0F9-B04C18A88C72}" dt="2021-08-23T11:28:45.717" v="6"/>
        <pc:sldMkLst>
          <pc:docMk/>
          <pc:sldMk cId="263105561" sldId="805"/>
        </pc:sldMkLst>
      </pc:sldChg>
      <pc:sldChg chg="addCm">
        <pc:chgData name="Sandy Leong" userId="f5968e11c86067dc" providerId="Windows Live" clId="Web-{34ED9C5E-606F-49C1-A0F9-B04C18A88C72}" dt="2021-08-23T11:27:12.699" v="3"/>
        <pc:sldMkLst>
          <pc:docMk/>
          <pc:sldMk cId="3368492217" sldId="810"/>
        </pc:sldMkLst>
      </pc:sldChg>
      <pc:sldChg chg="addCm">
        <pc:chgData name="Sandy Leong" userId="f5968e11c86067dc" providerId="Windows Live" clId="Web-{34ED9C5E-606F-49C1-A0F9-B04C18A88C72}" dt="2021-08-23T11:27:47.153" v="4"/>
        <pc:sldMkLst>
          <pc:docMk/>
          <pc:sldMk cId="3082962090" sldId="8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2/8/2023</a:t>
            </a:fld>
            <a:endParaRPr dirty="0"/>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dirty="0"/>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2/8/2023</a:t>
            </a:fld>
            <a:endParaRPr dirty="0"/>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dirty="0"/>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dirty="0"/>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dirty="0"/>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dirty="0"/>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dirty="0"/>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dirty="0"/>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diversityresources.com/february-2021-diversity-calendar/" TargetMode="External"/><Relationship Id="rId2" Type="http://schemas.openxmlformats.org/officeDocument/2006/relationships/hyperlink" Target="https://www.diversitybestpractices.com/2021-diversity-holidays" TargetMode="External"/><Relationship Id="rId1" Type="http://schemas.openxmlformats.org/officeDocument/2006/relationships/slideLayout" Target="../slideLayouts/slideLayout2.xml"/><Relationship Id="rId5" Type="http://schemas.openxmlformats.org/officeDocument/2006/relationships/hyperlink" Target="https://www.usamulticulturalcalendar.com/Wall_Calender_a/256.htm"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www.unibas.ch/de/Aktuell/Uni-Nova/Uni-Nova-115/Uni-Nova-115-Feste.html" TargetMode="External"/><Relationship Id="rId2" Type="http://schemas.openxmlformats.org/officeDocument/2006/relationships/hyperlink" Target="https://religionen-entdecken.de/lexikon/e/essen-in-den-religione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Religious_festival" TargetMode="External"/><Relationship Id="rId3" Type="http://schemas.openxmlformats.org/officeDocument/2006/relationships/hyperlink" Target="https://www.virtualhospice.ca/Assets/cultural%20traditions%20and%20healthcare%20beliefs%20of%20older%20adults_20090429151038.pdf" TargetMode="External"/><Relationship Id="rId7" Type="http://schemas.openxmlformats.org/officeDocument/2006/relationships/hyperlink" Target="https://www.scholastic.com/teachers/articles/teaching-content/religious-commemorations-around-world/" TargetMode="External"/><Relationship Id="rId2" Type="http://schemas.openxmlformats.org/officeDocument/2006/relationships/hyperlink" Target="https://onlinelibrary.wiley.com/doi/full/10.1002/nop2.343" TargetMode="External"/><Relationship Id="rId1" Type="http://schemas.openxmlformats.org/officeDocument/2006/relationships/slideLayout" Target="../slideLayouts/slideLayout2.xml"/><Relationship Id="rId6" Type="http://schemas.openxmlformats.org/officeDocument/2006/relationships/hyperlink" Target="http://what-when-how.com/nursing/transcultural-and-social-aspects-of-nutrition-nutrition-and-diet-therapy-nursing-part-3/" TargetMode="External"/><Relationship Id="rId5" Type="http://schemas.openxmlformats.org/officeDocument/2006/relationships/hyperlink" Target="https://thrivemeetings.com/2018/01/religious-dietary-restrictions-guide/" TargetMode="External"/><Relationship Id="rId4" Type="http://schemas.openxmlformats.org/officeDocument/2006/relationships/hyperlink" Target="https://www.independentnurse.co.uk/clinical-article/religion-and-dietary-choices/14571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businessinsider.com/photos-muslims-celebrating-eid-al-fitr-2016-7#egypt-celebrations-often-pour-out-into-the-streets-muslims-in-cairo-waited-to-catch-the-hundreds-of-balloons-distributed-after-eid-al-fitr-prayers-4" TargetMode="External"/><Relationship Id="rId7" Type="http://schemas.openxmlformats.org/officeDocument/2006/relationships/hyperlink" Target="https://www.usamulticulturalcalendar.com/Wall_Calender_a/256.htm" TargetMode="External"/><Relationship Id="rId2" Type="http://schemas.openxmlformats.org/officeDocument/2006/relationships/hyperlink" Target="https://www.vecteezy.com/vector-art/2288908-eid-mubarak-islamic-festival-celebration-with-vector-illustration-on-blue-background" TargetMode="External"/><Relationship Id="rId1" Type="http://schemas.openxmlformats.org/officeDocument/2006/relationships/slideLayout" Target="../slideLayouts/slideLayout2.xml"/><Relationship Id="rId6" Type="http://schemas.openxmlformats.org/officeDocument/2006/relationships/hyperlink" Target="https://religion.orf.at/v3/lexikon/stories/2568989/" TargetMode="External"/><Relationship Id="rId5" Type="http://schemas.openxmlformats.org/officeDocument/2006/relationships/hyperlink" Target="https://pixabay.com/de/images" TargetMode="External"/><Relationship Id="rId4" Type="http://schemas.openxmlformats.org/officeDocument/2006/relationships/hyperlink" Target="https://de.freepik.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844" y="980728"/>
            <a:ext cx="9291838" cy="2905952"/>
          </a:xfrm>
        </p:spPr>
        <p:txBody>
          <a:bodyPr/>
          <a:lstStyle/>
          <a:p>
            <a:r>
              <a:rPr lang="el-GR" dirty="0"/>
              <a:t>ΔΙΑΤΡΟΦ</a:t>
            </a:r>
            <a:r>
              <a:rPr lang="en-GB" dirty="0"/>
              <a:t>H</a:t>
            </a:r>
            <a:r>
              <a:rPr lang="el-GR" dirty="0"/>
              <a:t>, ΕΟΡΤΑΣΜΟ</a:t>
            </a:r>
            <a:r>
              <a:rPr lang="en-GB" dirty="0"/>
              <a:t>I</a:t>
            </a:r>
            <a:br>
              <a:rPr lang="el-GR" dirty="0"/>
            </a:br>
            <a:r>
              <a:rPr lang="el-GR" dirty="0"/>
              <a:t>&amp; ΝΗΣΤΕ</a:t>
            </a:r>
            <a:r>
              <a:rPr lang="en-GB" dirty="0"/>
              <a:t>I</a:t>
            </a:r>
            <a:r>
              <a:rPr lang="el-GR" dirty="0"/>
              <a:t>Α</a:t>
            </a:r>
            <a:endParaRPr lang="en-GB" dirty="0"/>
          </a:p>
        </p:txBody>
      </p:sp>
      <p:sp>
        <p:nvSpPr>
          <p:cNvPr id="3" name="Subtitle 2"/>
          <p:cNvSpPr>
            <a:spLocks noGrp="1"/>
          </p:cNvSpPr>
          <p:nvPr>
            <p:ph type="subTitle" idx="1"/>
          </p:nvPr>
        </p:nvSpPr>
        <p:spPr/>
        <p:txBody>
          <a:bodyPr>
            <a:normAutofit/>
          </a:bodyPr>
          <a:lstStyle/>
          <a:p>
            <a:r>
              <a:rPr lang="el-GR" sz="5400" dirty="0"/>
              <a:t>Ενότητα</a:t>
            </a:r>
            <a:r>
              <a:rPr lang="en-GB" sz="5400" dirty="0"/>
              <a:t> 3</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dirty="0"/>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705F-990C-4C29-8AF4-72AF56D21224}"/>
              </a:ext>
            </a:extLst>
          </p:cNvPr>
          <p:cNvSpPr>
            <a:spLocks noGrp="1"/>
          </p:cNvSpPr>
          <p:nvPr>
            <p:ph type="title"/>
          </p:nvPr>
        </p:nvSpPr>
        <p:spPr/>
        <p:txBody>
          <a:bodyPr/>
          <a:lstStyle/>
          <a:p>
            <a:r>
              <a:rPr lang="en-US" dirty="0"/>
              <a:t>3. </a:t>
            </a:r>
            <a:r>
              <a:rPr lang="el-GR" dirty="0"/>
              <a:t>Ινδουϊσμός</a:t>
            </a:r>
          </a:p>
        </p:txBody>
      </p:sp>
      <p:sp>
        <p:nvSpPr>
          <p:cNvPr id="3" name="Content Placeholder 2">
            <a:extLst>
              <a:ext uri="{FF2B5EF4-FFF2-40B4-BE49-F238E27FC236}">
                <a16:creationId xmlns:a16="http://schemas.microsoft.com/office/drawing/2014/main" id="{907DB9A8-95EF-4CE4-AD5B-869FD3724DE6}"/>
              </a:ext>
            </a:extLst>
          </p:cNvPr>
          <p:cNvSpPr>
            <a:spLocks noGrp="1"/>
          </p:cNvSpPr>
          <p:nvPr>
            <p:ph idx="1"/>
          </p:nvPr>
        </p:nvSpPr>
        <p:spPr>
          <a:xfrm>
            <a:off x="1357863" y="1700808"/>
            <a:ext cx="9598700" cy="3581400"/>
          </a:xfrm>
        </p:spPr>
        <p:txBody>
          <a:bodyPr>
            <a:normAutofit fontScale="92500"/>
          </a:bodyPr>
          <a:lstStyle/>
          <a:p>
            <a:pPr marL="0" indent="0" algn="just">
              <a:buNone/>
            </a:pPr>
            <a:r>
              <a:rPr lang="el-GR" dirty="0"/>
              <a:t>Για πολλούς/</a:t>
            </a:r>
            <a:r>
              <a:rPr lang="el-GR" dirty="0" err="1"/>
              <a:t>ες</a:t>
            </a:r>
            <a:r>
              <a:rPr lang="el-GR" dirty="0"/>
              <a:t> Ινδουιστές/</a:t>
            </a:r>
            <a:r>
              <a:rPr lang="el-GR" dirty="0" err="1"/>
              <a:t>στριες</a:t>
            </a:r>
            <a:r>
              <a:rPr lang="el-GR" dirty="0"/>
              <a:t>, ένα γεύμα είναι επίσης ένα σημαντικό μέρος της θρησκευτικής ζωής τους. Ανάλογα με την ονομασία και το στάδιο της ζωής, ισχύουν ορισμένοι κανόνες διατροφής:</a:t>
            </a:r>
            <a:r>
              <a:rPr lang="en-US" dirty="0"/>
              <a:t> </a:t>
            </a:r>
            <a:endParaRPr lang="el-GR" dirty="0"/>
          </a:p>
          <a:p>
            <a:pPr algn="just">
              <a:buFont typeface="Wingdings" panose="05000000000000000000" pitchFamily="2" charset="2"/>
              <a:buChar char="§"/>
            </a:pPr>
            <a:r>
              <a:rPr lang="el-GR" dirty="0"/>
              <a:t>Το βόειο κρέας είναι ταμπού για τους Ινδουιστές, επειδή οι αγελάδες είναι ιερά ζώα στον Ινδουισμό.</a:t>
            </a:r>
          </a:p>
          <a:p>
            <a:pPr algn="just">
              <a:buFont typeface="Wingdings" panose="05000000000000000000" pitchFamily="2" charset="2"/>
              <a:buChar char="§"/>
            </a:pPr>
            <a:r>
              <a:rPr lang="el-GR" dirty="0"/>
              <a:t>Πολλοί Ινδουιστές είναι χορτοφάγοι και ως εκ τούτου δεν τρώνε κανένα πιάτο που περιέχει κρέας ή άλλα συστατικά από ένα ζώο, επειδή οι Ινδουιστές πιστεύουν στην αιώνια αναγέννηση. Σύμφωνα με αυτήν την πεποίθηση, η ψυχή ενός ατόμου μπορεί επίσης να αναγεννηθεί σε ένα ζώο. Επομένως, πολλοί Ινδουιστές δεν θέλουν να σκοτώσουν ένα ζώο.</a:t>
            </a:r>
          </a:p>
          <a:p>
            <a:pPr algn="just">
              <a:buFont typeface="Wingdings" panose="05000000000000000000" pitchFamily="2" charset="2"/>
              <a:buChar char="§"/>
            </a:pPr>
            <a:r>
              <a:rPr lang="el-GR" dirty="0"/>
              <a:t>Οι Ινδουιστές πλένουν τα χέρια τους πριν από κάθε γεύμα, επειδή το φαγητό είναι θρησκευτική πράξη για αυτούς και αυτό περιλαμβάνει πάντα την καθαριότητα. Αφορά επίσης την πρακτική υγιεινή, επειδή πολλοί Ινδουιστές τρώνε χωρίς μαχαιροπίρουνα, με το δεξί τους χέρι.</a:t>
            </a:r>
            <a:endParaRPr lang="en-US" dirty="0"/>
          </a:p>
        </p:txBody>
      </p:sp>
      <p:sp>
        <p:nvSpPr>
          <p:cNvPr id="4" name="Slide Number Placeholder 3">
            <a:extLst>
              <a:ext uri="{FF2B5EF4-FFF2-40B4-BE49-F238E27FC236}">
                <a16:creationId xmlns:a16="http://schemas.microsoft.com/office/drawing/2014/main" id="{C6BD98A4-CF5D-422A-B287-57199B8E3883}"/>
              </a:ext>
            </a:extLst>
          </p:cNvPr>
          <p:cNvSpPr>
            <a:spLocks noGrp="1"/>
          </p:cNvSpPr>
          <p:nvPr>
            <p:ph type="sldNum" sz="quarter" idx="12"/>
          </p:nvPr>
        </p:nvSpPr>
        <p:spPr/>
        <p:txBody>
          <a:bodyPr/>
          <a:lstStyle/>
          <a:p>
            <a:fld id="{C014DD1E-5D91-48A3-AD6D-45FBA980D106}" type="slidenum">
              <a:rPr lang="en-GB" smtClean="0"/>
              <a:t>10</a:t>
            </a:fld>
            <a:endParaRPr lang="en-GB" dirty="0"/>
          </a:p>
        </p:txBody>
      </p:sp>
    </p:spTree>
    <p:extLst>
      <p:ext uri="{BB962C8B-B14F-4D97-AF65-F5344CB8AC3E}">
        <p14:creationId xmlns:p14="http://schemas.microsoft.com/office/powerpoint/2010/main" val="30062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E5B3-D5C6-4512-AFBA-F2865FF8D5EE}"/>
              </a:ext>
            </a:extLst>
          </p:cNvPr>
          <p:cNvSpPr>
            <a:spLocks noGrp="1"/>
          </p:cNvSpPr>
          <p:nvPr>
            <p:ph type="title"/>
          </p:nvPr>
        </p:nvSpPr>
        <p:spPr/>
        <p:txBody>
          <a:bodyPr/>
          <a:lstStyle/>
          <a:p>
            <a:r>
              <a:rPr lang="en-US" dirty="0"/>
              <a:t>4. </a:t>
            </a:r>
            <a:r>
              <a:rPr lang="el-GR" dirty="0"/>
              <a:t>Βουδισμός</a:t>
            </a:r>
          </a:p>
        </p:txBody>
      </p:sp>
      <p:sp>
        <p:nvSpPr>
          <p:cNvPr id="3" name="Content Placeholder 2">
            <a:extLst>
              <a:ext uri="{FF2B5EF4-FFF2-40B4-BE49-F238E27FC236}">
                <a16:creationId xmlns:a16="http://schemas.microsoft.com/office/drawing/2014/main" id="{E1C73D41-5AA2-4951-8ABC-F1A53E2AAC7D}"/>
              </a:ext>
            </a:extLst>
          </p:cNvPr>
          <p:cNvSpPr>
            <a:spLocks noGrp="1"/>
          </p:cNvSpPr>
          <p:nvPr>
            <p:ph idx="1"/>
          </p:nvPr>
        </p:nvSpPr>
        <p:spPr>
          <a:xfrm>
            <a:off x="1371243" y="1988840"/>
            <a:ext cx="9598700" cy="3581400"/>
          </a:xfrm>
        </p:spPr>
        <p:txBody>
          <a:bodyPr>
            <a:normAutofit/>
          </a:bodyPr>
          <a:lstStyle/>
          <a:p>
            <a:pPr algn="just"/>
            <a:r>
              <a:rPr lang="el-GR" dirty="0"/>
              <a:t>Οι Βουδιστές/</a:t>
            </a:r>
            <a:r>
              <a:rPr lang="el-GR" dirty="0" err="1"/>
              <a:t>στριες</a:t>
            </a:r>
            <a:r>
              <a:rPr lang="el-GR" dirty="0"/>
              <a:t> δεν έχουν ομοιόμορφους κανόνες για το τι φαγητό πρέπει και δεν πρέπει να τρώνε. Κύριο μέλημά τους είναι να μην σπαταλήσουν φαγητό. Ως εκ τούτου, πρέπει να τρώνε μόνο όταν πεινάνε και μόνο αρκετά για να χορτάσουν. Επιπλέον, απαγορεύεται απλά να πετάξουν ή να αφήσουν τα τρόφιμα που είναι ακόμα βρώσιμα να πάνε χαμένα.</a:t>
            </a:r>
          </a:p>
          <a:p>
            <a:pPr algn="just"/>
            <a:r>
              <a:rPr lang="el-GR" dirty="0"/>
              <a:t>Μια εντολή του Βουδισμού απαγορεύει την πρόκληση δεινών στα ζώα. Αυτό περιλαμβάνει τη μη σφαγή ενός ζώου μόνο για τροφή. Επομένως, πολλοί Βουδιστές είναι αυστηρά χορτοφάγοι. Άλλα άτομα ωστόσο, δεν απέχουν εντελώς από το κρέας. Το τι άλλο θα βρεθεί στο τραπέζι κάποιου ατόμου εξαρτάται κυρίως, από τη συγκεκριμένη θρησκευτική κοινότητα που ανήκει και τον τόπο κατοικίας του/της εκάστοτε βουδιστή/</a:t>
            </a:r>
            <a:r>
              <a:rPr lang="el-GR" dirty="0" err="1"/>
              <a:t>στριας</a:t>
            </a:r>
            <a:r>
              <a:rPr lang="el-GR" dirty="0"/>
              <a:t>.</a:t>
            </a:r>
            <a:endParaRPr lang="en-US" dirty="0"/>
          </a:p>
        </p:txBody>
      </p:sp>
      <p:sp>
        <p:nvSpPr>
          <p:cNvPr id="4" name="Slide Number Placeholder 3">
            <a:extLst>
              <a:ext uri="{FF2B5EF4-FFF2-40B4-BE49-F238E27FC236}">
                <a16:creationId xmlns:a16="http://schemas.microsoft.com/office/drawing/2014/main" id="{924AF2C2-4B98-4BE1-9030-5521F03636CE}"/>
              </a:ext>
            </a:extLst>
          </p:cNvPr>
          <p:cNvSpPr>
            <a:spLocks noGrp="1"/>
          </p:cNvSpPr>
          <p:nvPr>
            <p:ph type="sldNum" sz="quarter" idx="12"/>
          </p:nvPr>
        </p:nvSpPr>
        <p:spPr/>
        <p:txBody>
          <a:bodyPr/>
          <a:lstStyle/>
          <a:p>
            <a:fld id="{C014DD1E-5D91-48A3-AD6D-45FBA980D106}" type="slidenum">
              <a:rPr lang="en-GB" smtClean="0"/>
              <a:t>11</a:t>
            </a:fld>
            <a:endParaRPr lang="en-GB" dirty="0"/>
          </a:p>
        </p:txBody>
      </p:sp>
    </p:spTree>
    <p:extLst>
      <p:ext uri="{BB962C8B-B14F-4D97-AF65-F5344CB8AC3E}">
        <p14:creationId xmlns:p14="http://schemas.microsoft.com/office/powerpoint/2010/main" val="11701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FFA0-8FC0-432C-9AB6-5DEA52D1CD95}"/>
              </a:ext>
            </a:extLst>
          </p:cNvPr>
          <p:cNvSpPr>
            <a:spLocks noGrp="1"/>
          </p:cNvSpPr>
          <p:nvPr>
            <p:ph type="title"/>
          </p:nvPr>
        </p:nvSpPr>
        <p:spPr/>
        <p:txBody>
          <a:bodyPr/>
          <a:lstStyle/>
          <a:p>
            <a:r>
              <a:rPr lang="en-US" dirty="0"/>
              <a:t>5. </a:t>
            </a:r>
            <a:r>
              <a:rPr lang="el-GR" dirty="0"/>
              <a:t>Χριστιανισμός</a:t>
            </a:r>
          </a:p>
        </p:txBody>
      </p:sp>
      <p:sp>
        <p:nvSpPr>
          <p:cNvPr id="3" name="Content Placeholder 2">
            <a:extLst>
              <a:ext uri="{FF2B5EF4-FFF2-40B4-BE49-F238E27FC236}">
                <a16:creationId xmlns:a16="http://schemas.microsoft.com/office/drawing/2014/main" id="{510D4B0A-27BE-4002-9F47-30BBEF3C574F}"/>
              </a:ext>
            </a:extLst>
          </p:cNvPr>
          <p:cNvSpPr>
            <a:spLocks noGrp="1"/>
          </p:cNvSpPr>
          <p:nvPr>
            <p:ph idx="1"/>
          </p:nvPr>
        </p:nvSpPr>
        <p:spPr/>
        <p:txBody>
          <a:bodyPr>
            <a:normAutofit/>
          </a:bodyPr>
          <a:lstStyle/>
          <a:p>
            <a:pPr algn="just"/>
            <a:r>
              <a:rPr lang="el-GR" sz="1800" dirty="0">
                <a:solidFill>
                  <a:srgbClr val="004680"/>
                </a:solidFill>
                <a:latin typeface="Calibri" panose="020F0502020204030204" pitchFamily="34" charset="0"/>
                <a:ea typeface="Calibri" panose="020F0502020204030204" pitchFamily="34" charset="0"/>
                <a:cs typeface="Times New Roman" panose="02020603050405020304" pitchFamily="18" charset="0"/>
              </a:rPr>
              <a:t>Σε γενικές γραμμές, δεν υπάρχουν συγκεκριμένοι κανόνες ή περιορισμοί για τους Χριστιανούς σχετικά με το φαγητό και τη διατροφή, αν και ορισμένα δόγματα απαγορεύουν το αλκοόλ και άλλες μπορεί να έχουν περιόδους νηστείας.</a:t>
            </a:r>
            <a:endParaRPr lang="en-US" dirty="0">
              <a:solidFill>
                <a:srgbClr val="004680"/>
              </a:solidFill>
            </a:endParaRPr>
          </a:p>
        </p:txBody>
      </p:sp>
      <p:sp>
        <p:nvSpPr>
          <p:cNvPr id="4" name="Slide Number Placeholder 3">
            <a:extLst>
              <a:ext uri="{FF2B5EF4-FFF2-40B4-BE49-F238E27FC236}">
                <a16:creationId xmlns:a16="http://schemas.microsoft.com/office/drawing/2014/main" id="{EA51FB61-D44F-44EB-A3D6-BE710088DF34}"/>
              </a:ext>
            </a:extLst>
          </p:cNvPr>
          <p:cNvSpPr>
            <a:spLocks noGrp="1"/>
          </p:cNvSpPr>
          <p:nvPr>
            <p:ph type="sldNum" sz="quarter" idx="12"/>
          </p:nvPr>
        </p:nvSpPr>
        <p:spPr/>
        <p:txBody>
          <a:bodyPr/>
          <a:lstStyle/>
          <a:p>
            <a:fld id="{C014DD1E-5D91-48A3-AD6D-45FBA980D106}" type="slidenum">
              <a:rPr lang="en-GB" smtClean="0"/>
              <a:t>12</a:t>
            </a:fld>
            <a:endParaRPr lang="en-GB" dirty="0"/>
          </a:p>
        </p:txBody>
      </p:sp>
    </p:spTree>
    <p:extLst>
      <p:ext uri="{BB962C8B-B14F-4D97-AF65-F5344CB8AC3E}">
        <p14:creationId xmlns:p14="http://schemas.microsoft.com/office/powerpoint/2010/main" val="2723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87A2-6E66-4CDB-A366-6848B61DC4C8}"/>
              </a:ext>
            </a:extLst>
          </p:cNvPr>
          <p:cNvSpPr>
            <a:spLocks noGrp="1"/>
          </p:cNvSpPr>
          <p:nvPr>
            <p:ph type="title"/>
          </p:nvPr>
        </p:nvSpPr>
        <p:spPr/>
        <p:txBody>
          <a:bodyPr/>
          <a:lstStyle/>
          <a:p>
            <a:r>
              <a:rPr lang="el-GR" dirty="0"/>
              <a:t>Άσκηση</a:t>
            </a:r>
            <a:r>
              <a:rPr lang="en-US" dirty="0"/>
              <a:t>: </a:t>
            </a:r>
            <a:r>
              <a:rPr lang="el-GR" dirty="0"/>
              <a:t>Βρείτε τα</a:t>
            </a:r>
            <a:r>
              <a:rPr lang="en-US" dirty="0"/>
              <a:t> </a:t>
            </a:r>
            <a:r>
              <a:rPr lang="el-GR" dirty="0"/>
              <a:t>ζευγάρια.</a:t>
            </a:r>
          </a:p>
        </p:txBody>
      </p:sp>
      <p:sp>
        <p:nvSpPr>
          <p:cNvPr id="3" name="Content Placeholder 2">
            <a:extLst>
              <a:ext uri="{FF2B5EF4-FFF2-40B4-BE49-F238E27FC236}">
                <a16:creationId xmlns:a16="http://schemas.microsoft.com/office/drawing/2014/main" id="{6A284F5C-8860-4CE5-8F12-DC9DB9B3215F}"/>
              </a:ext>
            </a:extLst>
          </p:cNvPr>
          <p:cNvSpPr>
            <a:spLocks noGrp="1"/>
          </p:cNvSpPr>
          <p:nvPr>
            <p:ph idx="1"/>
          </p:nvPr>
        </p:nvSpPr>
        <p:spPr>
          <a:xfrm>
            <a:off x="994249" y="1387514"/>
            <a:ext cx="9598700" cy="922685"/>
          </a:xfrm>
        </p:spPr>
        <p:txBody>
          <a:bodyPr>
            <a:normAutofit lnSpcReduction="10000"/>
          </a:bodyPr>
          <a:lstStyle/>
          <a:p>
            <a:pPr marL="0" indent="0" algn="just">
              <a:buNone/>
            </a:pPr>
            <a:r>
              <a:rPr lang="el-GR" dirty="0"/>
              <a:t>Πόσα γνωρίζετε για διαφορετικές δίαιτες, μερικές από τις οποίες ακολουθούνται λόγω θρησκευτικών πεποιθήσεων, άλλες για ιατρικούς λόγους ή με δική τους επιλογή.</a:t>
            </a:r>
            <a:br>
              <a:rPr lang="en-GB" dirty="0"/>
            </a:br>
            <a:r>
              <a:rPr lang="el-GR" dirty="0"/>
              <a:t>Ταιριάξτε τους όρους στο πλαίσιο στη δεξιά πλευρά με τις περιγραφές της δίαιτας.</a:t>
            </a:r>
            <a:endParaRPr lang="de-DE" i="1" dirty="0"/>
          </a:p>
        </p:txBody>
      </p:sp>
      <p:sp>
        <p:nvSpPr>
          <p:cNvPr id="4" name="Slide Number Placeholder 3">
            <a:extLst>
              <a:ext uri="{FF2B5EF4-FFF2-40B4-BE49-F238E27FC236}">
                <a16:creationId xmlns:a16="http://schemas.microsoft.com/office/drawing/2014/main" id="{BF8CF6A1-F5BC-4283-A35B-A517C4186CE1}"/>
              </a:ext>
            </a:extLst>
          </p:cNvPr>
          <p:cNvSpPr>
            <a:spLocks noGrp="1"/>
          </p:cNvSpPr>
          <p:nvPr>
            <p:ph type="sldNum" sz="quarter" idx="12"/>
          </p:nvPr>
        </p:nvSpPr>
        <p:spPr>
          <a:xfrm>
            <a:off x="10592949" y="6309320"/>
            <a:ext cx="1595876" cy="404614"/>
          </a:xfrm>
        </p:spPr>
        <p:txBody>
          <a:bodyPr/>
          <a:lstStyle/>
          <a:p>
            <a:fld id="{C014DD1E-5D91-48A3-AD6D-45FBA980D106}" type="slidenum">
              <a:rPr lang="en-GB" smtClean="0"/>
              <a:t>13</a:t>
            </a:fld>
            <a:endParaRPr lang="en-GB" dirty="0"/>
          </a:p>
        </p:txBody>
      </p:sp>
      <p:graphicFrame>
        <p:nvGraphicFramePr>
          <p:cNvPr id="5" name="Tabelle 4"/>
          <p:cNvGraphicFramePr>
            <a:graphicFrameLocks noGrp="1"/>
          </p:cNvGraphicFramePr>
          <p:nvPr>
            <p:extLst>
              <p:ext uri="{D42A27DB-BD31-4B8C-83A1-F6EECF244321}">
                <p14:modId xmlns:p14="http://schemas.microsoft.com/office/powerpoint/2010/main" val="3804047613"/>
              </p:ext>
            </p:extLst>
          </p:nvPr>
        </p:nvGraphicFramePr>
        <p:xfrm>
          <a:off x="1024493" y="2636911"/>
          <a:ext cx="8598311" cy="3222015"/>
        </p:xfrm>
        <a:graphic>
          <a:graphicData uri="http://schemas.openxmlformats.org/drawingml/2006/table">
            <a:tbl>
              <a:tblPr firstRow="1" bandRow="1">
                <a:tableStyleId>{5940675A-B579-460E-94D1-54222C63F5DA}</a:tableStyleId>
              </a:tblPr>
              <a:tblGrid>
                <a:gridCol w="8382287">
                  <a:extLst>
                    <a:ext uri="{9D8B030D-6E8A-4147-A177-3AD203B41FA5}">
                      <a16:colId xmlns:a16="http://schemas.microsoft.com/office/drawing/2014/main" val="4034359990"/>
                    </a:ext>
                  </a:extLst>
                </a:gridCol>
                <a:gridCol w="216024">
                  <a:extLst>
                    <a:ext uri="{9D8B030D-6E8A-4147-A177-3AD203B41FA5}">
                      <a16:colId xmlns:a16="http://schemas.microsoft.com/office/drawing/2014/main" val="909633582"/>
                    </a:ext>
                  </a:extLst>
                </a:gridCol>
              </a:tblGrid>
              <a:tr h="370083">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a:t>
                      </a:r>
                      <a:r>
                        <a:rPr lang="el-GR" sz="1200" kern="1200" dirty="0">
                          <a:solidFill>
                            <a:schemeClr val="tx1"/>
                          </a:solidFill>
                          <a:effectLst/>
                          <a:latin typeface="+mn-lt"/>
                          <a:ea typeface="+mn-ea"/>
                          <a:cs typeface="+mn-cs"/>
                        </a:rPr>
                        <a:t> Αυτό σημαίνει ότι το κρέας επιτρέπεται εάν το ζώο έχει ζήσει όσο το δυνατόν περισσότερο ανάλογα με το είδος και έχει σφαγεί με κοπή του λαιμού</a:t>
                      </a:r>
                      <a:r>
                        <a:rPr lang="en-US" sz="1200" kern="1200" dirty="0">
                          <a:solidFill>
                            <a:schemeClr val="tx1"/>
                          </a:solidFill>
                          <a:effectLst/>
                          <a:latin typeface="+mn-lt"/>
                          <a:ea typeface="+mn-ea"/>
                          <a:cs typeface="+mn-cs"/>
                        </a:rPr>
                        <a:t> .  </a:t>
                      </a:r>
                      <a:endParaRPr lang="de-DE" sz="1200" kern="1200" dirty="0">
                        <a:solidFill>
                          <a:schemeClr val="tx1"/>
                        </a:solidFill>
                        <a:effectLst/>
                        <a:latin typeface="+mn-lt"/>
                        <a:ea typeface="+mn-ea"/>
                        <a:cs typeface="+mn-cs"/>
                      </a:endParaRPr>
                    </a:p>
                  </a:txBody>
                  <a:tcPr/>
                </a:tc>
                <a:tc>
                  <a:txBody>
                    <a:bodyPr/>
                    <a:lstStyle/>
                    <a:p>
                      <a:endParaRPr lang="de-DE" sz="1200" dirty="0"/>
                    </a:p>
                  </a:txBody>
                  <a:tcPr/>
                </a:tc>
                <a:extLst>
                  <a:ext uri="{0D108BD9-81ED-4DB2-BD59-A6C34878D82A}">
                    <a16:rowId xmlns:a16="http://schemas.microsoft.com/office/drawing/2014/main" val="2523960490"/>
                  </a:ext>
                </a:extLst>
              </a:tr>
              <a:tr h="370083">
                <a:tc>
                  <a:txBody>
                    <a:bodyPr/>
                    <a:lstStyle/>
                    <a:p>
                      <a:r>
                        <a:rPr lang="en-US" sz="1200" dirty="0"/>
                        <a:t> 2. </a:t>
                      </a:r>
                      <a:r>
                        <a:rPr lang="el-GR" sz="1200" dirty="0"/>
                        <a:t>Το όνομα για τον εβραϊκό διατροφικό νόμο είναι….</a:t>
                      </a:r>
                      <a:endParaRPr lang="de-DE" sz="1200" dirty="0"/>
                    </a:p>
                  </a:txBody>
                  <a:tcPr/>
                </a:tc>
                <a:tc>
                  <a:txBody>
                    <a:bodyPr/>
                    <a:lstStyle/>
                    <a:p>
                      <a:endParaRPr lang="de-DE" sz="1200" dirty="0"/>
                    </a:p>
                  </a:txBody>
                  <a:tcPr/>
                </a:tc>
                <a:extLst>
                  <a:ext uri="{0D108BD9-81ED-4DB2-BD59-A6C34878D82A}">
                    <a16:rowId xmlns:a16="http://schemas.microsoft.com/office/drawing/2014/main" val="2549522879"/>
                  </a:ext>
                </a:extLst>
              </a:tr>
              <a:tr h="45626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3. </a:t>
                      </a:r>
                      <a:r>
                        <a:rPr lang="el-GR" sz="1200" kern="1200" dirty="0">
                          <a:solidFill>
                            <a:schemeClr val="tx1"/>
                          </a:solidFill>
                          <a:latin typeface="+mn-lt"/>
                          <a:ea typeface="+mn-ea"/>
                          <a:cs typeface="+mn-cs"/>
                        </a:rPr>
                        <a:t>Το κρέας και άλλα συστατικά των ζώων πρέπει να προέρχονται από "επιτρεπόμενα" ζώα. Τα γαλακτοκομικά και το κρέας χωρίζονται.</a:t>
                      </a:r>
                      <a:endParaRPr lang="de-DE" sz="1200" dirty="0"/>
                    </a:p>
                  </a:txBody>
                  <a:tcPr/>
                </a:tc>
                <a:tc>
                  <a:txBody>
                    <a:bodyPr/>
                    <a:lstStyle/>
                    <a:p>
                      <a:endParaRPr lang="de-DE" sz="1200" dirty="0"/>
                    </a:p>
                  </a:txBody>
                  <a:tcPr/>
                </a:tc>
                <a:extLst>
                  <a:ext uri="{0D108BD9-81ED-4DB2-BD59-A6C34878D82A}">
                    <a16:rowId xmlns:a16="http://schemas.microsoft.com/office/drawing/2014/main" val="735001224"/>
                  </a:ext>
                </a:extLst>
              </a:tr>
              <a:tr h="370083">
                <a:tc>
                  <a:txBody>
                    <a:bodyPr/>
                    <a:lstStyle/>
                    <a:p>
                      <a:pPr marL="0" algn="l" defTabSz="914126" rtl="0" eaLnBrk="1" latinLnBrk="0" hangingPunct="1"/>
                      <a:r>
                        <a:rPr lang="en-US" sz="1200" kern="1200" dirty="0">
                          <a:solidFill>
                            <a:schemeClr val="tx1"/>
                          </a:solidFill>
                          <a:latin typeface="+mn-lt"/>
                          <a:ea typeface="+mn-ea"/>
                          <a:cs typeface="+mn-cs"/>
                        </a:rPr>
                        <a:t> 4. </a:t>
                      </a:r>
                      <a:r>
                        <a:rPr lang="el-GR" sz="1200" kern="1200" dirty="0">
                          <a:solidFill>
                            <a:schemeClr val="tx1"/>
                          </a:solidFill>
                          <a:latin typeface="+mn-lt"/>
                          <a:ea typeface="+mn-ea"/>
                          <a:cs typeface="+mn-cs"/>
                        </a:rPr>
                        <a:t>Εκτός από την καθαρά φυτική διατροφή, επιτρέπονται επίσης αυγά και γάλα.</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2294307571"/>
                  </a:ext>
                </a:extLst>
              </a:tr>
              <a:tr h="370083">
                <a:tc>
                  <a:txBody>
                    <a:bodyPr/>
                    <a:lstStyle/>
                    <a:p>
                      <a:pPr marL="0" algn="l" defTabSz="914126" rtl="0" eaLnBrk="1" latinLnBrk="0" hangingPunct="1"/>
                      <a:r>
                        <a:rPr lang="en-US" sz="1200" kern="1200" dirty="0">
                          <a:solidFill>
                            <a:schemeClr val="tx1"/>
                          </a:solidFill>
                          <a:latin typeface="+mn-lt"/>
                          <a:ea typeface="+mn-ea"/>
                          <a:cs typeface="+mn-cs"/>
                        </a:rPr>
                        <a:t> 5. </a:t>
                      </a:r>
                      <a:r>
                        <a:rPr lang="el-GR" sz="1200" kern="1200" dirty="0">
                          <a:solidFill>
                            <a:schemeClr val="tx1"/>
                          </a:solidFill>
                          <a:latin typeface="+mn-lt"/>
                          <a:ea typeface="+mn-ea"/>
                          <a:cs typeface="+mn-cs"/>
                        </a:rPr>
                        <a:t>Σε αυτή τη δίαιτα αποφεύγονται τυχόν ζωικά προϊόντα.</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2875225895"/>
                  </a:ext>
                </a:extLst>
              </a:tr>
              <a:tr h="370083">
                <a:tc>
                  <a:txBody>
                    <a:bodyPr/>
                    <a:lstStyle/>
                    <a:p>
                      <a:pPr marL="0" algn="l" defTabSz="914126" rtl="0" eaLnBrk="1" latinLnBrk="0" hangingPunct="1"/>
                      <a:r>
                        <a:rPr lang="en-US" sz="1200" kern="1200" dirty="0">
                          <a:solidFill>
                            <a:schemeClr val="tx1"/>
                          </a:solidFill>
                          <a:latin typeface="+mn-lt"/>
                          <a:ea typeface="+mn-ea"/>
                          <a:cs typeface="+mn-cs"/>
                        </a:rPr>
                        <a:t> 6. </a:t>
                      </a:r>
                      <a:r>
                        <a:rPr lang="el-GR" sz="1200" kern="1200" dirty="0">
                          <a:solidFill>
                            <a:schemeClr val="tx1"/>
                          </a:solidFill>
                          <a:latin typeface="+mn-lt"/>
                          <a:ea typeface="+mn-ea"/>
                          <a:cs typeface="+mn-cs"/>
                        </a:rPr>
                        <a:t>Τα γαλακτοκομικά προϊόντα/προϊόντα με λακτόζη δεν πρέπει να καταναλώνονται.</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3918932789"/>
                  </a:ext>
                </a:extLst>
              </a:tr>
              <a:tr h="370083">
                <a:tc>
                  <a:txBody>
                    <a:bodyPr/>
                    <a:lstStyle/>
                    <a:p>
                      <a:pPr marL="0" algn="l" defTabSz="914126" rtl="0" eaLnBrk="1" latinLnBrk="0" hangingPunct="1"/>
                      <a:r>
                        <a:rPr lang="en-US" sz="1200" kern="1200" baseline="0" dirty="0">
                          <a:solidFill>
                            <a:schemeClr val="tx1"/>
                          </a:solidFill>
                          <a:latin typeface="+mn-lt"/>
                          <a:ea typeface="+mn-ea"/>
                          <a:cs typeface="+mn-cs"/>
                        </a:rPr>
                        <a:t> 7.</a:t>
                      </a:r>
                      <a:r>
                        <a:rPr lang="el-GR" sz="1200" kern="1200" baseline="0" dirty="0">
                          <a:solidFill>
                            <a:schemeClr val="tx1"/>
                          </a:solidFill>
                          <a:latin typeface="+mn-lt"/>
                          <a:ea typeface="+mn-ea"/>
                          <a:cs typeface="+mn-cs"/>
                        </a:rPr>
                        <a:t> Οι χυμοί φρούτων και τα αποξηραμένα φρούτα πρέπει να αποφεύγονται μακροπρόθεσμα. Ομοίως, οτιδήποτε γλυκαίνεται με φρουκτόζη ή σορβιτόλη.</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1196384828"/>
                  </a:ext>
                </a:extLst>
              </a:tr>
              <a:tr h="370083">
                <a:tc>
                  <a:txBody>
                    <a:bodyPr/>
                    <a:lstStyle/>
                    <a:p>
                      <a:pPr marL="0" algn="l" defTabSz="914126" rtl="0" eaLnBrk="1" latinLnBrk="0" hangingPunct="1"/>
                      <a:r>
                        <a:rPr lang="en-US" sz="1200" kern="1200" dirty="0">
                          <a:solidFill>
                            <a:schemeClr val="tx1"/>
                          </a:solidFill>
                          <a:latin typeface="+mn-lt"/>
                          <a:ea typeface="+mn-ea"/>
                          <a:cs typeface="+mn-cs"/>
                        </a:rPr>
                        <a:t> 8. </a:t>
                      </a:r>
                      <a:r>
                        <a:rPr lang="el-GR" sz="1200" kern="1200" dirty="0">
                          <a:solidFill>
                            <a:schemeClr val="tx1"/>
                          </a:solidFill>
                          <a:latin typeface="+mn-lt"/>
                          <a:ea typeface="+mn-ea"/>
                          <a:cs typeface="+mn-cs"/>
                        </a:rPr>
                        <a:t>Το αλκοόλ και το χοιρινό κρέας για τους μουσουλμάνους είναι ....</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3284608061"/>
                  </a:ext>
                </a:extLst>
              </a:tr>
            </a:tbl>
          </a:graphicData>
        </a:graphic>
      </p:graphicFrame>
      <p:sp>
        <p:nvSpPr>
          <p:cNvPr id="6" name="TextBox 5">
            <a:extLst>
              <a:ext uri="{FF2B5EF4-FFF2-40B4-BE49-F238E27FC236}">
                <a16:creationId xmlns:a16="http://schemas.microsoft.com/office/drawing/2014/main" id="{C7FE5FE3-D795-4C7B-BF76-877913F67AD8}"/>
              </a:ext>
            </a:extLst>
          </p:cNvPr>
          <p:cNvSpPr txBox="1"/>
          <p:nvPr/>
        </p:nvSpPr>
        <p:spPr>
          <a:xfrm>
            <a:off x="9803136" y="2189619"/>
            <a:ext cx="2160240" cy="4247317"/>
          </a:xfrm>
          <a:prstGeom prst="rect">
            <a:avLst/>
          </a:prstGeom>
          <a:solidFill>
            <a:schemeClr val="bg2">
              <a:lumMod val="95000"/>
            </a:schemeClr>
          </a:solidFill>
          <a:ln>
            <a:solidFill>
              <a:schemeClr val="accent1"/>
            </a:solidFill>
          </a:ln>
        </p:spPr>
        <p:txBody>
          <a:bodyPr wrap="square" rtlCol="0">
            <a:spAutoFit/>
          </a:bodyPr>
          <a:lstStyle/>
          <a:p>
            <a:pPr algn="ctr"/>
            <a:r>
              <a:rPr lang="el-GR" sz="1800" dirty="0"/>
              <a:t>Χορτοφάγος</a:t>
            </a:r>
            <a:r>
              <a:rPr lang="en-GB" sz="1800" dirty="0"/>
              <a:t> </a:t>
            </a:r>
            <a:endParaRPr lang="el-GR" sz="1800" dirty="0"/>
          </a:p>
          <a:p>
            <a:pPr algn="ctr"/>
            <a:r>
              <a:rPr lang="el-GR" sz="1800" dirty="0" err="1"/>
              <a:t>Χαράμ</a:t>
            </a:r>
            <a:r>
              <a:rPr lang="el-GR" sz="1800" dirty="0"/>
              <a:t>(απαγορευμένος)</a:t>
            </a:r>
          </a:p>
          <a:p>
            <a:pPr algn="ctr"/>
            <a:r>
              <a:rPr lang="el-GR" sz="1800" dirty="0"/>
              <a:t>Δυσανεξία στη λακτόζη</a:t>
            </a:r>
          </a:p>
          <a:p>
            <a:pPr algn="ctr"/>
            <a:r>
              <a:rPr lang="el-GR" sz="1800" dirty="0"/>
              <a:t>Δυσανεξία στη φρουκτόζη</a:t>
            </a:r>
          </a:p>
          <a:p>
            <a:pPr algn="ctr"/>
            <a:r>
              <a:rPr lang="el-GR" sz="1800" dirty="0"/>
              <a:t>Κασρούτ</a:t>
            </a:r>
          </a:p>
          <a:p>
            <a:pPr algn="ctr"/>
            <a:r>
              <a:rPr lang="el-GR" sz="1800" dirty="0"/>
              <a:t>Αγνός κατά τον μωσαϊκόν νόμο</a:t>
            </a:r>
            <a:r>
              <a:rPr lang="en-US" sz="1800" dirty="0"/>
              <a:t>(</a:t>
            </a:r>
            <a:r>
              <a:rPr lang="el-GR" sz="1800" dirty="0"/>
              <a:t>Κοσέρ)</a:t>
            </a:r>
          </a:p>
          <a:p>
            <a:pPr algn="ctr"/>
            <a:r>
              <a:rPr lang="el-GR" sz="1800" dirty="0"/>
              <a:t>Χαλάλ</a:t>
            </a:r>
            <a:r>
              <a:rPr lang="en-US" sz="1800" dirty="0"/>
              <a:t>(</a:t>
            </a:r>
            <a:r>
              <a:rPr lang="el-GR" sz="1800" dirty="0"/>
              <a:t>επιτρεπτό κατά τον ισλαμικό νόμο)</a:t>
            </a:r>
          </a:p>
          <a:p>
            <a:pPr algn="ctr"/>
            <a:r>
              <a:rPr lang="el-GR" sz="1800" dirty="0"/>
              <a:t>Γαλακτοχορτοφάγος</a:t>
            </a:r>
            <a:endParaRPr lang="en-GB" sz="1800" dirty="0"/>
          </a:p>
        </p:txBody>
      </p:sp>
      <p:pic>
        <p:nvPicPr>
          <p:cNvPr id="7" name="Picture 6">
            <a:extLst>
              <a:ext uri="{FF2B5EF4-FFF2-40B4-BE49-F238E27FC236}">
                <a16:creationId xmlns:a16="http://schemas.microsoft.com/office/drawing/2014/main" id="{2C989968-D53C-4691-AD9E-182241D4491D}"/>
              </a:ext>
            </a:extLst>
          </p:cNvPr>
          <p:cNvPicPr>
            <a:picLocks noChangeAspect="1"/>
          </p:cNvPicPr>
          <p:nvPr/>
        </p:nvPicPr>
        <p:blipFill>
          <a:blip r:embed="rId2"/>
          <a:stretch>
            <a:fillRect/>
          </a:stretch>
        </p:blipFill>
        <p:spPr>
          <a:xfrm>
            <a:off x="10812138" y="858725"/>
            <a:ext cx="1069597" cy="1057578"/>
          </a:xfrm>
          <a:prstGeom prst="rect">
            <a:avLst/>
          </a:prstGeom>
        </p:spPr>
      </p:pic>
    </p:spTree>
    <p:extLst>
      <p:ext uri="{BB962C8B-B14F-4D97-AF65-F5344CB8AC3E}">
        <p14:creationId xmlns:p14="http://schemas.microsoft.com/office/powerpoint/2010/main" val="17368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3F9F-71AD-49DC-BD54-AD093AA966C9}"/>
              </a:ext>
            </a:extLst>
          </p:cNvPr>
          <p:cNvSpPr>
            <a:spLocks noGrp="1"/>
          </p:cNvSpPr>
          <p:nvPr>
            <p:ph type="title"/>
          </p:nvPr>
        </p:nvSpPr>
        <p:spPr>
          <a:xfrm>
            <a:off x="1352709" y="620688"/>
            <a:ext cx="9598700" cy="720080"/>
          </a:xfrm>
        </p:spPr>
        <p:txBody>
          <a:bodyPr/>
          <a:lstStyle/>
          <a:p>
            <a:r>
              <a:rPr lang="el-GR" dirty="0"/>
              <a:t>Απαντήσεις</a:t>
            </a:r>
            <a:endParaRPr lang="en-GB" dirty="0"/>
          </a:p>
        </p:txBody>
      </p:sp>
      <p:sp>
        <p:nvSpPr>
          <p:cNvPr id="3" name="Content Placeholder 2">
            <a:extLst>
              <a:ext uri="{FF2B5EF4-FFF2-40B4-BE49-F238E27FC236}">
                <a16:creationId xmlns:a16="http://schemas.microsoft.com/office/drawing/2014/main" id="{7BD3589A-4B73-4497-AB8B-C450B59F04F3}"/>
              </a:ext>
            </a:extLst>
          </p:cNvPr>
          <p:cNvSpPr>
            <a:spLocks noGrp="1"/>
          </p:cNvSpPr>
          <p:nvPr>
            <p:ph idx="1"/>
          </p:nvPr>
        </p:nvSpPr>
        <p:spPr>
          <a:xfrm>
            <a:off x="1352709" y="1565920"/>
            <a:ext cx="9598700" cy="3581400"/>
          </a:xfrm>
        </p:spPr>
        <p:txBody>
          <a:bodyPr>
            <a:normAutofit fontScale="92500" lnSpcReduction="20000"/>
          </a:bodyPr>
          <a:lstStyle/>
          <a:p>
            <a:pPr marL="457200" indent="-457200">
              <a:buAutoNum type="arabicPeriod"/>
            </a:pPr>
            <a:r>
              <a:rPr lang="el-GR" dirty="0"/>
              <a:t>Χαλάλ</a:t>
            </a:r>
            <a:endParaRPr lang="en-GB" dirty="0"/>
          </a:p>
          <a:p>
            <a:pPr marL="457200" indent="-457200">
              <a:buAutoNum type="arabicPeriod"/>
            </a:pPr>
            <a:r>
              <a:rPr lang="el-GR" dirty="0"/>
              <a:t>Κασρούτ</a:t>
            </a:r>
            <a:endParaRPr lang="en-GB" dirty="0"/>
          </a:p>
          <a:p>
            <a:pPr marL="457200" indent="-457200">
              <a:buAutoNum type="arabicPeriod"/>
            </a:pPr>
            <a:r>
              <a:rPr lang="el-GR" dirty="0"/>
              <a:t>Κοσέρ</a:t>
            </a:r>
            <a:endParaRPr lang="en-GB" dirty="0"/>
          </a:p>
          <a:p>
            <a:pPr marL="457200" indent="-457200">
              <a:buAutoNum type="arabicPeriod"/>
            </a:pPr>
            <a:r>
              <a:rPr lang="el-GR" dirty="0"/>
              <a:t>Γαλακτοχορτοφάγος</a:t>
            </a:r>
            <a:endParaRPr lang="en-GB" dirty="0"/>
          </a:p>
          <a:p>
            <a:pPr marL="457200" indent="-457200">
              <a:buAutoNum type="arabicPeriod"/>
            </a:pPr>
            <a:r>
              <a:rPr lang="el-GR" dirty="0"/>
              <a:t>Χορτοφάγος</a:t>
            </a:r>
            <a:endParaRPr lang="en-GB" dirty="0"/>
          </a:p>
          <a:p>
            <a:pPr marL="457200" indent="-457200">
              <a:buAutoNum type="arabicPeriod"/>
            </a:pPr>
            <a:r>
              <a:rPr lang="el-GR" dirty="0"/>
              <a:t>Δυσανεξία στη λακτόζη</a:t>
            </a:r>
            <a:endParaRPr lang="en-GB" dirty="0"/>
          </a:p>
          <a:p>
            <a:pPr marL="457200" indent="-457200">
              <a:buAutoNum type="arabicPeriod"/>
            </a:pPr>
            <a:r>
              <a:rPr lang="el-GR" dirty="0"/>
              <a:t>Δυσανεξία στη φρουκτόζη</a:t>
            </a:r>
            <a:endParaRPr lang="en-GB" dirty="0"/>
          </a:p>
          <a:p>
            <a:pPr marL="457200" indent="-457200">
              <a:buAutoNum type="arabicPeriod"/>
            </a:pPr>
            <a:r>
              <a:rPr lang="el-GR" dirty="0"/>
              <a:t>Χαράμ</a:t>
            </a:r>
            <a:endParaRPr lang="en-GB" dirty="0"/>
          </a:p>
          <a:p>
            <a:pPr marL="457200" indent="-457200">
              <a:buAutoNum type="arabicPeriod"/>
            </a:pPr>
            <a:endParaRPr lang="en-GB" dirty="0"/>
          </a:p>
          <a:p>
            <a:pPr marL="0" indent="0">
              <a:buNone/>
            </a:pPr>
            <a:r>
              <a:rPr lang="el-GR" dirty="0"/>
              <a:t>Εάν δεν γνωρίζετε μερικούς από αυτούς τους όρους, μπορείτε να τους αναζητήσετε</a:t>
            </a:r>
            <a:r>
              <a:rPr lang="en-GB" dirty="0"/>
              <a:t>.</a:t>
            </a:r>
          </a:p>
        </p:txBody>
      </p:sp>
      <p:sp>
        <p:nvSpPr>
          <p:cNvPr id="4" name="Slide Number Placeholder 3">
            <a:extLst>
              <a:ext uri="{FF2B5EF4-FFF2-40B4-BE49-F238E27FC236}">
                <a16:creationId xmlns:a16="http://schemas.microsoft.com/office/drawing/2014/main" id="{FA03135C-0232-4325-8F23-70CEBA6851D3}"/>
              </a:ext>
            </a:extLst>
          </p:cNvPr>
          <p:cNvSpPr>
            <a:spLocks noGrp="1"/>
          </p:cNvSpPr>
          <p:nvPr>
            <p:ph type="sldNum" sz="quarter" idx="12"/>
          </p:nvPr>
        </p:nvSpPr>
        <p:spPr/>
        <p:txBody>
          <a:bodyPr/>
          <a:lstStyle/>
          <a:p>
            <a:fld id="{C014DD1E-5D91-48A3-AD6D-45FBA980D106}" type="slidenum">
              <a:rPr lang="en-GB" smtClean="0"/>
              <a:t>14</a:t>
            </a:fld>
            <a:endParaRPr lang="en-GB" dirty="0"/>
          </a:p>
        </p:txBody>
      </p:sp>
      <p:pic>
        <p:nvPicPr>
          <p:cNvPr id="5" name="Picture 4">
            <a:extLst>
              <a:ext uri="{FF2B5EF4-FFF2-40B4-BE49-F238E27FC236}">
                <a16:creationId xmlns:a16="http://schemas.microsoft.com/office/drawing/2014/main" id="{745D2501-0E56-4BE1-BB76-E3B5B310FD20}"/>
              </a:ext>
            </a:extLst>
          </p:cNvPr>
          <p:cNvPicPr>
            <a:picLocks noChangeAspect="1"/>
          </p:cNvPicPr>
          <p:nvPr/>
        </p:nvPicPr>
        <p:blipFill>
          <a:blip r:embed="rId2"/>
          <a:stretch>
            <a:fillRect/>
          </a:stretch>
        </p:blipFill>
        <p:spPr>
          <a:xfrm>
            <a:off x="10785455" y="5149891"/>
            <a:ext cx="1069597" cy="1057578"/>
          </a:xfrm>
          <a:prstGeom prst="rect">
            <a:avLst/>
          </a:prstGeom>
        </p:spPr>
      </p:pic>
    </p:spTree>
    <p:extLst>
      <p:ext uri="{BB962C8B-B14F-4D97-AF65-F5344CB8AC3E}">
        <p14:creationId xmlns:p14="http://schemas.microsoft.com/office/powerpoint/2010/main" val="135504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p:txBody>
          <a:bodyPr/>
          <a:lstStyle/>
          <a:p>
            <a:r>
              <a:rPr lang="el-GR" dirty="0"/>
              <a:t>Η σημασία της νηστείας</a:t>
            </a:r>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15</a:t>
            </a:fld>
            <a:endParaRPr lang="en-GB" dirty="0"/>
          </a:p>
        </p:txBody>
      </p:sp>
      <p:sp>
        <p:nvSpPr>
          <p:cNvPr id="5" name="TextBox 4">
            <a:extLst>
              <a:ext uri="{FF2B5EF4-FFF2-40B4-BE49-F238E27FC236}">
                <a16:creationId xmlns:a16="http://schemas.microsoft.com/office/drawing/2014/main" id="{C5B458CE-8D18-4F0E-ACD0-79DA425C3615}"/>
              </a:ext>
            </a:extLst>
          </p:cNvPr>
          <p:cNvSpPr txBox="1"/>
          <p:nvPr/>
        </p:nvSpPr>
        <p:spPr>
          <a:xfrm>
            <a:off x="1735965" y="3068960"/>
            <a:ext cx="8856984" cy="2862322"/>
          </a:xfrm>
          <a:prstGeom prst="rect">
            <a:avLst/>
          </a:prstGeom>
          <a:noFill/>
        </p:spPr>
        <p:txBody>
          <a:bodyPr wrap="square" rtlCol="0">
            <a:spAutoFit/>
          </a:bodyPr>
          <a:lstStyle/>
          <a:p>
            <a:pPr algn="just"/>
            <a:endParaRPr lang="en-US" sz="2000" i="1" dirty="0">
              <a:solidFill>
                <a:srgbClr val="004680"/>
              </a:solidFill>
            </a:endParaRPr>
          </a:p>
          <a:p>
            <a:pPr algn="just"/>
            <a:r>
              <a:rPr lang="el-GR" sz="2000" dirty="0">
                <a:solidFill>
                  <a:srgbClr val="004680"/>
                </a:solidFill>
              </a:rPr>
              <a:t>Αυτός είναι ο ορισμός της νηστείας για την πνευματικότητα.</a:t>
            </a:r>
          </a:p>
          <a:p>
            <a:pPr marL="342900" indent="-342900" algn="just">
              <a:buFont typeface="Wingdings" panose="05000000000000000000" pitchFamily="2" charset="2"/>
              <a:buChar char="§"/>
            </a:pPr>
            <a:r>
              <a:rPr lang="el-GR" sz="2000" dirty="0">
                <a:solidFill>
                  <a:srgbClr val="004680"/>
                </a:solidFill>
              </a:rPr>
              <a:t>Η νηστεία ασκείται σε διάφορες θρησκείες με διαφορετικούς τρόπους και με διαφορετικές ευκαιρίες.</a:t>
            </a:r>
          </a:p>
          <a:p>
            <a:pPr marL="342900" indent="-342900" algn="just">
              <a:buFont typeface="Wingdings" panose="05000000000000000000" pitchFamily="2" charset="2"/>
              <a:buChar char="§"/>
            </a:pPr>
            <a:r>
              <a:rPr lang="el-GR" sz="2000" dirty="0">
                <a:solidFill>
                  <a:srgbClr val="004680"/>
                </a:solidFill>
              </a:rPr>
              <a:t>Σε συνδυασμό με ιατρικά προβλήματα, η θρησκευτική νηστεία μπορεί να έχει αρνητικές επιπτώσεις στη γενική κατάσταση των ασθενών. </a:t>
            </a:r>
          </a:p>
          <a:p>
            <a:pPr marL="342900" indent="-342900" algn="just">
              <a:buFont typeface="Wingdings" panose="05000000000000000000" pitchFamily="2" charset="2"/>
              <a:buChar char="§"/>
            </a:pPr>
            <a:r>
              <a:rPr lang="el-GR" sz="2000" dirty="0">
                <a:solidFill>
                  <a:srgbClr val="004680"/>
                </a:solidFill>
              </a:rPr>
              <a:t>Ως εκ τούτου, είναι σημαντικό για το ιατρικό και νοσηλευτικό προσωπικό να ενημερώνει για τους πιθανούς κινδύνους ως συνέπεια της νηστείας.Στις περισσότερες θρησκείες, η υγεία προηγείται της απαίτησης για νηστεία.</a:t>
            </a:r>
            <a:endParaRPr lang="en-US" sz="2000" dirty="0">
              <a:solidFill>
                <a:srgbClr val="004680"/>
              </a:solidFill>
            </a:endParaRPr>
          </a:p>
        </p:txBody>
      </p:sp>
      <p:sp>
        <p:nvSpPr>
          <p:cNvPr id="3" name="Horizontales Scrollen 2"/>
          <p:cNvSpPr/>
          <p:nvPr/>
        </p:nvSpPr>
        <p:spPr>
          <a:xfrm>
            <a:off x="1371243" y="1412776"/>
            <a:ext cx="9446339" cy="1872208"/>
          </a:xfrm>
          <a:prstGeom prst="horizontalScroll">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el-GR" sz="1800" i="1" dirty="0">
                <a:solidFill>
                  <a:srgbClr val="FFFFFF"/>
                </a:solidFill>
              </a:rPr>
              <a:t>Η πρακτική της πνευματικής νηστείας δημιουργεί εστίαση και επίγνωση. Ως εκ τούτου, τα πνευματικά οφέλη της υγιούς νηστείας περιλαμβάνουν μια ισχυρότερη αίσθηση της σύνδεσης κάποιου με το σύμπαν. Η πνευματική νηστεία στοχεύει στο να κάνει τους ανθρώπους να αισθάνονται λιγότερο εγωκεντρικοί. Είναι ένας τρόπος να απελευθερωθείτε από τα όρια αυτού που κάποιος θέλει ή πιστεύει ότι χρειάζεται.</a:t>
            </a:r>
            <a:endParaRPr lang="en-US" sz="1800" i="1" dirty="0">
              <a:solidFill>
                <a:srgbClr val="FFFFFF"/>
              </a:solidFill>
            </a:endParaRPr>
          </a:p>
        </p:txBody>
      </p:sp>
    </p:spTree>
    <p:extLst>
      <p:ext uri="{BB962C8B-B14F-4D97-AF65-F5344CB8AC3E}">
        <p14:creationId xmlns:p14="http://schemas.microsoft.com/office/powerpoint/2010/main" val="325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a:xfrm>
            <a:off x="1017089" y="332656"/>
            <a:ext cx="9598700" cy="1485900"/>
          </a:xfrm>
        </p:spPr>
        <p:txBody>
          <a:bodyPr/>
          <a:lstStyle/>
          <a:p>
            <a:r>
              <a:rPr lang="el-GR" dirty="0"/>
              <a:t>Νηστεία σε διαφορετικές θρησκείες</a:t>
            </a:r>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16</a:t>
            </a:fld>
            <a:endParaRPr lang="en-GB" dirty="0"/>
          </a:p>
        </p:txBody>
      </p:sp>
      <p:sp>
        <p:nvSpPr>
          <p:cNvPr id="3" name="Abgerundetes Rechteck 2"/>
          <p:cNvSpPr/>
          <p:nvPr/>
        </p:nvSpPr>
        <p:spPr>
          <a:xfrm>
            <a:off x="768655" y="1283804"/>
            <a:ext cx="3890321" cy="24482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l-GR" sz="1600" b="1" dirty="0"/>
              <a:t>Ισλάμ</a:t>
            </a:r>
            <a:endParaRPr lang="de-DE" sz="1600" b="1" dirty="0"/>
          </a:p>
          <a:p>
            <a:pPr algn="just"/>
            <a:r>
              <a:rPr lang="el-GR" sz="1200" b="1" dirty="0"/>
              <a:t>Το Ραμαζάνι </a:t>
            </a:r>
            <a:r>
              <a:rPr lang="el-GR" sz="1200" dirty="0"/>
              <a:t>είναι ο μήνας νηστείας των Μουσουλμάνων. Για 30 ημέρες, δεν επιτρέπεται να τρώνε, να πίνουν ή να καπνίζουν μεταξύ ανατολής και δύσης του ηλίου. Απαγορεύεται επίσης η σεξουαλική επαφή. Η διακοπή της νηστείας το βράδυ πραγματοποιείται σε μεγαλύτερες ομάδες - έτσι το Ραμαζάνι έχει έντονο οικογενειακό και κοινωνικό χαρακτήρα. Εξαιρούνται από αυτό το καθήκον είναι: Οι ηλικιωμένοι, οι ασθενείς, οι αδύναμοι, οι ταξιδιώτες, οι έγκυες γυναίκες, οι γυναίκες που έχουν γεννήσει πρόσφατα και οι γυναίκες με έμμηνο ρύση.</a:t>
            </a:r>
            <a:endParaRPr lang="de-DE" sz="1200" dirty="0"/>
          </a:p>
        </p:txBody>
      </p:sp>
      <p:sp>
        <p:nvSpPr>
          <p:cNvPr id="6" name="Abgerundetes Rechteck 5"/>
          <p:cNvSpPr/>
          <p:nvPr/>
        </p:nvSpPr>
        <p:spPr>
          <a:xfrm>
            <a:off x="4761735" y="1283804"/>
            <a:ext cx="3312368" cy="24482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rPr>
              <a:t>I</a:t>
            </a:r>
            <a:r>
              <a:rPr lang="el-GR" sz="1600" b="1" dirty="0">
                <a:solidFill>
                  <a:schemeClr val="tx1"/>
                </a:solidFill>
              </a:rPr>
              <a:t>ουδαϊσμός</a:t>
            </a:r>
          </a:p>
          <a:p>
            <a:pPr algn="just"/>
            <a:r>
              <a:rPr lang="el-GR" sz="1200" dirty="0">
                <a:solidFill>
                  <a:schemeClr val="tx1"/>
                </a:solidFill>
              </a:rPr>
              <a:t>Στον Ιουδαϊσμό, υπάρχουν διάφορες περίοδοι νηστείας. Κανείς δεν επιτρέπεται να απέχει εντελώς από φαγητό και ποτό για περισσότερες από 25 ώρες κάθε φορά, γιατί η υγεία είναι πρώτη. Το </a:t>
            </a:r>
            <a:r>
              <a:rPr lang="el-GR" sz="1200" b="1" dirty="0">
                <a:solidFill>
                  <a:schemeClr val="tx1"/>
                </a:solidFill>
              </a:rPr>
              <a:t>Γιομ Κιπούρ </a:t>
            </a:r>
            <a:r>
              <a:rPr lang="el-GR" sz="1200" dirty="0">
                <a:solidFill>
                  <a:schemeClr val="tx1"/>
                </a:solidFill>
              </a:rPr>
              <a:t>είναι η μεγάλη ημέρα εξιλέωσης και νηστείας στον Ιουδαϊσμό. Την ημέρα αυτή, οι άνθρωποι δεν επιτρέπεται να τρώνε, να πίνουν ή να καπνίζουν. Το άτομο δεν πλένεται, απέχει σεξουαλικά και δεν πηγαίνει στη δουλειά.</a:t>
            </a:r>
            <a:endParaRPr lang="en-US" sz="1200" dirty="0">
              <a:solidFill>
                <a:schemeClr val="tx1"/>
              </a:solidFill>
            </a:endParaRPr>
          </a:p>
        </p:txBody>
      </p:sp>
      <p:sp>
        <p:nvSpPr>
          <p:cNvPr id="7" name="Abgerundetes Rechteck 6"/>
          <p:cNvSpPr/>
          <p:nvPr/>
        </p:nvSpPr>
        <p:spPr>
          <a:xfrm>
            <a:off x="8179698" y="1268760"/>
            <a:ext cx="3747362" cy="246331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dirty="0"/>
          </a:p>
          <a:p>
            <a:pPr algn="ctr"/>
            <a:r>
              <a:rPr lang="el-GR" sz="1600" b="1" dirty="0">
                <a:solidFill>
                  <a:schemeClr val="tx1"/>
                </a:solidFill>
              </a:rPr>
              <a:t>Ορθόδοξη Εκκλησία</a:t>
            </a:r>
            <a:endParaRPr lang="en-US" sz="1600" b="1" dirty="0">
              <a:solidFill>
                <a:schemeClr val="tx1"/>
              </a:solidFill>
            </a:endParaRPr>
          </a:p>
          <a:p>
            <a:pPr algn="just"/>
            <a:r>
              <a:rPr lang="el-GR" sz="1200" dirty="0"/>
              <a:t>Στην Ορθόδοξη Εκκλησία υπάρχουν τέσσερις νηστείες πολλών εβδομάδων κατά το εκκλησιαστικό έτος: επτά εβδομάδες στη Σαρακοστή, η νηστεία των Αποστόλων μία εβδομάδα μετά την Πεντηκοστή, η νηστεία της Κοίμησης τον Αύγουστο και η νηστεία από τα μέσα Νοεμβρίου έως τις 24 Δεκεμβρίου. Επιπλέον, η νηστεία πραγματοποιείται κάθε Τετάρτη και Παρασκευή. Το κρέας, τα αυγά και τα γαλακτοκομικά προϊόντα απαγορεύονται όλες τις ημέρες της νηστείας, καθώς και τα ψάρια, το κρασί και το λάδι σε αυστηρή νηστεία.</a:t>
            </a:r>
            <a:endParaRPr lang="de-DE" sz="1200" dirty="0"/>
          </a:p>
        </p:txBody>
      </p:sp>
      <p:sp>
        <p:nvSpPr>
          <p:cNvPr id="8" name="Abgerundetes Rechteck 7"/>
          <p:cNvSpPr/>
          <p:nvPr/>
        </p:nvSpPr>
        <p:spPr>
          <a:xfrm>
            <a:off x="768655" y="3850426"/>
            <a:ext cx="3890321" cy="18828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800" b="1" dirty="0">
                <a:solidFill>
                  <a:schemeClr val="tx1"/>
                </a:solidFill>
              </a:rPr>
              <a:t>Ινδουισμός</a:t>
            </a:r>
            <a:endParaRPr lang="en-US" sz="1800" b="1" dirty="0">
              <a:solidFill>
                <a:schemeClr val="tx1"/>
              </a:solidFill>
            </a:endParaRPr>
          </a:p>
          <a:p>
            <a:pPr algn="just"/>
            <a:r>
              <a:rPr lang="el-GR" sz="1200" dirty="0">
                <a:solidFill>
                  <a:schemeClr val="tx1"/>
                </a:solidFill>
              </a:rPr>
              <a:t>Πολλοί/</a:t>
            </a:r>
            <a:r>
              <a:rPr lang="el-GR" sz="1200" dirty="0" err="1">
                <a:solidFill>
                  <a:schemeClr val="tx1"/>
                </a:solidFill>
              </a:rPr>
              <a:t>ές</a:t>
            </a:r>
            <a:r>
              <a:rPr lang="el-GR" sz="1200" dirty="0">
                <a:solidFill>
                  <a:schemeClr val="tx1"/>
                </a:solidFill>
              </a:rPr>
              <a:t> Ινδουιστές/</a:t>
            </a:r>
            <a:r>
              <a:rPr lang="el-GR" sz="1200" dirty="0" err="1">
                <a:solidFill>
                  <a:schemeClr val="tx1"/>
                </a:solidFill>
              </a:rPr>
              <a:t>στριες</a:t>
            </a:r>
            <a:r>
              <a:rPr lang="el-GR" sz="1200" dirty="0">
                <a:solidFill>
                  <a:schemeClr val="tx1"/>
                </a:solidFill>
              </a:rPr>
              <a:t> νηστεύουν για να εξιλεωθούν για κάτι και να καθαρίσουν την ψυχή, να ζητήσουν ευλογία για κάποιον ή να τιμήσουν μια θεότητα ή να είναι κοντά της. Ποιος νηστεύει πότε, για πόσο χρονικό διάστημα και με ποιον τρόπο αποφασίζεται από τον καθένα ξεχωριστά. Οι σταθεροί χρόνοι νηστείας ή οι τελετουργίες νηστείας δεν προβλέπονται στον Ινδουισμό.</a:t>
            </a:r>
            <a:endParaRPr lang="en-US" sz="1200" dirty="0">
              <a:solidFill>
                <a:schemeClr val="tx1"/>
              </a:solidFill>
            </a:endParaRPr>
          </a:p>
        </p:txBody>
      </p:sp>
      <p:sp>
        <p:nvSpPr>
          <p:cNvPr id="9" name="Abgerundetes Rechteck 8"/>
          <p:cNvSpPr/>
          <p:nvPr/>
        </p:nvSpPr>
        <p:spPr>
          <a:xfrm>
            <a:off x="4761735" y="3842626"/>
            <a:ext cx="3365166" cy="24482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1600" b="1" dirty="0">
                <a:solidFill>
                  <a:schemeClr val="tx1"/>
                </a:solidFill>
              </a:rPr>
              <a:t>Βουδισμός</a:t>
            </a:r>
          </a:p>
          <a:p>
            <a:pPr algn="just"/>
            <a:r>
              <a:rPr lang="el-GR" sz="1200" dirty="0">
                <a:solidFill>
                  <a:schemeClr val="tx1"/>
                </a:solidFill>
              </a:rPr>
              <a:t>Οι Βουδιστές/</a:t>
            </a:r>
            <a:r>
              <a:rPr lang="el-GR" sz="1200" dirty="0" err="1">
                <a:solidFill>
                  <a:schemeClr val="tx1"/>
                </a:solidFill>
              </a:rPr>
              <a:t>στριες</a:t>
            </a:r>
            <a:r>
              <a:rPr lang="el-GR" sz="1200" dirty="0">
                <a:solidFill>
                  <a:schemeClr val="tx1"/>
                </a:solidFill>
              </a:rPr>
              <a:t> δεν έχουν ομοιόμορφες περιόδους νηστείας όπως άλλες θρησκείες. Διαφέρουν από τη μία πίστη και τη χώρα στην άλλη. Ορισμένες παραδόσεις, για παράδειγμα, οι Βουδιστές του Ζεν πιστεύουν ότι η μικρή κατανάλωση, ωστόσο, διευκολύνει τον διαλογισμό στο δρόμο προς την εσωτερική ειρήνη και διαφώτιση. Αυτός είναι ο λόγος που οι βουδιστές μοναχοί και μοναχές απέχουν από κάθε φαγητό μετά το μεσημέρι κάθε μέρα. Επιπλέον, υπάρχουν μηνιαίες ημέρες νηστείας.</a:t>
            </a:r>
            <a:endParaRPr lang="en-US" sz="1200" dirty="0">
              <a:solidFill>
                <a:schemeClr val="tx1"/>
              </a:solidFill>
            </a:endParaRPr>
          </a:p>
        </p:txBody>
      </p:sp>
      <p:sp>
        <p:nvSpPr>
          <p:cNvPr id="10" name="Abgerundetes Rechteck 9"/>
          <p:cNvSpPr/>
          <p:nvPr/>
        </p:nvSpPr>
        <p:spPr>
          <a:xfrm>
            <a:off x="8229660" y="3850426"/>
            <a:ext cx="3697400" cy="217086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600" b="1" dirty="0">
                <a:solidFill>
                  <a:schemeClr val="tx1"/>
                </a:solidFill>
              </a:rPr>
              <a:t>Χριστιανισμός</a:t>
            </a:r>
            <a:endParaRPr lang="en-US" sz="1600" b="1" dirty="0">
              <a:solidFill>
                <a:schemeClr val="tx1"/>
              </a:solidFill>
            </a:endParaRPr>
          </a:p>
          <a:p>
            <a:pPr algn="just"/>
            <a:r>
              <a:rPr lang="el-GR" sz="1200" dirty="0">
                <a:solidFill>
                  <a:schemeClr val="tx1"/>
                </a:solidFill>
              </a:rPr>
              <a:t>Για τους/τις Χριστιανούς/</a:t>
            </a:r>
            <a:r>
              <a:rPr lang="el-GR" sz="1200" dirty="0" err="1">
                <a:solidFill>
                  <a:schemeClr val="tx1"/>
                </a:solidFill>
              </a:rPr>
              <a:t>ές</a:t>
            </a:r>
            <a:r>
              <a:rPr lang="el-GR" sz="1200" dirty="0">
                <a:solidFill>
                  <a:schemeClr val="tx1"/>
                </a:solidFill>
              </a:rPr>
              <a:t>, η Σαρακοστή ή το Πάθος διαρκεί από την Τετάρτη της Τέφρας έως το Πάσχα. Κατά τη διάρκεια αυτής της περιόδου, οι άνθρωποι υποτίθεται ότι σκέφτονται εκ νέου μέσω της αποχής, κάνουν μετάνοια και αναζητούν εγγύτητα στον Θεό. Σήμερα, όμως, δεν υπάρχουν πλέον αυστηροί κανόνες. Ο καθένας μπορεί να αποφασίσει μόνος του πώς θέλει να οργανώσει τη Σαρακοστή.</a:t>
            </a:r>
            <a:endParaRPr lang="en-US" sz="1200" dirty="0">
              <a:solidFill>
                <a:schemeClr val="tx1"/>
              </a:solidFill>
            </a:endParaRPr>
          </a:p>
        </p:txBody>
      </p:sp>
    </p:spTree>
    <p:extLst>
      <p:ext uri="{BB962C8B-B14F-4D97-AF65-F5344CB8AC3E}">
        <p14:creationId xmlns:p14="http://schemas.microsoft.com/office/powerpoint/2010/main" val="33684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ADF3-742F-4D17-B599-7C7507347878}"/>
              </a:ext>
            </a:extLst>
          </p:cNvPr>
          <p:cNvSpPr>
            <a:spLocks noGrp="1"/>
          </p:cNvSpPr>
          <p:nvPr>
            <p:ph type="title"/>
          </p:nvPr>
        </p:nvSpPr>
        <p:spPr/>
        <p:txBody>
          <a:bodyPr/>
          <a:lstStyle/>
          <a:p>
            <a:r>
              <a:rPr lang="el-GR" dirty="0"/>
              <a:t>Πρακτικές συμβουλές για επαγγελματίες</a:t>
            </a:r>
          </a:p>
        </p:txBody>
      </p:sp>
      <p:sp>
        <p:nvSpPr>
          <p:cNvPr id="4" name="Slide Number Placeholder 3">
            <a:extLst>
              <a:ext uri="{FF2B5EF4-FFF2-40B4-BE49-F238E27FC236}">
                <a16:creationId xmlns:a16="http://schemas.microsoft.com/office/drawing/2014/main" id="{2D3D879C-D287-4DF9-B52C-F77F5226280E}"/>
              </a:ext>
            </a:extLst>
          </p:cNvPr>
          <p:cNvSpPr>
            <a:spLocks noGrp="1"/>
          </p:cNvSpPr>
          <p:nvPr>
            <p:ph type="sldNum" sz="quarter" idx="12"/>
          </p:nvPr>
        </p:nvSpPr>
        <p:spPr/>
        <p:txBody>
          <a:bodyPr/>
          <a:lstStyle/>
          <a:p>
            <a:fld id="{C014DD1E-5D91-48A3-AD6D-45FBA980D106}" type="slidenum">
              <a:rPr lang="en-GB" smtClean="0"/>
              <a:t>17</a:t>
            </a:fld>
            <a:endParaRPr lang="en-GB" dirty="0"/>
          </a:p>
        </p:txBody>
      </p:sp>
      <p:sp>
        <p:nvSpPr>
          <p:cNvPr id="6" name="TextBox 4">
            <a:extLst>
              <a:ext uri="{FF2B5EF4-FFF2-40B4-BE49-F238E27FC236}">
                <a16:creationId xmlns:a16="http://schemas.microsoft.com/office/drawing/2014/main" id="{D27E30D9-9F14-47FB-97C4-79CAE6359341}"/>
              </a:ext>
            </a:extLst>
          </p:cNvPr>
          <p:cNvSpPr txBox="1"/>
          <p:nvPr/>
        </p:nvSpPr>
        <p:spPr>
          <a:xfrm>
            <a:off x="1371243" y="1772816"/>
            <a:ext cx="9907745" cy="4185761"/>
          </a:xfrm>
          <a:prstGeom prst="rect">
            <a:avLst/>
          </a:prstGeom>
          <a:noFill/>
        </p:spPr>
        <p:txBody>
          <a:bodyPr wrap="square" rtlCol="0">
            <a:spAutoFit/>
          </a:bodyPr>
          <a:lstStyle/>
          <a:p>
            <a:pPr algn="just"/>
            <a:r>
              <a:rPr lang="el-GR" sz="1400" dirty="0">
                <a:solidFill>
                  <a:srgbClr val="004680"/>
                </a:solidFill>
              </a:rPr>
              <a:t>Κάθε ασθενής είναι ένα άτομο με τη δική του ιστορία, προσωπικότητα και κοσμοθεωρία. Επομένως, δεν υπάρχει μια «λίστα ελέγχου» για την αντιμετώπιση ασθενών διαφορετικών θρησκειών. Αλλά μπορείτε να λάβετε υπόψη τις ακόλουθες πτυχές όταν πρόκειται για </a:t>
            </a:r>
            <a:r>
              <a:rPr lang="el-GR" sz="1400" b="1" dirty="0">
                <a:solidFill>
                  <a:srgbClr val="004680"/>
                </a:solidFill>
              </a:rPr>
              <a:t>κανόνες διατροφής</a:t>
            </a:r>
            <a:r>
              <a:rPr lang="en-US" sz="1400" b="1" dirty="0">
                <a:solidFill>
                  <a:srgbClr val="004680"/>
                </a:solidFill>
              </a:rPr>
              <a:t>: </a:t>
            </a:r>
          </a:p>
          <a:p>
            <a:pPr algn="just"/>
            <a:endParaRPr lang="de-DE" sz="1400" b="1" dirty="0">
              <a:solidFill>
                <a:srgbClr val="004680"/>
              </a:solidFill>
            </a:endParaRPr>
          </a:p>
          <a:p>
            <a:pPr marL="285750" indent="-285750" algn="just">
              <a:buFont typeface="Arial" panose="020B0604020202020204" pitchFamily="34" charset="0"/>
              <a:buChar char="•"/>
            </a:pPr>
            <a:r>
              <a:rPr lang="el-GR" sz="1400" b="1" dirty="0">
                <a:solidFill>
                  <a:srgbClr val="004680"/>
                </a:solidFill>
              </a:rPr>
              <a:t>Οι διατροφικές συνήθειες </a:t>
            </a:r>
            <a:r>
              <a:rPr lang="el-GR" sz="1400" dirty="0">
                <a:solidFill>
                  <a:srgbClr val="004680"/>
                </a:solidFill>
              </a:rPr>
              <a:t>και οι ειδικές δίαιτες ή δυσανεξίες στα τρόφιμα θα πρέπει να καταγράφονται στο ιατρικό ιστορικό.</a:t>
            </a:r>
          </a:p>
          <a:p>
            <a:pPr algn="just"/>
            <a:endParaRPr lang="el-GR" sz="1400" dirty="0">
              <a:solidFill>
                <a:srgbClr val="004680"/>
              </a:solidFill>
            </a:endParaRPr>
          </a:p>
          <a:p>
            <a:pPr marL="285750" indent="-285750" algn="just">
              <a:buFont typeface="Arial" panose="020B0604020202020204" pitchFamily="34" charset="0"/>
              <a:buChar char="•"/>
            </a:pPr>
            <a:r>
              <a:rPr lang="el-GR" sz="1400" b="1" dirty="0">
                <a:solidFill>
                  <a:srgbClr val="004680"/>
                </a:solidFill>
              </a:rPr>
              <a:t>Για να είναι εφαρμόσιμη μια δίαιτα </a:t>
            </a:r>
            <a:r>
              <a:rPr lang="el-GR" sz="1400" dirty="0">
                <a:solidFill>
                  <a:srgbClr val="004680"/>
                </a:solidFill>
              </a:rPr>
              <a:t>που πληροί τις διατροφικές απαιτήσεις του ατόμου, θα πρέπει να αναφέρονται πιθανά πρόσθετα (ζωικής προέλευσης) σε όλα τα μενού.</a:t>
            </a:r>
          </a:p>
          <a:p>
            <a:pPr algn="just"/>
            <a:endParaRPr lang="el-GR" sz="1400" dirty="0">
              <a:solidFill>
                <a:srgbClr val="004680"/>
              </a:solidFill>
            </a:endParaRPr>
          </a:p>
          <a:p>
            <a:pPr marL="285750" indent="-285750" algn="just">
              <a:buFont typeface="Arial" panose="020B0604020202020204" pitchFamily="34" charset="0"/>
              <a:buChar char="•"/>
            </a:pPr>
            <a:r>
              <a:rPr lang="el-GR" sz="1400" b="1" dirty="0">
                <a:solidFill>
                  <a:srgbClr val="004680"/>
                </a:solidFill>
              </a:rPr>
              <a:t>Θέματα φαρμακευτικής αγωγής</a:t>
            </a:r>
            <a:r>
              <a:rPr lang="el-GR" sz="1400" dirty="0">
                <a:solidFill>
                  <a:srgbClr val="004680"/>
                </a:solidFill>
              </a:rPr>
              <a:t>: π.χ., μουσουλμάνοι ασθενείς μπορεί να αρνηθούν φάρμακα που περιέχουν ζωικά προϊόντα (π.χ. ζελατίνη σε κάψουλες, ηπαρίνη) ή αλκοόλ. Σε γενικές γραμμές, θα πρέπει να επισημανθεί σε αυτές τις περιπτώσεις ότι τα τρόφιμα που απαγορεύονται θα πρέπει να επιτραπούν καθώς αποσκοπούν στην επούλωση και θεραπεία, εάν φυσικά δεν υπάρχουν εναλλακτικές λύσεις. Εάν υπάρχουν εναλλακτικές, θα πρέπει να χρησιμοποιούνται.</a:t>
            </a:r>
          </a:p>
          <a:p>
            <a:pPr marL="285750" indent="-285750" algn="just">
              <a:buFont typeface="Arial" panose="020B0604020202020204" pitchFamily="34" charset="0"/>
              <a:buChar char="•"/>
            </a:pPr>
            <a:endParaRPr lang="el-GR" sz="1400" dirty="0">
              <a:solidFill>
                <a:srgbClr val="004680"/>
              </a:solidFill>
            </a:endParaRPr>
          </a:p>
          <a:p>
            <a:pPr marL="285750" indent="-285750" algn="just">
              <a:buFont typeface="Arial" panose="020B0604020202020204" pitchFamily="34" charset="0"/>
              <a:buChar char="•"/>
            </a:pPr>
            <a:r>
              <a:rPr lang="el-GR" sz="1400" dirty="0">
                <a:solidFill>
                  <a:srgbClr val="004680"/>
                </a:solidFill>
              </a:rPr>
              <a:t>Προσπαθείτε </a:t>
            </a:r>
            <a:r>
              <a:rPr lang="el-GR" sz="1400" b="1" dirty="0">
                <a:solidFill>
                  <a:srgbClr val="004680"/>
                </a:solidFill>
              </a:rPr>
              <a:t>πάντα να εμπλέκετε την οικογένεια </a:t>
            </a:r>
            <a:r>
              <a:rPr lang="el-GR" sz="1400" dirty="0">
                <a:solidFill>
                  <a:srgbClr val="004680"/>
                </a:solidFill>
              </a:rPr>
              <a:t>και να την ενημερώνετε σε περίπτωση απαραίτητων διατροφικών ή διαιτητικών θεμάτων.</a:t>
            </a:r>
          </a:p>
          <a:p>
            <a:pPr algn="just"/>
            <a:endParaRPr lang="en-US" sz="1400" dirty="0">
              <a:solidFill>
                <a:srgbClr val="004680"/>
              </a:solidFill>
            </a:endParaRPr>
          </a:p>
          <a:p>
            <a:pPr marL="285750" indent="-285750" algn="just">
              <a:buFont typeface="Arial" panose="020B0604020202020204" pitchFamily="34" charset="0"/>
              <a:buChar char="•"/>
            </a:pPr>
            <a:r>
              <a:rPr lang="en-US" sz="1400" dirty="0">
                <a:solidFill>
                  <a:srgbClr val="004680"/>
                </a:solidFill>
              </a:rPr>
              <a:t> </a:t>
            </a:r>
            <a:r>
              <a:rPr lang="el-GR" sz="1400" dirty="0">
                <a:solidFill>
                  <a:srgbClr val="004680"/>
                </a:solidFill>
              </a:rPr>
              <a:t>Σε περίπτωση θρησκευτικών ανησυχιών, μπορεί να είναι χρήσιμο να συμμετάσχει </a:t>
            </a:r>
            <a:r>
              <a:rPr lang="el-GR" sz="1400" b="1" dirty="0">
                <a:solidFill>
                  <a:srgbClr val="004680"/>
                </a:solidFill>
              </a:rPr>
              <a:t>ο ιερέας του νοσοκομείου ή άλλος εκπρόσωπος της θρησκευτικής κοινότητας</a:t>
            </a:r>
            <a:r>
              <a:rPr lang="el-GR" sz="1400" dirty="0">
                <a:solidFill>
                  <a:srgbClr val="004680"/>
                </a:solidFill>
              </a:rPr>
              <a:t> για την επίλυση του προβλήματος.</a:t>
            </a:r>
            <a:endParaRPr lang="en-US" sz="1400" dirty="0">
              <a:solidFill>
                <a:srgbClr val="004680"/>
              </a:solidFill>
            </a:endParaRPr>
          </a:p>
        </p:txBody>
      </p:sp>
    </p:spTree>
    <p:extLst>
      <p:ext uri="{BB962C8B-B14F-4D97-AF65-F5344CB8AC3E}">
        <p14:creationId xmlns:p14="http://schemas.microsoft.com/office/powerpoint/2010/main" val="16381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l-GR" dirty="0"/>
              <a:t>	Άσκηση</a:t>
            </a:r>
            <a:r>
              <a:rPr lang="en-US" dirty="0"/>
              <a:t>: </a:t>
            </a:r>
            <a:r>
              <a:rPr lang="el-GR" dirty="0"/>
              <a:t>Αναστοχασμός</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lgn="just">
              <a:buNone/>
            </a:pPr>
            <a:r>
              <a:rPr lang="el-GR" dirty="0"/>
              <a:t>Σκεφτείτε το πλαίσιο στο οποίο εργάζεστε</a:t>
            </a:r>
            <a:r>
              <a:rPr lang="de-DE" dirty="0"/>
              <a:t>: </a:t>
            </a:r>
          </a:p>
          <a:p>
            <a:pPr algn="just"/>
            <a:r>
              <a:rPr lang="el-GR" dirty="0"/>
              <a:t>Πώς μπορείτε να μάθετε για τις ανάγκες ενός ασθενούς σχετικά με τις παραδόσεις ή τους κανόνες διατροφής;</a:t>
            </a:r>
          </a:p>
          <a:p>
            <a:pPr algn="just"/>
            <a:r>
              <a:rPr lang="el-GR" dirty="0"/>
              <a:t>Ποιες ευκαιρίες υπάρχουν στον οργανισμό σας για την αντιμετώπιση αυτών των αναγκών;</a:t>
            </a:r>
          </a:p>
          <a:p>
            <a:pPr algn="just"/>
            <a:r>
              <a:rPr lang="el-GR" dirty="0"/>
              <a:t>Τι χρειάζεστε για την καλύτερη αντιμετώπιση των ατομικών αναγκών των ασθενών/πελατών;</a:t>
            </a:r>
            <a:endParaRPr lang="de-DE" dirty="0"/>
          </a:p>
          <a:p>
            <a:pPr marL="0" indent="0" algn="just">
              <a:buNone/>
            </a:pPr>
            <a:endParaRPr lang="en-US" sz="2800" u="sng"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18</a:t>
            </a:fld>
            <a:endParaRPr lang="en-GB" dirty="0"/>
          </a:p>
        </p:txBody>
      </p:sp>
      <p:pic>
        <p:nvPicPr>
          <p:cNvPr id="5" name="Picture 4">
            <a:extLst>
              <a:ext uri="{FF2B5EF4-FFF2-40B4-BE49-F238E27FC236}">
                <a16:creationId xmlns:a16="http://schemas.microsoft.com/office/drawing/2014/main" id="{CFB743D4-BAE6-4FDD-9FDC-A49B7F8C9A4B}"/>
              </a:ext>
            </a:extLst>
          </p:cNvPr>
          <p:cNvPicPr>
            <a:picLocks noChangeAspect="1"/>
          </p:cNvPicPr>
          <p:nvPr/>
        </p:nvPicPr>
        <p:blipFill>
          <a:blip r:embed="rId2"/>
          <a:stretch>
            <a:fillRect/>
          </a:stretch>
        </p:blipFill>
        <p:spPr>
          <a:xfrm>
            <a:off x="10785455" y="5149891"/>
            <a:ext cx="1069597" cy="1057578"/>
          </a:xfrm>
          <a:prstGeom prst="rect">
            <a:avLst/>
          </a:prstGeom>
        </p:spPr>
      </p:pic>
    </p:spTree>
    <p:extLst>
      <p:ext uri="{BB962C8B-B14F-4D97-AF65-F5344CB8AC3E}">
        <p14:creationId xmlns:p14="http://schemas.microsoft.com/office/powerpoint/2010/main" val="6803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Περίληψη</a:t>
            </a:r>
            <a:endParaRPr lang="de-DE" dirty="0"/>
          </a:p>
        </p:txBody>
      </p:sp>
      <p:sp>
        <p:nvSpPr>
          <p:cNvPr id="3" name="Inhaltsplatzhalter 2"/>
          <p:cNvSpPr>
            <a:spLocks noGrp="1"/>
          </p:cNvSpPr>
          <p:nvPr>
            <p:ph idx="1"/>
          </p:nvPr>
        </p:nvSpPr>
        <p:spPr>
          <a:xfrm>
            <a:off x="1347231" y="1628800"/>
            <a:ext cx="9598700" cy="3581400"/>
          </a:xfrm>
        </p:spPr>
        <p:txBody>
          <a:bodyPr>
            <a:normAutofit/>
          </a:bodyPr>
          <a:lstStyle/>
          <a:p>
            <a:pPr algn="just"/>
            <a:r>
              <a:rPr lang="el-GR" i="1" dirty="0"/>
              <a:t>Οι διατροφικές συνήθειες συχνά, αλλά όχι πάντα, καθορίζονται από τη θρησκεία. Είτε κάποιος</a:t>
            </a:r>
            <a:r>
              <a:rPr lang="en-GB" i="1" dirty="0"/>
              <a:t>/a</a:t>
            </a:r>
            <a:r>
              <a:rPr lang="el-GR" i="1" dirty="0"/>
              <a:t> είναι χορτοφάγος</a:t>
            </a:r>
            <a:r>
              <a:rPr lang="en-GB" i="1" dirty="0"/>
              <a:t> </a:t>
            </a:r>
            <a:r>
              <a:rPr lang="en-US" i="1" dirty="0"/>
              <a:t>(vegetarian) </a:t>
            </a:r>
            <a:r>
              <a:rPr lang="el-GR" i="1" dirty="0"/>
              <a:t>είτε ολικά χορτοφάγος (</a:t>
            </a:r>
            <a:r>
              <a:rPr lang="en-US" i="1" dirty="0"/>
              <a:t>vegan)</a:t>
            </a:r>
            <a:r>
              <a:rPr lang="el-GR" i="1" dirty="0"/>
              <a:t>, θέλει να φάει χαλάλ ή κοσέρ - αυτό βασίζεται σε διαφορετικές απόψεις για τον κόσμο.</a:t>
            </a:r>
          </a:p>
          <a:p>
            <a:pPr algn="just"/>
            <a:r>
              <a:rPr lang="el-GR" i="1" dirty="0"/>
              <a:t>Στη φροντίδα, είναι σημαντικό να δίνεται πάντα έμφαση στην πτυχή της διατροφής για την υγεία, αλλά να υπάρχει κατανόηση για τις ατομικές ανάγκες και επίσης να δημιουργούνται εναλλακτικές λύσεις. Οι φροντιστές δεν χρειάζεται να είναι ειδικοί στις θρησκευτικές σπουδές - αλλά μια βασική γνώση ορισμένων θεμάτων μπορεί να είναι χρήσιμη.</a:t>
            </a:r>
          </a:p>
          <a:p>
            <a:pPr algn="just"/>
            <a:r>
              <a:rPr lang="el-GR" i="1" dirty="0"/>
              <a:t>Η διαπολιτισμική φροντίδα πρέπει να αξιολογεί και να σέβεται τους ανθρώπους ως άτομα όχι λόγω της θρησκείας τους αλλά λόγω των αναγκών τους.</a:t>
            </a:r>
            <a:endParaRPr lang="de-DE" dirty="0"/>
          </a:p>
        </p:txBody>
      </p:sp>
      <p:sp>
        <p:nvSpPr>
          <p:cNvPr id="4" name="Foliennummernplatzhalter 3"/>
          <p:cNvSpPr>
            <a:spLocks noGrp="1"/>
          </p:cNvSpPr>
          <p:nvPr>
            <p:ph type="sldNum" sz="quarter" idx="12"/>
          </p:nvPr>
        </p:nvSpPr>
        <p:spPr/>
        <p:txBody>
          <a:bodyPr/>
          <a:lstStyle/>
          <a:p>
            <a:fld id="{C014DD1E-5D91-48A3-AD6D-45FBA980D106}" type="slidenum">
              <a:rPr lang="en-GB" smtClean="0"/>
              <a:t>19</a:t>
            </a:fld>
            <a:endParaRPr lang="en-GB" dirty="0"/>
          </a:p>
        </p:txBody>
      </p:sp>
    </p:spTree>
    <p:extLst>
      <p:ext uri="{BB962C8B-B14F-4D97-AF65-F5344CB8AC3E}">
        <p14:creationId xmlns:p14="http://schemas.microsoft.com/office/powerpoint/2010/main" val="420888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9044-9202-4F63-92A4-08D1DA8A16B9}"/>
              </a:ext>
            </a:extLst>
          </p:cNvPr>
          <p:cNvSpPr>
            <a:spLocks noGrp="1"/>
          </p:cNvSpPr>
          <p:nvPr>
            <p:ph type="title"/>
          </p:nvPr>
        </p:nvSpPr>
        <p:spPr/>
        <p:txBody>
          <a:bodyPr/>
          <a:lstStyle/>
          <a:p>
            <a:r>
              <a:rPr lang="el-GR" dirty="0"/>
              <a:t>Εκπαιδευτικοί στόχοι</a:t>
            </a:r>
            <a:r>
              <a:rPr lang="en-GB" dirty="0"/>
              <a:t>:</a:t>
            </a:r>
            <a:endParaRPr lang="el-GR" dirty="0"/>
          </a:p>
        </p:txBody>
      </p:sp>
      <p:sp>
        <p:nvSpPr>
          <p:cNvPr id="3" name="Content Placeholder 2">
            <a:extLst>
              <a:ext uri="{FF2B5EF4-FFF2-40B4-BE49-F238E27FC236}">
                <a16:creationId xmlns:a16="http://schemas.microsoft.com/office/drawing/2014/main" id="{0FE02942-4B78-44A9-BCF9-0F42E1D60980}"/>
              </a:ext>
            </a:extLst>
          </p:cNvPr>
          <p:cNvSpPr>
            <a:spLocks noGrp="1"/>
          </p:cNvSpPr>
          <p:nvPr>
            <p:ph idx="1"/>
          </p:nvPr>
        </p:nvSpPr>
        <p:spPr>
          <a:xfrm>
            <a:off x="1371243" y="1916832"/>
            <a:ext cx="9598700" cy="3581400"/>
          </a:xfrm>
        </p:spPr>
        <p:txBody>
          <a:bodyPr>
            <a:normAutofit lnSpcReduction="10000"/>
          </a:bodyPr>
          <a:lstStyle/>
          <a:p>
            <a:pPr marL="0" lvl="0" indent="0" algn="just">
              <a:buNone/>
            </a:pPr>
            <a:r>
              <a:rPr lang="el-GR" dirty="0"/>
              <a:t>Στο τέλος αυτής της ενότητας οι εκπαιδευόμενοι/ες θα</a:t>
            </a:r>
            <a:r>
              <a:rPr lang="en-GB" dirty="0"/>
              <a:t>:</a:t>
            </a:r>
          </a:p>
          <a:p>
            <a:pPr lvl="0" algn="just"/>
            <a:r>
              <a:rPr lang="el-GR" dirty="0"/>
              <a:t>Γνωρίσουν βασικές πληροφορίες σχετικά με διατροφικές παραδόσεις που υπάρχουν σε διαφορετικούς πολιτισμούς.</a:t>
            </a:r>
          </a:p>
          <a:p>
            <a:pPr lvl="0" algn="just"/>
            <a:r>
              <a:rPr lang="el-GR" dirty="0"/>
              <a:t>Μάθουν για τις συνδέσεις που υπάρχουν μεταξύ των παραδόσεων και της θρησκείας.</a:t>
            </a:r>
          </a:p>
          <a:p>
            <a:pPr lvl="0" algn="just"/>
            <a:r>
              <a:rPr lang="el-GR" dirty="0"/>
              <a:t>Αυξήσουν την κατανόηση τους σχετικά με τις παραδόσεις και γιατί μπορούν να είναι σημαντικές για τους/τις πελάτες-</a:t>
            </a:r>
            <a:r>
              <a:rPr lang="el-GR" dirty="0" err="1"/>
              <a:t>ισσες</a:t>
            </a:r>
            <a:r>
              <a:rPr lang="el-GR" dirty="0"/>
              <a:t>/ασθενείς τους.</a:t>
            </a:r>
          </a:p>
          <a:p>
            <a:pPr lvl="0" algn="just"/>
            <a:r>
              <a:rPr lang="el-GR" dirty="0"/>
              <a:t>Κατανοήσουν τους λόγους για τους οποίους η φροντίδα πρέπει να είναι πάντα επικεντρωμένη στο άτομο, ανεξάρτητα από το πολιτισμικό ή θρησκευτικό υπόβαθρο.</a:t>
            </a:r>
          </a:p>
          <a:p>
            <a:pPr lvl="0" algn="just"/>
            <a:r>
              <a:rPr lang="el-GR" dirty="0"/>
              <a:t>Λάβουν πρακτικές γνώσεις για το πώς να υποστηρίζουν τους/τις πελάτες/-</a:t>
            </a:r>
            <a:r>
              <a:rPr lang="el-GR" dirty="0" err="1"/>
              <a:t>ισσες</a:t>
            </a:r>
            <a:r>
              <a:rPr lang="el-GR" dirty="0"/>
              <a:t> στην εξάσκηση των θρησκευτικών/πολιτισμικών παραδόσεων ή τελετουργιών τους.</a:t>
            </a:r>
            <a:endParaRPr lang="de-DE" dirty="0"/>
          </a:p>
        </p:txBody>
      </p:sp>
      <p:sp>
        <p:nvSpPr>
          <p:cNvPr id="4" name="Slide Number Placeholder 3">
            <a:extLst>
              <a:ext uri="{FF2B5EF4-FFF2-40B4-BE49-F238E27FC236}">
                <a16:creationId xmlns:a16="http://schemas.microsoft.com/office/drawing/2014/main" id="{EC69B7C0-2B4B-4767-BDF2-ACD151F904DF}"/>
              </a:ext>
            </a:extLst>
          </p:cNvPr>
          <p:cNvSpPr>
            <a:spLocks noGrp="1"/>
          </p:cNvSpPr>
          <p:nvPr>
            <p:ph type="sldNum" sz="quarter" idx="12"/>
          </p:nvPr>
        </p:nvSpPr>
        <p:spPr/>
        <p:txBody>
          <a:bodyPr/>
          <a:lstStyle/>
          <a:p>
            <a:fld id="{C014DD1E-5D91-48A3-AD6D-45FBA980D106}" type="slidenum">
              <a:rPr lang="en-GB" smtClean="0"/>
              <a:t>2</a:t>
            </a:fld>
            <a:endParaRPr lang="en-GB" dirty="0"/>
          </a:p>
        </p:txBody>
      </p:sp>
    </p:spTree>
    <p:extLst>
      <p:ext uri="{BB962C8B-B14F-4D97-AF65-F5344CB8AC3E}">
        <p14:creationId xmlns:p14="http://schemas.microsoft.com/office/powerpoint/2010/main" val="96367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Γιορτ</a:t>
            </a:r>
            <a:r>
              <a:rPr lang="en-US" sz="5400" dirty="0"/>
              <a:t>E</a:t>
            </a:r>
            <a:r>
              <a:rPr lang="el-GR" sz="5400" dirty="0"/>
              <a:t>ς σε </a:t>
            </a:r>
            <a:r>
              <a:rPr lang="el-GR" sz="5400" dirty="0" err="1"/>
              <a:t>διαφορετικο</a:t>
            </a:r>
            <a:r>
              <a:rPr lang="en-US" sz="5400" dirty="0"/>
              <a:t>Y</a:t>
            </a:r>
            <a:r>
              <a:rPr lang="el-GR" sz="5400" dirty="0"/>
              <a:t>ς </a:t>
            </a:r>
            <a:r>
              <a:rPr lang="el-GR" sz="5400" dirty="0" err="1"/>
              <a:t>πολιτισμο</a:t>
            </a:r>
            <a:r>
              <a:rPr lang="en-US" sz="5400" dirty="0"/>
              <a:t>Y</a:t>
            </a:r>
            <a:r>
              <a:rPr lang="el-GR" sz="5400" dirty="0"/>
              <a:t>ς και </a:t>
            </a:r>
            <a:r>
              <a:rPr lang="el-GR" sz="5400" dirty="0" err="1"/>
              <a:t>θρησκε</a:t>
            </a:r>
            <a:r>
              <a:rPr lang="en-US" sz="5400" dirty="0"/>
              <a:t>I</a:t>
            </a:r>
            <a:r>
              <a:rPr lang="el-GR" sz="5400" dirty="0"/>
              <a:t>ες</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20</a:t>
            </a:fld>
            <a:endParaRPr lang="en-GB" dirty="0"/>
          </a:p>
        </p:txBody>
      </p:sp>
    </p:spTree>
    <p:extLst>
      <p:ext uri="{BB962C8B-B14F-4D97-AF65-F5344CB8AC3E}">
        <p14:creationId xmlns:p14="http://schemas.microsoft.com/office/powerpoint/2010/main" val="13903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l-GR" dirty="0"/>
              <a:t>Το νόημα των εορτών</a:t>
            </a:r>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269876" y="1916832"/>
            <a:ext cx="9577064" cy="4166592"/>
          </a:xfrm>
        </p:spPr>
        <p:txBody>
          <a:bodyPr>
            <a:normAutofit/>
          </a:bodyPr>
          <a:lstStyle/>
          <a:p>
            <a:pPr algn="just"/>
            <a:r>
              <a:rPr lang="el-GR" dirty="0">
                <a:solidFill>
                  <a:srgbClr val="004680"/>
                </a:solidFill>
                <a:latin typeface="Calibri" panose="020F0502020204030204" pitchFamily="34" charset="0"/>
                <a:cs typeface="Calibri" panose="020F0502020204030204" pitchFamily="34" charset="0"/>
              </a:rPr>
              <a:t>Τα φεστιβάλ είναι ως επί το πλείστον μια συλλογική περίσταση και έχουν νόημα όχι μόνο για το άτομο αλλά και για την ομάδα που γιορτάζει στο σύνολό της.</a:t>
            </a:r>
          </a:p>
          <a:p>
            <a:pPr algn="just"/>
            <a:r>
              <a:rPr lang="el-GR" dirty="0">
                <a:solidFill>
                  <a:srgbClr val="004680"/>
                </a:solidFill>
                <a:latin typeface="Calibri" panose="020F0502020204030204" pitchFamily="34" charset="0"/>
                <a:cs typeface="Calibri" panose="020F0502020204030204" pitchFamily="34" charset="0"/>
              </a:rPr>
              <a:t>Ιδιαίτερα οι θρησκευτικές γιορτές έχουν ουσιαστική επίδραση στη θρησκευτική κοινότητα. Οι πολιτιστικές γιορτές και τα θρησκευτικά φεστιβάλ είναι επίσης συχνά μια σημαντική απόσπαση της προσοχής από τις ανησυχίες και τα άγχη της καθημερινής ζωής.</a:t>
            </a:r>
          </a:p>
          <a:p>
            <a:pPr algn="just"/>
            <a:r>
              <a:rPr lang="el-GR" dirty="0">
                <a:solidFill>
                  <a:srgbClr val="004680"/>
                </a:solidFill>
                <a:latin typeface="Calibri" panose="020F0502020204030204" pitchFamily="34" charset="0"/>
                <a:cs typeface="Calibri" panose="020F0502020204030204" pitchFamily="34" charset="0"/>
              </a:rPr>
              <a:t>Αυτό δίνει στα φεστιβάλ μια ιδιαίτερη σημασία για</a:t>
            </a:r>
            <a:r>
              <a:rPr lang="en-US" dirty="0">
                <a:solidFill>
                  <a:srgbClr val="004680"/>
                </a:solidFill>
                <a:latin typeface="Calibri" panose="020F0502020204030204" pitchFamily="34" charset="0"/>
                <a:cs typeface="Calibri" panose="020F0502020204030204" pitchFamily="34" charset="0"/>
              </a:rPr>
              <a:t> </a:t>
            </a:r>
            <a:r>
              <a:rPr lang="el-GR" dirty="0">
                <a:solidFill>
                  <a:srgbClr val="004680"/>
                </a:solidFill>
                <a:latin typeface="Calibri" panose="020F0502020204030204" pitchFamily="34" charset="0"/>
                <a:cs typeface="Calibri" panose="020F0502020204030204" pitchFamily="34" charset="0"/>
              </a:rPr>
              <a:t>τους ασθενείς και/ή τους ηλικιωμένους. Ειδικά όταν δεν βρίσκονται στο οικογενειακό ή στο οικιακό τους περιβάλλον, το να γιορτάζουν μαζί μπορεί να είναι μια σημαντική συναισθηματική υποστήριξη.</a:t>
            </a:r>
            <a:endParaRPr lang="en-US" sz="2000" dirty="0">
              <a:solidFill>
                <a:srgbClr val="00468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21</a:t>
            </a:fld>
            <a:endParaRPr lang="en-GB" dirty="0"/>
          </a:p>
        </p:txBody>
      </p:sp>
    </p:spTree>
    <p:extLst>
      <p:ext uri="{BB962C8B-B14F-4D97-AF65-F5344CB8AC3E}">
        <p14:creationId xmlns:p14="http://schemas.microsoft.com/office/powerpoint/2010/main" val="12458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normAutofit fontScale="90000"/>
          </a:bodyPr>
          <a:lstStyle/>
          <a:p>
            <a:r>
              <a:rPr lang="el-GR" sz="4400" dirty="0"/>
              <a:t>Άσκηση</a:t>
            </a:r>
            <a:r>
              <a:rPr lang="de-DE" sz="4400" dirty="0"/>
              <a:t>:</a:t>
            </a:r>
            <a:r>
              <a:rPr lang="el-GR" sz="4400" dirty="0"/>
              <a:t> Πολιτιστικός Ειδικός για μία ημέρα</a:t>
            </a:r>
            <a:br>
              <a:rPr lang="de-DE" sz="4400" u="sng" dirty="0"/>
            </a:b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844824"/>
            <a:ext cx="9598700" cy="3581400"/>
          </a:xfrm>
        </p:spPr>
        <p:txBody>
          <a:bodyPr>
            <a:normAutofit/>
          </a:bodyPr>
          <a:lstStyle/>
          <a:p>
            <a:pPr marL="0" indent="0" algn="just">
              <a:buNone/>
            </a:pPr>
            <a:r>
              <a:rPr lang="el-GR" b="1" dirty="0"/>
              <a:t>Μπορείτε να το κάνετε αυτό ως δραστηριότητα που αντανακλά τον εαυτό σας ή ως συνέντευξη με έναν από τους συναδέλφους σας:</a:t>
            </a:r>
            <a:endParaRPr lang="en-GB" dirty="0"/>
          </a:p>
          <a:p>
            <a:pPr marL="0" indent="0" algn="just">
              <a:buNone/>
            </a:pPr>
            <a:r>
              <a:rPr lang="el-GR" dirty="0"/>
              <a:t>Σκεφτείτε τη διαφορετικότητα στη δική σας ομάδα και ρωτήστε τον εαυτό σας - ή τον συνάδελφό σας</a:t>
            </a:r>
            <a:r>
              <a:rPr lang="en-GB" dirty="0"/>
              <a:t>:</a:t>
            </a:r>
          </a:p>
          <a:p>
            <a:pPr algn="just"/>
            <a:r>
              <a:rPr lang="el-GR" dirty="0"/>
              <a:t>Από πού προέρχεστε εσείς/οι συνάδελφοί σας;</a:t>
            </a:r>
          </a:p>
          <a:p>
            <a:pPr algn="just"/>
            <a:r>
              <a:rPr lang="el-GR" dirty="0"/>
              <a:t>Τι είδους γιορτές έχετε/έχουν στον πολιτισμό/στις παραδόσεις τους;</a:t>
            </a:r>
          </a:p>
          <a:p>
            <a:pPr algn="just"/>
            <a:r>
              <a:rPr lang="el-GR" dirty="0"/>
              <a:t>Τα εξασκούν όλοι; Πώς τα εξασκούν; Υπάρχουν ευκαιρίες για εσάς / αυτούς να ακολουθήσετε τις παραδόσεις τους στο χώρο εργασίας;</a:t>
            </a:r>
            <a:endParaRPr lang="en-GB"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22</a:t>
            </a:fld>
            <a:endParaRPr lang="en-GB" dirty="0"/>
          </a:p>
        </p:txBody>
      </p:sp>
      <p:pic>
        <p:nvPicPr>
          <p:cNvPr id="5" name="Picture 4">
            <a:extLst>
              <a:ext uri="{FF2B5EF4-FFF2-40B4-BE49-F238E27FC236}">
                <a16:creationId xmlns:a16="http://schemas.microsoft.com/office/drawing/2014/main" id="{C663AD17-5B05-4D28-B46C-8BC631CB9C0D}"/>
              </a:ext>
            </a:extLst>
          </p:cNvPr>
          <p:cNvPicPr>
            <a:picLocks noChangeAspect="1"/>
          </p:cNvPicPr>
          <p:nvPr/>
        </p:nvPicPr>
        <p:blipFill>
          <a:blip r:embed="rId2"/>
          <a:stretch>
            <a:fillRect/>
          </a:stretch>
        </p:blipFill>
        <p:spPr>
          <a:xfrm>
            <a:off x="10785455" y="5149891"/>
            <a:ext cx="1069597" cy="1057578"/>
          </a:xfrm>
          <a:prstGeom prst="rect">
            <a:avLst/>
          </a:prstGeom>
        </p:spPr>
      </p:pic>
    </p:spTree>
    <p:extLst>
      <p:ext uri="{BB962C8B-B14F-4D97-AF65-F5344CB8AC3E}">
        <p14:creationId xmlns:p14="http://schemas.microsoft.com/office/powerpoint/2010/main" val="416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3" y="685800"/>
            <a:ext cx="9598700" cy="1015008"/>
          </a:xfrm>
        </p:spPr>
        <p:txBody>
          <a:bodyPr>
            <a:noAutofit/>
          </a:bodyPr>
          <a:lstStyle/>
          <a:p>
            <a:pPr algn="just"/>
            <a:r>
              <a:rPr lang="el-GR" sz="3600" dirty="0"/>
              <a:t>Θρησκευτικές και πολιτιστικές παραδόσεις σε περιβάλλοντα υγειονομικής περίθαλψης</a:t>
            </a:r>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2348880"/>
            <a:ext cx="9598700" cy="3581400"/>
          </a:xfrm>
        </p:spPr>
        <p:txBody>
          <a:bodyPr>
            <a:normAutofit/>
          </a:bodyPr>
          <a:lstStyle/>
          <a:p>
            <a:pPr algn="just"/>
            <a:r>
              <a:rPr lang="el-GR" dirty="0">
                <a:solidFill>
                  <a:srgbClr val="004680"/>
                </a:solidFill>
                <a:latin typeface="Calibri" panose="020F0502020204030204" pitchFamily="34" charset="0"/>
                <a:cs typeface="Calibri" panose="020F0502020204030204" pitchFamily="34" charset="0"/>
              </a:rPr>
              <a:t>Τα άτομα μεγαλύτερης ηλικίας ιδίως μπορεί να αντανακλούν περισσότερο από τα νεότερα άτομα την καταγωγή και τις παραδόσεις τους.</a:t>
            </a:r>
          </a:p>
          <a:p>
            <a:pPr algn="just"/>
            <a:r>
              <a:rPr lang="el-GR" dirty="0">
                <a:solidFill>
                  <a:srgbClr val="004680"/>
                </a:solidFill>
                <a:latin typeface="Calibri" panose="020F0502020204030204" pitchFamily="34" charset="0"/>
                <a:cs typeface="Calibri" panose="020F0502020204030204" pitchFamily="34" charset="0"/>
              </a:rPr>
              <a:t>Είναι επομένως σημαντικό για αυτούς/</a:t>
            </a:r>
            <a:r>
              <a:rPr lang="el-GR" dirty="0" err="1">
                <a:solidFill>
                  <a:srgbClr val="004680"/>
                </a:solidFill>
                <a:latin typeface="Calibri" panose="020F0502020204030204" pitchFamily="34" charset="0"/>
                <a:cs typeface="Calibri" panose="020F0502020204030204" pitchFamily="34" charset="0"/>
              </a:rPr>
              <a:t>ές</a:t>
            </a:r>
            <a:r>
              <a:rPr lang="el-GR" dirty="0">
                <a:solidFill>
                  <a:srgbClr val="004680"/>
                </a:solidFill>
                <a:latin typeface="Calibri" panose="020F0502020204030204" pitchFamily="34" charset="0"/>
                <a:cs typeface="Calibri" panose="020F0502020204030204" pitchFamily="34" charset="0"/>
              </a:rPr>
              <a:t> να ζουν σε ένα περιβάλλον όπου γίνεται σεβαστή αυτή η ανάγκη.</a:t>
            </a:r>
          </a:p>
          <a:p>
            <a:pPr algn="just"/>
            <a:r>
              <a:rPr lang="el-GR" dirty="0">
                <a:solidFill>
                  <a:srgbClr val="004680"/>
                </a:solidFill>
                <a:latin typeface="Calibri" panose="020F0502020204030204" pitchFamily="34" charset="0"/>
                <a:cs typeface="Calibri" panose="020F0502020204030204" pitchFamily="34" charset="0"/>
              </a:rPr>
              <a:t>Ενώ οι θρησκευτικές παραδόσεις δεν μπορούν πάντα να λαμβάνονται υπόψη στα νοσοκομεία για ιατρικούς λόγους και λόγω του αυστηρού συντονισμού της καθημερινής νοσοκομειακής ζωής, η κατάσταση της ατομικής ζωής των ασθενών θα πρέπει να λαμβάνεται καλύτερα υπόψη στα γηροκομεία ή στις μονάδες νοσηλείας, καθώς ζουν μόνιμα εκεί. </a:t>
            </a:r>
            <a:endParaRPr lang="en-US" dirty="0">
              <a:solidFill>
                <a:srgbClr val="004680"/>
              </a:solidFill>
              <a:latin typeface="Calibri" panose="020F0502020204030204" pitchFamily="34" charset="0"/>
              <a:cs typeface="Calibri" panose="020F0502020204030204" pitchFamily="34" charset="0"/>
            </a:endParaRPr>
          </a:p>
          <a:p>
            <a:pPr algn="just"/>
            <a:endParaRPr lang="en-US" dirty="0">
              <a:solidFill>
                <a:srgbClr val="00468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23</a:t>
            </a:fld>
            <a:endParaRPr lang="en-GB" dirty="0"/>
          </a:p>
        </p:txBody>
      </p:sp>
    </p:spTree>
    <p:extLst>
      <p:ext uri="{BB962C8B-B14F-4D97-AF65-F5344CB8AC3E}">
        <p14:creationId xmlns:p14="http://schemas.microsoft.com/office/powerpoint/2010/main" val="18599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248551" y="430424"/>
            <a:ext cx="10123769" cy="1409400"/>
          </a:xfrm>
        </p:spPr>
        <p:txBody>
          <a:bodyPr>
            <a:noAutofit/>
          </a:bodyPr>
          <a:lstStyle/>
          <a:p>
            <a:r>
              <a:rPr lang="el-GR" sz="3000" dirty="0"/>
              <a:t>Διατροφικές συνήθειες και θρησκευτικές/πολιτιστικές παραδόσεις σε περιβάλλοντα υγείας/κοινωνικής φροντίδας - πολιτισμικά ευαίσθητη φροντίδα</a:t>
            </a:r>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2" y="1988840"/>
            <a:ext cx="9907745" cy="3888432"/>
          </a:xfrm>
        </p:spPr>
        <p:txBody>
          <a:bodyPr>
            <a:normAutofit fontScale="92500"/>
          </a:bodyPr>
          <a:lstStyle/>
          <a:p>
            <a:pPr marL="0" indent="0" algn="just">
              <a:buNone/>
            </a:pPr>
            <a:r>
              <a:rPr lang="el-GR" i="1" dirty="0">
                <a:solidFill>
                  <a:srgbClr val="004680"/>
                </a:solidFill>
                <a:latin typeface="Calibri" panose="020F0502020204030204" pitchFamily="34" charset="0"/>
                <a:cs typeface="Calibri" panose="020F0502020204030204" pitchFamily="34" charset="0"/>
              </a:rPr>
              <a:t>"Η πολιτισμικά ευαίσθητη φροντίδα συμβάλλει στο να μπορεί ένα άτομο που χρειάζεται φροντίδα να ζει σύμφωνα με τις ατομικές του αξίες, τα πολιτισμικά και θρησκευτικά στοιχεία και ανάγκες του."</a:t>
            </a:r>
            <a:endParaRPr lang="en-US" b="0" i="1" dirty="0">
              <a:solidFill>
                <a:srgbClr val="004680"/>
              </a:solidFill>
              <a:effectLst/>
              <a:latin typeface="Calibri" panose="020F0502020204030204" pitchFamily="34" charset="0"/>
              <a:cs typeface="Calibri" panose="020F0502020204030204" pitchFamily="34" charset="0"/>
            </a:endParaRPr>
          </a:p>
          <a:p>
            <a:pPr algn="just"/>
            <a:r>
              <a:rPr lang="el-GR" dirty="0">
                <a:solidFill>
                  <a:srgbClr val="004680"/>
                </a:solidFill>
                <a:latin typeface="Calibri" panose="020F0502020204030204" pitchFamily="34" charset="0"/>
                <a:cs typeface="Calibri" panose="020F0502020204030204" pitchFamily="34" charset="0"/>
              </a:rPr>
              <a:t>Σύμφωνα με αυτό, η πολιτισμικά ευαίσθητη φροντίδα σημαίνει ότι οι επαγγελματίες πρέπει να είναι δεκτικοί/</a:t>
            </a:r>
            <a:r>
              <a:rPr lang="el-GR" dirty="0" err="1">
                <a:solidFill>
                  <a:srgbClr val="004680"/>
                </a:solidFill>
                <a:latin typeface="Calibri" panose="020F0502020204030204" pitchFamily="34" charset="0"/>
                <a:cs typeface="Calibri" panose="020F0502020204030204" pitchFamily="34" charset="0"/>
              </a:rPr>
              <a:t>ές</a:t>
            </a:r>
            <a:r>
              <a:rPr lang="el-GR" dirty="0">
                <a:solidFill>
                  <a:srgbClr val="004680"/>
                </a:solidFill>
                <a:latin typeface="Calibri" panose="020F0502020204030204" pitchFamily="34" charset="0"/>
                <a:cs typeface="Calibri" panose="020F0502020204030204" pitchFamily="34" charset="0"/>
              </a:rPr>
              <a:t> σε κάθε άτομο, στη βιογραφία του, στο θρησκευτικό, πολιτισμικό, μεταναστευτικό υπόβαθρο, στο φύλο κ.λπ. και γενικότερα, στις ατομικές τους ανάγκες.</a:t>
            </a:r>
          </a:p>
          <a:p>
            <a:pPr algn="just"/>
            <a:r>
              <a:rPr lang="el-GR" dirty="0">
                <a:solidFill>
                  <a:srgbClr val="004680"/>
                </a:solidFill>
                <a:latin typeface="Calibri" panose="020F0502020204030204" pitchFamily="34" charset="0"/>
                <a:cs typeface="Calibri" panose="020F0502020204030204" pitchFamily="34" charset="0"/>
              </a:rPr>
              <a:t>Τελικά, αυτό περιλαμβάνει επίσης τον σεβασμό ορισμένων κανόνων διατροφής και τη δυνατότητα να γιορτάζονται θρησκευτικές παραδόσεις και γιορτές.</a:t>
            </a:r>
          </a:p>
          <a:p>
            <a:pPr marL="0" indent="0" algn="just">
              <a:buNone/>
            </a:pPr>
            <a:endParaRPr lang="el-GR" b="0" dirty="0">
              <a:solidFill>
                <a:srgbClr val="004680"/>
              </a:solidFill>
              <a:effectLst/>
              <a:latin typeface="Calibri" panose="020F0502020204030204" pitchFamily="34" charset="0"/>
              <a:cs typeface="Calibri" panose="020F0502020204030204" pitchFamily="34" charset="0"/>
            </a:endParaRPr>
          </a:p>
          <a:p>
            <a:pPr marL="0" indent="0" algn="just">
              <a:buNone/>
            </a:pPr>
            <a:endParaRPr lang="el-GR" dirty="0">
              <a:solidFill>
                <a:srgbClr val="004680"/>
              </a:solidFill>
              <a:latin typeface="Calibri" panose="020F0502020204030204" pitchFamily="34" charset="0"/>
              <a:cs typeface="Calibri" panose="020F0502020204030204" pitchFamily="34" charset="0"/>
            </a:endParaRPr>
          </a:p>
          <a:p>
            <a:pPr marL="0" indent="0" algn="just">
              <a:buNone/>
            </a:pPr>
            <a:r>
              <a:rPr lang="el-GR" dirty="0">
                <a:solidFill>
                  <a:srgbClr val="004680"/>
                </a:solidFill>
                <a:latin typeface="Calibri" panose="020F0502020204030204" pitchFamily="34" charset="0"/>
                <a:cs typeface="Calibri" panose="020F0502020204030204" pitchFamily="34" charset="0"/>
              </a:rPr>
              <a:t>Η εκτίμηση των πελατών/</a:t>
            </a:r>
            <a:r>
              <a:rPr lang="el-GR" dirty="0" err="1">
                <a:solidFill>
                  <a:srgbClr val="004680"/>
                </a:solidFill>
                <a:latin typeface="Calibri" panose="020F0502020204030204" pitchFamily="34" charset="0"/>
                <a:cs typeface="Calibri" panose="020F0502020204030204" pitchFamily="34" charset="0"/>
              </a:rPr>
              <a:t>ισσών</a:t>
            </a:r>
            <a:r>
              <a:rPr lang="el-GR" dirty="0">
                <a:solidFill>
                  <a:srgbClr val="004680"/>
                </a:solidFill>
                <a:latin typeface="Calibri" panose="020F0502020204030204" pitchFamily="34" charset="0"/>
                <a:cs typeface="Calibri" panose="020F0502020204030204" pitchFamily="34" charset="0"/>
              </a:rPr>
              <a:t> και της κουλτούρας τους πρέπει να ενσωματωθούν στις δραστηριότητες φροντίδας.</a:t>
            </a:r>
            <a:endParaRPr lang="en-US" b="0" dirty="0">
              <a:solidFill>
                <a:srgbClr val="004680"/>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24</a:t>
            </a:fld>
            <a:endParaRPr lang="en-GB" dirty="0"/>
          </a:p>
        </p:txBody>
      </p:sp>
      <p:sp>
        <p:nvSpPr>
          <p:cNvPr id="5" name="Pfeil nach unten 4"/>
          <p:cNvSpPr/>
          <p:nvPr/>
        </p:nvSpPr>
        <p:spPr>
          <a:xfrm>
            <a:off x="5806380" y="4365104"/>
            <a:ext cx="165618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389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l-GR" dirty="0"/>
              <a:t>Γιορτές στο Ισλάμ &amp; τον Ιουδαϊσμό</a:t>
            </a: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25</a:t>
            </a:fld>
            <a:endParaRPr lang="en-GB" dirty="0"/>
          </a:p>
        </p:txBody>
      </p:sp>
      <p:sp>
        <p:nvSpPr>
          <p:cNvPr id="7" name="Abgerundetes Rechteck 6"/>
          <p:cNvSpPr/>
          <p:nvPr/>
        </p:nvSpPr>
        <p:spPr>
          <a:xfrm>
            <a:off x="6584065" y="1275654"/>
            <a:ext cx="3240360" cy="466530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el-GR" sz="1400" b="1" dirty="0">
                <a:solidFill>
                  <a:schemeClr val="bg2"/>
                </a:solidFill>
              </a:rPr>
              <a:t>Το Γιομ Κιπούρ </a:t>
            </a:r>
            <a:r>
              <a:rPr lang="el-GR" sz="1400" dirty="0">
                <a:solidFill>
                  <a:schemeClr val="bg2"/>
                </a:solidFill>
              </a:rPr>
              <a:t>είναι η πιο αυστηρή εορτή στον Ιουδαϊσμό. Το Yom </a:t>
            </a:r>
            <a:r>
              <a:rPr lang="el-GR" sz="1400" dirty="0" err="1">
                <a:solidFill>
                  <a:schemeClr val="bg2"/>
                </a:solidFill>
              </a:rPr>
              <a:t>Kippur</a:t>
            </a:r>
            <a:r>
              <a:rPr lang="el-GR" sz="1400" dirty="0">
                <a:solidFill>
                  <a:schemeClr val="bg2"/>
                </a:solidFill>
              </a:rPr>
              <a:t> πραγματοποιείται σε μια περισσότερο ή λιγότερο αυστηρή μορφή από την πλειοψηφία των Εβραίων, ακόμη και των μη πιστών.</a:t>
            </a:r>
          </a:p>
          <a:p>
            <a:pPr algn="just"/>
            <a:endParaRPr lang="el-GR" sz="1400" dirty="0">
              <a:solidFill>
                <a:schemeClr val="bg2"/>
              </a:solidFill>
            </a:endParaRPr>
          </a:p>
          <a:p>
            <a:pPr algn="just"/>
            <a:r>
              <a:rPr lang="el-GR" sz="1400" dirty="0">
                <a:solidFill>
                  <a:schemeClr val="bg2"/>
                </a:solidFill>
              </a:rPr>
              <a:t>Το </a:t>
            </a:r>
            <a:r>
              <a:rPr lang="el-GR" sz="1400" b="1" dirty="0">
                <a:solidFill>
                  <a:schemeClr val="bg2"/>
                </a:solidFill>
              </a:rPr>
              <a:t>Hanukkah</a:t>
            </a:r>
            <a:r>
              <a:rPr lang="el-GR" sz="1400" dirty="0">
                <a:solidFill>
                  <a:schemeClr val="bg2"/>
                </a:solidFill>
              </a:rPr>
              <a:t> είναι το φεστιβάλ των φώτων. Το </a:t>
            </a:r>
            <a:r>
              <a:rPr lang="el-GR" sz="1400" b="1" dirty="0">
                <a:solidFill>
                  <a:schemeClr val="bg2"/>
                </a:solidFill>
              </a:rPr>
              <a:t>Hanukkah</a:t>
            </a:r>
            <a:r>
              <a:rPr lang="el-GR" sz="1400" dirty="0">
                <a:solidFill>
                  <a:schemeClr val="bg2"/>
                </a:solidFill>
              </a:rPr>
              <a:t> είναι κυρίως μια εγχώρια γιορτή. Το βράδυ του </a:t>
            </a:r>
            <a:r>
              <a:rPr lang="el-GR" sz="1400" dirty="0" err="1">
                <a:solidFill>
                  <a:schemeClr val="bg2"/>
                </a:solidFill>
              </a:rPr>
              <a:t>Χάνουκα</a:t>
            </a:r>
            <a:r>
              <a:rPr lang="el-GR" sz="1400" dirty="0">
                <a:solidFill>
                  <a:schemeClr val="bg2"/>
                </a:solidFill>
              </a:rPr>
              <a:t>, οι οικογένειες συγκεντρώνονται με φίλους για ζωηρούς εορτασμούς. Οι κοινοτικές γιορτές είναι συνηθισμένες και τα παιδιά λαμβάνουν δώρα και γλυκά.</a:t>
            </a:r>
            <a:endParaRPr lang="de-DE" sz="1400" dirty="0">
              <a:solidFill>
                <a:schemeClr val="bg2"/>
              </a:solidFill>
            </a:endParaRPr>
          </a:p>
        </p:txBody>
      </p:sp>
      <p:sp>
        <p:nvSpPr>
          <p:cNvPr id="16" name="Abgerundetes Rechteck 15"/>
          <p:cNvSpPr/>
          <p:nvPr/>
        </p:nvSpPr>
        <p:spPr>
          <a:xfrm>
            <a:off x="3008336" y="1275655"/>
            <a:ext cx="3240360" cy="466530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US" sz="1800" b="1" dirty="0">
              <a:solidFill>
                <a:schemeClr val="bg2"/>
              </a:solidFill>
              <a:latin typeface="Calibri" panose="020F0502020204030204" pitchFamily="34" charset="0"/>
              <a:cs typeface="Calibri" panose="020F0502020204030204" pitchFamily="34" charset="0"/>
            </a:endParaRPr>
          </a:p>
          <a:p>
            <a:pPr algn="just"/>
            <a:endParaRPr lang="en-US" sz="1600" dirty="0">
              <a:solidFill>
                <a:schemeClr val="bg2"/>
              </a:solidFill>
              <a:latin typeface="Calibri" panose="020F0502020204030204" pitchFamily="34" charset="0"/>
              <a:cs typeface="Calibri" panose="020F0502020204030204" pitchFamily="34" charset="0"/>
            </a:endParaRPr>
          </a:p>
          <a:p>
            <a:pPr algn="just"/>
            <a:endParaRPr lang="en-US" sz="1600" dirty="0">
              <a:solidFill>
                <a:schemeClr val="bg2"/>
              </a:solidFill>
              <a:latin typeface="Calibri" panose="020F0502020204030204" pitchFamily="34" charset="0"/>
              <a:cs typeface="Calibri" panose="020F0502020204030204" pitchFamily="34" charset="0"/>
            </a:endParaRPr>
          </a:p>
          <a:p>
            <a:pPr algn="just"/>
            <a:endParaRPr lang="en-US" sz="1400" dirty="0">
              <a:solidFill>
                <a:schemeClr val="bg2"/>
              </a:solidFill>
              <a:latin typeface="Calibri" panose="020F0502020204030204" pitchFamily="34" charset="0"/>
              <a:cs typeface="Calibri" panose="020F0502020204030204" pitchFamily="34" charset="0"/>
            </a:endParaRPr>
          </a:p>
          <a:p>
            <a:pPr algn="just"/>
            <a:r>
              <a:rPr lang="el-GR" sz="1400" dirty="0">
                <a:solidFill>
                  <a:schemeClr val="bg2"/>
                </a:solidFill>
                <a:latin typeface="Calibri" panose="020F0502020204030204" pitchFamily="34" charset="0"/>
                <a:cs typeface="Calibri" panose="020F0502020204030204" pitchFamily="34" charset="0"/>
              </a:rPr>
              <a:t>Το </a:t>
            </a:r>
            <a:r>
              <a:rPr lang="el-GR" sz="1400" b="1" dirty="0">
                <a:solidFill>
                  <a:schemeClr val="bg2"/>
                </a:solidFill>
                <a:latin typeface="Calibri" panose="020F0502020204030204" pitchFamily="34" charset="0"/>
                <a:cs typeface="Calibri" panose="020F0502020204030204" pitchFamily="34" charset="0"/>
              </a:rPr>
              <a:t>Eid</a:t>
            </a:r>
            <a:r>
              <a:rPr lang="el-GR" sz="1400" dirty="0">
                <a:solidFill>
                  <a:schemeClr val="bg2"/>
                </a:solidFill>
                <a:latin typeface="Calibri" panose="020F0502020204030204" pitchFamily="34" charset="0"/>
                <a:cs typeface="Calibri" panose="020F0502020204030204" pitchFamily="34" charset="0"/>
              </a:rPr>
              <a:t> ονομάζεται η γιορτή της διακοπής της νηστείας. Τελειώνει τη νηστεία στο </a:t>
            </a:r>
            <a:r>
              <a:rPr lang="el-GR" sz="1400" b="1" dirty="0">
                <a:solidFill>
                  <a:schemeClr val="bg2"/>
                </a:solidFill>
                <a:latin typeface="Calibri" panose="020F0502020204030204" pitchFamily="34" charset="0"/>
                <a:cs typeface="Calibri" panose="020F0502020204030204" pitchFamily="34" charset="0"/>
              </a:rPr>
              <a:t>Ραμαζάν</a:t>
            </a:r>
            <a:r>
              <a:rPr lang="el-GR" sz="1400" dirty="0">
                <a:solidFill>
                  <a:schemeClr val="bg2"/>
                </a:solidFill>
                <a:latin typeface="Calibri" panose="020F0502020204030204" pitchFamily="34" charset="0"/>
                <a:cs typeface="Calibri" panose="020F0502020204030204" pitchFamily="34" charset="0"/>
              </a:rPr>
              <a:t>ι. Στα αραβικά ονομάζεται </a:t>
            </a:r>
            <a:r>
              <a:rPr lang="el-GR" sz="1400" b="1" dirty="0">
                <a:solidFill>
                  <a:schemeClr val="bg2"/>
                </a:solidFill>
                <a:latin typeface="Calibri" panose="020F0502020204030204" pitchFamily="34" charset="0"/>
                <a:cs typeface="Calibri" panose="020F0502020204030204" pitchFamily="34" charset="0"/>
              </a:rPr>
              <a:t>Id al-Fitr. </a:t>
            </a:r>
            <a:r>
              <a:rPr lang="el-GR" sz="1400" dirty="0">
                <a:solidFill>
                  <a:schemeClr val="bg2"/>
                </a:solidFill>
                <a:latin typeface="Calibri" panose="020F0502020204030204" pitchFamily="34" charset="0"/>
                <a:cs typeface="Calibri" panose="020F0502020204030204" pitchFamily="34" charset="0"/>
              </a:rPr>
              <a:t>Υπάρχουν διαφορές στο είδος του εορτασμού ανάλογα με τη χώρα και την περιοχή. Κατά την περίοδο των εορτών συγγενείς και φίλοι κάνουν επισκέψεις στα σπίτια. Συνήθως σερβίρονται γλυκά πιάτα και μοιράζονται και τρώγονται πολλά γλυκά.</a:t>
            </a:r>
          </a:p>
          <a:p>
            <a:pPr algn="just"/>
            <a:r>
              <a:rPr lang="el-GR" sz="1400" dirty="0">
                <a:solidFill>
                  <a:schemeClr val="bg2"/>
                </a:solidFill>
                <a:latin typeface="Calibri" panose="020F0502020204030204" pitchFamily="34" charset="0"/>
                <a:cs typeface="Calibri" panose="020F0502020204030204" pitchFamily="34" charset="0"/>
              </a:rPr>
              <a:t>Η </a:t>
            </a:r>
            <a:r>
              <a:rPr lang="el-GR" sz="1400" b="1" dirty="0">
                <a:solidFill>
                  <a:schemeClr val="bg2"/>
                </a:solidFill>
                <a:latin typeface="Calibri" panose="020F0502020204030204" pitchFamily="34" charset="0"/>
                <a:cs typeface="Calibri" panose="020F0502020204030204" pitchFamily="34" charset="0"/>
              </a:rPr>
              <a:t>Γιορτή της Θυσίας </a:t>
            </a:r>
            <a:r>
              <a:rPr lang="el-GR" sz="1400" dirty="0">
                <a:solidFill>
                  <a:schemeClr val="bg2"/>
                </a:solidFill>
                <a:latin typeface="Calibri" panose="020F0502020204030204" pitchFamily="34" charset="0"/>
                <a:cs typeface="Calibri" panose="020F0502020204030204" pitchFamily="34" charset="0"/>
              </a:rPr>
              <a:t>είναι η πιο σημαντική γιορτή για τους </a:t>
            </a:r>
            <a:r>
              <a:rPr lang="el-GR" sz="1400" b="1" dirty="0">
                <a:solidFill>
                  <a:schemeClr val="bg2"/>
                </a:solidFill>
                <a:latin typeface="Calibri" panose="020F0502020204030204" pitchFamily="34" charset="0"/>
                <a:cs typeface="Calibri" panose="020F0502020204030204" pitchFamily="34" charset="0"/>
              </a:rPr>
              <a:t>Μουσουλμανικούς πληθυσμούς. </a:t>
            </a:r>
            <a:r>
              <a:rPr lang="el-GR" sz="1400" dirty="0">
                <a:solidFill>
                  <a:schemeClr val="bg2"/>
                </a:solidFill>
                <a:latin typeface="Calibri" panose="020F0502020204030204" pitchFamily="34" charset="0"/>
                <a:cs typeface="Calibri" panose="020F0502020204030204" pitchFamily="34" charset="0"/>
              </a:rPr>
              <a:t>Τους υπενθυμίζει ότι πρέπει και μπορούν να εμπιστεύονται τον Θεό. Χρονολογικά γιορτάζεται μετά το Ραμαζάνι.</a:t>
            </a:r>
            <a:endParaRPr lang="en-US" sz="1400" dirty="0">
              <a:solidFill>
                <a:schemeClr val="bg2"/>
              </a:solidFill>
              <a:latin typeface="Calibri" panose="020F0502020204030204" pitchFamily="34" charset="0"/>
              <a:cs typeface="Calibri" panose="020F0502020204030204" pitchFamily="34" charset="0"/>
            </a:endParaRPr>
          </a:p>
          <a:p>
            <a:pPr algn="just"/>
            <a:endParaRPr lang="en-US" dirty="0">
              <a:solidFill>
                <a:schemeClr val="bg2"/>
              </a:solidFill>
              <a:latin typeface="Calibri" panose="020F0502020204030204" pitchFamily="34" charset="0"/>
              <a:cs typeface="Calibri" panose="020F0502020204030204" pitchFamily="34" charset="0"/>
            </a:endParaRPr>
          </a:p>
          <a:p>
            <a:pPr algn="just"/>
            <a:endParaRPr lang="de-DE" dirty="0"/>
          </a:p>
        </p:txBody>
      </p:sp>
      <p:pic>
        <p:nvPicPr>
          <p:cNvPr id="19" name="Grafik 18"/>
          <p:cNvPicPr>
            <a:picLocks noChangeAspect="1"/>
          </p:cNvPicPr>
          <p:nvPr/>
        </p:nvPicPr>
        <p:blipFill>
          <a:blip r:embed="rId2"/>
          <a:stretch>
            <a:fillRect/>
          </a:stretch>
        </p:blipFill>
        <p:spPr>
          <a:xfrm>
            <a:off x="10054852" y="1857543"/>
            <a:ext cx="1552746" cy="1577254"/>
          </a:xfrm>
          <a:prstGeom prst="rect">
            <a:avLst/>
          </a:prstGeom>
        </p:spPr>
      </p:pic>
      <p:pic>
        <p:nvPicPr>
          <p:cNvPr id="20" name="Grafik 19"/>
          <p:cNvPicPr>
            <a:picLocks noChangeAspect="1"/>
          </p:cNvPicPr>
          <p:nvPr/>
        </p:nvPicPr>
        <p:blipFill>
          <a:blip r:embed="rId3"/>
          <a:stretch>
            <a:fillRect/>
          </a:stretch>
        </p:blipFill>
        <p:spPr>
          <a:xfrm>
            <a:off x="10054852" y="3692337"/>
            <a:ext cx="1552746" cy="1597878"/>
          </a:xfrm>
          <a:prstGeom prst="rect">
            <a:avLst/>
          </a:prstGeom>
        </p:spPr>
      </p:pic>
      <p:pic>
        <p:nvPicPr>
          <p:cNvPr id="5" name="Picture 4" descr="Text&#10;&#10;Description automatically generated">
            <a:extLst>
              <a:ext uri="{FF2B5EF4-FFF2-40B4-BE49-F238E27FC236}">
                <a16:creationId xmlns:a16="http://schemas.microsoft.com/office/drawing/2014/main" id="{2EA67A83-9812-A590-5FC0-C268D61F6A79}"/>
              </a:ext>
            </a:extLst>
          </p:cNvPr>
          <p:cNvPicPr>
            <a:picLocks noChangeAspect="1"/>
          </p:cNvPicPr>
          <p:nvPr/>
        </p:nvPicPr>
        <p:blipFill>
          <a:blip r:embed="rId4"/>
          <a:stretch>
            <a:fillRect/>
          </a:stretch>
        </p:blipFill>
        <p:spPr>
          <a:xfrm>
            <a:off x="1144523" y="1782399"/>
            <a:ext cx="1647825" cy="1647190"/>
          </a:xfrm>
          <a:prstGeom prst="rect">
            <a:avLst/>
          </a:prstGeom>
        </p:spPr>
      </p:pic>
      <p:sp>
        <p:nvSpPr>
          <p:cNvPr id="8" name="Textfeld 16">
            <a:extLst>
              <a:ext uri="{FF2B5EF4-FFF2-40B4-BE49-F238E27FC236}">
                <a16:creationId xmlns:a16="http://schemas.microsoft.com/office/drawing/2014/main" id="{A6ED4572-46E5-2BE0-899E-CB5DCB702569}"/>
              </a:ext>
            </a:extLst>
          </p:cNvPr>
          <p:cNvSpPr txBox="1"/>
          <p:nvPr/>
        </p:nvSpPr>
        <p:spPr>
          <a:xfrm>
            <a:off x="1993483" y="3405526"/>
            <a:ext cx="1153795" cy="287655"/>
          </a:xfrm>
          <a:prstGeom prst="rect">
            <a:avLst/>
          </a:prstGeom>
          <a:noFill/>
        </p:spPr>
        <p:txBody>
          <a:bodyPr wrap="square" rtlCol="0">
            <a:spAutoFit/>
          </a:bodyPr>
          <a:lstStyle/>
          <a:p>
            <a:pPr>
              <a:lnSpc>
                <a:spcPct val="107000"/>
              </a:lnSpc>
              <a:spcAft>
                <a:spcPts val="800"/>
              </a:spcAft>
            </a:pPr>
            <a:r>
              <a:rPr lang="en-US" sz="6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by Freepik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logo&#10;&#10;Description automatically generated">
            <a:extLst>
              <a:ext uri="{FF2B5EF4-FFF2-40B4-BE49-F238E27FC236}">
                <a16:creationId xmlns:a16="http://schemas.microsoft.com/office/drawing/2014/main" id="{7BE1741F-8108-99E6-671B-B1E27E12D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888" y="3858371"/>
            <a:ext cx="1647190" cy="1647190"/>
          </a:xfrm>
          <a:prstGeom prst="rect">
            <a:avLst/>
          </a:prstGeom>
        </p:spPr>
      </p:pic>
      <p:sp>
        <p:nvSpPr>
          <p:cNvPr id="10" name="Textfeld 16">
            <a:extLst>
              <a:ext uri="{FF2B5EF4-FFF2-40B4-BE49-F238E27FC236}">
                <a16:creationId xmlns:a16="http://schemas.microsoft.com/office/drawing/2014/main" id="{5969FB4D-2DFD-3EEF-286A-B425E6E4A645}"/>
              </a:ext>
            </a:extLst>
          </p:cNvPr>
          <p:cNvSpPr txBox="1"/>
          <p:nvPr/>
        </p:nvSpPr>
        <p:spPr>
          <a:xfrm>
            <a:off x="1993483" y="5505561"/>
            <a:ext cx="1153795" cy="287655"/>
          </a:xfrm>
          <a:prstGeom prst="rect">
            <a:avLst/>
          </a:prstGeom>
          <a:noFill/>
        </p:spPr>
        <p:txBody>
          <a:bodyPr wrap="square" rtlCol="0">
            <a:spAutoFit/>
          </a:bodyPr>
          <a:lstStyle/>
          <a:p>
            <a:pPr>
              <a:lnSpc>
                <a:spcPct val="107000"/>
              </a:lnSpc>
              <a:spcAft>
                <a:spcPts val="800"/>
              </a:spcAft>
            </a:pPr>
            <a:r>
              <a:rPr lang="en-US" sz="6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by Freepik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12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l-GR" dirty="0"/>
              <a:t>Γιορτές στον Βουδισμό &amp; τον Ινδουισμό</a:t>
            </a: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26</a:t>
            </a:fld>
            <a:endParaRPr lang="en-GB" dirty="0"/>
          </a:p>
        </p:txBody>
      </p:sp>
      <p:pic>
        <p:nvPicPr>
          <p:cNvPr id="5" name="Grafik 4"/>
          <p:cNvPicPr>
            <a:picLocks noChangeAspect="1"/>
          </p:cNvPicPr>
          <p:nvPr/>
        </p:nvPicPr>
        <p:blipFill>
          <a:blip r:embed="rId2"/>
          <a:stretch>
            <a:fillRect/>
          </a:stretch>
        </p:blipFill>
        <p:spPr>
          <a:xfrm>
            <a:off x="6607828" y="4293096"/>
            <a:ext cx="2798952" cy="1839577"/>
          </a:xfrm>
          <a:prstGeom prst="rect">
            <a:avLst/>
          </a:prstGeom>
        </p:spPr>
      </p:pic>
      <p:sp>
        <p:nvSpPr>
          <p:cNvPr id="8" name="Abgerundetes Rechteck 7"/>
          <p:cNvSpPr/>
          <p:nvPr/>
        </p:nvSpPr>
        <p:spPr>
          <a:xfrm>
            <a:off x="2133972" y="3713544"/>
            <a:ext cx="3888432" cy="23762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l-GR" sz="1600" dirty="0">
                <a:solidFill>
                  <a:srgbClr val="002060"/>
                </a:solidFill>
              </a:rPr>
              <a:t>Τα φεστιβάλ στον</a:t>
            </a:r>
            <a:r>
              <a:rPr lang="el-GR" sz="1600" b="1" dirty="0">
                <a:solidFill>
                  <a:srgbClr val="002060"/>
                </a:solidFill>
              </a:rPr>
              <a:t> Ινδουισμό </a:t>
            </a:r>
            <a:r>
              <a:rPr lang="el-GR" sz="1600" dirty="0">
                <a:solidFill>
                  <a:srgbClr val="002060"/>
                </a:solidFill>
              </a:rPr>
              <a:t>συχνά έχουν να κάνουν με τις εποχές. Το Holi είναι ένα χαρούμενο φεστιβάλ όπου όλοι/όλες οι συμμετέχοντες/</a:t>
            </a:r>
            <a:r>
              <a:rPr lang="el-GR" sz="1600" dirty="0" err="1">
                <a:solidFill>
                  <a:srgbClr val="002060"/>
                </a:solidFill>
              </a:rPr>
              <a:t>ουσες</a:t>
            </a:r>
            <a:r>
              <a:rPr lang="el-GR" sz="1600" dirty="0">
                <a:solidFill>
                  <a:srgbClr val="002060"/>
                </a:solidFill>
              </a:rPr>
              <a:t> ρίχνουν χρωματιστό αλεύρι ή σκόνη ο ένας στον άλλο. Οι Ινδουιστές το χρησιμοποιούν για να γιορτάσουν την αρχή της άνοιξης.</a:t>
            </a:r>
            <a:endParaRPr lang="en-US" sz="1600" dirty="0">
              <a:solidFill>
                <a:srgbClr val="002060"/>
              </a:solidFill>
              <a:latin typeface="Calibri" panose="020F0502020204030204" pitchFamily="34" charset="0"/>
              <a:cs typeface="Calibri" panose="020F0502020204030204" pitchFamily="34" charset="0"/>
            </a:endParaRPr>
          </a:p>
        </p:txBody>
      </p:sp>
      <p:sp>
        <p:nvSpPr>
          <p:cNvPr id="10" name="Abgerundetes Rechteck 9"/>
          <p:cNvSpPr/>
          <p:nvPr/>
        </p:nvSpPr>
        <p:spPr>
          <a:xfrm>
            <a:off x="7228909" y="1275656"/>
            <a:ext cx="3240360" cy="2801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600" dirty="0">
                <a:solidFill>
                  <a:schemeClr val="bg2"/>
                </a:solidFill>
                <a:latin typeface="Calibri" panose="020F0502020204030204" pitchFamily="34" charset="0"/>
                <a:cs typeface="Calibri" panose="020F0502020204030204" pitchFamily="34" charset="0"/>
              </a:rPr>
              <a:t>Στον </a:t>
            </a:r>
            <a:r>
              <a:rPr lang="el-GR" sz="1600" b="1" dirty="0">
                <a:solidFill>
                  <a:schemeClr val="bg2"/>
                </a:solidFill>
                <a:latin typeface="Calibri" panose="020F0502020204030204" pitchFamily="34" charset="0"/>
                <a:cs typeface="Calibri" panose="020F0502020204030204" pitchFamily="34" charset="0"/>
              </a:rPr>
              <a:t>Βουδισμό, </a:t>
            </a:r>
            <a:r>
              <a:rPr lang="el-GR" sz="1600" dirty="0">
                <a:solidFill>
                  <a:schemeClr val="bg2"/>
                </a:solidFill>
                <a:latin typeface="Calibri" panose="020F0502020204030204" pitchFamily="34" charset="0"/>
                <a:cs typeface="Calibri" panose="020F0502020204030204" pitchFamily="34" charset="0"/>
              </a:rPr>
              <a:t>το πιο σημαντικό φεστιβάλ ονομάζεται Vesakh, το οποίο οι Βουδιστές σε όλο τον κόσμο γιορτάζουν ως ενοποιητική γιορτή. Το Vesakh είναι η γιορτή γενεθλίων για τον Βούδα.</a:t>
            </a:r>
            <a:endParaRPr lang="en-US" sz="1600" dirty="0">
              <a:solidFill>
                <a:schemeClr val="bg2"/>
              </a:solidFill>
              <a:latin typeface="Calibri" panose="020F0502020204030204" pitchFamily="34" charset="0"/>
              <a:cs typeface="Calibri" panose="020F0502020204030204" pitchFamily="34" charset="0"/>
            </a:endParaRPr>
          </a:p>
        </p:txBody>
      </p:sp>
      <p:sp>
        <p:nvSpPr>
          <p:cNvPr id="3" name="Textfeld 2"/>
          <p:cNvSpPr txBox="1"/>
          <p:nvPr/>
        </p:nvSpPr>
        <p:spPr>
          <a:xfrm>
            <a:off x="6606041" y="4255903"/>
            <a:ext cx="1891865" cy="246221"/>
          </a:xfrm>
          <a:prstGeom prst="rect">
            <a:avLst/>
          </a:prstGeom>
          <a:noFill/>
        </p:spPr>
        <p:txBody>
          <a:bodyPr wrap="none" rtlCol="0">
            <a:spAutoFit/>
          </a:bodyPr>
          <a:lstStyle/>
          <a:p>
            <a:r>
              <a:rPr lang="de-DE" sz="1000" dirty="0">
                <a:solidFill>
                  <a:schemeClr val="bg2"/>
                </a:solidFill>
              </a:rPr>
              <a:t>https://pixabay.com/de/images/</a:t>
            </a:r>
          </a:p>
        </p:txBody>
      </p:sp>
      <p:sp>
        <p:nvSpPr>
          <p:cNvPr id="6" name="Rechteck 5"/>
          <p:cNvSpPr/>
          <p:nvPr/>
        </p:nvSpPr>
        <p:spPr>
          <a:xfrm>
            <a:off x="5002232" y="3144652"/>
            <a:ext cx="1659429" cy="246221"/>
          </a:xfrm>
          <a:prstGeom prst="rect">
            <a:avLst/>
          </a:prstGeom>
        </p:spPr>
        <p:txBody>
          <a:bodyPr wrap="none">
            <a:spAutoFit/>
          </a:bodyPr>
          <a:lstStyle/>
          <a:p>
            <a:r>
              <a:rPr lang="de-DE" sz="1000" dirty="0">
                <a:solidFill>
                  <a:schemeClr val="bg2"/>
                </a:solidFill>
              </a:rPr>
              <a:t>Reuters/Dinuka Liyanawatte</a:t>
            </a:r>
          </a:p>
        </p:txBody>
      </p:sp>
      <p:pic>
        <p:nvPicPr>
          <p:cNvPr id="9" name="Picture 8" descr="A group of colorful flowers&#10;&#10;Description automatically generated with low confidence">
            <a:extLst>
              <a:ext uri="{FF2B5EF4-FFF2-40B4-BE49-F238E27FC236}">
                <a16:creationId xmlns:a16="http://schemas.microsoft.com/office/drawing/2014/main" id="{9C355801-2282-2308-C159-ABAD84D8A53B}"/>
              </a:ext>
            </a:extLst>
          </p:cNvPr>
          <p:cNvPicPr>
            <a:picLocks noChangeAspect="1"/>
          </p:cNvPicPr>
          <p:nvPr/>
        </p:nvPicPr>
        <p:blipFill>
          <a:blip r:embed="rId3"/>
          <a:stretch>
            <a:fillRect/>
          </a:stretch>
        </p:blipFill>
        <p:spPr>
          <a:xfrm>
            <a:off x="2441209" y="1343633"/>
            <a:ext cx="3466465" cy="2047240"/>
          </a:xfrm>
          <a:prstGeom prst="rect">
            <a:avLst/>
          </a:prstGeom>
        </p:spPr>
      </p:pic>
      <p:sp>
        <p:nvSpPr>
          <p:cNvPr id="11" name="TextBox 16">
            <a:extLst>
              <a:ext uri="{FF2B5EF4-FFF2-40B4-BE49-F238E27FC236}">
                <a16:creationId xmlns:a16="http://schemas.microsoft.com/office/drawing/2014/main" id="{DDA4C2D1-3C9E-576F-7629-5D3876B93963}"/>
              </a:ext>
            </a:extLst>
          </p:cNvPr>
          <p:cNvSpPr txBox="1"/>
          <p:nvPr/>
        </p:nvSpPr>
        <p:spPr>
          <a:xfrm>
            <a:off x="5238496" y="3100670"/>
            <a:ext cx="1567815" cy="343535"/>
          </a:xfrm>
          <a:prstGeom prst="rect">
            <a:avLst/>
          </a:prstGeom>
          <a:noFill/>
        </p:spPr>
        <p:txBody>
          <a:bodyPr wrap="square">
            <a:spAutoFit/>
          </a:bodyPr>
          <a:lstStyle/>
          <a:p>
            <a:pPr>
              <a:lnSpc>
                <a:spcPct val="107000"/>
              </a:lnSpc>
              <a:spcAft>
                <a:spcPts val="800"/>
              </a:spcAft>
            </a:pPr>
            <a:r>
              <a:rPr lang="en-GB" sz="900" kern="120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canva.com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942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Γιορτές στον Χριστιανισμό</a:t>
            </a:r>
            <a:endParaRPr lang="de-DE" dirty="0"/>
          </a:p>
        </p:txBody>
      </p:sp>
      <p:sp>
        <p:nvSpPr>
          <p:cNvPr id="4" name="Foliennummernplatzhalter 3"/>
          <p:cNvSpPr>
            <a:spLocks noGrp="1"/>
          </p:cNvSpPr>
          <p:nvPr>
            <p:ph type="sldNum" sz="quarter" idx="12"/>
          </p:nvPr>
        </p:nvSpPr>
        <p:spPr/>
        <p:txBody>
          <a:bodyPr/>
          <a:lstStyle/>
          <a:p>
            <a:fld id="{C014DD1E-5D91-48A3-AD6D-45FBA980D106}" type="slidenum">
              <a:rPr lang="en-GB" smtClean="0"/>
              <a:t>27</a:t>
            </a:fld>
            <a:endParaRPr lang="en-GB" dirty="0"/>
          </a:p>
        </p:txBody>
      </p:sp>
      <p:sp>
        <p:nvSpPr>
          <p:cNvPr id="5" name="Abgerundetes Rechteck 4"/>
          <p:cNvSpPr/>
          <p:nvPr/>
        </p:nvSpPr>
        <p:spPr>
          <a:xfrm>
            <a:off x="5342215" y="1551484"/>
            <a:ext cx="6048672" cy="44644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el-GR" sz="1800" dirty="0">
                <a:solidFill>
                  <a:schemeClr val="bg2"/>
                </a:solidFill>
              </a:rPr>
              <a:t>Οι Χριστιανοί έχουν περίπου 20 ημέρες εορτής το χρόνο.</a:t>
            </a:r>
          </a:p>
          <a:p>
            <a:pPr algn="just"/>
            <a:endParaRPr lang="el-GR" sz="1800" dirty="0">
              <a:solidFill>
                <a:schemeClr val="bg2"/>
              </a:solidFill>
            </a:endParaRPr>
          </a:p>
          <a:p>
            <a:pPr algn="just"/>
            <a:r>
              <a:rPr lang="el-GR" sz="1800" dirty="0">
                <a:solidFill>
                  <a:schemeClr val="bg2"/>
                </a:solidFill>
              </a:rPr>
              <a:t>Η κύρια χριστιανική εορτή είναι το </a:t>
            </a:r>
            <a:r>
              <a:rPr lang="el-GR" sz="1800" b="1" dirty="0">
                <a:solidFill>
                  <a:schemeClr val="bg2"/>
                </a:solidFill>
              </a:rPr>
              <a:t>Πάσχα </a:t>
            </a:r>
            <a:r>
              <a:rPr lang="el-GR" sz="1800" dirty="0">
                <a:solidFill>
                  <a:schemeClr val="bg2"/>
                </a:solidFill>
              </a:rPr>
              <a:t>- η μνήμη του γεγονότος στο οποίο βασίζεται ο Χριστιανισμός, η ανάσταση του Ιησού Χριστού.</a:t>
            </a:r>
          </a:p>
          <a:p>
            <a:pPr algn="just"/>
            <a:endParaRPr lang="el-GR" sz="1800" dirty="0">
              <a:solidFill>
                <a:schemeClr val="bg2"/>
              </a:solidFill>
            </a:endParaRPr>
          </a:p>
          <a:p>
            <a:pPr algn="just"/>
            <a:r>
              <a:rPr lang="el-GR" sz="1800" dirty="0">
                <a:solidFill>
                  <a:schemeClr val="bg2"/>
                </a:solidFill>
              </a:rPr>
              <a:t>Ακολουθούν οι γιορτές της</a:t>
            </a:r>
            <a:r>
              <a:rPr lang="el-GR" sz="1800" b="1" dirty="0">
                <a:solidFill>
                  <a:schemeClr val="bg2"/>
                </a:solidFill>
              </a:rPr>
              <a:t> Ανάληψης </a:t>
            </a:r>
            <a:r>
              <a:rPr lang="el-GR" sz="1800" dirty="0">
                <a:solidFill>
                  <a:schemeClr val="bg2"/>
                </a:solidFill>
              </a:rPr>
              <a:t>και της </a:t>
            </a:r>
            <a:r>
              <a:rPr lang="el-GR" sz="1800" b="1" dirty="0">
                <a:solidFill>
                  <a:schemeClr val="bg2"/>
                </a:solidFill>
              </a:rPr>
              <a:t>Πεντηκοστής.</a:t>
            </a:r>
          </a:p>
          <a:p>
            <a:pPr algn="just"/>
            <a:r>
              <a:rPr lang="el-GR" sz="1800" b="1" dirty="0">
                <a:solidFill>
                  <a:schemeClr val="bg2"/>
                </a:solidFill>
              </a:rPr>
              <a:t>Τα Χριστούγεννα </a:t>
            </a:r>
            <a:r>
              <a:rPr lang="el-GR" sz="1800" dirty="0">
                <a:solidFill>
                  <a:schemeClr val="bg2"/>
                </a:solidFill>
              </a:rPr>
              <a:t>- Οι Χριστιανοί γιορτάζουν τα γενέθλια του Ιησού. Υπάρχουν πολλά άλλα έθιμα γύρω από τα Χριστούγεννα: ένα έλατο τοποθετείται στο σπίτι και διακοσμείται. Πολλές οικογένειες τραγουδούν, προσεύχονται, ανταλλάσσονται δώρα κ.α.</a:t>
            </a:r>
            <a:endParaRPr lang="de-DE" sz="1800" dirty="0">
              <a:solidFill>
                <a:schemeClr val="bg2"/>
              </a:solidFill>
            </a:endParaRPr>
          </a:p>
        </p:txBody>
      </p:sp>
      <p:pic>
        <p:nvPicPr>
          <p:cNvPr id="3" name="Grafik 2"/>
          <p:cNvPicPr>
            <a:picLocks noChangeAspect="1"/>
          </p:cNvPicPr>
          <p:nvPr/>
        </p:nvPicPr>
        <p:blipFill>
          <a:blip r:embed="rId2"/>
          <a:stretch>
            <a:fillRect/>
          </a:stretch>
        </p:blipFill>
        <p:spPr>
          <a:xfrm>
            <a:off x="1647033" y="1772816"/>
            <a:ext cx="2478905" cy="1922890"/>
          </a:xfrm>
          <a:prstGeom prst="rect">
            <a:avLst/>
          </a:prstGeom>
        </p:spPr>
      </p:pic>
      <p:pic>
        <p:nvPicPr>
          <p:cNvPr id="11" name="Grafik 10"/>
          <p:cNvPicPr>
            <a:picLocks noChangeAspect="1"/>
          </p:cNvPicPr>
          <p:nvPr/>
        </p:nvPicPr>
        <p:blipFill>
          <a:blip r:embed="rId3"/>
          <a:stretch>
            <a:fillRect/>
          </a:stretch>
        </p:blipFill>
        <p:spPr>
          <a:xfrm>
            <a:off x="2317092" y="3933056"/>
            <a:ext cx="2564925" cy="1944216"/>
          </a:xfrm>
          <a:prstGeom prst="rect">
            <a:avLst/>
          </a:prstGeom>
        </p:spPr>
      </p:pic>
    </p:spTree>
    <p:extLst>
      <p:ext uri="{BB962C8B-B14F-4D97-AF65-F5344CB8AC3E}">
        <p14:creationId xmlns:p14="http://schemas.microsoft.com/office/powerpoint/2010/main" val="308296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el-GR" dirty="0"/>
              <a:t>Εσύ ήξερες ότι…</a:t>
            </a:r>
            <a:r>
              <a:rPr lang="en-US" dirty="0"/>
              <a:t>;</a:t>
            </a:r>
            <a:endParaRPr lang="de-DE" dirty="0"/>
          </a:p>
        </p:txBody>
      </p:sp>
      <p:sp>
        <p:nvSpPr>
          <p:cNvPr id="4" name="Foliennummernplatzhalter 3"/>
          <p:cNvSpPr>
            <a:spLocks noGrp="1"/>
          </p:cNvSpPr>
          <p:nvPr>
            <p:ph type="sldNum" sz="quarter" idx="12"/>
          </p:nvPr>
        </p:nvSpPr>
        <p:spPr/>
        <p:txBody>
          <a:bodyPr/>
          <a:lstStyle/>
          <a:p>
            <a:fld id="{C014DD1E-5D91-48A3-AD6D-45FBA980D106}" type="slidenum">
              <a:rPr lang="en-GB" smtClean="0"/>
              <a:t>28</a:t>
            </a:fld>
            <a:endParaRPr lang="en-GB" dirty="0"/>
          </a:p>
        </p:txBody>
      </p:sp>
      <p:sp>
        <p:nvSpPr>
          <p:cNvPr id="5" name="Abgerundete rechteckige Legende 4"/>
          <p:cNvSpPr/>
          <p:nvPr/>
        </p:nvSpPr>
        <p:spPr>
          <a:xfrm>
            <a:off x="1269876" y="1628800"/>
            <a:ext cx="3024336" cy="165618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200" b="1" dirty="0">
                <a:solidFill>
                  <a:schemeClr val="bg2"/>
                </a:solidFill>
              </a:rPr>
              <a:t>Το Hanukkah δεν είναι τα εβραϊκά Χριστούγεννα</a:t>
            </a:r>
            <a:r>
              <a:rPr lang="en-US" sz="1200" b="1" dirty="0">
                <a:solidFill>
                  <a:schemeClr val="bg2"/>
                </a:solidFill>
              </a:rPr>
              <a:t>.</a:t>
            </a:r>
            <a:r>
              <a:rPr lang="el-GR" sz="1200" b="1" dirty="0">
                <a:solidFill>
                  <a:schemeClr val="bg2"/>
                </a:solidFill>
              </a:rPr>
              <a:t> </a:t>
            </a:r>
            <a:r>
              <a:rPr lang="el-GR" sz="1200" dirty="0">
                <a:solidFill>
                  <a:schemeClr val="bg2"/>
                </a:solidFill>
              </a:rPr>
              <a:t>Επειδή το Χάνουκα και τα Χριστούγεννα τείνουν να πέφτουν περίπου την ίδια εποχή του χρόνου, οι άνθρωποι συχνά αναρωτιούνται αν το Χανούκα είναι μια εβραϊκή εκδοχή των Χριστουγέννων. Δεν είναι, αν και ομοιότητες φαίνονται στους εορτασμούς</a:t>
            </a:r>
            <a:r>
              <a:rPr lang="el-GR" sz="1200" b="1" dirty="0">
                <a:solidFill>
                  <a:schemeClr val="bg2"/>
                </a:solidFill>
              </a:rPr>
              <a:t>.</a:t>
            </a:r>
            <a:endParaRPr lang="de-DE" sz="1200" dirty="0">
              <a:solidFill>
                <a:schemeClr val="bg2"/>
              </a:solidFill>
            </a:endParaRPr>
          </a:p>
        </p:txBody>
      </p:sp>
      <p:sp>
        <p:nvSpPr>
          <p:cNvPr id="6" name="Abgerundete rechteckige Legende 5"/>
          <p:cNvSpPr/>
          <p:nvPr/>
        </p:nvSpPr>
        <p:spPr>
          <a:xfrm>
            <a:off x="8470676" y="685800"/>
            <a:ext cx="3312368" cy="2448272"/>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sz="1200" b="1" dirty="0">
                <a:solidFill>
                  <a:schemeClr val="bg2"/>
                </a:solidFill>
              </a:rPr>
              <a:t>Η έννοια του Diwali.</a:t>
            </a:r>
          </a:p>
          <a:p>
            <a:pPr algn="just"/>
            <a:r>
              <a:rPr lang="el-GR" sz="1200" dirty="0">
                <a:solidFill>
                  <a:schemeClr val="bg2"/>
                </a:solidFill>
              </a:rPr>
              <a:t>Το Diwali είναι ένα σημαντικό θρησκευτικό φεστιβάλ με προέλευση την Ινδία. Οι άνθρωποι συχνά σκέφτονται το Diwali ως ένα ινδουιστικό φεστιβάλ, αλλά γιορτάζεται επίσης από τους Σιχ και τους Τζάινς. Το Diwali πραγματοποιείται κάθε χρόνο και διαρκεί πέντε ημέρες, σηματοδοτώντας την έναρξη του Ινδουιστικού νέου έτους. Οι ακριβείς ημερομηνίες αλλάζουν κάθε χρόνο και καθορίζονται από τη θέση του φεγγαριού - αλλά συνήθως πέφτει μεταξύ Οκτωβρίου και Νοεμβρίου.</a:t>
            </a:r>
            <a:endParaRPr lang="de-DE" sz="1200" dirty="0">
              <a:solidFill>
                <a:schemeClr val="bg1">
                  <a:lumMod val="50000"/>
                </a:schemeClr>
              </a:solidFill>
            </a:endParaRPr>
          </a:p>
        </p:txBody>
      </p:sp>
      <p:sp>
        <p:nvSpPr>
          <p:cNvPr id="7" name="Abgerundete rechteckige Legende 6"/>
          <p:cNvSpPr/>
          <p:nvPr/>
        </p:nvSpPr>
        <p:spPr>
          <a:xfrm>
            <a:off x="5446340" y="1412776"/>
            <a:ext cx="2232248" cy="1721296"/>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GR" sz="1200" b="1" dirty="0">
                <a:solidFill>
                  <a:schemeClr val="bg2"/>
                </a:solidFill>
              </a:rPr>
              <a:t>Τα πασχαλινά καλάθια έχουν ιδιαίτερο συμβολισμό.</a:t>
            </a:r>
          </a:p>
          <a:p>
            <a:pPr algn="just"/>
            <a:r>
              <a:rPr lang="el-GR" sz="1200" dirty="0">
                <a:solidFill>
                  <a:schemeClr val="bg2"/>
                </a:solidFill>
              </a:rPr>
              <a:t>Τα υφαντά δοχεία αντιπροσωπεύουν τις φωλιές και νέα ζωή, ειδικά όταν γεμίζουν μέχρι το χείλος με αυγά.</a:t>
            </a:r>
            <a:endParaRPr lang="de-DE" sz="1200" dirty="0">
              <a:solidFill>
                <a:schemeClr val="bg2"/>
              </a:solidFill>
            </a:endParaRPr>
          </a:p>
        </p:txBody>
      </p:sp>
      <p:sp>
        <p:nvSpPr>
          <p:cNvPr id="8" name="Abgerundete rechteckige Legende 7"/>
          <p:cNvSpPr/>
          <p:nvPr/>
        </p:nvSpPr>
        <p:spPr>
          <a:xfrm>
            <a:off x="4910453" y="3707409"/>
            <a:ext cx="2520280" cy="1872208"/>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l-GR" sz="1050" b="1" dirty="0">
                <a:solidFill>
                  <a:schemeClr val="bg2"/>
                </a:solidFill>
              </a:rPr>
              <a:t>Η κινεζική Πρωτοχρονιά, </a:t>
            </a:r>
            <a:r>
              <a:rPr lang="el-GR" sz="1050" dirty="0">
                <a:solidFill>
                  <a:schemeClr val="bg2"/>
                </a:solidFill>
              </a:rPr>
              <a:t>που ονομάζεται επίσης Φεστιβάλ της Άνοιξης, είναι κυρίως οικογενειακές γιορτές. Παραδοσιακά, οι άνθρωποι μαζεύονται την παραμονή της Πρωτοχρονιάς για να φάνε μαζί. Πολλοί άνθρωποι χρησιμοποιούν επίσης το χρόνο για να πάνε διακοπές. Οι γιορτές παραδοσιακά διαρκούν επτά ημέρες, τελειώνοντας με το Φεστιβάλ Φανάρι.</a:t>
            </a:r>
            <a:endParaRPr lang="de-DE" sz="1050" dirty="0">
              <a:solidFill>
                <a:schemeClr val="bg2"/>
              </a:solidFill>
            </a:endParaRPr>
          </a:p>
        </p:txBody>
      </p:sp>
      <p:sp>
        <p:nvSpPr>
          <p:cNvPr id="9" name="Abgerundete rechteckige Legende 8"/>
          <p:cNvSpPr/>
          <p:nvPr/>
        </p:nvSpPr>
        <p:spPr>
          <a:xfrm>
            <a:off x="8489812" y="3645024"/>
            <a:ext cx="2448272" cy="2088232"/>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l-GR" sz="1200" b="1" dirty="0">
                <a:solidFill>
                  <a:schemeClr val="bg2"/>
                </a:solidFill>
              </a:rPr>
              <a:t>Το ισλαμικό ημερολόγιο είναι μικρότερο από το δυτικό Γρηγοριανό ημερολόγιο. </a:t>
            </a:r>
            <a:r>
              <a:rPr lang="el-GR" sz="1200" dirty="0">
                <a:solidFill>
                  <a:schemeClr val="bg2"/>
                </a:solidFill>
              </a:rPr>
              <a:t>Υπάρχουν μόνο 354 ημέρες σε ένα κανονικό έτος και 355 ημέρες σε ένα δίσεκτο έτος. Οι ημερομηνίες των ισλαμικών εορτών αλλάζουν κάθε χρόνο σε σχέση με το ηλιακό ημερολόγιο</a:t>
            </a:r>
            <a:r>
              <a:rPr lang="el-GR" sz="1200" dirty="0"/>
              <a:t>.</a:t>
            </a:r>
            <a:endParaRPr lang="de-DE" sz="1200" dirty="0"/>
          </a:p>
        </p:txBody>
      </p:sp>
      <p:sp>
        <p:nvSpPr>
          <p:cNvPr id="10" name="Abgerundete rechteckige Legende 7">
            <a:extLst>
              <a:ext uri="{FF2B5EF4-FFF2-40B4-BE49-F238E27FC236}">
                <a16:creationId xmlns:a16="http://schemas.microsoft.com/office/drawing/2014/main" id="{AB50C831-572F-47D1-84F9-78D77D2A8204}"/>
              </a:ext>
            </a:extLst>
          </p:cNvPr>
          <p:cNvSpPr/>
          <p:nvPr/>
        </p:nvSpPr>
        <p:spPr>
          <a:xfrm>
            <a:off x="1427360" y="3861048"/>
            <a:ext cx="2520280" cy="1872208"/>
          </a:xfrm>
          <a:prstGeom prst="wedgeRoundRectCallout">
            <a:avLst/>
          </a:prstGeom>
          <a:solidFill>
            <a:srgbClr val="002060"/>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sz="1200" b="1" dirty="0">
                <a:solidFill>
                  <a:schemeClr val="bg2"/>
                </a:solidFill>
              </a:rPr>
              <a:t>Για τους Ελληνορθόδοξους, το ψητό αρνί στη σούβλα είναι το παραδοσιακό πιάτο της Κυριακής του Πάσχα. </a:t>
            </a:r>
          </a:p>
          <a:p>
            <a:pPr algn="just"/>
            <a:r>
              <a:rPr lang="el-GR" sz="1200" dirty="0">
                <a:solidFill>
                  <a:schemeClr val="bg2"/>
                </a:solidFill>
              </a:rPr>
              <a:t>Σερβίρεται έτσι γιατί σύμφωνα με τον Απόστολο Ιωάννη, ο Ιησούς είναι ο Αμνός του Θεού. Πέθανε στο σταυρό ως θυσία για τις αμαρτίες μας. Η κατανάλωση αρνιού το τιμά αυτό.</a:t>
            </a:r>
            <a:endParaRPr lang="de-DE" sz="1200" dirty="0">
              <a:solidFill>
                <a:schemeClr val="bg2"/>
              </a:solidFill>
            </a:endParaRPr>
          </a:p>
        </p:txBody>
      </p:sp>
    </p:spTree>
    <p:extLst>
      <p:ext uri="{BB962C8B-B14F-4D97-AF65-F5344CB8AC3E}">
        <p14:creationId xmlns:p14="http://schemas.microsoft.com/office/powerpoint/2010/main" val="1864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a:xfrm>
            <a:off x="1453757" y="681535"/>
            <a:ext cx="9598700" cy="1485900"/>
          </a:xfrm>
        </p:spPr>
        <p:txBody>
          <a:bodyPr/>
          <a:lstStyle/>
          <a:p>
            <a:r>
              <a:rPr lang="el-GR" dirty="0"/>
              <a:t>Άσκηση: Τι μπορεί να συμβεί…;</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72816"/>
            <a:ext cx="9763729" cy="3581400"/>
          </a:xfrm>
        </p:spPr>
        <p:txBody>
          <a:bodyPr>
            <a:normAutofit/>
          </a:bodyPr>
          <a:lstStyle/>
          <a:p>
            <a:pPr marL="0" indent="0" algn="just">
              <a:buNone/>
            </a:pPr>
            <a:r>
              <a:rPr lang="el-GR" i="1" dirty="0"/>
              <a:t>Εξετάστε τις 2 ερωτήσεις. </a:t>
            </a:r>
          </a:p>
          <a:p>
            <a:pPr marL="0" indent="0" algn="just">
              <a:buNone/>
            </a:pPr>
            <a:r>
              <a:rPr lang="el-GR" dirty="0"/>
              <a:t>Μπορείτε να κάνετε αυτή την άσκηση ως δραστηριότητα με τον εαυτό σας ή συζητώντας με τους/τις συναδέλφους σας. </a:t>
            </a:r>
          </a:p>
          <a:p>
            <a:pPr marL="457200" indent="-457200" algn="just">
              <a:buAutoNum type="arabicPeriod"/>
            </a:pPr>
            <a:r>
              <a:rPr lang="el-GR" dirty="0"/>
              <a:t>Πώς επηρεάζουν οι παραδοσιακές γιορτές/θρησκευτικές γιορτές την καθημερινή ρουτίνα σε ένα νοσοκομείο/κέντρο φροντίδας; Σκεφτείτε συγκεκριμένα περιστατικά ή καταστάσεις π.χ. προγραμματίζοντας ένα χειρουργείο…</a:t>
            </a:r>
          </a:p>
          <a:p>
            <a:pPr marL="457200" indent="-457200" algn="just">
              <a:buAutoNum type="arabicPeriod"/>
            </a:pPr>
            <a:r>
              <a:rPr lang="el-GR" dirty="0"/>
              <a:t>Πώς μπορείτε ως φροντιστής να δημιουργήσετε ευκαιρίες για να πραγματοποιούνται οι γιορτές διαφορετικών πολιτισμών στο νοσοκομείο, γηροκομείο κ.λπ.;</a:t>
            </a:r>
            <a:endParaRPr lang="en-US"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29</a:t>
            </a:fld>
            <a:endParaRPr lang="en-GB" dirty="0"/>
          </a:p>
        </p:txBody>
      </p:sp>
      <p:pic>
        <p:nvPicPr>
          <p:cNvPr id="5" name="Picture 4">
            <a:extLst>
              <a:ext uri="{FF2B5EF4-FFF2-40B4-BE49-F238E27FC236}">
                <a16:creationId xmlns:a16="http://schemas.microsoft.com/office/drawing/2014/main" id="{E8BB7BD6-26F7-413C-9FEC-E0F0C6496511}"/>
              </a:ext>
            </a:extLst>
          </p:cNvPr>
          <p:cNvPicPr>
            <a:picLocks noChangeAspect="1"/>
          </p:cNvPicPr>
          <p:nvPr/>
        </p:nvPicPr>
        <p:blipFill>
          <a:blip r:embed="rId2"/>
          <a:stretch>
            <a:fillRect/>
          </a:stretch>
        </p:blipFill>
        <p:spPr>
          <a:xfrm>
            <a:off x="10854392" y="5451119"/>
            <a:ext cx="1072989" cy="980807"/>
          </a:xfrm>
          <a:prstGeom prst="rect">
            <a:avLst/>
          </a:prstGeom>
        </p:spPr>
      </p:pic>
    </p:spTree>
    <p:extLst>
      <p:ext uri="{BB962C8B-B14F-4D97-AF65-F5344CB8AC3E}">
        <p14:creationId xmlns:p14="http://schemas.microsoft.com/office/powerpoint/2010/main" val="49848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el-GR" dirty="0"/>
              <a:t>Εισαγωγή</a:t>
            </a:r>
            <a:endParaRPr lang="de-DE" dirty="0"/>
          </a:p>
        </p:txBody>
      </p:sp>
      <p:sp>
        <p:nvSpPr>
          <p:cNvPr id="3" name="Inhaltsplatzhalter 2"/>
          <p:cNvSpPr>
            <a:spLocks noGrp="1"/>
          </p:cNvSpPr>
          <p:nvPr>
            <p:ph idx="1"/>
          </p:nvPr>
        </p:nvSpPr>
        <p:spPr>
          <a:xfrm>
            <a:off x="1371243" y="1340768"/>
            <a:ext cx="10483808" cy="4831432"/>
          </a:xfrm>
        </p:spPr>
        <p:txBody>
          <a:bodyPr>
            <a:normAutofit fontScale="32500" lnSpcReduction="20000"/>
          </a:bodyPr>
          <a:lstStyle/>
          <a:p>
            <a:endParaRPr lang="de-DE" sz="2600" i="1" dirty="0"/>
          </a:p>
          <a:p>
            <a:pPr marL="0" indent="0" algn="just">
              <a:buNone/>
            </a:pPr>
            <a:r>
              <a:rPr lang="el-GR" sz="4900" i="1" dirty="0"/>
              <a:t>«</a:t>
            </a:r>
            <a:r>
              <a:rPr lang="el-GR" sz="4900" dirty="0"/>
              <a:t>Όταν κάποιος/α μουσουλμάνος/α κάνει εισαγωγή σε νοσοκομείο ή όταν μετακομίσει σε οίκο ευγηρίας συνήθως έχουν πολλές ερωτήσεις σχετικά με το φαγητό, καθώς είναι κάτι που τους απασχολεί πολύ.</a:t>
            </a:r>
          </a:p>
          <a:p>
            <a:pPr marL="0" indent="0" algn="just">
              <a:buNone/>
            </a:pPr>
            <a:r>
              <a:rPr lang="el-GR" sz="4900" dirty="0"/>
              <a:t>Για παράδειγμα, γνωρίζω ανθρώπους που παίρνουν μαζί τους ολόκληρες βαλίτσες φαγητού [όταν πρέπει να πάνε στο νοσοκομείο] επειδή φοβούνται ότι δεν θα μπορούν ή δεν θα θέλουν να φάνε το φαγητό εκεί. Αυτό όμως δεν επηρεάζει μόνο τους μουσουλμάνους... Επηρεάζει και άτομα εβραϊκής καταγωγής. Υπάρχουν πολλές ομοιότητες μεταξύ της προετοιμασίας των τροφίμων </a:t>
            </a:r>
            <a:r>
              <a:rPr lang="el-GR" sz="4900" dirty="0" err="1"/>
              <a:t>κοσέρ</a:t>
            </a:r>
            <a:r>
              <a:rPr lang="el-GR" sz="4900" dirty="0"/>
              <a:t> (</a:t>
            </a:r>
            <a:r>
              <a:rPr lang="en-US" sz="4900" dirty="0"/>
              <a:t>kosher)</a:t>
            </a:r>
            <a:r>
              <a:rPr lang="el-GR" sz="4900" dirty="0"/>
              <a:t> και </a:t>
            </a:r>
            <a:r>
              <a:rPr lang="el-GR" sz="4900" dirty="0" err="1"/>
              <a:t>χαλάλ</a:t>
            </a:r>
            <a:r>
              <a:rPr lang="en-US" sz="4900" dirty="0"/>
              <a:t>(halal)</a:t>
            </a:r>
            <a:r>
              <a:rPr lang="el-GR" sz="4900" dirty="0"/>
              <a:t>. Ο πιο συνηθισμένος είναι ο κανόνας σχετικά με το χοιρινό, αλλά υπάρχουν επίσης πολλές θρησκευτικές υποομάδες - και όλες έχουν τους δικούς τους κανόνες για την αντιμετώπισή του.</a:t>
            </a:r>
          </a:p>
          <a:p>
            <a:pPr marL="0" indent="0" algn="just">
              <a:buNone/>
            </a:pPr>
            <a:r>
              <a:rPr lang="el-GR" sz="4900" dirty="0"/>
              <a:t>Είναι δύσκολο για τους πιο συντηρητικούς, αυστηρά πιστούς μουσουλμάνους, επειδή υπάρχουν επίσης κανόνες σχετικά με την προετοιμασία φαγητού – οι κατσαρόλες, τα μαχαιροπίρουνα, τα ποτήρια δεν πρέπει να έχουν έρθει σε επαφή με απαγορευμένο φαγητό. Πριν από περίπου 20 χρόνια, οργάνωσα ένα γεύμα Iftar για 300 γυναίκες σε ένα κοινοτικό κέντρο. Το φαγητό προμηθεύτηκε από ένα τουρκικό εστιατόριο. Όμως, είχαμε δανειστεί τα ποτήρια από το γειτονικό κινέζικο εστιατόριο. Λοιπόν, αυτό ήταν πρόβλημα! Οι γυναίκες δεν ήθελαν να πιούν από αυτά τα ποτήρια! Θα μπορούσε κάποτε να </a:t>
            </a:r>
            <a:r>
              <a:rPr lang="el-GR" sz="4900" dirty="0" err="1"/>
              <a:t>σερβίρονταν</a:t>
            </a:r>
            <a:r>
              <a:rPr lang="el-GR" sz="4900" dirty="0"/>
              <a:t> κρασί σε αυτά. Έτρεξα λοιπόν στο σούπερ μάρκετ και πήρα πλαστικά ποτήρια. Ούτε εγώ [σημείωση: ο ίδιος ήταν Μουσουλμάνος] δεν ήμουν προετοιμασμένος για αυτό.</a:t>
            </a:r>
            <a:endParaRPr lang="en-US" sz="4900" dirty="0"/>
          </a:p>
          <a:p>
            <a:pPr marL="0" indent="0" algn="just">
              <a:buNone/>
            </a:pPr>
            <a:r>
              <a:rPr lang="el-GR" sz="4900" dirty="0"/>
              <a:t>Όταν μένουν στο νοσοκομείο, υπάρχουν λίγες επιλογές για τους μουσουλμάνους ασθενείς στο φαγητό. Ως αποτέλεσμα, οι συγγενείς φέρνουν φαγητό στα άτομα. Δεν ξέρω αν το προσωπικό του νοσοκομείου χαίρεται για αυτό. Ή μερικές φορές μπορεί να ενοχλεί τους άλλους ασθενείς στο δωμάτιο η μυρωδιά... Έχω την αίσθηση ότι θα μπορούσαν να γίνουν περισσότερα στα νοσοκομεία για να φιλοξενηθούν τέτοιες ομάδες ανθρώπων που τρώνε φαγητό χαλάλ ή </a:t>
            </a:r>
            <a:r>
              <a:rPr lang="el-GR" sz="4900" dirty="0" err="1"/>
              <a:t>κοσέρ</a:t>
            </a:r>
            <a:r>
              <a:rPr lang="el-GR" sz="4900" i="1" dirty="0"/>
              <a:t>.»</a:t>
            </a:r>
            <a:r>
              <a:rPr lang="en-GB" i="1" dirty="0"/>
              <a:t>							</a:t>
            </a:r>
            <a:endParaRPr lang="el-GR" i="1" dirty="0"/>
          </a:p>
          <a:p>
            <a:pPr marL="0" indent="0" algn="just">
              <a:buNone/>
            </a:pPr>
            <a:r>
              <a:rPr lang="de-DE" dirty="0"/>
              <a:t> </a:t>
            </a:r>
            <a:r>
              <a:rPr lang="el-GR" sz="3100" dirty="0"/>
              <a:t>Κοινωνικός λειτουργός</a:t>
            </a:r>
            <a:r>
              <a:rPr lang="de-DE" sz="3100" dirty="0"/>
              <a:t>, </a:t>
            </a:r>
            <a:r>
              <a:rPr lang="el-GR" sz="3100" dirty="0"/>
              <a:t>Βιέννη, Αυστρία</a:t>
            </a:r>
            <a:endParaRPr lang="de-DE" sz="1200" i="1" dirty="0"/>
          </a:p>
        </p:txBody>
      </p:sp>
      <p:sp>
        <p:nvSpPr>
          <p:cNvPr id="4" name="Foliennummernplatzhalter 3"/>
          <p:cNvSpPr>
            <a:spLocks noGrp="1"/>
          </p:cNvSpPr>
          <p:nvPr>
            <p:ph type="sldNum" sz="quarter" idx="12"/>
          </p:nvPr>
        </p:nvSpPr>
        <p:spPr/>
        <p:txBody>
          <a:bodyPr/>
          <a:lstStyle/>
          <a:p>
            <a:fld id="{C014DD1E-5D91-48A3-AD6D-45FBA980D106}" type="slidenum">
              <a:rPr lang="en-GB" smtClean="0"/>
              <a:t>3</a:t>
            </a:fld>
            <a:endParaRPr lang="en-GB" dirty="0"/>
          </a:p>
        </p:txBody>
      </p:sp>
    </p:spTree>
    <p:extLst>
      <p:ext uri="{BB962C8B-B14F-4D97-AF65-F5344CB8AC3E}">
        <p14:creationId xmlns:p14="http://schemas.microsoft.com/office/powerpoint/2010/main" val="40260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l-GR" dirty="0"/>
              <a:t>Παράδειγμα καλής πρακτικής</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lgn="just">
              <a:buNone/>
            </a:pPr>
            <a:r>
              <a:rPr lang="el-GR" b="1" dirty="0"/>
              <a:t>Μοντέλο δομής </a:t>
            </a:r>
            <a:r>
              <a:rPr lang="en-US" b="1" dirty="0"/>
              <a:t>ABEDL</a:t>
            </a:r>
          </a:p>
          <a:p>
            <a:pPr marL="0" indent="0" algn="just">
              <a:buNone/>
            </a:pPr>
            <a:r>
              <a:rPr lang="el-GR" dirty="0"/>
              <a:t>Το μοντέλο δομής ABEDL χαρτογραφεί τις ανάγκες, τις ικανότητες και τους πόρους του ατόμου και χρησιμεύει ως εργαλείο καταγραφής και κατανομής δεδομένων με το οποίο μπορούν να ονομαστούν οι ατομικές ανάγκες φροντίδας. Αναπτύχθηκε από τη Γερμανίδα επιστήμονα φροντίδας Monika Krohwinkel.</a:t>
            </a:r>
            <a:r>
              <a:rPr lang="en-US" dirty="0"/>
              <a:t> </a:t>
            </a:r>
            <a:endParaRPr lang="el-GR" dirty="0"/>
          </a:p>
          <a:p>
            <a:pPr marL="0" indent="0" algn="just">
              <a:buNone/>
            </a:pPr>
            <a:r>
              <a:rPr lang="el-GR" dirty="0"/>
              <a:t>Η Krohwinkel ορίζει 13 ABEDL (ABEDL = δραστηριότητες και υπαρξιακές εμπειρίες της ζωής) που είναι αλληλένδετα αλλά δεν έχουν ιεραρχική δομή. Με αυτήν την ταξινόμηση, η τεκμηρίωση της διαδικασίας φροντίδας καθίσταται δυνατή, για παράδειγμα, διευκολύνεται η δομημένη δημιουργία μιας περίθαλψης βασισμένη στο ιστορικό ανάμνησης ή ο προγραμματισμός περίθαλψης.</a:t>
            </a:r>
            <a:endParaRPr lang="en-US"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30</a:t>
            </a:fld>
            <a:endParaRPr lang="en-GB" dirty="0"/>
          </a:p>
        </p:txBody>
      </p:sp>
    </p:spTree>
    <p:extLst>
      <p:ext uri="{BB962C8B-B14F-4D97-AF65-F5344CB8AC3E}">
        <p14:creationId xmlns:p14="http://schemas.microsoft.com/office/powerpoint/2010/main" val="306051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31</a:t>
            </a:fld>
            <a:endParaRPr lang="en-GB" dirty="0"/>
          </a:p>
        </p:txBody>
      </p:sp>
      <p:sp>
        <p:nvSpPr>
          <p:cNvPr id="5" name="Textfeld 4"/>
          <p:cNvSpPr txBox="1"/>
          <p:nvPr/>
        </p:nvSpPr>
        <p:spPr>
          <a:xfrm>
            <a:off x="4276485" y="2394695"/>
            <a:ext cx="3887859" cy="1077218"/>
          </a:xfrm>
          <a:prstGeom prst="rect">
            <a:avLst/>
          </a:prstGeom>
          <a:noFill/>
        </p:spPr>
        <p:txBody>
          <a:bodyPr wrap="none" rtlCol="0">
            <a:spAutoFit/>
          </a:bodyPr>
          <a:lstStyle/>
          <a:p>
            <a:pPr algn="ctr"/>
            <a:r>
              <a:rPr lang="el-GR" b="1" dirty="0">
                <a:solidFill>
                  <a:schemeClr val="tx2"/>
                </a:solidFill>
              </a:rPr>
              <a:t>Το μοντέλο </a:t>
            </a:r>
            <a:r>
              <a:rPr lang="en-US" b="1" dirty="0">
                <a:solidFill>
                  <a:schemeClr val="tx2"/>
                </a:solidFill>
              </a:rPr>
              <a:t>ABEDL</a:t>
            </a:r>
          </a:p>
          <a:p>
            <a:pPr algn="ctr"/>
            <a:r>
              <a:rPr lang="el-GR" sz="2000" b="1" dirty="0">
                <a:solidFill>
                  <a:schemeClr val="tx2"/>
                </a:solidFill>
              </a:rPr>
              <a:t>13  δραστηριότητες </a:t>
            </a:r>
          </a:p>
          <a:p>
            <a:pPr algn="ctr"/>
            <a:r>
              <a:rPr lang="el-GR" sz="2000" b="1" dirty="0">
                <a:solidFill>
                  <a:schemeClr val="tx2"/>
                </a:solidFill>
              </a:rPr>
              <a:t>και υπαρξιακές εμπειρίες της ζωής</a:t>
            </a:r>
            <a:endParaRPr lang="de-DE" sz="2000" b="1" dirty="0">
              <a:solidFill>
                <a:schemeClr val="tx2"/>
              </a:solidFill>
            </a:endParaRPr>
          </a:p>
        </p:txBody>
      </p:sp>
      <p:sp>
        <p:nvSpPr>
          <p:cNvPr id="8" name="Textfeld 7"/>
          <p:cNvSpPr txBox="1"/>
          <p:nvPr/>
        </p:nvSpPr>
        <p:spPr>
          <a:xfrm>
            <a:off x="7577243" y="1219427"/>
            <a:ext cx="1159584" cy="461665"/>
          </a:xfrm>
          <a:prstGeom prst="rect">
            <a:avLst/>
          </a:prstGeom>
          <a:noFill/>
        </p:spPr>
        <p:txBody>
          <a:bodyPr wrap="square" rtlCol="0">
            <a:spAutoFit/>
          </a:bodyPr>
          <a:lstStyle/>
          <a:p>
            <a:r>
              <a:rPr lang="el-GR" sz="1200" b="1" dirty="0">
                <a:solidFill>
                  <a:schemeClr val="tx2"/>
                </a:solidFill>
              </a:rPr>
              <a:t>Να μπορεί να επικοινωνήσει</a:t>
            </a:r>
            <a:endParaRPr lang="de-DE" sz="1200" b="1" dirty="0">
              <a:solidFill>
                <a:schemeClr val="tx2"/>
              </a:solidFill>
            </a:endParaRPr>
          </a:p>
        </p:txBody>
      </p:sp>
      <p:sp>
        <p:nvSpPr>
          <p:cNvPr id="9" name="Textfeld 8"/>
          <p:cNvSpPr txBox="1"/>
          <p:nvPr/>
        </p:nvSpPr>
        <p:spPr>
          <a:xfrm>
            <a:off x="10868026" y="1396798"/>
            <a:ext cx="1159584" cy="461665"/>
          </a:xfrm>
          <a:prstGeom prst="rect">
            <a:avLst/>
          </a:prstGeom>
          <a:noFill/>
        </p:spPr>
        <p:txBody>
          <a:bodyPr wrap="square" rtlCol="0">
            <a:spAutoFit/>
          </a:bodyPr>
          <a:lstStyle/>
          <a:p>
            <a:r>
              <a:rPr lang="el-GR" sz="1200" b="1" dirty="0">
                <a:solidFill>
                  <a:schemeClr val="tx2"/>
                </a:solidFill>
              </a:rPr>
              <a:t>Να μπορεί </a:t>
            </a:r>
          </a:p>
          <a:p>
            <a:r>
              <a:rPr lang="el-GR" sz="1200" b="1" dirty="0">
                <a:solidFill>
                  <a:schemeClr val="tx2"/>
                </a:solidFill>
              </a:rPr>
              <a:t>να κινηθεί</a:t>
            </a:r>
            <a:endParaRPr lang="de-DE" sz="1200" b="1" dirty="0">
              <a:solidFill>
                <a:schemeClr val="tx2"/>
              </a:solidFill>
            </a:endParaRPr>
          </a:p>
        </p:txBody>
      </p:sp>
      <p:pic>
        <p:nvPicPr>
          <p:cNvPr id="10" name="Grafik 9"/>
          <p:cNvPicPr>
            <a:picLocks noChangeAspect="1"/>
          </p:cNvPicPr>
          <p:nvPr/>
        </p:nvPicPr>
        <p:blipFill>
          <a:blip r:embed="rId2"/>
          <a:stretch>
            <a:fillRect/>
          </a:stretch>
        </p:blipFill>
        <p:spPr>
          <a:xfrm>
            <a:off x="9451006" y="1179778"/>
            <a:ext cx="811417" cy="638615"/>
          </a:xfrm>
          <a:prstGeom prst="rect">
            <a:avLst/>
          </a:prstGeom>
        </p:spPr>
      </p:pic>
      <p:sp>
        <p:nvSpPr>
          <p:cNvPr id="11" name="Textfeld 10"/>
          <p:cNvSpPr txBox="1"/>
          <p:nvPr/>
        </p:nvSpPr>
        <p:spPr>
          <a:xfrm>
            <a:off x="10758086" y="2461062"/>
            <a:ext cx="1482014" cy="830997"/>
          </a:xfrm>
          <a:prstGeom prst="rect">
            <a:avLst/>
          </a:prstGeom>
          <a:noFill/>
        </p:spPr>
        <p:txBody>
          <a:bodyPr wrap="square" rtlCol="0">
            <a:spAutoFit/>
          </a:bodyPr>
          <a:lstStyle/>
          <a:p>
            <a:r>
              <a:rPr lang="el-GR" sz="1200" b="1" dirty="0">
                <a:solidFill>
                  <a:schemeClr val="tx2"/>
                </a:solidFill>
              </a:rPr>
              <a:t>Να είναι σε θέση </a:t>
            </a:r>
          </a:p>
          <a:p>
            <a:r>
              <a:rPr lang="el-GR" sz="1200" b="1" dirty="0">
                <a:solidFill>
                  <a:schemeClr val="tx2"/>
                </a:solidFill>
              </a:rPr>
              <a:t>να διατηρήσει ζωτικές λειτουργίες του σώματος</a:t>
            </a:r>
            <a:endParaRPr lang="de-DE" sz="1200" b="1" dirty="0">
              <a:solidFill>
                <a:schemeClr val="tx2"/>
              </a:solidFill>
            </a:endParaRPr>
          </a:p>
        </p:txBody>
      </p:sp>
      <p:sp>
        <p:nvSpPr>
          <p:cNvPr id="14" name="Textfeld 13"/>
          <p:cNvSpPr txBox="1"/>
          <p:nvPr/>
        </p:nvSpPr>
        <p:spPr>
          <a:xfrm>
            <a:off x="10813183" y="3922110"/>
            <a:ext cx="1368152" cy="646331"/>
          </a:xfrm>
          <a:prstGeom prst="rect">
            <a:avLst/>
          </a:prstGeom>
          <a:noFill/>
        </p:spPr>
        <p:txBody>
          <a:bodyPr wrap="square" rtlCol="0">
            <a:spAutoFit/>
          </a:bodyPr>
          <a:lstStyle/>
          <a:p>
            <a:r>
              <a:rPr lang="el-GR" sz="1200" b="1" dirty="0">
                <a:solidFill>
                  <a:schemeClr val="tx2"/>
                </a:solidFill>
              </a:rPr>
              <a:t>Να μπορεί να φροντίσει το σώμα του/της</a:t>
            </a:r>
            <a:endParaRPr lang="en-US" sz="1200" b="1" dirty="0">
              <a:solidFill>
                <a:schemeClr val="tx2"/>
              </a:solidFill>
            </a:endParaRPr>
          </a:p>
        </p:txBody>
      </p:sp>
      <p:pic>
        <p:nvPicPr>
          <p:cNvPr id="15" name="Grafik 14"/>
          <p:cNvPicPr>
            <a:picLocks noChangeAspect="1"/>
          </p:cNvPicPr>
          <p:nvPr/>
        </p:nvPicPr>
        <p:blipFill>
          <a:blip r:embed="rId3"/>
          <a:stretch>
            <a:fillRect/>
          </a:stretch>
        </p:blipFill>
        <p:spPr>
          <a:xfrm>
            <a:off x="9302107" y="3590666"/>
            <a:ext cx="1095375" cy="895975"/>
          </a:xfrm>
          <a:prstGeom prst="rect">
            <a:avLst/>
          </a:prstGeom>
        </p:spPr>
      </p:pic>
      <p:sp>
        <p:nvSpPr>
          <p:cNvPr id="16" name="Textfeld 15"/>
          <p:cNvSpPr txBox="1"/>
          <p:nvPr/>
        </p:nvSpPr>
        <p:spPr>
          <a:xfrm>
            <a:off x="10763742" y="5209412"/>
            <a:ext cx="1368152" cy="461665"/>
          </a:xfrm>
          <a:prstGeom prst="rect">
            <a:avLst/>
          </a:prstGeom>
          <a:noFill/>
        </p:spPr>
        <p:txBody>
          <a:bodyPr wrap="square" rtlCol="0">
            <a:spAutoFit/>
          </a:bodyPr>
          <a:lstStyle/>
          <a:p>
            <a:r>
              <a:rPr lang="el-GR" sz="1200" b="1" dirty="0">
                <a:solidFill>
                  <a:schemeClr val="tx2"/>
                </a:solidFill>
              </a:rPr>
              <a:t>Να μπορεί να φάει και να πιεί</a:t>
            </a:r>
            <a:endParaRPr lang="en-US" sz="1200" b="1" dirty="0">
              <a:solidFill>
                <a:schemeClr val="tx2"/>
              </a:solidFill>
            </a:endParaRPr>
          </a:p>
        </p:txBody>
      </p:sp>
      <p:sp>
        <p:nvSpPr>
          <p:cNvPr id="19" name="Textfeld 18"/>
          <p:cNvSpPr txBox="1"/>
          <p:nvPr/>
        </p:nvSpPr>
        <p:spPr>
          <a:xfrm>
            <a:off x="7657543" y="4617813"/>
            <a:ext cx="1119333" cy="830997"/>
          </a:xfrm>
          <a:prstGeom prst="rect">
            <a:avLst/>
          </a:prstGeom>
          <a:noFill/>
        </p:spPr>
        <p:txBody>
          <a:bodyPr wrap="square" rtlCol="0">
            <a:spAutoFit/>
          </a:bodyPr>
          <a:lstStyle/>
          <a:p>
            <a:r>
              <a:rPr lang="el-GR" sz="1200" b="1" dirty="0">
                <a:solidFill>
                  <a:schemeClr val="tx2"/>
                </a:solidFill>
              </a:rPr>
              <a:t>Να μπορεί να χρησιμοποιεί την τουαλέτα ανεξάρτητα</a:t>
            </a:r>
            <a:endParaRPr lang="en-US" sz="1200" b="1" dirty="0">
              <a:solidFill>
                <a:schemeClr val="tx2"/>
              </a:solidFill>
            </a:endParaRPr>
          </a:p>
        </p:txBody>
      </p:sp>
      <p:pic>
        <p:nvPicPr>
          <p:cNvPr id="20" name="Grafik 19"/>
          <p:cNvPicPr>
            <a:picLocks noChangeAspect="1"/>
          </p:cNvPicPr>
          <p:nvPr/>
        </p:nvPicPr>
        <p:blipFill>
          <a:blip r:embed="rId4"/>
          <a:stretch>
            <a:fillRect/>
          </a:stretch>
        </p:blipFill>
        <p:spPr>
          <a:xfrm>
            <a:off x="7727179" y="5484070"/>
            <a:ext cx="990600" cy="733425"/>
          </a:xfrm>
          <a:prstGeom prst="rect">
            <a:avLst/>
          </a:prstGeom>
        </p:spPr>
      </p:pic>
      <p:sp>
        <p:nvSpPr>
          <p:cNvPr id="21" name="Textfeld 20"/>
          <p:cNvSpPr txBox="1"/>
          <p:nvPr/>
        </p:nvSpPr>
        <p:spPr>
          <a:xfrm>
            <a:off x="5878635" y="4896566"/>
            <a:ext cx="1459557" cy="461665"/>
          </a:xfrm>
          <a:prstGeom prst="rect">
            <a:avLst/>
          </a:prstGeom>
          <a:noFill/>
        </p:spPr>
        <p:txBody>
          <a:bodyPr wrap="square" rtlCol="0">
            <a:spAutoFit/>
          </a:bodyPr>
          <a:lstStyle/>
          <a:p>
            <a:r>
              <a:rPr lang="el-GR" sz="1200" b="1" dirty="0">
                <a:solidFill>
                  <a:schemeClr val="tx2"/>
                </a:solidFill>
              </a:rPr>
              <a:t>Να μπορεί να ντυθεί</a:t>
            </a:r>
            <a:endParaRPr lang="en-US" sz="1200" b="1" dirty="0">
              <a:solidFill>
                <a:schemeClr val="tx2"/>
              </a:solidFill>
            </a:endParaRPr>
          </a:p>
        </p:txBody>
      </p:sp>
      <p:pic>
        <p:nvPicPr>
          <p:cNvPr id="22" name="Grafik 21"/>
          <p:cNvPicPr>
            <a:picLocks noChangeAspect="1"/>
          </p:cNvPicPr>
          <p:nvPr/>
        </p:nvPicPr>
        <p:blipFill>
          <a:blip r:embed="rId5"/>
          <a:stretch>
            <a:fillRect/>
          </a:stretch>
        </p:blipFill>
        <p:spPr>
          <a:xfrm>
            <a:off x="5937190" y="5474244"/>
            <a:ext cx="1000125" cy="771525"/>
          </a:xfrm>
          <a:prstGeom prst="rect">
            <a:avLst/>
          </a:prstGeom>
        </p:spPr>
      </p:pic>
      <p:sp>
        <p:nvSpPr>
          <p:cNvPr id="23" name="Textfeld 22"/>
          <p:cNvSpPr txBox="1"/>
          <p:nvPr/>
        </p:nvSpPr>
        <p:spPr>
          <a:xfrm>
            <a:off x="4112203" y="4735824"/>
            <a:ext cx="1368152" cy="646331"/>
          </a:xfrm>
          <a:prstGeom prst="rect">
            <a:avLst/>
          </a:prstGeom>
          <a:noFill/>
        </p:spPr>
        <p:txBody>
          <a:bodyPr wrap="square" rtlCol="0">
            <a:spAutoFit/>
          </a:bodyPr>
          <a:lstStyle/>
          <a:p>
            <a:r>
              <a:rPr lang="el-GR" sz="1200" b="1" dirty="0">
                <a:solidFill>
                  <a:schemeClr val="tx2"/>
                </a:solidFill>
              </a:rPr>
              <a:t>Να μπορεί να ξεκουραστεί και να κοιμηθεί</a:t>
            </a:r>
            <a:endParaRPr lang="en-US" sz="1200" b="1" dirty="0">
              <a:solidFill>
                <a:schemeClr val="tx2"/>
              </a:solidFill>
            </a:endParaRPr>
          </a:p>
        </p:txBody>
      </p:sp>
      <p:sp>
        <p:nvSpPr>
          <p:cNvPr id="25" name="Textfeld 24"/>
          <p:cNvSpPr txBox="1"/>
          <p:nvPr/>
        </p:nvSpPr>
        <p:spPr>
          <a:xfrm>
            <a:off x="841274" y="5058989"/>
            <a:ext cx="1368152" cy="646331"/>
          </a:xfrm>
          <a:prstGeom prst="rect">
            <a:avLst/>
          </a:prstGeom>
          <a:noFill/>
        </p:spPr>
        <p:txBody>
          <a:bodyPr wrap="square" rtlCol="0">
            <a:spAutoFit/>
          </a:bodyPr>
          <a:lstStyle/>
          <a:p>
            <a:r>
              <a:rPr lang="el-GR" sz="1200" b="1" dirty="0">
                <a:solidFill>
                  <a:schemeClr val="tx2"/>
                </a:solidFill>
              </a:rPr>
              <a:t>Να μπορεί να απασχολήσει τον εαυτό του/της</a:t>
            </a:r>
            <a:endParaRPr lang="en-US" sz="1200" b="1" dirty="0">
              <a:solidFill>
                <a:schemeClr val="tx2"/>
              </a:solidFill>
            </a:endParaRPr>
          </a:p>
        </p:txBody>
      </p:sp>
      <p:sp>
        <p:nvSpPr>
          <p:cNvPr id="28" name="Textfeld 27"/>
          <p:cNvSpPr txBox="1"/>
          <p:nvPr/>
        </p:nvSpPr>
        <p:spPr>
          <a:xfrm>
            <a:off x="821864" y="3755998"/>
            <a:ext cx="1292718" cy="646331"/>
          </a:xfrm>
          <a:prstGeom prst="rect">
            <a:avLst/>
          </a:prstGeom>
          <a:noFill/>
        </p:spPr>
        <p:txBody>
          <a:bodyPr wrap="square" rtlCol="0">
            <a:spAutoFit/>
          </a:bodyPr>
          <a:lstStyle/>
          <a:p>
            <a:r>
              <a:rPr lang="el-GR" sz="1200" b="1" dirty="0">
                <a:solidFill>
                  <a:schemeClr val="tx2"/>
                </a:solidFill>
              </a:rPr>
              <a:t>Να μπορεί </a:t>
            </a:r>
          </a:p>
          <a:p>
            <a:r>
              <a:rPr lang="el-GR" sz="1200" b="1" dirty="0">
                <a:solidFill>
                  <a:schemeClr val="tx2"/>
                </a:solidFill>
              </a:rPr>
              <a:t>να νιώθει άντρας/γυναίκα</a:t>
            </a:r>
            <a:endParaRPr lang="en-US" sz="1200" b="1" dirty="0">
              <a:solidFill>
                <a:schemeClr val="tx2"/>
              </a:solidFill>
            </a:endParaRPr>
          </a:p>
        </p:txBody>
      </p:sp>
      <p:sp>
        <p:nvSpPr>
          <p:cNvPr id="30" name="Textfeld 29"/>
          <p:cNvSpPr txBox="1"/>
          <p:nvPr/>
        </p:nvSpPr>
        <p:spPr>
          <a:xfrm>
            <a:off x="872971" y="2358846"/>
            <a:ext cx="1313826" cy="830997"/>
          </a:xfrm>
          <a:prstGeom prst="rect">
            <a:avLst/>
          </a:prstGeom>
          <a:noFill/>
        </p:spPr>
        <p:txBody>
          <a:bodyPr wrap="square" rtlCol="0">
            <a:spAutoFit/>
          </a:bodyPr>
          <a:lstStyle/>
          <a:p>
            <a:r>
              <a:rPr lang="el-GR" sz="1200" b="1" dirty="0">
                <a:solidFill>
                  <a:schemeClr val="tx2"/>
                </a:solidFill>
              </a:rPr>
              <a:t>Να είναι σε θέση να παρέχει ασφάλεια στο περιβάλλον</a:t>
            </a:r>
            <a:endParaRPr lang="en-US" sz="1200" b="1" dirty="0">
              <a:solidFill>
                <a:schemeClr val="tx2"/>
              </a:solidFill>
            </a:endParaRPr>
          </a:p>
        </p:txBody>
      </p:sp>
      <p:pic>
        <p:nvPicPr>
          <p:cNvPr id="31" name="Grafik 30"/>
          <p:cNvPicPr>
            <a:picLocks noChangeAspect="1"/>
          </p:cNvPicPr>
          <p:nvPr/>
        </p:nvPicPr>
        <p:blipFill>
          <a:blip r:embed="rId6"/>
          <a:stretch>
            <a:fillRect/>
          </a:stretch>
        </p:blipFill>
        <p:spPr>
          <a:xfrm>
            <a:off x="2312889" y="2394695"/>
            <a:ext cx="1095375" cy="619125"/>
          </a:xfrm>
          <a:prstGeom prst="rect">
            <a:avLst/>
          </a:prstGeom>
        </p:spPr>
      </p:pic>
      <p:sp>
        <p:nvSpPr>
          <p:cNvPr id="32" name="Textfeld 31"/>
          <p:cNvSpPr txBox="1"/>
          <p:nvPr/>
        </p:nvSpPr>
        <p:spPr>
          <a:xfrm>
            <a:off x="4257743" y="1242749"/>
            <a:ext cx="2437698" cy="461665"/>
          </a:xfrm>
          <a:prstGeom prst="rect">
            <a:avLst/>
          </a:prstGeom>
          <a:noFill/>
        </p:spPr>
        <p:txBody>
          <a:bodyPr wrap="square" rtlCol="0">
            <a:spAutoFit/>
          </a:bodyPr>
          <a:lstStyle/>
          <a:p>
            <a:r>
              <a:rPr lang="el-GR" sz="1200" b="1" dirty="0">
                <a:solidFill>
                  <a:schemeClr val="tx2"/>
                </a:solidFill>
              </a:rPr>
              <a:t>Να είναι σε θέση να αντιμετωπίσει τις υπαρξιακές εμπειρίες της ζωής</a:t>
            </a:r>
            <a:endParaRPr lang="en-US" sz="1200" b="1" dirty="0">
              <a:solidFill>
                <a:schemeClr val="tx2"/>
              </a:solidFill>
            </a:endParaRPr>
          </a:p>
        </p:txBody>
      </p:sp>
      <p:sp>
        <p:nvSpPr>
          <p:cNvPr id="36" name="Textfeld 35"/>
          <p:cNvSpPr txBox="1"/>
          <p:nvPr/>
        </p:nvSpPr>
        <p:spPr>
          <a:xfrm>
            <a:off x="872971" y="1304464"/>
            <a:ext cx="1769033" cy="646331"/>
          </a:xfrm>
          <a:prstGeom prst="rect">
            <a:avLst/>
          </a:prstGeom>
          <a:noFill/>
        </p:spPr>
        <p:txBody>
          <a:bodyPr wrap="square" rtlCol="0">
            <a:spAutoFit/>
          </a:bodyPr>
          <a:lstStyle/>
          <a:p>
            <a:r>
              <a:rPr lang="el-GR" sz="1200" b="1" dirty="0">
                <a:solidFill>
                  <a:schemeClr val="tx2"/>
                </a:solidFill>
              </a:rPr>
              <a:t>Να είναι σε θέση να συμμετέχει σε μια κοινωνική ζωή</a:t>
            </a:r>
            <a:endParaRPr lang="en-US" sz="1200" b="1" dirty="0">
              <a:solidFill>
                <a:schemeClr val="tx2"/>
              </a:solidFill>
            </a:endParaRPr>
          </a:p>
        </p:txBody>
      </p:sp>
      <p:sp>
        <p:nvSpPr>
          <p:cNvPr id="40" name="Nach links gekrümmter Pfeil 39"/>
          <p:cNvSpPr/>
          <p:nvPr/>
        </p:nvSpPr>
        <p:spPr>
          <a:xfrm rot="921966">
            <a:off x="7700786" y="2196212"/>
            <a:ext cx="1003743" cy="2133828"/>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dirty="0">
              <a:solidFill>
                <a:schemeClr val="tx1"/>
              </a:solidFill>
            </a:endParaRPr>
          </a:p>
        </p:txBody>
      </p:sp>
      <p:sp>
        <p:nvSpPr>
          <p:cNvPr id="41" name="Nach links gekrümmter Pfeil 40"/>
          <p:cNvSpPr/>
          <p:nvPr/>
        </p:nvSpPr>
        <p:spPr>
          <a:xfrm rot="11718043">
            <a:off x="3872873" y="1667508"/>
            <a:ext cx="1066228" cy="2457728"/>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dirty="0">
              <a:solidFill>
                <a:schemeClr val="tx1"/>
              </a:solidFill>
            </a:endParaRPr>
          </a:p>
        </p:txBody>
      </p:sp>
      <p:sp>
        <p:nvSpPr>
          <p:cNvPr id="42" name="Ovale Legende 41"/>
          <p:cNvSpPr/>
          <p:nvPr/>
        </p:nvSpPr>
        <p:spPr>
          <a:xfrm>
            <a:off x="7614296" y="311003"/>
            <a:ext cx="1205826" cy="76687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dirty="0"/>
          </a:p>
        </p:txBody>
      </p:sp>
      <p:pic>
        <p:nvPicPr>
          <p:cNvPr id="44" name="Grafik 43"/>
          <p:cNvPicPr>
            <a:picLocks noChangeAspect="1"/>
          </p:cNvPicPr>
          <p:nvPr/>
        </p:nvPicPr>
        <p:blipFill>
          <a:blip r:embed="rId7">
            <a:duotone>
              <a:schemeClr val="accent5">
                <a:shade val="45000"/>
                <a:satMod val="135000"/>
              </a:schemeClr>
              <a:prstClr val="white"/>
            </a:duotone>
          </a:blip>
          <a:stretch>
            <a:fillRect/>
          </a:stretch>
        </p:blipFill>
        <p:spPr>
          <a:xfrm>
            <a:off x="9130601" y="2292189"/>
            <a:ext cx="1303139" cy="721631"/>
          </a:xfrm>
          <a:prstGeom prst="rect">
            <a:avLst/>
          </a:prstGeom>
        </p:spPr>
      </p:pic>
      <p:pic>
        <p:nvPicPr>
          <p:cNvPr id="46" name="Grafik 45"/>
          <p:cNvPicPr>
            <a:picLocks noChangeAspect="1"/>
          </p:cNvPicPr>
          <p:nvPr/>
        </p:nvPicPr>
        <p:blipFill>
          <a:blip r:embed="rId8">
            <a:duotone>
              <a:prstClr val="black"/>
              <a:schemeClr val="accent1">
                <a:tint val="45000"/>
                <a:satMod val="400000"/>
              </a:schemeClr>
            </a:duotone>
          </a:blip>
          <a:stretch>
            <a:fillRect/>
          </a:stretch>
        </p:blipFill>
        <p:spPr>
          <a:xfrm>
            <a:off x="9330704" y="4792908"/>
            <a:ext cx="1177391" cy="1120512"/>
          </a:xfrm>
          <a:prstGeom prst="rect">
            <a:avLst/>
          </a:prstGeom>
        </p:spPr>
      </p:pic>
      <p:pic>
        <p:nvPicPr>
          <p:cNvPr id="48" name="Grafik 47"/>
          <p:cNvPicPr>
            <a:picLocks noChangeAspect="1"/>
          </p:cNvPicPr>
          <p:nvPr/>
        </p:nvPicPr>
        <p:blipFill>
          <a:blip r:embed="rId9">
            <a:duotone>
              <a:schemeClr val="accent4">
                <a:shade val="45000"/>
                <a:satMod val="135000"/>
              </a:schemeClr>
              <a:prstClr val="white"/>
            </a:duotone>
          </a:blip>
          <a:stretch>
            <a:fillRect/>
          </a:stretch>
        </p:blipFill>
        <p:spPr>
          <a:xfrm>
            <a:off x="4189164" y="5414075"/>
            <a:ext cx="1055319" cy="862608"/>
          </a:xfrm>
          <a:prstGeom prst="rect">
            <a:avLst/>
          </a:prstGeom>
        </p:spPr>
      </p:pic>
      <p:pic>
        <p:nvPicPr>
          <p:cNvPr id="49" name="Grafik 48"/>
          <p:cNvPicPr>
            <a:picLocks noChangeAspect="1"/>
          </p:cNvPicPr>
          <p:nvPr/>
        </p:nvPicPr>
        <p:blipFill>
          <a:blip r:embed="rId10">
            <a:duotone>
              <a:prstClr val="black"/>
              <a:schemeClr val="accent6">
                <a:tint val="45000"/>
                <a:satMod val="400000"/>
              </a:schemeClr>
            </a:duotone>
          </a:blip>
          <a:stretch>
            <a:fillRect/>
          </a:stretch>
        </p:blipFill>
        <p:spPr>
          <a:xfrm>
            <a:off x="2316964" y="4832051"/>
            <a:ext cx="1003625" cy="1042226"/>
          </a:xfrm>
          <a:prstGeom prst="rect">
            <a:avLst/>
          </a:prstGeom>
        </p:spPr>
      </p:pic>
      <p:pic>
        <p:nvPicPr>
          <p:cNvPr id="50" name="Grafik 49"/>
          <p:cNvPicPr>
            <a:picLocks noChangeAspect="1"/>
          </p:cNvPicPr>
          <p:nvPr/>
        </p:nvPicPr>
        <p:blipFill>
          <a:blip r:embed="rId11">
            <a:duotone>
              <a:prstClr val="black"/>
              <a:schemeClr val="accent1">
                <a:tint val="45000"/>
                <a:satMod val="400000"/>
              </a:schemeClr>
            </a:duotone>
          </a:blip>
          <a:stretch>
            <a:fillRect/>
          </a:stretch>
        </p:blipFill>
        <p:spPr>
          <a:xfrm>
            <a:off x="2339030" y="3671686"/>
            <a:ext cx="1086608" cy="814956"/>
          </a:xfrm>
          <a:prstGeom prst="rect">
            <a:avLst/>
          </a:prstGeom>
        </p:spPr>
      </p:pic>
      <p:pic>
        <p:nvPicPr>
          <p:cNvPr id="51" name="Grafik 50"/>
          <p:cNvPicPr>
            <a:picLocks noChangeAspect="1"/>
          </p:cNvPicPr>
          <p:nvPr/>
        </p:nvPicPr>
        <p:blipFill>
          <a:blip r:embed="rId12">
            <a:duotone>
              <a:prstClr val="black"/>
              <a:schemeClr val="accent2">
                <a:tint val="45000"/>
                <a:satMod val="400000"/>
              </a:schemeClr>
            </a:duotone>
          </a:blip>
          <a:stretch>
            <a:fillRect/>
          </a:stretch>
        </p:blipFill>
        <p:spPr>
          <a:xfrm>
            <a:off x="2332110" y="942264"/>
            <a:ext cx="972386" cy="909068"/>
          </a:xfrm>
          <a:prstGeom prst="rect">
            <a:avLst/>
          </a:prstGeom>
        </p:spPr>
      </p:pic>
      <p:pic>
        <p:nvPicPr>
          <p:cNvPr id="52" name="Grafik 51"/>
          <p:cNvPicPr>
            <a:picLocks noChangeAspect="1"/>
          </p:cNvPicPr>
          <p:nvPr/>
        </p:nvPicPr>
        <p:blipFill>
          <a:blip r:embed="rId13">
            <a:duotone>
              <a:schemeClr val="accent5">
                <a:shade val="45000"/>
                <a:satMod val="135000"/>
              </a:schemeClr>
              <a:prstClr val="white"/>
            </a:duotone>
          </a:blip>
          <a:stretch>
            <a:fillRect/>
          </a:stretch>
        </p:blipFill>
        <p:spPr>
          <a:xfrm>
            <a:off x="4967054" y="312780"/>
            <a:ext cx="911581" cy="869977"/>
          </a:xfrm>
          <a:prstGeom prst="rect">
            <a:avLst/>
          </a:prstGeom>
        </p:spPr>
      </p:pic>
    </p:spTree>
    <p:extLst>
      <p:ext uri="{BB962C8B-B14F-4D97-AF65-F5344CB8AC3E}">
        <p14:creationId xmlns:p14="http://schemas.microsoft.com/office/powerpoint/2010/main" val="283396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629916" y="1052736"/>
            <a:ext cx="9598700" cy="4608512"/>
          </a:xfrm>
        </p:spPr>
        <p:txBody>
          <a:bodyPr>
            <a:normAutofit/>
          </a:bodyPr>
          <a:lstStyle/>
          <a:p>
            <a:pPr marL="0" indent="0" algn="just">
              <a:buNone/>
            </a:pPr>
            <a:r>
              <a:rPr lang="el-GR" sz="2800" dirty="0"/>
              <a:t>Το μοντέλο δείχνει ότι η φροντίδα πρέπει να επιτρέπει τη διατήρηση της ανθρώπινης ανεξαρτησίας και ευημερίας.</a:t>
            </a:r>
          </a:p>
          <a:p>
            <a:pPr marL="0" indent="0" algn="just">
              <a:buNone/>
            </a:pPr>
            <a:r>
              <a:rPr lang="el-GR" sz="2800" dirty="0"/>
              <a:t>Η </a:t>
            </a:r>
            <a:r>
              <a:rPr lang="el-GR" sz="2800" b="1" dirty="0"/>
              <a:t>φροντίδα</a:t>
            </a:r>
            <a:r>
              <a:rPr lang="el-GR" sz="2800" dirty="0"/>
              <a:t> επικεντρώνεται </a:t>
            </a:r>
            <a:r>
              <a:rPr lang="el-GR" sz="2800" b="1" dirty="0"/>
              <a:t>στο ατομικό ιστορικό, στις καταστάσεις ζωής και στην υποστήριξη του ατόμου.</a:t>
            </a:r>
            <a:endParaRPr lang="en-US" sz="2800" b="1" dirty="0"/>
          </a:p>
          <a:p>
            <a:pPr marL="0" indent="0" algn="just">
              <a:buNone/>
            </a:pPr>
            <a:endParaRPr lang="en-US" sz="2800" dirty="0"/>
          </a:p>
          <a:p>
            <a:pPr marL="0" indent="0" algn="just">
              <a:buNone/>
            </a:pPr>
            <a:endParaRPr lang="en-US" sz="2800" dirty="0"/>
          </a:p>
          <a:p>
            <a:pPr marL="0" indent="0" algn="just">
              <a:buNone/>
            </a:pPr>
            <a:endParaRPr lang="el-GR" sz="2800" dirty="0"/>
          </a:p>
          <a:p>
            <a:pPr marL="0" indent="0" algn="just">
              <a:buNone/>
            </a:pPr>
            <a:r>
              <a:rPr lang="el-GR" sz="2800" dirty="0"/>
              <a:t>Αυτό περιλαμβάνει επίσης την εξέταση της πολιτισμικής καταγωγής ενός ατόμου.</a:t>
            </a:r>
            <a:endParaRPr lang="en-US" sz="2800"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32</a:t>
            </a:fld>
            <a:endParaRPr lang="en-GB" dirty="0"/>
          </a:p>
        </p:txBody>
      </p:sp>
      <p:sp>
        <p:nvSpPr>
          <p:cNvPr id="5" name="Pfeil nach unten 4"/>
          <p:cNvSpPr/>
          <p:nvPr/>
        </p:nvSpPr>
        <p:spPr>
          <a:xfrm>
            <a:off x="5158308" y="3212976"/>
            <a:ext cx="2088232"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1309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t>Ανακεφαλαίωση</a:t>
            </a:r>
            <a:endParaRPr lang="de-DE" dirty="0"/>
          </a:p>
        </p:txBody>
      </p:sp>
      <p:sp>
        <p:nvSpPr>
          <p:cNvPr id="3" name="Inhaltsplatzhalter 2"/>
          <p:cNvSpPr>
            <a:spLocks noGrp="1"/>
          </p:cNvSpPr>
          <p:nvPr>
            <p:ph idx="1"/>
          </p:nvPr>
        </p:nvSpPr>
        <p:spPr>
          <a:xfrm>
            <a:off x="1371243" y="1916832"/>
            <a:ext cx="9598700" cy="3581400"/>
          </a:xfrm>
        </p:spPr>
        <p:txBody>
          <a:bodyPr/>
          <a:lstStyle/>
          <a:p>
            <a:pPr algn="just"/>
            <a:r>
              <a:rPr lang="el-GR" i="1" dirty="0"/>
              <a:t>Ειδικά στο πλαίσιο της φροντίδας ηλικιωμένων, είναι σημαντικό να λαμβάνονται υπόψη οι γιορτές. Όσο μεγαλώνουν οι άνθρωποι, τόσο περισσότερο μπορεί οι παραδόσεις να αποκτούν σημασία για αυτούς.</a:t>
            </a:r>
          </a:p>
          <a:p>
            <a:pPr algn="just"/>
            <a:r>
              <a:rPr lang="el-GR" i="1" dirty="0"/>
              <a:t>Η συνεργασία με ανθρώπους από διαφορετικούς πολιτισμούς σημαίνει επίσης, σεβασμό και εκτίμηση στις διαφορετικές παραδόσεις και γιορτές.</a:t>
            </a:r>
            <a:r>
              <a:rPr lang="de-DE" i="1" dirty="0"/>
              <a:t> </a:t>
            </a:r>
            <a:endParaRPr lang="el-GR" i="1" dirty="0"/>
          </a:p>
          <a:p>
            <a:pPr algn="just"/>
            <a:r>
              <a:rPr lang="el-GR" i="1" dirty="0">
                <a:solidFill>
                  <a:srgbClr val="004680"/>
                </a:solidFill>
                <a:latin typeface="Calibri" panose="020F0502020204030204" pitchFamily="34" charset="0"/>
                <a:cs typeface="Calibri" panose="020F0502020204030204" pitchFamily="34" charset="0"/>
              </a:rPr>
              <a:t>Σύμφωνα με αυτό, η πολιτισμικά ευαίσθητη φροντίδα σημαίνει ότι οι επαγγελματίες οφείλουν να είναι δεκτικοί/</a:t>
            </a:r>
            <a:r>
              <a:rPr lang="el-GR" i="1" dirty="0" err="1">
                <a:solidFill>
                  <a:srgbClr val="004680"/>
                </a:solidFill>
                <a:latin typeface="Calibri" panose="020F0502020204030204" pitchFamily="34" charset="0"/>
                <a:cs typeface="Calibri" panose="020F0502020204030204" pitchFamily="34" charset="0"/>
              </a:rPr>
              <a:t>ές</a:t>
            </a:r>
            <a:r>
              <a:rPr lang="el-GR" i="1" dirty="0">
                <a:solidFill>
                  <a:srgbClr val="004680"/>
                </a:solidFill>
                <a:latin typeface="Calibri" panose="020F0502020204030204" pitchFamily="34" charset="0"/>
                <a:cs typeface="Calibri" panose="020F0502020204030204" pitchFamily="34" charset="0"/>
              </a:rPr>
              <a:t> σε κάθε άτομο, στη βιογραφία του, το θρησκευτικό, πολιτισμικό, μεταναστευτικό υπόβαθρό του και γενικότερα, στις ατομικές του ανάγκες.</a:t>
            </a:r>
            <a:endParaRPr lang="de-DE" i="1" dirty="0"/>
          </a:p>
        </p:txBody>
      </p:sp>
      <p:sp>
        <p:nvSpPr>
          <p:cNvPr id="4" name="Foliennummernplatzhalter 3"/>
          <p:cNvSpPr>
            <a:spLocks noGrp="1"/>
          </p:cNvSpPr>
          <p:nvPr>
            <p:ph type="sldNum" sz="quarter" idx="12"/>
          </p:nvPr>
        </p:nvSpPr>
        <p:spPr/>
        <p:txBody>
          <a:bodyPr/>
          <a:lstStyle/>
          <a:p>
            <a:fld id="{C014DD1E-5D91-48A3-AD6D-45FBA980D106}" type="slidenum">
              <a:rPr lang="en-GB" smtClean="0"/>
              <a:t>33</a:t>
            </a:fld>
            <a:endParaRPr lang="en-GB" dirty="0"/>
          </a:p>
        </p:txBody>
      </p:sp>
    </p:spTree>
    <p:extLst>
      <p:ext uri="{BB962C8B-B14F-4D97-AF65-F5344CB8AC3E}">
        <p14:creationId xmlns:p14="http://schemas.microsoft.com/office/powerpoint/2010/main" val="1306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a:xfrm>
            <a:off x="1371243" y="685800"/>
            <a:ext cx="9598700" cy="798984"/>
          </a:xfrm>
        </p:spPr>
        <p:txBody>
          <a:bodyPr>
            <a:normAutofit fontScale="90000"/>
          </a:bodyPr>
          <a:lstStyle/>
          <a:p>
            <a:r>
              <a:rPr lang="el-GR" sz="4400" dirty="0"/>
              <a:t>Διαπολιτισμικό ημερολόγιο</a:t>
            </a:r>
            <a:br>
              <a:rPr lang="de-DE" sz="4400" dirty="0"/>
            </a:br>
            <a:br>
              <a:rPr lang="de-DE" sz="4400" dirty="0"/>
            </a:br>
            <a:r>
              <a:rPr lang="el-GR" sz="2200" dirty="0"/>
              <a:t>Ένας διαπολιτισμικό ημερολόγιο είναι ένα χρήσιμο εργαλείο για να έχετε μια επισκόπηση όλων των εορτών των διαφορετικών θρησκειών όλο το χρόνο.</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422903" y="2467342"/>
            <a:ext cx="9043649" cy="3149352"/>
          </a:xfrm>
        </p:spPr>
        <p:txBody>
          <a:bodyPr>
            <a:normAutofit/>
          </a:bodyPr>
          <a:lstStyle/>
          <a:p>
            <a:pPr marL="0" indent="0">
              <a:buNone/>
            </a:pPr>
            <a:endParaRPr lang="de-DE" dirty="0">
              <a:hlinkClick r:id="rId2"/>
            </a:endParaRPr>
          </a:p>
          <a:p>
            <a:r>
              <a:rPr lang="de-DE" dirty="0">
                <a:hlinkClick r:id="rId2"/>
              </a:rPr>
              <a:t>https://www.diversitybestpractices.com/2021-diversity-holidays</a:t>
            </a:r>
            <a:endParaRPr lang="de-DE" dirty="0"/>
          </a:p>
          <a:p>
            <a:r>
              <a:rPr lang="de-DE" dirty="0">
                <a:hlinkClick r:id="rId3"/>
              </a:rPr>
              <a:t>https://www.diversityresources.com/february-2021-diversity-calendar/</a:t>
            </a:r>
            <a:endParaRPr lang="de-DE"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34</a:t>
            </a:fld>
            <a:endParaRPr lang="en-GB" dirty="0"/>
          </a:p>
        </p:txBody>
      </p:sp>
      <p:pic>
        <p:nvPicPr>
          <p:cNvPr id="6" name="Grafik 5"/>
          <p:cNvPicPr>
            <a:picLocks noChangeAspect="1"/>
          </p:cNvPicPr>
          <p:nvPr/>
        </p:nvPicPr>
        <p:blipFill>
          <a:blip r:embed="rId4"/>
          <a:stretch>
            <a:fillRect/>
          </a:stretch>
        </p:blipFill>
        <p:spPr>
          <a:xfrm>
            <a:off x="2998068" y="3789040"/>
            <a:ext cx="5893321" cy="2137048"/>
          </a:xfrm>
          <a:prstGeom prst="rect">
            <a:avLst/>
          </a:prstGeom>
        </p:spPr>
      </p:pic>
      <p:sp>
        <p:nvSpPr>
          <p:cNvPr id="5" name="Textfeld 4"/>
          <p:cNvSpPr txBox="1"/>
          <p:nvPr/>
        </p:nvSpPr>
        <p:spPr>
          <a:xfrm>
            <a:off x="2926060" y="5912336"/>
            <a:ext cx="3485249" cy="584775"/>
          </a:xfrm>
          <a:prstGeom prst="rect">
            <a:avLst/>
          </a:prstGeom>
          <a:noFill/>
        </p:spPr>
        <p:txBody>
          <a:bodyPr wrap="none" rtlCol="0">
            <a:spAutoFit/>
          </a:bodyPr>
          <a:lstStyle/>
          <a:p>
            <a:r>
              <a:rPr lang="en-US" sz="800" dirty="0">
                <a:hlinkClick r:id="rId5"/>
              </a:rPr>
              <a:t>Source: https://www.usamulticulturalcalendar.com/Wall_Calender_a/256.htm</a:t>
            </a:r>
            <a:endParaRPr lang="en-US" sz="800" dirty="0"/>
          </a:p>
          <a:p>
            <a:endParaRPr lang="de-DE" dirty="0"/>
          </a:p>
        </p:txBody>
      </p:sp>
    </p:spTree>
    <p:extLst>
      <p:ext uri="{BB962C8B-B14F-4D97-AF65-F5344CB8AC3E}">
        <p14:creationId xmlns:p14="http://schemas.microsoft.com/office/powerpoint/2010/main" val="3889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l-GR" dirty="0"/>
              <a:t>Βιβλιογραφικές αναφορές</a:t>
            </a:r>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35</a:t>
            </a:fld>
            <a:endParaRPr lang="en-GB" dirty="0"/>
          </a:p>
        </p:txBody>
      </p:sp>
      <p:sp>
        <p:nvSpPr>
          <p:cNvPr id="8" name="Content Placeholder 2">
            <a:extLst>
              <a:ext uri="{FF2B5EF4-FFF2-40B4-BE49-F238E27FC236}">
                <a16:creationId xmlns:a16="http://schemas.microsoft.com/office/drawing/2014/main" id="{659E8D05-373F-4F38-B1B0-CBCE0C1CF332}"/>
              </a:ext>
            </a:extLst>
          </p:cNvPr>
          <p:cNvSpPr>
            <a:spLocks noGrp="1"/>
          </p:cNvSpPr>
          <p:nvPr>
            <p:ph idx="1"/>
          </p:nvPr>
        </p:nvSpPr>
        <p:spPr>
          <a:xfrm>
            <a:off x="1371243" y="1844824"/>
            <a:ext cx="9598700" cy="3581400"/>
          </a:xfrm>
        </p:spPr>
        <p:txBody>
          <a:bodyPr>
            <a:normAutofit fontScale="92500"/>
          </a:bodyPr>
          <a:lstStyle/>
          <a:p>
            <a:pPr marL="383933" lvl="1">
              <a:spcBef>
                <a:spcPts val="1000"/>
              </a:spcBef>
              <a:buFont typeface="Franklin Gothic Book" panose="020B0503020102020204" pitchFamily="34" charset="0"/>
              <a:buChar char="■"/>
            </a:pPr>
            <a:r>
              <a:rPr lang="en-US" i="0" dirty="0" err="1"/>
              <a:t>Gülal</a:t>
            </a:r>
            <a:r>
              <a:rPr lang="en-US" i="0" dirty="0"/>
              <a:t> F., </a:t>
            </a:r>
            <a:r>
              <a:rPr lang="en-US" i="0" dirty="0" err="1"/>
              <a:t>Kultursensible</a:t>
            </a:r>
            <a:r>
              <a:rPr lang="en-US" i="0" dirty="0"/>
              <a:t> </a:t>
            </a:r>
            <a:r>
              <a:rPr lang="en-US" i="0" dirty="0" err="1"/>
              <a:t>Pflege</a:t>
            </a:r>
            <a:r>
              <a:rPr lang="en-US" i="0" dirty="0"/>
              <a:t> und </a:t>
            </a:r>
            <a:r>
              <a:rPr lang="en-US" i="0" dirty="0" err="1"/>
              <a:t>Betreuung</a:t>
            </a:r>
            <a:r>
              <a:rPr lang="en-US" i="0" dirty="0"/>
              <a:t> von </a:t>
            </a:r>
            <a:r>
              <a:rPr lang="en-US" i="0" dirty="0" err="1"/>
              <a:t>muslimischen</a:t>
            </a:r>
            <a:r>
              <a:rPr lang="en-US" i="0" dirty="0"/>
              <a:t> Menschen (Culturally sensitive care and support for </a:t>
            </a:r>
            <a:r>
              <a:rPr lang="en-US" i="0" dirty="0" err="1"/>
              <a:t>muslim</a:t>
            </a:r>
            <a:r>
              <a:rPr lang="en-US" i="0" dirty="0"/>
              <a:t> people), 2017 Heilbronn</a:t>
            </a:r>
          </a:p>
          <a:p>
            <a:r>
              <a:rPr lang="en-US" dirty="0"/>
              <a:t>religionen-entdecken.de; </a:t>
            </a:r>
            <a:r>
              <a:rPr lang="en-US" dirty="0">
                <a:hlinkClick r:id="rId2"/>
              </a:rPr>
              <a:t>https://religionen-entdecken.de/lexikon/e/essen-in-den-religionen</a:t>
            </a:r>
            <a:endParaRPr lang="en-US" dirty="0"/>
          </a:p>
          <a:p>
            <a:r>
              <a:rPr lang="en-US" dirty="0"/>
              <a:t>Jana, M.: Auf </a:t>
            </a:r>
            <a:r>
              <a:rPr lang="en-US" dirty="0" err="1"/>
              <a:t>dem</a:t>
            </a:r>
            <a:r>
              <a:rPr lang="en-US" dirty="0"/>
              <a:t> </a:t>
            </a:r>
            <a:r>
              <a:rPr lang="en-US" dirty="0" err="1"/>
              <a:t>Weg</a:t>
            </a:r>
            <a:r>
              <a:rPr lang="en-US" dirty="0"/>
              <a:t> </a:t>
            </a:r>
            <a:r>
              <a:rPr lang="en-US" dirty="0" err="1"/>
              <a:t>zu</a:t>
            </a:r>
            <a:r>
              <a:rPr lang="en-US" dirty="0"/>
              <a:t> </a:t>
            </a:r>
            <a:r>
              <a:rPr lang="en-US" dirty="0" err="1"/>
              <a:t>einer</a:t>
            </a:r>
            <a:r>
              <a:rPr lang="en-US" dirty="0"/>
              <a:t> </a:t>
            </a:r>
            <a:r>
              <a:rPr lang="en-US" dirty="0" err="1"/>
              <a:t>interkulturellen</a:t>
            </a:r>
            <a:r>
              <a:rPr lang="en-US" dirty="0"/>
              <a:t> </a:t>
            </a:r>
            <a:r>
              <a:rPr lang="en-US" dirty="0" err="1"/>
              <a:t>Altenpflege</a:t>
            </a:r>
            <a:r>
              <a:rPr lang="en-US" dirty="0"/>
              <a:t> (On the way to intercultural care for the elderly), DIE, Bonn, 2004</a:t>
            </a:r>
          </a:p>
          <a:p>
            <a:r>
              <a:rPr lang="en-US" dirty="0"/>
              <a:t>Aru </a:t>
            </a:r>
            <a:r>
              <a:rPr lang="en-US" dirty="0" err="1"/>
              <a:t>Narayanasamy</a:t>
            </a:r>
            <a:r>
              <a:rPr lang="en-US" dirty="0"/>
              <a:t>: Transcultural nursing: How do nurses respond to cultural needs? British Journal of nursing, May 2002</a:t>
            </a:r>
          </a:p>
          <a:p>
            <a:r>
              <a:rPr lang="en-US" dirty="0"/>
              <a:t>doka-pflege.de</a:t>
            </a:r>
          </a:p>
          <a:p>
            <a:r>
              <a:rPr lang="en-US" dirty="0" err="1"/>
              <a:t>Leimgruber</a:t>
            </a:r>
            <a:r>
              <a:rPr lang="en-US" dirty="0"/>
              <a:t>, W.: </a:t>
            </a:r>
            <a:r>
              <a:rPr lang="en-US" dirty="0" err="1"/>
              <a:t>Warum</a:t>
            </a:r>
            <a:r>
              <a:rPr lang="en-US" dirty="0"/>
              <a:t> </a:t>
            </a:r>
            <a:r>
              <a:rPr lang="en-US" dirty="0" err="1"/>
              <a:t>feiern</a:t>
            </a:r>
            <a:r>
              <a:rPr lang="en-US" dirty="0"/>
              <a:t> </a:t>
            </a:r>
            <a:r>
              <a:rPr lang="en-US" dirty="0" err="1"/>
              <a:t>wir</a:t>
            </a:r>
            <a:r>
              <a:rPr lang="en-US" dirty="0"/>
              <a:t> </a:t>
            </a:r>
            <a:r>
              <a:rPr lang="en-US" dirty="0" err="1"/>
              <a:t>Feste</a:t>
            </a:r>
            <a:r>
              <a:rPr lang="en-US" dirty="0"/>
              <a:t> (Why do we celebrate?), University Basel </a:t>
            </a:r>
            <a:r>
              <a:rPr lang="en-US" dirty="0">
                <a:hlinkClick r:id="rId3"/>
              </a:rPr>
              <a:t>https://www.unibas.ch/de/Aktuell/Uni-Nova/Uni-Nova-115/Uni-Nova-115-Feste.html</a:t>
            </a:r>
            <a:endParaRPr lang="en-US" dirty="0"/>
          </a:p>
          <a:p>
            <a:endParaRPr lang="en-US" dirty="0"/>
          </a:p>
          <a:p>
            <a:endParaRPr lang="en-US" dirty="0"/>
          </a:p>
          <a:p>
            <a:endParaRPr lang="en-US" dirty="0"/>
          </a:p>
          <a:p>
            <a:endParaRPr lang="en-US" dirty="0"/>
          </a:p>
          <a:p>
            <a:endParaRPr lang="en-US" dirty="0"/>
          </a:p>
          <a:p>
            <a:endParaRPr lang="en-US" dirty="0"/>
          </a:p>
          <a:p>
            <a:endParaRPr lang="el-GR" dirty="0"/>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B4A3-520C-4D6F-A20C-97C213AE8455}"/>
              </a:ext>
            </a:extLst>
          </p:cNvPr>
          <p:cNvSpPr>
            <a:spLocks noGrp="1"/>
          </p:cNvSpPr>
          <p:nvPr>
            <p:ph type="title"/>
          </p:nvPr>
        </p:nvSpPr>
        <p:spPr/>
        <p:txBody>
          <a:bodyPr/>
          <a:lstStyle/>
          <a:p>
            <a:r>
              <a:rPr lang="el-GR" dirty="0"/>
              <a:t>Περαιτέρω Ανάγνωση</a:t>
            </a:r>
          </a:p>
        </p:txBody>
      </p:sp>
      <p:sp>
        <p:nvSpPr>
          <p:cNvPr id="4" name="Slide Number Placeholder 3">
            <a:extLst>
              <a:ext uri="{FF2B5EF4-FFF2-40B4-BE49-F238E27FC236}">
                <a16:creationId xmlns:a16="http://schemas.microsoft.com/office/drawing/2014/main" id="{8489313C-3CB5-4862-8126-B533307D81A2}"/>
              </a:ext>
            </a:extLst>
          </p:cNvPr>
          <p:cNvSpPr>
            <a:spLocks noGrp="1"/>
          </p:cNvSpPr>
          <p:nvPr>
            <p:ph type="sldNum" sz="quarter" idx="12"/>
          </p:nvPr>
        </p:nvSpPr>
        <p:spPr/>
        <p:txBody>
          <a:bodyPr/>
          <a:lstStyle/>
          <a:p>
            <a:fld id="{C014DD1E-5D91-48A3-AD6D-45FBA980D106}" type="slidenum">
              <a:rPr lang="en-GB" smtClean="0"/>
              <a:t>36</a:t>
            </a:fld>
            <a:endParaRPr lang="en-GB" dirty="0"/>
          </a:p>
        </p:txBody>
      </p:sp>
      <p:sp>
        <p:nvSpPr>
          <p:cNvPr id="8" name="Content Placeholder 2">
            <a:extLst>
              <a:ext uri="{FF2B5EF4-FFF2-40B4-BE49-F238E27FC236}">
                <a16:creationId xmlns:a16="http://schemas.microsoft.com/office/drawing/2014/main" id="{82C8B772-1639-4114-874E-08695C1E065F}"/>
              </a:ext>
            </a:extLst>
          </p:cNvPr>
          <p:cNvSpPr>
            <a:spLocks noGrp="1"/>
          </p:cNvSpPr>
          <p:nvPr>
            <p:ph idx="1"/>
          </p:nvPr>
        </p:nvSpPr>
        <p:spPr>
          <a:xfrm>
            <a:off x="1371243" y="1772816"/>
            <a:ext cx="9598700" cy="3581400"/>
          </a:xfrm>
        </p:spPr>
        <p:txBody>
          <a:bodyPr>
            <a:normAutofit fontScale="85000" lnSpcReduction="20000"/>
          </a:bodyPr>
          <a:lstStyle/>
          <a:p>
            <a:r>
              <a:rPr lang="en-US" dirty="0" err="1"/>
              <a:t>Alpers</a:t>
            </a:r>
            <a:r>
              <a:rPr lang="en-US" dirty="0"/>
              <a:t>, L.-M.: Hospital food: When nurses' and ethnic minority patients' understanding of Islamic dietary needs differ; </a:t>
            </a:r>
            <a:r>
              <a:rPr lang="de-DE" dirty="0">
                <a:hlinkClick r:id="rId2"/>
              </a:rPr>
              <a:t>https://onlinelibrary.wiley.com/doi/full/10.1002/nop2.343</a:t>
            </a:r>
            <a:endParaRPr lang="de-DE" dirty="0"/>
          </a:p>
          <a:p>
            <a:r>
              <a:rPr lang="de-DE" dirty="0"/>
              <a:t>Dixon, B.: Cultural </a:t>
            </a:r>
            <a:r>
              <a:rPr lang="de-DE" dirty="0" err="1"/>
              <a:t>Traditons</a:t>
            </a:r>
            <a:r>
              <a:rPr lang="de-DE" dirty="0"/>
              <a:t> </a:t>
            </a:r>
            <a:r>
              <a:rPr lang="de-DE" dirty="0" err="1"/>
              <a:t>and</a:t>
            </a:r>
            <a:r>
              <a:rPr lang="de-DE" dirty="0"/>
              <a:t> </a:t>
            </a:r>
            <a:r>
              <a:rPr lang="de-DE" dirty="0" err="1"/>
              <a:t>Healthcare</a:t>
            </a:r>
            <a:r>
              <a:rPr lang="de-DE" dirty="0"/>
              <a:t> </a:t>
            </a:r>
            <a:r>
              <a:rPr lang="de-DE" dirty="0" err="1"/>
              <a:t>Beliefs</a:t>
            </a:r>
            <a:r>
              <a:rPr lang="de-DE" dirty="0"/>
              <a:t> </a:t>
            </a:r>
            <a:r>
              <a:rPr lang="de-DE" dirty="0" err="1"/>
              <a:t>of</a:t>
            </a:r>
            <a:r>
              <a:rPr lang="de-DE" dirty="0"/>
              <a:t> </a:t>
            </a:r>
            <a:r>
              <a:rPr lang="de-DE" dirty="0" err="1"/>
              <a:t>Some</a:t>
            </a:r>
            <a:r>
              <a:rPr lang="de-DE" dirty="0"/>
              <a:t> </a:t>
            </a:r>
            <a:r>
              <a:rPr lang="de-DE" dirty="0" err="1"/>
              <a:t>Older</a:t>
            </a:r>
            <a:r>
              <a:rPr lang="de-DE" dirty="0"/>
              <a:t> </a:t>
            </a:r>
            <a:r>
              <a:rPr lang="de-DE" dirty="0" err="1"/>
              <a:t>Adults</a:t>
            </a:r>
            <a:r>
              <a:rPr lang="de-DE" dirty="0">
                <a:hlinkClick r:id="rId3"/>
              </a:rPr>
              <a:t> https://www.virtualhospice.ca/Assets/cultural%20traditions%20and%20healthcare%20beliefs%20of%20older%20adults_20090429151038.pdf</a:t>
            </a:r>
            <a:endParaRPr lang="de-DE" dirty="0"/>
          </a:p>
          <a:p>
            <a:r>
              <a:rPr lang="de-DE" dirty="0"/>
              <a:t>Patience S.: Religion </a:t>
            </a:r>
            <a:r>
              <a:rPr lang="de-DE" dirty="0" err="1"/>
              <a:t>and</a:t>
            </a:r>
            <a:r>
              <a:rPr lang="de-DE" dirty="0"/>
              <a:t> </a:t>
            </a:r>
            <a:r>
              <a:rPr lang="de-DE" dirty="0" err="1"/>
              <a:t>dietary</a:t>
            </a:r>
            <a:r>
              <a:rPr lang="de-DE" dirty="0"/>
              <a:t> </a:t>
            </a:r>
            <a:r>
              <a:rPr lang="de-DE" dirty="0" err="1"/>
              <a:t>choices</a:t>
            </a:r>
            <a:r>
              <a:rPr lang="de-DE" dirty="0"/>
              <a:t>; </a:t>
            </a:r>
            <a:r>
              <a:rPr lang="de-DE" dirty="0">
                <a:hlinkClick r:id="rId4"/>
              </a:rPr>
              <a:t>https://www.independentnurse.co.uk/clinical-article/religion-and-dietary-choices/145719/</a:t>
            </a:r>
            <a:endParaRPr lang="de-DE" dirty="0"/>
          </a:p>
          <a:p>
            <a:r>
              <a:rPr lang="de-DE" dirty="0">
                <a:hlinkClick r:id="rId5"/>
              </a:rPr>
              <a:t>https://thrivemeetings.com/2018/01/religious-dietary-restrictions-guide/</a:t>
            </a:r>
            <a:endParaRPr lang="de-DE" dirty="0"/>
          </a:p>
          <a:p>
            <a:r>
              <a:rPr lang="de-DE" dirty="0">
                <a:hlinkClick r:id="rId6"/>
              </a:rPr>
              <a:t>http://what-when-how.com/nursing/transcultural-and-social-aspects-of-nutrition-nutrition-and-diet-therapy-nursing-part-3/</a:t>
            </a:r>
            <a:endParaRPr lang="de-DE" dirty="0"/>
          </a:p>
          <a:p>
            <a:r>
              <a:rPr lang="de-DE" dirty="0">
                <a:hlinkClick r:id="rId7"/>
              </a:rPr>
              <a:t>https://www.scholastic.com/teachers/articles/teaching-content/religious-commemorations-around-world/</a:t>
            </a:r>
            <a:endParaRPr lang="de-DE" dirty="0"/>
          </a:p>
          <a:p>
            <a:r>
              <a:rPr lang="de-DE" dirty="0">
                <a:hlinkClick r:id="rId8"/>
              </a:rPr>
              <a:t>https://en.wikipedia.org/wiki/Religious_festival</a:t>
            </a:r>
            <a:endParaRPr lang="de-DE" dirty="0"/>
          </a:p>
          <a:p>
            <a:endParaRPr lang="de-DE" dirty="0"/>
          </a:p>
          <a:p>
            <a:endParaRPr lang="el-GR" dirty="0"/>
          </a:p>
        </p:txBody>
      </p:sp>
    </p:spTree>
    <p:extLst>
      <p:ext uri="{BB962C8B-B14F-4D97-AF65-F5344CB8AC3E}">
        <p14:creationId xmlns:p14="http://schemas.microsoft.com/office/powerpoint/2010/main" val="3101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a:xfrm>
            <a:off x="1337431" y="548680"/>
            <a:ext cx="9598700" cy="1485900"/>
          </a:xfrm>
        </p:spPr>
        <p:txBody>
          <a:bodyPr/>
          <a:lstStyle/>
          <a:p>
            <a:r>
              <a:rPr lang="el-GR" dirty="0"/>
              <a:t>Βιβλιογραφικές Αναφορές</a:t>
            </a:r>
            <a:r>
              <a:rPr lang="en-US" dirty="0"/>
              <a:t>– </a:t>
            </a:r>
            <a:r>
              <a:rPr lang="el-GR" dirty="0"/>
              <a:t>εικόνες</a:t>
            </a:r>
            <a:r>
              <a:rPr lang="en-US" dirty="0"/>
              <a:t> </a:t>
            </a:r>
            <a:r>
              <a:rPr lang="el-GR" dirty="0"/>
              <a:t>και φωτογραφίες</a:t>
            </a:r>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600400"/>
          </a:xfrm>
        </p:spPr>
        <p:txBody>
          <a:bodyPr>
            <a:normAutofit fontScale="92500" lnSpcReduction="10000"/>
          </a:bodyPr>
          <a:lstStyle/>
          <a:p>
            <a:pPr marL="0" indent="0">
              <a:buNone/>
            </a:pPr>
            <a:r>
              <a:rPr lang="el-GR" dirty="0"/>
              <a:t>Διαφάνεια</a:t>
            </a:r>
            <a:r>
              <a:rPr lang="en-US" dirty="0"/>
              <a:t> 24: </a:t>
            </a:r>
          </a:p>
          <a:p>
            <a:pPr marL="0" indent="0">
              <a:buNone/>
            </a:pPr>
            <a:r>
              <a:rPr lang="en-US" sz="1100" dirty="0">
                <a:hlinkClick r:id="rId2"/>
              </a:rPr>
              <a:t>https://www.vecteezy.com/vector-art/2288908-eid-mubarak-islamic-festival-celebration-with-vector-illustration-on-blue-background</a:t>
            </a:r>
            <a:endParaRPr lang="en-US" sz="1100" dirty="0"/>
          </a:p>
          <a:p>
            <a:pPr marL="0" indent="0">
              <a:buNone/>
            </a:pPr>
            <a:r>
              <a:rPr lang="en-US" sz="1000" dirty="0">
                <a:hlinkClick r:id="rId3"/>
              </a:rPr>
              <a:t>https://www.businessinsider.com/photos-muslims-celebrating-eid-al-fitr-2016-7#egypt-celebrations-often-pour-out-into-the-streets-muslims-in-cairo-waited-to-catch-the-hundreds-of-balloons-distributed-after-eid-al-fitr-prayers-4</a:t>
            </a:r>
            <a:r>
              <a:rPr lang="en-US" sz="1000" dirty="0"/>
              <a:t>; AP Photo/Amr Nabil</a:t>
            </a:r>
          </a:p>
          <a:p>
            <a:pPr marL="0" indent="0">
              <a:buNone/>
            </a:pPr>
            <a:r>
              <a:rPr lang="en-US" sz="1000" dirty="0">
                <a:hlinkClick r:id="rId4"/>
              </a:rPr>
              <a:t>https://de.freepik.com/</a:t>
            </a:r>
            <a:endParaRPr lang="en-US" sz="1000" dirty="0"/>
          </a:p>
          <a:p>
            <a:pPr marL="0" indent="0">
              <a:buNone/>
            </a:pPr>
            <a:r>
              <a:rPr lang="el-GR" dirty="0"/>
              <a:t>Διαφάνεια</a:t>
            </a:r>
            <a:r>
              <a:rPr lang="en-US" dirty="0"/>
              <a:t> 25:</a:t>
            </a:r>
          </a:p>
          <a:p>
            <a:pPr marL="0" indent="0">
              <a:buNone/>
            </a:pPr>
            <a:r>
              <a:rPr lang="de-DE" sz="1000" dirty="0">
                <a:solidFill>
                  <a:schemeClr val="tx1"/>
                </a:solidFill>
                <a:hlinkClick r:id="rId5"/>
              </a:rPr>
              <a:t>https://pixabay.com/de/images</a:t>
            </a:r>
            <a:endParaRPr lang="de-DE" sz="1000" dirty="0">
              <a:solidFill>
                <a:schemeClr val="tx1"/>
              </a:solidFill>
            </a:endParaRPr>
          </a:p>
          <a:p>
            <a:pPr marL="0" indent="0">
              <a:buNone/>
            </a:pPr>
            <a:r>
              <a:rPr lang="de-DE" sz="1000" dirty="0">
                <a:solidFill>
                  <a:schemeClr val="tx1"/>
                </a:solidFill>
                <a:hlinkClick r:id="rId6"/>
              </a:rPr>
              <a:t>https://religion.orf.at/v3/lexikon/stories/2568989//</a:t>
            </a:r>
            <a:r>
              <a:rPr lang="de-DE" sz="1000" dirty="0">
                <a:solidFill>
                  <a:schemeClr val="tx1"/>
                </a:solidFill>
              </a:rPr>
              <a:t>, Reuters/Dinuka Liyanawatte</a:t>
            </a:r>
          </a:p>
          <a:p>
            <a:pPr marL="0" indent="0">
              <a:buNone/>
            </a:pPr>
            <a:r>
              <a:rPr lang="el-GR" dirty="0"/>
              <a:t>Διαφάνεια</a:t>
            </a:r>
            <a:r>
              <a:rPr lang="en-US" dirty="0"/>
              <a:t> 26:</a:t>
            </a:r>
          </a:p>
          <a:p>
            <a:pPr marL="0" indent="0">
              <a:buNone/>
            </a:pPr>
            <a:r>
              <a:rPr lang="en-US" sz="1000" dirty="0">
                <a:hlinkClick r:id="rId4"/>
              </a:rPr>
              <a:t>https://de.freepik.com/</a:t>
            </a:r>
            <a:endParaRPr lang="en-US" sz="1000" dirty="0"/>
          </a:p>
          <a:p>
            <a:pPr marL="0" indent="0">
              <a:buNone/>
            </a:pPr>
            <a:r>
              <a:rPr lang="el-GR" dirty="0"/>
              <a:t>Διαφάνεια</a:t>
            </a:r>
            <a:r>
              <a:rPr lang="en-US" dirty="0"/>
              <a:t> 29:</a:t>
            </a:r>
          </a:p>
          <a:p>
            <a:pPr marL="0" indent="0">
              <a:buNone/>
            </a:pPr>
            <a:r>
              <a:rPr lang="en-US" sz="1100" dirty="0">
                <a:hlinkClick r:id="rId7"/>
              </a:rPr>
              <a:t>https://www.usamulticulturalcalendar.com/Wall_Calender_a/256.htm</a:t>
            </a:r>
            <a:endParaRPr lang="en-US" sz="1100" dirty="0"/>
          </a:p>
          <a:p>
            <a:pPr marL="0" indent="0">
              <a:buNone/>
            </a:pPr>
            <a:endParaRPr lang="en-US" dirty="0"/>
          </a:p>
          <a:p>
            <a:pPr marL="0" indent="0">
              <a:buNone/>
            </a:pPr>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37</a:t>
            </a:fld>
            <a:endParaRPr lang="en-GB" dirty="0"/>
          </a:p>
        </p:txBody>
      </p:sp>
    </p:spTree>
    <p:extLst>
      <p:ext uri="{BB962C8B-B14F-4D97-AF65-F5344CB8AC3E}">
        <p14:creationId xmlns:p14="http://schemas.microsoft.com/office/powerpoint/2010/main" val="39562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BD87C-91C8-4E94-AF15-03BB645EC010}"/>
              </a:ext>
            </a:extLst>
          </p:cNvPr>
          <p:cNvSpPr>
            <a:spLocks noGrp="1"/>
          </p:cNvSpPr>
          <p:nvPr>
            <p:ph type="sldNum" sz="quarter" idx="12"/>
          </p:nvPr>
        </p:nvSpPr>
        <p:spPr/>
        <p:txBody>
          <a:bodyPr/>
          <a:lstStyle/>
          <a:p>
            <a:fld id="{C014DD1E-5D91-48A3-AD6D-45FBA980D106}" type="slidenum">
              <a:rPr lang="en-GB" smtClean="0"/>
              <a:t>38</a:t>
            </a:fld>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3717032"/>
            <a:ext cx="3886200" cy="485775"/>
          </a:xfrm>
          <a:prstGeom prst="rect">
            <a:avLst/>
          </a:prstGeom>
        </p:spPr>
      </p:pic>
    </p:spTree>
    <p:extLst>
      <p:ext uri="{BB962C8B-B14F-4D97-AF65-F5344CB8AC3E}">
        <p14:creationId xmlns:p14="http://schemas.microsoft.com/office/powerpoint/2010/main" val="41375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a:t>ΚανΟνες </a:t>
            </a:r>
            <a:r>
              <a:rPr lang="el-GR" sz="5400" dirty="0" err="1"/>
              <a:t>διατροφΗσ</a:t>
            </a:r>
            <a:r>
              <a:rPr lang="el-GR" sz="5400" dirty="0"/>
              <a:t> και το νΟημα της νηστεΙας στις παγκΟσμιες θρησκειες</a:t>
            </a:r>
            <a:endParaRPr lang="en-GB" sz="5400" dirty="0"/>
          </a:p>
        </p:txBody>
      </p:sp>
      <p:sp>
        <p:nvSpPr>
          <p:cNvPr id="3" name="Text Placeholder 2"/>
          <p:cNvSpPr>
            <a:spLocks noGrp="1"/>
          </p:cNvSpPr>
          <p:nvPr>
            <p:ph type="body" idx="1"/>
          </p:nvPr>
        </p:nvSpPr>
        <p:spPr/>
        <p:txBody>
          <a:bodyPr>
            <a:normAutofit fontScale="70000" lnSpcReduction="20000"/>
          </a:bodyPr>
          <a:lstStyle/>
          <a:p>
            <a:pPr algn="ctr"/>
            <a:r>
              <a:rPr lang="el-GR" sz="5400" dirty="0"/>
              <a:t>ΠΑΡΑΓΟΝΤΕΣ ΣΧΕΤΙΚΟΙ ΜΕ ΤΟΝ/ΤΗΝ ΑΣΘΕΝΗ</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4</a:t>
            </a:fld>
            <a:endParaRPr lang="en-GB" dirty="0"/>
          </a:p>
        </p:txBody>
      </p:sp>
    </p:spTree>
    <p:extLst>
      <p:ext uri="{BB962C8B-B14F-4D97-AF65-F5344CB8AC3E}">
        <p14:creationId xmlns:p14="http://schemas.microsoft.com/office/powerpoint/2010/main" val="29965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3AD1-E0DA-4878-BE65-AE1E4071A824}"/>
              </a:ext>
            </a:extLst>
          </p:cNvPr>
          <p:cNvSpPr>
            <a:spLocks noGrp="1"/>
          </p:cNvSpPr>
          <p:nvPr>
            <p:ph type="title"/>
          </p:nvPr>
        </p:nvSpPr>
        <p:spPr>
          <a:xfrm>
            <a:off x="1371243" y="990600"/>
            <a:ext cx="9598700" cy="1181100"/>
          </a:xfrm>
        </p:spPr>
        <p:txBody>
          <a:bodyPr/>
          <a:lstStyle/>
          <a:p>
            <a:r>
              <a:rPr lang="el-GR" dirty="0"/>
              <a:t>ΔΙΑΤΡΟΦ</a:t>
            </a:r>
            <a:r>
              <a:rPr lang="en-US" dirty="0"/>
              <a:t>H, </a:t>
            </a:r>
            <a:r>
              <a:rPr lang="el-GR" dirty="0"/>
              <a:t>ΕΟΡΤΑΣΜΟ</a:t>
            </a:r>
            <a:r>
              <a:rPr lang="en-US" dirty="0"/>
              <a:t>I</a:t>
            </a:r>
            <a:r>
              <a:rPr lang="el-GR" dirty="0"/>
              <a:t> </a:t>
            </a:r>
            <a:r>
              <a:rPr lang="en-US" dirty="0"/>
              <a:t>&amp; </a:t>
            </a:r>
            <a:r>
              <a:rPr lang="el-GR" dirty="0"/>
              <a:t>ΝΗΣΤΕ</a:t>
            </a:r>
            <a:r>
              <a:rPr lang="en-US" dirty="0"/>
              <a:t>I</a:t>
            </a:r>
            <a:r>
              <a:rPr lang="el-GR" dirty="0"/>
              <a:t>Α</a:t>
            </a:r>
          </a:p>
        </p:txBody>
      </p:sp>
      <p:sp>
        <p:nvSpPr>
          <p:cNvPr id="3" name="Content Placeholder 2">
            <a:extLst>
              <a:ext uri="{FF2B5EF4-FFF2-40B4-BE49-F238E27FC236}">
                <a16:creationId xmlns:a16="http://schemas.microsoft.com/office/drawing/2014/main" id="{CB657453-E6A5-41CF-8209-33791CB200CF}"/>
              </a:ext>
            </a:extLst>
          </p:cNvPr>
          <p:cNvSpPr>
            <a:spLocks noGrp="1"/>
          </p:cNvSpPr>
          <p:nvPr>
            <p:ph idx="1"/>
          </p:nvPr>
        </p:nvSpPr>
        <p:spPr/>
        <p:txBody>
          <a:bodyPr>
            <a:normAutofit/>
          </a:bodyPr>
          <a:lstStyle/>
          <a:p>
            <a:pPr algn="just"/>
            <a:r>
              <a:rPr lang="el-GR" dirty="0"/>
              <a:t>Διατροφή, Εορτασμοί, Νηστεία - αυτά τα ζητήματα επηρεάζουν έντονα την καθημερινή ζωή των ανθρώπων και με αυτόν τον τρόπο αυτά τα θέματα πρέπει να λαμβάνονται υπόψη όταν πρόκειται για την υγεία και την κοινωνική φροντίδα ατόμων.</a:t>
            </a:r>
          </a:p>
          <a:p>
            <a:pPr algn="just"/>
            <a:r>
              <a:rPr lang="el-GR" dirty="0"/>
              <a:t>Οι θρεπτικές και διατροφικές συνήθειες μπορεί να είναι πολιτιστικές, παραδοσιακές ή θρησκευτικές.</a:t>
            </a:r>
          </a:p>
          <a:p>
            <a:pPr algn="just"/>
            <a:r>
              <a:rPr lang="el-GR" dirty="0"/>
              <a:t>Άτομα που κατάγονται από άλλες χώρες μπορεί να απορρίψουν ορισμένα τρόφιμα επειδή δεν είναι εξοικειωμένα με αυτά.</a:t>
            </a:r>
          </a:p>
          <a:p>
            <a:pPr algn="just"/>
            <a:r>
              <a:rPr lang="el-GR" dirty="0"/>
              <a:t>Συχνά όμως, οι θρησκευτικές παραδόσεις συνδέονται στενά με τις διατροφικές συνήθειες και επιταγές.</a:t>
            </a:r>
            <a:endParaRPr lang="en-GB" dirty="0"/>
          </a:p>
        </p:txBody>
      </p:sp>
      <p:sp>
        <p:nvSpPr>
          <p:cNvPr id="4" name="Slide Number Placeholder 3">
            <a:extLst>
              <a:ext uri="{FF2B5EF4-FFF2-40B4-BE49-F238E27FC236}">
                <a16:creationId xmlns:a16="http://schemas.microsoft.com/office/drawing/2014/main" id="{B590A2B1-AE37-483E-8B5D-65459E204387}"/>
              </a:ext>
            </a:extLst>
          </p:cNvPr>
          <p:cNvSpPr>
            <a:spLocks noGrp="1"/>
          </p:cNvSpPr>
          <p:nvPr>
            <p:ph type="sldNum" sz="quarter" idx="12"/>
          </p:nvPr>
        </p:nvSpPr>
        <p:spPr/>
        <p:txBody>
          <a:bodyPr/>
          <a:lstStyle/>
          <a:p>
            <a:fld id="{C014DD1E-5D91-48A3-AD6D-45FBA980D106}" type="slidenum">
              <a:rPr lang="en-GB" smtClean="0"/>
              <a:t>5</a:t>
            </a:fld>
            <a:endParaRPr lang="en-GB" dirty="0"/>
          </a:p>
        </p:txBody>
      </p:sp>
    </p:spTree>
    <p:extLst>
      <p:ext uri="{BB962C8B-B14F-4D97-AF65-F5344CB8AC3E}">
        <p14:creationId xmlns:p14="http://schemas.microsoft.com/office/powerpoint/2010/main" val="16824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B707-6EFC-43BF-9BFF-945C2E2E1B3A}"/>
              </a:ext>
            </a:extLst>
          </p:cNvPr>
          <p:cNvSpPr>
            <a:spLocks noGrp="1"/>
          </p:cNvSpPr>
          <p:nvPr>
            <p:ph type="title"/>
          </p:nvPr>
        </p:nvSpPr>
        <p:spPr/>
        <p:txBody>
          <a:bodyPr/>
          <a:lstStyle/>
          <a:p>
            <a:r>
              <a:rPr lang="el-GR" dirty="0"/>
              <a:t>Άσκηση: Σκεφτείτε αυτές τις ερωτήσεις</a:t>
            </a:r>
          </a:p>
        </p:txBody>
      </p:sp>
      <p:sp>
        <p:nvSpPr>
          <p:cNvPr id="3" name="Content Placeholder 2">
            <a:extLst>
              <a:ext uri="{FF2B5EF4-FFF2-40B4-BE49-F238E27FC236}">
                <a16:creationId xmlns:a16="http://schemas.microsoft.com/office/drawing/2014/main" id="{EF3453FC-EA72-412A-82E1-89804CBEF767}"/>
              </a:ext>
            </a:extLst>
          </p:cNvPr>
          <p:cNvSpPr>
            <a:spLocks noGrp="1"/>
          </p:cNvSpPr>
          <p:nvPr>
            <p:ph idx="1"/>
          </p:nvPr>
        </p:nvSpPr>
        <p:spPr>
          <a:xfrm>
            <a:off x="1371243" y="1415616"/>
            <a:ext cx="9598700" cy="1512168"/>
          </a:xfrm>
        </p:spPr>
        <p:txBody>
          <a:bodyPr>
            <a:normAutofit/>
          </a:bodyPr>
          <a:lstStyle/>
          <a:p>
            <a:pPr marL="0" indent="0" algn="just">
              <a:buNone/>
            </a:pPr>
            <a:r>
              <a:rPr lang="el-GR" b="1" u="sng" dirty="0"/>
              <a:t>Η γνώση</a:t>
            </a:r>
            <a:r>
              <a:rPr lang="el-GR" b="1" dirty="0"/>
              <a:t> </a:t>
            </a:r>
            <a:r>
              <a:rPr lang="el-GR" dirty="0"/>
              <a:t>για τις παραδόσεις και τις θρησκευτικές τελετουργίες</a:t>
            </a:r>
            <a:r>
              <a:rPr lang="el-GR" b="1" dirty="0"/>
              <a:t> </a:t>
            </a:r>
            <a:r>
              <a:rPr lang="el-GR" b="1" u="sng" dirty="0"/>
              <a:t>δεν μπορεί να χρησιμοποιηθεί</a:t>
            </a:r>
            <a:r>
              <a:rPr lang="el-GR" b="1" dirty="0"/>
              <a:t> </a:t>
            </a:r>
            <a:r>
              <a:rPr lang="el-GR" dirty="0"/>
              <a:t>σαν συνταγή. Αλλά μπορεί να βοηθήσει στην καλύτερη κατανόηση των αναγκών των ασθενών, ειδικά όταν εργάζεστε με ηλικιωμένους:</a:t>
            </a:r>
            <a:endParaRPr lang="en-GB" dirty="0"/>
          </a:p>
        </p:txBody>
      </p:sp>
      <p:sp>
        <p:nvSpPr>
          <p:cNvPr id="4" name="Slide Number Placeholder 3">
            <a:extLst>
              <a:ext uri="{FF2B5EF4-FFF2-40B4-BE49-F238E27FC236}">
                <a16:creationId xmlns:a16="http://schemas.microsoft.com/office/drawing/2014/main" id="{091EE881-82AF-4EAE-93E3-60FCCDEE64B1}"/>
              </a:ext>
            </a:extLst>
          </p:cNvPr>
          <p:cNvSpPr>
            <a:spLocks noGrp="1"/>
          </p:cNvSpPr>
          <p:nvPr>
            <p:ph type="sldNum" sz="quarter" idx="12"/>
          </p:nvPr>
        </p:nvSpPr>
        <p:spPr/>
        <p:txBody>
          <a:bodyPr/>
          <a:lstStyle/>
          <a:p>
            <a:fld id="{C014DD1E-5D91-48A3-AD6D-45FBA980D106}" type="slidenum">
              <a:rPr lang="en-GB" smtClean="0"/>
              <a:t>6</a:t>
            </a:fld>
            <a:endParaRPr lang="en-GB" dirty="0"/>
          </a:p>
        </p:txBody>
      </p:sp>
      <p:sp>
        <p:nvSpPr>
          <p:cNvPr id="7" name="Abgerundetes Rechteck 6"/>
          <p:cNvSpPr/>
          <p:nvPr/>
        </p:nvSpPr>
        <p:spPr>
          <a:xfrm>
            <a:off x="1330493" y="2607729"/>
            <a:ext cx="8204295" cy="315471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8" name="Textfeld 7"/>
          <p:cNvSpPr txBox="1"/>
          <p:nvPr/>
        </p:nvSpPr>
        <p:spPr>
          <a:xfrm>
            <a:off x="1371243" y="2887839"/>
            <a:ext cx="8122796" cy="2554545"/>
          </a:xfrm>
          <a:prstGeom prst="rect">
            <a:avLst/>
          </a:prstGeom>
          <a:noFill/>
        </p:spPr>
        <p:txBody>
          <a:bodyPr wrap="square" rtlCol="0">
            <a:spAutoFit/>
          </a:bodyPr>
          <a:lstStyle/>
          <a:p>
            <a:pPr marL="342900" indent="-342900" algn="just">
              <a:buFont typeface="Wingdings" panose="05000000000000000000" pitchFamily="2" charset="2"/>
              <a:buChar char="Ø"/>
            </a:pPr>
            <a:r>
              <a:rPr lang="el-GR" sz="2000" dirty="0">
                <a:solidFill>
                  <a:schemeClr val="bg2"/>
                </a:solidFill>
              </a:rPr>
              <a:t>Πώς μπορούμε να καλύψουμε ορισμένες διατροφικές ανάγκες όταν παρέχουμε φροντίδα υγείας σε κάποιο άτομο;</a:t>
            </a:r>
          </a:p>
          <a:p>
            <a:pPr marL="342900" indent="-342900" algn="just">
              <a:buFont typeface="Wingdings" panose="05000000000000000000" pitchFamily="2" charset="2"/>
              <a:buChar char="Ø"/>
            </a:pPr>
            <a:r>
              <a:rPr lang="el-GR" sz="2000" dirty="0">
                <a:solidFill>
                  <a:schemeClr val="bg2"/>
                </a:solidFill>
              </a:rPr>
              <a:t>Πώς μπορούμε να αντιδράσουμε όταν αυτές οι συνήθειες ή οι κανόνες που θέτει το άτομο δεν μπορούν να ακολουθηθούν λόγω ιατρικών ενδείξεων ή  λόγω του θεραπευτικού πλάνου για την κατάσταση του;</a:t>
            </a:r>
          </a:p>
          <a:p>
            <a:pPr marL="342900" indent="-342900" algn="just">
              <a:buFont typeface="Wingdings" panose="05000000000000000000" pitchFamily="2" charset="2"/>
              <a:buChar char="Ø"/>
            </a:pPr>
            <a:r>
              <a:rPr lang="el-GR" sz="2000" dirty="0">
                <a:solidFill>
                  <a:schemeClr val="bg2"/>
                </a:solidFill>
              </a:rPr>
              <a:t>Πώς πρέπει να δράσουμε;</a:t>
            </a:r>
          </a:p>
          <a:p>
            <a:pPr marL="342900" indent="-342900" algn="just">
              <a:buFont typeface="Wingdings" panose="05000000000000000000" pitchFamily="2" charset="2"/>
              <a:buChar char="Ø"/>
            </a:pPr>
            <a:r>
              <a:rPr lang="el-GR" sz="2000" dirty="0">
                <a:solidFill>
                  <a:schemeClr val="bg2"/>
                </a:solidFill>
              </a:rPr>
              <a:t>Πώς πρέπει να το εξηγήσουμε στον/στην ασθενή;</a:t>
            </a:r>
          </a:p>
          <a:p>
            <a:pPr marL="342900" indent="-342900" algn="just">
              <a:buFont typeface="Wingdings" panose="05000000000000000000" pitchFamily="2" charset="2"/>
              <a:buChar char="Ø"/>
            </a:pPr>
            <a:r>
              <a:rPr lang="el-GR" sz="2000" dirty="0">
                <a:solidFill>
                  <a:schemeClr val="bg2"/>
                </a:solidFill>
              </a:rPr>
              <a:t>Πώς να το εξηγήσουμε στην οικογένεια για να πειστούν;</a:t>
            </a:r>
            <a:endParaRPr lang="de-DE" sz="2000" dirty="0">
              <a:solidFill>
                <a:schemeClr val="bg2"/>
              </a:solidFill>
            </a:endParaRPr>
          </a:p>
        </p:txBody>
      </p:sp>
      <p:sp>
        <p:nvSpPr>
          <p:cNvPr id="5" name="Textfeld 4"/>
          <p:cNvSpPr txBox="1"/>
          <p:nvPr/>
        </p:nvSpPr>
        <p:spPr>
          <a:xfrm>
            <a:off x="9694812" y="2790025"/>
            <a:ext cx="1367682" cy="3154710"/>
          </a:xfrm>
          <a:prstGeom prst="rect">
            <a:avLst/>
          </a:prstGeom>
          <a:noFill/>
        </p:spPr>
        <p:txBody>
          <a:bodyPr wrap="none" rtlCol="0">
            <a:spAutoFit/>
          </a:bodyPr>
          <a:lstStyle/>
          <a:p>
            <a:r>
              <a:rPr lang="de-DE" sz="19900" dirty="0">
                <a:solidFill>
                  <a:srgbClr val="654EA3"/>
                </a:solidFill>
              </a:rPr>
              <a:t>?</a:t>
            </a:r>
          </a:p>
        </p:txBody>
      </p:sp>
    </p:spTree>
    <p:extLst>
      <p:ext uri="{BB962C8B-B14F-4D97-AF65-F5344CB8AC3E}">
        <p14:creationId xmlns:p14="http://schemas.microsoft.com/office/powerpoint/2010/main" val="31312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DBA8-9313-4446-B64D-E818D9E9FDEB}"/>
              </a:ext>
            </a:extLst>
          </p:cNvPr>
          <p:cNvSpPr>
            <a:spLocks noGrp="1"/>
          </p:cNvSpPr>
          <p:nvPr>
            <p:ph type="title"/>
          </p:nvPr>
        </p:nvSpPr>
        <p:spPr/>
        <p:txBody>
          <a:bodyPr/>
          <a:lstStyle/>
          <a:p>
            <a:r>
              <a:rPr lang="el-GR" dirty="0"/>
              <a:t>Διατροφή σε σχέση με τη θρησκεία</a:t>
            </a:r>
          </a:p>
        </p:txBody>
      </p:sp>
      <p:sp>
        <p:nvSpPr>
          <p:cNvPr id="3" name="Content Placeholder 2">
            <a:extLst>
              <a:ext uri="{FF2B5EF4-FFF2-40B4-BE49-F238E27FC236}">
                <a16:creationId xmlns:a16="http://schemas.microsoft.com/office/drawing/2014/main" id="{A7C3A65A-A4A9-4B22-B0CB-36ABD6007EC7}"/>
              </a:ext>
            </a:extLst>
          </p:cNvPr>
          <p:cNvSpPr>
            <a:spLocks noGrp="1"/>
          </p:cNvSpPr>
          <p:nvPr>
            <p:ph idx="1"/>
          </p:nvPr>
        </p:nvSpPr>
        <p:spPr>
          <a:xfrm>
            <a:off x="1371243" y="1916832"/>
            <a:ext cx="9598700" cy="3581400"/>
          </a:xfrm>
        </p:spPr>
        <p:txBody>
          <a:bodyPr>
            <a:normAutofit/>
          </a:bodyPr>
          <a:lstStyle/>
          <a:p>
            <a:pPr algn="just"/>
            <a:r>
              <a:rPr lang="el-GR" dirty="0">
                <a:solidFill>
                  <a:srgbClr val="004680"/>
                </a:solidFill>
                <a:cs typeface="Calibri" panose="020F0502020204030204" pitchFamily="34" charset="0"/>
              </a:rPr>
              <a:t>Σε κάθε θρησκεία υπάρχουν διατροφικοί κανόνες.</a:t>
            </a:r>
          </a:p>
          <a:p>
            <a:pPr algn="just"/>
            <a:r>
              <a:rPr lang="el-GR" dirty="0">
                <a:solidFill>
                  <a:srgbClr val="004680"/>
                </a:solidFill>
                <a:cs typeface="Calibri" panose="020F0502020204030204" pitchFamily="34" charset="0"/>
              </a:rPr>
              <a:t>Εφαρμόζονται στην καθημερινή ζωή, στις γιορτές και τις περιόδους νηστείας, καθώς και στον τρόπο παρασκευής του φαγητού, σε ορισμένες θρησκείες.</a:t>
            </a:r>
          </a:p>
          <a:p>
            <a:pPr algn="just"/>
            <a:r>
              <a:rPr lang="el-GR" dirty="0">
                <a:solidFill>
                  <a:srgbClr val="004680"/>
                </a:solidFill>
                <a:cs typeface="Calibri" panose="020F0502020204030204" pitchFamily="34" charset="0"/>
              </a:rPr>
              <a:t>Ορισμένοι κανόνες σχετίζονται με το σεβασμό των ζώων. </a:t>
            </a:r>
          </a:p>
          <a:p>
            <a:pPr algn="just"/>
            <a:r>
              <a:rPr lang="el-GR" dirty="0">
                <a:solidFill>
                  <a:srgbClr val="004680"/>
                </a:solidFill>
                <a:cs typeface="Calibri" panose="020F0502020204030204" pitchFamily="34" charset="0"/>
              </a:rPr>
              <a:t>Άλλοι υπάρχουν για να τιμήσουν ένα γεγονός ή ένα άτομο, να προάγουν την υγεία, να ενθαρρύνουν τον προβληματισμό ή να εξασκήσουν τον αυτό-έλεγχο.</a:t>
            </a:r>
          </a:p>
          <a:p>
            <a:pPr algn="just"/>
            <a:r>
              <a:rPr lang="el-GR" dirty="0">
                <a:solidFill>
                  <a:srgbClr val="004680"/>
                </a:solidFill>
                <a:cs typeface="Calibri" panose="020F0502020204030204" pitchFamily="34" charset="0"/>
              </a:rPr>
              <a:t>Ορισμένες θρησκείες έχουν τις δικές τους λέξεις για τα επιτρεπόμενα τρόφιμα και άλλα πράγματα. Οι μουσουλμάνοι, για παράδειγμα, προτιμούν να τρώνε χαλάλ και οι Εβραίοι κοσέρ.</a:t>
            </a:r>
            <a:endParaRPr lang="el-GR" dirty="0"/>
          </a:p>
        </p:txBody>
      </p:sp>
      <p:sp>
        <p:nvSpPr>
          <p:cNvPr id="4" name="Slide Number Placeholder 3">
            <a:extLst>
              <a:ext uri="{FF2B5EF4-FFF2-40B4-BE49-F238E27FC236}">
                <a16:creationId xmlns:a16="http://schemas.microsoft.com/office/drawing/2014/main" id="{3B66B51F-40EF-4350-B348-772E0DD081E6}"/>
              </a:ext>
            </a:extLst>
          </p:cNvPr>
          <p:cNvSpPr>
            <a:spLocks noGrp="1"/>
          </p:cNvSpPr>
          <p:nvPr>
            <p:ph type="sldNum" sz="quarter" idx="12"/>
          </p:nvPr>
        </p:nvSpPr>
        <p:spPr/>
        <p:txBody>
          <a:bodyPr/>
          <a:lstStyle/>
          <a:p>
            <a:fld id="{C014DD1E-5D91-48A3-AD6D-45FBA980D106}" type="slidenum">
              <a:rPr lang="en-GB" smtClean="0"/>
              <a:t>7</a:t>
            </a:fld>
            <a:endParaRPr lang="en-GB" dirty="0"/>
          </a:p>
        </p:txBody>
      </p:sp>
    </p:spTree>
    <p:extLst>
      <p:ext uri="{BB962C8B-B14F-4D97-AF65-F5344CB8AC3E}">
        <p14:creationId xmlns:p14="http://schemas.microsoft.com/office/powerpoint/2010/main" val="3249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297D-C9D2-40A3-AD3A-11793FB22D94}"/>
              </a:ext>
            </a:extLst>
          </p:cNvPr>
          <p:cNvSpPr>
            <a:spLocks noGrp="1"/>
          </p:cNvSpPr>
          <p:nvPr>
            <p:ph type="title"/>
          </p:nvPr>
        </p:nvSpPr>
        <p:spPr/>
        <p:txBody>
          <a:bodyPr/>
          <a:lstStyle/>
          <a:p>
            <a:r>
              <a:rPr lang="en-US" dirty="0"/>
              <a:t>1. </a:t>
            </a:r>
            <a:r>
              <a:rPr lang="el-GR" dirty="0"/>
              <a:t>Ισλάμ</a:t>
            </a:r>
          </a:p>
        </p:txBody>
      </p:sp>
      <p:sp>
        <p:nvSpPr>
          <p:cNvPr id="3" name="Content Placeholder 2">
            <a:extLst>
              <a:ext uri="{FF2B5EF4-FFF2-40B4-BE49-F238E27FC236}">
                <a16:creationId xmlns:a16="http://schemas.microsoft.com/office/drawing/2014/main" id="{79095079-34D4-4D6C-B463-61D35D128F57}"/>
              </a:ext>
            </a:extLst>
          </p:cNvPr>
          <p:cNvSpPr>
            <a:spLocks noGrp="1"/>
          </p:cNvSpPr>
          <p:nvPr>
            <p:ph idx="1"/>
          </p:nvPr>
        </p:nvSpPr>
        <p:spPr>
          <a:xfrm>
            <a:off x="1371243" y="1916832"/>
            <a:ext cx="9598700" cy="3581400"/>
          </a:xfrm>
        </p:spPr>
        <p:txBody>
          <a:bodyPr>
            <a:normAutofit fontScale="85000" lnSpcReduction="20000"/>
          </a:bodyPr>
          <a:lstStyle/>
          <a:p>
            <a:pPr algn="just"/>
            <a:r>
              <a:rPr lang="el-GR" dirty="0"/>
              <a:t>Για τους πιστούς μουσουλμάνους, ορισμένα τρόφιμα απαγορεύονται. Αυτά περιλαμβάνουν, για παράδειγμα, χοιρινό και κρέας (συμπεριλαμβανομένου του βοείου κρέατος) από νεκρά ζώα που δεν έχουν πεθάνει φυσικά ή έχουν σφαγεί με συγκεκριμένο τρόπο. Αυτό πρέπει να γίνει με κοπή του λαιμού. </a:t>
            </a:r>
            <a:r>
              <a:rPr lang="el-GR" b="1" u="sng" dirty="0"/>
              <a:t>Εάν αυτά τα ζώα σφάζονται με αυτόν τον τρόπο, ονομάζεται "χαλάλ" = επιτρέπεται. </a:t>
            </a:r>
          </a:p>
          <a:p>
            <a:pPr algn="just"/>
            <a:r>
              <a:rPr lang="el-GR" dirty="0"/>
              <a:t>Οι απαγορεύσεις περιλαμβάνουν επίσης το αίμα και τα ζωικά προϊόντα από χοίρους, όπως λαρδί, λίπος ή ζελατίνη. Αυτά μπορεί να βρεθούν σε τρόφιμα όπως ορισμένα είδη τυριών και σε μερικά γλυκά. </a:t>
            </a:r>
          </a:p>
          <a:p>
            <a:pPr algn="just"/>
            <a:r>
              <a:rPr lang="el-GR" dirty="0"/>
              <a:t>Επίσης, απαγορεύεται το αλκοόλ. Προκειμένου να παρέχεται μια δίαιτα που συμμορφώνεται με τις ισλαμικές διατροφικές απαιτήσεις, τα πιθανά πρόσθετα ζωικών παραγώγων πρέπει να αναφέρονται στα μενού.</a:t>
            </a:r>
          </a:p>
          <a:p>
            <a:pPr algn="just"/>
            <a:r>
              <a:rPr lang="el-GR" dirty="0"/>
              <a:t>Ωστόσο, οι θρησκευτικές αρχές μπορούν να ανασταλούν σε περίπτωση έκτακτης ανάγκης και όταν δεν υπάρχουν διαθέσιμες εναλλακτικές λύσεις. Αυτό περιλαμβάνει, για παράδειγμα, λήψη άλλων απαγορευμένων προϊόντων όπως φάρμακα που περιέχουν αλκοόλ ή μη εκτέλεση θρησκευτικών καθηκόντων όπως η νηστεία κατά το Ραμαζάνι.</a:t>
            </a:r>
            <a:endParaRPr lang="en-US" dirty="0"/>
          </a:p>
        </p:txBody>
      </p:sp>
      <p:sp>
        <p:nvSpPr>
          <p:cNvPr id="4" name="Slide Number Placeholder 3">
            <a:extLst>
              <a:ext uri="{FF2B5EF4-FFF2-40B4-BE49-F238E27FC236}">
                <a16:creationId xmlns:a16="http://schemas.microsoft.com/office/drawing/2014/main" id="{1D8981AF-D8F2-4A7A-8BB9-C3A22D068CEF}"/>
              </a:ext>
            </a:extLst>
          </p:cNvPr>
          <p:cNvSpPr>
            <a:spLocks noGrp="1"/>
          </p:cNvSpPr>
          <p:nvPr>
            <p:ph type="sldNum" sz="quarter" idx="12"/>
          </p:nvPr>
        </p:nvSpPr>
        <p:spPr/>
        <p:txBody>
          <a:bodyPr/>
          <a:lstStyle/>
          <a:p>
            <a:fld id="{C014DD1E-5D91-48A3-AD6D-45FBA980D106}" type="slidenum">
              <a:rPr lang="en-GB" smtClean="0"/>
              <a:t>8</a:t>
            </a:fld>
            <a:endParaRPr lang="en-GB" dirty="0"/>
          </a:p>
        </p:txBody>
      </p:sp>
    </p:spTree>
    <p:extLst>
      <p:ext uri="{BB962C8B-B14F-4D97-AF65-F5344CB8AC3E}">
        <p14:creationId xmlns:p14="http://schemas.microsoft.com/office/powerpoint/2010/main" val="101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F9C5-A28C-4174-BFF7-8639E17E923E}"/>
              </a:ext>
            </a:extLst>
          </p:cNvPr>
          <p:cNvSpPr>
            <a:spLocks noGrp="1"/>
          </p:cNvSpPr>
          <p:nvPr>
            <p:ph type="title"/>
          </p:nvPr>
        </p:nvSpPr>
        <p:spPr/>
        <p:txBody>
          <a:bodyPr/>
          <a:lstStyle/>
          <a:p>
            <a:r>
              <a:rPr lang="en-US" dirty="0"/>
              <a:t>2. Kashrut - </a:t>
            </a:r>
            <a:r>
              <a:rPr lang="el-GR" dirty="0"/>
              <a:t>Ιουδαϊσμός</a:t>
            </a:r>
          </a:p>
        </p:txBody>
      </p:sp>
      <p:sp>
        <p:nvSpPr>
          <p:cNvPr id="3" name="Content Placeholder 2">
            <a:extLst>
              <a:ext uri="{FF2B5EF4-FFF2-40B4-BE49-F238E27FC236}">
                <a16:creationId xmlns:a16="http://schemas.microsoft.com/office/drawing/2014/main" id="{D4E3213C-E57F-43F4-8B9F-D52F196865AB}"/>
              </a:ext>
            </a:extLst>
          </p:cNvPr>
          <p:cNvSpPr>
            <a:spLocks noGrp="1"/>
          </p:cNvSpPr>
          <p:nvPr>
            <p:ph idx="1"/>
          </p:nvPr>
        </p:nvSpPr>
        <p:spPr>
          <a:xfrm>
            <a:off x="1371242" y="1988840"/>
            <a:ext cx="7027425" cy="4091498"/>
          </a:xfrm>
        </p:spPr>
        <p:txBody>
          <a:bodyPr>
            <a:normAutofit/>
          </a:bodyPr>
          <a:lstStyle/>
          <a:p>
            <a:pPr algn="just"/>
            <a:r>
              <a:rPr lang="el-GR" sz="1800" dirty="0"/>
              <a:t>Οι Εβραίοι δεν πρέπει ποτέ να τρώνε κάποια τρόφιμα και κάποια δεν πρέπει να συνδυάζουν μαζί. Αυτό ισχύει ιδιαίτερα για το κρέας και το γάλα, και οτιδήποτε παρασκευάζεται από αυτά. Άλλα τρόφιμα απαγορεύονται σε συγκεκριμένες ώρες. Οι μέθοδοι παρασκευής είναι επίσης σημαντικές. Πολλά τρόφιμα και μενού πρέπει να παραχθούν, να υποστούν επεξεργασία και να παρασκευαστούν με ειδικό τρόπο. Υπάρχουν επίσης, κανόνες για την αποθήκευση των προμηθειών και για το χειρισμό των πιάτων.</a:t>
            </a:r>
            <a:endParaRPr lang="en-US" sz="1800" b="1" dirty="0"/>
          </a:p>
          <a:p>
            <a:pPr marL="0" indent="0" algn="just">
              <a:buNone/>
            </a:pPr>
            <a:r>
              <a:rPr lang="el-GR" sz="1800" b="1" dirty="0"/>
              <a:t>Kosher - τι είναι καθαρό και κατάλληλο;</a:t>
            </a:r>
          </a:p>
          <a:p>
            <a:pPr marL="0" indent="0" algn="just">
              <a:buNone/>
            </a:pPr>
            <a:r>
              <a:rPr lang="el-GR" sz="1800" dirty="0"/>
              <a:t>Μπορούν να παρασκευαστούν με γάλα, κρέμα γάλακτος, τυρί ή άλλα γαλακτοκομικά προϊόντα.</a:t>
            </a:r>
            <a:endParaRPr lang="en-US" sz="1800" dirty="0"/>
          </a:p>
          <a:p>
            <a:endParaRPr lang="en-US" sz="1600" dirty="0"/>
          </a:p>
        </p:txBody>
      </p:sp>
      <p:sp>
        <p:nvSpPr>
          <p:cNvPr id="4" name="Slide Number Placeholder 3">
            <a:extLst>
              <a:ext uri="{FF2B5EF4-FFF2-40B4-BE49-F238E27FC236}">
                <a16:creationId xmlns:a16="http://schemas.microsoft.com/office/drawing/2014/main" id="{75C26766-753A-44AE-8597-61D4908A8EA6}"/>
              </a:ext>
            </a:extLst>
          </p:cNvPr>
          <p:cNvSpPr>
            <a:spLocks noGrp="1"/>
          </p:cNvSpPr>
          <p:nvPr>
            <p:ph type="sldNum" sz="quarter" idx="12"/>
          </p:nvPr>
        </p:nvSpPr>
        <p:spPr/>
        <p:txBody>
          <a:bodyPr/>
          <a:lstStyle/>
          <a:p>
            <a:fld id="{C014DD1E-5D91-48A3-AD6D-45FBA980D106}" type="slidenum">
              <a:rPr lang="en-GB" smtClean="0"/>
              <a:t>9</a:t>
            </a:fld>
            <a:endParaRPr lang="en-GB" dirty="0"/>
          </a:p>
        </p:txBody>
      </p:sp>
      <p:sp>
        <p:nvSpPr>
          <p:cNvPr id="7" name="Horizontales Scrollen 6"/>
          <p:cNvSpPr/>
          <p:nvPr/>
        </p:nvSpPr>
        <p:spPr>
          <a:xfrm>
            <a:off x="8686700" y="1425734"/>
            <a:ext cx="2704186" cy="4091498"/>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marL="457200" indent="-457200" algn="ctr">
              <a:buAutoNum type="arabicPeriod"/>
            </a:pPr>
            <a:endParaRPr lang="en-US" sz="1600" dirty="0">
              <a:ln w="0">
                <a:noFill/>
              </a:ln>
              <a:solidFill>
                <a:schemeClr val="tx1"/>
              </a:solidFill>
              <a:effectLst>
                <a:outerShdw blurRad="38100" dist="19050" dir="2700000" algn="tl" rotWithShape="0">
                  <a:schemeClr val="dk1">
                    <a:alpha val="40000"/>
                  </a:schemeClr>
                </a:outerShdw>
              </a:effectLst>
            </a:endParaRPr>
          </a:p>
          <a:p>
            <a:pPr algn="ctr"/>
            <a:endParaRPr lang="en-US" sz="1600" dirty="0">
              <a:ln w="0">
                <a:noFill/>
              </a:ln>
              <a:solidFill>
                <a:schemeClr val="bg2">
                  <a:lumMod val="50000"/>
                </a:schemeClr>
              </a:solidFill>
            </a:endParaRPr>
          </a:p>
          <a:p>
            <a:pPr algn="ctr"/>
            <a:r>
              <a:rPr lang="el-GR" sz="1600" dirty="0">
                <a:ln w="0">
                  <a:noFill/>
                </a:ln>
                <a:solidFill>
                  <a:schemeClr val="bg2">
                    <a:lumMod val="50000"/>
                  </a:schemeClr>
                </a:solidFill>
              </a:rPr>
              <a:t>Δύο βασικοί κανόνες</a:t>
            </a:r>
            <a:r>
              <a:rPr lang="en-US" sz="1600" dirty="0">
                <a:ln w="0">
                  <a:noFill/>
                </a:ln>
                <a:solidFill>
                  <a:schemeClr val="bg2">
                    <a:lumMod val="50000"/>
                  </a:schemeClr>
                </a:solidFill>
              </a:rPr>
              <a:t>:</a:t>
            </a:r>
          </a:p>
          <a:p>
            <a:pPr algn="just"/>
            <a:endParaRPr lang="en-US" sz="1600" i="1" dirty="0">
              <a:ln w="0">
                <a:noFill/>
              </a:ln>
              <a:solidFill>
                <a:schemeClr val="bg2">
                  <a:lumMod val="50000"/>
                </a:schemeClr>
              </a:solidFill>
            </a:endParaRPr>
          </a:p>
          <a:p>
            <a:pPr algn="just"/>
            <a:r>
              <a:rPr lang="el-GR" sz="1600" i="1" dirty="0">
                <a:ln w="0">
                  <a:noFill/>
                </a:ln>
                <a:solidFill>
                  <a:schemeClr val="bg2">
                    <a:lumMod val="50000"/>
                  </a:schemeClr>
                </a:solidFill>
              </a:rPr>
              <a:t>1. Το κρέας, το λουκάνικο και άλλα συστατικά ζώων πρέπει να προέρχονται από "επιτρεπόμενα" ζώα.</a:t>
            </a:r>
            <a:endParaRPr lang="en-US" sz="1600" i="1" dirty="0">
              <a:ln w="0">
                <a:noFill/>
              </a:ln>
              <a:solidFill>
                <a:schemeClr val="bg2">
                  <a:lumMod val="50000"/>
                </a:schemeClr>
              </a:solidFill>
            </a:endParaRPr>
          </a:p>
          <a:p>
            <a:pPr algn="just"/>
            <a:r>
              <a:rPr lang="en-US" sz="1600" i="1" dirty="0">
                <a:ln w="0">
                  <a:noFill/>
                </a:ln>
                <a:solidFill>
                  <a:schemeClr val="bg2">
                    <a:lumMod val="50000"/>
                  </a:schemeClr>
                </a:solidFill>
              </a:rPr>
              <a:t>2. </a:t>
            </a:r>
            <a:r>
              <a:rPr lang="el-GR" sz="1600" i="1" dirty="0">
                <a:ln w="0">
                  <a:noFill/>
                </a:ln>
                <a:solidFill>
                  <a:schemeClr val="bg2">
                    <a:lumMod val="50000"/>
                  </a:schemeClr>
                </a:solidFill>
              </a:rPr>
              <a:t>Τα γαλακτοκομικά και το κρέας χωρίζονται.</a:t>
            </a:r>
            <a:endParaRPr lang="en-US" sz="1999" dirty="0">
              <a:ln w="0">
                <a:noFill/>
              </a:ln>
              <a:solidFill>
                <a:schemeClr val="tx1"/>
              </a:solidFill>
              <a:effectLst>
                <a:outerShdw blurRad="38100" dist="19050" dir="2700000" algn="tl" rotWithShape="0">
                  <a:schemeClr val="dk1">
                    <a:alpha val="40000"/>
                  </a:schemeClr>
                </a:outerShdw>
              </a:effectLst>
            </a:endParaRPr>
          </a:p>
          <a:p>
            <a:pPr algn="ctr"/>
            <a:endParaRPr lang="de-DE" dirty="0">
              <a:ln w="0">
                <a:noFill/>
              </a:ln>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741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C67BEE-D13F-4BD2-98A5-34D8A0977F68}">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4873beb7-5857-4685-be1f-d57550cc96cc"/>
    <ds:schemaRef ds:uri="http://www.w3.org/XML/1998/namespace"/>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660</TotalTime>
  <Words>4792</Words>
  <Application>Microsoft Office PowerPoint</Application>
  <PresentationFormat>Custom</PresentationFormat>
  <Paragraphs>306</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Franklin Gothic Book</vt:lpstr>
      <vt:lpstr>Wingdings</vt:lpstr>
      <vt:lpstr>Crop</vt:lpstr>
      <vt:lpstr>ΔΙΑΤΡΟΦH, ΕΟΡΤΑΣΜΟI &amp; ΝΗΣΤΕIΑ</vt:lpstr>
      <vt:lpstr>Εκπαιδευτικοί στόχοι:</vt:lpstr>
      <vt:lpstr>Εισαγωγή</vt:lpstr>
      <vt:lpstr>ΚανΟνες διατροφΗσ και το νΟημα της νηστεΙας στις παγκΟσμιες θρησκειες</vt:lpstr>
      <vt:lpstr>ΔΙΑΤΡΟΦH, ΕΟΡΤΑΣΜΟI &amp; ΝΗΣΤΕIΑ</vt:lpstr>
      <vt:lpstr>Άσκηση: Σκεφτείτε αυτές τις ερωτήσεις</vt:lpstr>
      <vt:lpstr>Διατροφή σε σχέση με τη θρησκεία</vt:lpstr>
      <vt:lpstr>1. Ισλάμ</vt:lpstr>
      <vt:lpstr>2. Kashrut - Ιουδαϊσμός</vt:lpstr>
      <vt:lpstr>3. Ινδουϊσμός</vt:lpstr>
      <vt:lpstr>4. Βουδισμός</vt:lpstr>
      <vt:lpstr>5. Χριστιανισμός</vt:lpstr>
      <vt:lpstr>Άσκηση: Βρείτε τα ζευγάρια.</vt:lpstr>
      <vt:lpstr>Απαντήσεις</vt:lpstr>
      <vt:lpstr>Η σημασία της νηστείας</vt:lpstr>
      <vt:lpstr>Νηστεία σε διαφορετικές θρησκείες</vt:lpstr>
      <vt:lpstr>Πρακτικές συμβουλές για επαγγελματίες</vt:lpstr>
      <vt:lpstr> Άσκηση: Αναστοχασμός</vt:lpstr>
      <vt:lpstr>Περίληψη</vt:lpstr>
      <vt:lpstr>ΓιορτEς σε διαφορετικοYς πολιτισμοYς και θρησκεIες</vt:lpstr>
      <vt:lpstr>Το νόημα των εορτών</vt:lpstr>
      <vt:lpstr>Άσκηση: Πολιτιστικός Ειδικός για μία ημέρα </vt:lpstr>
      <vt:lpstr>Θρησκευτικές και πολιτιστικές παραδόσεις σε περιβάλλοντα υγειονομικής περίθαλψης</vt:lpstr>
      <vt:lpstr>Διατροφικές συνήθειες και θρησκευτικές/πολιτιστικές παραδόσεις σε περιβάλλοντα υγείας/κοινωνικής φροντίδας - πολιτισμικά ευαίσθητη φροντίδα</vt:lpstr>
      <vt:lpstr>Γιορτές στο Ισλάμ &amp; τον Ιουδαϊσμό</vt:lpstr>
      <vt:lpstr>Γιορτές στον Βουδισμό &amp; τον Ινδουισμό</vt:lpstr>
      <vt:lpstr>Γιορτές στον Χριστιανισμό</vt:lpstr>
      <vt:lpstr>Εσύ ήξερες ότι…;</vt:lpstr>
      <vt:lpstr>Άσκηση: Τι μπορεί να συμβεί…;</vt:lpstr>
      <vt:lpstr>Παράδειγμα καλής πρακτικής</vt:lpstr>
      <vt:lpstr>PowerPoint Presentation</vt:lpstr>
      <vt:lpstr>PowerPoint Presentation</vt:lpstr>
      <vt:lpstr>Ανακεφαλαίωση</vt:lpstr>
      <vt:lpstr>Διαπολιτισμικό ημερολόγιο  Ένας διαπολιτισμικό ημερολόγιο είναι ένα χρήσιμο εργαλείο για να έχετε μια επισκόπηση όλων των εορτών των διαφορετικών θρησκειών όλο το χρόνο.</vt:lpstr>
      <vt:lpstr>Βιβλιογραφικές αναφορές</vt:lpstr>
      <vt:lpstr>Περαιτέρω Ανάγνωση</vt:lpstr>
      <vt:lpstr>Βιβλιογραφικές Αναφορές– εικόνες και φωτογραφίες</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Sophy Hale</cp:lastModifiedBy>
  <cp:revision>645</cp:revision>
  <cp:lastPrinted>2018-11-19T09:43:55Z</cp:lastPrinted>
  <dcterms:created xsi:type="dcterms:W3CDTF">2018-08-29T12:26:02Z</dcterms:created>
  <dcterms:modified xsi:type="dcterms:W3CDTF">2023-02-08T11:35:36Z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