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3"/>
  </p:notesMasterIdLst>
  <p:handoutMasterIdLst>
    <p:handoutMasterId r:id="rId44"/>
  </p:handoutMasterIdLst>
  <p:sldIdLst>
    <p:sldId id="742" r:id="rId5"/>
    <p:sldId id="758" r:id="rId6"/>
    <p:sldId id="815" r:id="rId7"/>
    <p:sldId id="744" r:id="rId8"/>
    <p:sldId id="755" r:id="rId9"/>
    <p:sldId id="759" r:id="rId10"/>
    <p:sldId id="776" r:id="rId11"/>
    <p:sldId id="766" r:id="rId12"/>
    <p:sldId id="767" r:id="rId13"/>
    <p:sldId id="770" r:id="rId14"/>
    <p:sldId id="771" r:id="rId15"/>
    <p:sldId id="788" r:id="rId16"/>
    <p:sldId id="802" r:id="rId17"/>
    <p:sldId id="820" r:id="rId18"/>
    <p:sldId id="760" r:id="rId19"/>
    <p:sldId id="810" r:id="rId20"/>
    <p:sldId id="807" r:id="rId21"/>
    <p:sldId id="803" r:id="rId22"/>
    <p:sldId id="816" r:id="rId23"/>
    <p:sldId id="785" r:id="rId24"/>
    <p:sldId id="764" r:id="rId25"/>
    <p:sldId id="789" r:id="rId26"/>
    <p:sldId id="799" r:id="rId27"/>
    <p:sldId id="795" r:id="rId28"/>
    <p:sldId id="811" r:id="rId29"/>
    <p:sldId id="812" r:id="rId30"/>
    <p:sldId id="813" r:id="rId31"/>
    <p:sldId id="814" r:id="rId32"/>
    <p:sldId id="790" r:id="rId33"/>
    <p:sldId id="804" r:id="rId34"/>
    <p:sldId id="805" r:id="rId35"/>
    <p:sldId id="806" r:id="rId36"/>
    <p:sldId id="817" r:id="rId37"/>
    <p:sldId id="800" r:id="rId38"/>
    <p:sldId id="775" r:id="rId39"/>
    <p:sldId id="818" r:id="rId40"/>
    <p:sldId id="777" r:id="rId41"/>
    <p:sldId id="821" r:id="rId42"/>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758"/>
            <p14:sldId id="815"/>
            <p14:sldId id="744"/>
            <p14:sldId id="755"/>
            <p14:sldId id="759"/>
            <p14:sldId id="776"/>
            <p14:sldId id="766"/>
            <p14:sldId id="767"/>
            <p14:sldId id="770"/>
            <p14:sldId id="771"/>
            <p14:sldId id="788"/>
            <p14:sldId id="802"/>
            <p14:sldId id="820"/>
            <p14:sldId id="760"/>
            <p14:sldId id="810"/>
            <p14:sldId id="807"/>
            <p14:sldId id="803"/>
            <p14:sldId id="816"/>
            <p14:sldId id="785"/>
            <p14:sldId id="764"/>
            <p14:sldId id="789"/>
            <p14:sldId id="799"/>
            <p14:sldId id="795"/>
            <p14:sldId id="811"/>
            <p14:sldId id="812"/>
            <p14:sldId id="813"/>
            <p14:sldId id="814"/>
            <p14:sldId id="790"/>
            <p14:sldId id="804"/>
            <p14:sldId id="805"/>
            <p14:sldId id="806"/>
            <p14:sldId id="817"/>
            <p14:sldId id="800"/>
            <p14:sldId id="775"/>
            <p14:sldId id="818"/>
            <p14:sldId id="777"/>
            <p14:sldId id="821"/>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EA3"/>
    <a:srgbClr val="FFFFFF"/>
    <a:srgbClr val="8898E8"/>
    <a:srgbClr val="D9A265"/>
    <a:srgbClr val="004680"/>
    <a:srgbClr val="BA9238"/>
    <a:srgbClr val="E7F6FF"/>
    <a:srgbClr val="CCECFF"/>
    <a:srgbClr val="00FF99"/>
    <a:srgbClr val="72D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76" autoAdjust="0"/>
  </p:normalViewPr>
  <p:slideViewPr>
    <p:cSldViewPr>
      <p:cViewPr varScale="1">
        <p:scale>
          <a:sx n="111" d="100"/>
          <a:sy n="111" d="100"/>
        </p:scale>
        <p:origin x="534" y="96"/>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pPr/>
              <a:t>2/9/2023</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p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pPr/>
              <a:t>2/9/2023</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p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5" cstate="print"/>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cstate="print"/>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cstate="print"/>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pPr/>
              <a:t>‹#›</a:t>
            </a:fld>
            <a:endParaRPr lang="en-GB"/>
          </a:p>
        </p:txBody>
      </p:sp>
      <p:sp>
        <p:nvSpPr>
          <p:cNvPr id="9" name="Rectangle 8"/>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cstate="print"/>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cstate="print"/>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8" name="Picture 7"/>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5" name="Picture 4"/>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2" cstate="print"/>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3" cstate="print"/>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print"/>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pPr/>
              <a:t>‹#›</a:t>
            </a:fld>
            <a:endParaRPr lang="en-GB"/>
          </a:p>
        </p:txBody>
      </p:sp>
      <p:pic>
        <p:nvPicPr>
          <p:cNvPr id="6" name="Picture 5"/>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pPr/>
              <a:t>‹#›</a:t>
            </a:fld>
            <a:endParaRPr lang="en-GB"/>
          </a:p>
        </p:txBody>
      </p:sp>
      <p:pic>
        <p:nvPicPr>
          <p:cNvPr id="8" name="Picture 7"/>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pPr/>
              <a:t>‹#›</a:t>
            </a:fld>
            <a:endParaRPr lang="en-GB"/>
          </a:p>
        </p:txBody>
      </p:sp>
      <p:pic>
        <p:nvPicPr>
          <p:cNvPr id="7" name="Picture 6"/>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pPr/>
              <a:t>‹#›</a:t>
            </a:fld>
            <a:endParaRPr lang="en-GB"/>
          </a:p>
        </p:txBody>
      </p:sp>
      <p:pic>
        <p:nvPicPr>
          <p:cNvPr id="3" name="Picture 2"/>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cstate="print"/>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pPr/>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pPr/>
              <a:t>‹#›</a:t>
            </a:fld>
            <a:endParaRPr lang="en-GB"/>
          </a:p>
        </p:txBody>
      </p:sp>
      <p:sp>
        <p:nvSpPr>
          <p:cNvPr id="9" name="Rectangle 8"/>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cstate="print"/>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cstate="print"/>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cstate="print"/>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cstate="print">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diversityresources.com/february-2021-diversity-calendar/" TargetMode="External"/><Relationship Id="rId2" Type="http://schemas.openxmlformats.org/officeDocument/2006/relationships/hyperlink" Target="https://www.diversitybestpractices.com/2021-diversity-holidays" TargetMode="External"/><Relationship Id="rId1" Type="http://schemas.openxmlformats.org/officeDocument/2006/relationships/slideLayout" Target="../slideLayouts/slideLayout2.xml"/><Relationship Id="rId5" Type="http://schemas.openxmlformats.org/officeDocument/2006/relationships/hyperlink" Target="https://www.usamulticulturalcalendar.com/Wall_Calender_a/256.htm" TargetMode="Externa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www.unibas.ch/de/Aktuell/Uni-Nova/Uni-Nova-115/Uni-Nova-115-Feste.html" TargetMode="External"/><Relationship Id="rId2" Type="http://schemas.openxmlformats.org/officeDocument/2006/relationships/hyperlink" Target="https://religionen-entdecken.de/lexikon/e/essen-in-den-religion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businessinsider.com/photos-muslims-celebrating-eid-al-fitr-2016-7" TargetMode="External"/><Relationship Id="rId7" Type="http://schemas.openxmlformats.org/officeDocument/2006/relationships/hyperlink" Target="https://www.usamulticulturalcalendar.com/Wall_Calender_a/256.htm" TargetMode="External"/><Relationship Id="rId2" Type="http://schemas.openxmlformats.org/officeDocument/2006/relationships/hyperlink" Target="https://www.vecteezy.com/vector-art/2288908-eid-mubarak-islamic-festival-celebration-with-vector-illustration-on-blue-background" TargetMode="External"/><Relationship Id="rId1" Type="http://schemas.openxmlformats.org/officeDocument/2006/relationships/slideLayout" Target="../slideLayouts/slideLayout2.xml"/><Relationship Id="rId6" Type="http://schemas.openxmlformats.org/officeDocument/2006/relationships/hyperlink" Target="https://religion.orf.at/v3/lexikon/stories/2568989/" TargetMode="External"/><Relationship Id="rId5" Type="http://schemas.openxmlformats.org/officeDocument/2006/relationships/hyperlink" Target="https://pixabay.com/de/images" TargetMode="External"/><Relationship Id="rId4" Type="http://schemas.openxmlformats.org/officeDocument/2006/relationships/hyperlink" Target="https://de.freepik.co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Religious_festival" TargetMode="External"/><Relationship Id="rId3" Type="http://schemas.openxmlformats.org/officeDocument/2006/relationships/hyperlink" Target="https://www.virtualhospice.ca/Assets/cultural%20traditions%20and%20healthcare%20beliefs%20of%20older%20adults_20090429151038.pdf" TargetMode="External"/><Relationship Id="rId7" Type="http://schemas.openxmlformats.org/officeDocument/2006/relationships/hyperlink" Target="https://www.scholastic.com/teachers/articles/teaching-content/religious-commemorations-around-world/" TargetMode="External"/><Relationship Id="rId2" Type="http://schemas.openxmlformats.org/officeDocument/2006/relationships/hyperlink" Target="https://onlinelibrary.wiley.com/doi/full/10.1002/nop2.343" TargetMode="External"/><Relationship Id="rId1" Type="http://schemas.openxmlformats.org/officeDocument/2006/relationships/slideLayout" Target="../slideLayouts/slideLayout2.xml"/><Relationship Id="rId6" Type="http://schemas.openxmlformats.org/officeDocument/2006/relationships/hyperlink" Target="http://what-when-how.com/nursing/transcultural-and-social-aspects-of-nutrition-nutrition-and-diet-therapy-nursing-part-3/" TargetMode="External"/><Relationship Id="rId5" Type="http://schemas.openxmlformats.org/officeDocument/2006/relationships/hyperlink" Target="https://thrivemeetings.com/2018/01/religious-dietary-restrictions-guide/" TargetMode="External"/><Relationship Id="rId4" Type="http://schemas.openxmlformats.org/officeDocument/2006/relationships/hyperlink" Target="https://www.independentnurse.co.uk/clinical-article/religion-and-dietary-choices/14571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Essen, </a:t>
            </a:r>
            <a:r>
              <a:rPr lang="de-DE" dirty="0" err="1"/>
              <a:t>TRinKen</a:t>
            </a:r>
            <a:r>
              <a:rPr lang="de-DE" dirty="0"/>
              <a:t>, Fasten &amp; Feiern</a:t>
            </a:r>
          </a:p>
        </p:txBody>
      </p:sp>
      <p:sp>
        <p:nvSpPr>
          <p:cNvPr id="3" name="Subtitle 2"/>
          <p:cNvSpPr>
            <a:spLocks noGrp="1"/>
          </p:cNvSpPr>
          <p:nvPr>
            <p:ph type="subTitle" idx="1"/>
          </p:nvPr>
        </p:nvSpPr>
        <p:spPr/>
        <p:txBody>
          <a:bodyPr>
            <a:normAutofit/>
          </a:bodyPr>
          <a:lstStyle/>
          <a:p>
            <a:r>
              <a:rPr lang="de-DE" sz="5400" dirty="0"/>
              <a:t>Modul 3</a:t>
            </a:r>
          </a:p>
        </p:txBody>
      </p:sp>
      <p:sp>
        <p:nvSpPr>
          <p:cNvPr id="4" name="Slide Number Placeholder 3"/>
          <p:cNvSpPr>
            <a:spLocks noGrp="1"/>
          </p:cNvSpPr>
          <p:nvPr>
            <p:ph type="sldNum" sz="quarter" idx="12"/>
          </p:nvPr>
        </p:nvSpPr>
        <p:spPr/>
        <p:txBody>
          <a:bodyPr/>
          <a:lstStyle/>
          <a:p>
            <a:fld id="{C014DD1E-5D91-48A3-AD6D-45FBA980D106}" type="slidenum">
              <a:rPr lang="en-GB" smtClean="0"/>
              <a:pPr/>
              <a:t>1</a:t>
            </a:fld>
            <a:endParaRPr lang="en-GB"/>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705F-990C-4C29-8AF4-72AF56D21224}"/>
              </a:ext>
            </a:extLst>
          </p:cNvPr>
          <p:cNvSpPr>
            <a:spLocks noGrp="1"/>
          </p:cNvSpPr>
          <p:nvPr>
            <p:ph type="title"/>
          </p:nvPr>
        </p:nvSpPr>
        <p:spPr/>
        <p:txBody>
          <a:bodyPr/>
          <a:lstStyle/>
          <a:p>
            <a:r>
              <a:rPr lang="en-US" dirty="0"/>
              <a:t>3.</a:t>
            </a:r>
            <a:r>
              <a:rPr lang="de-DE" dirty="0"/>
              <a:t> Hinduismus</a:t>
            </a:r>
          </a:p>
        </p:txBody>
      </p:sp>
      <p:sp>
        <p:nvSpPr>
          <p:cNvPr id="3" name="Content Placeholder 2">
            <a:extLst>
              <a:ext uri="{FF2B5EF4-FFF2-40B4-BE49-F238E27FC236}">
                <a16:creationId xmlns:a16="http://schemas.microsoft.com/office/drawing/2014/main" id="{907DB9A8-95EF-4CE4-AD5B-869FD3724DE6}"/>
              </a:ext>
            </a:extLst>
          </p:cNvPr>
          <p:cNvSpPr>
            <a:spLocks noGrp="1"/>
          </p:cNvSpPr>
          <p:nvPr>
            <p:ph idx="1"/>
          </p:nvPr>
        </p:nvSpPr>
        <p:spPr>
          <a:xfrm>
            <a:off x="1357863" y="1700808"/>
            <a:ext cx="9598700" cy="3581400"/>
          </a:xfrm>
        </p:spPr>
        <p:txBody>
          <a:bodyPr>
            <a:normAutofit/>
          </a:bodyPr>
          <a:lstStyle/>
          <a:p>
            <a:pPr marL="0" indent="0" algn="just">
              <a:buNone/>
            </a:pPr>
            <a:r>
              <a:rPr lang="de-DE" dirty="0"/>
              <a:t>Für viele Hindus ist das Essen auch ein wichtiger Teil ihres religiösen Lebens. Je nach Konfession und Lebensphase gelten bestimmte Regeln für das Essen:</a:t>
            </a:r>
          </a:p>
          <a:p>
            <a:pPr algn="just"/>
            <a:r>
              <a:rPr lang="de-DE" dirty="0"/>
              <a:t>Rindfleisch ist für Hindus tabu, denn Kühe sind im Hinduismus heilige Tiere.</a:t>
            </a:r>
          </a:p>
          <a:p>
            <a:pPr algn="just"/>
            <a:r>
              <a:rPr lang="de-DE" dirty="0"/>
              <a:t>Viele Hindus sind Vegetarier*innen und essen daher keine Speisen, die Fleisch oder andere Zutaten von Tieren enthalten, denn Hindus glauben an die ewige Wiedergeburt. Diesem Glauben zufolge kann die Seele eines Menschen auch in einem Tier wiedergeboren werden. Deshalb wollen viele Hindus kein Tier töten.</a:t>
            </a:r>
          </a:p>
          <a:p>
            <a:pPr algn="just"/>
            <a:r>
              <a:rPr lang="de-DE" dirty="0"/>
              <a:t>Hindus waschen sich vor jeder Mahlzeit die Hände, denn Essen ist ein religiöser Akt und dazu gehört immer auch Sauberkeit. Es geht auch um praktische Hygiene, denn viele Hindus essen ohne Besteck, mit der rechten Hand. </a:t>
            </a:r>
          </a:p>
          <a:p>
            <a:pPr marL="0" indent="0">
              <a:buNone/>
            </a:pPr>
            <a:endParaRPr lang="de-DE" dirty="0"/>
          </a:p>
        </p:txBody>
      </p:sp>
      <p:sp>
        <p:nvSpPr>
          <p:cNvPr id="4" name="Slide Number Placeholder 3">
            <a:extLst>
              <a:ext uri="{FF2B5EF4-FFF2-40B4-BE49-F238E27FC236}">
                <a16:creationId xmlns:a16="http://schemas.microsoft.com/office/drawing/2014/main" id="{C6BD98A4-CF5D-422A-B287-57199B8E3883}"/>
              </a:ext>
            </a:extLst>
          </p:cNvPr>
          <p:cNvSpPr>
            <a:spLocks noGrp="1"/>
          </p:cNvSpPr>
          <p:nvPr>
            <p:ph type="sldNum" sz="quarter" idx="12"/>
          </p:nvPr>
        </p:nvSpPr>
        <p:spPr/>
        <p:txBody>
          <a:bodyPr/>
          <a:lstStyle/>
          <a:p>
            <a:fld id="{C014DD1E-5D91-48A3-AD6D-45FBA980D106}" type="slidenum">
              <a:rPr lang="en-GB" smtClean="0"/>
              <a:pPr/>
              <a:t>10</a:t>
            </a:fld>
            <a:endParaRPr lang="en-GB"/>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E5B3-D5C6-4512-AFBA-F2865FF8D5EE}"/>
              </a:ext>
            </a:extLst>
          </p:cNvPr>
          <p:cNvSpPr>
            <a:spLocks noGrp="1"/>
          </p:cNvSpPr>
          <p:nvPr>
            <p:ph type="title"/>
          </p:nvPr>
        </p:nvSpPr>
        <p:spPr/>
        <p:txBody>
          <a:bodyPr/>
          <a:lstStyle/>
          <a:p>
            <a:r>
              <a:rPr lang="en-US" dirty="0"/>
              <a:t>4. </a:t>
            </a:r>
            <a:r>
              <a:rPr lang="de-DE" dirty="0"/>
              <a:t>Buddhismus</a:t>
            </a:r>
          </a:p>
        </p:txBody>
      </p:sp>
      <p:sp>
        <p:nvSpPr>
          <p:cNvPr id="3" name="Content Placeholder 2">
            <a:extLst>
              <a:ext uri="{FF2B5EF4-FFF2-40B4-BE49-F238E27FC236}">
                <a16:creationId xmlns:a16="http://schemas.microsoft.com/office/drawing/2014/main" id="{E1C73D41-5AA2-4951-8ABC-F1A53E2AAC7D}"/>
              </a:ext>
            </a:extLst>
          </p:cNvPr>
          <p:cNvSpPr>
            <a:spLocks noGrp="1"/>
          </p:cNvSpPr>
          <p:nvPr>
            <p:ph idx="1"/>
          </p:nvPr>
        </p:nvSpPr>
        <p:spPr>
          <a:xfrm>
            <a:off x="1371243" y="1988840"/>
            <a:ext cx="9598700" cy="3581400"/>
          </a:xfrm>
        </p:spPr>
        <p:txBody>
          <a:bodyPr>
            <a:normAutofit/>
          </a:bodyPr>
          <a:lstStyle/>
          <a:p>
            <a:pPr algn="just"/>
            <a:r>
              <a:rPr lang="de-DE" dirty="0"/>
              <a:t>Buddhist*innen haben keine einheitlichen Regeln darüber, welche Lebensmittel sie essen sollten und welche nicht. Ihr Hauptanliegen ist es keine Nahrung zu verschwenden. Deshalb sollten sie nur essen, wenn sie hungrig sind und nur so viel, dass sie satt werden. Außerdem ist es verboten Lebensmittel, die noch genießbar sind, einfach wegzuwerfen oder verkommen zu lassen.</a:t>
            </a:r>
          </a:p>
          <a:p>
            <a:pPr algn="just"/>
            <a:r>
              <a:rPr lang="de-DE" dirty="0"/>
              <a:t>Ein Gebot des Buddhismus verbietet es Tieren Leiden zuzufügen. Dazu gehört, dass kein Tier geschlachtet wird, nur um es zu essen. Daher ernähren sich viele Buddhist*innen streng vegetarisch. Andere verzichten jedoch nicht völlig auf Fleisch.  Was sonst noch auf den Tisch kommt, hängt vor allem von der jeweiligen Religionsgemeinschaft und der lokalen Herkunft eines/r Buddhisten*in ab.</a:t>
            </a:r>
          </a:p>
          <a:p>
            <a:endParaRPr lang="de-DE" dirty="0"/>
          </a:p>
        </p:txBody>
      </p:sp>
      <p:sp>
        <p:nvSpPr>
          <p:cNvPr id="4" name="Slide Number Placeholder 3">
            <a:extLst>
              <a:ext uri="{FF2B5EF4-FFF2-40B4-BE49-F238E27FC236}">
                <a16:creationId xmlns:a16="http://schemas.microsoft.com/office/drawing/2014/main" id="{924AF2C2-4B98-4BE1-9030-5521F03636CE}"/>
              </a:ext>
            </a:extLst>
          </p:cNvPr>
          <p:cNvSpPr>
            <a:spLocks noGrp="1"/>
          </p:cNvSpPr>
          <p:nvPr>
            <p:ph type="sldNum" sz="quarter" idx="12"/>
          </p:nvPr>
        </p:nvSpPr>
        <p:spPr/>
        <p:txBody>
          <a:bodyPr/>
          <a:lstStyle/>
          <a:p>
            <a:fld id="{C014DD1E-5D91-48A3-AD6D-45FBA980D106}" type="slidenum">
              <a:rPr lang="en-GB" smtClean="0"/>
              <a:pPr/>
              <a:t>11</a:t>
            </a:fld>
            <a:endParaRPr lang="en-GB"/>
          </a:p>
        </p:txBody>
      </p:sp>
    </p:spTree>
    <p:extLst>
      <p:ext uri="{BB962C8B-B14F-4D97-AF65-F5344CB8AC3E}">
        <p14:creationId xmlns:p14="http://schemas.microsoft.com/office/powerpoint/2010/main" val="2857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FFA0-8FC0-432C-9AB6-5DEA52D1CD95}"/>
              </a:ext>
            </a:extLst>
          </p:cNvPr>
          <p:cNvSpPr>
            <a:spLocks noGrp="1"/>
          </p:cNvSpPr>
          <p:nvPr>
            <p:ph type="title"/>
          </p:nvPr>
        </p:nvSpPr>
        <p:spPr/>
        <p:txBody>
          <a:bodyPr/>
          <a:lstStyle/>
          <a:p>
            <a:r>
              <a:rPr lang="en-US" dirty="0"/>
              <a:t>5. </a:t>
            </a:r>
            <a:r>
              <a:rPr lang="de-DE" dirty="0"/>
              <a:t>Christentum</a:t>
            </a:r>
          </a:p>
        </p:txBody>
      </p:sp>
      <p:sp>
        <p:nvSpPr>
          <p:cNvPr id="3" name="Content Placeholder 2">
            <a:extLst>
              <a:ext uri="{FF2B5EF4-FFF2-40B4-BE49-F238E27FC236}">
                <a16:creationId xmlns:a16="http://schemas.microsoft.com/office/drawing/2014/main" id="{510D4B0A-27BE-4002-9F47-30BBEF3C574F}"/>
              </a:ext>
            </a:extLst>
          </p:cNvPr>
          <p:cNvSpPr>
            <a:spLocks noGrp="1"/>
          </p:cNvSpPr>
          <p:nvPr>
            <p:ph idx="1"/>
          </p:nvPr>
        </p:nvSpPr>
        <p:spPr/>
        <p:txBody>
          <a:bodyPr>
            <a:normAutofit/>
          </a:bodyPr>
          <a:lstStyle/>
          <a:p>
            <a:pPr marL="0" indent="0" algn="just">
              <a:buNone/>
            </a:pPr>
            <a:r>
              <a:rPr lang="de-DE" dirty="0"/>
              <a:t>Menschen christlichen Glaubens dürfen essen, was sie wollen. Sie sollen aber auch mit der von Gott geschaffenen Natur sorgsam umgehen. Ob sie also Fleisch oder Eier von Tieren aus Massentierhaltung essen wollen, müssen sie individuell mit ihrem Gewissen vereinbaren. Ansonsten gibt es im täglichen Leben keine Lebensmittelvorschriften.</a:t>
            </a:r>
          </a:p>
        </p:txBody>
      </p:sp>
      <p:sp>
        <p:nvSpPr>
          <p:cNvPr id="4" name="Slide Number Placeholder 3">
            <a:extLst>
              <a:ext uri="{FF2B5EF4-FFF2-40B4-BE49-F238E27FC236}">
                <a16:creationId xmlns:a16="http://schemas.microsoft.com/office/drawing/2014/main" id="{EA51FB61-D44F-44EB-A3D6-BE710088DF34}"/>
              </a:ext>
            </a:extLst>
          </p:cNvPr>
          <p:cNvSpPr>
            <a:spLocks noGrp="1"/>
          </p:cNvSpPr>
          <p:nvPr>
            <p:ph type="sldNum" sz="quarter" idx="12"/>
          </p:nvPr>
        </p:nvSpPr>
        <p:spPr/>
        <p:txBody>
          <a:bodyPr/>
          <a:lstStyle/>
          <a:p>
            <a:fld id="{C014DD1E-5D91-48A3-AD6D-45FBA980D106}" type="slidenum">
              <a:rPr lang="en-GB" smtClean="0"/>
              <a:pPr/>
              <a:t>12</a:t>
            </a:fld>
            <a:endParaRPr lang="en-GB"/>
          </a:p>
        </p:txBody>
      </p:sp>
    </p:spTree>
    <p:extLst>
      <p:ext uri="{BB962C8B-B14F-4D97-AF65-F5344CB8AC3E}">
        <p14:creationId xmlns:p14="http://schemas.microsoft.com/office/powerpoint/2010/main" val="2723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87A2-6E66-4CDB-A366-6848B61DC4C8}"/>
              </a:ext>
            </a:extLst>
          </p:cNvPr>
          <p:cNvSpPr>
            <a:spLocks noGrp="1"/>
          </p:cNvSpPr>
          <p:nvPr>
            <p:ph type="title"/>
          </p:nvPr>
        </p:nvSpPr>
        <p:spPr/>
        <p:txBody>
          <a:bodyPr/>
          <a:lstStyle/>
          <a:p>
            <a:r>
              <a:rPr lang="de-DE" dirty="0"/>
              <a:t>Übung: Was gehört zusammen?</a:t>
            </a:r>
          </a:p>
        </p:txBody>
      </p:sp>
      <p:sp>
        <p:nvSpPr>
          <p:cNvPr id="3" name="Content Placeholder 2">
            <a:extLst>
              <a:ext uri="{FF2B5EF4-FFF2-40B4-BE49-F238E27FC236}">
                <a16:creationId xmlns:a16="http://schemas.microsoft.com/office/drawing/2014/main" id="{6A284F5C-8860-4CE5-8F12-DC9DB9B3215F}"/>
              </a:ext>
            </a:extLst>
          </p:cNvPr>
          <p:cNvSpPr>
            <a:spLocks noGrp="1"/>
          </p:cNvSpPr>
          <p:nvPr>
            <p:ph idx="1"/>
          </p:nvPr>
        </p:nvSpPr>
        <p:spPr>
          <a:xfrm>
            <a:off x="1197868" y="1354187"/>
            <a:ext cx="9598700" cy="3581400"/>
          </a:xfrm>
        </p:spPr>
        <p:txBody>
          <a:bodyPr>
            <a:normAutofit/>
          </a:bodyPr>
          <a:lstStyle/>
          <a:p>
            <a:pPr marL="0" indent="0">
              <a:buNone/>
            </a:pPr>
            <a:r>
              <a:rPr lang="de-DE" dirty="0"/>
              <a:t>Wie viel wissen Sie über die verschiedenen Ernährungsregeln, von denen einige religiös begründet sind, andere aus medizinischen Gründen oder aus freien Stücken befolgt werden? </a:t>
            </a:r>
          </a:p>
        </p:txBody>
      </p:sp>
      <p:sp>
        <p:nvSpPr>
          <p:cNvPr id="4" name="Slide Number Placeholder 3">
            <a:extLst>
              <a:ext uri="{FF2B5EF4-FFF2-40B4-BE49-F238E27FC236}">
                <a16:creationId xmlns:a16="http://schemas.microsoft.com/office/drawing/2014/main" id="{BF8CF6A1-F5BC-4283-A35B-A517C4186CE1}"/>
              </a:ext>
            </a:extLst>
          </p:cNvPr>
          <p:cNvSpPr>
            <a:spLocks noGrp="1"/>
          </p:cNvSpPr>
          <p:nvPr>
            <p:ph type="sldNum" sz="quarter" idx="12"/>
          </p:nvPr>
        </p:nvSpPr>
        <p:spPr/>
        <p:txBody>
          <a:bodyPr/>
          <a:lstStyle/>
          <a:p>
            <a:fld id="{C014DD1E-5D91-48A3-AD6D-45FBA980D106}" type="slidenum">
              <a:rPr lang="en-GB" smtClean="0"/>
              <a:pPr/>
              <a:t>13</a:t>
            </a:fld>
            <a:endParaRPr lang="en-GB"/>
          </a:p>
        </p:txBody>
      </p:sp>
      <p:graphicFrame>
        <p:nvGraphicFramePr>
          <p:cNvPr id="5" name="Tabelle 4"/>
          <p:cNvGraphicFramePr>
            <a:graphicFrameLocks noGrp="1"/>
          </p:cNvGraphicFramePr>
          <p:nvPr>
            <p:extLst>
              <p:ext uri="{D42A27DB-BD31-4B8C-83A1-F6EECF244321}">
                <p14:modId xmlns:p14="http://schemas.microsoft.com/office/powerpoint/2010/main" val="3682227640"/>
              </p:ext>
            </p:extLst>
          </p:nvPr>
        </p:nvGraphicFramePr>
        <p:xfrm>
          <a:off x="1116589" y="2420888"/>
          <a:ext cx="8598311" cy="3133964"/>
        </p:xfrm>
        <a:graphic>
          <a:graphicData uri="http://schemas.openxmlformats.org/drawingml/2006/table">
            <a:tbl>
              <a:tblPr firstRow="1" bandRow="1">
                <a:tableStyleId>{5940675A-B579-460E-94D1-54222C63F5DA}</a:tableStyleId>
              </a:tblPr>
              <a:tblGrid>
                <a:gridCol w="8382287">
                  <a:extLst>
                    <a:ext uri="{9D8B030D-6E8A-4147-A177-3AD203B41FA5}">
                      <a16:colId xmlns:a16="http://schemas.microsoft.com/office/drawing/2014/main" val="4034359990"/>
                    </a:ext>
                  </a:extLst>
                </a:gridCol>
                <a:gridCol w="216024">
                  <a:extLst>
                    <a:ext uri="{9D8B030D-6E8A-4147-A177-3AD203B41FA5}">
                      <a16:colId xmlns:a16="http://schemas.microsoft.com/office/drawing/2014/main" val="909633582"/>
                    </a:ext>
                  </a:extLst>
                </a:gridCol>
              </a:tblGrid>
              <a:tr h="370083">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 </a:t>
                      </a:r>
                      <a:r>
                        <a:rPr lang="de-DE" sz="1200" kern="1200" dirty="0">
                          <a:solidFill>
                            <a:schemeClr val="tx1"/>
                          </a:solidFill>
                          <a:effectLst/>
                          <a:latin typeface="+mn-lt"/>
                          <a:ea typeface="+mn-ea"/>
                          <a:cs typeface="+mn-cs"/>
                        </a:rPr>
                        <a:t>Fleisch ist erlaubt, wenn das Tier möglichst artgerecht gelebt hat und durch Kehlschnitt geschlachtet wurde.</a:t>
                      </a:r>
                    </a:p>
                  </a:txBody>
                  <a:tcPr/>
                </a:tc>
                <a:tc>
                  <a:txBody>
                    <a:bodyPr/>
                    <a:lstStyle/>
                    <a:p>
                      <a:endParaRPr lang="de-DE" sz="1200" dirty="0"/>
                    </a:p>
                  </a:txBody>
                  <a:tcPr/>
                </a:tc>
                <a:extLst>
                  <a:ext uri="{0D108BD9-81ED-4DB2-BD59-A6C34878D82A}">
                    <a16:rowId xmlns:a16="http://schemas.microsoft.com/office/drawing/2014/main" val="2523960490"/>
                  </a:ext>
                </a:extLst>
              </a:tr>
              <a:tr h="370083">
                <a:tc>
                  <a:txBody>
                    <a:bodyPr/>
                    <a:lstStyle/>
                    <a:p>
                      <a:r>
                        <a:rPr lang="en-US" sz="1200" dirty="0"/>
                        <a:t> 2. </a:t>
                      </a:r>
                      <a:r>
                        <a:rPr lang="de-DE" sz="1200" dirty="0"/>
                        <a:t>Die Bezeichnung für das jüdische Speisegesetz lautet....</a:t>
                      </a:r>
                    </a:p>
                  </a:txBody>
                  <a:tcPr/>
                </a:tc>
                <a:tc>
                  <a:txBody>
                    <a:bodyPr/>
                    <a:lstStyle/>
                    <a:p>
                      <a:endParaRPr lang="de-DE" sz="1200" dirty="0"/>
                    </a:p>
                  </a:txBody>
                  <a:tcPr/>
                </a:tc>
                <a:extLst>
                  <a:ext uri="{0D108BD9-81ED-4DB2-BD59-A6C34878D82A}">
                    <a16:rowId xmlns:a16="http://schemas.microsoft.com/office/drawing/2014/main" val="2549522879"/>
                  </a:ext>
                </a:extLst>
              </a:tr>
              <a:tr h="45626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3. </a:t>
                      </a:r>
                      <a:r>
                        <a:rPr lang="de-DE" sz="1200" kern="1200" dirty="0">
                          <a:solidFill>
                            <a:schemeClr val="tx1"/>
                          </a:solidFill>
                          <a:latin typeface="+mn-lt"/>
                          <a:ea typeface="+mn-ea"/>
                          <a:cs typeface="+mn-cs"/>
                        </a:rPr>
                        <a:t>Fleisch und andere tierische Bestandteile müssen von "erlaubten" Tieren stammen. Milchprodukte und Fleisch sind getrennt.</a:t>
                      </a:r>
                      <a:endParaRPr lang="de-DE" sz="1200" dirty="0"/>
                    </a:p>
                  </a:txBody>
                  <a:tcPr/>
                </a:tc>
                <a:tc>
                  <a:txBody>
                    <a:bodyPr/>
                    <a:lstStyle/>
                    <a:p>
                      <a:endParaRPr lang="de-DE" sz="1200" dirty="0"/>
                    </a:p>
                  </a:txBody>
                  <a:tcPr/>
                </a:tc>
                <a:extLst>
                  <a:ext uri="{0D108BD9-81ED-4DB2-BD59-A6C34878D82A}">
                    <a16:rowId xmlns:a16="http://schemas.microsoft.com/office/drawing/2014/main" val="735001224"/>
                  </a:ext>
                </a:extLst>
              </a:tr>
              <a:tr h="370083">
                <a:tc>
                  <a:txBody>
                    <a:bodyPr/>
                    <a:lstStyle/>
                    <a:p>
                      <a:pPr marL="0" algn="l" defTabSz="914126" rtl="0" eaLnBrk="1" latinLnBrk="0" hangingPunct="1"/>
                      <a:r>
                        <a:rPr lang="en-US" sz="1200" kern="1200" dirty="0">
                          <a:solidFill>
                            <a:schemeClr val="tx1"/>
                          </a:solidFill>
                          <a:latin typeface="+mn-lt"/>
                          <a:ea typeface="+mn-ea"/>
                          <a:cs typeface="+mn-cs"/>
                        </a:rPr>
                        <a:t> 4. </a:t>
                      </a:r>
                      <a:r>
                        <a:rPr lang="de-DE" sz="1200" kern="1200" dirty="0">
                          <a:solidFill>
                            <a:schemeClr val="tx1"/>
                          </a:solidFill>
                          <a:latin typeface="+mn-lt"/>
                          <a:ea typeface="+mn-ea"/>
                          <a:cs typeface="+mn-cs"/>
                        </a:rPr>
                        <a:t>Neben der rein pflanzlichen Ernährung sind auch Eier und Milch erlaubt.</a:t>
                      </a: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294307571"/>
                  </a:ext>
                </a:extLst>
              </a:tr>
              <a:tr h="370083">
                <a:tc>
                  <a:txBody>
                    <a:bodyPr/>
                    <a:lstStyle/>
                    <a:p>
                      <a:pPr marL="0" algn="l" defTabSz="914126" rtl="0" eaLnBrk="1" latinLnBrk="0" hangingPunct="1"/>
                      <a:r>
                        <a:rPr lang="en-US" sz="1200" kern="1200" dirty="0">
                          <a:solidFill>
                            <a:schemeClr val="tx1"/>
                          </a:solidFill>
                          <a:latin typeface="+mn-lt"/>
                          <a:ea typeface="+mn-ea"/>
                          <a:cs typeface="+mn-cs"/>
                        </a:rPr>
                        <a:t> 5. </a:t>
                      </a:r>
                      <a:r>
                        <a:rPr lang="de-DE" sz="1200" kern="1200" dirty="0">
                          <a:solidFill>
                            <a:schemeClr val="tx1"/>
                          </a:solidFill>
                          <a:latin typeface="+mn-lt"/>
                          <a:ea typeface="+mn-ea"/>
                          <a:cs typeface="+mn-cs"/>
                        </a:rPr>
                        <a:t>Alle tierischen Produkte werden bei dieser Ernährung vermieden.</a:t>
                      </a: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875225895"/>
                  </a:ext>
                </a:extLst>
              </a:tr>
              <a:tr h="370083">
                <a:tc>
                  <a:txBody>
                    <a:bodyPr/>
                    <a:lstStyle/>
                    <a:p>
                      <a:pPr marL="0" algn="l" defTabSz="914126" rtl="0" eaLnBrk="1" latinLnBrk="0" hangingPunct="1"/>
                      <a:r>
                        <a:rPr lang="en-US" sz="1200" kern="1200" dirty="0">
                          <a:solidFill>
                            <a:schemeClr val="tx1"/>
                          </a:solidFill>
                          <a:latin typeface="+mn-lt"/>
                          <a:ea typeface="+mn-ea"/>
                          <a:cs typeface="+mn-cs"/>
                        </a:rPr>
                        <a:t> 6. </a:t>
                      </a:r>
                      <a:r>
                        <a:rPr lang="de-DE" sz="1200" kern="1200" dirty="0">
                          <a:solidFill>
                            <a:schemeClr val="tx1"/>
                          </a:solidFill>
                          <a:latin typeface="+mn-lt"/>
                          <a:ea typeface="+mn-ea"/>
                          <a:cs typeface="+mn-cs"/>
                        </a:rPr>
                        <a:t>Milchprodukte/Produkte mit Laktose dürfen nicht verzehrt werden.</a:t>
                      </a: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918932789"/>
                  </a:ext>
                </a:extLst>
              </a:tr>
              <a:tr h="370083">
                <a:tc>
                  <a:txBody>
                    <a:bodyPr/>
                    <a:lstStyle/>
                    <a:p>
                      <a:pPr marL="0" algn="l" defTabSz="914126" rtl="0" eaLnBrk="1" latinLnBrk="0" hangingPunct="1"/>
                      <a:r>
                        <a:rPr lang="en-US" sz="1200" kern="1200" baseline="0" dirty="0">
                          <a:solidFill>
                            <a:schemeClr val="tx1"/>
                          </a:solidFill>
                          <a:latin typeface="+mn-lt"/>
                          <a:ea typeface="+mn-ea"/>
                          <a:cs typeface="+mn-cs"/>
                        </a:rPr>
                        <a:t> 7. </a:t>
                      </a:r>
                      <a:r>
                        <a:rPr lang="de-DE" sz="1200" kern="1200" baseline="0" dirty="0">
                          <a:solidFill>
                            <a:schemeClr val="tx1"/>
                          </a:solidFill>
                          <a:latin typeface="+mn-lt"/>
                          <a:ea typeface="+mn-ea"/>
                          <a:cs typeface="+mn-cs"/>
                        </a:rPr>
                        <a:t>Fruchtsäfte und Trockenfrüchte sollten auf Dauer vermieden werden. Gleiches gilt für alles, was mit Fruktose oder Sorbit gesüßt ist.</a:t>
                      </a: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1196384828"/>
                  </a:ext>
                </a:extLst>
              </a:tr>
              <a:tr h="370083">
                <a:tc>
                  <a:txBody>
                    <a:bodyPr/>
                    <a:lstStyle/>
                    <a:p>
                      <a:pPr marL="0" algn="l" defTabSz="914126" rtl="0" eaLnBrk="1" latinLnBrk="0" hangingPunct="1"/>
                      <a:r>
                        <a:rPr lang="en-US" sz="1200" kern="1200" dirty="0">
                          <a:solidFill>
                            <a:schemeClr val="tx1"/>
                          </a:solidFill>
                          <a:latin typeface="+mn-lt"/>
                          <a:ea typeface="+mn-ea"/>
                          <a:cs typeface="+mn-cs"/>
                        </a:rPr>
                        <a:t> 8. </a:t>
                      </a:r>
                      <a:r>
                        <a:rPr lang="de-DE" sz="1200" kern="1200" dirty="0">
                          <a:solidFill>
                            <a:schemeClr val="tx1"/>
                          </a:solidFill>
                          <a:latin typeface="+mn-lt"/>
                          <a:ea typeface="+mn-ea"/>
                          <a:cs typeface="+mn-cs"/>
                        </a:rPr>
                        <a:t>Alkohol und Schweinefleisch sind für Muslime....</a:t>
                      </a: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284608061"/>
                  </a:ext>
                </a:extLst>
              </a:tr>
            </a:tbl>
          </a:graphicData>
        </a:graphic>
      </p:graphicFrame>
      <p:sp>
        <p:nvSpPr>
          <p:cNvPr id="6" name="TextBox 5">
            <a:extLst>
              <a:ext uri="{FF2B5EF4-FFF2-40B4-BE49-F238E27FC236}">
                <a16:creationId xmlns:a16="http://schemas.microsoft.com/office/drawing/2014/main" id="{C7FE5FE3-D795-4C7B-BF76-877913F67AD8}"/>
              </a:ext>
            </a:extLst>
          </p:cNvPr>
          <p:cNvSpPr txBox="1"/>
          <p:nvPr/>
        </p:nvSpPr>
        <p:spPr>
          <a:xfrm>
            <a:off x="9796179" y="3001816"/>
            <a:ext cx="2253884" cy="1815882"/>
          </a:xfrm>
          <a:prstGeom prst="rect">
            <a:avLst/>
          </a:prstGeom>
          <a:solidFill>
            <a:schemeClr val="bg2">
              <a:lumMod val="95000"/>
            </a:schemeClr>
          </a:solidFill>
          <a:ln>
            <a:solidFill>
              <a:schemeClr val="accent1"/>
            </a:solidFill>
          </a:ln>
        </p:spPr>
        <p:txBody>
          <a:bodyPr wrap="square" rtlCol="0">
            <a:spAutoFit/>
          </a:bodyPr>
          <a:lstStyle/>
          <a:p>
            <a:pPr algn="ctr"/>
            <a:r>
              <a:rPr lang="en-GB" sz="1400" dirty="0"/>
              <a:t>Vegan</a:t>
            </a:r>
            <a:br>
              <a:rPr lang="en-GB" sz="1400" dirty="0"/>
            </a:br>
            <a:r>
              <a:rPr lang="en-GB" sz="1400" dirty="0"/>
              <a:t>Haram</a:t>
            </a:r>
          </a:p>
          <a:p>
            <a:pPr algn="ctr"/>
            <a:r>
              <a:rPr lang="de-DE" sz="1400" dirty="0"/>
              <a:t>Laktose Unverträglichkeit</a:t>
            </a:r>
          </a:p>
          <a:p>
            <a:pPr algn="ctr"/>
            <a:r>
              <a:rPr lang="de-DE" sz="1400" dirty="0"/>
              <a:t>Fruktose Unverträglichkeit</a:t>
            </a:r>
          </a:p>
          <a:p>
            <a:pPr algn="ctr"/>
            <a:r>
              <a:rPr lang="de-DE" sz="1400" dirty="0" err="1"/>
              <a:t>Kaschrut</a:t>
            </a:r>
            <a:endParaRPr lang="de-DE" sz="1400" dirty="0"/>
          </a:p>
          <a:p>
            <a:pPr algn="ctr"/>
            <a:r>
              <a:rPr lang="de-DE" sz="1400" dirty="0"/>
              <a:t>Koscher</a:t>
            </a:r>
          </a:p>
          <a:p>
            <a:pPr algn="ctr"/>
            <a:r>
              <a:rPr lang="de-DE" sz="1400" dirty="0" err="1"/>
              <a:t>Halal</a:t>
            </a:r>
            <a:endParaRPr lang="de-DE" sz="1400" dirty="0"/>
          </a:p>
          <a:p>
            <a:pPr algn="ctr"/>
            <a:r>
              <a:rPr lang="de-DE" sz="1400" dirty="0" err="1"/>
              <a:t>Ovo-lakto</a:t>
            </a:r>
            <a:r>
              <a:rPr lang="de-DE" sz="1400" dirty="0"/>
              <a:t> vegetarisch</a:t>
            </a:r>
          </a:p>
        </p:txBody>
      </p:sp>
    </p:spTree>
    <p:extLst>
      <p:ext uri="{BB962C8B-B14F-4D97-AF65-F5344CB8AC3E}">
        <p14:creationId xmlns:p14="http://schemas.microsoft.com/office/powerpoint/2010/main" val="17368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3F9F-71AD-49DC-BD54-AD093AA966C9}"/>
              </a:ext>
            </a:extLst>
          </p:cNvPr>
          <p:cNvSpPr>
            <a:spLocks noGrp="1"/>
          </p:cNvSpPr>
          <p:nvPr>
            <p:ph type="title"/>
          </p:nvPr>
        </p:nvSpPr>
        <p:spPr>
          <a:xfrm>
            <a:off x="1352709" y="620688"/>
            <a:ext cx="9598700" cy="720080"/>
          </a:xfrm>
        </p:spPr>
        <p:txBody>
          <a:bodyPr/>
          <a:lstStyle/>
          <a:p>
            <a:r>
              <a:rPr lang="en-GB" dirty="0"/>
              <a:t>Antworten</a:t>
            </a:r>
          </a:p>
        </p:txBody>
      </p:sp>
      <p:sp>
        <p:nvSpPr>
          <p:cNvPr id="3" name="Content Placeholder 2">
            <a:extLst>
              <a:ext uri="{FF2B5EF4-FFF2-40B4-BE49-F238E27FC236}">
                <a16:creationId xmlns:a16="http://schemas.microsoft.com/office/drawing/2014/main" id="{7BD3589A-4B73-4497-AB8B-C450B59F04F3}"/>
              </a:ext>
            </a:extLst>
          </p:cNvPr>
          <p:cNvSpPr>
            <a:spLocks noGrp="1"/>
          </p:cNvSpPr>
          <p:nvPr>
            <p:ph idx="1"/>
          </p:nvPr>
        </p:nvSpPr>
        <p:spPr>
          <a:xfrm>
            <a:off x="1352709" y="1565920"/>
            <a:ext cx="9598700" cy="3581400"/>
          </a:xfrm>
        </p:spPr>
        <p:txBody>
          <a:bodyPr>
            <a:normAutofit fontScale="85000" lnSpcReduction="20000"/>
          </a:bodyPr>
          <a:lstStyle/>
          <a:p>
            <a:pPr marL="457200" indent="-457200">
              <a:buAutoNum type="arabicPeriod"/>
            </a:pPr>
            <a:r>
              <a:rPr lang="de-DE" dirty="0" err="1"/>
              <a:t>Halal</a:t>
            </a:r>
            <a:endParaRPr lang="de-DE" dirty="0"/>
          </a:p>
          <a:p>
            <a:pPr marL="457200" indent="-457200">
              <a:buAutoNum type="arabicPeriod"/>
            </a:pPr>
            <a:r>
              <a:rPr lang="de-DE" dirty="0" err="1"/>
              <a:t>Kaschrut</a:t>
            </a:r>
            <a:endParaRPr lang="de-DE" dirty="0"/>
          </a:p>
          <a:p>
            <a:pPr marL="457200" indent="-457200">
              <a:buAutoNum type="arabicPeriod"/>
            </a:pPr>
            <a:r>
              <a:rPr lang="de-DE" dirty="0"/>
              <a:t>Koscher</a:t>
            </a:r>
          </a:p>
          <a:p>
            <a:pPr marL="457200" indent="-457200">
              <a:buAutoNum type="arabicPeriod"/>
            </a:pPr>
            <a:r>
              <a:rPr lang="de-DE" dirty="0" err="1"/>
              <a:t>Ovo-lakto</a:t>
            </a:r>
            <a:r>
              <a:rPr lang="de-DE" dirty="0"/>
              <a:t> vegetarisch</a:t>
            </a:r>
          </a:p>
          <a:p>
            <a:pPr marL="457200" indent="-457200">
              <a:buAutoNum type="arabicPeriod"/>
            </a:pPr>
            <a:r>
              <a:rPr lang="de-DE" dirty="0" err="1"/>
              <a:t>Vegan</a:t>
            </a:r>
            <a:endParaRPr lang="de-DE" dirty="0"/>
          </a:p>
          <a:p>
            <a:pPr marL="457200" indent="-457200">
              <a:buAutoNum type="arabicPeriod"/>
            </a:pPr>
            <a:r>
              <a:rPr lang="de-DE" dirty="0" err="1"/>
              <a:t>Laktoseintolerant</a:t>
            </a:r>
            <a:r>
              <a:rPr lang="de-DE" dirty="0"/>
              <a:t> </a:t>
            </a:r>
          </a:p>
          <a:p>
            <a:pPr marL="457200" indent="-457200">
              <a:buAutoNum type="arabicPeriod"/>
            </a:pPr>
            <a:r>
              <a:rPr lang="de-DE" dirty="0" err="1"/>
              <a:t>Fruktoseintoleranz</a:t>
            </a:r>
            <a:r>
              <a:rPr lang="de-DE" dirty="0"/>
              <a:t> </a:t>
            </a:r>
          </a:p>
          <a:p>
            <a:pPr marL="457200" indent="-457200">
              <a:buAutoNum type="arabicPeriod"/>
            </a:pPr>
            <a:r>
              <a:rPr lang="de-DE" dirty="0" err="1"/>
              <a:t>Haram</a:t>
            </a:r>
            <a:endParaRPr lang="de-DE" dirty="0"/>
          </a:p>
          <a:p>
            <a:pPr marL="457200" indent="-457200">
              <a:buAutoNum type="arabicPeriod"/>
            </a:pPr>
            <a:endParaRPr lang="en-GB" dirty="0"/>
          </a:p>
          <a:p>
            <a:pPr marL="0" indent="0">
              <a:buNone/>
            </a:pPr>
            <a:r>
              <a:rPr lang="de-DE" dirty="0"/>
              <a:t>Wenn Sie einige dieser Begriffe nicht kennen, können Sie diese nachschlagen.</a:t>
            </a:r>
            <a:endParaRPr lang="en-GB" dirty="0"/>
          </a:p>
        </p:txBody>
      </p:sp>
      <p:sp>
        <p:nvSpPr>
          <p:cNvPr id="4" name="Slide Number Placeholder 3">
            <a:extLst>
              <a:ext uri="{FF2B5EF4-FFF2-40B4-BE49-F238E27FC236}">
                <a16:creationId xmlns:a16="http://schemas.microsoft.com/office/drawing/2014/main" id="{FA03135C-0232-4325-8F23-70CEBA6851D3}"/>
              </a:ext>
            </a:extLst>
          </p:cNvPr>
          <p:cNvSpPr>
            <a:spLocks noGrp="1"/>
          </p:cNvSpPr>
          <p:nvPr>
            <p:ph type="sldNum" sz="quarter" idx="12"/>
          </p:nvPr>
        </p:nvSpPr>
        <p:spPr/>
        <p:txBody>
          <a:bodyPr/>
          <a:lstStyle/>
          <a:p>
            <a:fld id="{C014DD1E-5D91-48A3-AD6D-45FBA980D106}" type="slidenum">
              <a:rPr lang="en-GB" smtClean="0"/>
              <a:pPr/>
              <a:t>14</a:t>
            </a:fld>
            <a:endParaRPr lang="en-GB"/>
          </a:p>
        </p:txBody>
      </p:sp>
    </p:spTree>
    <p:extLst>
      <p:ext uri="{BB962C8B-B14F-4D97-AF65-F5344CB8AC3E}">
        <p14:creationId xmlns:p14="http://schemas.microsoft.com/office/powerpoint/2010/main" val="135504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p:txBody>
          <a:bodyPr/>
          <a:lstStyle/>
          <a:p>
            <a:r>
              <a:rPr lang="de-DE" dirty="0"/>
              <a:t>Die Bedeutung des Fastens</a:t>
            </a:r>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pPr/>
              <a:t>15</a:t>
            </a:fld>
            <a:endParaRPr lang="en-GB"/>
          </a:p>
        </p:txBody>
      </p:sp>
      <p:sp>
        <p:nvSpPr>
          <p:cNvPr id="5" name="TextBox 4">
            <a:extLst>
              <a:ext uri="{FF2B5EF4-FFF2-40B4-BE49-F238E27FC236}">
                <a16:creationId xmlns:a16="http://schemas.microsoft.com/office/drawing/2014/main" id="{C5B458CE-8D18-4F0E-ACD0-79DA425C3615}"/>
              </a:ext>
            </a:extLst>
          </p:cNvPr>
          <p:cNvSpPr txBox="1"/>
          <p:nvPr/>
        </p:nvSpPr>
        <p:spPr>
          <a:xfrm>
            <a:off x="1485900" y="2852936"/>
            <a:ext cx="8856984" cy="3785652"/>
          </a:xfrm>
          <a:prstGeom prst="rect">
            <a:avLst/>
          </a:prstGeom>
          <a:noFill/>
        </p:spPr>
        <p:txBody>
          <a:bodyPr wrap="square" rtlCol="0">
            <a:spAutoFit/>
          </a:bodyPr>
          <a:lstStyle/>
          <a:p>
            <a:endParaRPr lang="en-US" sz="2000" i="1" dirty="0">
              <a:solidFill>
                <a:srgbClr val="004680"/>
              </a:solidFill>
            </a:endParaRPr>
          </a:p>
          <a:p>
            <a:r>
              <a:rPr lang="de-DE" sz="2000" dirty="0">
                <a:solidFill>
                  <a:srgbClr val="004680"/>
                </a:solidFill>
              </a:rPr>
              <a:t>Dies ist die Definition von Fasten im spirituellen Sinne. </a:t>
            </a:r>
          </a:p>
          <a:p>
            <a:endParaRPr lang="de-DE" sz="2000" dirty="0">
              <a:solidFill>
                <a:srgbClr val="004680"/>
              </a:solidFill>
            </a:endParaRPr>
          </a:p>
          <a:p>
            <a:pPr marL="342900" indent="-342900">
              <a:buFont typeface="Arial" panose="020B0604020202020204" pitchFamily="34" charset="0"/>
              <a:buChar char="•"/>
            </a:pPr>
            <a:r>
              <a:rPr lang="de-DE" sz="2000" dirty="0">
                <a:solidFill>
                  <a:srgbClr val="004680"/>
                </a:solidFill>
              </a:rPr>
              <a:t>Fasten wird in verschiedenen Religionen auf unterschiedliche Weise und zu verschiedenen Gelegenheiten praktiziert. </a:t>
            </a:r>
          </a:p>
          <a:p>
            <a:pPr marL="342900" indent="-342900">
              <a:buFont typeface="Arial" panose="020B0604020202020204" pitchFamily="34" charset="0"/>
              <a:buChar char="•"/>
            </a:pPr>
            <a:r>
              <a:rPr lang="de-DE" sz="2000" dirty="0">
                <a:solidFill>
                  <a:srgbClr val="004680"/>
                </a:solidFill>
              </a:rPr>
              <a:t>In Verbindung mit medizinischen Problemen kann religiöses Fasten negative Auswirkungen auf den Allgemeinzustand der Patient*innen haben. Daher ist es wichtig, dass das medizinische und pflegerische Personal über die möglichen Risiken des Fastens informiert ist. </a:t>
            </a:r>
          </a:p>
          <a:p>
            <a:pPr marL="342900" indent="-342900">
              <a:buFont typeface="Arial" panose="020B0604020202020204" pitchFamily="34" charset="0"/>
              <a:buChar char="•"/>
            </a:pPr>
            <a:r>
              <a:rPr lang="de-DE" sz="2000" dirty="0">
                <a:solidFill>
                  <a:srgbClr val="004680"/>
                </a:solidFill>
              </a:rPr>
              <a:t>In den meisten Religionen hat die Gesundheit Vorrang vor dem Fastengebot.</a:t>
            </a:r>
          </a:p>
          <a:p>
            <a:endParaRPr lang="de-DE" sz="2000" dirty="0">
              <a:solidFill>
                <a:srgbClr val="004680"/>
              </a:solidFill>
            </a:endParaRPr>
          </a:p>
          <a:p>
            <a:endParaRPr lang="en-US" sz="2000" dirty="0">
              <a:solidFill>
                <a:srgbClr val="004680"/>
              </a:solidFill>
            </a:endParaRPr>
          </a:p>
        </p:txBody>
      </p:sp>
      <p:sp>
        <p:nvSpPr>
          <p:cNvPr id="3" name="Horizontales Scrollen 2"/>
          <p:cNvSpPr/>
          <p:nvPr/>
        </p:nvSpPr>
        <p:spPr>
          <a:xfrm>
            <a:off x="1371243" y="1412776"/>
            <a:ext cx="8971641" cy="1728192"/>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r>
              <a:rPr lang="de-DE" sz="1800" i="1" dirty="0">
                <a:solidFill>
                  <a:srgbClr val="FFFFFF"/>
                </a:solidFill>
              </a:rPr>
              <a:t>Die Praxis des spirituellen Fastens fördert Konzentration und Bewusstsein. Spirituelles Fasten zielt darauf ab, dass sich die Menschen weniger egozentrisch fühlen. Es ist ein Weg, sich von den Beschränkungen dessen zu befreien, was jemand will oder glaubt zu brauchen.</a:t>
            </a:r>
            <a:endParaRPr lang="en-US" sz="1800" i="1" dirty="0">
              <a:solidFill>
                <a:srgbClr val="FFFFFF"/>
              </a:solidFill>
            </a:endParaRP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a:xfrm>
            <a:off x="1017089" y="332656"/>
            <a:ext cx="9598700" cy="1485900"/>
          </a:xfrm>
        </p:spPr>
        <p:txBody>
          <a:bodyPr/>
          <a:lstStyle/>
          <a:p>
            <a:r>
              <a:rPr lang="de-DE" dirty="0"/>
              <a:t>Fasten in verschiedenen Religionen</a:t>
            </a:r>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pPr/>
              <a:t>16</a:t>
            </a:fld>
            <a:endParaRPr lang="en-GB" dirty="0"/>
          </a:p>
        </p:txBody>
      </p:sp>
      <p:sp>
        <p:nvSpPr>
          <p:cNvPr id="3" name="Abgerundetes Rechteck 2"/>
          <p:cNvSpPr/>
          <p:nvPr/>
        </p:nvSpPr>
        <p:spPr>
          <a:xfrm>
            <a:off x="1086716" y="1196752"/>
            <a:ext cx="3312368"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sz="1600" b="1" dirty="0"/>
          </a:p>
          <a:p>
            <a:pPr algn="ctr"/>
            <a:r>
              <a:rPr lang="de-DE" sz="1600" b="1" dirty="0"/>
              <a:t>Islam</a:t>
            </a:r>
          </a:p>
          <a:p>
            <a:r>
              <a:rPr lang="de-DE" sz="1200" b="1" dirty="0"/>
              <a:t>Ramadan </a:t>
            </a:r>
            <a:r>
              <a:rPr lang="de-DE" sz="1200" dirty="0"/>
              <a:t>ist der Fastenmonat der Muslime. 30 Tage lang dürfen sie zwischen Sonnenaufgang und Sonnenuntergang nicht essen, trinken oder rauchen. Geschlechts-verkehr ist verboten. Das abendliche Fastenbrechen findet in der Gemeinschaft statt - der Ramadan hat also einen starken familien- und gemeinschaftsbildenden Charakter. Ausgenommen von dieser Pflicht sind: Alte, Kranke, Schwache, Reisende, Schwangere, Wöchnerinnen und menstruierende Frauen</a:t>
            </a:r>
            <a:r>
              <a:rPr lang="de-DE" sz="1200" b="1" dirty="0"/>
              <a:t>. </a:t>
            </a:r>
            <a:endParaRPr lang="en-US" sz="1200" dirty="0"/>
          </a:p>
          <a:p>
            <a:endParaRPr lang="de-DE" sz="1200" dirty="0"/>
          </a:p>
        </p:txBody>
      </p:sp>
      <p:sp>
        <p:nvSpPr>
          <p:cNvPr id="6" name="Abgerundetes Rechteck 5"/>
          <p:cNvSpPr/>
          <p:nvPr/>
        </p:nvSpPr>
        <p:spPr>
          <a:xfrm>
            <a:off x="4633207" y="1196752"/>
            <a:ext cx="3312368" cy="2378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b="1" dirty="0">
                <a:solidFill>
                  <a:schemeClr val="tx1"/>
                </a:solidFill>
              </a:rPr>
              <a:t>Judentum</a:t>
            </a:r>
          </a:p>
          <a:p>
            <a:r>
              <a:rPr lang="de-DE" sz="1200" dirty="0"/>
              <a:t>Im Judentum gibt es verschiedene Fastenzeiten. Niemand darf länger als 25 Stunden am Stück völlig auf Essen und Trinken verzichten, denn die Gesundheit geht vor. </a:t>
            </a:r>
          </a:p>
          <a:p>
            <a:r>
              <a:rPr lang="de-DE" sz="1200" b="1" dirty="0"/>
              <a:t>Jom Kippur </a:t>
            </a:r>
            <a:r>
              <a:rPr lang="de-DE" sz="1200" dirty="0"/>
              <a:t>ist der große Tag der Buße und des Fastens im Judentum. An diesem Tag darf man nicht essen, trinken oder rauchen. Man wäscht sich nicht, ist sexuell enthaltsam und geht nicht zur Arbeit.</a:t>
            </a:r>
            <a:endParaRPr lang="en-US" sz="1200" dirty="0"/>
          </a:p>
        </p:txBody>
      </p:sp>
      <p:sp>
        <p:nvSpPr>
          <p:cNvPr id="7" name="Abgerundetes Rechteck 6"/>
          <p:cNvSpPr/>
          <p:nvPr/>
        </p:nvSpPr>
        <p:spPr>
          <a:xfrm>
            <a:off x="8179698" y="1196752"/>
            <a:ext cx="3312368" cy="23762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p>
          <a:p>
            <a:pPr algn="ctr"/>
            <a:r>
              <a:rPr lang="de-DE" sz="1600" b="1" dirty="0">
                <a:solidFill>
                  <a:schemeClr val="tx1"/>
                </a:solidFill>
              </a:rPr>
              <a:t>Orthodoxe Kirche</a:t>
            </a:r>
          </a:p>
          <a:p>
            <a:r>
              <a:rPr lang="de-DE" sz="1200" dirty="0"/>
              <a:t>Es gibt 4 mehrwöchige Fastenzeiten im Kirchenjahr: 7 Wochen in der Passionszeit, das Apostelfasten eine Woche nach Pfingsten, das </a:t>
            </a:r>
            <a:r>
              <a:rPr lang="de-DE" sz="1200" dirty="0" err="1"/>
              <a:t>Koimesis</a:t>
            </a:r>
            <a:r>
              <a:rPr lang="de-DE" sz="1200" dirty="0"/>
              <a:t>-fasten im August und das Advent-fasten von Mitte November bis zum 24. Dezember. Darüber hinaus wird an jedem Mittwoch und Freitag gefastet. Fleisch, Eier und Milchprodukte sind dann verboten, ebenso wie Fisch, Wein und Öl bei strengem Fasten.</a:t>
            </a:r>
          </a:p>
        </p:txBody>
      </p:sp>
      <p:sp>
        <p:nvSpPr>
          <p:cNvPr id="8" name="Abgerundetes Rechteck 7"/>
          <p:cNvSpPr/>
          <p:nvPr/>
        </p:nvSpPr>
        <p:spPr>
          <a:xfrm>
            <a:off x="1057632" y="3861048"/>
            <a:ext cx="3312368" cy="23086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b="1" dirty="0">
                <a:solidFill>
                  <a:schemeClr val="tx1"/>
                </a:solidFill>
              </a:rPr>
              <a:t>Hinduismus</a:t>
            </a:r>
            <a:r>
              <a:rPr lang="de-DE" sz="1200" dirty="0">
                <a:solidFill>
                  <a:schemeClr val="tx1"/>
                </a:solidFill>
              </a:rPr>
              <a:t> </a:t>
            </a:r>
          </a:p>
          <a:p>
            <a:r>
              <a:rPr lang="de-DE" sz="1200" dirty="0">
                <a:solidFill>
                  <a:schemeClr val="tx1"/>
                </a:solidFill>
              </a:rPr>
              <a:t>Viele Hindus fasten um für etwas zu büßen und die Seele zu reinigen, um einen Segen für jemanden zu erbitten oder um eine Gottheit zu ehren oder ihr nahe zu sein.</a:t>
            </a:r>
          </a:p>
          <a:p>
            <a:r>
              <a:rPr lang="de-DE" sz="1200" dirty="0">
                <a:solidFill>
                  <a:schemeClr val="tx1"/>
                </a:solidFill>
              </a:rPr>
              <a:t> </a:t>
            </a:r>
          </a:p>
          <a:p>
            <a:r>
              <a:rPr lang="de-DE" sz="1200" dirty="0">
                <a:solidFill>
                  <a:schemeClr val="tx1"/>
                </a:solidFill>
              </a:rPr>
              <a:t>Wer wann, wie lange und auf welche Weise fastet, entscheidet jede/r für sich. Feste Fastenzeiten oder Fastenrituale sind im Hinduismus nicht vorgeschrieben.</a:t>
            </a:r>
            <a:endParaRPr lang="en-US" sz="1200" dirty="0">
              <a:solidFill>
                <a:schemeClr val="tx1"/>
              </a:solidFill>
            </a:endParaRPr>
          </a:p>
        </p:txBody>
      </p:sp>
      <p:sp>
        <p:nvSpPr>
          <p:cNvPr id="9" name="Abgerundetes Rechteck 8"/>
          <p:cNvSpPr/>
          <p:nvPr/>
        </p:nvSpPr>
        <p:spPr>
          <a:xfrm>
            <a:off x="4656142" y="3846964"/>
            <a:ext cx="3312368" cy="23086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DE" sz="1600" b="1" dirty="0">
                <a:solidFill>
                  <a:schemeClr val="tx1"/>
                </a:solidFill>
              </a:rPr>
              <a:t>Buddhismus</a:t>
            </a:r>
          </a:p>
          <a:p>
            <a:r>
              <a:rPr lang="de-DE" sz="1100" dirty="0">
                <a:solidFill>
                  <a:schemeClr val="tx1"/>
                </a:solidFill>
              </a:rPr>
              <a:t>I</a:t>
            </a:r>
            <a:r>
              <a:rPr lang="de-DE" sz="1200" dirty="0">
                <a:solidFill>
                  <a:schemeClr val="tx1"/>
                </a:solidFill>
              </a:rPr>
              <a:t>m Buddhismus gibt es keine einheitlichen Fastenzeiten. Sie variieren von einem Glauben und einem Land zum anderen. </a:t>
            </a:r>
          </a:p>
          <a:p>
            <a:r>
              <a:rPr lang="de-DE" sz="1200" dirty="0">
                <a:solidFill>
                  <a:schemeClr val="tx1"/>
                </a:solidFill>
              </a:rPr>
              <a:t>Wenig zu essen erleichtert jedoch die Meditation auf dem Weg zu innerem Frieden und Erleuchtung.</a:t>
            </a:r>
          </a:p>
          <a:p>
            <a:r>
              <a:rPr lang="de-DE" sz="1200" dirty="0">
                <a:solidFill>
                  <a:schemeClr val="tx1"/>
                </a:solidFill>
              </a:rPr>
              <a:t>Deshalb verzichten buddhistische Mönche und Nonnen jeden Tag nach dem Mittag auf jegliche Nahrung. Darüber hinaus gibt es monatliche Fastentage. </a:t>
            </a:r>
            <a:endParaRPr lang="en-US" sz="1200" dirty="0">
              <a:solidFill>
                <a:schemeClr val="tx1"/>
              </a:solidFill>
            </a:endParaRPr>
          </a:p>
        </p:txBody>
      </p:sp>
      <p:sp>
        <p:nvSpPr>
          <p:cNvPr id="10" name="Abgerundetes Rechteck 9"/>
          <p:cNvSpPr/>
          <p:nvPr/>
        </p:nvSpPr>
        <p:spPr>
          <a:xfrm>
            <a:off x="8179698" y="3842626"/>
            <a:ext cx="3312368" cy="23196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600" b="1" dirty="0">
                <a:solidFill>
                  <a:schemeClr val="tx1"/>
                </a:solidFill>
              </a:rPr>
              <a:t>Christentum</a:t>
            </a:r>
          </a:p>
          <a:p>
            <a:r>
              <a:rPr lang="de-DE" sz="1200" dirty="0">
                <a:solidFill>
                  <a:schemeClr val="tx1"/>
                </a:solidFill>
              </a:rPr>
              <a:t>Für Christ*innen dauert die Fasten- oder Passionszeit von Aschermittwoch bis Ostern. In dieser Zeit sollen sich die Menschen durch Enthaltsamkeit neu besinnen, Buße tun und die Nähe zu Gott suchen.</a:t>
            </a:r>
          </a:p>
          <a:p>
            <a:r>
              <a:rPr lang="de-DE" sz="1200" dirty="0">
                <a:solidFill>
                  <a:schemeClr val="tx1"/>
                </a:solidFill>
              </a:rPr>
              <a:t>Heute gibt es jedoch keine strengen Regeln mehr. Jede/r kann selbst entscheiden, wie er/sie die Fastenzeit gestalten möchte.</a:t>
            </a:r>
            <a:endParaRPr lang="en-US" sz="1200" dirty="0">
              <a:solidFill>
                <a:schemeClr val="tx1"/>
              </a:solidFill>
            </a:endParaRPr>
          </a:p>
        </p:txBody>
      </p:sp>
    </p:spTree>
    <p:extLst>
      <p:ext uri="{BB962C8B-B14F-4D97-AF65-F5344CB8AC3E}">
        <p14:creationId xmlns:p14="http://schemas.microsoft.com/office/powerpoint/2010/main" val="33684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ADF3-742F-4D17-B599-7C7507347878}"/>
              </a:ext>
            </a:extLst>
          </p:cNvPr>
          <p:cNvSpPr>
            <a:spLocks noGrp="1"/>
          </p:cNvSpPr>
          <p:nvPr>
            <p:ph type="title"/>
          </p:nvPr>
        </p:nvSpPr>
        <p:spPr/>
        <p:txBody>
          <a:bodyPr/>
          <a:lstStyle/>
          <a:p>
            <a:r>
              <a:rPr lang="de-DE" dirty="0"/>
              <a:t>Praktische Tipps für Fachleute</a:t>
            </a:r>
          </a:p>
        </p:txBody>
      </p:sp>
      <p:sp>
        <p:nvSpPr>
          <p:cNvPr id="4" name="Slide Number Placeholder 3">
            <a:extLst>
              <a:ext uri="{FF2B5EF4-FFF2-40B4-BE49-F238E27FC236}">
                <a16:creationId xmlns:a16="http://schemas.microsoft.com/office/drawing/2014/main" id="{2D3D879C-D287-4DF9-B52C-F77F5226280E}"/>
              </a:ext>
            </a:extLst>
          </p:cNvPr>
          <p:cNvSpPr>
            <a:spLocks noGrp="1"/>
          </p:cNvSpPr>
          <p:nvPr>
            <p:ph type="sldNum" sz="quarter" idx="12"/>
          </p:nvPr>
        </p:nvSpPr>
        <p:spPr/>
        <p:txBody>
          <a:bodyPr/>
          <a:lstStyle/>
          <a:p>
            <a:fld id="{C014DD1E-5D91-48A3-AD6D-45FBA980D106}" type="slidenum">
              <a:rPr lang="en-GB" smtClean="0"/>
              <a:pPr/>
              <a:t>17</a:t>
            </a:fld>
            <a:endParaRPr lang="en-GB"/>
          </a:p>
        </p:txBody>
      </p:sp>
      <p:sp>
        <p:nvSpPr>
          <p:cNvPr id="6" name="TextBox 4">
            <a:extLst>
              <a:ext uri="{FF2B5EF4-FFF2-40B4-BE49-F238E27FC236}">
                <a16:creationId xmlns:a16="http://schemas.microsoft.com/office/drawing/2014/main" id="{D27E30D9-9F14-47FB-97C4-79CAE6359341}"/>
              </a:ext>
            </a:extLst>
          </p:cNvPr>
          <p:cNvSpPr txBox="1"/>
          <p:nvPr/>
        </p:nvSpPr>
        <p:spPr>
          <a:xfrm>
            <a:off x="1371243" y="1412776"/>
            <a:ext cx="10123769" cy="5755422"/>
          </a:xfrm>
          <a:prstGeom prst="rect">
            <a:avLst/>
          </a:prstGeom>
          <a:noFill/>
        </p:spPr>
        <p:txBody>
          <a:bodyPr wrap="square" rtlCol="0">
            <a:spAutoFit/>
          </a:bodyPr>
          <a:lstStyle/>
          <a:p>
            <a:pPr algn="just"/>
            <a:r>
              <a:rPr lang="de-DE" sz="1600" dirty="0">
                <a:solidFill>
                  <a:srgbClr val="004680"/>
                </a:solidFill>
              </a:rPr>
              <a:t>Jeder einzelne Mensch ist ein Individuum mit einer eigenen Geschichte, Persönlichkeit und Weltanschauung. Es gibt daher keine allgemeingültige „Checkliste“ für den Umgang mit Menschen verschiedener Religionen. Sie können jedoch die folgenden Aspekte berücksichtigen, wenn es um Ernährung und Diätvorschriften geht: </a:t>
            </a:r>
          </a:p>
          <a:p>
            <a:pPr algn="just"/>
            <a:endParaRPr lang="de-DE" sz="1600" dirty="0">
              <a:solidFill>
                <a:srgbClr val="004680"/>
              </a:solidFill>
            </a:endParaRPr>
          </a:p>
          <a:p>
            <a:pPr marL="285750" indent="-285750" algn="just">
              <a:buFont typeface="Arial" panose="020B0604020202020204" pitchFamily="34" charset="0"/>
              <a:buChar char="•"/>
            </a:pPr>
            <a:r>
              <a:rPr lang="de-DE" sz="1600" dirty="0">
                <a:solidFill>
                  <a:srgbClr val="004680"/>
                </a:solidFill>
              </a:rPr>
              <a:t>Ernährungsgewohnheiten und spezielle Diäten oder Nahrungsmittelunverträglichkeiten sollten in der Anamnese festgehalten werden;</a:t>
            </a:r>
          </a:p>
          <a:p>
            <a:pPr algn="just"/>
            <a:endParaRPr lang="de-DE" sz="800" dirty="0">
              <a:solidFill>
                <a:srgbClr val="004680"/>
              </a:solidFill>
            </a:endParaRPr>
          </a:p>
          <a:p>
            <a:pPr marL="285750" indent="-285750" algn="just">
              <a:buFont typeface="Arial" panose="020B0604020202020204" pitchFamily="34" charset="0"/>
              <a:buChar char="•"/>
            </a:pPr>
            <a:r>
              <a:rPr lang="de-DE" sz="1600" dirty="0">
                <a:solidFill>
                  <a:srgbClr val="004680"/>
                </a:solidFill>
              </a:rPr>
              <a:t>Um eine religionsgerechte Ernährung zu ermöglichen sollten mögliche (tierische) Zusatzstoffe auf den Speiseplänen angegeben werden; </a:t>
            </a:r>
          </a:p>
          <a:p>
            <a:pPr algn="just"/>
            <a:endParaRPr lang="de-DE" sz="800" dirty="0">
              <a:solidFill>
                <a:srgbClr val="004680"/>
              </a:solidFill>
            </a:endParaRPr>
          </a:p>
          <a:p>
            <a:pPr marL="285750" indent="-285750" algn="just">
              <a:buFont typeface="Arial" panose="020B0604020202020204" pitchFamily="34" charset="0"/>
              <a:buChar char="•"/>
            </a:pPr>
            <a:r>
              <a:rPr lang="de-DE" sz="1600" dirty="0">
                <a:solidFill>
                  <a:srgbClr val="004680"/>
                </a:solidFill>
              </a:rPr>
              <a:t>Fragen der Medikation: z. B. können muslimische Patient*innen Medikamente ablehnen, die tierische Produkte (z.B. Gelatine in Kapseln, Heparin) oder Alkohol enthalten. Generell sollte in solchen Fällen darauf hingewiesen werden, dass Dinge, die an sich verboten sind, für Heilung und Therapie erlaubt sind, wenn es keine Alternativen gibt. Wenn es jedoch Alternativen gibt, sollten diese genutzt werden; </a:t>
            </a:r>
          </a:p>
          <a:p>
            <a:pPr algn="just"/>
            <a:endParaRPr lang="de-DE" sz="800" dirty="0">
              <a:solidFill>
                <a:srgbClr val="004680"/>
              </a:solidFill>
            </a:endParaRPr>
          </a:p>
          <a:p>
            <a:pPr marL="285750" indent="-285750" algn="just">
              <a:buFont typeface="Arial" panose="020B0604020202020204" pitchFamily="34" charset="0"/>
              <a:buChar char="•"/>
            </a:pPr>
            <a:r>
              <a:rPr lang="de-DE" sz="1600" dirty="0">
                <a:solidFill>
                  <a:srgbClr val="004680"/>
                </a:solidFill>
              </a:rPr>
              <a:t>Versuchen Sie immer die Familie mit einzubeziehen und sie zu informieren, wenn Fragen der Ernährung oder Diät erforderlich sind;</a:t>
            </a:r>
          </a:p>
          <a:p>
            <a:pPr algn="just"/>
            <a:endParaRPr lang="de-DE" sz="800" dirty="0">
              <a:solidFill>
                <a:srgbClr val="004680"/>
              </a:solidFill>
            </a:endParaRPr>
          </a:p>
          <a:p>
            <a:pPr marL="285750" indent="-285750" algn="just">
              <a:buFont typeface="Arial" panose="020B0604020202020204" pitchFamily="34" charset="0"/>
              <a:buChar char="•"/>
            </a:pPr>
            <a:r>
              <a:rPr lang="de-DE" sz="1600" dirty="0">
                <a:solidFill>
                  <a:srgbClr val="004680"/>
                </a:solidFill>
              </a:rPr>
              <a:t>Bei religiösen Bedenken kann es hilfreich sein, den Krankenhausseelsorger oder andere Vertreter*innen der betroffenen Religionsgemeinschaften hinzuzuziehen, um das Problem zu lösen. </a:t>
            </a:r>
            <a:endParaRPr lang="en-US" sz="1400" dirty="0">
              <a:solidFill>
                <a:srgbClr val="004680"/>
              </a:solidFill>
            </a:endParaRPr>
          </a:p>
          <a:p>
            <a:endParaRPr lang="en-US" dirty="0">
              <a:solidFill>
                <a:srgbClr val="004680"/>
              </a:solidFill>
            </a:endParaRPr>
          </a:p>
          <a:p>
            <a:endParaRPr lang="en-US" dirty="0">
              <a:solidFill>
                <a:srgbClr val="004680"/>
              </a:solidFill>
            </a:endParaRPr>
          </a:p>
          <a:p>
            <a:endParaRPr lang="en-US" dirty="0">
              <a:solidFill>
                <a:srgbClr val="004680"/>
              </a:solidFill>
            </a:endParaRPr>
          </a:p>
        </p:txBody>
      </p:sp>
    </p:spTree>
    <p:extLst>
      <p:ext uri="{BB962C8B-B14F-4D97-AF65-F5344CB8AC3E}">
        <p14:creationId xmlns:p14="http://schemas.microsoft.com/office/powerpoint/2010/main" val="16381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dirty="0"/>
              <a:t>Übung: Selbstreflexion</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buNone/>
            </a:pPr>
            <a:r>
              <a:rPr lang="de-DE" dirty="0"/>
              <a:t>Denken Sie an den Kontext, in dem Sie arbeiten: </a:t>
            </a:r>
          </a:p>
          <a:p>
            <a:r>
              <a:rPr lang="de-DE" dirty="0"/>
              <a:t>Wie können Sie herausfinden, welche Bedürfnisse die Patient*innen in Bezug auf Ernährungstraditionen oder -regeln haben? </a:t>
            </a:r>
          </a:p>
          <a:p>
            <a:r>
              <a:rPr lang="de-DE" dirty="0"/>
              <a:t>Welche Möglichkeiten gibt es in Ihrer Organisation auf diese Bedürfnisse einzugehen?</a:t>
            </a:r>
          </a:p>
          <a:p>
            <a:r>
              <a:rPr lang="de-DE" dirty="0"/>
              <a:t>Was bräuchten Sie um besser auf die individuellen Bedürfnisse der Patient*innen/Klient*innen eingehen zu können?</a:t>
            </a:r>
          </a:p>
          <a:p>
            <a:pPr marL="0" indent="0">
              <a:buNone/>
            </a:pPr>
            <a:endParaRPr lang="de-DE" dirty="0"/>
          </a:p>
          <a:p>
            <a:pPr marL="0" indent="0">
              <a:buNone/>
            </a:pPr>
            <a:endParaRPr lang="en-US" sz="2800" u="sng"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18</a:t>
            </a:fld>
            <a:endParaRPr lang="en-GB"/>
          </a:p>
        </p:txBody>
      </p:sp>
    </p:spTree>
    <p:extLst>
      <p:ext uri="{BB962C8B-B14F-4D97-AF65-F5344CB8AC3E}">
        <p14:creationId xmlns:p14="http://schemas.microsoft.com/office/powerpoint/2010/main" val="6803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Zusammenfassung</a:t>
            </a:r>
          </a:p>
        </p:txBody>
      </p:sp>
      <p:sp>
        <p:nvSpPr>
          <p:cNvPr id="3" name="Inhaltsplatzhalter 2"/>
          <p:cNvSpPr>
            <a:spLocks noGrp="1"/>
          </p:cNvSpPr>
          <p:nvPr>
            <p:ph idx="1"/>
          </p:nvPr>
        </p:nvSpPr>
        <p:spPr>
          <a:xfrm>
            <a:off x="1347231" y="1628800"/>
            <a:ext cx="9598700" cy="3581400"/>
          </a:xfrm>
        </p:spPr>
        <p:txBody>
          <a:bodyPr>
            <a:normAutofit/>
          </a:bodyPr>
          <a:lstStyle/>
          <a:p>
            <a:pPr algn="just"/>
            <a:r>
              <a:rPr lang="de-DE" i="1" dirty="0"/>
              <a:t>Essgewohnheiten werden oft, aber nicht immer, von der Religion bestimmt. Ob jemand vegetarisch oder </a:t>
            </a:r>
            <a:r>
              <a:rPr lang="de-DE" i="1" dirty="0" err="1"/>
              <a:t>vegan</a:t>
            </a:r>
            <a:r>
              <a:rPr lang="de-DE" i="1" dirty="0"/>
              <a:t>, </a:t>
            </a:r>
            <a:r>
              <a:rPr lang="de-DE" i="1" dirty="0" err="1"/>
              <a:t>halal</a:t>
            </a:r>
            <a:r>
              <a:rPr lang="de-DE" i="1" dirty="0"/>
              <a:t> oder koscher essen möchte, basiert auf unterschiedlichen Ansichten und Weltanschauungen.</a:t>
            </a:r>
          </a:p>
          <a:p>
            <a:pPr algn="just"/>
            <a:r>
              <a:rPr lang="de-DE" i="1" dirty="0"/>
              <a:t>In der Pflege ist es wichtig immer den gesundheitlichen Aspekt der Ernährung zu betonen, aber auch Verständnis für individuelle Bedürfnisse aufzubringen und Alternativen zu schaffen. Pflegende müssen keine Expert*innen in Religionswissenschaften sein - aber ein Grundwissen über bestimmte Themen ist hilfreich.</a:t>
            </a:r>
          </a:p>
          <a:p>
            <a:pPr algn="just"/>
            <a:r>
              <a:rPr lang="de-DE" i="1" dirty="0"/>
              <a:t>Kultursensible Pflege sollte Menschen nicht aufgrund ihrer Religion, sondern aufgrund ihrer Bedürfnisse als Individuen bewerten und respektieren.</a:t>
            </a:r>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pPr/>
              <a:t>19</a:t>
            </a:fld>
            <a:endParaRPr lang="en-GB"/>
          </a:p>
        </p:txBody>
      </p:sp>
    </p:spTree>
    <p:extLst>
      <p:ext uri="{BB962C8B-B14F-4D97-AF65-F5344CB8AC3E}">
        <p14:creationId xmlns:p14="http://schemas.microsoft.com/office/powerpoint/2010/main" val="42088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9044-9202-4F63-92A4-08D1DA8A16B9}"/>
              </a:ext>
            </a:extLst>
          </p:cNvPr>
          <p:cNvSpPr>
            <a:spLocks noGrp="1"/>
          </p:cNvSpPr>
          <p:nvPr>
            <p:ph type="title"/>
          </p:nvPr>
        </p:nvSpPr>
        <p:spPr/>
        <p:txBody>
          <a:bodyPr/>
          <a:lstStyle/>
          <a:p>
            <a:r>
              <a:rPr lang="de-DE" dirty="0"/>
              <a:t>Lernergebnisse</a:t>
            </a:r>
            <a:r>
              <a:rPr lang="en-GB" dirty="0"/>
              <a:t>:</a:t>
            </a:r>
            <a:endParaRPr lang="el-GR" dirty="0"/>
          </a:p>
        </p:txBody>
      </p:sp>
      <p:sp>
        <p:nvSpPr>
          <p:cNvPr id="3" name="Content Placeholder 2">
            <a:extLst>
              <a:ext uri="{FF2B5EF4-FFF2-40B4-BE49-F238E27FC236}">
                <a16:creationId xmlns:a16="http://schemas.microsoft.com/office/drawing/2014/main" id="{0FE02942-4B78-44A9-BCF9-0F42E1D60980}"/>
              </a:ext>
            </a:extLst>
          </p:cNvPr>
          <p:cNvSpPr>
            <a:spLocks noGrp="1"/>
          </p:cNvSpPr>
          <p:nvPr>
            <p:ph idx="1"/>
          </p:nvPr>
        </p:nvSpPr>
        <p:spPr>
          <a:xfrm>
            <a:off x="1371243" y="1916832"/>
            <a:ext cx="9598700" cy="3581400"/>
          </a:xfrm>
        </p:spPr>
        <p:txBody>
          <a:bodyPr>
            <a:normAutofit fontScale="92500"/>
          </a:bodyPr>
          <a:lstStyle/>
          <a:p>
            <a:pPr marL="0" lvl="0" indent="0">
              <a:buNone/>
            </a:pPr>
            <a:r>
              <a:rPr lang="en-GB" dirty="0"/>
              <a:t>Am </a:t>
            </a:r>
            <a:r>
              <a:rPr lang="de-DE" dirty="0"/>
              <a:t>Ende dieser Einheit :</a:t>
            </a:r>
          </a:p>
          <a:p>
            <a:pPr lvl="0"/>
            <a:r>
              <a:rPr lang="de-DE" dirty="0"/>
              <a:t>Kennen Sie grundlegende Informationen zu Ernährungsgewohnheiten in verschiedenen Religionen und Kulturen. </a:t>
            </a:r>
          </a:p>
          <a:p>
            <a:pPr lvl="0"/>
            <a:r>
              <a:rPr lang="de-DE" dirty="0"/>
              <a:t>Sind Sie sich des Zusammenhangs zwischen den Traditionen und Religionen bewusst. </a:t>
            </a:r>
          </a:p>
          <a:p>
            <a:pPr lvl="0"/>
            <a:r>
              <a:rPr lang="de-DE" dirty="0"/>
              <a:t>Erweitern Sie Ihr Verständnis zu verschiedenen Traditionen und Bräuchen und wissen, warum diese für Ihre Patient*innen/Klient*innen wichtig sind. </a:t>
            </a:r>
          </a:p>
          <a:p>
            <a:r>
              <a:rPr lang="de-DE" dirty="0"/>
              <a:t>Verstehen Sie, dass der Fokus in der Pflege/Betreuung immer auf den Bedürfnissen des Individuums liegt – egal welchen kulturellen oder religiösen Hintergrund die Person hat. </a:t>
            </a:r>
          </a:p>
          <a:p>
            <a:r>
              <a:rPr lang="de-DE" dirty="0"/>
              <a:t>Gewinnen Sie praktische Erkenntnisse darüber, wie Sie Ihre Patient*innen/Klient*innen bei der Ausübung ihrer religiösen/kulturellen Traditionen oder Rituale unterstützen können.</a:t>
            </a:r>
          </a:p>
        </p:txBody>
      </p:sp>
      <p:sp>
        <p:nvSpPr>
          <p:cNvPr id="4" name="Slide Number Placeholder 3">
            <a:extLst>
              <a:ext uri="{FF2B5EF4-FFF2-40B4-BE49-F238E27FC236}">
                <a16:creationId xmlns:a16="http://schemas.microsoft.com/office/drawing/2014/main" id="{EC69B7C0-2B4B-4767-BDF2-ACD151F904DF}"/>
              </a:ext>
            </a:extLst>
          </p:cNvPr>
          <p:cNvSpPr>
            <a:spLocks noGrp="1"/>
          </p:cNvSpPr>
          <p:nvPr>
            <p:ph type="sldNum" sz="quarter" idx="12"/>
          </p:nvPr>
        </p:nvSpPr>
        <p:spPr/>
        <p:txBody>
          <a:bodyPr/>
          <a:lstStyle/>
          <a:p>
            <a:fld id="{C014DD1E-5D91-48A3-AD6D-45FBA980D106}" type="slidenum">
              <a:rPr lang="en-GB" smtClean="0"/>
              <a:pPr/>
              <a:t>2</a:t>
            </a:fld>
            <a:endParaRPr lang="en-GB"/>
          </a:p>
        </p:txBody>
      </p:sp>
    </p:spTree>
    <p:extLst>
      <p:ext uri="{BB962C8B-B14F-4D97-AF65-F5344CB8AC3E}">
        <p14:creationId xmlns:p14="http://schemas.microsoft.com/office/powerpoint/2010/main" val="128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e-DE" sz="5400" dirty="0"/>
              <a:t>Feste in verschiedenen Kulturen und Religionen</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pPr/>
              <a:t>20</a:t>
            </a:fld>
            <a:endParaRPr lang="en-GB"/>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de-DE" dirty="0"/>
              <a:t>Die Bedeutung von Festen</a:t>
            </a:r>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269876" y="1916832"/>
            <a:ext cx="9937104" cy="4166592"/>
          </a:xfrm>
        </p:spPr>
        <p:txBody>
          <a:bodyPr>
            <a:normAutofit/>
          </a:bodyPr>
          <a:lstStyle/>
          <a:p>
            <a:pPr algn="just"/>
            <a:r>
              <a:rPr lang="de-DE" dirty="0">
                <a:solidFill>
                  <a:srgbClr val="004680"/>
                </a:solidFill>
                <a:latin typeface="Calibri" panose="020F0502020204030204" pitchFamily="34" charset="0"/>
                <a:cs typeface="Calibri" panose="020F0502020204030204" pitchFamily="34" charset="0"/>
              </a:rPr>
              <a:t>Feste sind soziale Geschehen; sie sind meist ein kollektiver Anlass und haben nicht nur für einzelne Personen sondern auch für die feiernde Gruppe als Ganzes eine Bedeutung. </a:t>
            </a:r>
          </a:p>
          <a:p>
            <a:pPr algn="just"/>
            <a:r>
              <a:rPr lang="de-DE" dirty="0">
                <a:solidFill>
                  <a:srgbClr val="004680"/>
                </a:solidFill>
                <a:latin typeface="Calibri" panose="020F0502020204030204" pitchFamily="34" charset="0"/>
                <a:cs typeface="Calibri" panose="020F0502020204030204" pitchFamily="34" charset="0"/>
              </a:rPr>
              <a:t>Vor allem religiöse Feste haben eine bedeutende Wirkung für die Religionsgemeinschaft.</a:t>
            </a:r>
          </a:p>
          <a:p>
            <a:pPr algn="just"/>
            <a:r>
              <a:rPr lang="de-DE" dirty="0">
                <a:solidFill>
                  <a:srgbClr val="004680"/>
                </a:solidFill>
                <a:latin typeface="Calibri" panose="020F0502020204030204" pitchFamily="34" charset="0"/>
                <a:cs typeface="Calibri" panose="020F0502020204030204" pitchFamily="34" charset="0"/>
              </a:rPr>
              <a:t>Kulturelle Feiern und religiöse Feste sind auch oft eine wichtige Ablenkung von den Sorgen und Belastungen des Alltags. </a:t>
            </a:r>
          </a:p>
          <a:p>
            <a:pPr algn="just"/>
            <a:r>
              <a:rPr lang="de-DE" dirty="0">
                <a:solidFill>
                  <a:srgbClr val="004680"/>
                </a:solidFill>
                <a:latin typeface="Calibri" panose="020F0502020204030204" pitchFamily="34" charset="0"/>
                <a:cs typeface="Calibri" panose="020F0502020204030204" pitchFamily="34" charset="0"/>
              </a:rPr>
              <a:t>Dadurch haben Feste auch für kranke und/oder ältere Menschen eine besondere Bedeutung. Gerade wenn sie nicht in ihrer Familie oder ihrem häuslichen Umfeld sind, kann das gemeinsame Feiern eine wichtige emotionale Stütze sein.</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pPr/>
              <a:t>21</a:t>
            </a:fld>
            <a:endParaRPr lang="en-GB"/>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sz="4400" dirty="0"/>
              <a:t>Übung: Kulturexperte*in für einen Tag</a:t>
            </a:r>
            <a:br>
              <a:rPr lang="de-DE" sz="4400" u="sng" dirty="0"/>
            </a:b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844824"/>
            <a:ext cx="9598700" cy="3581400"/>
          </a:xfrm>
        </p:spPr>
        <p:txBody>
          <a:bodyPr>
            <a:normAutofit/>
          </a:bodyPr>
          <a:lstStyle/>
          <a:p>
            <a:pPr marL="0" indent="0">
              <a:buNone/>
            </a:pPr>
            <a:r>
              <a:rPr lang="de-DE" b="1" dirty="0"/>
              <a:t>Sie können dies als selbstreflexive Übung oder als Interview mit Kolleg*innen ausführen </a:t>
            </a:r>
          </a:p>
          <a:p>
            <a:pPr marL="0" indent="0">
              <a:buNone/>
            </a:pPr>
            <a:r>
              <a:rPr lang="de-DE" dirty="0"/>
              <a:t>Denken Sie über die Vielfalt in Ihrem eigenen Team nach und fragen Sie sich selbst - oder Ihre Kolleg*innen:</a:t>
            </a:r>
          </a:p>
          <a:p>
            <a:r>
              <a:rPr lang="de-DE" dirty="0"/>
              <a:t>Woher kommen Sie und Ihre Kolleg*innen? </a:t>
            </a:r>
          </a:p>
          <a:p>
            <a:r>
              <a:rPr lang="de-DE" dirty="0"/>
              <a:t>Welche Art von Festen haben Sie und ihre Kolleg*innen in ihrer Kultur/Tradition? </a:t>
            </a:r>
          </a:p>
          <a:p>
            <a:r>
              <a:rPr lang="de-DE" dirty="0"/>
              <a:t>Werden sie von allen praktiziert? Wie werden sie praktiziert? </a:t>
            </a:r>
          </a:p>
          <a:p>
            <a:r>
              <a:rPr lang="de-DE" dirty="0"/>
              <a:t>Gibt es Möglichkeiten für Sie, Ihre Traditionen am Arbeitsplatz zu pflegen? </a:t>
            </a:r>
            <a:endParaRPr lang="en-GB"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22</a:t>
            </a:fld>
            <a:endParaRPr lang="en-GB"/>
          </a:p>
        </p:txBody>
      </p:sp>
    </p:spTree>
    <p:extLst>
      <p:ext uri="{BB962C8B-B14F-4D97-AF65-F5344CB8AC3E}">
        <p14:creationId xmlns:p14="http://schemas.microsoft.com/office/powerpoint/2010/main" val="416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3" y="685800"/>
            <a:ext cx="9598700" cy="870992"/>
          </a:xfrm>
        </p:spPr>
        <p:txBody>
          <a:bodyPr>
            <a:noAutofit/>
          </a:bodyPr>
          <a:lstStyle/>
          <a:p>
            <a:r>
              <a:rPr lang="de-DE" sz="3600" dirty="0"/>
              <a:t>Religiöse und kulturelle Traditionen im Umfeld der Gesundheitsversorgung und Betreuung</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2348880"/>
            <a:ext cx="9598700" cy="3581400"/>
          </a:xfrm>
        </p:spPr>
        <p:txBody>
          <a:bodyPr>
            <a:normAutofit/>
          </a:bodyPr>
          <a:lstStyle/>
          <a:p>
            <a:pPr algn="just"/>
            <a:r>
              <a:rPr lang="de-DE" dirty="0">
                <a:solidFill>
                  <a:srgbClr val="004680"/>
                </a:solidFill>
                <a:latin typeface="Calibri" panose="020F0502020204030204" pitchFamily="34" charset="0"/>
                <a:cs typeface="Calibri" panose="020F0502020204030204" pitchFamily="34" charset="0"/>
              </a:rPr>
              <a:t>Vor allem ältere Menschen besinnen sich zunehmend auf ihre Herkunft und Traditionen.</a:t>
            </a:r>
          </a:p>
          <a:p>
            <a:pPr algn="just"/>
            <a:r>
              <a:rPr lang="de-DE" dirty="0">
                <a:solidFill>
                  <a:srgbClr val="004680"/>
                </a:solidFill>
                <a:latin typeface="Calibri" panose="020F0502020204030204" pitchFamily="34" charset="0"/>
                <a:cs typeface="Calibri" panose="020F0502020204030204" pitchFamily="34" charset="0"/>
              </a:rPr>
              <a:t>Umso wichtiger ist es für sie, in einer Umgebung zu leben, in der dieses Bedürfnis respektiert wird.</a:t>
            </a:r>
          </a:p>
          <a:p>
            <a:pPr algn="just"/>
            <a:r>
              <a:rPr lang="de-DE" dirty="0">
                <a:solidFill>
                  <a:srgbClr val="004680"/>
                </a:solidFill>
                <a:latin typeface="Calibri" panose="020F0502020204030204" pitchFamily="34" charset="0"/>
                <a:cs typeface="Calibri" panose="020F0502020204030204" pitchFamily="34" charset="0"/>
              </a:rPr>
              <a:t>Während in Krankenhäusern aus medizinischen Gründen und wegen der strengen Reglementierung des Krankenhausalltags nicht immer auf religiöse Traditionen Rücksicht genommen werden kann, sollte in Alten- oder Pflegeheimen die individuelle Lebenssituation der Patient*innen besser berücksichtigt werden, da sie ihren Alltag dort dauerhaft verbringen. </a:t>
            </a:r>
          </a:p>
          <a:p>
            <a:pPr marL="0" indent="0">
              <a:buNone/>
            </a:pPr>
            <a:endParaRPr lang="en-US" dirty="0">
              <a:solidFill>
                <a:srgbClr val="004680"/>
              </a:solidFill>
              <a:latin typeface="Calibri" panose="020F0502020204030204" pitchFamily="34" charset="0"/>
              <a:cs typeface="Calibri" panose="020F0502020204030204" pitchFamily="34" charset="0"/>
            </a:endParaRPr>
          </a:p>
          <a:p>
            <a:endParaRPr lang="en-US"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pPr/>
              <a:t>23</a:t>
            </a:fld>
            <a:endParaRPr lang="en-GB"/>
          </a:p>
        </p:txBody>
      </p:sp>
    </p:spTree>
    <p:extLst>
      <p:ext uri="{BB962C8B-B14F-4D97-AF65-F5344CB8AC3E}">
        <p14:creationId xmlns:p14="http://schemas.microsoft.com/office/powerpoint/2010/main" val="18599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2" y="685800"/>
            <a:ext cx="10411802" cy="870992"/>
          </a:xfrm>
        </p:spPr>
        <p:txBody>
          <a:bodyPr>
            <a:noAutofit/>
          </a:bodyPr>
          <a:lstStyle/>
          <a:p>
            <a:r>
              <a:rPr lang="de-DE" sz="3600" dirty="0"/>
              <a:t>Ernährungsgewohnheiten und Traditionen im Gesundheits- und Sozialwesen - Kultursensible Pflege</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1916832"/>
            <a:ext cx="9598700" cy="3581400"/>
          </a:xfrm>
        </p:spPr>
        <p:txBody>
          <a:bodyPr>
            <a:normAutofit/>
          </a:bodyPr>
          <a:lstStyle/>
          <a:p>
            <a:pPr marL="0" indent="0" algn="ctr">
              <a:buNone/>
            </a:pPr>
            <a:r>
              <a:rPr lang="de-DE" i="1" dirty="0">
                <a:solidFill>
                  <a:srgbClr val="004680"/>
                </a:solidFill>
                <a:latin typeface="Calibri" panose="020F0502020204030204" pitchFamily="34" charset="0"/>
                <a:cs typeface="Calibri" panose="020F0502020204030204" pitchFamily="34" charset="0"/>
              </a:rPr>
              <a:t>„Kultursensible Pflege trägt dazu bei, dass eine pflegebedürftige Person entsprechend ihrer individuellen Werte, kulturellen und religiösen Prägungen und Bedürfnisse leben kann.“</a:t>
            </a:r>
            <a:endParaRPr lang="de-DE" b="0" i="1" dirty="0">
              <a:solidFill>
                <a:srgbClr val="004680"/>
              </a:solidFill>
              <a:effectLst/>
              <a:latin typeface="Calibri" panose="020F0502020204030204" pitchFamily="34" charset="0"/>
              <a:cs typeface="Calibri" panose="020F0502020204030204" pitchFamily="34" charset="0"/>
            </a:endParaRPr>
          </a:p>
          <a:p>
            <a:r>
              <a:rPr lang="de-DE" dirty="0">
                <a:solidFill>
                  <a:srgbClr val="004680"/>
                </a:solidFill>
                <a:latin typeface="Calibri" panose="020F0502020204030204" pitchFamily="34" charset="0"/>
                <a:cs typeface="Calibri" panose="020F0502020204030204" pitchFamily="34" charset="0"/>
              </a:rPr>
              <a:t>Demnach bedeutet kultursensible Pflege, sich auf jede einzelne Person, ihre Biografie, ihren religiösen, kulturellen, geschlechtsspezifischen und/oder migrationsbedingten Hintergrund und ihre individuelle Bedürfnissen einzulassen.</a:t>
            </a:r>
          </a:p>
          <a:p>
            <a:r>
              <a:rPr lang="de-DE" dirty="0">
                <a:solidFill>
                  <a:srgbClr val="004680"/>
                </a:solidFill>
                <a:latin typeface="Calibri" panose="020F0502020204030204" pitchFamily="34" charset="0"/>
                <a:cs typeface="Calibri" panose="020F0502020204030204" pitchFamily="34" charset="0"/>
              </a:rPr>
              <a:t>Dazu gehört letztlich auch, bestimmte Essensregeln zu respektieren und das Feiern religiöser Traditionen und Feste zu ermöglichen.</a:t>
            </a:r>
            <a:endParaRPr lang="de-DE" b="0" dirty="0">
              <a:solidFill>
                <a:srgbClr val="004680"/>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pPr/>
              <a:t>24</a:t>
            </a:fld>
            <a:endParaRPr lang="en-GB"/>
          </a:p>
        </p:txBody>
      </p:sp>
      <p:sp>
        <p:nvSpPr>
          <p:cNvPr id="5" name="Pfeil nach unten 4"/>
          <p:cNvSpPr/>
          <p:nvPr/>
        </p:nvSpPr>
        <p:spPr>
          <a:xfrm>
            <a:off x="4654252" y="4425542"/>
            <a:ext cx="165618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1376922" y="5145622"/>
            <a:ext cx="9145016" cy="830997"/>
          </a:xfrm>
          <a:prstGeom prst="rect">
            <a:avLst/>
          </a:prstGeom>
        </p:spPr>
        <p:txBody>
          <a:bodyPr wrap="square">
            <a:spAutoFit/>
          </a:bodyPr>
          <a:lstStyle/>
          <a:p>
            <a:pPr algn="ctr"/>
            <a:r>
              <a:rPr lang="de-DE" dirty="0">
                <a:solidFill>
                  <a:srgbClr val="004680"/>
                </a:solidFill>
                <a:latin typeface="Calibri" panose="020F0502020204030204" pitchFamily="34" charset="0"/>
                <a:cs typeface="Calibri" panose="020F0502020204030204" pitchFamily="34" charset="0"/>
              </a:rPr>
              <a:t>Die Wertschätzung der Klient*innen/Patient*innen und ihrer Kultur muss in die Pflegeaktivitäten integriert werden. </a:t>
            </a:r>
            <a:endParaRPr lang="en-US" dirty="0">
              <a:solidFill>
                <a:srgbClr val="0046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89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de-DE" dirty="0"/>
              <a:t>   </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pPr/>
              <a:t>25</a:t>
            </a:fld>
            <a:endParaRPr lang="en-GB"/>
          </a:p>
        </p:txBody>
      </p:sp>
      <p:sp>
        <p:nvSpPr>
          <p:cNvPr id="7" name="Abgerundetes Rechteck 6"/>
          <p:cNvSpPr/>
          <p:nvPr/>
        </p:nvSpPr>
        <p:spPr>
          <a:xfrm>
            <a:off x="6598468" y="1275655"/>
            <a:ext cx="3240360" cy="466530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de-DE" sz="1600" b="1" dirty="0">
                <a:solidFill>
                  <a:schemeClr val="bg2"/>
                </a:solidFill>
                <a:latin typeface="Calibri" panose="020F0502020204030204" pitchFamily="34" charset="0"/>
                <a:cs typeface="Calibri" panose="020F0502020204030204" pitchFamily="34" charset="0"/>
              </a:rPr>
              <a:t>Jom Kippur </a:t>
            </a:r>
            <a:r>
              <a:rPr lang="de-DE" sz="1600" dirty="0">
                <a:solidFill>
                  <a:schemeClr val="bg2"/>
                </a:solidFill>
                <a:latin typeface="Calibri" panose="020F0502020204030204" pitchFamily="34" charset="0"/>
                <a:cs typeface="Calibri" panose="020F0502020204030204" pitchFamily="34" charset="0"/>
              </a:rPr>
              <a:t>ist der wichtigste Feiertag im </a:t>
            </a:r>
            <a:r>
              <a:rPr lang="de-DE" sz="1600" b="1" dirty="0">
                <a:solidFill>
                  <a:schemeClr val="bg2"/>
                </a:solidFill>
                <a:latin typeface="Calibri" panose="020F0502020204030204" pitchFamily="34" charset="0"/>
                <a:cs typeface="Calibri" panose="020F0502020204030204" pitchFamily="34" charset="0"/>
              </a:rPr>
              <a:t>Judentum</a:t>
            </a:r>
            <a:r>
              <a:rPr lang="de-DE" sz="1600" dirty="0">
                <a:solidFill>
                  <a:schemeClr val="bg2"/>
                </a:solidFill>
                <a:latin typeface="Calibri" panose="020F0502020204030204" pitchFamily="34" charset="0"/>
                <a:cs typeface="Calibri" panose="020F0502020204030204" pitchFamily="34" charset="0"/>
              </a:rPr>
              <a:t>. Jom Kippur wird in mehr oder weniger strenger Form von der Mehrheit der Menschen  jüdischen Glaubens begangen, auch von weniger religiösen.</a:t>
            </a:r>
          </a:p>
          <a:p>
            <a:pPr algn="just"/>
            <a:endParaRPr lang="de-DE" sz="1600" b="1" dirty="0">
              <a:solidFill>
                <a:schemeClr val="bg2"/>
              </a:solidFill>
              <a:latin typeface="Calibri" panose="020F0502020204030204" pitchFamily="34" charset="0"/>
              <a:cs typeface="Calibri" panose="020F0502020204030204" pitchFamily="34" charset="0"/>
            </a:endParaRPr>
          </a:p>
          <a:p>
            <a:pPr algn="just"/>
            <a:r>
              <a:rPr lang="de-DE" sz="1600" b="1" dirty="0">
                <a:solidFill>
                  <a:schemeClr val="bg2"/>
                </a:solidFill>
                <a:latin typeface="Calibri" panose="020F0502020204030204" pitchFamily="34" charset="0"/>
                <a:cs typeface="Calibri" panose="020F0502020204030204" pitchFamily="34" charset="0"/>
              </a:rPr>
              <a:t>Chanukka </a:t>
            </a:r>
            <a:r>
              <a:rPr lang="de-DE" sz="1600" dirty="0">
                <a:solidFill>
                  <a:schemeClr val="bg2"/>
                </a:solidFill>
                <a:latin typeface="Calibri" panose="020F0502020204030204" pitchFamily="34" charset="0"/>
                <a:cs typeface="Calibri" panose="020F0502020204030204" pitchFamily="34" charset="0"/>
              </a:rPr>
              <a:t>ist das Fest der Lichter. Chanukka ist in erster Linie ein häusliches Fest. Am Chanukka-Abend versammeln sich die Familien mit Freunden zu ausgelassenen Feiern. Die Kinder erhalten Geschenke und Süßigkeiten. </a:t>
            </a:r>
            <a:endParaRPr lang="de-DE" dirty="0"/>
          </a:p>
        </p:txBody>
      </p:sp>
      <p:sp>
        <p:nvSpPr>
          <p:cNvPr id="16" name="Abgerundetes Rechteck 15"/>
          <p:cNvSpPr/>
          <p:nvPr/>
        </p:nvSpPr>
        <p:spPr>
          <a:xfrm>
            <a:off x="3013648" y="1271150"/>
            <a:ext cx="3240360" cy="466530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800" b="1" dirty="0">
              <a:solidFill>
                <a:schemeClr val="bg2"/>
              </a:solidFill>
              <a:latin typeface="Calibri" panose="020F0502020204030204" pitchFamily="34" charset="0"/>
              <a:cs typeface="Calibri" panose="020F0502020204030204" pitchFamily="34" charset="0"/>
            </a:endParaRPr>
          </a:p>
          <a:p>
            <a:endParaRPr lang="en-US" sz="1600" dirty="0">
              <a:solidFill>
                <a:schemeClr val="bg2"/>
              </a:solidFill>
              <a:latin typeface="Calibri" panose="020F0502020204030204" pitchFamily="34" charset="0"/>
              <a:cs typeface="Calibri" panose="020F0502020204030204" pitchFamily="34" charset="0"/>
            </a:endParaRPr>
          </a:p>
          <a:p>
            <a:endParaRPr lang="en-US" sz="1600" dirty="0">
              <a:solidFill>
                <a:schemeClr val="bg2"/>
              </a:solidFill>
              <a:latin typeface="Calibri" panose="020F0502020204030204" pitchFamily="34" charset="0"/>
              <a:cs typeface="Calibri" panose="020F0502020204030204" pitchFamily="34" charset="0"/>
            </a:endParaRPr>
          </a:p>
          <a:p>
            <a:endParaRPr lang="en-US" sz="1400" dirty="0">
              <a:solidFill>
                <a:schemeClr val="bg2"/>
              </a:solidFill>
              <a:latin typeface="Calibri" panose="020F0502020204030204" pitchFamily="34" charset="0"/>
              <a:cs typeface="Calibri" panose="020F0502020204030204" pitchFamily="34" charset="0"/>
            </a:endParaRPr>
          </a:p>
          <a:p>
            <a:pPr algn="just"/>
            <a:r>
              <a:rPr lang="de-DE" sz="1500" dirty="0">
                <a:solidFill>
                  <a:schemeClr val="bg2"/>
                </a:solidFill>
                <a:latin typeface="Calibri" panose="020F0502020204030204" pitchFamily="34" charset="0"/>
                <a:cs typeface="Calibri" panose="020F0502020204030204" pitchFamily="34" charset="0"/>
              </a:rPr>
              <a:t>Das </a:t>
            </a:r>
            <a:r>
              <a:rPr lang="de-DE" sz="1500" b="1" dirty="0">
                <a:solidFill>
                  <a:schemeClr val="bg2"/>
                </a:solidFill>
                <a:latin typeface="Calibri" panose="020F0502020204030204" pitchFamily="34" charset="0"/>
                <a:cs typeface="Calibri" panose="020F0502020204030204" pitchFamily="34" charset="0"/>
              </a:rPr>
              <a:t>Zuckerfest</a:t>
            </a:r>
            <a:r>
              <a:rPr lang="de-DE" sz="1500" dirty="0">
                <a:solidFill>
                  <a:schemeClr val="bg2"/>
                </a:solidFill>
                <a:latin typeface="Calibri" panose="020F0502020204030204" pitchFamily="34" charset="0"/>
                <a:cs typeface="Calibri" panose="020F0502020204030204" pitchFamily="34" charset="0"/>
              </a:rPr>
              <a:t> wird oft als das Fest des Fastenbrechens bezeichnet. Es beendet das Fasten im Ramadan. Auf Arabisch wird es </a:t>
            </a:r>
            <a:r>
              <a:rPr lang="de-DE" sz="1500" b="1" dirty="0" err="1">
                <a:solidFill>
                  <a:schemeClr val="bg2"/>
                </a:solidFill>
                <a:latin typeface="Calibri" panose="020F0502020204030204" pitchFamily="34" charset="0"/>
                <a:cs typeface="Calibri" panose="020F0502020204030204" pitchFamily="34" charset="0"/>
              </a:rPr>
              <a:t>Id</a:t>
            </a:r>
            <a:r>
              <a:rPr lang="de-DE" sz="1500" b="1" dirty="0">
                <a:solidFill>
                  <a:schemeClr val="bg2"/>
                </a:solidFill>
                <a:latin typeface="Calibri" panose="020F0502020204030204" pitchFamily="34" charset="0"/>
                <a:cs typeface="Calibri" panose="020F0502020204030204" pitchFamily="34" charset="0"/>
              </a:rPr>
              <a:t> al-</a:t>
            </a:r>
            <a:r>
              <a:rPr lang="de-DE" sz="1500" b="1" dirty="0" err="1">
                <a:solidFill>
                  <a:schemeClr val="bg2"/>
                </a:solidFill>
                <a:latin typeface="Calibri" panose="020F0502020204030204" pitchFamily="34" charset="0"/>
                <a:cs typeface="Calibri" panose="020F0502020204030204" pitchFamily="34" charset="0"/>
              </a:rPr>
              <a:t>Fitr</a:t>
            </a:r>
            <a:r>
              <a:rPr lang="de-DE" sz="1500" b="1" dirty="0">
                <a:solidFill>
                  <a:schemeClr val="bg2"/>
                </a:solidFill>
                <a:latin typeface="Calibri" panose="020F0502020204030204" pitchFamily="34" charset="0"/>
                <a:cs typeface="Calibri" panose="020F0502020204030204" pitchFamily="34" charset="0"/>
              </a:rPr>
              <a:t> </a:t>
            </a:r>
            <a:r>
              <a:rPr lang="de-DE" sz="1500" dirty="0">
                <a:solidFill>
                  <a:schemeClr val="bg2"/>
                </a:solidFill>
                <a:latin typeface="Calibri" panose="020F0502020204030204" pitchFamily="34" charset="0"/>
                <a:cs typeface="Calibri" panose="020F0502020204030204" pitchFamily="34" charset="0"/>
              </a:rPr>
              <a:t>genannt. Je nach Land und Region gibt es Unterschiede in der Art der Feierlichkeiten. Die Festtage werden genutzt, um Verwandte und Freunde zu besuchen. In der Regel werden süße Speisen serviert und es werden viele Süßigkeiten verteilt und gegessen.</a:t>
            </a:r>
          </a:p>
          <a:p>
            <a:pPr algn="just"/>
            <a:endParaRPr lang="de-DE" sz="800" b="1" dirty="0">
              <a:solidFill>
                <a:schemeClr val="bg2"/>
              </a:solidFill>
              <a:latin typeface="Calibri" panose="020F0502020204030204" pitchFamily="34" charset="0"/>
              <a:cs typeface="Calibri" panose="020F0502020204030204" pitchFamily="34" charset="0"/>
            </a:endParaRPr>
          </a:p>
          <a:p>
            <a:pPr algn="just"/>
            <a:r>
              <a:rPr lang="de-DE" sz="1500" dirty="0">
                <a:solidFill>
                  <a:schemeClr val="bg2"/>
                </a:solidFill>
                <a:latin typeface="Calibri" panose="020F0502020204030204" pitchFamily="34" charset="0"/>
                <a:cs typeface="Calibri" panose="020F0502020204030204" pitchFamily="34" charset="0"/>
              </a:rPr>
              <a:t>Das </a:t>
            </a:r>
            <a:r>
              <a:rPr lang="de-DE" sz="1500" b="1" dirty="0">
                <a:solidFill>
                  <a:schemeClr val="bg2"/>
                </a:solidFill>
                <a:latin typeface="Calibri" panose="020F0502020204030204" pitchFamily="34" charset="0"/>
                <a:cs typeface="Calibri" panose="020F0502020204030204" pitchFamily="34" charset="0"/>
              </a:rPr>
              <a:t>Opferfest</a:t>
            </a:r>
            <a:r>
              <a:rPr lang="de-DE" sz="1500" dirty="0">
                <a:solidFill>
                  <a:schemeClr val="bg2"/>
                </a:solidFill>
                <a:latin typeface="Calibri" panose="020F0502020204030204" pitchFamily="34" charset="0"/>
                <a:cs typeface="Calibri" panose="020F0502020204030204" pitchFamily="34" charset="0"/>
              </a:rPr>
              <a:t> ist das wichtigste Fest für Muslime. Chronologisch gesehen wird es nach dem Ramadan gefeiert.</a:t>
            </a:r>
            <a:endParaRPr lang="en-US" sz="1800" dirty="0">
              <a:solidFill>
                <a:schemeClr val="bg2"/>
              </a:solidFill>
              <a:latin typeface="Calibri" panose="020F0502020204030204" pitchFamily="34" charset="0"/>
              <a:cs typeface="Calibri" panose="020F0502020204030204" pitchFamily="34" charset="0"/>
            </a:endParaRPr>
          </a:p>
          <a:p>
            <a:pPr algn="ctr"/>
            <a:endParaRPr lang="en-US" dirty="0">
              <a:solidFill>
                <a:schemeClr val="bg2"/>
              </a:solidFill>
              <a:latin typeface="Calibri" panose="020F0502020204030204" pitchFamily="34" charset="0"/>
              <a:cs typeface="Calibri" panose="020F0502020204030204" pitchFamily="34" charset="0"/>
            </a:endParaRPr>
          </a:p>
          <a:p>
            <a:pPr algn="ctr"/>
            <a:endParaRPr lang="de-DE" dirty="0"/>
          </a:p>
        </p:txBody>
      </p:sp>
      <p:pic>
        <p:nvPicPr>
          <p:cNvPr id="19" name="Grafik 18"/>
          <p:cNvPicPr>
            <a:picLocks noChangeAspect="1"/>
          </p:cNvPicPr>
          <p:nvPr/>
        </p:nvPicPr>
        <p:blipFill>
          <a:blip r:embed="rId2" cstate="print"/>
          <a:stretch>
            <a:fillRect/>
          </a:stretch>
        </p:blipFill>
        <p:spPr>
          <a:xfrm>
            <a:off x="10054852" y="1857543"/>
            <a:ext cx="1552746" cy="1577254"/>
          </a:xfrm>
          <a:prstGeom prst="rect">
            <a:avLst/>
          </a:prstGeom>
        </p:spPr>
      </p:pic>
      <p:pic>
        <p:nvPicPr>
          <p:cNvPr id="20" name="Grafik 19"/>
          <p:cNvPicPr>
            <a:picLocks noChangeAspect="1"/>
          </p:cNvPicPr>
          <p:nvPr/>
        </p:nvPicPr>
        <p:blipFill>
          <a:blip r:embed="rId3" cstate="print"/>
          <a:stretch>
            <a:fillRect/>
          </a:stretch>
        </p:blipFill>
        <p:spPr>
          <a:xfrm>
            <a:off x="10054852" y="3692337"/>
            <a:ext cx="1552746" cy="1597878"/>
          </a:xfrm>
          <a:prstGeom prst="rect">
            <a:avLst/>
          </a:prstGeom>
        </p:spPr>
      </p:pic>
      <p:pic>
        <p:nvPicPr>
          <p:cNvPr id="5" name="Picture 4" descr="Text&#10;&#10;Description automatically generated">
            <a:extLst>
              <a:ext uri="{FF2B5EF4-FFF2-40B4-BE49-F238E27FC236}">
                <a16:creationId xmlns:a16="http://schemas.microsoft.com/office/drawing/2014/main" id="{2EA67A83-9812-A590-5FC0-C268D61F6A79}"/>
              </a:ext>
            </a:extLst>
          </p:cNvPr>
          <p:cNvPicPr>
            <a:picLocks noChangeAspect="1"/>
          </p:cNvPicPr>
          <p:nvPr/>
        </p:nvPicPr>
        <p:blipFill>
          <a:blip r:embed="rId4"/>
          <a:stretch>
            <a:fillRect/>
          </a:stretch>
        </p:blipFill>
        <p:spPr>
          <a:xfrm>
            <a:off x="1169570" y="1771044"/>
            <a:ext cx="1647825" cy="1647190"/>
          </a:xfrm>
          <a:prstGeom prst="rect">
            <a:avLst/>
          </a:prstGeom>
        </p:spPr>
      </p:pic>
      <p:sp>
        <p:nvSpPr>
          <p:cNvPr id="8" name="Textfeld 16">
            <a:extLst>
              <a:ext uri="{FF2B5EF4-FFF2-40B4-BE49-F238E27FC236}">
                <a16:creationId xmlns:a16="http://schemas.microsoft.com/office/drawing/2014/main" id="{A6ED4572-46E5-2BE0-899E-CB5DCB702569}"/>
              </a:ext>
            </a:extLst>
          </p:cNvPr>
          <p:cNvSpPr txBox="1"/>
          <p:nvPr/>
        </p:nvSpPr>
        <p:spPr>
          <a:xfrm>
            <a:off x="2008060" y="3401214"/>
            <a:ext cx="1153795" cy="287655"/>
          </a:xfrm>
          <a:prstGeom prst="rect">
            <a:avLst/>
          </a:prstGeom>
          <a:noFill/>
        </p:spPr>
        <p:txBody>
          <a:bodyPr wrap="square" rtlCol="0">
            <a:spAutoFit/>
          </a:bodyPr>
          <a:lstStyle/>
          <a:p>
            <a:pPr>
              <a:lnSpc>
                <a:spcPct val="107000"/>
              </a:lnSpc>
              <a:spcAft>
                <a:spcPts val="800"/>
              </a:spcAft>
            </a:pPr>
            <a:r>
              <a:rPr lang="en-US" sz="6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Freepik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logo&#10;&#10;Description automatically generated">
            <a:extLst>
              <a:ext uri="{FF2B5EF4-FFF2-40B4-BE49-F238E27FC236}">
                <a16:creationId xmlns:a16="http://schemas.microsoft.com/office/drawing/2014/main" id="{7BE1741F-8108-99E6-671B-B1E27E12D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228" y="3877669"/>
            <a:ext cx="1647190" cy="1647190"/>
          </a:xfrm>
          <a:prstGeom prst="rect">
            <a:avLst/>
          </a:prstGeom>
        </p:spPr>
      </p:pic>
      <p:sp>
        <p:nvSpPr>
          <p:cNvPr id="10" name="Textfeld 16">
            <a:extLst>
              <a:ext uri="{FF2B5EF4-FFF2-40B4-BE49-F238E27FC236}">
                <a16:creationId xmlns:a16="http://schemas.microsoft.com/office/drawing/2014/main" id="{B1ED193D-BBB0-CC19-CC65-25AE47CB085E}"/>
              </a:ext>
            </a:extLst>
          </p:cNvPr>
          <p:cNvSpPr txBox="1"/>
          <p:nvPr/>
        </p:nvSpPr>
        <p:spPr>
          <a:xfrm>
            <a:off x="2032083" y="5511919"/>
            <a:ext cx="1153795" cy="287655"/>
          </a:xfrm>
          <a:prstGeom prst="rect">
            <a:avLst/>
          </a:prstGeom>
          <a:noFill/>
        </p:spPr>
        <p:txBody>
          <a:bodyPr wrap="square" rtlCol="0">
            <a:spAutoFit/>
          </a:bodyPr>
          <a:lstStyle/>
          <a:p>
            <a:pPr>
              <a:lnSpc>
                <a:spcPct val="107000"/>
              </a:lnSpc>
              <a:spcAft>
                <a:spcPts val="800"/>
              </a:spcAft>
            </a:pPr>
            <a:r>
              <a:rPr lang="en-US" sz="6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Freepik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12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de-DE" dirty="0"/>
              <a:t>Feste im Buddhismus &amp; Hinduismus</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pPr/>
              <a:t>26</a:t>
            </a:fld>
            <a:endParaRPr lang="en-GB"/>
          </a:p>
        </p:txBody>
      </p:sp>
      <p:pic>
        <p:nvPicPr>
          <p:cNvPr id="5" name="Grafik 4"/>
          <p:cNvPicPr>
            <a:picLocks noChangeAspect="1"/>
          </p:cNvPicPr>
          <p:nvPr/>
        </p:nvPicPr>
        <p:blipFill>
          <a:blip r:embed="rId2" cstate="print"/>
          <a:stretch>
            <a:fillRect/>
          </a:stretch>
        </p:blipFill>
        <p:spPr>
          <a:xfrm>
            <a:off x="6607828" y="4293096"/>
            <a:ext cx="2798952" cy="1839577"/>
          </a:xfrm>
          <a:prstGeom prst="rect">
            <a:avLst/>
          </a:prstGeom>
        </p:spPr>
      </p:pic>
      <p:sp>
        <p:nvSpPr>
          <p:cNvPr id="8" name="Abgerundetes Rechteck 7"/>
          <p:cNvSpPr/>
          <p:nvPr/>
        </p:nvSpPr>
        <p:spPr>
          <a:xfrm>
            <a:off x="2133972" y="3713544"/>
            <a:ext cx="3888432" cy="23762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de-DE" sz="1600" dirty="0">
                <a:solidFill>
                  <a:srgbClr val="002060"/>
                </a:solidFill>
              </a:rPr>
              <a:t>Feste im </a:t>
            </a:r>
            <a:r>
              <a:rPr lang="de-DE" sz="1600" b="1" dirty="0">
                <a:solidFill>
                  <a:srgbClr val="002060"/>
                </a:solidFill>
              </a:rPr>
              <a:t>Hinduismus</a:t>
            </a:r>
            <a:r>
              <a:rPr lang="de-DE" sz="1600" dirty="0">
                <a:solidFill>
                  <a:srgbClr val="002060"/>
                </a:solidFill>
              </a:rPr>
              <a:t> haben oft etwas mit den Jahreszeiten zu tun. </a:t>
            </a:r>
            <a:r>
              <a:rPr lang="de-DE" sz="1600" dirty="0" err="1">
                <a:solidFill>
                  <a:srgbClr val="002060"/>
                </a:solidFill>
              </a:rPr>
              <a:t>Holi</a:t>
            </a:r>
            <a:r>
              <a:rPr lang="de-DE" sz="1600" dirty="0">
                <a:solidFill>
                  <a:srgbClr val="002060"/>
                </a:solidFill>
              </a:rPr>
              <a:t> ist ein fröhliches Fest, bei dem sich alle Teilnehmenden gegenseitig mit farbigem Mehl oder Pulver bewerfen. Die Hindus feiern damit den Beginn des Frühlings.</a:t>
            </a:r>
          </a:p>
        </p:txBody>
      </p:sp>
      <p:sp>
        <p:nvSpPr>
          <p:cNvPr id="10" name="Abgerundetes Rechteck 9"/>
          <p:cNvSpPr/>
          <p:nvPr/>
        </p:nvSpPr>
        <p:spPr>
          <a:xfrm>
            <a:off x="7228909" y="1275656"/>
            <a:ext cx="3240360" cy="2801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1600" dirty="0">
                <a:solidFill>
                  <a:schemeClr val="bg2"/>
                </a:solidFill>
                <a:latin typeface="Calibri" panose="020F0502020204030204" pitchFamily="34" charset="0"/>
                <a:cs typeface="Calibri" panose="020F0502020204030204" pitchFamily="34" charset="0"/>
              </a:rPr>
              <a:t>Das wichtigste Fest im Buddhismus heißt </a:t>
            </a:r>
            <a:r>
              <a:rPr lang="de-DE" sz="1600" dirty="0" err="1">
                <a:solidFill>
                  <a:schemeClr val="bg2"/>
                </a:solidFill>
                <a:latin typeface="Calibri" panose="020F0502020204030204" pitchFamily="34" charset="0"/>
                <a:cs typeface="Calibri" panose="020F0502020204030204" pitchFamily="34" charset="0"/>
              </a:rPr>
              <a:t>Vesakh</a:t>
            </a:r>
            <a:r>
              <a:rPr lang="de-DE" sz="1600" dirty="0">
                <a:solidFill>
                  <a:schemeClr val="bg2"/>
                </a:solidFill>
                <a:latin typeface="Calibri" panose="020F0502020204030204" pitchFamily="34" charset="0"/>
                <a:cs typeface="Calibri" panose="020F0502020204030204" pitchFamily="34" charset="0"/>
              </a:rPr>
              <a:t> und wird von Buddhist*innen auf der ganzen Welt als gemeinsamer Feiertag begangen. </a:t>
            </a:r>
            <a:r>
              <a:rPr lang="de-DE" sz="1600" dirty="0" err="1">
                <a:solidFill>
                  <a:schemeClr val="bg2"/>
                </a:solidFill>
                <a:latin typeface="Calibri" panose="020F0502020204030204" pitchFamily="34" charset="0"/>
                <a:cs typeface="Calibri" panose="020F0502020204030204" pitchFamily="34" charset="0"/>
              </a:rPr>
              <a:t>Vesakh</a:t>
            </a:r>
            <a:r>
              <a:rPr lang="de-DE" sz="1600" dirty="0">
                <a:solidFill>
                  <a:schemeClr val="bg2"/>
                </a:solidFill>
                <a:latin typeface="Calibri" panose="020F0502020204030204" pitchFamily="34" charset="0"/>
                <a:cs typeface="Calibri" panose="020F0502020204030204" pitchFamily="34" charset="0"/>
              </a:rPr>
              <a:t> ist das Geburtstagsfest für Buddha.</a:t>
            </a:r>
            <a:endParaRPr lang="en-US" sz="1600" dirty="0">
              <a:solidFill>
                <a:schemeClr val="bg2"/>
              </a:solidFill>
              <a:latin typeface="Calibri" panose="020F0502020204030204" pitchFamily="34" charset="0"/>
              <a:cs typeface="Calibri" panose="020F0502020204030204" pitchFamily="34" charset="0"/>
            </a:endParaRPr>
          </a:p>
        </p:txBody>
      </p:sp>
      <p:sp>
        <p:nvSpPr>
          <p:cNvPr id="3" name="Textfeld 2"/>
          <p:cNvSpPr txBox="1"/>
          <p:nvPr/>
        </p:nvSpPr>
        <p:spPr>
          <a:xfrm>
            <a:off x="6606041" y="4255903"/>
            <a:ext cx="1891865" cy="246221"/>
          </a:xfrm>
          <a:prstGeom prst="rect">
            <a:avLst/>
          </a:prstGeom>
          <a:noFill/>
        </p:spPr>
        <p:txBody>
          <a:bodyPr wrap="none" rtlCol="0">
            <a:spAutoFit/>
          </a:bodyPr>
          <a:lstStyle/>
          <a:p>
            <a:r>
              <a:rPr lang="de-DE" sz="1000" dirty="0">
                <a:solidFill>
                  <a:schemeClr val="bg2"/>
                </a:solidFill>
              </a:rPr>
              <a:t>https://pixabay.com/de/images/</a:t>
            </a:r>
          </a:p>
        </p:txBody>
      </p:sp>
      <p:pic>
        <p:nvPicPr>
          <p:cNvPr id="9" name="Picture 8" descr="A group of colorful flowers&#10;&#10;Description automatically generated with low confidence">
            <a:extLst>
              <a:ext uri="{FF2B5EF4-FFF2-40B4-BE49-F238E27FC236}">
                <a16:creationId xmlns:a16="http://schemas.microsoft.com/office/drawing/2014/main" id="{9C355801-2282-2308-C159-ABAD84D8A53B}"/>
              </a:ext>
            </a:extLst>
          </p:cNvPr>
          <p:cNvPicPr>
            <a:picLocks noChangeAspect="1"/>
          </p:cNvPicPr>
          <p:nvPr/>
        </p:nvPicPr>
        <p:blipFill>
          <a:blip r:embed="rId3"/>
          <a:stretch>
            <a:fillRect/>
          </a:stretch>
        </p:blipFill>
        <p:spPr>
          <a:xfrm>
            <a:off x="2765904" y="1381760"/>
            <a:ext cx="3466465" cy="2047240"/>
          </a:xfrm>
          <a:prstGeom prst="rect">
            <a:avLst/>
          </a:prstGeom>
        </p:spPr>
      </p:pic>
      <p:sp>
        <p:nvSpPr>
          <p:cNvPr id="11" name="TextBox 16">
            <a:extLst>
              <a:ext uri="{FF2B5EF4-FFF2-40B4-BE49-F238E27FC236}">
                <a16:creationId xmlns:a16="http://schemas.microsoft.com/office/drawing/2014/main" id="{DDA4C2D1-3C9E-576F-7629-5D3876B93963}"/>
              </a:ext>
            </a:extLst>
          </p:cNvPr>
          <p:cNvSpPr txBox="1"/>
          <p:nvPr/>
        </p:nvSpPr>
        <p:spPr>
          <a:xfrm>
            <a:off x="5530511" y="3206222"/>
            <a:ext cx="1567815" cy="343535"/>
          </a:xfrm>
          <a:prstGeom prst="rect">
            <a:avLst/>
          </a:prstGeom>
          <a:noFill/>
        </p:spPr>
        <p:txBody>
          <a:bodyPr wrap="square">
            <a:spAutoFit/>
          </a:bodyPr>
          <a:lstStyle/>
          <a:p>
            <a:pPr>
              <a:lnSpc>
                <a:spcPct val="107000"/>
              </a:lnSpc>
              <a:spcAft>
                <a:spcPts val="800"/>
              </a:spcAft>
            </a:pPr>
            <a:r>
              <a:rPr lang="en-GB" sz="900" kern="120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canva.com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4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Feste im Christentum</a:t>
            </a:r>
          </a:p>
        </p:txBody>
      </p:sp>
      <p:sp>
        <p:nvSpPr>
          <p:cNvPr id="4" name="Foliennummernplatzhalter 3"/>
          <p:cNvSpPr>
            <a:spLocks noGrp="1"/>
          </p:cNvSpPr>
          <p:nvPr>
            <p:ph type="sldNum" sz="quarter" idx="12"/>
          </p:nvPr>
        </p:nvSpPr>
        <p:spPr/>
        <p:txBody>
          <a:bodyPr/>
          <a:lstStyle/>
          <a:p>
            <a:fld id="{C014DD1E-5D91-48A3-AD6D-45FBA980D106}" type="slidenum">
              <a:rPr lang="en-GB" smtClean="0"/>
              <a:pPr/>
              <a:t>27</a:t>
            </a:fld>
            <a:endParaRPr lang="en-GB"/>
          </a:p>
        </p:txBody>
      </p:sp>
      <p:sp>
        <p:nvSpPr>
          <p:cNvPr id="5" name="Abgerundetes Rechteck 4"/>
          <p:cNvSpPr/>
          <p:nvPr/>
        </p:nvSpPr>
        <p:spPr>
          <a:xfrm>
            <a:off x="5318937" y="1556792"/>
            <a:ext cx="6048672" cy="4464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de-DE" sz="1800" dirty="0"/>
              <a:t>Das Christentum hat etwa 20 Festtage im Jahr - mehr als jede andere Religion. </a:t>
            </a:r>
          </a:p>
          <a:p>
            <a:pPr algn="just"/>
            <a:endParaRPr lang="de-DE" sz="1800" dirty="0"/>
          </a:p>
          <a:p>
            <a:pPr algn="just"/>
            <a:r>
              <a:rPr lang="de-DE" sz="1800" dirty="0"/>
              <a:t>Das wichtigste christliche Fest ist Ostern - das Gedenken an das wichtigste Ereignis im Christentum, die Auferstehung von Jesus Christus. Es folgen die Feste Christi Himmelfahrt und Pfingsten. </a:t>
            </a:r>
          </a:p>
          <a:p>
            <a:pPr algn="just"/>
            <a:endParaRPr lang="de-DE" sz="1800" dirty="0"/>
          </a:p>
          <a:p>
            <a:pPr algn="just"/>
            <a:r>
              <a:rPr lang="de-DE" sz="1800" dirty="0"/>
              <a:t>Weihnachten: Der Geburtstag von Jesus wird gefeiert. Rund um Weihnachten gibt es viele Bräuche: Ein Tannenbaum wird im Haus aufgestellt und geschmückt. In vielen Familien wird gesungen und gebetet; Geschenke werden verteilt.</a:t>
            </a:r>
          </a:p>
        </p:txBody>
      </p:sp>
      <p:pic>
        <p:nvPicPr>
          <p:cNvPr id="3" name="Grafik 2"/>
          <p:cNvPicPr>
            <a:picLocks noChangeAspect="1"/>
          </p:cNvPicPr>
          <p:nvPr/>
        </p:nvPicPr>
        <p:blipFill>
          <a:blip r:embed="rId2" cstate="print"/>
          <a:stretch>
            <a:fillRect/>
          </a:stretch>
        </p:blipFill>
        <p:spPr>
          <a:xfrm>
            <a:off x="1647033" y="1772816"/>
            <a:ext cx="2478905" cy="1922890"/>
          </a:xfrm>
          <a:prstGeom prst="rect">
            <a:avLst/>
          </a:prstGeom>
        </p:spPr>
      </p:pic>
      <p:pic>
        <p:nvPicPr>
          <p:cNvPr id="11" name="Grafik 10"/>
          <p:cNvPicPr>
            <a:picLocks noChangeAspect="1"/>
          </p:cNvPicPr>
          <p:nvPr/>
        </p:nvPicPr>
        <p:blipFill>
          <a:blip r:embed="rId3" cstate="print"/>
          <a:stretch>
            <a:fillRect/>
          </a:stretch>
        </p:blipFill>
        <p:spPr>
          <a:xfrm>
            <a:off x="2317092" y="3933056"/>
            <a:ext cx="2564925" cy="1944216"/>
          </a:xfrm>
          <a:prstGeom prst="rect">
            <a:avLst/>
          </a:prstGeom>
        </p:spPr>
      </p:pic>
    </p:spTree>
    <p:extLst>
      <p:ext uri="{BB962C8B-B14F-4D97-AF65-F5344CB8AC3E}">
        <p14:creationId xmlns:p14="http://schemas.microsoft.com/office/powerpoint/2010/main" val="308296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Wussten Sie dass….?.</a:t>
            </a:r>
          </a:p>
        </p:txBody>
      </p:sp>
      <p:sp>
        <p:nvSpPr>
          <p:cNvPr id="4" name="Foliennummernplatzhalter 3"/>
          <p:cNvSpPr>
            <a:spLocks noGrp="1"/>
          </p:cNvSpPr>
          <p:nvPr>
            <p:ph type="sldNum" sz="quarter" idx="12"/>
          </p:nvPr>
        </p:nvSpPr>
        <p:spPr/>
        <p:txBody>
          <a:bodyPr/>
          <a:lstStyle/>
          <a:p>
            <a:fld id="{C014DD1E-5D91-48A3-AD6D-45FBA980D106}" type="slidenum">
              <a:rPr lang="en-GB" smtClean="0"/>
              <a:pPr/>
              <a:t>28</a:t>
            </a:fld>
            <a:endParaRPr lang="en-GB"/>
          </a:p>
        </p:txBody>
      </p:sp>
      <p:sp>
        <p:nvSpPr>
          <p:cNvPr id="5" name="Abgerundete rechteckige Legende 4"/>
          <p:cNvSpPr/>
          <p:nvPr/>
        </p:nvSpPr>
        <p:spPr>
          <a:xfrm>
            <a:off x="1269876" y="1412776"/>
            <a:ext cx="3168352" cy="18722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Chanukka ist nicht das jüdische Weihnachten</a:t>
            </a:r>
          </a:p>
          <a:p>
            <a:pPr algn="ctr"/>
            <a:r>
              <a:rPr lang="de-DE" sz="1200" dirty="0"/>
              <a:t>Da Chanukka und Weihnachten in der Regel in die gleiche Jahreszeit fallen, fragen sich viele Menschen, ob Chanukka eine jüdische Version von Weihnachten ist. Zumindest religiös gesehen ist es das nicht. Aber es gibt durchaus Ähnlichkeiten bei den Feierlichkeiten.</a:t>
            </a:r>
          </a:p>
          <a:p>
            <a:pPr algn="ctr"/>
            <a:endParaRPr lang="de-DE" sz="1200" b="1" dirty="0"/>
          </a:p>
        </p:txBody>
      </p:sp>
      <p:sp>
        <p:nvSpPr>
          <p:cNvPr id="6" name="Abgerundete rechteckige Legende 5"/>
          <p:cNvSpPr/>
          <p:nvPr/>
        </p:nvSpPr>
        <p:spPr>
          <a:xfrm>
            <a:off x="8470676" y="685800"/>
            <a:ext cx="3312368" cy="2448272"/>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sz="1200" b="1" dirty="0">
              <a:solidFill>
                <a:schemeClr val="bg2"/>
              </a:solidFill>
            </a:endParaRPr>
          </a:p>
          <a:p>
            <a:pPr algn="ctr"/>
            <a:endParaRPr lang="de-DE" sz="1200" b="1" dirty="0">
              <a:solidFill>
                <a:schemeClr val="bg2"/>
              </a:solidFill>
            </a:endParaRPr>
          </a:p>
          <a:p>
            <a:pPr algn="ctr"/>
            <a:r>
              <a:rPr lang="de-DE" sz="1200" b="1" dirty="0">
                <a:solidFill>
                  <a:schemeClr val="bg2"/>
                </a:solidFill>
              </a:rPr>
              <a:t>Die Bedeutung von </a:t>
            </a:r>
            <a:r>
              <a:rPr lang="de-DE" sz="1200" b="1" dirty="0" err="1">
                <a:solidFill>
                  <a:schemeClr val="bg2"/>
                </a:solidFill>
              </a:rPr>
              <a:t>Diwali</a:t>
            </a:r>
            <a:endParaRPr lang="de-DE" sz="1200" b="1" dirty="0">
              <a:solidFill>
                <a:schemeClr val="bg2"/>
              </a:solidFill>
            </a:endParaRPr>
          </a:p>
          <a:p>
            <a:pPr algn="ctr"/>
            <a:r>
              <a:rPr lang="de-DE" sz="1200" dirty="0" err="1">
                <a:solidFill>
                  <a:schemeClr val="bg2"/>
                </a:solidFill>
              </a:rPr>
              <a:t>Diwali</a:t>
            </a:r>
            <a:r>
              <a:rPr lang="de-DE" sz="1200" dirty="0">
                <a:solidFill>
                  <a:schemeClr val="bg2"/>
                </a:solidFill>
              </a:rPr>
              <a:t> ist ein wichtiges religiöses Fest, das seinen Ursprung in Indien hat. Die meisten Menschen denken bei </a:t>
            </a:r>
            <a:r>
              <a:rPr lang="de-DE" sz="1200" dirty="0" err="1">
                <a:solidFill>
                  <a:schemeClr val="bg2"/>
                </a:solidFill>
              </a:rPr>
              <a:t>Diwali</a:t>
            </a:r>
            <a:r>
              <a:rPr lang="de-DE" sz="1200" dirty="0">
                <a:solidFill>
                  <a:schemeClr val="bg2"/>
                </a:solidFill>
              </a:rPr>
              <a:t> an ein hinduistisches Fest, aber es wird auch von </a:t>
            </a:r>
            <a:r>
              <a:rPr lang="de-DE" sz="1200" dirty="0" err="1">
                <a:solidFill>
                  <a:schemeClr val="bg2"/>
                </a:solidFill>
              </a:rPr>
              <a:t>Sikhs</a:t>
            </a:r>
            <a:r>
              <a:rPr lang="de-DE" sz="1200" dirty="0">
                <a:solidFill>
                  <a:schemeClr val="bg2"/>
                </a:solidFill>
              </a:rPr>
              <a:t> und Jains gefeiert. </a:t>
            </a:r>
            <a:r>
              <a:rPr lang="de-DE" sz="1200" dirty="0" err="1">
                <a:solidFill>
                  <a:schemeClr val="bg2"/>
                </a:solidFill>
              </a:rPr>
              <a:t>Diwali</a:t>
            </a:r>
            <a:r>
              <a:rPr lang="de-DE" sz="1200" dirty="0">
                <a:solidFill>
                  <a:schemeClr val="bg2"/>
                </a:solidFill>
              </a:rPr>
              <a:t> findet jährlich statt, dauert fünf Tage und markiert den Beginn des hinduistischen Neujahrs. Das genaue Datum ändert sich jedes Jahr und hängt von der Position des Mondes ab, fällt aber normalerweise in die Monate Oktober und November.</a:t>
            </a:r>
          </a:p>
          <a:p>
            <a:pPr algn="ctr"/>
            <a:endParaRPr lang="de-DE" sz="1200" b="1" dirty="0">
              <a:solidFill>
                <a:schemeClr val="bg2"/>
              </a:solidFill>
            </a:endParaRPr>
          </a:p>
          <a:p>
            <a:pPr algn="ctr"/>
            <a:endParaRPr lang="de-DE" sz="1200" b="1" dirty="0">
              <a:solidFill>
                <a:schemeClr val="bg2"/>
              </a:solidFill>
            </a:endParaRPr>
          </a:p>
        </p:txBody>
      </p:sp>
      <p:sp>
        <p:nvSpPr>
          <p:cNvPr id="7" name="Abgerundete rechteckige Legende 6"/>
          <p:cNvSpPr/>
          <p:nvPr/>
        </p:nvSpPr>
        <p:spPr>
          <a:xfrm>
            <a:off x="5446340" y="1412776"/>
            <a:ext cx="2232248" cy="172129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b="1" dirty="0">
                <a:solidFill>
                  <a:schemeClr val="bg2"/>
                </a:solidFill>
              </a:rPr>
              <a:t>Osterkörbchen haben eine besondere Symbolik.</a:t>
            </a:r>
          </a:p>
          <a:p>
            <a:pPr algn="ctr"/>
            <a:r>
              <a:rPr lang="de-DE" sz="1200" dirty="0">
                <a:solidFill>
                  <a:schemeClr val="bg2"/>
                </a:solidFill>
              </a:rPr>
              <a:t>Die geflochtenen Behälter stehen für Nester und neues Leben, besonders wenn sie bis zum Rand mit Eiern gefüllt sind.</a:t>
            </a:r>
          </a:p>
        </p:txBody>
      </p:sp>
      <p:sp>
        <p:nvSpPr>
          <p:cNvPr id="8" name="Abgerundete rechteckige Legende 7"/>
          <p:cNvSpPr/>
          <p:nvPr/>
        </p:nvSpPr>
        <p:spPr>
          <a:xfrm>
            <a:off x="4798268" y="3707408"/>
            <a:ext cx="2736304" cy="2241872"/>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200" dirty="0"/>
              <a:t>Das </a:t>
            </a:r>
            <a:r>
              <a:rPr lang="de-DE" sz="1200" b="1" dirty="0"/>
              <a:t>chinesische Neujahrsfest</a:t>
            </a:r>
            <a:r>
              <a:rPr lang="de-DE" sz="1200" dirty="0"/>
              <a:t>, auch Frühlingsfest genannt, ist in erster Linie ein Familienfest. Traditionell kommen die Menschen am Silvesterabend zusammen, um gemeinsam zu essen. Viele Menschen nutzen die Feiertage auch, um in den Urlaub zu fahren. Die Feierlichkeiten dauern traditionell sieben Tage und enden mit dem Laternenfest.</a:t>
            </a:r>
          </a:p>
        </p:txBody>
      </p:sp>
      <p:sp>
        <p:nvSpPr>
          <p:cNvPr id="9" name="Abgerundete rechteckige Legende 8"/>
          <p:cNvSpPr/>
          <p:nvPr/>
        </p:nvSpPr>
        <p:spPr>
          <a:xfrm>
            <a:off x="8489812" y="3645024"/>
            <a:ext cx="2448272" cy="2088232"/>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b="1" dirty="0"/>
              <a:t>Der islamische Kalender ist kürzer als der westliche gregorianische Kalender; </a:t>
            </a:r>
            <a:r>
              <a:rPr lang="de-DE" sz="1200" dirty="0"/>
              <a:t>ein normales Jahr hat nur 354 Tage, ein Schaltjahr 355 Tage. Die Daten der islamischen Feiertage ändern sich jedes Jahr im Verhältnis zum Sonnenkalender.</a:t>
            </a:r>
          </a:p>
        </p:txBody>
      </p:sp>
      <p:sp>
        <p:nvSpPr>
          <p:cNvPr id="10" name="Abgerundete rechteckige Legende 7">
            <a:extLst>
              <a:ext uri="{FF2B5EF4-FFF2-40B4-BE49-F238E27FC236}">
                <a16:creationId xmlns:a16="http://schemas.microsoft.com/office/drawing/2014/main" id="{AB50C831-572F-47D1-84F9-78D77D2A8204}"/>
              </a:ext>
            </a:extLst>
          </p:cNvPr>
          <p:cNvSpPr/>
          <p:nvPr/>
        </p:nvSpPr>
        <p:spPr>
          <a:xfrm>
            <a:off x="1413892" y="3861048"/>
            <a:ext cx="2533748" cy="1944216"/>
          </a:xfrm>
          <a:prstGeom prst="wedgeRoundRectCallout">
            <a:avLst/>
          </a:prstGeom>
          <a:solidFill>
            <a:srgbClr val="002060"/>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200" b="1" dirty="0"/>
              <a:t>Am griechisch-orthodoxen Osterfest </a:t>
            </a:r>
            <a:r>
              <a:rPr lang="de-DE" sz="1200" dirty="0"/>
              <a:t>ist das am Spieß gebratene Lamm das traditionelle Gericht des Ostersonntags. Es wird auf diese Weise serviert, weil Jesus nach dem Apostel Johannes das Lamm Gottes ist. Er starb am Kreuz als Opfer für unsere Sünden.  Der Verzehr von Lammfleisch ehrt dies.</a:t>
            </a:r>
          </a:p>
        </p:txBody>
      </p:sp>
    </p:spTree>
    <p:extLst>
      <p:ext uri="{BB962C8B-B14F-4D97-AF65-F5344CB8AC3E}">
        <p14:creationId xmlns:p14="http://schemas.microsoft.com/office/powerpoint/2010/main" val="1864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dirty="0"/>
              <a:t>Übung: Was könnte passieren…?</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72816"/>
            <a:ext cx="9763729" cy="3581400"/>
          </a:xfrm>
        </p:spPr>
        <p:txBody>
          <a:bodyPr>
            <a:normAutofit/>
          </a:bodyPr>
          <a:lstStyle/>
          <a:p>
            <a:pPr marL="0" indent="0">
              <a:buNone/>
            </a:pPr>
            <a:r>
              <a:rPr lang="de-DE" i="1" dirty="0"/>
              <a:t>Denken Sie über die folgenden zwei Fragen nach, entweder als Selbstreflexion oder im Gespräch mit Kolleg*innen: </a:t>
            </a:r>
          </a:p>
          <a:p>
            <a:pPr marL="0" indent="0">
              <a:buNone/>
            </a:pPr>
            <a:r>
              <a:rPr lang="de-DE" i="1" dirty="0"/>
              <a:t>1. Wie beeinflussen traditionelle Feiern/Feste den Tagesablauf in einem Krankenhaus/Pflegezentrum?  Denken Sie an konkrete Vorfälle oder Situationen wie z.B. die Planung einer Operation...</a:t>
            </a:r>
          </a:p>
          <a:p>
            <a:pPr marL="0" indent="0">
              <a:buNone/>
            </a:pPr>
            <a:r>
              <a:rPr lang="de-DE" i="1" dirty="0"/>
              <a:t>2. Wie können Sie als Pflegekraft Möglichkeiten schaffen, dass verschiedene kulturelle Feste im Krankenhaus/Pflegeheim gefeiert werden?</a:t>
            </a:r>
          </a:p>
          <a:p>
            <a:pPr marL="0" indent="0">
              <a:buNone/>
            </a:pPr>
            <a:endParaRPr lang="de-DE" i="1"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29</a:t>
            </a:fld>
            <a:endParaRPr lang="en-GB"/>
          </a:p>
        </p:txBody>
      </p:sp>
    </p:spTree>
    <p:extLst>
      <p:ext uri="{BB962C8B-B14F-4D97-AF65-F5344CB8AC3E}">
        <p14:creationId xmlns:p14="http://schemas.microsoft.com/office/powerpoint/2010/main" val="49848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Einleitung</a:t>
            </a:r>
          </a:p>
        </p:txBody>
      </p:sp>
      <p:sp>
        <p:nvSpPr>
          <p:cNvPr id="3" name="Inhaltsplatzhalter 2"/>
          <p:cNvSpPr>
            <a:spLocks noGrp="1"/>
          </p:cNvSpPr>
          <p:nvPr>
            <p:ph idx="1"/>
          </p:nvPr>
        </p:nvSpPr>
        <p:spPr>
          <a:xfrm>
            <a:off x="1413892" y="1268760"/>
            <a:ext cx="9865096" cy="5184576"/>
          </a:xfrm>
        </p:spPr>
        <p:txBody>
          <a:bodyPr>
            <a:normAutofit fontScale="85000" lnSpcReduction="20000"/>
          </a:bodyPr>
          <a:lstStyle/>
          <a:p>
            <a:pPr marL="0" indent="0">
              <a:buNone/>
            </a:pPr>
            <a:r>
              <a:rPr lang="de-DE" sz="2000" i="1" dirty="0"/>
              <a:t>„ Wenn es um einen Krankenhaus- oder Kuraufenthalt geht – oder auch wenn es darum geht, ob man in ein Altersheim umziehen möchte – gibt es viele Fragen zum Thema Essen, die Muslime beschäftigen.</a:t>
            </a:r>
          </a:p>
          <a:p>
            <a:pPr marL="0" indent="0">
              <a:buNone/>
            </a:pPr>
            <a:r>
              <a:rPr lang="de-DE" sz="2000" i="1" dirty="0"/>
              <a:t>Ich kenne z.B. Leute, die sich ganze Koffer mit Essen oder Kühltaschen </a:t>
            </a:r>
            <a:r>
              <a:rPr lang="de-DE" i="1" dirty="0"/>
              <a:t>mitnehmen [wenn sie ins Krankenhaus müssen oder auf Kur fahren], weil sie befürchten, dass sie das Essen dort nicht essen können oder möchten. Aber das betrifft eigentlich nicht nur Muslime…das betrifft auch Personen jüdischer Herkunft. Da gibt es ja in der Speisenzubereitung sehr viele Parallelen zwischen koscher und </a:t>
            </a:r>
            <a:r>
              <a:rPr lang="de-DE" i="1" dirty="0" err="1"/>
              <a:t>halal</a:t>
            </a:r>
            <a:r>
              <a:rPr lang="de-DE" i="1" dirty="0"/>
              <a:t>. Die bekannteste ist die Regel zum Schweinefleisch. Aber es gibt auch zahlreiche religiöse Untergruppen – und sie alle haben ihre eigenen Regeln für den Umgang damit. </a:t>
            </a:r>
          </a:p>
          <a:p>
            <a:pPr marL="0" indent="0">
              <a:buNone/>
            </a:pPr>
            <a:r>
              <a:rPr lang="de-DE" i="1" dirty="0"/>
              <a:t>Schwierig ist es für konservative, streng gläubige Muslime, da hier auch Regeln bezüglich der Essenzubereitung gelten – Töpfe, Besteck, Gläser dürfen nicht mit verbotenen Lebensmitteln in Berührung gekommen sein. Vor ca. 20 Jahren habe ich in einem Gemeindezentrum ein </a:t>
            </a:r>
            <a:r>
              <a:rPr lang="de-DE" i="1" dirty="0" err="1"/>
              <a:t>Iftar</a:t>
            </a:r>
            <a:r>
              <a:rPr lang="de-DE" i="1" dirty="0"/>
              <a:t>-Essen für 300 Frauen veranstaltet. Das Essen wurde uns von einem türkischen Restaurant geliefert. Die Gläser hatten wir uns vom benachbarten China-Restaurant ausgeborgt. Na, das war ein Problem! Die Frauen wollten nicht aus diesen Gläsern trinken! Es hätte ja sein können, dass darin einmal Wein serviert worden ist. Ich bin dann zum Supermarkt gelaufen und habe Plastikbecher besorgt. Auch ich [Anm. selber </a:t>
            </a:r>
            <a:r>
              <a:rPr lang="de-DE" i="1" dirty="0" err="1"/>
              <a:t>Muslima</a:t>
            </a:r>
            <a:r>
              <a:rPr lang="de-DE" i="1" dirty="0"/>
              <a:t>] war darauf nicht vorbereitet.</a:t>
            </a:r>
          </a:p>
          <a:p>
            <a:pPr marL="0" indent="0">
              <a:buNone/>
            </a:pPr>
            <a:r>
              <a:rPr lang="de-DE" i="1" dirty="0"/>
              <a:t>…. Bei einem Krankenhausaufenthalt selber gibt es für muslimische Patient*innen wenig Wahlmöglichkeiten was das Essen betrifft. Das führt dazu, dass sich viele das Essen von Verwandten mitbringen lassen. Ich weiß nicht, ob das Krankhauspersonal darüber immer sehr erfreut ist. Oder manchmal stört es vielleicht auch die anderen Patient*innen im Zimmer – wegen des Geruchs…Ich habe das Gefühl, da könnte in Krankenhäusern noch mehr getan werden, um sich auf solche Personengruppen, die </a:t>
            </a:r>
            <a:r>
              <a:rPr lang="de-DE" i="1" dirty="0" err="1"/>
              <a:t>halal</a:t>
            </a:r>
            <a:r>
              <a:rPr lang="de-DE" i="1" dirty="0"/>
              <a:t> oder koscher essen, einzurichten...“</a:t>
            </a:r>
          </a:p>
          <a:p>
            <a:pPr marL="0" indent="0" algn="r">
              <a:buNone/>
            </a:pPr>
            <a:r>
              <a:rPr lang="en-GB" i="1" dirty="0"/>
              <a:t>							</a:t>
            </a:r>
            <a:r>
              <a:rPr lang="de-DE" i="1" dirty="0"/>
              <a:t> Sozialarbeiterin, Wien, Österreich</a:t>
            </a:r>
            <a:endParaRPr lang="de-DE" sz="1200" i="1" dirty="0"/>
          </a:p>
        </p:txBody>
      </p:sp>
      <p:sp>
        <p:nvSpPr>
          <p:cNvPr id="4" name="Foliennummernplatzhalter 3"/>
          <p:cNvSpPr>
            <a:spLocks noGrp="1"/>
          </p:cNvSpPr>
          <p:nvPr>
            <p:ph type="sldNum" sz="quarter" idx="12"/>
          </p:nvPr>
        </p:nvSpPr>
        <p:spPr/>
        <p:txBody>
          <a:bodyPr/>
          <a:lstStyle/>
          <a:p>
            <a:fld id="{C014DD1E-5D91-48A3-AD6D-45FBA980D106}" type="slidenum">
              <a:rPr lang="en-GB" smtClean="0"/>
              <a:pPr/>
              <a:t>3</a:t>
            </a:fld>
            <a:endParaRPr lang="en-GB"/>
          </a:p>
        </p:txBody>
      </p:sp>
    </p:spTree>
    <p:extLst>
      <p:ext uri="{BB962C8B-B14F-4D97-AF65-F5344CB8AC3E}">
        <p14:creationId xmlns:p14="http://schemas.microsoft.com/office/powerpoint/2010/main" val="40260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dirty="0"/>
              <a:t>Beispiel guter Praxis</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buNone/>
            </a:pPr>
            <a:r>
              <a:rPr lang="en-US" b="1" dirty="0"/>
              <a:t>ABEDL </a:t>
            </a:r>
            <a:r>
              <a:rPr lang="de-DE" b="1" dirty="0"/>
              <a:t>Strukturmodell</a:t>
            </a:r>
          </a:p>
          <a:p>
            <a:pPr marL="0" indent="0">
              <a:buNone/>
            </a:pPr>
            <a:r>
              <a:rPr lang="de-DE" dirty="0"/>
              <a:t>Das ABEDL-Strukturmodell bildet die Bedürfnisse, Fähigkeiten und Ressourcen einer Person ab und dient als Erfassungs- und Zuordnungsinstrument, mit dem der individuelle Pflegebedarf benannt werden kann.  Es wurde von der deutschen Pflegewissenschaftlerin Monika </a:t>
            </a:r>
            <a:r>
              <a:rPr lang="de-DE" dirty="0" err="1"/>
              <a:t>Krohwinkel</a:t>
            </a:r>
            <a:r>
              <a:rPr lang="de-DE" dirty="0"/>
              <a:t> entwickelt.</a:t>
            </a:r>
          </a:p>
          <a:p>
            <a:pPr marL="0" indent="0">
              <a:buNone/>
            </a:pPr>
            <a:r>
              <a:rPr lang="de-DE" dirty="0" err="1"/>
              <a:t>Krohwinkel</a:t>
            </a:r>
            <a:r>
              <a:rPr lang="de-DE" dirty="0"/>
              <a:t> definiert 13 ABEDLs (ABEDL = Aktivitäten und existenzielle Lebenserfahrungen), die miteinander in Beziehung stehen, aber keine hierarchische Struktur aufweisen. Mit dieser Klassifikation wird die Dokumentation des Pflegeprozesses ermöglicht, z.B. wird die strukturierte Erstellung einer Pflegeanamnese oder Pflegeplanung erleichtert. </a:t>
            </a:r>
            <a:endParaRPr lang="en-US"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30</a:t>
            </a:fld>
            <a:endParaRPr lang="en-GB"/>
          </a:p>
        </p:txBody>
      </p:sp>
    </p:spTree>
    <p:extLst>
      <p:ext uri="{BB962C8B-B14F-4D97-AF65-F5344CB8AC3E}">
        <p14:creationId xmlns:p14="http://schemas.microsoft.com/office/powerpoint/2010/main" val="306051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31</a:t>
            </a:fld>
            <a:endParaRPr lang="en-GB"/>
          </a:p>
        </p:txBody>
      </p:sp>
      <p:sp>
        <p:nvSpPr>
          <p:cNvPr id="5" name="Textfeld 4"/>
          <p:cNvSpPr txBox="1"/>
          <p:nvPr/>
        </p:nvSpPr>
        <p:spPr>
          <a:xfrm>
            <a:off x="4118060" y="2603171"/>
            <a:ext cx="4079899" cy="1231106"/>
          </a:xfrm>
          <a:prstGeom prst="rect">
            <a:avLst/>
          </a:prstGeom>
          <a:noFill/>
        </p:spPr>
        <p:txBody>
          <a:bodyPr wrap="none" rtlCol="0">
            <a:spAutoFit/>
          </a:bodyPr>
          <a:lstStyle/>
          <a:p>
            <a:pPr algn="ctr"/>
            <a:r>
              <a:rPr lang="en-US" b="1" dirty="0">
                <a:solidFill>
                  <a:schemeClr val="tx2"/>
                </a:solidFill>
              </a:rPr>
              <a:t>Das ABEDL Modell</a:t>
            </a:r>
          </a:p>
          <a:p>
            <a:pPr algn="ctr"/>
            <a:endParaRPr lang="en-US" sz="1000" dirty="0"/>
          </a:p>
          <a:p>
            <a:pPr algn="ctr"/>
            <a:r>
              <a:rPr lang="de-DE" sz="2000" b="1" dirty="0">
                <a:solidFill>
                  <a:schemeClr val="tx2"/>
                </a:solidFill>
              </a:rPr>
              <a:t>13 Aktivitäten und </a:t>
            </a:r>
          </a:p>
          <a:p>
            <a:pPr algn="ctr"/>
            <a:r>
              <a:rPr lang="de-DE" sz="2000" b="1" dirty="0">
                <a:solidFill>
                  <a:schemeClr val="tx2"/>
                </a:solidFill>
              </a:rPr>
              <a:t>existentielle Erfahrungen des Lebens</a:t>
            </a:r>
          </a:p>
        </p:txBody>
      </p:sp>
      <p:sp>
        <p:nvSpPr>
          <p:cNvPr id="8" name="Textfeld 7"/>
          <p:cNvSpPr txBox="1"/>
          <p:nvPr/>
        </p:nvSpPr>
        <p:spPr>
          <a:xfrm>
            <a:off x="7894612" y="1279307"/>
            <a:ext cx="1324054" cy="461665"/>
          </a:xfrm>
          <a:prstGeom prst="rect">
            <a:avLst/>
          </a:prstGeom>
          <a:noFill/>
        </p:spPr>
        <p:txBody>
          <a:bodyPr wrap="square" rtlCol="0">
            <a:spAutoFit/>
          </a:bodyPr>
          <a:lstStyle/>
          <a:p>
            <a:r>
              <a:rPr lang="de-DE" sz="1200" b="1" dirty="0">
                <a:solidFill>
                  <a:schemeClr val="tx2"/>
                </a:solidFill>
              </a:rPr>
              <a:t>Kommunizieren können</a:t>
            </a:r>
          </a:p>
        </p:txBody>
      </p:sp>
      <p:sp>
        <p:nvSpPr>
          <p:cNvPr id="9" name="Textfeld 8"/>
          <p:cNvSpPr txBox="1"/>
          <p:nvPr/>
        </p:nvSpPr>
        <p:spPr>
          <a:xfrm>
            <a:off x="10297578" y="1725592"/>
            <a:ext cx="1485465" cy="276999"/>
          </a:xfrm>
          <a:prstGeom prst="rect">
            <a:avLst/>
          </a:prstGeom>
          <a:noFill/>
        </p:spPr>
        <p:txBody>
          <a:bodyPr wrap="square" rtlCol="0">
            <a:spAutoFit/>
          </a:bodyPr>
          <a:lstStyle/>
          <a:p>
            <a:r>
              <a:rPr lang="de-DE" sz="1200" b="1" dirty="0">
                <a:solidFill>
                  <a:schemeClr val="tx2"/>
                </a:solidFill>
              </a:rPr>
              <a:t>Bewegungsfähigkeit</a:t>
            </a:r>
          </a:p>
        </p:txBody>
      </p:sp>
      <p:pic>
        <p:nvPicPr>
          <p:cNvPr id="10" name="Grafik 9"/>
          <p:cNvPicPr>
            <a:picLocks noChangeAspect="1"/>
          </p:cNvPicPr>
          <p:nvPr/>
        </p:nvPicPr>
        <p:blipFill>
          <a:blip r:embed="rId2" cstate="print"/>
          <a:stretch>
            <a:fillRect/>
          </a:stretch>
        </p:blipFill>
        <p:spPr>
          <a:xfrm>
            <a:off x="9453113" y="1537497"/>
            <a:ext cx="811417" cy="638615"/>
          </a:xfrm>
          <a:prstGeom prst="rect">
            <a:avLst/>
          </a:prstGeom>
        </p:spPr>
      </p:pic>
      <p:sp>
        <p:nvSpPr>
          <p:cNvPr id="11" name="Textfeld 10"/>
          <p:cNvSpPr txBox="1"/>
          <p:nvPr/>
        </p:nvSpPr>
        <p:spPr>
          <a:xfrm>
            <a:off x="10297579" y="2430847"/>
            <a:ext cx="1368152" cy="1015663"/>
          </a:xfrm>
          <a:prstGeom prst="rect">
            <a:avLst/>
          </a:prstGeom>
          <a:noFill/>
        </p:spPr>
        <p:txBody>
          <a:bodyPr wrap="square" rtlCol="0">
            <a:spAutoFit/>
          </a:bodyPr>
          <a:lstStyle/>
          <a:p>
            <a:r>
              <a:rPr lang="de-DE" sz="1200" b="1" dirty="0">
                <a:solidFill>
                  <a:schemeClr val="tx2"/>
                </a:solidFill>
              </a:rPr>
              <a:t>Lebenswichtige Funktionen des Körpers aufrechterhalten können</a:t>
            </a:r>
          </a:p>
        </p:txBody>
      </p:sp>
      <p:sp>
        <p:nvSpPr>
          <p:cNvPr id="14" name="Textfeld 13"/>
          <p:cNvSpPr txBox="1"/>
          <p:nvPr/>
        </p:nvSpPr>
        <p:spPr>
          <a:xfrm>
            <a:off x="10342884" y="3861048"/>
            <a:ext cx="1368152" cy="461665"/>
          </a:xfrm>
          <a:prstGeom prst="rect">
            <a:avLst/>
          </a:prstGeom>
          <a:noFill/>
        </p:spPr>
        <p:txBody>
          <a:bodyPr wrap="square" rtlCol="0">
            <a:spAutoFit/>
          </a:bodyPr>
          <a:lstStyle/>
          <a:p>
            <a:r>
              <a:rPr lang="de-DE" sz="1200" b="1" dirty="0">
                <a:solidFill>
                  <a:schemeClr val="tx2"/>
                </a:solidFill>
              </a:rPr>
              <a:t>Für sich selbst sorgen können</a:t>
            </a:r>
          </a:p>
        </p:txBody>
      </p:sp>
      <p:pic>
        <p:nvPicPr>
          <p:cNvPr id="15" name="Grafik 14"/>
          <p:cNvPicPr>
            <a:picLocks noChangeAspect="1"/>
          </p:cNvPicPr>
          <p:nvPr/>
        </p:nvPicPr>
        <p:blipFill>
          <a:blip r:embed="rId3" cstate="print"/>
          <a:stretch>
            <a:fillRect/>
          </a:stretch>
        </p:blipFill>
        <p:spPr>
          <a:xfrm>
            <a:off x="9202204" y="3485786"/>
            <a:ext cx="1095375" cy="838200"/>
          </a:xfrm>
          <a:prstGeom prst="rect">
            <a:avLst/>
          </a:prstGeom>
        </p:spPr>
      </p:pic>
      <p:sp>
        <p:nvSpPr>
          <p:cNvPr id="16" name="Textfeld 15"/>
          <p:cNvSpPr txBox="1"/>
          <p:nvPr/>
        </p:nvSpPr>
        <p:spPr>
          <a:xfrm>
            <a:off x="10013548" y="5072843"/>
            <a:ext cx="1368152" cy="276999"/>
          </a:xfrm>
          <a:prstGeom prst="rect">
            <a:avLst/>
          </a:prstGeom>
          <a:noFill/>
        </p:spPr>
        <p:txBody>
          <a:bodyPr wrap="square" rtlCol="0">
            <a:spAutoFit/>
          </a:bodyPr>
          <a:lstStyle/>
          <a:p>
            <a:r>
              <a:rPr lang="de-DE" sz="1200" b="1" dirty="0">
                <a:solidFill>
                  <a:schemeClr val="tx2"/>
                </a:solidFill>
              </a:rPr>
              <a:t>Essen und Trinken</a:t>
            </a:r>
          </a:p>
        </p:txBody>
      </p:sp>
      <p:sp>
        <p:nvSpPr>
          <p:cNvPr id="19" name="Textfeld 18"/>
          <p:cNvSpPr txBox="1"/>
          <p:nvPr/>
        </p:nvSpPr>
        <p:spPr>
          <a:xfrm>
            <a:off x="7457098" y="5043881"/>
            <a:ext cx="1070521" cy="276999"/>
          </a:xfrm>
          <a:prstGeom prst="rect">
            <a:avLst/>
          </a:prstGeom>
          <a:noFill/>
        </p:spPr>
        <p:txBody>
          <a:bodyPr wrap="square" rtlCol="0">
            <a:spAutoFit/>
          </a:bodyPr>
          <a:lstStyle/>
          <a:p>
            <a:r>
              <a:rPr lang="de-DE" sz="1200" b="1" dirty="0">
                <a:solidFill>
                  <a:schemeClr val="tx2"/>
                </a:solidFill>
              </a:rPr>
              <a:t>ausscheiden</a:t>
            </a:r>
          </a:p>
        </p:txBody>
      </p:sp>
      <p:pic>
        <p:nvPicPr>
          <p:cNvPr id="20" name="Grafik 19"/>
          <p:cNvPicPr>
            <a:picLocks noChangeAspect="1"/>
          </p:cNvPicPr>
          <p:nvPr/>
        </p:nvPicPr>
        <p:blipFill>
          <a:blip r:embed="rId4" cstate="print"/>
          <a:stretch>
            <a:fillRect/>
          </a:stretch>
        </p:blipFill>
        <p:spPr>
          <a:xfrm>
            <a:off x="7369653" y="5359159"/>
            <a:ext cx="990600" cy="733425"/>
          </a:xfrm>
          <a:prstGeom prst="rect">
            <a:avLst/>
          </a:prstGeom>
        </p:spPr>
      </p:pic>
      <p:sp>
        <p:nvSpPr>
          <p:cNvPr id="21" name="Textfeld 20"/>
          <p:cNvSpPr txBox="1"/>
          <p:nvPr/>
        </p:nvSpPr>
        <p:spPr>
          <a:xfrm>
            <a:off x="5786248" y="4921496"/>
            <a:ext cx="1467230" cy="461665"/>
          </a:xfrm>
          <a:prstGeom prst="rect">
            <a:avLst/>
          </a:prstGeom>
          <a:noFill/>
        </p:spPr>
        <p:txBody>
          <a:bodyPr wrap="square" rtlCol="0">
            <a:spAutoFit/>
          </a:bodyPr>
          <a:lstStyle/>
          <a:p>
            <a:r>
              <a:rPr lang="de-DE" sz="1200" b="1" dirty="0">
                <a:solidFill>
                  <a:schemeClr val="tx2"/>
                </a:solidFill>
              </a:rPr>
              <a:t>sich anziehen können</a:t>
            </a:r>
          </a:p>
        </p:txBody>
      </p:sp>
      <p:pic>
        <p:nvPicPr>
          <p:cNvPr id="22" name="Grafik 21"/>
          <p:cNvPicPr>
            <a:picLocks noChangeAspect="1"/>
          </p:cNvPicPr>
          <p:nvPr/>
        </p:nvPicPr>
        <p:blipFill>
          <a:blip r:embed="rId5" cstate="print"/>
          <a:stretch>
            <a:fillRect/>
          </a:stretch>
        </p:blipFill>
        <p:spPr>
          <a:xfrm>
            <a:off x="5819395" y="5368249"/>
            <a:ext cx="1000125" cy="771525"/>
          </a:xfrm>
          <a:prstGeom prst="rect">
            <a:avLst/>
          </a:prstGeom>
        </p:spPr>
      </p:pic>
      <p:sp>
        <p:nvSpPr>
          <p:cNvPr id="23" name="Textfeld 22"/>
          <p:cNvSpPr txBox="1"/>
          <p:nvPr/>
        </p:nvSpPr>
        <p:spPr>
          <a:xfrm>
            <a:off x="4076216" y="5043881"/>
            <a:ext cx="1368152" cy="276999"/>
          </a:xfrm>
          <a:prstGeom prst="rect">
            <a:avLst/>
          </a:prstGeom>
          <a:noFill/>
        </p:spPr>
        <p:txBody>
          <a:bodyPr wrap="square" rtlCol="0">
            <a:spAutoFit/>
          </a:bodyPr>
          <a:lstStyle/>
          <a:p>
            <a:r>
              <a:rPr lang="de-DE" sz="1200" b="1" dirty="0">
                <a:solidFill>
                  <a:schemeClr val="tx2"/>
                </a:solidFill>
              </a:rPr>
              <a:t>Ruhe und Schlaf</a:t>
            </a:r>
          </a:p>
        </p:txBody>
      </p:sp>
      <p:sp>
        <p:nvSpPr>
          <p:cNvPr id="25" name="Textfeld 24"/>
          <p:cNvSpPr txBox="1"/>
          <p:nvPr/>
        </p:nvSpPr>
        <p:spPr>
          <a:xfrm>
            <a:off x="1341884" y="5157192"/>
            <a:ext cx="1368152" cy="646331"/>
          </a:xfrm>
          <a:prstGeom prst="rect">
            <a:avLst/>
          </a:prstGeom>
          <a:noFill/>
        </p:spPr>
        <p:txBody>
          <a:bodyPr wrap="square" rtlCol="0">
            <a:spAutoFit/>
          </a:bodyPr>
          <a:lstStyle/>
          <a:p>
            <a:r>
              <a:rPr lang="de-DE" sz="1200" b="1" dirty="0">
                <a:solidFill>
                  <a:schemeClr val="tx2"/>
                </a:solidFill>
              </a:rPr>
              <a:t>sich selbst beschäftigen können</a:t>
            </a:r>
          </a:p>
        </p:txBody>
      </p:sp>
      <p:sp>
        <p:nvSpPr>
          <p:cNvPr id="28" name="Textfeld 27"/>
          <p:cNvSpPr txBox="1"/>
          <p:nvPr/>
        </p:nvSpPr>
        <p:spPr>
          <a:xfrm>
            <a:off x="862576" y="3681101"/>
            <a:ext cx="1583771" cy="646331"/>
          </a:xfrm>
          <a:prstGeom prst="rect">
            <a:avLst/>
          </a:prstGeom>
          <a:noFill/>
        </p:spPr>
        <p:txBody>
          <a:bodyPr wrap="square" rtlCol="0">
            <a:spAutoFit/>
          </a:bodyPr>
          <a:lstStyle/>
          <a:p>
            <a:r>
              <a:rPr lang="de-DE" sz="1200" b="1" dirty="0">
                <a:solidFill>
                  <a:schemeClr val="tx2"/>
                </a:solidFill>
              </a:rPr>
              <a:t>sich wie ein Mann/eine Frau fühlen zu können</a:t>
            </a:r>
            <a:endParaRPr lang="en-US" sz="1200" b="1" dirty="0">
              <a:solidFill>
                <a:schemeClr val="tx2"/>
              </a:solidFill>
            </a:endParaRPr>
          </a:p>
        </p:txBody>
      </p:sp>
      <p:sp>
        <p:nvSpPr>
          <p:cNvPr id="30" name="Textfeld 29"/>
          <p:cNvSpPr txBox="1"/>
          <p:nvPr/>
        </p:nvSpPr>
        <p:spPr>
          <a:xfrm>
            <a:off x="1292676" y="2441088"/>
            <a:ext cx="1313826" cy="646331"/>
          </a:xfrm>
          <a:prstGeom prst="rect">
            <a:avLst/>
          </a:prstGeom>
          <a:noFill/>
        </p:spPr>
        <p:txBody>
          <a:bodyPr wrap="square" rtlCol="0">
            <a:spAutoFit/>
          </a:bodyPr>
          <a:lstStyle/>
          <a:p>
            <a:r>
              <a:rPr lang="de-DE" sz="1200" b="1" dirty="0">
                <a:solidFill>
                  <a:schemeClr val="tx2"/>
                </a:solidFill>
              </a:rPr>
              <a:t>Sicherheit in der Umwelt zu gewährleisten</a:t>
            </a:r>
            <a:endParaRPr lang="en-US" sz="1200" b="1" dirty="0">
              <a:solidFill>
                <a:schemeClr val="tx2"/>
              </a:solidFill>
            </a:endParaRPr>
          </a:p>
        </p:txBody>
      </p:sp>
      <p:pic>
        <p:nvPicPr>
          <p:cNvPr id="31" name="Grafik 30"/>
          <p:cNvPicPr>
            <a:picLocks noChangeAspect="1"/>
          </p:cNvPicPr>
          <p:nvPr/>
        </p:nvPicPr>
        <p:blipFill>
          <a:blip r:embed="rId6" cstate="print"/>
          <a:stretch>
            <a:fillRect/>
          </a:stretch>
        </p:blipFill>
        <p:spPr>
          <a:xfrm>
            <a:off x="2574794" y="2421901"/>
            <a:ext cx="1095375" cy="619125"/>
          </a:xfrm>
          <a:prstGeom prst="rect">
            <a:avLst/>
          </a:prstGeom>
        </p:spPr>
      </p:pic>
      <p:sp>
        <p:nvSpPr>
          <p:cNvPr id="32" name="Textfeld 31"/>
          <p:cNvSpPr txBox="1"/>
          <p:nvPr/>
        </p:nvSpPr>
        <p:spPr>
          <a:xfrm>
            <a:off x="5164149" y="1357012"/>
            <a:ext cx="2088030" cy="646331"/>
          </a:xfrm>
          <a:prstGeom prst="rect">
            <a:avLst/>
          </a:prstGeom>
          <a:noFill/>
        </p:spPr>
        <p:txBody>
          <a:bodyPr wrap="square" rtlCol="0">
            <a:spAutoFit/>
          </a:bodyPr>
          <a:lstStyle/>
          <a:p>
            <a:r>
              <a:rPr lang="de-DE" sz="1200" b="1" dirty="0">
                <a:solidFill>
                  <a:schemeClr val="tx2"/>
                </a:solidFill>
              </a:rPr>
              <a:t>mit existenziellen Lebenserfahrungen umgehen können</a:t>
            </a:r>
            <a:endParaRPr lang="en-US" sz="1200" b="1" dirty="0">
              <a:solidFill>
                <a:schemeClr val="tx2"/>
              </a:solidFill>
            </a:endParaRPr>
          </a:p>
        </p:txBody>
      </p:sp>
      <p:sp>
        <p:nvSpPr>
          <p:cNvPr id="36" name="Textfeld 35"/>
          <p:cNvSpPr txBox="1"/>
          <p:nvPr/>
        </p:nvSpPr>
        <p:spPr>
          <a:xfrm>
            <a:off x="1804458" y="1395139"/>
            <a:ext cx="1769033" cy="461665"/>
          </a:xfrm>
          <a:prstGeom prst="rect">
            <a:avLst/>
          </a:prstGeom>
          <a:noFill/>
        </p:spPr>
        <p:txBody>
          <a:bodyPr wrap="square" rtlCol="0">
            <a:spAutoFit/>
          </a:bodyPr>
          <a:lstStyle/>
          <a:p>
            <a:r>
              <a:rPr lang="de-DE" sz="1200" b="1" dirty="0">
                <a:solidFill>
                  <a:schemeClr val="tx2"/>
                </a:solidFill>
              </a:rPr>
              <a:t>soziale Lebensbereiche absichern zu können</a:t>
            </a:r>
            <a:endParaRPr lang="en-US" sz="1200" b="1" dirty="0">
              <a:solidFill>
                <a:schemeClr val="tx2"/>
              </a:solidFill>
            </a:endParaRPr>
          </a:p>
        </p:txBody>
      </p:sp>
      <p:sp>
        <p:nvSpPr>
          <p:cNvPr id="40" name="Nach links gekrümmter Pfeil 39"/>
          <p:cNvSpPr/>
          <p:nvPr/>
        </p:nvSpPr>
        <p:spPr>
          <a:xfrm>
            <a:off x="7264864" y="2043070"/>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1" name="Nach links gekrümmter Pfeil 40"/>
          <p:cNvSpPr/>
          <p:nvPr/>
        </p:nvSpPr>
        <p:spPr>
          <a:xfrm rot="10800000">
            <a:off x="4075317" y="1956424"/>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2" name="Ovale Legende 41"/>
          <p:cNvSpPr/>
          <p:nvPr/>
        </p:nvSpPr>
        <p:spPr>
          <a:xfrm>
            <a:off x="8488986" y="448413"/>
            <a:ext cx="1205826" cy="76687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44" name="Grafik 43"/>
          <p:cNvPicPr>
            <a:picLocks noChangeAspect="1"/>
          </p:cNvPicPr>
          <p:nvPr/>
        </p:nvPicPr>
        <p:blipFill>
          <a:blip r:embed="rId7" cstate="print">
            <a:duotone>
              <a:schemeClr val="accent5">
                <a:shade val="45000"/>
                <a:satMod val="135000"/>
              </a:schemeClr>
              <a:prstClr val="white"/>
            </a:duotone>
          </a:blip>
          <a:stretch>
            <a:fillRect/>
          </a:stretch>
        </p:blipFill>
        <p:spPr>
          <a:xfrm>
            <a:off x="8976683" y="2485531"/>
            <a:ext cx="1303139" cy="721631"/>
          </a:xfrm>
          <a:prstGeom prst="rect">
            <a:avLst/>
          </a:prstGeom>
        </p:spPr>
      </p:pic>
      <p:pic>
        <p:nvPicPr>
          <p:cNvPr id="46" name="Grafik 45"/>
          <p:cNvPicPr>
            <a:picLocks noChangeAspect="1"/>
          </p:cNvPicPr>
          <p:nvPr/>
        </p:nvPicPr>
        <p:blipFill>
          <a:blip r:embed="rId8" cstate="print">
            <a:duotone>
              <a:prstClr val="black"/>
              <a:schemeClr val="accent1">
                <a:tint val="45000"/>
                <a:satMod val="400000"/>
              </a:schemeClr>
            </a:duotone>
          </a:blip>
          <a:stretch>
            <a:fillRect/>
          </a:stretch>
        </p:blipFill>
        <p:spPr>
          <a:xfrm>
            <a:off x="8836157" y="4561053"/>
            <a:ext cx="1177391" cy="1120512"/>
          </a:xfrm>
          <a:prstGeom prst="rect">
            <a:avLst/>
          </a:prstGeom>
        </p:spPr>
      </p:pic>
      <p:pic>
        <p:nvPicPr>
          <p:cNvPr id="48" name="Grafik 47"/>
          <p:cNvPicPr>
            <a:picLocks noChangeAspect="1"/>
          </p:cNvPicPr>
          <p:nvPr/>
        </p:nvPicPr>
        <p:blipFill>
          <a:blip r:embed="rId9" cstate="print">
            <a:duotone>
              <a:schemeClr val="accent4">
                <a:shade val="45000"/>
                <a:satMod val="135000"/>
              </a:schemeClr>
              <a:prstClr val="white"/>
            </a:duotone>
          </a:blip>
          <a:stretch>
            <a:fillRect/>
          </a:stretch>
        </p:blipFill>
        <p:spPr>
          <a:xfrm>
            <a:off x="4065264" y="5383161"/>
            <a:ext cx="1055319" cy="862608"/>
          </a:xfrm>
          <a:prstGeom prst="rect">
            <a:avLst/>
          </a:prstGeom>
        </p:spPr>
      </p:pic>
      <p:pic>
        <p:nvPicPr>
          <p:cNvPr id="49" name="Grafik 48"/>
          <p:cNvPicPr>
            <a:picLocks noChangeAspect="1"/>
          </p:cNvPicPr>
          <p:nvPr/>
        </p:nvPicPr>
        <p:blipFill>
          <a:blip r:embed="rId10" cstate="print">
            <a:duotone>
              <a:prstClr val="black"/>
              <a:schemeClr val="accent6">
                <a:tint val="45000"/>
                <a:satMod val="400000"/>
              </a:schemeClr>
            </a:duotone>
          </a:blip>
          <a:stretch>
            <a:fillRect/>
          </a:stretch>
        </p:blipFill>
        <p:spPr>
          <a:xfrm>
            <a:off x="2511844" y="4735824"/>
            <a:ext cx="1003625" cy="1042226"/>
          </a:xfrm>
          <a:prstGeom prst="rect">
            <a:avLst/>
          </a:prstGeom>
        </p:spPr>
      </p:pic>
      <p:pic>
        <p:nvPicPr>
          <p:cNvPr id="50" name="Grafik 49"/>
          <p:cNvPicPr>
            <a:picLocks noChangeAspect="1"/>
          </p:cNvPicPr>
          <p:nvPr/>
        </p:nvPicPr>
        <p:blipFill>
          <a:blip r:embed="rId11" cstate="print">
            <a:duotone>
              <a:prstClr val="black"/>
              <a:schemeClr val="accent1">
                <a:tint val="45000"/>
                <a:satMod val="400000"/>
              </a:schemeClr>
            </a:duotone>
          </a:blip>
          <a:stretch>
            <a:fillRect/>
          </a:stretch>
        </p:blipFill>
        <p:spPr>
          <a:xfrm>
            <a:off x="2436683" y="3553381"/>
            <a:ext cx="1086608" cy="814956"/>
          </a:xfrm>
          <a:prstGeom prst="rect">
            <a:avLst/>
          </a:prstGeom>
        </p:spPr>
      </p:pic>
      <p:pic>
        <p:nvPicPr>
          <p:cNvPr id="51" name="Grafik 50"/>
          <p:cNvPicPr>
            <a:picLocks noChangeAspect="1"/>
          </p:cNvPicPr>
          <p:nvPr/>
        </p:nvPicPr>
        <p:blipFill>
          <a:blip r:embed="rId12" cstate="print">
            <a:duotone>
              <a:prstClr val="black"/>
              <a:schemeClr val="accent2">
                <a:tint val="45000"/>
                <a:satMod val="400000"/>
              </a:schemeClr>
            </a:duotone>
          </a:blip>
          <a:stretch>
            <a:fillRect/>
          </a:stretch>
        </p:blipFill>
        <p:spPr>
          <a:xfrm>
            <a:off x="3401087" y="985075"/>
            <a:ext cx="972386" cy="909068"/>
          </a:xfrm>
          <a:prstGeom prst="rect">
            <a:avLst/>
          </a:prstGeom>
        </p:spPr>
      </p:pic>
      <p:pic>
        <p:nvPicPr>
          <p:cNvPr id="52" name="Grafik 51"/>
          <p:cNvPicPr>
            <a:picLocks noChangeAspect="1"/>
          </p:cNvPicPr>
          <p:nvPr/>
        </p:nvPicPr>
        <p:blipFill>
          <a:blip r:embed="rId13" cstate="print">
            <a:duotone>
              <a:schemeClr val="accent5">
                <a:shade val="45000"/>
                <a:satMod val="135000"/>
              </a:schemeClr>
              <a:prstClr val="white"/>
            </a:duotone>
          </a:blip>
          <a:stretch>
            <a:fillRect/>
          </a:stretch>
        </p:blipFill>
        <p:spPr>
          <a:xfrm>
            <a:off x="5614879" y="448413"/>
            <a:ext cx="911581" cy="869977"/>
          </a:xfrm>
          <a:prstGeom prst="rect">
            <a:avLst/>
          </a:prstGeom>
        </p:spPr>
      </p:pic>
    </p:spTree>
    <p:extLst>
      <p:ext uri="{BB962C8B-B14F-4D97-AF65-F5344CB8AC3E}">
        <p14:creationId xmlns:p14="http://schemas.microsoft.com/office/powerpoint/2010/main" val="2631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629916" y="764704"/>
            <a:ext cx="9598700" cy="4464496"/>
          </a:xfrm>
        </p:spPr>
        <p:txBody>
          <a:bodyPr>
            <a:normAutofit lnSpcReduction="10000"/>
          </a:bodyPr>
          <a:lstStyle/>
          <a:p>
            <a:pPr marL="0" indent="0">
              <a:buNone/>
            </a:pPr>
            <a:r>
              <a:rPr lang="de-DE" sz="2800" dirty="0"/>
              <a:t>Das Modell verdeutlicht, dass Pflege auf die Erhaltung der menschlichen Unabhängigkeit und des Wohlbefindens abzielt.</a:t>
            </a:r>
          </a:p>
          <a:p>
            <a:pPr marL="0" indent="0">
              <a:buNone/>
            </a:pPr>
            <a:r>
              <a:rPr lang="de-DE" sz="2800" dirty="0"/>
              <a:t>Die Pflege konzentriert sich auf die </a:t>
            </a:r>
            <a:r>
              <a:rPr lang="de-DE" sz="2800" b="1" dirty="0"/>
              <a:t>individuelle Lebensgeschichte </a:t>
            </a:r>
            <a:r>
              <a:rPr lang="de-DE" sz="2800" dirty="0"/>
              <a:t>und Lebenssituation sowie auf die Unterstützung und die Fähigkeiten der Person.</a:t>
            </a: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r>
              <a:rPr lang="de-DE" sz="2800" dirty="0"/>
              <a:t>Dazu gehört auch die Berücksichtigung des kulturellen Hintergrunds einer Person.</a:t>
            </a:r>
            <a:endParaRPr lang="en-US" sz="2800"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32</a:t>
            </a:fld>
            <a:endParaRPr lang="en-GB"/>
          </a:p>
        </p:txBody>
      </p:sp>
      <p:sp>
        <p:nvSpPr>
          <p:cNvPr id="5" name="Pfeil nach unten 4"/>
          <p:cNvSpPr/>
          <p:nvPr/>
        </p:nvSpPr>
        <p:spPr>
          <a:xfrm>
            <a:off x="5158308" y="2996952"/>
            <a:ext cx="2088232"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309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Zusammenfassung</a:t>
            </a:r>
          </a:p>
        </p:txBody>
      </p:sp>
      <p:sp>
        <p:nvSpPr>
          <p:cNvPr id="3" name="Inhaltsplatzhalter 2"/>
          <p:cNvSpPr>
            <a:spLocks noGrp="1"/>
          </p:cNvSpPr>
          <p:nvPr>
            <p:ph idx="1"/>
          </p:nvPr>
        </p:nvSpPr>
        <p:spPr/>
        <p:txBody>
          <a:bodyPr>
            <a:normAutofit/>
          </a:bodyPr>
          <a:lstStyle/>
          <a:p>
            <a:pPr algn="just"/>
            <a:r>
              <a:rPr lang="de-DE" i="1" dirty="0"/>
              <a:t>Gerade im Kontext der Altenpflege ist es wichtig, Feste zu berücksichtigen. Je älter die Menschen werden, desto mehr können Traditionen für sie wieder an Bedeutung gewinnen.</a:t>
            </a:r>
          </a:p>
          <a:p>
            <a:pPr algn="just"/>
            <a:r>
              <a:rPr lang="de-DE" i="1" dirty="0"/>
              <a:t>Die Arbeit mit Menschen aus unterschiedlichen Kulturen bedeutet auch, deren unterschiedliche Traditionen und Feste zu respektieren und wertzuschätzen. </a:t>
            </a:r>
          </a:p>
          <a:p>
            <a:pPr algn="just"/>
            <a:r>
              <a:rPr lang="de-DE" i="1" dirty="0"/>
              <a:t>Kultursensible Pflege bedeutet demnach, sich auf jede einzelne Person, ihre Biografie, ihren religiösen, kulturellen, geschlechtsspezifischen und/oder migrationsbedingten Hintergrund und ihre individuelle Bedürfnissen einzulassen.</a:t>
            </a:r>
          </a:p>
        </p:txBody>
      </p:sp>
      <p:sp>
        <p:nvSpPr>
          <p:cNvPr id="4" name="Foliennummernplatzhalter 3"/>
          <p:cNvSpPr>
            <a:spLocks noGrp="1"/>
          </p:cNvSpPr>
          <p:nvPr>
            <p:ph type="sldNum" sz="quarter" idx="12"/>
          </p:nvPr>
        </p:nvSpPr>
        <p:spPr/>
        <p:txBody>
          <a:bodyPr/>
          <a:lstStyle/>
          <a:p>
            <a:fld id="{C014DD1E-5D91-48A3-AD6D-45FBA980D106}" type="slidenum">
              <a:rPr lang="en-GB" smtClean="0"/>
              <a:pPr/>
              <a:t>33</a:t>
            </a:fld>
            <a:endParaRPr lang="en-GB"/>
          </a:p>
        </p:txBody>
      </p:sp>
    </p:spTree>
    <p:extLst>
      <p:ext uri="{BB962C8B-B14F-4D97-AF65-F5344CB8AC3E}">
        <p14:creationId xmlns:p14="http://schemas.microsoft.com/office/powerpoint/2010/main" val="1306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a:xfrm>
            <a:off x="1371243" y="685800"/>
            <a:ext cx="9598700" cy="798984"/>
          </a:xfrm>
        </p:spPr>
        <p:txBody>
          <a:bodyPr>
            <a:normAutofit fontScale="90000"/>
          </a:bodyPr>
          <a:lstStyle/>
          <a:p>
            <a:r>
              <a:rPr lang="de-DE" sz="4400" dirty="0"/>
              <a:t>Interkultureller Kalender</a:t>
            </a:r>
            <a:br>
              <a:rPr lang="de-DE" sz="4400" dirty="0"/>
            </a:br>
            <a:br>
              <a:rPr lang="de-DE" sz="4400" dirty="0"/>
            </a:br>
            <a:r>
              <a:rPr lang="de-DE" sz="2200" dirty="0"/>
              <a:t>Ein interkultureller Kalender ist ein nützliches Instrument um einen Überblick über alle Feiertage der verschiedenen Religionen im Laufe des Jahres zu erhalten.</a:t>
            </a:r>
            <a:br>
              <a:rPr lang="de-DE" sz="2200" dirty="0"/>
            </a:br>
            <a:endParaRPr lang="de-DE" sz="2200"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422903" y="2467342"/>
            <a:ext cx="9043649" cy="3149352"/>
          </a:xfrm>
        </p:spPr>
        <p:txBody>
          <a:bodyPr>
            <a:normAutofit/>
          </a:bodyPr>
          <a:lstStyle/>
          <a:p>
            <a:pPr marL="0" indent="0">
              <a:buNone/>
            </a:pPr>
            <a:endParaRPr lang="de-DE" dirty="0">
              <a:hlinkClick r:id="rId2"/>
            </a:endParaRPr>
          </a:p>
          <a:p>
            <a:r>
              <a:rPr lang="de-DE" dirty="0">
                <a:hlinkClick r:id="rId2"/>
              </a:rPr>
              <a:t>https://www.diversitybestpractices.com/2021-diversity-holidays</a:t>
            </a:r>
            <a:endParaRPr lang="de-DE" dirty="0"/>
          </a:p>
          <a:p>
            <a:r>
              <a:rPr lang="de-DE" dirty="0">
                <a:hlinkClick r:id="rId3"/>
              </a:rPr>
              <a:t>https://www.diversityresources.com/february-2021-diversity-calendar/</a:t>
            </a:r>
            <a:endParaRPr lang="de-DE"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pPr/>
              <a:t>34</a:t>
            </a:fld>
            <a:endParaRPr lang="en-GB"/>
          </a:p>
        </p:txBody>
      </p:sp>
      <p:pic>
        <p:nvPicPr>
          <p:cNvPr id="6" name="Grafik 5"/>
          <p:cNvPicPr>
            <a:picLocks noChangeAspect="1"/>
          </p:cNvPicPr>
          <p:nvPr/>
        </p:nvPicPr>
        <p:blipFill>
          <a:blip r:embed="rId4" cstate="print"/>
          <a:stretch>
            <a:fillRect/>
          </a:stretch>
        </p:blipFill>
        <p:spPr>
          <a:xfrm>
            <a:off x="2998068" y="3789040"/>
            <a:ext cx="5893321" cy="2137048"/>
          </a:xfrm>
          <a:prstGeom prst="rect">
            <a:avLst/>
          </a:prstGeom>
        </p:spPr>
      </p:pic>
      <p:sp>
        <p:nvSpPr>
          <p:cNvPr id="5" name="Textfeld 4"/>
          <p:cNvSpPr txBox="1"/>
          <p:nvPr/>
        </p:nvSpPr>
        <p:spPr>
          <a:xfrm>
            <a:off x="2926060" y="5912336"/>
            <a:ext cx="3485249" cy="584775"/>
          </a:xfrm>
          <a:prstGeom prst="rect">
            <a:avLst/>
          </a:prstGeom>
          <a:noFill/>
        </p:spPr>
        <p:txBody>
          <a:bodyPr wrap="none" rtlCol="0">
            <a:spAutoFit/>
          </a:bodyPr>
          <a:lstStyle/>
          <a:p>
            <a:r>
              <a:rPr lang="en-US" sz="800" dirty="0">
                <a:hlinkClick r:id="rId5"/>
              </a:rPr>
              <a:t>Source: https://www.usamulticulturalcalendar.com/Wall_Calender_a/256.htm</a:t>
            </a:r>
            <a:endParaRPr lang="en-US" sz="800" dirty="0"/>
          </a:p>
          <a:p>
            <a:endParaRPr lang="de-DE" dirty="0"/>
          </a:p>
        </p:txBody>
      </p:sp>
    </p:spTree>
    <p:extLst>
      <p:ext uri="{BB962C8B-B14F-4D97-AF65-F5344CB8AC3E}">
        <p14:creationId xmlns:p14="http://schemas.microsoft.com/office/powerpoint/2010/main" val="3889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err="1"/>
              <a:t>Referenzen</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581400"/>
          </a:xfrm>
        </p:spPr>
        <p:txBody>
          <a:bodyPr>
            <a:normAutofit lnSpcReduction="10000"/>
          </a:bodyPr>
          <a:lstStyle/>
          <a:p>
            <a:pPr marL="383933" lvl="1">
              <a:spcBef>
                <a:spcPts val="1000"/>
              </a:spcBef>
              <a:buFont typeface="Franklin Gothic Book" panose="020B0503020102020204" pitchFamily="34" charset="0"/>
              <a:buChar char="■"/>
            </a:pPr>
            <a:r>
              <a:rPr lang="de-DE" i="0" dirty="0" err="1"/>
              <a:t>Gülal</a:t>
            </a:r>
            <a:r>
              <a:rPr lang="de-DE" i="0" dirty="0"/>
              <a:t> F., Kultursensible Pflege und Betreuung von muslimischen Menschen, 2017 Heilbronn</a:t>
            </a:r>
          </a:p>
          <a:p>
            <a:r>
              <a:rPr lang="de-DE" dirty="0"/>
              <a:t>religionen-entdecken.de; </a:t>
            </a:r>
            <a:r>
              <a:rPr lang="de-DE" dirty="0">
                <a:hlinkClick r:id="rId2"/>
              </a:rPr>
              <a:t>https://religionen-entdecken.de/lexikon/e/essen-in-den-religionen</a:t>
            </a:r>
            <a:endParaRPr lang="de-DE" dirty="0"/>
          </a:p>
          <a:p>
            <a:r>
              <a:rPr lang="de-DE" dirty="0"/>
              <a:t>Jana, M.: Auf dem Weg zu einer interkulturellen Altenpflege, DIE, Bonn, 2004</a:t>
            </a:r>
          </a:p>
          <a:p>
            <a:r>
              <a:rPr lang="en-US" dirty="0" err="1"/>
              <a:t>Aru</a:t>
            </a:r>
            <a:r>
              <a:rPr lang="en-US" dirty="0"/>
              <a:t> </a:t>
            </a:r>
            <a:r>
              <a:rPr lang="en-US" dirty="0" err="1"/>
              <a:t>Narayanasamy</a:t>
            </a:r>
            <a:r>
              <a:rPr lang="en-US" dirty="0"/>
              <a:t>: </a:t>
            </a:r>
            <a:r>
              <a:rPr lang="en-US" dirty="0" err="1"/>
              <a:t>Transcultural</a:t>
            </a:r>
            <a:r>
              <a:rPr lang="en-US" dirty="0"/>
              <a:t> nursing: How do nurses respond to cultural needs? British Journal of nursing, May 2002</a:t>
            </a:r>
          </a:p>
          <a:p>
            <a:r>
              <a:rPr lang="de-DE" dirty="0"/>
              <a:t>doka-pflege.de</a:t>
            </a:r>
          </a:p>
          <a:p>
            <a:r>
              <a:rPr lang="de-DE" dirty="0"/>
              <a:t>Leimgruber, W.: Warum feiern wir Feste, University Basel </a:t>
            </a:r>
            <a:r>
              <a:rPr lang="de-DE" dirty="0">
                <a:hlinkClick r:id="rId3"/>
              </a:rPr>
              <a:t>https://www.unibas.ch/de/Aktuell/Uni-Nova/Uni-Nova-115/Uni-Nova-115-Feste.html</a:t>
            </a:r>
            <a:endParaRPr lang="de-DE" dirty="0"/>
          </a:p>
          <a:p>
            <a:endParaRPr lang="en-US" dirty="0"/>
          </a:p>
          <a:p>
            <a:endParaRPr lang="en-US" dirty="0"/>
          </a:p>
          <a:p>
            <a:endParaRPr lang="en-US" dirty="0"/>
          </a:p>
          <a:p>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pPr/>
              <a:t>35</a:t>
            </a:fld>
            <a:endParaRPr lang="en-GB"/>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err="1"/>
              <a:t>Referenzen</a:t>
            </a:r>
            <a:r>
              <a:rPr lang="en-US" dirty="0"/>
              <a:t> – </a:t>
            </a:r>
            <a:r>
              <a:rPr lang="en-US" dirty="0" err="1"/>
              <a:t>Abbildungen</a:t>
            </a:r>
            <a:r>
              <a:rPr lang="en-US" dirty="0"/>
              <a:t> und </a:t>
            </a:r>
            <a:r>
              <a:rPr lang="en-US" dirty="0" err="1"/>
              <a:t>Fotos</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600400"/>
          </a:xfrm>
        </p:spPr>
        <p:txBody>
          <a:bodyPr>
            <a:normAutofit fontScale="92500" lnSpcReduction="10000"/>
          </a:bodyPr>
          <a:lstStyle/>
          <a:p>
            <a:pPr marL="0" indent="0">
              <a:buNone/>
            </a:pPr>
            <a:r>
              <a:rPr lang="en-US" dirty="0" err="1"/>
              <a:t>Folie</a:t>
            </a:r>
            <a:r>
              <a:rPr lang="en-US" dirty="0"/>
              <a:t> 24: </a:t>
            </a:r>
          </a:p>
          <a:p>
            <a:pPr marL="0" indent="0">
              <a:buNone/>
            </a:pPr>
            <a:r>
              <a:rPr lang="en-US" sz="1100" dirty="0">
                <a:hlinkClick r:id="rId2"/>
              </a:rPr>
              <a:t>https://www.vecteezy.com/vector-art/2288908-eid-mubarak-islamic-festival-celebration-with-vector-illustration-on-blue-background</a:t>
            </a:r>
            <a:endParaRPr lang="en-US" sz="1100" dirty="0"/>
          </a:p>
          <a:p>
            <a:pPr marL="0" indent="0">
              <a:buNone/>
            </a:pPr>
            <a:r>
              <a:rPr lang="en-US" sz="1000" dirty="0">
                <a:hlinkClick r:id="rId3"/>
              </a:rPr>
              <a:t>https://www.businessinsider.com/photos-muslims-celebrating-eid-al-fitr-2016-7#egypt-celebrations-often-pour-out-into-the-streets-muslims-in-cairo-waited-to-catch-the-hundreds-of-balloons-distributed-after-eid-al-fitr-prayers-4</a:t>
            </a:r>
            <a:r>
              <a:rPr lang="en-US" sz="1000" dirty="0"/>
              <a:t>; AP Photo/Amr Nabil</a:t>
            </a:r>
          </a:p>
          <a:p>
            <a:pPr marL="0" indent="0">
              <a:buNone/>
            </a:pPr>
            <a:r>
              <a:rPr lang="en-US" sz="1000" dirty="0">
                <a:hlinkClick r:id="rId4"/>
              </a:rPr>
              <a:t>https://de.freepik.com/</a:t>
            </a:r>
            <a:endParaRPr lang="en-US" sz="1000" dirty="0"/>
          </a:p>
          <a:p>
            <a:pPr marL="0" indent="0">
              <a:buNone/>
            </a:pPr>
            <a:r>
              <a:rPr lang="en-US" dirty="0" err="1"/>
              <a:t>Folie</a:t>
            </a:r>
            <a:r>
              <a:rPr lang="en-US" dirty="0"/>
              <a:t> 25:</a:t>
            </a:r>
          </a:p>
          <a:p>
            <a:pPr marL="0" indent="0">
              <a:buNone/>
            </a:pPr>
            <a:r>
              <a:rPr lang="de-DE" sz="1000" dirty="0">
                <a:solidFill>
                  <a:schemeClr val="tx1"/>
                </a:solidFill>
                <a:hlinkClick r:id="rId5"/>
              </a:rPr>
              <a:t>https://pixabay.com/de/images</a:t>
            </a:r>
            <a:endParaRPr lang="de-DE" sz="1000" dirty="0">
              <a:solidFill>
                <a:schemeClr val="tx1"/>
              </a:solidFill>
            </a:endParaRPr>
          </a:p>
          <a:p>
            <a:pPr marL="0" indent="0">
              <a:buNone/>
            </a:pPr>
            <a:r>
              <a:rPr lang="de-DE" sz="1000" dirty="0">
                <a:solidFill>
                  <a:schemeClr val="tx1"/>
                </a:solidFill>
                <a:hlinkClick r:id="rId6"/>
              </a:rPr>
              <a:t>https://religion.orf.at/v3/lexikon/stories/2568989//</a:t>
            </a:r>
            <a:r>
              <a:rPr lang="de-DE" sz="1000" dirty="0">
                <a:solidFill>
                  <a:schemeClr val="tx1"/>
                </a:solidFill>
              </a:rPr>
              <a:t>, Reuters/</a:t>
            </a:r>
            <a:r>
              <a:rPr lang="de-DE" sz="1000" dirty="0" err="1">
                <a:solidFill>
                  <a:schemeClr val="tx1"/>
                </a:solidFill>
              </a:rPr>
              <a:t>Dinuka</a:t>
            </a:r>
            <a:r>
              <a:rPr lang="de-DE" sz="1000" dirty="0">
                <a:solidFill>
                  <a:schemeClr val="tx1"/>
                </a:solidFill>
              </a:rPr>
              <a:t> </a:t>
            </a:r>
            <a:r>
              <a:rPr lang="de-DE" sz="1000" dirty="0" err="1">
                <a:solidFill>
                  <a:schemeClr val="tx1"/>
                </a:solidFill>
              </a:rPr>
              <a:t>Liyanawatte</a:t>
            </a:r>
            <a:endParaRPr lang="de-DE" sz="1000" dirty="0">
              <a:solidFill>
                <a:schemeClr val="tx1"/>
              </a:solidFill>
            </a:endParaRPr>
          </a:p>
          <a:p>
            <a:pPr marL="0" indent="0">
              <a:buNone/>
            </a:pPr>
            <a:r>
              <a:rPr lang="en-US" dirty="0" err="1"/>
              <a:t>Folie</a:t>
            </a:r>
            <a:r>
              <a:rPr lang="en-US" dirty="0"/>
              <a:t> 26:</a:t>
            </a:r>
          </a:p>
          <a:p>
            <a:pPr marL="0" indent="0">
              <a:buNone/>
            </a:pPr>
            <a:r>
              <a:rPr lang="en-US" sz="1000" dirty="0">
                <a:hlinkClick r:id="rId4"/>
              </a:rPr>
              <a:t>https://de.freepik.com/</a:t>
            </a:r>
            <a:endParaRPr lang="en-US" sz="1000" dirty="0"/>
          </a:p>
          <a:p>
            <a:pPr marL="0" indent="0">
              <a:buNone/>
            </a:pPr>
            <a:r>
              <a:rPr lang="en-US" dirty="0" err="1"/>
              <a:t>Folie</a:t>
            </a:r>
            <a:r>
              <a:rPr lang="en-US" dirty="0"/>
              <a:t> 29:</a:t>
            </a:r>
          </a:p>
          <a:p>
            <a:pPr marL="0" indent="0">
              <a:buNone/>
            </a:pPr>
            <a:r>
              <a:rPr lang="en-US" sz="1100" dirty="0">
                <a:hlinkClick r:id="rId7"/>
              </a:rPr>
              <a:t>https://www.usamulticulturalcalendar.com/Wall_Calender_a/256.htm</a:t>
            </a:r>
            <a:endParaRPr lang="en-US" sz="1100" dirty="0"/>
          </a:p>
          <a:p>
            <a:pPr marL="0" indent="0">
              <a:buNone/>
            </a:pPr>
            <a:endParaRPr lang="en-US" dirty="0"/>
          </a:p>
          <a:p>
            <a:pPr marL="0" indent="0">
              <a:buNone/>
            </a:pPr>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pPr/>
              <a:t>36</a:t>
            </a:fld>
            <a:endParaRPr lang="en-GB"/>
          </a:p>
        </p:txBody>
      </p:sp>
    </p:spTree>
    <p:extLst>
      <p:ext uri="{BB962C8B-B14F-4D97-AF65-F5344CB8AC3E}">
        <p14:creationId xmlns:p14="http://schemas.microsoft.com/office/powerpoint/2010/main" val="39562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4A3-520C-4D6F-A20C-97C213AE8455}"/>
              </a:ext>
            </a:extLst>
          </p:cNvPr>
          <p:cNvSpPr>
            <a:spLocks noGrp="1"/>
          </p:cNvSpPr>
          <p:nvPr>
            <p:ph type="title"/>
          </p:nvPr>
        </p:nvSpPr>
        <p:spPr/>
        <p:txBody>
          <a:bodyPr/>
          <a:lstStyle/>
          <a:p>
            <a:r>
              <a:rPr lang="en-US" dirty="0" err="1"/>
              <a:t>Weiterführende</a:t>
            </a:r>
            <a:r>
              <a:rPr lang="en-US" dirty="0"/>
              <a:t> </a:t>
            </a:r>
            <a:r>
              <a:rPr lang="en-US" dirty="0" err="1"/>
              <a:t>Literatur</a:t>
            </a:r>
            <a:endParaRPr lang="el-GR" dirty="0"/>
          </a:p>
        </p:txBody>
      </p:sp>
      <p:sp>
        <p:nvSpPr>
          <p:cNvPr id="3" name="Content Placeholder 2">
            <a:extLst>
              <a:ext uri="{FF2B5EF4-FFF2-40B4-BE49-F238E27FC236}">
                <a16:creationId xmlns:a16="http://schemas.microsoft.com/office/drawing/2014/main" id="{B3D78A67-7E2C-4C79-9C84-3E9B585127A5}"/>
              </a:ext>
            </a:extLst>
          </p:cNvPr>
          <p:cNvSpPr>
            <a:spLocks noGrp="1"/>
          </p:cNvSpPr>
          <p:nvPr>
            <p:ph idx="1"/>
          </p:nvPr>
        </p:nvSpPr>
        <p:spPr>
          <a:xfrm>
            <a:off x="1371243" y="1772816"/>
            <a:ext cx="9598700" cy="3581400"/>
          </a:xfrm>
        </p:spPr>
        <p:txBody>
          <a:bodyPr>
            <a:normAutofit fontScale="85000" lnSpcReduction="20000"/>
          </a:bodyPr>
          <a:lstStyle/>
          <a:p>
            <a:r>
              <a:rPr lang="en-US" dirty="0" err="1"/>
              <a:t>Alpers</a:t>
            </a:r>
            <a:r>
              <a:rPr lang="en-US" dirty="0"/>
              <a:t>, L.-M.: Hospital food: When nurses' and ethnic minority patients' understanding of Islamic dietary needs differ; </a:t>
            </a:r>
            <a:r>
              <a:rPr lang="de-DE" dirty="0">
                <a:hlinkClick r:id="rId2"/>
              </a:rPr>
              <a:t>https://onlinelibrary.wiley.com/doi/full/10.1002/nop2.343</a:t>
            </a:r>
            <a:endParaRPr lang="de-DE" dirty="0"/>
          </a:p>
          <a:p>
            <a:r>
              <a:rPr lang="de-DE" dirty="0"/>
              <a:t>Dixon, B.: Cultural </a:t>
            </a:r>
            <a:r>
              <a:rPr lang="de-DE" dirty="0" err="1"/>
              <a:t>Traditons</a:t>
            </a:r>
            <a:r>
              <a:rPr lang="de-DE" dirty="0"/>
              <a:t> </a:t>
            </a:r>
            <a:r>
              <a:rPr lang="de-DE" dirty="0" err="1"/>
              <a:t>and</a:t>
            </a:r>
            <a:r>
              <a:rPr lang="de-DE" dirty="0"/>
              <a:t> </a:t>
            </a:r>
            <a:r>
              <a:rPr lang="de-DE" dirty="0" err="1"/>
              <a:t>Healthcare</a:t>
            </a:r>
            <a:r>
              <a:rPr lang="de-DE" dirty="0"/>
              <a:t> </a:t>
            </a:r>
            <a:r>
              <a:rPr lang="de-DE" dirty="0" err="1"/>
              <a:t>Beliefs</a:t>
            </a:r>
            <a:r>
              <a:rPr lang="de-DE" dirty="0"/>
              <a:t> </a:t>
            </a:r>
            <a:r>
              <a:rPr lang="de-DE" dirty="0" err="1"/>
              <a:t>of</a:t>
            </a:r>
            <a:r>
              <a:rPr lang="de-DE" dirty="0"/>
              <a:t> </a:t>
            </a:r>
            <a:r>
              <a:rPr lang="de-DE" dirty="0" err="1"/>
              <a:t>Some</a:t>
            </a:r>
            <a:r>
              <a:rPr lang="de-DE" dirty="0"/>
              <a:t> </a:t>
            </a:r>
            <a:r>
              <a:rPr lang="de-DE" dirty="0" err="1"/>
              <a:t>Older</a:t>
            </a:r>
            <a:r>
              <a:rPr lang="de-DE" dirty="0"/>
              <a:t> </a:t>
            </a:r>
            <a:r>
              <a:rPr lang="de-DE" dirty="0" err="1"/>
              <a:t>Adults</a:t>
            </a:r>
            <a:r>
              <a:rPr lang="de-DE" dirty="0">
                <a:hlinkClick r:id="rId3"/>
              </a:rPr>
              <a:t> https://www.virtualhospice.ca/Assets/cultural%20traditions%20and%20healthcare%20beliefs%20of%20older%20adults_20090429151038.pdf</a:t>
            </a:r>
            <a:endParaRPr lang="de-DE" dirty="0"/>
          </a:p>
          <a:p>
            <a:r>
              <a:rPr lang="de-DE" dirty="0"/>
              <a:t>Patience S.: Religion </a:t>
            </a:r>
            <a:r>
              <a:rPr lang="de-DE" dirty="0" err="1"/>
              <a:t>and</a:t>
            </a:r>
            <a:r>
              <a:rPr lang="de-DE" dirty="0"/>
              <a:t> </a:t>
            </a:r>
            <a:r>
              <a:rPr lang="de-DE" dirty="0" err="1"/>
              <a:t>dietary</a:t>
            </a:r>
            <a:r>
              <a:rPr lang="de-DE" dirty="0"/>
              <a:t> </a:t>
            </a:r>
            <a:r>
              <a:rPr lang="de-DE" dirty="0" err="1"/>
              <a:t>choices</a:t>
            </a:r>
            <a:r>
              <a:rPr lang="de-DE" dirty="0"/>
              <a:t>; </a:t>
            </a:r>
            <a:r>
              <a:rPr lang="de-DE" dirty="0">
                <a:hlinkClick r:id="rId4"/>
              </a:rPr>
              <a:t>https://www.independentnurse.co.uk/clinical-article/religion-and-dietary-choices/145719/</a:t>
            </a:r>
            <a:endParaRPr lang="de-DE" dirty="0"/>
          </a:p>
          <a:p>
            <a:r>
              <a:rPr lang="de-DE" dirty="0">
                <a:hlinkClick r:id="rId5"/>
              </a:rPr>
              <a:t>https://thrivemeetings.com/2018/01/religious-dietary-restrictions-guide/</a:t>
            </a:r>
            <a:endParaRPr lang="de-DE" dirty="0"/>
          </a:p>
          <a:p>
            <a:r>
              <a:rPr lang="de-DE" dirty="0">
                <a:hlinkClick r:id="rId6"/>
              </a:rPr>
              <a:t>http://what-when-how.com/nursing/transcultural-and-social-aspects-of-nutrition-nutrition-and-diet-therapy-nursing-part-3/</a:t>
            </a:r>
            <a:endParaRPr lang="de-DE" dirty="0"/>
          </a:p>
          <a:p>
            <a:r>
              <a:rPr lang="de-DE" dirty="0">
                <a:hlinkClick r:id="rId7"/>
              </a:rPr>
              <a:t>https://www.scholastic.com/teachers/articles/teaching-content/religious-commemorations-around-world/</a:t>
            </a:r>
            <a:endParaRPr lang="de-DE" dirty="0"/>
          </a:p>
          <a:p>
            <a:r>
              <a:rPr lang="de-DE" dirty="0">
                <a:hlinkClick r:id="rId8"/>
              </a:rPr>
              <a:t>https://en.wikipedia.org/wiki/Religious_festival</a:t>
            </a:r>
            <a:endParaRPr lang="de-DE" dirty="0"/>
          </a:p>
          <a:p>
            <a:endParaRPr lang="de-DE" dirty="0"/>
          </a:p>
          <a:p>
            <a:endParaRPr lang="el-GR" dirty="0"/>
          </a:p>
        </p:txBody>
      </p:sp>
      <p:sp>
        <p:nvSpPr>
          <p:cNvPr id="4" name="Slide Number Placeholder 3">
            <a:extLst>
              <a:ext uri="{FF2B5EF4-FFF2-40B4-BE49-F238E27FC236}">
                <a16:creationId xmlns:a16="http://schemas.microsoft.com/office/drawing/2014/main" id="{8489313C-3CB5-4862-8126-B533307D81A2}"/>
              </a:ext>
            </a:extLst>
          </p:cNvPr>
          <p:cNvSpPr>
            <a:spLocks noGrp="1"/>
          </p:cNvSpPr>
          <p:nvPr>
            <p:ph type="sldNum" sz="quarter" idx="12"/>
          </p:nvPr>
        </p:nvSpPr>
        <p:spPr/>
        <p:txBody>
          <a:bodyPr/>
          <a:lstStyle/>
          <a:p>
            <a:fld id="{C014DD1E-5D91-48A3-AD6D-45FBA980D106}" type="slidenum">
              <a:rPr lang="en-GB" smtClean="0"/>
              <a:pPr/>
              <a:t>37</a:t>
            </a:fld>
            <a:endParaRPr lang="en-GB"/>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dirty="0">
                <a:solidFill>
                  <a:schemeClr val="tx1"/>
                </a:solidFill>
              </a:rPr>
              <a:t>Dieses Modul wurde als Teil des Erasmus+ KA2 Projektes                                             </a:t>
            </a:r>
            <a:r>
              <a:rPr lang="de-DE" b="1" dirty="0">
                <a:solidFill>
                  <a:schemeClr val="tx1"/>
                </a:solidFill>
              </a:rPr>
              <a:t>„INTERCULTURAL CARE IN THE SOCIAL AND HEALTHCARE SECTOR (I-CARE) </a:t>
            </a:r>
            <a:r>
              <a:rPr lang="de-DE" dirty="0">
                <a:solidFill>
                  <a:schemeClr val="tx1"/>
                </a:solidFill>
              </a:rPr>
              <a:t>entwickelt</a:t>
            </a:r>
            <a:r>
              <a:rPr lang="de-DE" b="1" dirty="0">
                <a:solidFill>
                  <a:schemeClr val="tx1"/>
                </a:solidFill>
              </a:rPr>
              <a:t> </a:t>
            </a:r>
            <a:r>
              <a:rPr lang="de-DE" dirty="0">
                <a:solidFill>
                  <a:schemeClr val="tx1"/>
                </a:solidFill>
              </a:rPr>
              <a:t>und durch die Unterstützung der Europäischen Kommission finanziert.</a:t>
            </a:r>
          </a:p>
          <a:p>
            <a:pPr marL="0" indent="0">
              <a:buNone/>
            </a:pPr>
            <a:endParaRPr lang="de-DE" dirty="0">
              <a:solidFill>
                <a:schemeClr val="tx1"/>
              </a:solidFill>
            </a:endParaRPr>
          </a:p>
          <a:p>
            <a:pPr marL="0" indent="0">
              <a:buNone/>
            </a:pPr>
            <a:endParaRPr lang="de-DE" dirty="0">
              <a:solidFill>
                <a:schemeClr val="tx1"/>
              </a:solidFill>
            </a:endParaRPr>
          </a:p>
          <a:p>
            <a:pPr marL="0" indent="0" algn="ctr">
              <a:buNone/>
            </a:pPr>
            <a:r>
              <a:rPr lang="de-DE" sz="1400" i="1" dirty="0">
                <a:solidFill>
                  <a:schemeClr val="tx1"/>
                </a:solidFill>
              </a:rPr>
              <a:t>Die Unterstützung der Europäischen Kommission für die Erstellung dieser Veröffentlichung stellt keine Billigung des Inhalts dar, der ausschließlich die Meinung der Autorinnen widerspiegelt, und die Kommission kann nicht für die Verwendung der darin enthaltenen Informationen verantwortlich gemacht werden.</a:t>
            </a:r>
          </a:p>
        </p:txBody>
      </p:sp>
      <p:sp>
        <p:nvSpPr>
          <p:cNvPr id="4" name="Foliennummernplatzhalter 3"/>
          <p:cNvSpPr>
            <a:spLocks noGrp="1"/>
          </p:cNvSpPr>
          <p:nvPr>
            <p:ph type="sldNum" sz="quarter" idx="12"/>
          </p:nvPr>
        </p:nvSpPr>
        <p:spPr/>
        <p:txBody>
          <a:bodyPr/>
          <a:lstStyle/>
          <a:p>
            <a:fld id="{C014DD1E-5D91-48A3-AD6D-45FBA980D106}" type="slidenum">
              <a:rPr lang="en-GB" smtClean="0"/>
              <a:pPr/>
              <a:t>38</a:t>
            </a:fld>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3356992"/>
            <a:ext cx="3886200" cy="485775"/>
          </a:xfrm>
          <a:prstGeom prst="rect">
            <a:avLst/>
          </a:prstGeom>
        </p:spPr>
      </p:pic>
    </p:spTree>
    <p:extLst>
      <p:ext uri="{BB962C8B-B14F-4D97-AF65-F5344CB8AC3E}">
        <p14:creationId xmlns:p14="http://schemas.microsoft.com/office/powerpoint/2010/main" val="293883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e-DE" sz="5400" dirty="0"/>
              <a:t>ERNÄHRUNGSREGELN UND DIE BEDEUTUNG DES FASTENS in den Weltreligionen</a:t>
            </a:r>
            <a:endParaRPr lang="en-GB" sz="5400" dirty="0"/>
          </a:p>
        </p:txBody>
      </p:sp>
      <p:sp>
        <p:nvSpPr>
          <p:cNvPr id="3" name="Text Placeholder 2"/>
          <p:cNvSpPr>
            <a:spLocks noGrp="1"/>
          </p:cNvSpPr>
          <p:nvPr>
            <p:ph type="body" idx="1"/>
          </p:nvPr>
        </p:nvSpPr>
        <p:spPr/>
        <p:txBody>
          <a:bodyPr>
            <a:normAutofit fontScale="85000" lnSpcReduction="10000"/>
          </a:bodyPr>
          <a:lstStyle/>
          <a:p>
            <a:pPr algn="ctr"/>
            <a:r>
              <a:rPr lang="en-GB" sz="5400" dirty="0"/>
              <a:t>PATIENT*INNENBEZOGENE FAKTOREN</a:t>
            </a:r>
          </a:p>
        </p:txBody>
      </p:sp>
      <p:sp>
        <p:nvSpPr>
          <p:cNvPr id="4" name="Slide Number Placeholder 3"/>
          <p:cNvSpPr>
            <a:spLocks noGrp="1"/>
          </p:cNvSpPr>
          <p:nvPr>
            <p:ph type="sldNum" sz="quarter" idx="12"/>
          </p:nvPr>
        </p:nvSpPr>
        <p:spPr/>
        <p:txBody>
          <a:bodyPr/>
          <a:lstStyle/>
          <a:p>
            <a:fld id="{C014DD1E-5D91-48A3-AD6D-45FBA980D106}" type="slidenum">
              <a:rPr lang="en-GB" smtClean="0"/>
              <a:pPr/>
              <a:t>4</a:t>
            </a:fld>
            <a:endParaRPr lang="en-GB"/>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3AD1-E0DA-4878-BE65-AE1E4071A824}"/>
              </a:ext>
            </a:extLst>
          </p:cNvPr>
          <p:cNvSpPr>
            <a:spLocks noGrp="1"/>
          </p:cNvSpPr>
          <p:nvPr>
            <p:ph type="title"/>
          </p:nvPr>
        </p:nvSpPr>
        <p:spPr/>
        <p:txBody>
          <a:bodyPr/>
          <a:lstStyle/>
          <a:p>
            <a:r>
              <a:rPr lang="de-DE" dirty="0"/>
              <a:t>Essen, Trinken, Fasten und Feiern</a:t>
            </a:r>
          </a:p>
        </p:txBody>
      </p:sp>
      <p:sp>
        <p:nvSpPr>
          <p:cNvPr id="3" name="Content Placeholder 2">
            <a:extLst>
              <a:ext uri="{FF2B5EF4-FFF2-40B4-BE49-F238E27FC236}">
                <a16:creationId xmlns:a16="http://schemas.microsoft.com/office/drawing/2014/main" id="{CB657453-E6A5-41CF-8209-33791CB200CF}"/>
              </a:ext>
            </a:extLst>
          </p:cNvPr>
          <p:cNvSpPr>
            <a:spLocks noGrp="1"/>
          </p:cNvSpPr>
          <p:nvPr>
            <p:ph idx="1"/>
          </p:nvPr>
        </p:nvSpPr>
        <p:spPr>
          <a:xfrm>
            <a:off x="1364367" y="1772816"/>
            <a:ext cx="9598700" cy="3581400"/>
          </a:xfrm>
        </p:spPr>
        <p:txBody>
          <a:bodyPr>
            <a:normAutofit/>
          </a:bodyPr>
          <a:lstStyle/>
          <a:p>
            <a:r>
              <a:rPr lang="de-DE" dirty="0"/>
              <a:t>Essen, Trinken, Fasten und Feiern - diese Themen haben einen starken Einfluss auf das tägliche Leben der Menschen und müssen daher bei der gesundheitlichen und sozialen Versorgung berücksichtigt werden; </a:t>
            </a:r>
          </a:p>
          <a:p>
            <a:r>
              <a:rPr lang="de-DE" dirty="0"/>
              <a:t>Ernährungs- und Essgewohnheiten können kulturell, traditionell oder religiös bedingt sein; </a:t>
            </a:r>
          </a:p>
          <a:p>
            <a:r>
              <a:rPr lang="de-DE" dirty="0"/>
              <a:t>Menschen aus anderen Herkunftsländern können bestimmte Lebensmittel ablehnen, weil sie sie nicht kennen;</a:t>
            </a:r>
          </a:p>
          <a:p>
            <a:r>
              <a:rPr lang="de-DE" dirty="0"/>
              <a:t>Oft sind aber auch religiöse Traditionen eng mit Ernährungsgewohnheiten und -geboten verbunden. </a:t>
            </a:r>
            <a:endParaRPr lang="en-GB" dirty="0"/>
          </a:p>
        </p:txBody>
      </p:sp>
      <p:sp>
        <p:nvSpPr>
          <p:cNvPr id="4" name="Slide Number Placeholder 3">
            <a:extLst>
              <a:ext uri="{FF2B5EF4-FFF2-40B4-BE49-F238E27FC236}">
                <a16:creationId xmlns:a16="http://schemas.microsoft.com/office/drawing/2014/main" id="{B590A2B1-AE37-483E-8B5D-65459E204387}"/>
              </a:ext>
            </a:extLst>
          </p:cNvPr>
          <p:cNvSpPr>
            <a:spLocks noGrp="1"/>
          </p:cNvSpPr>
          <p:nvPr>
            <p:ph type="sldNum" sz="quarter" idx="12"/>
          </p:nvPr>
        </p:nvSpPr>
        <p:spPr/>
        <p:txBody>
          <a:bodyPr/>
          <a:lstStyle/>
          <a:p>
            <a:fld id="{C014DD1E-5D91-48A3-AD6D-45FBA980D106}" type="slidenum">
              <a:rPr lang="en-GB" smtClean="0"/>
              <a:pPr/>
              <a:t>5</a:t>
            </a:fld>
            <a:endParaRPr lang="en-GB"/>
          </a:p>
        </p:txBody>
      </p:sp>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B707-6EFC-43BF-9BFF-945C2E2E1B3A}"/>
              </a:ext>
            </a:extLst>
          </p:cNvPr>
          <p:cNvSpPr>
            <a:spLocks noGrp="1"/>
          </p:cNvSpPr>
          <p:nvPr>
            <p:ph type="title"/>
          </p:nvPr>
        </p:nvSpPr>
        <p:spPr/>
        <p:txBody>
          <a:bodyPr>
            <a:normAutofit fontScale="90000"/>
          </a:bodyPr>
          <a:lstStyle/>
          <a:p>
            <a:r>
              <a:rPr lang="en-US" dirty="0" err="1"/>
              <a:t>Übung</a:t>
            </a:r>
            <a:r>
              <a:rPr lang="en-US" dirty="0"/>
              <a:t>: </a:t>
            </a:r>
            <a:r>
              <a:rPr lang="de-DE" dirty="0"/>
              <a:t>Denken Sie über diese Fragen nach:</a:t>
            </a:r>
            <a:br>
              <a:rPr lang="de-DE" dirty="0"/>
            </a:br>
            <a:endParaRPr lang="el-GR" dirty="0"/>
          </a:p>
        </p:txBody>
      </p:sp>
      <p:sp>
        <p:nvSpPr>
          <p:cNvPr id="3" name="Content Placeholder 2">
            <a:extLst>
              <a:ext uri="{FF2B5EF4-FFF2-40B4-BE49-F238E27FC236}">
                <a16:creationId xmlns:a16="http://schemas.microsoft.com/office/drawing/2014/main" id="{EF3453FC-EA72-412A-82E1-89804CBEF767}"/>
              </a:ext>
            </a:extLst>
          </p:cNvPr>
          <p:cNvSpPr>
            <a:spLocks noGrp="1"/>
          </p:cNvSpPr>
          <p:nvPr>
            <p:ph idx="1"/>
          </p:nvPr>
        </p:nvSpPr>
        <p:spPr>
          <a:xfrm>
            <a:off x="1371243" y="1415616"/>
            <a:ext cx="9598700" cy="1512168"/>
          </a:xfrm>
        </p:spPr>
        <p:txBody>
          <a:bodyPr>
            <a:normAutofit/>
          </a:bodyPr>
          <a:lstStyle/>
          <a:p>
            <a:pPr marL="0" indent="0">
              <a:buNone/>
            </a:pPr>
            <a:r>
              <a:rPr lang="de-DE" b="1" u="sng" dirty="0"/>
              <a:t>Wissen</a:t>
            </a:r>
            <a:r>
              <a:rPr lang="de-DE" b="1" dirty="0"/>
              <a:t> </a:t>
            </a:r>
            <a:r>
              <a:rPr lang="de-DE" dirty="0"/>
              <a:t>über Traditionen und religiöse Rituale </a:t>
            </a:r>
            <a:r>
              <a:rPr lang="de-DE" b="1" u="sng" dirty="0"/>
              <a:t>kann nicht wie ein Rezept </a:t>
            </a:r>
            <a:r>
              <a:rPr lang="de-DE" dirty="0"/>
              <a:t>angewandt werden. Aber es kann helfen, ein besseres Verständnis für die Bedürfnisse der Patient*innen zu entwickeln, insbesondere in der Arbeit mit älteren Menschen</a:t>
            </a:r>
            <a:r>
              <a:rPr lang="de-DE" b="1" dirty="0"/>
              <a:t>:</a:t>
            </a:r>
            <a:endParaRPr lang="en-GB" dirty="0"/>
          </a:p>
        </p:txBody>
      </p:sp>
      <p:sp>
        <p:nvSpPr>
          <p:cNvPr id="4" name="Slide Number Placeholder 3">
            <a:extLst>
              <a:ext uri="{FF2B5EF4-FFF2-40B4-BE49-F238E27FC236}">
                <a16:creationId xmlns:a16="http://schemas.microsoft.com/office/drawing/2014/main" id="{091EE881-82AF-4EAE-93E3-60FCCDEE64B1}"/>
              </a:ext>
            </a:extLst>
          </p:cNvPr>
          <p:cNvSpPr>
            <a:spLocks noGrp="1"/>
          </p:cNvSpPr>
          <p:nvPr>
            <p:ph type="sldNum" sz="quarter" idx="12"/>
          </p:nvPr>
        </p:nvSpPr>
        <p:spPr/>
        <p:txBody>
          <a:bodyPr/>
          <a:lstStyle/>
          <a:p>
            <a:fld id="{C014DD1E-5D91-48A3-AD6D-45FBA980D106}" type="slidenum">
              <a:rPr lang="en-GB" smtClean="0"/>
              <a:pPr/>
              <a:t>6</a:t>
            </a:fld>
            <a:endParaRPr lang="en-GB"/>
          </a:p>
        </p:txBody>
      </p:sp>
      <p:sp>
        <p:nvSpPr>
          <p:cNvPr id="7" name="Abgerundetes Rechteck 6"/>
          <p:cNvSpPr/>
          <p:nvPr/>
        </p:nvSpPr>
        <p:spPr>
          <a:xfrm>
            <a:off x="1289744" y="2546429"/>
            <a:ext cx="8405068" cy="36419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8" name="Textfeld 7"/>
          <p:cNvSpPr txBox="1"/>
          <p:nvPr/>
        </p:nvSpPr>
        <p:spPr>
          <a:xfrm>
            <a:off x="1475018" y="2996952"/>
            <a:ext cx="8122796" cy="2554545"/>
          </a:xfrm>
          <a:prstGeom prst="rect">
            <a:avLst/>
          </a:prstGeom>
          <a:noFill/>
        </p:spPr>
        <p:txBody>
          <a:bodyPr wrap="square" rtlCol="0">
            <a:spAutoFit/>
          </a:bodyPr>
          <a:lstStyle/>
          <a:p>
            <a:pPr marL="342900" indent="-342900">
              <a:buFont typeface="Arial" panose="020B0604020202020204" pitchFamily="34" charset="0"/>
              <a:buChar char="•"/>
            </a:pPr>
            <a:r>
              <a:rPr lang="de-DE" sz="2000" dirty="0">
                <a:solidFill>
                  <a:schemeClr val="bg2"/>
                </a:solidFill>
              </a:rPr>
              <a:t>Wie können wir bestimmte Ernährungsbedürfnisse in der Pflegesituation berücksichtigen?</a:t>
            </a:r>
          </a:p>
          <a:p>
            <a:pPr marL="342900" indent="-342900">
              <a:buFont typeface="Arial" panose="020B0604020202020204" pitchFamily="34" charset="0"/>
              <a:buChar char="•"/>
            </a:pPr>
            <a:r>
              <a:rPr lang="de-DE" sz="2000" dirty="0">
                <a:solidFill>
                  <a:schemeClr val="bg2"/>
                </a:solidFill>
              </a:rPr>
              <a:t>Wie können wir in Situationen reagieren, in denen diese Gewohnheiten oder Regeln aufgrund medizinischer Indikationen und aus Behandlungsgründen nicht eingehalten werden können? </a:t>
            </a:r>
          </a:p>
          <a:p>
            <a:pPr marL="342900" indent="-342900">
              <a:buFont typeface="Arial" panose="020B0604020202020204" pitchFamily="34" charset="0"/>
              <a:buChar char="•"/>
            </a:pPr>
            <a:r>
              <a:rPr lang="de-DE" sz="2000" dirty="0">
                <a:solidFill>
                  <a:schemeClr val="bg2"/>
                </a:solidFill>
              </a:rPr>
              <a:t>Wie sollten wir handeln? </a:t>
            </a:r>
          </a:p>
          <a:p>
            <a:pPr marL="342900" indent="-342900">
              <a:buFont typeface="Arial" panose="020B0604020202020204" pitchFamily="34" charset="0"/>
              <a:buChar char="•"/>
            </a:pPr>
            <a:r>
              <a:rPr lang="de-DE" sz="2000" dirty="0">
                <a:solidFill>
                  <a:schemeClr val="bg2"/>
                </a:solidFill>
              </a:rPr>
              <a:t>Wie sollen wir es dem/r Patient*in erklären? </a:t>
            </a:r>
          </a:p>
          <a:p>
            <a:pPr marL="342900" indent="-342900">
              <a:buFont typeface="Arial" panose="020B0604020202020204" pitchFamily="34" charset="0"/>
              <a:buChar char="•"/>
            </a:pPr>
            <a:r>
              <a:rPr lang="de-DE" sz="2000" dirty="0">
                <a:solidFill>
                  <a:schemeClr val="bg2"/>
                </a:solidFill>
              </a:rPr>
              <a:t>Wie erklären wir es der Familie um sie mit ins Boot zu holen?</a:t>
            </a:r>
          </a:p>
        </p:txBody>
      </p:sp>
      <p:sp>
        <p:nvSpPr>
          <p:cNvPr id="5" name="Textfeld 4"/>
          <p:cNvSpPr txBox="1"/>
          <p:nvPr/>
        </p:nvSpPr>
        <p:spPr>
          <a:xfrm>
            <a:off x="9694812" y="2790025"/>
            <a:ext cx="1367682" cy="3154710"/>
          </a:xfrm>
          <a:prstGeom prst="rect">
            <a:avLst/>
          </a:prstGeom>
          <a:noFill/>
        </p:spPr>
        <p:txBody>
          <a:bodyPr wrap="none" rtlCol="0">
            <a:spAutoFit/>
          </a:bodyPr>
          <a:lstStyle/>
          <a:p>
            <a:r>
              <a:rPr lang="de-DE" sz="19900" dirty="0">
                <a:solidFill>
                  <a:srgbClr val="654EA3"/>
                </a:solidFill>
              </a:rPr>
              <a:t>?</a:t>
            </a:r>
          </a:p>
        </p:txBody>
      </p:sp>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DBA8-9313-4446-B64D-E818D9E9FDEB}"/>
              </a:ext>
            </a:extLst>
          </p:cNvPr>
          <p:cNvSpPr>
            <a:spLocks noGrp="1"/>
          </p:cNvSpPr>
          <p:nvPr>
            <p:ph type="title"/>
          </p:nvPr>
        </p:nvSpPr>
        <p:spPr/>
        <p:txBody>
          <a:bodyPr/>
          <a:lstStyle/>
          <a:p>
            <a:r>
              <a:rPr lang="de-DE" dirty="0"/>
              <a:t>Ernährung im Zusammenhang mit Religion</a:t>
            </a:r>
            <a:endParaRPr lang="el-GR" dirty="0"/>
          </a:p>
        </p:txBody>
      </p:sp>
      <p:sp>
        <p:nvSpPr>
          <p:cNvPr id="3" name="Content Placeholder 2">
            <a:extLst>
              <a:ext uri="{FF2B5EF4-FFF2-40B4-BE49-F238E27FC236}">
                <a16:creationId xmlns:a16="http://schemas.microsoft.com/office/drawing/2014/main" id="{A7C3A65A-A4A9-4B22-B0CB-36ABD6007EC7}"/>
              </a:ext>
            </a:extLst>
          </p:cNvPr>
          <p:cNvSpPr>
            <a:spLocks noGrp="1"/>
          </p:cNvSpPr>
          <p:nvPr>
            <p:ph idx="1"/>
          </p:nvPr>
        </p:nvSpPr>
        <p:spPr>
          <a:xfrm>
            <a:off x="1371243" y="2060848"/>
            <a:ext cx="9598700" cy="3581400"/>
          </a:xfrm>
        </p:spPr>
        <p:txBody>
          <a:bodyPr>
            <a:normAutofit/>
          </a:bodyPr>
          <a:lstStyle/>
          <a:p>
            <a:r>
              <a:rPr lang="de-DE" dirty="0">
                <a:solidFill>
                  <a:srgbClr val="004680"/>
                </a:solidFill>
                <a:cs typeface="Calibri" panose="020F0502020204030204" pitchFamily="34" charset="0"/>
              </a:rPr>
              <a:t>Jede Religion hat bestimmte Regeln im Zusammenhang mit der Ernährung. </a:t>
            </a:r>
          </a:p>
          <a:p>
            <a:r>
              <a:rPr lang="de-DE" dirty="0">
                <a:solidFill>
                  <a:srgbClr val="004680"/>
                </a:solidFill>
                <a:cs typeface="Calibri" panose="020F0502020204030204" pitchFamily="34" charset="0"/>
              </a:rPr>
              <a:t>Diese gelten für das tägliche Leben, für Festtage und Fastenzeiten und in einigen Religionen auch für die Zubereitung von Speisen. </a:t>
            </a:r>
          </a:p>
          <a:p>
            <a:r>
              <a:rPr lang="de-DE" dirty="0">
                <a:solidFill>
                  <a:srgbClr val="004680"/>
                </a:solidFill>
                <a:cs typeface="Calibri" panose="020F0502020204030204" pitchFamily="34" charset="0"/>
              </a:rPr>
              <a:t>Manche Regeln beziehen sich auf den Respekt vor den Tieren. Andere dienen dazu, eines Ereignisses oder einer Person zu gedenken, die Gesundheit zu fördern, zum Nachdenken anzuregen oder die Selbstbeherrschung zu schulen. </a:t>
            </a:r>
          </a:p>
          <a:p>
            <a:r>
              <a:rPr lang="de-DE" dirty="0">
                <a:solidFill>
                  <a:srgbClr val="004680"/>
                </a:solidFill>
                <a:cs typeface="Calibri" panose="020F0502020204030204" pitchFamily="34" charset="0"/>
              </a:rPr>
              <a:t>Einige Religionen haben ihre eigenen Worte für erlaubte Lebensmittel und andere Dinge. Muslime essen zum Beispiel </a:t>
            </a:r>
            <a:r>
              <a:rPr lang="de-DE" dirty="0" err="1">
                <a:solidFill>
                  <a:srgbClr val="004680"/>
                </a:solidFill>
                <a:cs typeface="Calibri" panose="020F0502020204030204" pitchFamily="34" charset="0"/>
              </a:rPr>
              <a:t>halal</a:t>
            </a:r>
            <a:r>
              <a:rPr lang="de-DE" dirty="0">
                <a:solidFill>
                  <a:srgbClr val="004680"/>
                </a:solidFill>
                <a:cs typeface="Calibri" panose="020F0502020204030204" pitchFamily="34" charset="0"/>
              </a:rPr>
              <a:t> und Menschen mit jüdischem Glauben koscher. </a:t>
            </a:r>
            <a:endParaRPr lang="el-GR" dirty="0"/>
          </a:p>
        </p:txBody>
      </p:sp>
      <p:sp>
        <p:nvSpPr>
          <p:cNvPr id="4" name="Slide Number Placeholder 3">
            <a:extLst>
              <a:ext uri="{FF2B5EF4-FFF2-40B4-BE49-F238E27FC236}">
                <a16:creationId xmlns:a16="http://schemas.microsoft.com/office/drawing/2014/main" id="{3B66B51F-40EF-4350-B348-772E0DD081E6}"/>
              </a:ext>
            </a:extLst>
          </p:cNvPr>
          <p:cNvSpPr>
            <a:spLocks noGrp="1"/>
          </p:cNvSpPr>
          <p:nvPr>
            <p:ph type="sldNum" sz="quarter" idx="12"/>
          </p:nvPr>
        </p:nvSpPr>
        <p:spPr/>
        <p:txBody>
          <a:bodyPr/>
          <a:lstStyle/>
          <a:p>
            <a:fld id="{C014DD1E-5D91-48A3-AD6D-45FBA980D106}" type="slidenum">
              <a:rPr lang="en-GB" smtClean="0"/>
              <a:pPr/>
              <a:t>7</a:t>
            </a:fld>
            <a:endParaRPr lang="en-GB"/>
          </a:p>
        </p:txBody>
      </p:sp>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297D-C9D2-40A3-AD3A-11793FB22D94}"/>
              </a:ext>
            </a:extLst>
          </p:cNvPr>
          <p:cNvSpPr>
            <a:spLocks noGrp="1"/>
          </p:cNvSpPr>
          <p:nvPr>
            <p:ph type="title"/>
          </p:nvPr>
        </p:nvSpPr>
        <p:spPr/>
        <p:txBody>
          <a:bodyPr/>
          <a:lstStyle/>
          <a:p>
            <a:r>
              <a:rPr lang="en-US" dirty="0"/>
              <a:t>1. Islam</a:t>
            </a:r>
            <a:endParaRPr lang="el-GR" dirty="0"/>
          </a:p>
        </p:txBody>
      </p:sp>
      <p:sp>
        <p:nvSpPr>
          <p:cNvPr id="3" name="Content Placeholder 2">
            <a:extLst>
              <a:ext uri="{FF2B5EF4-FFF2-40B4-BE49-F238E27FC236}">
                <a16:creationId xmlns:a16="http://schemas.microsoft.com/office/drawing/2014/main" id="{79095079-34D4-4D6C-B463-61D35D128F57}"/>
              </a:ext>
            </a:extLst>
          </p:cNvPr>
          <p:cNvSpPr>
            <a:spLocks noGrp="1"/>
          </p:cNvSpPr>
          <p:nvPr>
            <p:ph idx="1"/>
          </p:nvPr>
        </p:nvSpPr>
        <p:spPr>
          <a:xfrm>
            <a:off x="1371243" y="1916832"/>
            <a:ext cx="9598700" cy="3581400"/>
          </a:xfrm>
        </p:spPr>
        <p:txBody>
          <a:bodyPr>
            <a:normAutofit fontScale="92500" lnSpcReduction="10000"/>
          </a:bodyPr>
          <a:lstStyle/>
          <a:p>
            <a:pPr algn="just"/>
            <a:r>
              <a:rPr lang="de-DE" dirty="0"/>
              <a:t>Für gläubige Muslime sind einige Lebensmittel verboten. Dazu gehören zum Beispiel Schweinefleisch und Fleisch (einschließlich Rindfleisch) von Tieren, die nicht auf natürliche Weise gestorben sind oder auf eine bestimmte Weise geschlachtet wurden. Dabei muss die Kehle durchgeschnitten werden. Wenn diese Tiere auf diese Weise geschlachtet werden, wird es "</a:t>
            </a:r>
            <a:r>
              <a:rPr lang="de-DE" dirty="0" err="1"/>
              <a:t>halal</a:t>
            </a:r>
            <a:r>
              <a:rPr lang="de-DE" dirty="0"/>
              <a:t> = erlaubt“ genannt. Zu den Verboten gehören auch das Blut und die tierischen Produkte von Schweinen wie Schmalz, Fett oder Gelatine. Diese findet sich oft in Lebensmitteln wie Wurst, Kartoffelchips, einigen Käsesorten und Süßigkeiten. Auch Alkohol ist verboten.</a:t>
            </a:r>
          </a:p>
          <a:p>
            <a:pPr algn="just"/>
            <a:r>
              <a:rPr lang="de-DE" dirty="0"/>
              <a:t>Um eine Ernährung zu gewährleisten, die den islamischen Speisevorschriften entspricht, sollten mögliche tierische Zusatzstoffe in den Speiseplänen aufgeführt werden. </a:t>
            </a:r>
          </a:p>
          <a:p>
            <a:pPr algn="just"/>
            <a:r>
              <a:rPr lang="de-DE" dirty="0"/>
              <a:t>In Notfällen und wenn keine Alternativen zur Verfügung stehen, können die religiösen Grundsätze ausgesetzt werden. Dazu gehört beispielsweise die Einnahme von ansonsten verbotenen Produkten wie alkoholhaltigen Medikamenten oder die Nichteinhaltung religiöser Pflichten wie das Fasten im Ramadan. </a:t>
            </a:r>
            <a:endParaRPr lang="en-US" dirty="0"/>
          </a:p>
        </p:txBody>
      </p:sp>
      <p:sp>
        <p:nvSpPr>
          <p:cNvPr id="4" name="Slide Number Placeholder 3">
            <a:extLst>
              <a:ext uri="{FF2B5EF4-FFF2-40B4-BE49-F238E27FC236}">
                <a16:creationId xmlns:a16="http://schemas.microsoft.com/office/drawing/2014/main" id="{1D8981AF-D8F2-4A7A-8BB9-C3A22D068CEF}"/>
              </a:ext>
            </a:extLst>
          </p:cNvPr>
          <p:cNvSpPr>
            <a:spLocks noGrp="1"/>
          </p:cNvSpPr>
          <p:nvPr>
            <p:ph type="sldNum" sz="quarter" idx="12"/>
          </p:nvPr>
        </p:nvSpPr>
        <p:spPr/>
        <p:txBody>
          <a:bodyPr/>
          <a:lstStyle/>
          <a:p>
            <a:fld id="{C014DD1E-5D91-48A3-AD6D-45FBA980D106}" type="slidenum">
              <a:rPr lang="en-GB" smtClean="0"/>
              <a:pPr/>
              <a:t>8</a:t>
            </a:fld>
            <a:endParaRPr lang="en-GB"/>
          </a:p>
        </p:txBody>
      </p:sp>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F9C5-A28C-4174-BFF7-8639E17E923E}"/>
              </a:ext>
            </a:extLst>
          </p:cNvPr>
          <p:cNvSpPr>
            <a:spLocks noGrp="1"/>
          </p:cNvSpPr>
          <p:nvPr>
            <p:ph type="title"/>
          </p:nvPr>
        </p:nvSpPr>
        <p:spPr/>
        <p:txBody>
          <a:bodyPr/>
          <a:lstStyle/>
          <a:p>
            <a:r>
              <a:rPr lang="en-US" dirty="0"/>
              <a:t>2. </a:t>
            </a:r>
            <a:r>
              <a:rPr lang="de-DE" dirty="0" err="1"/>
              <a:t>Kaschrut</a:t>
            </a:r>
            <a:r>
              <a:rPr lang="de-DE" dirty="0"/>
              <a:t> - Judentum</a:t>
            </a:r>
          </a:p>
        </p:txBody>
      </p:sp>
      <p:sp>
        <p:nvSpPr>
          <p:cNvPr id="3" name="Content Placeholder 2">
            <a:extLst>
              <a:ext uri="{FF2B5EF4-FFF2-40B4-BE49-F238E27FC236}">
                <a16:creationId xmlns:a16="http://schemas.microsoft.com/office/drawing/2014/main" id="{D4E3213C-E57F-43F4-8B9F-D52F196865AB}"/>
              </a:ext>
            </a:extLst>
          </p:cNvPr>
          <p:cNvSpPr>
            <a:spLocks noGrp="1"/>
          </p:cNvSpPr>
          <p:nvPr>
            <p:ph idx="1"/>
          </p:nvPr>
        </p:nvSpPr>
        <p:spPr>
          <a:xfrm>
            <a:off x="1371243" y="1627407"/>
            <a:ext cx="7027425" cy="4091498"/>
          </a:xfrm>
        </p:spPr>
        <p:txBody>
          <a:bodyPr>
            <a:normAutofit/>
          </a:bodyPr>
          <a:lstStyle/>
          <a:p>
            <a:pPr marL="0" indent="0" algn="just">
              <a:buNone/>
            </a:pPr>
            <a:r>
              <a:rPr lang="de-DE" sz="1800" dirty="0"/>
              <a:t>Menschen jüdischen Glaubens dürfen bestimmte Lebensmittel nicht essen und andere nicht miteinander kombinieren. Dies gilt insbesondere für Fleisch und Milch und alles, was daraus hergestellt wird. Andere Lebensmittel sind zu bestimmten Zeiten verboten. Auch die Art der Zubereitung ist wichtig. Viele Lebensmittel und Menüs müssen auf besondere Weise hergestellt, verarbeitet und zubereitet werden. Es gibt auch Regeln für die Lagerung von Vorräten und für die Handhabung von Speisen. </a:t>
            </a:r>
            <a:endParaRPr lang="en-US" sz="1800" b="1" dirty="0"/>
          </a:p>
          <a:p>
            <a:pPr marL="0" indent="0" algn="just">
              <a:buNone/>
            </a:pPr>
            <a:r>
              <a:rPr lang="de-DE" sz="1800" b="1" dirty="0"/>
              <a:t>Koscher - was ist rein und geeignet?</a:t>
            </a:r>
          </a:p>
          <a:p>
            <a:pPr marL="0" indent="0" algn="just">
              <a:buNone/>
            </a:pPr>
            <a:r>
              <a:rPr lang="de-DE" sz="1800" dirty="0"/>
              <a:t>Koschere Mahlzeiten sind alle vegetarischen Gerichte. Sie können mit Milch, Sahne, Käse oder anderen Milchprodukten zubereitet werden.</a:t>
            </a:r>
          </a:p>
          <a:p>
            <a:endParaRPr lang="en-US" sz="1600" dirty="0"/>
          </a:p>
        </p:txBody>
      </p:sp>
      <p:sp>
        <p:nvSpPr>
          <p:cNvPr id="4" name="Slide Number Placeholder 3">
            <a:extLst>
              <a:ext uri="{FF2B5EF4-FFF2-40B4-BE49-F238E27FC236}">
                <a16:creationId xmlns:a16="http://schemas.microsoft.com/office/drawing/2014/main" id="{75C26766-753A-44AE-8597-61D4908A8EA6}"/>
              </a:ext>
            </a:extLst>
          </p:cNvPr>
          <p:cNvSpPr>
            <a:spLocks noGrp="1"/>
          </p:cNvSpPr>
          <p:nvPr>
            <p:ph type="sldNum" sz="quarter" idx="12"/>
          </p:nvPr>
        </p:nvSpPr>
        <p:spPr/>
        <p:txBody>
          <a:bodyPr/>
          <a:lstStyle/>
          <a:p>
            <a:fld id="{C014DD1E-5D91-48A3-AD6D-45FBA980D106}" type="slidenum">
              <a:rPr lang="en-GB" smtClean="0"/>
              <a:pPr/>
              <a:t>9</a:t>
            </a:fld>
            <a:endParaRPr lang="en-GB"/>
          </a:p>
        </p:txBody>
      </p:sp>
      <p:sp>
        <p:nvSpPr>
          <p:cNvPr id="7" name="Horizontales Scrollen 6"/>
          <p:cNvSpPr/>
          <p:nvPr/>
        </p:nvSpPr>
        <p:spPr>
          <a:xfrm>
            <a:off x="8686700" y="1196752"/>
            <a:ext cx="2704186" cy="4523546"/>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marL="457200" indent="-457200" algn="ctr">
              <a:buAutoNum type="arabicPeriod"/>
            </a:pPr>
            <a:endParaRPr lang="en-US" sz="1600" dirty="0">
              <a:ln w="0">
                <a:noFill/>
              </a:ln>
              <a:solidFill>
                <a:schemeClr val="tx1"/>
              </a:solidFill>
              <a:effectLst>
                <a:outerShdw blurRad="38100" dist="19050" dir="2700000" algn="tl" rotWithShape="0">
                  <a:schemeClr val="dk1">
                    <a:alpha val="40000"/>
                  </a:schemeClr>
                </a:outerShdw>
              </a:effectLst>
            </a:endParaRPr>
          </a:p>
          <a:p>
            <a:pPr algn="ctr"/>
            <a:endParaRPr lang="en-US" sz="1600" dirty="0">
              <a:ln w="0">
                <a:noFill/>
              </a:ln>
              <a:solidFill>
                <a:schemeClr val="bg2">
                  <a:lumMod val="50000"/>
                </a:schemeClr>
              </a:solidFill>
            </a:endParaRPr>
          </a:p>
          <a:p>
            <a:pPr algn="r"/>
            <a:r>
              <a:rPr lang="de-DE" sz="1600" dirty="0">
                <a:ln w="0">
                  <a:noFill/>
                </a:ln>
                <a:solidFill>
                  <a:schemeClr val="bg2">
                    <a:lumMod val="50000"/>
                  </a:schemeClr>
                </a:solidFill>
              </a:rPr>
              <a:t>Zwei wichtige Grundregeln:</a:t>
            </a:r>
          </a:p>
          <a:p>
            <a:pPr algn="r"/>
            <a:endParaRPr lang="en-US" sz="1600" i="1" dirty="0">
              <a:ln w="0">
                <a:noFill/>
              </a:ln>
              <a:solidFill>
                <a:schemeClr val="bg2">
                  <a:lumMod val="50000"/>
                </a:schemeClr>
              </a:solidFill>
            </a:endParaRPr>
          </a:p>
          <a:p>
            <a:pPr marL="457200" indent="-457200" algn="r">
              <a:buAutoNum type="arabicPeriod"/>
            </a:pPr>
            <a:r>
              <a:rPr lang="de-DE" sz="1600" i="1" dirty="0">
                <a:ln w="0">
                  <a:noFill/>
                </a:ln>
                <a:solidFill>
                  <a:schemeClr val="bg2">
                    <a:lumMod val="50000"/>
                  </a:schemeClr>
                </a:solidFill>
              </a:rPr>
              <a:t>Fleisch, Wurst und andere tierische Bestandteile müssen von „erlaubten" Tieren stammen.</a:t>
            </a:r>
          </a:p>
          <a:p>
            <a:pPr marL="457200" indent="-457200" algn="r">
              <a:buAutoNum type="arabicPeriod"/>
            </a:pPr>
            <a:endParaRPr lang="en-US" sz="1600" i="1" dirty="0">
              <a:ln w="0">
                <a:noFill/>
              </a:ln>
              <a:solidFill>
                <a:schemeClr val="bg2">
                  <a:lumMod val="50000"/>
                </a:schemeClr>
              </a:solidFill>
            </a:endParaRPr>
          </a:p>
          <a:p>
            <a:pPr algn="r"/>
            <a:r>
              <a:rPr lang="en-US" sz="1600" i="1" dirty="0">
                <a:ln w="0">
                  <a:noFill/>
                </a:ln>
                <a:solidFill>
                  <a:schemeClr val="bg2">
                    <a:lumMod val="50000"/>
                  </a:schemeClr>
                </a:solidFill>
              </a:rPr>
              <a:t>2. </a:t>
            </a:r>
            <a:r>
              <a:rPr lang="de-DE" sz="1600" i="1" dirty="0">
                <a:ln w="0">
                  <a:noFill/>
                </a:ln>
                <a:solidFill>
                  <a:schemeClr val="bg2">
                    <a:lumMod val="50000"/>
                  </a:schemeClr>
                </a:solidFill>
              </a:rPr>
              <a:t>Milchprodukte und Fleisch werden getrennt.</a:t>
            </a:r>
            <a:endParaRPr lang="en-US" sz="1999" dirty="0">
              <a:ln w="0">
                <a:noFill/>
              </a:ln>
              <a:solidFill>
                <a:schemeClr val="tx1"/>
              </a:solidFill>
              <a:effectLst>
                <a:outerShdw blurRad="38100" dist="19050" dir="2700000" algn="tl" rotWithShape="0">
                  <a:schemeClr val="dk1">
                    <a:alpha val="40000"/>
                  </a:schemeClr>
                </a:outerShdw>
              </a:effectLst>
            </a:endParaRPr>
          </a:p>
          <a:p>
            <a:pPr algn="ctr"/>
            <a:endParaRPr lang="de-DE" dirty="0">
              <a:ln w="0">
                <a:no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74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60C67BEE-D13F-4BD2-98A5-34D8A0977F68}">
  <ds:schemaRefs>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TotalTime>
  <Words>4461</Words>
  <Application>Microsoft Office PowerPoint</Application>
  <PresentationFormat>Custom</PresentationFormat>
  <Paragraphs>314</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Franklin Gothic Book</vt:lpstr>
      <vt:lpstr>Crop</vt:lpstr>
      <vt:lpstr>Essen, TRinKen, Fasten &amp; Feiern</vt:lpstr>
      <vt:lpstr>Lernergebnisse:</vt:lpstr>
      <vt:lpstr>Einleitung</vt:lpstr>
      <vt:lpstr>ERNÄHRUNGSREGELN UND DIE BEDEUTUNG DES FASTENS in den Weltreligionen</vt:lpstr>
      <vt:lpstr>Essen, Trinken, Fasten und Feiern</vt:lpstr>
      <vt:lpstr>Übung: Denken Sie über diese Fragen nach: </vt:lpstr>
      <vt:lpstr>Ernährung im Zusammenhang mit Religion</vt:lpstr>
      <vt:lpstr>1. Islam</vt:lpstr>
      <vt:lpstr>2. Kaschrut - Judentum</vt:lpstr>
      <vt:lpstr>3. Hinduismus</vt:lpstr>
      <vt:lpstr>4. Buddhismus</vt:lpstr>
      <vt:lpstr>5. Christentum</vt:lpstr>
      <vt:lpstr>Übung: Was gehört zusammen?</vt:lpstr>
      <vt:lpstr>Antworten</vt:lpstr>
      <vt:lpstr>Die Bedeutung des Fastens</vt:lpstr>
      <vt:lpstr>Fasten in verschiedenen Religionen</vt:lpstr>
      <vt:lpstr>Praktische Tipps für Fachleute</vt:lpstr>
      <vt:lpstr>Übung: Selbstreflexion</vt:lpstr>
      <vt:lpstr>Zusammenfassung</vt:lpstr>
      <vt:lpstr>Feste in verschiedenen Kulturen und Religionen</vt:lpstr>
      <vt:lpstr>Die Bedeutung von Festen</vt:lpstr>
      <vt:lpstr>Übung: Kulturexperte*in für einen Tag </vt:lpstr>
      <vt:lpstr>Religiöse und kulturelle Traditionen im Umfeld der Gesundheitsversorgung und Betreuung</vt:lpstr>
      <vt:lpstr>Ernährungsgewohnheiten und Traditionen im Gesundheits- und Sozialwesen - Kultursensible Pflege</vt:lpstr>
      <vt:lpstr>   </vt:lpstr>
      <vt:lpstr>Feste im Buddhismus &amp; Hinduismus</vt:lpstr>
      <vt:lpstr>Feste im Christentum</vt:lpstr>
      <vt:lpstr>Wussten Sie dass….?.</vt:lpstr>
      <vt:lpstr>Übung: Was könnte passieren…?</vt:lpstr>
      <vt:lpstr>Beispiel guter Praxis</vt:lpstr>
      <vt:lpstr>PowerPoint Presentation</vt:lpstr>
      <vt:lpstr>PowerPoint Presentation</vt:lpstr>
      <vt:lpstr>Zusammenfassung</vt:lpstr>
      <vt:lpstr>Interkultureller Kalender  Ein interkultureller Kalender ist ein nützliches Instrument um einen Überblick über alle Feiertage der verschiedenen Religionen im Laufe des Jahres zu erhalten. </vt:lpstr>
      <vt:lpstr>Referenzen</vt:lpstr>
      <vt:lpstr>Referenzen – Abbildungen und Fotos</vt:lpstr>
      <vt:lpstr>Weiterführende Literatur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Sophy Hale</cp:lastModifiedBy>
  <cp:revision>627</cp:revision>
  <cp:lastPrinted>2018-11-19T09:43:55Z</cp:lastPrinted>
  <dcterms:created xsi:type="dcterms:W3CDTF">2018-08-29T12:26:02Z</dcterms:created>
  <dcterms:modified xsi:type="dcterms:W3CDTF">2023-02-09T13:13:22Z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