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7"/>
  </p:notesMasterIdLst>
  <p:handoutMasterIdLst>
    <p:handoutMasterId r:id="rId48"/>
  </p:handoutMasterIdLst>
  <p:sldIdLst>
    <p:sldId id="742" r:id="rId5"/>
    <p:sldId id="754" r:id="rId6"/>
    <p:sldId id="744" r:id="rId7"/>
    <p:sldId id="743" r:id="rId8"/>
    <p:sldId id="777" r:id="rId9"/>
    <p:sldId id="752" r:id="rId10"/>
    <p:sldId id="755" r:id="rId11"/>
    <p:sldId id="757" r:id="rId12"/>
    <p:sldId id="745" r:id="rId13"/>
    <p:sldId id="778" r:id="rId14"/>
    <p:sldId id="750" r:id="rId15"/>
    <p:sldId id="776" r:id="rId16"/>
    <p:sldId id="756" r:id="rId17"/>
    <p:sldId id="759" r:id="rId18"/>
    <p:sldId id="763" r:id="rId19"/>
    <p:sldId id="758" r:id="rId20"/>
    <p:sldId id="785" r:id="rId21"/>
    <p:sldId id="786" r:id="rId22"/>
    <p:sldId id="762" r:id="rId23"/>
    <p:sldId id="791" r:id="rId24"/>
    <p:sldId id="787" r:id="rId25"/>
    <p:sldId id="749" r:id="rId26"/>
    <p:sldId id="769" r:id="rId27"/>
    <p:sldId id="770" r:id="rId28"/>
    <p:sldId id="766" r:id="rId29"/>
    <p:sldId id="767" r:id="rId30"/>
    <p:sldId id="782" r:id="rId31"/>
    <p:sldId id="760" r:id="rId32"/>
    <p:sldId id="765" r:id="rId33"/>
    <p:sldId id="788" r:id="rId34"/>
    <p:sldId id="773" r:id="rId35"/>
    <p:sldId id="771" r:id="rId36"/>
    <p:sldId id="783" r:id="rId37"/>
    <p:sldId id="779" r:id="rId38"/>
    <p:sldId id="781" r:id="rId39"/>
    <p:sldId id="789" r:id="rId40"/>
    <p:sldId id="790" r:id="rId41"/>
    <p:sldId id="775" r:id="rId42"/>
    <p:sldId id="768" r:id="rId43"/>
    <p:sldId id="751" r:id="rId44"/>
    <p:sldId id="761" r:id="rId45"/>
    <p:sldId id="747" r:id="rId46"/>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2"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654EA3"/>
    <a:srgbClr val="72DF41"/>
    <a:srgbClr val="BA9238"/>
    <a:srgbClr val="ECC2B8"/>
    <a:srgbClr val="E7F6FF"/>
    <a:srgbClr val="CCECFF"/>
    <a:srgbClr val="00FF99"/>
    <a:srgbClr val="FFFFFF"/>
    <a:srgbClr val="C9C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AB362-AAE6-4366-94C6-D479D2A198EB}" v="81" dt="2021-09-13T10:37:02.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256" autoAdjust="0"/>
  </p:normalViewPr>
  <p:slideViewPr>
    <p:cSldViewPr>
      <p:cViewPr varScale="1">
        <p:scale>
          <a:sx n="70" d="100"/>
          <a:sy n="70" d="100"/>
        </p:scale>
        <p:origin x="804" y="66"/>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13" d="100"/>
        <a:sy n="113" d="100"/>
      </p:scale>
      <p:origin x="0" y="-6994"/>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FE5B1-2DD9-4A10-BA95-951B0B78ACC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9012EB4D-33C7-408C-8B7C-6102491BD584}">
      <dgm:prSet phldrT="[Text]"/>
      <dgm:spPr/>
      <dgm:t>
        <a:bodyPr/>
        <a:lstStyle/>
        <a:p>
          <a:pPr algn="just"/>
          <a:r>
            <a:rPr lang="en-US" dirty="0"/>
            <a:t>Over 1 billion people live with a form of disability, meaning 15% of global population or 1 in 7 people.</a:t>
          </a:r>
          <a:endParaRPr lang="en-GB" dirty="0"/>
        </a:p>
      </dgm:t>
    </dgm:pt>
    <dgm:pt modelId="{62522F77-A004-433B-9A97-2418870FEC97}" type="parTrans" cxnId="{00625E3B-91DC-4531-8C57-C1C3A230CBAF}">
      <dgm:prSet/>
      <dgm:spPr/>
      <dgm:t>
        <a:bodyPr/>
        <a:lstStyle/>
        <a:p>
          <a:endParaRPr lang="en-GB"/>
        </a:p>
      </dgm:t>
    </dgm:pt>
    <dgm:pt modelId="{D865719D-2197-4D70-8093-50F04C8CA4FB}" type="sibTrans" cxnId="{00625E3B-91DC-4531-8C57-C1C3A230CBAF}">
      <dgm:prSet/>
      <dgm:spPr/>
      <dgm:t>
        <a:bodyPr/>
        <a:lstStyle/>
        <a:p>
          <a:endParaRPr lang="en-GB"/>
        </a:p>
      </dgm:t>
    </dgm:pt>
    <dgm:pt modelId="{40AE9FCA-9E48-4D4B-96EA-72C81450772A}">
      <dgm:prSet phldrT="[Text]"/>
      <dgm:spPr/>
      <dgm:t>
        <a:bodyPr/>
        <a:lstStyle/>
        <a:p>
          <a:pPr algn="just"/>
          <a:r>
            <a:rPr lang="en-US" dirty="0"/>
            <a:t>It is a global public health issue and a social rights issue.</a:t>
          </a:r>
        </a:p>
      </dgm:t>
    </dgm:pt>
    <dgm:pt modelId="{BA5CFA62-28A6-4055-B3A5-0C5D0B167220}" type="parTrans" cxnId="{A0E3AF63-566D-45DC-A39D-AEC042D36385}">
      <dgm:prSet/>
      <dgm:spPr/>
      <dgm:t>
        <a:bodyPr/>
        <a:lstStyle/>
        <a:p>
          <a:endParaRPr lang="en-GB"/>
        </a:p>
      </dgm:t>
    </dgm:pt>
    <dgm:pt modelId="{36001D94-C6B0-49CA-A388-0D9653D7D2A4}" type="sibTrans" cxnId="{A0E3AF63-566D-45DC-A39D-AEC042D36385}">
      <dgm:prSet/>
      <dgm:spPr/>
      <dgm:t>
        <a:bodyPr/>
        <a:lstStyle/>
        <a:p>
          <a:endParaRPr lang="en-GB"/>
        </a:p>
      </dgm:t>
    </dgm:pt>
    <dgm:pt modelId="{E6623088-754B-44AA-A8E3-09804656A861}">
      <dgm:prSet/>
      <dgm:spPr/>
      <dgm:t>
        <a:bodyPr/>
        <a:lstStyle/>
        <a:p>
          <a:pPr algn="just"/>
          <a:r>
            <a:rPr lang="en-US" dirty="0"/>
            <a:t>The number of people with disabilities is increasing.</a:t>
          </a:r>
          <a:endParaRPr lang="en-GB" dirty="0"/>
        </a:p>
      </dgm:t>
    </dgm:pt>
    <dgm:pt modelId="{022BEBF5-B5E8-42C1-B183-A1187E7F0AAB}" type="parTrans" cxnId="{50608311-D64B-42DE-8834-6953E366F0D3}">
      <dgm:prSet/>
      <dgm:spPr/>
      <dgm:t>
        <a:bodyPr/>
        <a:lstStyle/>
        <a:p>
          <a:endParaRPr lang="en-GB"/>
        </a:p>
      </dgm:t>
    </dgm:pt>
    <dgm:pt modelId="{F69A2E90-A4A0-44D4-9AFE-A3C6D3F23BFB}" type="sibTrans" cxnId="{50608311-D64B-42DE-8834-6953E366F0D3}">
      <dgm:prSet/>
      <dgm:spPr/>
      <dgm:t>
        <a:bodyPr/>
        <a:lstStyle/>
        <a:p>
          <a:endParaRPr lang="en-GB"/>
        </a:p>
      </dgm:t>
    </dgm:pt>
    <dgm:pt modelId="{B42CC616-C1D1-4730-8BC5-34CEDCE319A6}">
      <dgm:prSet/>
      <dgm:spPr/>
      <dgm:t>
        <a:bodyPr/>
        <a:lstStyle/>
        <a:p>
          <a:pPr algn="just"/>
          <a:r>
            <a:rPr lang="en-US" dirty="0"/>
            <a:t>Everybody is likely to experience disability at some point in life.</a:t>
          </a:r>
          <a:endParaRPr lang="en-GB" dirty="0"/>
        </a:p>
      </dgm:t>
    </dgm:pt>
    <dgm:pt modelId="{F9A0A7E2-2A2D-4BFA-B1D4-59123FA927B2}" type="parTrans" cxnId="{4F601B18-22F9-4402-BE1B-1D744BB93CF5}">
      <dgm:prSet/>
      <dgm:spPr/>
      <dgm:t>
        <a:bodyPr/>
        <a:lstStyle/>
        <a:p>
          <a:endParaRPr lang="en-GB"/>
        </a:p>
      </dgm:t>
    </dgm:pt>
    <dgm:pt modelId="{C98AAD9A-B1D9-44B5-A336-B68033A566D4}" type="sibTrans" cxnId="{4F601B18-22F9-4402-BE1B-1D744BB93CF5}">
      <dgm:prSet/>
      <dgm:spPr/>
      <dgm:t>
        <a:bodyPr/>
        <a:lstStyle/>
        <a:p>
          <a:endParaRPr lang="en-GB"/>
        </a:p>
      </dgm:t>
    </dgm:pt>
    <dgm:pt modelId="{C97A8E69-03A3-465F-B681-044EF20D0B62}" type="pres">
      <dgm:prSet presAssocID="{2E9FE5B1-2DD9-4A10-BA95-951B0B78ACC3}" presName="linear" presStyleCnt="0">
        <dgm:presLayoutVars>
          <dgm:animLvl val="lvl"/>
          <dgm:resizeHandles val="exact"/>
        </dgm:presLayoutVars>
      </dgm:prSet>
      <dgm:spPr/>
      <dgm:t>
        <a:bodyPr/>
        <a:lstStyle/>
        <a:p>
          <a:endParaRPr lang="en-GB"/>
        </a:p>
      </dgm:t>
    </dgm:pt>
    <dgm:pt modelId="{0735BA42-A901-4F97-8A58-7AFBC1395BB2}" type="pres">
      <dgm:prSet presAssocID="{9012EB4D-33C7-408C-8B7C-6102491BD584}" presName="parentText" presStyleLbl="node1" presStyleIdx="0" presStyleCnt="4" custLinFactY="-35753" custLinFactNeighborY="-100000">
        <dgm:presLayoutVars>
          <dgm:chMax val="0"/>
          <dgm:bulletEnabled val="1"/>
        </dgm:presLayoutVars>
      </dgm:prSet>
      <dgm:spPr/>
      <dgm:t>
        <a:bodyPr/>
        <a:lstStyle/>
        <a:p>
          <a:endParaRPr lang="en-GB"/>
        </a:p>
      </dgm:t>
    </dgm:pt>
    <dgm:pt modelId="{61C8DB92-4B65-482F-A5DA-B798A2E1CC66}" type="pres">
      <dgm:prSet presAssocID="{D865719D-2197-4D70-8093-50F04C8CA4FB}" presName="spacer" presStyleCnt="0"/>
      <dgm:spPr/>
    </dgm:pt>
    <dgm:pt modelId="{E56913F6-C783-4750-8C89-73B1C44C1838}" type="pres">
      <dgm:prSet presAssocID="{40AE9FCA-9E48-4D4B-96EA-72C81450772A}" presName="parentText" presStyleLbl="node1" presStyleIdx="1" presStyleCnt="4" custLinFactNeighborY="-14401">
        <dgm:presLayoutVars>
          <dgm:chMax val="0"/>
          <dgm:bulletEnabled val="1"/>
        </dgm:presLayoutVars>
      </dgm:prSet>
      <dgm:spPr/>
      <dgm:t>
        <a:bodyPr/>
        <a:lstStyle/>
        <a:p>
          <a:endParaRPr lang="en-GB"/>
        </a:p>
      </dgm:t>
    </dgm:pt>
    <dgm:pt modelId="{FEF39AC2-3E43-4BE3-BE29-46DE91A0AAE1}" type="pres">
      <dgm:prSet presAssocID="{36001D94-C6B0-49CA-A388-0D9653D7D2A4}" presName="spacer" presStyleCnt="0"/>
      <dgm:spPr/>
    </dgm:pt>
    <dgm:pt modelId="{687FFF40-76EC-4694-B5EA-3E43D88C4451}" type="pres">
      <dgm:prSet presAssocID="{E6623088-754B-44AA-A8E3-09804656A861}" presName="parentText" presStyleLbl="node1" presStyleIdx="2" presStyleCnt="4" custLinFactNeighborY="-4782">
        <dgm:presLayoutVars>
          <dgm:chMax val="0"/>
          <dgm:bulletEnabled val="1"/>
        </dgm:presLayoutVars>
      </dgm:prSet>
      <dgm:spPr/>
      <dgm:t>
        <a:bodyPr/>
        <a:lstStyle/>
        <a:p>
          <a:endParaRPr lang="en-GB"/>
        </a:p>
      </dgm:t>
    </dgm:pt>
    <dgm:pt modelId="{0C805384-66C1-4C6D-9F94-177BFCD49194}" type="pres">
      <dgm:prSet presAssocID="{F69A2E90-A4A0-44D4-9AFE-A3C6D3F23BFB}" presName="spacer" presStyleCnt="0"/>
      <dgm:spPr/>
    </dgm:pt>
    <dgm:pt modelId="{15E3C732-0F1A-488E-B59E-AE65BF5B118F}" type="pres">
      <dgm:prSet presAssocID="{B42CC616-C1D1-4730-8BC5-34CEDCE319A6}" presName="parentText" presStyleLbl="node1" presStyleIdx="3" presStyleCnt="4">
        <dgm:presLayoutVars>
          <dgm:chMax val="0"/>
          <dgm:bulletEnabled val="1"/>
        </dgm:presLayoutVars>
      </dgm:prSet>
      <dgm:spPr/>
      <dgm:t>
        <a:bodyPr/>
        <a:lstStyle/>
        <a:p>
          <a:endParaRPr lang="en-GB"/>
        </a:p>
      </dgm:t>
    </dgm:pt>
  </dgm:ptLst>
  <dgm:cxnLst>
    <dgm:cxn modelId="{A0E3AF63-566D-45DC-A39D-AEC042D36385}" srcId="{2E9FE5B1-2DD9-4A10-BA95-951B0B78ACC3}" destId="{40AE9FCA-9E48-4D4B-96EA-72C81450772A}" srcOrd="1" destOrd="0" parTransId="{BA5CFA62-28A6-4055-B3A5-0C5D0B167220}" sibTransId="{36001D94-C6B0-49CA-A388-0D9653D7D2A4}"/>
    <dgm:cxn modelId="{13DBEB8F-70EC-419D-812A-B1B933CAD59F}" type="presOf" srcId="{40AE9FCA-9E48-4D4B-96EA-72C81450772A}" destId="{E56913F6-C783-4750-8C89-73B1C44C1838}" srcOrd="0" destOrd="0" presId="urn:microsoft.com/office/officeart/2005/8/layout/vList2"/>
    <dgm:cxn modelId="{00625E3B-91DC-4531-8C57-C1C3A230CBAF}" srcId="{2E9FE5B1-2DD9-4A10-BA95-951B0B78ACC3}" destId="{9012EB4D-33C7-408C-8B7C-6102491BD584}" srcOrd="0" destOrd="0" parTransId="{62522F77-A004-433B-9A97-2418870FEC97}" sibTransId="{D865719D-2197-4D70-8093-50F04C8CA4FB}"/>
    <dgm:cxn modelId="{4F601B18-22F9-4402-BE1B-1D744BB93CF5}" srcId="{2E9FE5B1-2DD9-4A10-BA95-951B0B78ACC3}" destId="{B42CC616-C1D1-4730-8BC5-34CEDCE319A6}" srcOrd="3" destOrd="0" parTransId="{F9A0A7E2-2A2D-4BFA-B1D4-59123FA927B2}" sibTransId="{C98AAD9A-B1D9-44B5-A336-B68033A566D4}"/>
    <dgm:cxn modelId="{5DD40670-2301-4778-B2A4-AF2EE3B6D542}" type="presOf" srcId="{E6623088-754B-44AA-A8E3-09804656A861}" destId="{687FFF40-76EC-4694-B5EA-3E43D88C4451}" srcOrd="0" destOrd="0" presId="urn:microsoft.com/office/officeart/2005/8/layout/vList2"/>
    <dgm:cxn modelId="{BA2C7B18-F1CB-4780-B15F-6E8B09B15F48}" type="presOf" srcId="{9012EB4D-33C7-408C-8B7C-6102491BD584}" destId="{0735BA42-A901-4F97-8A58-7AFBC1395BB2}" srcOrd="0" destOrd="0" presId="urn:microsoft.com/office/officeart/2005/8/layout/vList2"/>
    <dgm:cxn modelId="{8DF535F8-E9CB-40F4-B9A0-222758731AA3}" type="presOf" srcId="{B42CC616-C1D1-4730-8BC5-34CEDCE319A6}" destId="{15E3C732-0F1A-488E-B59E-AE65BF5B118F}" srcOrd="0" destOrd="0" presId="urn:microsoft.com/office/officeart/2005/8/layout/vList2"/>
    <dgm:cxn modelId="{50608311-D64B-42DE-8834-6953E366F0D3}" srcId="{2E9FE5B1-2DD9-4A10-BA95-951B0B78ACC3}" destId="{E6623088-754B-44AA-A8E3-09804656A861}" srcOrd="2" destOrd="0" parTransId="{022BEBF5-B5E8-42C1-B183-A1187E7F0AAB}" sibTransId="{F69A2E90-A4A0-44D4-9AFE-A3C6D3F23BFB}"/>
    <dgm:cxn modelId="{8FEC10A4-9A47-4C0B-B524-EB384B86A3B4}" type="presOf" srcId="{2E9FE5B1-2DD9-4A10-BA95-951B0B78ACC3}" destId="{C97A8E69-03A3-465F-B681-044EF20D0B62}" srcOrd="0" destOrd="0" presId="urn:microsoft.com/office/officeart/2005/8/layout/vList2"/>
    <dgm:cxn modelId="{449B578F-A303-4605-A980-18217D6AADE1}" type="presParOf" srcId="{C97A8E69-03A3-465F-B681-044EF20D0B62}" destId="{0735BA42-A901-4F97-8A58-7AFBC1395BB2}" srcOrd="0" destOrd="0" presId="urn:microsoft.com/office/officeart/2005/8/layout/vList2"/>
    <dgm:cxn modelId="{146ECDBD-D177-4648-B180-7291119D7FD5}" type="presParOf" srcId="{C97A8E69-03A3-465F-B681-044EF20D0B62}" destId="{61C8DB92-4B65-482F-A5DA-B798A2E1CC66}" srcOrd="1" destOrd="0" presId="urn:microsoft.com/office/officeart/2005/8/layout/vList2"/>
    <dgm:cxn modelId="{017D8E92-A6FF-4AE6-8747-E17D701BBA09}" type="presParOf" srcId="{C97A8E69-03A3-465F-B681-044EF20D0B62}" destId="{E56913F6-C783-4750-8C89-73B1C44C1838}" srcOrd="2" destOrd="0" presId="urn:microsoft.com/office/officeart/2005/8/layout/vList2"/>
    <dgm:cxn modelId="{76CF5CA6-D3D3-47B1-AC51-17400022C2CB}" type="presParOf" srcId="{C97A8E69-03A3-465F-B681-044EF20D0B62}" destId="{FEF39AC2-3E43-4BE3-BE29-46DE91A0AAE1}" srcOrd="3" destOrd="0" presId="urn:microsoft.com/office/officeart/2005/8/layout/vList2"/>
    <dgm:cxn modelId="{9314B135-FEB3-43A7-A82A-F2AEDD6073BC}" type="presParOf" srcId="{C97A8E69-03A3-465F-B681-044EF20D0B62}" destId="{687FFF40-76EC-4694-B5EA-3E43D88C4451}" srcOrd="4" destOrd="0" presId="urn:microsoft.com/office/officeart/2005/8/layout/vList2"/>
    <dgm:cxn modelId="{F3B5D2FD-E46D-4D23-BBB1-E1357A58F1DA}" type="presParOf" srcId="{C97A8E69-03A3-465F-B681-044EF20D0B62}" destId="{0C805384-66C1-4C6D-9F94-177BFCD49194}" srcOrd="5" destOrd="0" presId="urn:microsoft.com/office/officeart/2005/8/layout/vList2"/>
    <dgm:cxn modelId="{3C1E126F-0CC4-41B2-9F97-0C58AA21D905}" type="presParOf" srcId="{C97A8E69-03A3-465F-B681-044EF20D0B62}" destId="{15E3C732-0F1A-488E-B59E-AE65BF5B118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0ECF0F-1A53-4C52-87B7-698177E0CD8F}" type="doc">
      <dgm:prSet loTypeId="urn:microsoft.com/office/officeart/2005/8/layout/venn1" loCatId="relationship" qsTypeId="urn:microsoft.com/office/officeart/2005/8/quickstyle/simple1" qsCatId="simple" csTypeId="urn:microsoft.com/office/officeart/2005/8/colors/colorful2" csCatId="colorful" phldr="1"/>
      <dgm:spPr/>
    </dgm:pt>
    <dgm:pt modelId="{56713F2B-E82C-4924-A274-320A1C6679ED}">
      <dgm:prSet phldrT="[Text]" custT="1"/>
      <dgm:spPr/>
      <dgm:t>
        <a:bodyPr/>
        <a:lstStyle/>
        <a:p>
          <a:pPr algn="ctr"/>
          <a:r>
            <a:rPr lang="en-GB" sz="1999" kern="1200" baseline="0" dirty="0">
              <a:solidFill>
                <a:schemeClr val="bg2"/>
              </a:solidFill>
              <a:latin typeface="+mn-lt"/>
              <a:ea typeface="+mn-ea"/>
              <a:cs typeface="+mn-cs"/>
            </a:rPr>
            <a:t>Underserved needs</a:t>
          </a:r>
        </a:p>
      </dgm:t>
    </dgm:pt>
    <dgm:pt modelId="{B79D1D54-D719-4EFD-B037-DC12C26E9C7C}" type="parTrans" cxnId="{3950C49B-BC71-42D8-953E-68BC32F1B826}">
      <dgm:prSet/>
      <dgm:spPr/>
      <dgm:t>
        <a:bodyPr/>
        <a:lstStyle/>
        <a:p>
          <a:endParaRPr lang="en-GB"/>
        </a:p>
      </dgm:t>
    </dgm:pt>
    <dgm:pt modelId="{394AF6D4-FA80-4944-8523-D10CAC4A4388}" type="sibTrans" cxnId="{3950C49B-BC71-42D8-953E-68BC32F1B826}">
      <dgm:prSet/>
      <dgm:spPr/>
      <dgm:t>
        <a:bodyPr/>
        <a:lstStyle/>
        <a:p>
          <a:endParaRPr lang="en-GB"/>
        </a:p>
      </dgm:t>
    </dgm:pt>
    <dgm:pt modelId="{013F73CE-B3E3-4E8C-B33E-13BA44E3CFE7}">
      <dgm:prSet phldrT="[Text]"/>
      <dgm:spPr/>
      <dgm:t>
        <a:bodyPr/>
        <a:lstStyle/>
        <a:p>
          <a:r>
            <a:rPr lang="en-GB" dirty="0">
              <a:solidFill>
                <a:schemeClr val="bg2"/>
              </a:solidFill>
            </a:rPr>
            <a:t>Culturally competent care</a:t>
          </a:r>
        </a:p>
      </dgm:t>
    </dgm:pt>
    <dgm:pt modelId="{49EBFE3D-2F96-4E6A-9870-116274CD8178}" type="parTrans" cxnId="{7B12A050-2315-4C48-B86B-BA37A751BDDD}">
      <dgm:prSet/>
      <dgm:spPr/>
      <dgm:t>
        <a:bodyPr/>
        <a:lstStyle/>
        <a:p>
          <a:endParaRPr lang="en-GB"/>
        </a:p>
      </dgm:t>
    </dgm:pt>
    <dgm:pt modelId="{5E74EC79-F61A-4933-8B36-B3EFAC4B7260}" type="sibTrans" cxnId="{7B12A050-2315-4C48-B86B-BA37A751BDDD}">
      <dgm:prSet/>
      <dgm:spPr/>
      <dgm:t>
        <a:bodyPr/>
        <a:lstStyle/>
        <a:p>
          <a:endParaRPr lang="en-GB"/>
        </a:p>
      </dgm:t>
    </dgm:pt>
    <dgm:pt modelId="{6147DAE6-B998-4648-AD97-0F5E81ABA529}">
      <dgm:prSet phldrT="[Text]"/>
      <dgm:spPr/>
      <dgm:t>
        <a:bodyPr/>
        <a:lstStyle/>
        <a:p>
          <a:r>
            <a:rPr lang="en-GB" dirty="0">
              <a:solidFill>
                <a:schemeClr val="bg2"/>
              </a:solidFill>
            </a:rPr>
            <a:t>Patient-centered care</a:t>
          </a:r>
        </a:p>
      </dgm:t>
    </dgm:pt>
    <dgm:pt modelId="{49D3D9EC-8B2E-4DDD-9448-E65F6C5E1196}" type="parTrans" cxnId="{058F31BA-6B97-4CD2-AC49-AC45482B7E9C}">
      <dgm:prSet/>
      <dgm:spPr/>
      <dgm:t>
        <a:bodyPr/>
        <a:lstStyle/>
        <a:p>
          <a:endParaRPr lang="en-GB"/>
        </a:p>
      </dgm:t>
    </dgm:pt>
    <dgm:pt modelId="{73C2F1F4-C2A9-47EE-8D40-2F75700605CF}" type="sibTrans" cxnId="{058F31BA-6B97-4CD2-AC49-AC45482B7E9C}">
      <dgm:prSet/>
      <dgm:spPr/>
      <dgm:t>
        <a:bodyPr/>
        <a:lstStyle/>
        <a:p>
          <a:endParaRPr lang="en-GB"/>
        </a:p>
      </dgm:t>
    </dgm:pt>
    <dgm:pt modelId="{C12D9ED7-4BDE-42B5-934D-430FC316034A}">
      <dgm:prSet/>
      <dgm:spPr/>
      <dgm:t>
        <a:bodyPr/>
        <a:lstStyle/>
        <a:p>
          <a:pPr algn="ctr"/>
          <a:r>
            <a:rPr lang="en-GB">
              <a:solidFill>
                <a:schemeClr val="bg2"/>
              </a:solidFill>
            </a:rPr>
            <a:t>Health literacy</a:t>
          </a:r>
          <a:endParaRPr lang="en-GB" dirty="0">
            <a:solidFill>
              <a:schemeClr val="bg2"/>
            </a:solidFill>
          </a:endParaRPr>
        </a:p>
      </dgm:t>
    </dgm:pt>
    <dgm:pt modelId="{4A756677-9B58-498A-97FF-5128AFD09895}" type="parTrans" cxnId="{43D47856-E53A-4E0E-858B-E54C6876DA9F}">
      <dgm:prSet/>
      <dgm:spPr/>
      <dgm:t>
        <a:bodyPr/>
        <a:lstStyle/>
        <a:p>
          <a:endParaRPr lang="en-GB"/>
        </a:p>
      </dgm:t>
    </dgm:pt>
    <dgm:pt modelId="{D494E869-E5E9-4DBB-9844-ED024C4A981C}" type="sibTrans" cxnId="{43D47856-E53A-4E0E-858B-E54C6876DA9F}">
      <dgm:prSet/>
      <dgm:spPr/>
      <dgm:t>
        <a:bodyPr/>
        <a:lstStyle/>
        <a:p>
          <a:endParaRPr lang="en-GB"/>
        </a:p>
      </dgm:t>
    </dgm:pt>
    <dgm:pt modelId="{AD57C7E9-DD0D-4E51-AC0C-BB22A5414864}" type="pres">
      <dgm:prSet presAssocID="{820ECF0F-1A53-4C52-87B7-698177E0CD8F}" presName="compositeShape" presStyleCnt="0">
        <dgm:presLayoutVars>
          <dgm:chMax val="7"/>
          <dgm:dir/>
          <dgm:resizeHandles val="exact"/>
        </dgm:presLayoutVars>
      </dgm:prSet>
      <dgm:spPr/>
    </dgm:pt>
    <dgm:pt modelId="{512C21BA-1965-4BE5-8338-6F7BCAEE2DF0}" type="pres">
      <dgm:prSet presAssocID="{56713F2B-E82C-4924-A274-320A1C6679ED}" presName="circ1" presStyleLbl="vennNode1" presStyleIdx="0" presStyleCnt="4"/>
      <dgm:spPr/>
      <dgm:t>
        <a:bodyPr/>
        <a:lstStyle/>
        <a:p>
          <a:endParaRPr lang="en-GB"/>
        </a:p>
      </dgm:t>
    </dgm:pt>
    <dgm:pt modelId="{2CCC6954-2A27-4F47-BEA9-5E4C58306FCB}" type="pres">
      <dgm:prSet presAssocID="{56713F2B-E82C-4924-A274-320A1C6679ED}" presName="circ1Tx" presStyleLbl="revTx" presStyleIdx="0" presStyleCnt="0">
        <dgm:presLayoutVars>
          <dgm:chMax val="0"/>
          <dgm:chPref val="0"/>
          <dgm:bulletEnabled val="1"/>
        </dgm:presLayoutVars>
      </dgm:prSet>
      <dgm:spPr/>
      <dgm:t>
        <a:bodyPr/>
        <a:lstStyle/>
        <a:p>
          <a:endParaRPr lang="en-GB"/>
        </a:p>
      </dgm:t>
    </dgm:pt>
    <dgm:pt modelId="{EF480178-B22F-4E4D-A266-6A127CC92C17}" type="pres">
      <dgm:prSet presAssocID="{C12D9ED7-4BDE-42B5-934D-430FC316034A}" presName="circ2" presStyleLbl="vennNode1" presStyleIdx="1" presStyleCnt="4"/>
      <dgm:spPr/>
      <dgm:t>
        <a:bodyPr/>
        <a:lstStyle/>
        <a:p>
          <a:endParaRPr lang="en-GB"/>
        </a:p>
      </dgm:t>
    </dgm:pt>
    <dgm:pt modelId="{A4FBB371-690A-4B46-9F94-09058C6513BD}" type="pres">
      <dgm:prSet presAssocID="{C12D9ED7-4BDE-42B5-934D-430FC316034A}" presName="circ2Tx" presStyleLbl="revTx" presStyleIdx="0" presStyleCnt="0">
        <dgm:presLayoutVars>
          <dgm:chMax val="0"/>
          <dgm:chPref val="0"/>
          <dgm:bulletEnabled val="1"/>
        </dgm:presLayoutVars>
      </dgm:prSet>
      <dgm:spPr/>
      <dgm:t>
        <a:bodyPr/>
        <a:lstStyle/>
        <a:p>
          <a:endParaRPr lang="en-GB"/>
        </a:p>
      </dgm:t>
    </dgm:pt>
    <dgm:pt modelId="{4EB4341D-3652-4D6C-90C6-D32384F03EB2}" type="pres">
      <dgm:prSet presAssocID="{013F73CE-B3E3-4E8C-B33E-13BA44E3CFE7}" presName="circ3" presStyleLbl="vennNode1" presStyleIdx="2" presStyleCnt="4"/>
      <dgm:spPr/>
      <dgm:t>
        <a:bodyPr/>
        <a:lstStyle/>
        <a:p>
          <a:endParaRPr lang="en-GB"/>
        </a:p>
      </dgm:t>
    </dgm:pt>
    <dgm:pt modelId="{B0343152-C657-4013-B3C0-8565C13E282A}" type="pres">
      <dgm:prSet presAssocID="{013F73CE-B3E3-4E8C-B33E-13BA44E3CFE7}" presName="circ3Tx" presStyleLbl="revTx" presStyleIdx="0" presStyleCnt="0">
        <dgm:presLayoutVars>
          <dgm:chMax val="0"/>
          <dgm:chPref val="0"/>
          <dgm:bulletEnabled val="1"/>
        </dgm:presLayoutVars>
      </dgm:prSet>
      <dgm:spPr/>
      <dgm:t>
        <a:bodyPr/>
        <a:lstStyle/>
        <a:p>
          <a:endParaRPr lang="en-GB"/>
        </a:p>
      </dgm:t>
    </dgm:pt>
    <dgm:pt modelId="{2CD77761-C959-42F4-954F-F1E4633E0CE8}" type="pres">
      <dgm:prSet presAssocID="{6147DAE6-B998-4648-AD97-0F5E81ABA529}" presName="circ4" presStyleLbl="vennNode1" presStyleIdx="3" presStyleCnt="4"/>
      <dgm:spPr/>
      <dgm:t>
        <a:bodyPr/>
        <a:lstStyle/>
        <a:p>
          <a:endParaRPr lang="en-GB"/>
        </a:p>
      </dgm:t>
    </dgm:pt>
    <dgm:pt modelId="{9451D9E9-FE3C-4690-A576-68AA2B7627C6}" type="pres">
      <dgm:prSet presAssocID="{6147DAE6-B998-4648-AD97-0F5E81ABA529}" presName="circ4Tx" presStyleLbl="revTx" presStyleIdx="0" presStyleCnt="0">
        <dgm:presLayoutVars>
          <dgm:chMax val="0"/>
          <dgm:chPref val="0"/>
          <dgm:bulletEnabled val="1"/>
        </dgm:presLayoutVars>
      </dgm:prSet>
      <dgm:spPr/>
      <dgm:t>
        <a:bodyPr/>
        <a:lstStyle/>
        <a:p>
          <a:endParaRPr lang="en-GB"/>
        </a:p>
      </dgm:t>
    </dgm:pt>
  </dgm:ptLst>
  <dgm:cxnLst>
    <dgm:cxn modelId="{7E2E22A1-07E5-4EB4-A0E6-223AC95B8D05}" type="presOf" srcId="{6147DAE6-B998-4648-AD97-0F5E81ABA529}" destId="{2CD77761-C959-42F4-954F-F1E4633E0CE8}" srcOrd="0" destOrd="0" presId="urn:microsoft.com/office/officeart/2005/8/layout/venn1"/>
    <dgm:cxn modelId="{557A8141-75D8-4ED8-BA45-E3C89A4DD7FE}" type="presOf" srcId="{56713F2B-E82C-4924-A274-320A1C6679ED}" destId="{512C21BA-1965-4BE5-8338-6F7BCAEE2DF0}" srcOrd="0" destOrd="0" presId="urn:microsoft.com/office/officeart/2005/8/layout/venn1"/>
    <dgm:cxn modelId="{7B12A050-2315-4C48-B86B-BA37A751BDDD}" srcId="{820ECF0F-1A53-4C52-87B7-698177E0CD8F}" destId="{013F73CE-B3E3-4E8C-B33E-13BA44E3CFE7}" srcOrd="2" destOrd="0" parTransId="{49EBFE3D-2F96-4E6A-9870-116274CD8178}" sibTransId="{5E74EC79-F61A-4933-8B36-B3EFAC4B7260}"/>
    <dgm:cxn modelId="{AB8014B0-90FB-47CA-9E12-E898BAE7EBB9}" type="presOf" srcId="{820ECF0F-1A53-4C52-87B7-698177E0CD8F}" destId="{AD57C7E9-DD0D-4E51-AC0C-BB22A5414864}" srcOrd="0" destOrd="0" presId="urn:microsoft.com/office/officeart/2005/8/layout/venn1"/>
    <dgm:cxn modelId="{841E65F7-ED9A-422A-9C6C-4C9AEC693EB4}" type="presOf" srcId="{6147DAE6-B998-4648-AD97-0F5E81ABA529}" destId="{9451D9E9-FE3C-4690-A576-68AA2B7627C6}" srcOrd="1" destOrd="0" presId="urn:microsoft.com/office/officeart/2005/8/layout/venn1"/>
    <dgm:cxn modelId="{1167CEEC-7B60-4E89-8CEB-FC6BFAD22051}" type="presOf" srcId="{013F73CE-B3E3-4E8C-B33E-13BA44E3CFE7}" destId="{4EB4341D-3652-4D6C-90C6-D32384F03EB2}" srcOrd="0" destOrd="0" presId="urn:microsoft.com/office/officeart/2005/8/layout/venn1"/>
    <dgm:cxn modelId="{3950C49B-BC71-42D8-953E-68BC32F1B826}" srcId="{820ECF0F-1A53-4C52-87B7-698177E0CD8F}" destId="{56713F2B-E82C-4924-A274-320A1C6679ED}" srcOrd="0" destOrd="0" parTransId="{B79D1D54-D719-4EFD-B037-DC12C26E9C7C}" sibTransId="{394AF6D4-FA80-4944-8523-D10CAC4A4388}"/>
    <dgm:cxn modelId="{40340DAC-04DA-4295-B044-E89A8C2F161C}" type="presOf" srcId="{013F73CE-B3E3-4E8C-B33E-13BA44E3CFE7}" destId="{B0343152-C657-4013-B3C0-8565C13E282A}" srcOrd="1" destOrd="0" presId="urn:microsoft.com/office/officeart/2005/8/layout/venn1"/>
    <dgm:cxn modelId="{058F31BA-6B97-4CD2-AC49-AC45482B7E9C}" srcId="{820ECF0F-1A53-4C52-87B7-698177E0CD8F}" destId="{6147DAE6-B998-4648-AD97-0F5E81ABA529}" srcOrd="3" destOrd="0" parTransId="{49D3D9EC-8B2E-4DDD-9448-E65F6C5E1196}" sibTransId="{73C2F1F4-C2A9-47EE-8D40-2F75700605CF}"/>
    <dgm:cxn modelId="{DFBDF3A5-7F29-4F4E-A0F3-28D006F7BFC8}" type="presOf" srcId="{C12D9ED7-4BDE-42B5-934D-430FC316034A}" destId="{A4FBB371-690A-4B46-9F94-09058C6513BD}" srcOrd="1" destOrd="0" presId="urn:microsoft.com/office/officeart/2005/8/layout/venn1"/>
    <dgm:cxn modelId="{43D47856-E53A-4E0E-858B-E54C6876DA9F}" srcId="{820ECF0F-1A53-4C52-87B7-698177E0CD8F}" destId="{C12D9ED7-4BDE-42B5-934D-430FC316034A}" srcOrd="1" destOrd="0" parTransId="{4A756677-9B58-498A-97FF-5128AFD09895}" sibTransId="{D494E869-E5E9-4DBB-9844-ED024C4A981C}"/>
    <dgm:cxn modelId="{7FD3AA20-26D8-491B-B6FF-07DF49CC13F5}" type="presOf" srcId="{56713F2B-E82C-4924-A274-320A1C6679ED}" destId="{2CCC6954-2A27-4F47-BEA9-5E4C58306FCB}" srcOrd="1" destOrd="0" presId="urn:microsoft.com/office/officeart/2005/8/layout/venn1"/>
    <dgm:cxn modelId="{CEBE6638-1DD9-4B4F-A03A-4770AFEED290}" type="presOf" srcId="{C12D9ED7-4BDE-42B5-934D-430FC316034A}" destId="{EF480178-B22F-4E4D-A266-6A127CC92C17}" srcOrd="0" destOrd="0" presId="urn:microsoft.com/office/officeart/2005/8/layout/venn1"/>
    <dgm:cxn modelId="{84A91FD1-EBF3-4035-A2BF-10A6675BEEA9}" type="presParOf" srcId="{AD57C7E9-DD0D-4E51-AC0C-BB22A5414864}" destId="{512C21BA-1965-4BE5-8338-6F7BCAEE2DF0}" srcOrd="0" destOrd="0" presId="urn:microsoft.com/office/officeart/2005/8/layout/venn1"/>
    <dgm:cxn modelId="{78C4B3B8-EC0A-4E88-895E-400A3483F7DF}" type="presParOf" srcId="{AD57C7E9-DD0D-4E51-AC0C-BB22A5414864}" destId="{2CCC6954-2A27-4F47-BEA9-5E4C58306FCB}" srcOrd="1" destOrd="0" presId="urn:microsoft.com/office/officeart/2005/8/layout/venn1"/>
    <dgm:cxn modelId="{3B3AB7BC-2817-4F65-9E59-13160F3502A4}" type="presParOf" srcId="{AD57C7E9-DD0D-4E51-AC0C-BB22A5414864}" destId="{EF480178-B22F-4E4D-A266-6A127CC92C17}" srcOrd="2" destOrd="0" presId="urn:microsoft.com/office/officeart/2005/8/layout/venn1"/>
    <dgm:cxn modelId="{4510C0BF-9F23-4D32-9083-2C297131A8FC}" type="presParOf" srcId="{AD57C7E9-DD0D-4E51-AC0C-BB22A5414864}" destId="{A4FBB371-690A-4B46-9F94-09058C6513BD}" srcOrd="3" destOrd="0" presId="urn:microsoft.com/office/officeart/2005/8/layout/venn1"/>
    <dgm:cxn modelId="{7A405BAE-305A-466B-95D7-36C45D03A751}" type="presParOf" srcId="{AD57C7E9-DD0D-4E51-AC0C-BB22A5414864}" destId="{4EB4341D-3652-4D6C-90C6-D32384F03EB2}" srcOrd="4" destOrd="0" presId="urn:microsoft.com/office/officeart/2005/8/layout/venn1"/>
    <dgm:cxn modelId="{FC717202-EC4C-4763-9E3F-135C87088F5C}" type="presParOf" srcId="{AD57C7E9-DD0D-4E51-AC0C-BB22A5414864}" destId="{B0343152-C657-4013-B3C0-8565C13E282A}" srcOrd="5" destOrd="0" presId="urn:microsoft.com/office/officeart/2005/8/layout/venn1"/>
    <dgm:cxn modelId="{83386102-DD02-41AC-A4E4-15DAA867B9FC}" type="presParOf" srcId="{AD57C7E9-DD0D-4E51-AC0C-BB22A5414864}" destId="{2CD77761-C959-42F4-954F-F1E4633E0CE8}" srcOrd="6" destOrd="0" presId="urn:microsoft.com/office/officeart/2005/8/layout/venn1"/>
    <dgm:cxn modelId="{FFB3C98C-48E7-453E-85AC-BF250F7ED174}" type="presParOf" srcId="{AD57C7E9-DD0D-4E51-AC0C-BB22A5414864}" destId="{9451D9E9-FE3C-4690-A576-68AA2B7627C6}"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793EC7-B80A-4528-9245-4D8B339654F6}" type="doc">
      <dgm:prSet loTypeId="urn:microsoft.com/office/officeart/2011/layout/TabList" loCatId="list" qsTypeId="urn:microsoft.com/office/officeart/2005/8/quickstyle/simple5" qsCatId="simple" csTypeId="urn:microsoft.com/office/officeart/2005/8/colors/colorful4" csCatId="colorful" phldr="1"/>
      <dgm:spPr/>
      <dgm:t>
        <a:bodyPr/>
        <a:lstStyle/>
        <a:p>
          <a:endParaRPr lang="en-GB"/>
        </a:p>
      </dgm:t>
    </dgm:pt>
    <dgm:pt modelId="{13ED5155-8656-43AB-B43C-C91C0E876978}">
      <dgm:prSet phldrT="[Text]"/>
      <dgm:spPr/>
      <dgm:t>
        <a:bodyPr/>
        <a:lstStyle/>
        <a:p>
          <a:r>
            <a:rPr lang="en-GB" dirty="0"/>
            <a:t>Symptoms</a:t>
          </a:r>
        </a:p>
      </dgm:t>
    </dgm:pt>
    <dgm:pt modelId="{0311C2C8-074B-4EE1-8B19-4905841D3C66}" type="parTrans" cxnId="{02EF6600-4F41-4DED-ACC7-674EE677B395}">
      <dgm:prSet/>
      <dgm:spPr/>
      <dgm:t>
        <a:bodyPr/>
        <a:lstStyle/>
        <a:p>
          <a:endParaRPr lang="en-GB"/>
        </a:p>
      </dgm:t>
    </dgm:pt>
    <dgm:pt modelId="{DA5E25BA-2948-4E7C-9264-3276206F9E6B}" type="sibTrans" cxnId="{02EF6600-4F41-4DED-ACC7-674EE677B395}">
      <dgm:prSet/>
      <dgm:spPr/>
      <dgm:t>
        <a:bodyPr/>
        <a:lstStyle/>
        <a:p>
          <a:endParaRPr lang="en-GB"/>
        </a:p>
      </dgm:t>
    </dgm:pt>
    <dgm:pt modelId="{89F1BE1D-D38F-4442-92EA-FF70081CEA8D}">
      <dgm:prSet phldrT="[Text]" custT="1"/>
      <dgm:spPr/>
      <dgm:t>
        <a:bodyPr/>
        <a:lstStyle/>
        <a:p>
          <a:pPr>
            <a:buFont typeface="Franklin Gothic Book" panose="020B0503020102020204" pitchFamily="34" charset="0"/>
            <a:buNone/>
          </a:pPr>
          <a:r>
            <a:rPr lang="en-US" sz="1600" kern="1200" baseline="0" dirty="0">
              <a:solidFill>
                <a:schemeClr val="tx2"/>
              </a:solidFill>
              <a:latin typeface="+mn-lt"/>
              <a:ea typeface="+mn-ea"/>
              <a:cs typeface="+mn-cs"/>
            </a:rPr>
            <a:t>Culture affects symptoms and their description by the patients. </a:t>
          </a:r>
          <a:endParaRPr lang="en-GB" sz="1600" kern="1200" baseline="0" dirty="0">
            <a:solidFill>
              <a:schemeClr val="tx2"/>
            </a:solidFill>
            <a:latin typeface="+mn-lt"/>
            <a:ea typeface="+mn-ea"/>
            <a:cs typeface="+mn-cs"/>
          </a:endParaRPr>
        </a:p>
      </dgm:t>
    </dgm:pt>
    <dgm:pt modelId="{53E4D178-8060-47A7-9922-13BE3CC7F14B}" type="parTrans" cxnId="{FB1A007D-EDD6-4B16-9BCD-01ADADF788A8}">
      <dgm:prSet/>
      <dgm:spPr/>
      <dgm:t>
        <a:bodyPr/>
        <a:lstStyle/>
        <a:p>
          <a:endParaRPr lang="en-GB"/>
        </a:p>
      </dgm:t>
    </dgm:pt>
    <dgm:pt modelId="{679E85FD-E504-4F90-894F-CDBA43DF6C08}" type="sibTrans" cxnId="{FB1A007D-EDD6-4B16-9BCD-01ADADF788A8}">
      <dgm:prSet/>
      <dgm:spPr/>
      <dgm:t>
        <a:bodyPr/>
        <a:lstStyle/>
        <a:p>
          <a:endParaRPr lang="en-GB"/>
        </a:p>
      </dgm:t>
    </dgm:pt>
    <dgm:pt modelId="{7FA39CAA-8A9F-4C2C-87B0-6225D8C434E1}">
      <dgm:prSet phldrT="[Text]" custT="1"/>
      <dgm:spPr/>
      <dgm:t>
        <a:bodyPr/>
        <a:lstStyle/>
        <a:p>
          <a:r>
            <a:rPr lang="en-US" sz="1300" dirty="0"/>
            <a:t>Which ones they report.</a:t>
          </a:r>
          <a:endParaRPr lang="en-GB" sz="1300" dirty="0"/>
        </a:p>
      </dgm:t>
    </dgm:pt>
    <dgm:pt modelId="{B53602E3-D45B-4E3F-99D8-2268B258E22F}" type="parTrans" cxnId="{3280AB8A-CBB1-4A1A-B5A0-3467C40F03DB}">
      <dgm:prSet/>
      <dgm:spPr/>
      <dgm:t>
        <a:bodyPr/>
        <a:lstStyle/>
        <a:p>
          <a:endParaRPr lang="en-GB"/>
        </a:p>
      </dgm:t>
    </dgm:pt>
    <dgm:pt modelId="{B21C9AF0-2EAF-4AD9-96D6-C63F8F043994}" type="sibTrans" cxnId="{3280AB8A-CBB1-4A1A-B5A0-3467C40F03DB}">
      <dgm:prSet/>
      <dgm:spPr/>
      <dgm:t>
        <a:bodyPr/>
        <a:lstStyle/>
        <a:p>
          <a:endParaRPr lang="en-GB"/>
        </a:p>
      </dgm:t>
    </dgm:pt>
    <dgm:pt modelId="{C10D401A-3961-4DB7-876A-E83FD5E9FC42}">
      <dgm:prSet phldrT="[Text]"/>
      <dgm:spPr/>
      <dgm:t>
        <a:bodyPr/>
        <a:lstStyle/>
        <a:p>
          <a:r>
            <a:rPr lang="en-GB" dirty="0"/>
            <a:t>Presentation</a:t>
          </a:r>
        </a:p>
      </dgm:t>
    </dgm:pt>
    <dgm:pt modelId="{32CABC4A-F31C-46D3-92A4-0CAF10EAA311}" type="parTrans" cxnId="{29D27EEE-3693-4433-90E1-E0DFF72D0C18}">
      <dgm:prSet/>
      <dgm:spPr/>
      <dgm:t>
        <a:bodyPr/>
        <a:lstStyle/>
        <a:p>
          <a:endParaRPr lang="en-GB"/>
        </a:p>
      </dgm:t>
    </dgm:pt>
    <dgm:pt modelId="{1E33E107-E6F7-4FD9-9D3B-91EFB2077F68}" type="sibTrans" cxnId="{29D27EEE-3693-4433-90E1-E0DFF72D0C18}">
      <dgm:prSet/>
      <dgm:spPr/>
      <dgm:t>
        <a:bodyPr/>
        <a:lstStyle/>
        <a:p>
          <a:endParaRPr lang="en-GB"/>
        </a:p>
      </dgm:t>
    </dgm:pt>
    <dgm:pt modelId="{C6444416-28ED-484E-8F35-FE5B1D9CDB76}">
      <dgm:prSet phldrT="[Text]" custT="1"/>
      <dgm:spPr/>
      <dgm:t>
        <a:bodyPr/>
        <a:lstStyle/>
        <a:p>
          <a:pPr>
            <a:buFont typeface="Franklin Gothic Book" panose="020B0503020102020204" pitchFamily="34" charset="0"/>
            <a:buNone/>
          </a:pPr>
          <a:r>
            <a:rPr lang="en-US" sz="1600" kern="1200" baseline="0" dirty="0">
              <a:solidFill>
                <a:srgbClr val="004680"/>
              </a:solidFill>
              <a:latin typeface="Calibri"/>
              <a:ea typeface="+mn-ea"/>
              <a:cs typeface="+mn-cs"/>
            </a:rPr>
            <a:t>Culture affects the way people present their (mental) health problems.</a:t>
          </a:r>
          <a:endParaRPr lang="en-GB" sz="1600" kern="1200" baseline="0" dirty="0">
            <a:solidFill>
              <a:srgbClr val="004680"/>
            </a:solidFill>
            <a:latin typeface="Calibri"/>
            <a:ea typeface="+mn-ea"/>
            <a:cs typeface="+mn-cs"/>
          </a:endParaRPr>
        </a:p>
      </dgm:t>
    </dgm:pt>
    <dgm:pt modelId="{A373FEF0-6348-446F-A209-47B2C7782D8B}" type="parTrans" cxnId="{2CE7154D-C694-4B53-9DBA-5B300BDB6266}">
      <dgm:prSet/>
      <dgm:spPr/>
      <dgm:t>
        <a:bodyPr/>
        <a:lstStyle/>
        <a:p>
          <a:endParaRPr lang="en-GB"/>
        </a:p>
      </dgm:t>
    </dgm:pt>
    <dgm:pt modelId="{98A3A381-4765-4C76-9AA0-53FF7C8047FA}" type="sibTrans" cxnId="{2CE7154D-C694-4B53-9DBA-5B300BDB6266}">
      <dgm:prSet/>
      <dgm:spPr/>
      <dgm:t>
        <a:bodyPr/>
        <a:lstStyle/>
        <a:p>
          <a:endParaRPr lang="en-GB"/>
        </a:p>
      </dgm:t>
    </dgm:pt>
    <dgm:pt modelId="{99C0FD8F-7FF5-4748-B860-E3EF83BA84CE}">
      <dgm:prSet phldrT="[Text]" custT="1"/>
      <dgm:spPr/>
      <dgm:t>
        <a:bodyPr/>
        <a:lstStyle/>
        <a:p>
          <a:r>
            <a:rPr lang="en-US" sz="1300" dirty="0"/>
            <a:t>What types of help they seek?</a:t>
          </a:r>
          <a:endParaRPr lang="en-GB" sz="1300" dirty="0"/>
        </a:p>
      </dgm:t>
    </dgm:pt>
    <dgm:pt modelId="{987663BF-DF48-45CF-9722-7EFE7393B920}" type="parTrans" cxnId="{B559682F-23D8-4995-956B-D1C32E3FE9BE}">
      <dgm:prSet/>
      <dgm:spPr/>
      <dgm:t>
        <a:bodyPr/>
        <a:lstStyle/>
        <a:p>
          <a:endParaRPr lang="en-GB"/>
        </a:p>
      </dgm:t>
    </dgm:pt>
    <dgm:pt modelId="{B828D5A0-2262-44FD-A57B-BB54BF7ACBF2}" type="sibTrans" cxnId="{B559682F-23D8-4995-956B-D1C32E3FE9BE}">
      <dgm:prSet/>
      <dgm:spPr/>
      <dgm:t>
        <a:bodyPr/>
        <a:lstStyle/>
        <a:p>
          <a:endParaRPr lang="en-GB"/>
        </a:p>
      </dgm:t>
    </dgm:pt>
    <dgm:pt modelId="{0DBC6579-D87A-4D2E-9FF9-7F4AEEF5C939}">
      <dgm:prSet phldrT="[Text]"/>
      <dgm:spPr/>
      <dgm:t>
        <a:bodyPr/>
        <a:lstStyle/>
        <a:p>
          <a:r>
            <a:rPr lang="en-US" dirty="0"/>
            <a:t>Meanings</a:t>
          </a:r>
          <a:endParaRPr lang="en-GB" dirty="0"/>
        </a:p>
      </dgm:t>
    </dgm:pt>
    <dgm:pt modelId="{F2AAA3FE-4E53-4F91-9AF7-3943202B1C99}" type="parTrans" cxnId="{D000D880-2E5F-4B09-AD3B-EDB997D46C82}">
      <dgm:prSet/>
      <dgm:spPr/>
      <dgm:t>
        <a:bodyPr/>
        <a:lstStyle/>
        <a:p>
          <a:endParaRPr lang="en-GB"/>
        </a:p>
      </dgm:t>
    </dgm:pt>
    <dgm:pt modelId="{BB87ECBC-2B53-4485-BA56-0898B0AF5031}" type="sibTrans" cxnId="{D000D880-2E5F-4B09-AD3B-EDB997D46C82}">
      <dgm:prSet/>
      <dgm:spPr/>
      <dgm:t>
        <a:bodyPr/>
        <a:lstStyle/>
        <a:p>
          <a:endParaRPr lang="en-GB"/>
        </a:p>
      </dgm:t>
    </dgm:pt>
    <dgm:pt modelId="{8ED7E827-E288-4BA8-833F-2E692E0CBB34}">
      <dgm:prSet phldrT="[Text]" custT="1"/>
      <dgm:spPr/>
      <dgm:t>
        <a:bodyPr/>
        <a:lstStyle/>
        <a:p>
          <a:pPr>
            <a:buFont typeface="Franklin Gothic Book" panose="020B0503020102020204" pitchFamily="34" charset="0"/>
            <a:buNone/>
          </a:pPr>
          <a:r>
            <a:rPr lang="en-US" sz="1600" kern="1200" baseline="0" dirty="0">
              <a:solidFill>
                <a:srgbClr val="004680"/>
              </a:solidFill>
              <a:latin typeface="Calibri"/>
              <a:ea typeface="+mn-ea"/>
              <a:cs typeface="+mn-cs"/>
            </a:rPr>
            <a:t>Culture influences the meanings that people give to their (mental) illness. </a:t>
          </a:r>
          <a:endParaRPr lang="en-GB" sz="1600" kern="1200" baseline="0" dirty="0">
            <a:solidFill>
              <a:srgbClr val="004680"/>
            </a:solidFill>
            <a:latin typeface="Calibri"/>
            <a:ea typeface="+mn-ea"/>
            <a:cs typeface="+mn-cs"/>
          </a:endParaRPr>
        </a:p>
      </dgm:t>
    </dgm:pt>
    <dgm:pt modelId="{CC3CB791-02BC-4330-A4A1-2577F38FC0B3}" type="parTrans" cxnId="{53E5F569-25B6-4EDB-8350-0217335DEFAD}">
      <dgm:prSet/>
      <dgm:spPr/>
      <dgm:t>
        <a:bodyPr/>
        <a:lstStyle/>
        <a:p>
          <a:endParaRPr lang="en-GB"/>
        </a:p>
      </dgm:t>
    </dgm:pt>
    <dgm:pt modelId="{66972723-13EC-41CC-8371-E7A2DF728892}" type="sibTrans" cxnId="{53E5F569-25B6-4EDB-8350-0217335DEFAD}">
      <dgm:prSet/>
      <dgm:spPr/>
      <dgm:t>
        <a:bodyPr/>
        <a:lstStyle/>
        <a:p>
          <a:endParaRPr lang="en-GB"/>
        </a:p>
      </dgm:t>
    </dgm:pt>
    <dgm:pt modelId="{BDBC7ABC-F368-463E-AA6D-9A40B9985A8F}">
      <dgm:prSet phldrT="[Text]" custT="1"/>
      <dgm:spPr/>
      <dgm:t>
        <a:bodyPr/>
        <a:lstStyle/>
        <a:p>
          <a:r>
            <a:rPr lang="en-GB" sz="1300" dirty="0"/>
            <a:t>Is </a:t>
          </a:r>
          <a:r>
            <a:rPr lang="en-US" sz="1300" b="0" i="0" dirty="0"/>
            <a:t>an illness "real" or "imagined“? Is it of the body or the mind (or both)? </a:t>
          </a:r>
          <a:endParaRPr lang="en-GB" sz="1300" dirty="0"/>
        </a:p>
      </dgm:t>
    </dgm:pt>
    <dgm:pt modelId="{22F205A2-F94E-4774-8D29-753CE435E65F}" type="parTrans" cxnId="{85F890A2-754F-4927-B24E-1F30754FC29E}">
      <dgm:prSet/>
      <dgm:spPr/>
      <dgm:t>
        <a:bodyPr/>
        <a:lstStyle/>
        <a:p>
          <a:endParaRPr lang="en-GB"/>
        </a:p>
      </dgm:t>
    </dgm:pt>
    <dgm:pt modelId="{33EEEC29-FDD1-4D24-9711-152C50D54D1D}" type="sibTrans" cxnId="{85F890A2-754F-4927-B24E-1F30754FC29E}">
      <dgm:prSet/>
      <dgm:spPr/>
      <dgm:t>
        <a:bodyPr/>
        <a:lstStyle/>
        <a:p>
          <a:endParaRPr lang="en-GB"/>
        </a:p>
      </dgm:t>
    </dgm:pt>
    <dgm:pt modelId="{7D575543-A690-4146-BFAB-08D4ADA5B6EA}">
      <dgm:prSet phldrT="[Text]" custT="1"/>
      <dgm:spPr/>
      <dgm:t>
        <a:bodyPr/>
        <a:lstStyle/>
        <a:p>
          <a:r>
            <a:rPr lang="en-US" sz="1300" dirty="0"/>
            <a:t>What types of coping styles and social supports they have?</a:t>
          </a:r>
          <a:endParaRPr lang="en-GB" sz="1300" dirty="0"/>
        </a:p>
      </dgm:t>
    </dgm:pt>
    <dgm:pt modelId="{A6F0E0D2-9B33-4B86-B0B4-AA47E7835B42}" type="parTrans" cxnId="{CB238606-6198-4B93-8A40-08939F839CBB}">
      <dgm:prSet/>
      <dgm:spPr/>
      <dgm:t>
        <a:bodyPr/>
        <a:lstStyle/>
        <a:p>
          <a:endParaRPr lang="en-GB"/>
        </a:p>
      </dgm:t>
    </dgm:pt>
    <dgm:pt modelId="{A8F04AE6-9C7B-4943-A1DD-88C87D3868C1}" type="sibTrans" cxnId="{CB238606-6198-4B93-8A40-08939F839CBB}">
      <dgm:prSet/>
      <dgm:spPr/>
      <dgm:t>
        <a:bodyPr/>
        <a:lstStyle/>
        <a:p>
          <a:endParaRPr lang="en-GB"/>
        </a:p>
      </dgm:t>
    </dgm:pt>
    <dgm:pt modelId="{04AFB852-52F7-4836-BB50-0B65547C69D6}">
      <dgm:prSet phldrT="[Text]" custT="1"/>
      <dgm:spPr/>
      <dgm:t>
        <a:bodyPr/>
        <a:lstStyle/>
        <a:p>
          <a:r>
            <a:rPr lang="en-GB" sz="1300" dirty="0"/>
            <a:t>Existence of culture</a:t>
          </a:r>
          <a:r>
            <a:rPr lang="en-US" sz="1300" dirty="0"/>
            <a:t>-bound syndromes. (Sets of symptoms much more common in some societies than in others) </a:t>
          </a:r>
          <a:endParaRPr lang="en-GB" sz="1300" dirty="0"/>
        </a:p>
      </dgm:t>
    </dgm:pt>
    <dgm:pt modelId="{08CC4548-9954-490D-98DC-43B0D5CA242A}" type="parTrans" cxnId="{C14AA28B-0A46-46A7-AA40-AB07346A0F5B}">
      <dgm:prSet/>
      <dgm:spPr/>
      <dgm:t>
        <a:bodyPr/>
        <a:lstStyle/>
        <a:p>
          <a:endParaRPr lang="en-GB"/>
        </a:p>
      </dgm:t>
    </dgm:pt>
    <dgm:pt modelId="{6CEF00E7-2B88-4063-8FB9-3AA0C45F49EF}" type="sibTrans" cxnId="{C14AA28B-0A46-46A7-AA40-AB07346A0F5B}">
      <dgm:prSet/>
      <dgm:spPr/>
      <dgm:t>
        <a:bodyPr/>
        <a:lstStyle/>
        <a:p>
          <a:endParaRPr lang="en-GB"/>
        </a:p>
      </dgm:t>
    </dgm:pt>
    <dgm:pt modelId="{2F22BF9E-F1F9-46EB-975D-A9025BE18B15}">
      <dgm:prSet phldrT="[Text]" custT="1"/>
      <dgm:spPr/>
      <dgm:t>
        <a:bodyPr/>
        <a:lstStyle/>
        <a:p>
          <a:r>
            <a:rPr lang="en-GB" sz="1300" dirty="0"/>
            <a:t>H</a:t>
          </a:r>
          <a:r>
            <a:rPr lang="en-US" sz="1300" b="0" i="0" dirty="0"/>
            <a:t>ow patients describe their symptoms to their clinicians.</a:t>
          </a:r>
          <a:endParaRPr lang="en-GB" sz="1300" dirty="0"/>
        </a:p>
      </dgm:t>
    </dgm:pt>
    <dgm:pt modelId="{8979258C-55D0-4B7F-977B-BD0B1D03079E}" type="parTrans" cxnId="{52EA8736-7607-4ECB-8249-19D1E548E893}">
      <dgm:prSet/>
      <dgm:spPr/>
      <dgm:t>
        <a:bodyPr/>
        <a:lstStyle/>
        <a:p>
          <a:endParaRPr lang="en-GB"/>
        </a:p>
      </dgm:t>
    </dgm:pt>
    <dgm:pt modelId="{C0AA42ED-B35D-40D7-A745-75CADA6EB610}" type="sibTrans" cxnId="{52EA8736-7607-4ECB-8249-19D1E548E893}">
      <dgm:prSet/>
      <dgm:spPr/>
      <dgm:t>
        <a:bodyPr/>
        <a:lstStyle/>
        <a:p>
          <a:endParaRPr lang="en-GB"/>
        </a:p>
      </dgm:t>
    </dgm:pt>
    <dgm:pt modelId="{17D42ACA-0F7F-4086-BBCF-C0392F3938E5}">
      <dgm:prSet phldrT="[Text]" custT="1"/>
      <dgm:spPr/>
      <dgm:t>
        <a:bodyPr/>
        <a:lstStyle/>
        <a:p>
          <a:r>
            <a:rPr lang="en-US" sz="1300" b="0" i="0" dirty="0"/>
            <a:t>Does it warrant sympathy?</a:t>
          </a:r>
          <a:endParaRPr lang="en-GB" sz="1300" dirty="0"/>
        </a:p>
      </dgm:t>
    </dgm:pt>
    <dgm:pt modelId="{3A4D812C-4314-4171-A66B-70BB6EE81AFD}" type="parTrans" cxnId="{52E51F88-573E-4618-9CD0-405838EBC144}">
      <dgm:prSet/>
      <dgm:spPr/>
      <dgm:t>
        <a:bodyPr/>
        <a:lstStyle/>
        <a:p>
          <a:endParaRPr lang="en-GB"/>
        </a:p>
      </dgm:t>
    </dgm:pt>
    <dgm:pt modelId="{1902CE09-12FC-4689-AB2F-A988955AFEB6}" type="sibTrans" cxnId="{52E51F88-573E-4618-9CD0-405838EBC144}">
      <dgm:prSet/>
      <dgm:spPr/>
      <dgm:t>
        <a:bodyPr/>
        <a:lstStyle/>
        <a:p>
          <a:endParaRPr lang="en-GB"/>
        </a:p>
      </dgm:t>
    </dgm:pt>
    <dgm:pt modelId="{7420431C-BB37-4E76-9135-32C7E7F8A358}">
      <dgm:prSet phldrT="[Text]" custT="1"/>
      <dgm:spPr/>
      <dgm:t>
        <a:bodyPr/>
        <a:lstStyle/>
        <a:p>
          <a:r>
            <a:rPr lang="en-US" sz="1300" dirty="0"/>
            <a:t>How much stigma surrounds illness and the particular condition?</a:t>
          </a:r>
          <a:endParaRPr lang="en-GB" sz="1300" dirty="0"/>
        </a:p>
      </dgm:t>
    </dgm:pt>
    <dgm:pt modelId="{A2A21C62-4F44-4D9C-806C-11C9D6727E79}" type="parTrans" cxnId="{C83A7CA8-8CCC-4FC7-A5D2-DBE99829669D}">
      <dgm:prSet/>
      <dgm:spPr/>
      <dgm:t>
        <a:bodyPr/>
        <a:lstStyle/>
        <a:p>
          <a:endParaRPr lang="en-GB"/>
        </a:p>
      </dgm:t>
    </dgm:pt>
    <dgm:pt modelId="{89284C79-38FD-4F8A-BDAD-FD82FDF55FF3}" type="sibTrans" cxnId="{C83A7CA8-8CCC-4FC7-A5D2-DBE99829669D}">
      <dgm:prSet/>
      <dgm:spPr/>
      <dgm:t>
        <a:bodyPr/>
        <a:lstStyle/>
        <a:p>
          <a:endParaRPr lang="en-GB"/>
        </a:p>
      </dgm:t>
    </dgm:pt>
    <dgm:pt modelId="{D2EE0F78-0FEC-4464-89A7-92711C494539}">
      <dgm:prSet phldrT="[Text]" custT="1"/>
      <dgm:spPr/>
      <dgm:t>
        <a:bodyPr/>
        <a:lstStyle/>
        <a:p>
          <a:r>
            <a:rPr lang="en-US" sz="1300" b="0" i="0" dirty="0"/>
            <a:t>What are the possible causes?</a:t>
          </a:r>
          <a:endParaRPr lang="en-GB" sz="1300" dirty="0"/>
        </a:p>
      </dgm:t>
    </dgm:pt>
    <dgm:pt modelId="{9925F573-1C58-4BA0-AA03-988235F82709}" type="parTrans" cxnId="{B88711E1-2B47-4687-ABD0-C90865C961EA}">
      <dgm:prSet/>
      <dgm:spPr/>
      <dgm:t>
        <a:bodyPr/>
        <a:lstStyle/>
        <a:p>
          <a:endParaRPr lang="en-GB"/>
        </a:p>
      </dgm:t>
    </dgm:pt>
    <dgm:pt modelId="{069C26F8-E8FA-428A-91DC-00DB149251F9}" type="sibTrans" cxnId="{B88711E1-2B47-4687-ABD0-C90865C961EA}">
      <dgm:prSet/>
      <dgm:spPr/>
      <dgm:t>
        <a:bodyPr/>
        <a:lstStyle/>
        <a:p>
          <a:endParaRPr lang="en-GB"/>
        </a:p>
      </dgm:t>
    </dgm:pt>
    <dgm:pt modelId="{EAC73113-A30B-4C2D-A3DC-794B964F42B7}">
      <dgm:prSet phldrT="[Text]" custT="1"/>
      <dgm:spPr/>
      <dgm:t>
        <a:bodyPr/>
        <a:lstStyle/>
        <a:p>
          <a:r>
            <a:rPr lang="en-US" sz="1300" b="0" i="0" dirty="0"/>
            <a:t>What type of person might experience it?</a:t>
          </a:r>
          <a:endParaRPr lang="en-GB" sz="1300" dirty="0"/>
        </a:p>
      </dgm:t>
    </dgm:pt>
    <dgm:pt modelId="{8068A325-A2E3-4D8E-83C1-7E7834311F81}" type="parTrans" cxnId="{30284ACA-1595-455D-88F3-F94753B41FC1}">
      <dgm:prSet/>
      <dgm:spPr/>
      <dgm:t>
        <a:bodyPr/>
        <a:lstStyle/>
        <a:p>
          <a:endParaRPr lang="en-GB"/>
        </a:p>
      </dgm:t>
    </dgm:pt>
    <dgm:pt modelId="{BDA78EEC-C1AD-4DE6-9E21-604D74BB856B}" type="sibTrans" cxnId="{30284ACA-1595-455D-88F3-F94753B41FC1}">
      <dgm:prSet/>
      <dgm:spPr/>
      <dgm:t>
        <a:bodyPr/>
        <a:lstStyle/>
        <a:p>
          <a:endParaRPr lang="en-GB"/>
        </a:p>
      </dgm:t>
    </dgm:pt>
    <dgm:pt modelId="{A03DB0D2-C236-45B6-ABB3-CA5C85065834}">
      <dgm:prSet phldrT="[Text]" custT="1"/>
      <dgm:spPr/>
      <dgm:t>
        <a:bodyPr/>
        <a:lstStyle/>
        <a:p>
          <a:r>
            <a:rPr lang="en-GB" sz="1300" dirty="0"/>
            <a:t>Do people seek help in the first place? And if so, for which symptoms?</a:t>
          </a:r>
        </a:p>
      </dgm:t>
    </dgm:pt>
    <dgm:pt modelId="{773089B9-9B4C-4CE3-95E0-51C0423F3E2C}" type="parTrans" cxnId="{7754EB9C-7F6C-4E67-9859-676115AFFCD6}">
      <dgm:prSet/>
      <dgm:spPr/>
      <dgm:t>
        <a:bodyPr/>
        <a:lstStyle/>
        <a:p>
          <a:endParaRPr lang="en-GB"/>
        </a:p>
      </dgm:t>
    </dgm:pt>
    <dgm:pt modelId="{250128CB-EF46-4F10-A312-6343A0855ED6}" type="sibTrans" cxnId="{7754EB9C-7F6C-4E67-9859-676115AFFCD6}">
      <dgm:prSet/>
      <dgm:spPr/>
      <dgm:t>
        <a:bodyPr/>
        <a:lstStyle/>
        <a:p>
          <a:endParaRPr lang="en-GB"/>
        </a:p>
      </dgm:t>
    </dgm:pt>
    <dgm:pt modelId="{332AD74F-5DEC-4BF2-AA29-D853CC31A9AC}" type="pres">
      <dgm:prSet presAssocID="{D2793EC7-B80A-4528-9245-4D8B339654F6}" presName="Name0" presStyleCnt="0">
        <dgm:presLayoutVars>
          <dgm:chMax/>
          <dgm:chPref val="3"/>
          <dgm:dir/>
          <dgm:animOne val="branch"/>
          <dgm:animLvl val="lvl"/>
        </dgm:presLayoutVars>
      </dgm:prSet>
      <dgm:spPr/>
      <dgm:t>
        <a:bodyPr/>
        <a:lstStyle/>
        <a:p>
          <a:endParaRPr lang="en-GB"/>
        </a:p>
      </dgm:t>
    </dgm:pt>
    <dgm:pt modelId="{DE6B92F7-5EA5-477B-B1F0-6000D8CACE4F}" type="pres">
      <dgm:prSet presAssocID="{13ED5155-8656-43AB-B43C-C91C0E876978}" presName="composite" presStyleCnt="0"/>
      <dgm:spPr/>
    </dgm:pt>
    <dgm:pt modelId="{FF925DE4-4C58-435A-AA40-92F1E45FA468}" type="pres">
      <dgm:prSet presAssocID="{13ED5155-8656-43AB-B43C-C91C0E876978}" presName="FirstChild" presStyleLbl="revTx" presStyleIdx="0" presStyleCnt="6">
        <dgm:presLayoutVars>
          <dgm:chMax val="0"/>
          <dgm:chPref val="0"/>
          <dgm:bulletEnabled val="1"/>
        </dgm:presLayoutVars>
      </dgm:prSet>
      <dgm:spPr/>
      <dgm:t>
        <a:bodyPr/>
        <a:lstStyle/>
        <a:p>
          <a:endParaRPr lang="en-GB"/>
        </a:p>
      </dgm:t>
    </dgm:pt>
    <dgm:pt modelId="{FA59EF3E-C11C-484A-8C99-D6A322567792}" type="pres">
      <dgm:prSet presAssocID="{13ED5155-8656-43AB-B43C-C91C0E876978}" presName="Parent" presStyleLbl="alignNode1" presStyleIdx="0" presStyleCnt="3">
        <dgm:presLayoutVars>
          <dgm:chMax val="3"/>
          <dgm:chPref val="3"/>
          <dgm:bulletEnabled val="1"/>
        </dgm:presLayoutVars>
      </dgm:prSet>
      <dgm:spPr/>
      <dgm:t>
        <a:bodyPr/>
        <a:lstStyle/>
        <a:p>
          <a:endParaRPr lang="en-GB"/>
        </a:p>
      </dgm:t>
    </dgm:pt>
    <dgm:pt modelId="{62D715BD-E324-483D-B58E-5191F97DB0EF}" type="pres">
      <dgm:prSet presAssocID="{13ED5155-8656-43AB-B43C-C91C0E876978}" presName="Accent" presStyleLbl="parChTrans1D1" presStyleIdx="0" presStyleCnt="3"/>
      <dgm:spPr/>
    </dgm:pt>
    <dgm:pt modelId="{238B1EAE-3E67-473E-A64B-F49AF27AB563}" type="pres">
      <dgm:prSet presAssocID="{13ED5155-8656-43AB-B43C-C91C0E876978}" presName="Child" presStyleLbl="revTx" presStyleIdx="1" presStyleCnt="6" custScaleY="143777">
        <dgm:presLayoutVars>
          <dgm:chMax val="0"/>
          <dgm:chPref val="0"/>
          <dgm:bulletEnabled val="1"/>
        </dgm:presLayoutVars>
      </dgm:prSet>
      <dgm:spPr/>
      <dgm:t>
        <a:bodyPr/>
        <a:lstStyle/>
        <a:p>
          <a:endParaRPr lang="en-GB"/>
        </a:p>
      </dgm:t>
    </dgm:pt>
    <dgm:pt modelId="{89D37885-F4C0-44DA-8896-37027C2367A0}" type="pres">
      <dgm:prSet presAssocID="{DA5E25BA-2948-4E7C-9264-3276206F9E6B}" presName="sibTrans" presStyleCnt="0"/>
      <dgm:spPr/>
    </dgm:pt>
    <dgm:pt modelId="{87AE5E8A-0558-495D-991E-283A9AB938AC}" type="pres">
      <dgm:prSet presAssocID="{C10D401A-3961-4DB7-876A-E83FD5E9FC42}" presName="composite" presStyleCnt="0"/>
      <dgm:spPr/>
    </dgm:pt>
    <dgm:pt modelId="{8E2B0DD0-0898-4D90-BB6D-975B3BBCE558}" type="pres">
      <dgm:prSet presAssocID="{C10D401A-3961-4DB7-876A-E83FD5E9FC42}" presName="FirstChild" presStyleLbl="revTx" presStyleIdx="2" presStyleCnt="6">
        <dgm:presLayoutVars>
          <dgm:chMax val="0"/>
          <dgm:chPref val="0"/>
          <dgm:bulletEnabled val="1"/>
        </dgm:presLayoutVars>
      </dgm:prSet>
      <dgm:spPr/>
      <dgm:t>
        <a:bodyPr/>
        <a:lstStyle/>
        <a:p>
          <a:endParaRPr lang="en-GB"/>
        </a:p>
      </dgm:t>
    </dgm:pt>
    <dgm:pt modelId="{7BF61A4C-9437-4E39-B817-2338F2DE4B9F}" type="pres">
      <dgm:prSet presAssocID="{C10D401A-3961-4DB7-876A-E83FD5E9FC42}" presName="Parent" presStyleLbl="alignNode1" presStyleIdx="1" presStyleCnt="3">
        <dgm:presLayoutVars>
          <dgm:chMax val="3"/>
          <dgm:chPref val="3"/>
          <dgm:bulletEnabled val="1"/>
        </dgm:presLayoutVars>
      </dgm:prSet>
      <dgm:spPr/>
      <dgm:t>
        <a:bodyPr/>
        <a:lstStyle/>
        <a:p>
          <a:endParaRPr lang="en-GB"/>
        </a:p>
      </dgm:t>
    </dgm:pt>
    <dgm:pt modelId="{8C1B374F-881A-4739-BA79-768DDD15296C}" type="pres">
      <dgm:prSet presAssocID="{C10D401A-3961-4DB7-876A-E83FD5E9FC42}" presName="Accent" presStyleLbl="parChTrans1D1" presStyleIdx="1" presStyleCnt="3"/>
      <dgm:spPr/>
    </dgm:pt>
    <dgm:pt modelId="{9EB5430D-BA9A-40DE-BF25-36CCF6ADB464}" type="pres">
      <dgm:prSet presAssocID="{C10D401A-3961-4DB7-876A-E83FD5E9FC42}" presName="Child" presStyleLbl="revTx" presStyleIdx="3" presStyleCnt="6" custScaleY="141781">
        <dgm:presLayoutVars>
          <dgm:chMax val="0"/>
          <dgm:chPref val="0"/>
          <dgm:bulletEnabled val="1"/>
        </dgm:presLayoutVars>
      </dgm:prSet>
      <dgm:spPr/>
      <dgm:t>
        <a:bodyPr/>
        <a:lstStyle/>
        <a:p>
          <a:endParaRPr lang="en-GB"/>
        </a:p>
      </dgm:t>
    </dgm:pt>
    <dgm:pt modelId="{3EC06F35-779E-49CF-8F69-247A9DC4CE29}" type="pres">
      <dgm:prSet presAssocID="{1E33E107-E6F7-4FD9-9D3B-91EFB2077F68}" presName="sibTrans" presStyleCnt="0"/>
      <dgm:spPr/>
    </dgm:pt>
    <dgm:pt modelId="{8E4EB0FD-B746-4A8E-AE84-789342627017}" type="pres">
      <dgm:prSet presAssocID="{0DBC6579-D87A-4D2E-9FF9-7F4AEEF5C939}" presName="composite" presStyleCnt="0"/>
      <dgm:spPr/>
    </dgm:pt>
    <dgm:pt modelId="{EFE98390-CA16-42EC-B3F0-4A7AF849A119}" type="pres">
      <dgm:prSet presAssocID="{0DBC6579-D87A-4D2E-9FF9-7F4AEEF5C939}" presName="FirstChild" presStyleLbl="revTx" presStyleIdx="4" presStyleCnt="6">
        <dgm:presLayoutVars>
          <dgm:chMax val="0"/>
          <dgm:chPref val="0"/>
          <dgm:bulletEnabled val="1"/>
        </dgm:presLayoutVars>
      </dgm:prSet>
      <dgm:spPr/>
      <dgm:t>
        <a:bodyPr/>
        <a:lstStyle/>
        <a:p>
          <a:endParaRPr lang="en-GB"/>
        </a:p>
      </dgm:t>
    </dgm:pt>
    <dgm:pt modelId="{075CF369-C4CB-48AD-B848-8756057C3063}" type="pres">
      <dgm:prSet presAssocID="{0DBC6579-D87A-4D2E-9FF9-7F4AEEF5C939}" presName="Parent" presStyleLbl="alignNode1" presStyleIdx="2" presStyleCnt="3">
        <dgm:presLayoutVars>
          <dgm:chMax val="3"/>
          <dgm:chPref val="3"/>
          <dgm:bulletEnabled val="1"/>
        </dgm:presLayoutVars>
      </dgm:prSet>
      <dgm:spPr/>
      <dgm:t>
        <a:bodyPr/>
        <a:lstStyle/>
        <a:p>
          <a:endParaRPr lang="en-GB"/>
        </a:p>
      </dgm:t>
    </dgm:pt>
    <dgm:pt modelId="{66CF02A4-C367-46C0-8440-B828C6AA74B9}" type="pres">
      <dgm:prSet presAssocID="{0DBC6579-D87A-4D2E-9FF9-7F4AEEF5C939}" presName="Accent" presStyleLbl="parChTrans1D1" presStyleIdx="2" presStyleCnt="3"/>
      <dgm:spPr/>
    </dgm:pt>
    <dgm:pt modelId="{5D95612E-2370-4E73-A299-DD576BA06B24}" type="pres">
      <dgm:prSet presAssocID="{0DBC6579-D87A-4D2E-9FF9-7F4AEEF5C939}" presName="Child" presStyleLbl="revTx" presStyleIdx="5" presStyleCnt="6" custScaleY="187535">
        <dgm:presLayoutVars>
          <dgm:chMax val="0"/>
          <dgm:chPref val="0"/>
          <dgm:bulletEnabled val="1"/>
        </dgm:presLayoutVars>
      </dgm:prSet>
      <dgm:spPr/>
      <dgm:t>
        <a:bodyPr/>
        <a:lstStyle/>
        <a:p>
          <a:endParaRPr lang="en-GB"/>
        </a:p>
      </dgm:t>
    </dgm:pt>
  </dgm:ptLst>
  <dgm:cxnLst>
    <dgm:cxn modelId="{29D27EEE-3693-4433-90E1-E0DFF72D0C18}" srcId="{D2793EC7-B80A-4528-9245-4D8B339654F6}" destId="{C10D401A-3961-4DB7-876A-E83FD5E9FC42}" srcOrd="1" destOrd="0" parTransId="{32CABC4A-F31C-46D3-92A4-0CAF10EAA311}" sibTransId="{1E33E107-E6F7-4FD9-9D3B-91EFB2077F68}"/>
    <dgm:cxn modelId="{FAD7D4F6-E600-4115-B379-3C556917DEEB}" type="presOf" srcId="{99C0FD8F-7FF5-4748-B860-E3EF83BA84CE}" destId="{9EB5430D-BA9A-40DE-BF25-36CCF6ADB464}" srcOrd="0" destOrd="1" presId="urn:microsoft.com/office/officeart/2011/layout/TabList"/>
    <dgm:cxn modelId="{210AA117-BB94-4DF2-9D34-98D9E79756AE}" type="presOf" srcId="{7D575543-A690-4146-BFAB-08D4ADA5B6EA}" destId="{9EB5430D-BA9A-40DE-BF25-36CCF6ADB464}" srcOrd="0" destOrd="2" presId="urn:microsoft.com/office/officeart/2011/layout/TabList"/>
    <dgm:cxn modelId="{A96F5FD1-BA5E-4E08-A363-FF25566AD67D}" type="presOf" srcId="{EAC73113-A30B-4C2D-A3DC-794B964F42B7}" destId="{5D95612E-2370-4E73-A299-DD576BA06B24}" srcOrd="0" destOrd="4" presId="urn:microsoft.com/office/officeart/2011/layout/TabList"/>
    <dgm:cxn modelId="{B559682F-23D8-4995-956B-D1C32E3FE9BE}" srcId="{C10D401A-3961-4DB7-876A-E83FD5E9FC42}" destId="{99C0FD8F-7FF5-4748-B860-E3EF83BA84CE}" srcOrd="2" destOrd="0" parTransId="{987663BF-DF48-45CF-9722-7EFE7393B920}" sibTransId="{B828D5A0-2262-44FD-A57B-BB54BF7ACBF2}"/>
    <dgm:cxn modelId="{7754EB9C-7F6C-4E67-9859-676115AFFCD6}" srcId="{C10D401A-3961-4DB7-876A-E83FD5E9FC42}" destId="{A03DB0D2-C236-45B6-ABB3-CA5C85065834}" srcOrd="1" destOrd="0" parTransId="{773089B9-9B4C-4CE3-95E0-51C0423F3E2C}" sibTransId="{250128CB-EF46-4F10-A312-6343A0855ED6}"/>
    <dgm:cxn modelId="{C83A7CA8-8CCC-4FC7-A5D2-DBE99829669D}" srcId="{0DBC6579-D87A-4D2E-9FF9-7F4AEEF5C939}" destId="{7420431C-BB37-4E76-9135-32C7E7F8A358}" srcOrd="2" destOrd="0" parTransId="{A2A21C62-4F44-4D9C-806C-11C9D6727E79}" sibTransId="{89284C79-38FD-4F8A-BDAD-FD82FDF55FF3}"/>
    <dgm:cxn modelId="{6E5B7CFA-8721-4448-B3BA-9F38F97ACDAD}" type="presOf" srcId="{D2793EC7-B80A-4528-9245-4D8B339654F6}" destId="{332AD74F-5DEC-4BF2-AA29-D853CC31A9AC}" srcOrd="0" destOrd="0" presId="urn:microsoft.com/office/officeart/2011/layout/TabList"/>
    <dgm:cxn modelId="{53E5F569-25B6-4EDB-8350-0217335DEFAD}" srcId="{0DBC6579-D87A-4D2E-9FF9-7F4AEEF5C939}" destId="{8ED7E827-E288-4BA8-833F-2E692E0CBB34}" srcOrd="0" destOrd="0" parTransId="{CC3CB791-02BC-4330-A4A1-2577F38FC0B3}" sibTransId="{66972723-13EC-41CC-8371-E7A2DF728892}"/>
    <dgm:cxn modelId="{52E51F88-573E-4618-9CD0-405838EBC144}" srcId="{0DBC6579-D87A-4D2E-9FF9-7F4AEEF5C939}" destId="{17D42ACA-0F7F-4086-BBCF-C0392F3938E5}" srcOrd="3" destOrd="0" parTransId="{3A4D812C-4314-4171-A66B-70BB6EE81AFD}" sibTransId="{1902CE09-12FC-4689-AB2F-A988955AFEB6}"/>
    <dgm:cxn modelId="{54DA0B3E-146C-45EE-8A69-23DCDA15D912}" type="presOf" srcId="{7420431C-BB37-4E76-9135-32C7E7F8A358}" destId="{5D95612E-2370-4E73-A299-DD576BA06B24}" srcOrd="0" destOrd="1" presId="urn:microsoft.com/office/officeart/2011/layout/TabList"/>
    <dgm:cxn modelId="{9B0B751F-91F3-445A-A514-8DA40842666E}" type="presOf" srcId="{04AFB852-52F7-4836-BB50-0B65547C69D6}" destId="{238B1EAE-3E67-473E-A64B-F49AF27AB563}" srcOrd="0" destOrd="2" presId="urn:microsoft.com/office/officeart/2011/layout/TabList"/>
    <dgm:cxn modelId="{52EA8736-7607-4ECB-8249-19D1E548E893}" srcId="{13ED5155-8656-43AB-B43C-C91C0E876978}" destId="{2F22BF9E-F1F9-46EB-975D-A9025BE18B15}" srcOrd="1" destOrd="0" parTransId="{8979258C-55D0-4B7F-977B-BD0B1D03079E}" sibTransId="{C0AA42ED-B35D-40D7-A745-75CADA6EB610}"/>
    <dgm:cxn modelId="{13C63493-0041-46A0-9FA1-C0B348593D2D}" type="presOf" srcId="{D2EE0F78-0FEC-4464-89A7-92711C494539}" destId="{5D95612E-2370-4E73-A299-DD576BA06B24}" srcOrd="0" destOrd="3" presId="urn:microsoft.com/office/officeart/2011/layout/TabList"/>
    <dgm:cxn modelId="{94BBF43E-B809-45ED-A105-95D337455AF5}" type="presOf" srcId="{7FA39CAA-8A9F-4C2C-87B0-6225D8C434E1}" destId="{238B1EAE-3E67-473E-A64B-F49AF27AB563}" srcOrd="0" destOrd="1" presId="urn:microsoft.com/office/officeart/2011/layout/TabList"/>
    <dgm:cxn modelId="{B88711E1-2B47-4687-ABD0-C90865C961EA}" srcId="{0DBC6579-D87A-4D2E-9FF9-7F4AEEF5C939}" destId="{D2EE0F78-0FEC-4464-89A7-92711C494539}" srcOrd="4" destOrd="0" parTransId="{9925F573-1C58-4BA0-AA03-988235F82709}" sibTransId="{069C26F8-E8FA-428A-91DC-00DB149251F9}"/>
    <dgm:cxn modelId="{2CE7154D-C694-4B53-9DBA-5B300BDB6266}" srcId="{C10D401A-3961-4DB7-876A-E83FD5E9FC42}" destId="{C6444416-28ED-484E-8F35-FE5B1D9CDB76}" srcOrd="0" destOrd="0" parTransId="{A373FEF0-6348-446F-A209-47B2C7782D8B}" sibTransId="{98A3A381-4765-4C76-9AA0-53FF7C8047FA}"/>
    <dgm:cxn modelId="{02EF6600-4F41-4DED-ACC7-674EE677B395}" srcId="{D2793EC7-B80A-4528-9245-4D8B339654F6}" destId="{13ED5155-8656-43AB-B43C-C91C0E876978}" srcOrd="0" destOrd="0" parTransId="{0311C2C8-074B-4EE1-8B19-4905841D3C66}" sibTransId="{DA5E25BA-2948-4E7C-9264-3276206F9E6B}"/>
    <dgm:cxn modelId="{3B421B0E-B83E-4492-A14C-0DE1FC8F1404}" type="presOf" srcId="{BDBC7ABC-F368-463E-AA6D-9A40B9985A8F}" destId="{5D95612E-2370-4E73-A299-DD576BA06B24}" srcOrd="0" destOrd="0" presId="urn:microsoft.com/office/officeart/2011/layout/TabList"/>
    <dgm:cxn modelId="{D000D880-2E5F-4B09-AD3B-EDB997D46C82}" srcId="{D2793EC7-B80A-4528-9245-4D8B339654F6}" destId="{0DBC6579-D87A-4D2E-9FF9-7F4AEEF5C939}" srcOrd="2" destOrd="0" parTransId="{F2AAA3FE-4E53-4F91-9AF7-3943202B1C99}" sibTransId="{BB87ECBC-2B53-4485-BA56-0898B0AF5031}"/>
    <dgm:cxn modelId="{CB238606-6198-4B93-8A40-08939F839CBB}" srcId="{C10D401A-3961-4DB7-876A-E83FD5E9FC42}" destId="{7D575543-A690-4146-BFAB-08D4ADA5B6EA}" srcOrd="3" destOrd="0" parTransId="{A6F0E0D2-9B33-4B86-B0B4-AA47E7835B42}" sibTransId="{A8F04AE6-9C7B-4943-A1DD-88C87D3868C1}"/>
    <dgm:cxn modelId="{30284ACA-1595-455D-88F3-F94753B41FC1}" srcId="{0DBC6579-D87A-4D2E-9FF9-7F4AEEF5C939}" destId="{EAC73113-A30B-4C2D-A3DC-794B964F42B7}" srcOrd="5" destOrd="0" parTransId="{8068A325-A2E3-4D8E-83C1-7E7834311F81}" sibTransId="{BDA78EEC-C1AD-4DE6-9E21-604D74BB856B}"/>
    <dgm:cxn modelId="{18ADC941-75D6-497B-9D9E-C169DDA9F59B}" type="presOf" srcId="{8ED7E827-E288-4BA8-833F-2E692E0CBB34}" destId="{EFE98390-CA16-42EC-B3F0-4A7AF849A119}" srcOrd="0" destOrd="0" presId="urn:microsoft.com/office/officeart/2011/layout/TabList"/>
    <dgm:cxn modelId="{A752D198-1CF9-49BA-8E3B-AA99F4D798D1}" type="presOf" srcId="{0DBC6579-D87A-4D2E-9FF9-7F4AEEF5C939}" destId="{075CF369-C4CB-48AD-B848-8756057C3063}" srcOrd="0" destOrd="0" presId="urn:microsoft.com/office/officeart/2011/layout/TabList"/>
    <dgm:cxn modelId="{85F890A2-754F-4927-B24E-1F30754FC29E}" srcId="{0DBC6579-D87A-4D2E-9FF9-7F4AEEF5C939}" destId="{BDBC7ABC-F368-463E-AA6D-9A40B9985A8F}" srcOrd="1" destOrd="0" parTransId="{22F205A2-F94E-4774-8D29-753CE435E65F}" sibTransId="{33EEEC29-FDD1-4D24-9711-152C50D54D1D}"/>
    <dgm:cxn modelId="{A0BF2FA9-D253-418E-8AC5-121D305B7EA4}" type="presOf" srcId="{C6444416-28ED-484E-8F35-FE5B1D9CDB76}" destId="{8E2B0DD0-0898-4D90-BB6D-975B3BBCE558}" srcOrd="0" destOrd="0" presId="urn:microsoft.com/office/officeart/2011/layout/TabList"/>
    <dgm:cxn modelId="{6EC78CFE-F35D-49DF-AE6C-4E7B8E3EDCEE}" type="presOf" srcId="{17D42ACA-0F7F-4086-BBCF-C0392F3938E5}" destId="{5D95612E-2370-4E73-A299-DD576BA06B24}" srcOrd="0" destOrd="2" presId="urn:microsoft.com/office/officeart/2011/layout/TabList"/>
    <dgm:cxn modelId="{3BDF4706-A3D0-463F-900D-9A7D2B53D5E2}" type="presOf" srcId="{C10D401A-3961-4DB7-876A-E83FD5E9FC42}" destId="{7BF61A4C-9437-4E39-B817-2338F2DE4B9F}" srcOrd="0" destOrd="0" presId="urn:microsoft.com/office/officeart/2011/layout/TabList"/>
    <dgm:cxn modelId="{530C1C67-FDAD-451F-BE89-DC4637B176D2}" type="presOf" srcId="{89F1BE1D-D38F-4442-92EA-FF70081CEA8D}" destId="{FF925DE4-4C58-435A-AA40-92F1E45FA468}" srcOrd="0" destOrd="0" presId="urn:microsoft.com/office/officeart/2011/layout/TabList"/>
    <dgm:cxn modelId="{3280AB8A-CBB1-4A1A-B5A0-3467C40F03DB}" srcId="{13ED5155-8656-43AB-B43C-C91C0E876978}" destId="{7FA39CAA-8A9F-4C2C-87B0-6225D8C434E1}" srcOrd="2" destOrd="0" parTransId="{B53602E3-D45B-4E3F-99D8-2268B258E22F}" sibTransId="{B21C9AF0-2EAF-4AD9-96D6-C63F8F043994}"/>
    <dgm:cxn modelId="{15268EDA-58EB-4052-BDAA-50D34C37877C}" type="presOf" srcId="{13ED5155-8656-43AB-B43C-C91C0E876978}" destId="{FA59EF3E-C11C-484A-8C99-D6A322567792}" srcOrd="0" destOrd="0" presId="urn:microsoft.com/office/officeart/2011/layout/TabList"/>
    <dgm:cxn modelId="{4519EE14-C366-49CD-9F17-AC6453BB07BB}" type="presOf" srcId="{A03DB0D2-C236-45B6-ABB3-CA5C85065834}" destId="{9EB5430D-BA9A-40DE-BF25-36CCF6ADB464}" srcOrd="0" destOrd="0" presId="urn:microsoft.com/office/officeart/2011/layout/TabList"/>
    <dgm:cxn modelId="{C14AA28B-0A46-46A7-AA40-AB07346A0F5B}" srcId="{13ED5155-8656-43AB-B43C-C91C0E876978}" destId="{04AFB852-52F7-4836-BB50-0B65547C69D6}" srcOrd="3" destOrd="0" parTransId="{08CC4548-9954-490D-98DC-43B0D5CA242A}" sibTransId="{6CEF00E7-2B88-4063-8FB9-3AA0C45F49EF}"/>
    <dgm:cxn modelId="{FB1A007D-EDD6-4B16-9BCD-01ADADF788A8}" srcId="{13ED5155-8656-43AB-B43C-C91C0E876978}" destId="{89F1BE1D-D38F-4442-92EA-FF70081CEA8D}" srcOrd="0" destOrd="0" parTransId="{53E4D178-8060-47A7-9922-13BE3CC7F14B}" sibTransId="{679E85FD-E504-4F90-894F-CDBA43DF6C08}"/>
    <dgm:cxn modelId="{14F9B0AF-CEB3-4008-B0FD-05C4E340CC0E}" type="presOf" srcId="{2F22BF9E-F1F9-46EB-975D-A9025BE18B15}" destId="{238B1EAE-3E67-473E-A64B-F49AF27AB563}" srcOrd="0" destOrd="0" presId="urn:microsoft.com/office/officeart/2011/layout/TabList"/>
    <dgm:cxn modelId="{38D67AD3-E543-499E-8682-DE37B38723A6}" type="presParOf" srcId="{332AD74F-5DEC-4BF2-AA29-D853CC31A9AC}" destId="{DE6B92F7-5EA5-477B-B1F0-6000D8CACE4F}" srcOrd="0" destOrd="0" presId="urn:microsoft.com/office/officeart/2011/layout/TabList"/>
    <dgm:cxn modelId="{64F88CD8-6D11-41D9-AA94-F4AC8ED99EB1}" type="presParOf" srcId="{DE6B92F7-5EA5-477B-B1F0-6000D8CACE4F}" destId="{FF925DE4-4C58-435A-AA40-92F1E45FA468}" srcOrd="0" destOrd="0" presId="urn:microsoft.com/office/officeart/2011/layout/TabList"/>
    <dgm:cxn modelId="{7794CDFE-6D89-4CF7-95F4-7377CC69D251}" type="presParOf" srcId="{DE6B92F7-5EA5-477B-B1F0-6000D8CACE4F}" destId="{FA59EF3E-C11C-484A-8C99-D6A322567792}" srcOrd="1" destOrd="0" presId="urn:microsoft.com/office/officeart/2011/layout/TabList"/>
    <dgm:cxn modelId="{94D3E76A-E996-49F7-B286-FC304B9BD271}" type="presParOf" srcId="{DE6B92F7-5EA5-477B-B1F0-6000D8CACE4F}" destId="{62D715BD-E324-483D-B58E-5191F97DB0EF}" srcOrd="2" destOrd="0" presId="urn:microsoft.com/office/officeart/2011/layout/TabList"/>
    <dgm:cxn modelId="{7C876CC3-128C-4DF8-93CD-A2D0DFBE9527}" type="presParOf" srcId="{332AD74F-5DEC-4BF2-AA29-D853CC31A9AC}" destId="{238B1EAE-3E67-473E-A64B-F49AF27AB563}" srcOrd="1" destOrd="0" presId="urn:microsoft.com/office/officeart/2011/layout/TabList"/>
    <dgm:cxn modelId="{F2B5D092-1BBC-48E9-9350-1366708F6AAB}" type="presParOf" srcId="{332AD74F-5DEC-4BF2-AA29-D853CC31A9AC}" destId="{89D37885-F4C0-44DA-8896-37027C2367A0}" srcOrd="2" destOrd="0" presId="urn:microsoft.com/office/officeart/2011/layout/TabList"/>
    <dgm:cxn modelId="{D22781F5-93DA-4CEF-A6DD-805C2B68D60B}" type="presParOf" srcId="{332AD74F-5DEC-4BF2-AA29-D853CC31A9AC}" destId="{87AE5E8A-0558-495D-991E-283A9AB938AC}" srcOrd="3" destOrd="0" presId="urn:microsoft.com/office/officeart/2011/layout/TabList"/>
    <dgm:cxn modelId="{F49AF730-1013-4365-9A9A-294423AF8D6A}" type="presParOf" srcId="{87AE5E8A-0558-495D-991E-283A9AB938AC}" destId="{8E2B0DD0-0898-4D90-BB6D-975B3BBCE558}" srcOrd="0" destOrd="0" presId="urn:microsoft.com/office/officeart/2011/layout/TabList"/>
    <dgm:cxn modelId="{D051E28D-0525-4D67-9A24-A0F9A418BF9A}" type="presParOf" srcId="{87AE5E8A-0558-495D-991E-283A9AB938AC}" destId="{7BF61A4C-9437-4E39-B817-2338F2DE4B9F}" srcOrd="1" destOrd="0" presId="urn:microsoft.com/office/officeart/2011/layout/TabList"/>
    <dgm:cxn modelId="{173E56FE-E04D-4151-9206-142BDDCE44AA}" type="presParOf" srcId="{87AE5E8A-0558-495D-991E-283A9AB938AC}" destId="{8C1B374F-881A-4739-BA79-768DDD15296C}" srcOrd="2" destOrd="0" presId="urn:microsoft.com/office/officeart/2011/layout/TabList"/>
    <dgm:cxn modelId="{E65F0B7B-E259-4E7C-B678-A3C179F520D6}" type="presParOf" srcId="{332AD74F-5DEC-4BF2-AA29-D853CC31A9AC}" destId="{9EB5430D-BA9A-40DE-BF25-36CCF6ADB464}" srcOrd="4" destOrd="0" presId="urn:microsoft.com/office/officeart/2011/layout/TabList"/>
    <dgm:cxn modelId="{52344BC3-0CFE-4087-98A7-F3351C7F4FA5}" type="presParOf" srcId="{332AD74F-5DEC-4BF2-AA29-D853CC31A9AC}" destId="{3EC06F35-779E-49CF-8F69-247A9DC4CE29}" srcOrd="5" destOrd="0" presId="urn:microsoft.com/office/officeart/2011/layout/TabList"/>
    <dgm:cxn modelId="{D38ED477-E081-4C11-A486-2EE18FBE189A}" type="presParOf" srcId="{332AD74F-5DEC-4BF2-AA29-D853CC31A9AC}" destId="{8E4EB0FD-B746-4A8E-AE84-789342627017}" srcOrd="6" destOrd="0" presId="urn:microsoft.com/office/officeart/2011/layout/TabList"/>
    <dgm:cxn modelId="{CC1A3D95-9B59-4830-8527-4A9220D30952}" type="presParOf" srcId="{8E4EB0FD-B746-4A8E-AE84-789342627017}" destId="{EFE98390-CA16-42EC-B3F0-4A7AF849A119}" srcOrd="0" destOrd="0" presId="urn:microsoft.com/office/officeart/2011/layout/TabList"/>
    <dgm:cxn modelId="{12E19D2C-E0F3-4116-A398-6B5946DED912}" type="presParOf" srcId="{8E4EB0FD-B746-4A8E-AE84-789342627017}" destId="{075CF369-C4CB-48AD-B848-8756057C3063}" srcOrd="1" destOrd="0" presId="urn:microsoft.com/office/officeart/2011/layout/TabList"/>
    <dgm:cxn modelId="{40CBA257-0E66-4C1E-A38F-67E4CE093B9D}" type="presParOf" srcId="{8E4EB0FD-B746-4A8E-AE84-789342627017}" destId="{66CF02A4-C367-46C0-8440-B828C6AA74B9}" srcOrd="2" destOrd="0" presId="urn:microsoft.com/office/officeart/2011/layout/TabList"/>
    <dgm:cxn modelId="{FF7048C0-A5ED-4DA7-84C3-8C27B225130A}" type="presParOf" srcId="{332AD74F-5DEC-4BF2-AA29-D853CC31A9AC}" destId="{5D95612E-2370-4E73-A299-DD576BA06B24}"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1C1257-D12A-4C7F-85B3-F313421229BF}" type="doc">
      <dgm:prSet loTypeId="urn:diagrams.loki3.com/BracketList" loCatId="list" qsTypeId="urn:microsoft.com/office/officeart/2005/8/quickstyle/simple1" qsCatId="simple" csTypeId="urn:microsoft.com/office/officeart/2005/8/colors/colorful4" csCatId="colorful" phldr="1"/>
      <dgm:spPr/>
      <dgm:t>
        <a:bodyPr/>
        <a:lstStyle/>
        <a:p>
          <a:endParaRPr lang="en-GB"/>
        </a:p>
      </dgm:t>
    </dgm:pt>
    <dgm:pt modelId="{B127E554-BF72-4E51-AB11-E020A0C60BCA}">
      <dgm:prSet phldrT="[Text]" custT="1"/>
      <dgm:spPr/>
      <dgm:t>
        <a:bodyPr/>
        <a:lstStyle/>
        <a:p>
          <a:pPr algn="ctr"/>
          <a:r>
            <a:rPr lang="en-US" sz="2600" kern="1200" dirty="0">
              <a:solidFill>
                <a:srgbClr val="004680"/>
              </a:solidFill>
              <a:latin typeface="Calibri"/>
              <a:ea typeface="+mn-ea"/>
              <a:cs typeface="+mn-cs"/>
            </a:rPr>
            <a:t>Intercultural Competence </a:t>
          </a:r>
          <a:endParaRPr lang="en-GB" sz="2600" kern="1200" dirty="0">
            <a:solidFill>
              <a:srgbClr val="004680"/>
            </a:solidFill>
            <a:latin typeface="Calibri"/>
            <a:ea typeface="+mn-ea"/>
            <a:cs typeface="+mn-cs"/>
          </a:endParaRPr>
        </a:p>
      </dgm:t>
    </dgm:pt>
    <dgm:pt modelId="{DD1F613C-1068-484D-8A7A-5520FC629444}" type="parTrans" cxnId="{BDAD2A8F-6B95-47C5-87FC-C83DA5FAA872}">
      <dgm:prSet/>
      <dgm:spPr/>
      <dgm:t>
        <a:bodyPr/>
        <a:lstStyle/>
        <a:p>
          <a:endParaRPr lang="en-GB"/>
        </a:p>
      </dgm:t>
    </dgm:pt>
    <dgm:pt modelId="{170BC3BA-46AE-47EC-93B5-1B15AEABAB2D}" type="sibTrans" cxnId="{BDAD2A8F-6B95-47C5-87FC-C83DA5FAA872}">
      <dgm:prSet/>
      <dgm:spPr/>
      <dgm:t>
        <a:bodyPr/>
        <a:lstStyle/>
        <a:p>
          <a:endParaRPr lang="en-GB"/>
        </a:p>
      </dgm:t>
    </dgm:pt>
    <dgm:pt modelId="{4A02A6EC-56D1-4661-AFCC-28AD8A870F0B}">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dirty="0"/>
            <a:t>The skills, attitudes, and </a:t>
          </a:r>
          <a:r>
            <a:rPr lang="en-US" sz="1800" dirty="0" err="1"/>
            <a:t>behaviours</a:t>
          </a:r>
          <a:r>
            <a:rPr lang="en-US" sz="1800" dirty="0"/>
            <a:t> needed to improve interactions between different cultures, whether within a society </a:t>
          </a:r>
          <a:r>
            <a:rPr lang="en-GB" sz="1800" dirty="0"/>
            <a:t>(differences due to age, gender, religion, socio-economic status, political </a:t>
          </a:r>
          <a:r>
            <a:rPr lang="en-US" sz="1800" dirty="0"/>
            <a:t>affiliation, ethnicity, and so on) or across borders.</a:t>
          </a:r>
        </a:p>
        <a:p>
          <a:pPr marL="228600" lvl="1" indent="0" defTabSz="1155700">
            <a:lnSpc>
              <a:spcPct val="90000"/>
            </a:lnSpc>
            <a:spcBef>
              <a:spcPct val="0"/>
            </a:spcBef>
            <a:spcAft>
              <a:spcPct val="15000"/>
            </a:spcAft>
          </a:pPr>
          <a:endParaRPr lang="en-GB" sz="2100" dirty="0"/>
        </a:p>
      </dgm:t>
    </dgm:pt>
    <dgm:pt modelId="{690A8F41-EC52-4F80-A8E2-F42D178B1FCC}" type="parTrans" cxnId="{522042AD-7FE9-4A36-9BE4-C7BD86F3CAFA}">
      <dgm:prSet/>
      <dgm:spPr/>
      <dgm:t>
        <a:bodyPr/>
        <a:lstStyle/>
        <a:p>
          <a:endParaRPr lang="en-GB"/>
        </a:p>
      </dgm:t>
    </dgm:pt>
    <dgm:pt modelId="{33FDC9B9-A92E-417E-BC49-2B5560D499D6}" type="sibTrans" cxnId="{522042AD-7FE9-4A36-9BE4-C7BD86F3CAFA}">
      <dgm:prSet/>
      <dgm:spPr/>
      <dgm:t>
        <a:bodyPr/>
        <a:lstStyle/>
        <a:p>
          <a:endParaRPr lang="en-GB"/>
        </a:p>
      </dgm:t>
    </dgm:pt>
    <dgm:pt modelId="{F5707CC1-2A47-46E6-ACAE-A793CC0CFC16}">
      <dgm:prSet phldrT="[Text]" custT="1"/>
      <dgm:spPr/>
      <dgm:t>
        <a:bodyPr/>
        <a:lstStyle/>
        <a:p>
          <a:pPr algn="ctr"/>
          <a:r>
            <a:rPr lang="en-US" sz="2800" kern="1200" dirty="0">
              <a:solidFill>
                <a:srgbClr val="004680"/>
              </a:solidFill>
              <a:latin typeface="Calibri"/>
              <a:ea typeface="+mn-ea"/>
              <a:cs typeface="+mn-cs"/>
            </a:rPr>
            <a:t>Cultural Safety </a:t>
          </a:r>
          <a:endParaRPr lang="en-GB" sz="2800" kern="1200" dirty="0">
            <a:solidFill>
              <a:srgbClr val="004680"/>
            </a:solidFill>
            <a:latin typeface="Calibri"/>
            <a:ea typeface="+mn-ea"/>
            <a:cs typeface="+mn-cs"/>
          </a:endParaRPr>
        </a:p>
      </dgm:t>
    </dgm:pt>
    <dgm:pt modelId="{B1C83BFF-2783-42B2-B0E4-749EE82C98C8}" type="parTrans" cxnId="{8BAC0E2D-B32C-4DB1-BCF4-D6C36209193C}">
      <dgm:prSet/>
      <dgm:spPr/>
      <dgm:t>
        <a:bodyPr/>
        <a:lstStyle/>
        <a:p>
          <a:endParaRPr lang="en-GB"/>
        </a:p>
      </dgm:t>
    </dgm:pt>
    <dgm:pt modelId="{36C85D99-C8DB-46CC-9A38-5CEF61F2016F}" type="sibTrans" cxnId="{8BAC0E2D-B32C-4DB1-BCF4-D6C36209193C}">
      <dgm:prSet/>
      <dgm:spPr/>
      <dgm:t>
        <a:bodyPr/>
        <a:lstStyle/>
        <a:p>
          <a:endParaRPr lang="en-GB"/>
        </a:p>
      </dgm:t>
    </dgm:pt>
    <dgm:pt modelId="{4946E388-1EB4-4316-9690-C5A23394E1C1}">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dirty="0"/>
            <a:t>It goes beyond cultural competence and means taking responsibility for the way we view culture. It means that people of all cultural backgrounds work together respectfully and effectively with knowledge and awareness. It includes attitudes, behaviors, skills, policies and procedures. </a:t>
          </a:r>
        </a:p>
        <a:p>
          <a:pPr marL="228600" lvl="1" indent="0" defTabSz="1066800">
            <a:lnSpc>
              <a:spcPct val="90000"/>
            </a:lnSpc>
            <a:spcBef>
              <a:spcPct val="0"/>
            </a:spcBef>
            <a:spcAft>
              <a:spcPct val="15000"/>
            </a:spcAft>
          </a:pPr>
          <a:endParaRPr lang="en-GB" sz="2300" dirty="0"/>
        </a:p>
      </dgm:t>
    </dgm:pt>
    <dgm:pt modelId="{4E5D0DC2-3AEF-4178-BFF0-23784F4357DA}" type="parTrans" cxnId="{98FC097F-4CAA-490D-9BFF-94C2D35F4C82}">
      <dgm:prSet/>
      <dgm:spPr/>
      <dgm:t>
        <a:bodyPr/>
        <a:lstStyle/>
        <a:p>
          <a:endParaRPr lang="en-GB"/>
        </a:p>
      </dgm:t>
    </dgm:pt>
    <dgm:pt modelId="{2F03A0A0-83CF-4611-BCDD-9ABEA44590DE}" type="sibTrans" cxnId="{98FC097F-4CAA-490D-9BFF-94C2D35F4C82}">
      <dgm:prSet/>
      <dgm:spPr/>
      <dgm:t>
        <a:bodyPr/>
        <a:lstStyle/>
        <a:p>
          <a:endParaRPr lang="en-GB"/>
        </a:p>
      </dgm:t>
    </dgm:pt>
    <dgm:pt modelId="{D0C664F5-8321-407A-A486-5F312B507C7E}" type="pres">
      <dgm:prSet presAssocID="{BE1C1257-D12A-4C7F-85B3-F313421229BF}" presName="Name0" presStyleCnt="0">
        <dgm:presLayoutVars>
          <dgm:dir/>
          <dgm:animLvl val="lvl"/>
          <dgm:resizeHandles val="exact"/>
        </dgm:presLayoutVars>
      </dgm:prSet>
      <dgm:spPr/>
      <dgm:t>
        <a:bodyPr/>
        <a:lstStyle/>
        <a:p>
          <a:endParaRPr lang="en-GB"/>
        </a:p>
      </dgm:t>
    </dgm:pt>
    <dgm:pt modelId="{8CBEDE29-3D47-4B52-BB81-23845582277C}" type="pres">
      <dgm:prSet presAssocID="{B127E554-BF72-4E51-AB11-E020A0C60BCA}" presName="linNode" presStyleCnt="0"/>
      <dgm:spPr/>
    </dgm:pt>
    <dgm:pt modelId="{6C12996E-0FD8-44EE-805F-18CDCA2352EE}" type="pres">
      <dgm:prSet presAssocID="{B127E554-BF72-4E51-AB11-E020A0C60BCA}" presName="parTx" presStyleLbl="revTx" presStyleIdx="0" presStyleCnt="2">
        <dgm:presLayoutVars>
          <dgm:chMax val="1"/>
          <dgm:bulletEnabled val="1"/>
        </dgm:presLayoutVars>
      </dgm:prSet>
      <dgm:spPr/>
      <dgm:t>
        <a:bodyPr/>
        <a:lstStyle/>
        <a:p>
          <a:endParaRPr lang="en-GB"/>
        </a:p>
      </dgm:t>
    </dgm:pt>
    <dgm:pt modelId="{B7B1C306-AA8A-4E97-809D-AC4466AE6707}" type="pres">
      <dgm:prSet presAssocID="{B127E554-BF72-4E51-AB11-E020A0C60BCA}" presName="bracket" presStyleLbl="parChTrans1D1" presStyleIdx="0" presStyleCnt="2"/>
      <dgm:spPr>
        <a:ln>
          <a:solidFill>
            <a:srgbClr val="004680"/>
          </a:solidFill>
        </a:ln>
      </dgm:spPr>
    </dgm:pt>
    <dgm:pt modelId="{D58F3988-6B90-4C17-9020-A26D4C96FB9E}" type="pres">
      <dgm:prSet presAssocID="{B127E554-BF72-4E51-AB11-E020A0C60BCA}" presName="spH" presStyleCnt="0"/>
      <dgm:spPr/>
    </dgm:pt>
    <dgm:pt modelId="{03C98460-C207-40BD-9548-FA1DE80EF7BE}" type="pres">
      <dgm:prSet presAssocID="{B127E554-BF72-4E51-AB11-E020A0C60BCA}" presName="desTx" presStyleLbl="node1" presStyleIdx="0" presStyleCnt="2">
        <dgm:presLayoutVars>
          <dgm:bulletEnabled val="1"/>
        </dgm:presLayoutVars>
      </dgm:prSet>
      <dgm:spPr/>
      <dgm:t>
        <a:bodyPr/>
        <a:lstStyle/>
        <a:p>
          <a:endParaRPr lang="en-GB"/>
        </a:p>
      </dgm:t>
    </dgm:pt>
    <dgm:pt modelId="{509DC2C4-E3E2-40ED-B6E8-2E8D8B9A7FC2}" type="pres">
      <dgm:prSet presAssocID="{170BC3BA-46AE-47EC-93B5-1B15AEABAB2D}" presName="spV" presStyleCnt="0"/>
      <dgm:spPr/>
    </dgm:pt>
    <dgm:pt modelId="{66E3A42A-53DA-4B77-83EF-0C60F59F1347}" type="pres">
      <dgm:prSet presAssocID="{F5707CC1-2A47-46E6-ACAE-A793CC0CFC16}" presName="linNode" presStyleCnt="0"/>
      <dgm:spPr/>
    </dgm:pt>
    <dgm:pt modelId="{778D61D8-53B5-4656-8F2E-CC7235FF1CD5}" type="pres">
      <dgm:prSet presAssocID="{F5707CC1-2A47-46E6-ACAE-A793CC0CFC16}" presName="parTx" presStyleLbl="revTx" presStyleIdx="1" presStyleCnt="2">
        <dgm:presLayoutVars>
          <dgm:chMax val="1"/>
          <dgm:bulletEnabled val="1"/>
        </dgm:presLayoutVars>
      </dgm:prSet>
      <dgm:spPr/>
      <dgm:t>
        <a:bodyPr/>
        <a:lstStyle/>
        <a:p>
          <a:endParaRPr lang="en-GB"/>
        </a:p>
      </dgm:t>
    </dgm:pt>
    <dgm:pt modelId="{A3483407-98FA-4145-8879-82EA4914D655}" type="pres">
      <dgm:prSet presAssocID="{F5707CC1-2A47-46E6-ACAE-A793CC0CFC16}" presName="bracket" presStyleLbl="parChTrans1D1" presStyleIdx="1" presStyleCnt="2"/>
      <dgm:spPr>
        <a:ln>
          <a:solidFill>
            <a:srgbClr val="004680"/>
          </a:solidFill>
        </a:ln>
      </dgm:spPr>
    </dgm:pt>
    <dgm:pt modelId="{AB5E688E-40DB-46D3-BE57-86D63F7ECF12}" type="pres">
      <dgm:prSet presAssocID="{F5707CC1-2A47-46E6-ACAE-A793CC0CFC16}" presName="spH" presStyleCnt="0"/>
      <dgm:spPr/>
    </dgm:pt>
    <dgm:pt modelId="{6A1F47C2-FCB7-4AFD-B736-DD3D34B19D59}" type="pres">
      <dgm:prSet presAssocID="{F5707CC1-2A47-46E6-ACAE-A793CC0CFC16}" presName="desTx" presStyleLbl="node1" presStyleIdx="1" presStyleCnt="2">
        <dgm:presLayoutVars>
          <dgm:bulletEnabled val="1"/>
        </dgm:presLayoutVars>
      </dgm:prSet>
      <dgm:spPr/>
      <dgm:t>
        <a:bodyPr/>
        <a:lstStyle/>
        <a:p>
          <a:endParaRPr lang="en-GB"/>
        </a:p>
      </dgm:t>
    </dgm:pt>
  </dgm:ptLst>
  <dgm:cxnLst>
    <dgm:cxn modelId="{1B701571-B212-4FB7-B1DF-673C643829A4}" type="presOf" srcId="{B127E554-BF72-4E51-AB11-E020A0C60BCA}" destId="{6C12996E-0FD8-44EE-805F-18CDCA2352EE}" srcOrd="0" destOrd="0" presId="urn:diagrams.loki3.com/BracketList"/>
    <dgm:cxn modelId="{BDAD2A8F-6B95-47C5-87FC-C83DA5FAA872}" srcId="{BE1C1257-D12A-4C7F-85B3-F313421229BF}" destId="{B127E554-BF72-4E51-AB11-E020A0C60BCA}" srcOrd="0" destOrd="0" parTransId="{DD1F613C-1068-484D-8A7A-5520FC629444}" sibTransId="{170BC3BA-46AE-47EC-93B5-1B15AEABAB2D}"/>
    <dgm:cxn modelId="{1D740ECD-E36C-4D29-955E-37D091BBB1FE}" type="presOf" srcId="{4A02A6EC-56D1-4661-AFCC-28AD8A870F0B}" destId="{03C98460-C207-40BD-9548-FA1DE80EF7BE}" srcOrd="0" destOrd="0" presId="urn:diagrams.loki3.com/BracketList"/>
    <dgm:cxn modelId="{8BAC0E2D-B32C-4DB1-BCF4-D6C36209193C}" srcId="{BE1C1257-D12A-4C7F-85B3-F313421229BF}" destId="{F5707CC1-2A47-46E6-ACAE-A793CC0CFC16}" srcOrd="1" destOrd="0" parTransId="{B1C83BFF-2783-42B2-B0E4-749EE82C98C8}" sibTransId="{36C85D99-C8DB-46CC-9A38-5CEF61F2016F}"/>
    <dgm:cxn modelId="{522042AD-7FE9-4A36-9BE4-C7BD86F3CAFA}" srcId="{B127E554-BF72-4E51-AB11-E020A0C60BCA}" destId="{4A02A6EC-56D1-4661-AFCC-28AD8A870F0B}" srcOrd="0" destOrd="0" parTransId="{690A8F41-EC52-4F80-A8E2-F42D178B1FCC}" sibTransId="{33FDC9B9-A92E-417E-BC49-2B5560D499D6}"/>
    <dgm:cxn modelId="{98FC097F-4CAA-490D-9BFF-94C2D35F4C82}" srcId="{F5707CC1-2A47-46E6-ACAE-A793CC0CFC16}" destId="{4946E388-1EB4-4316-9690-C5A23394E1C1}" srcOrd="0" destOrd="0" parTransId="{4E5D0DC2-3AEF-4178-BFF0-23784F4357DA}" sibTransId="{2F03A0A0-83CF-4611-BCDD-9ABEA44590DE}"/>
    <dgm:cxn modelId="{29E16ABB-7E1E-461A-B5F2-E77210FD42D8}" type="presOf" srcId="{F5707CC1-2A47-46E6-ACAE-A793CC0CFC16}" destId="{778D61D8-53B5-4656-8F2E-CC7235FF1CD5}" srcOrd="0" destOrd="0" presId="urn:diagrams.loki3.com/BracketList"/>
    <dgm:cxn modelId="{7F40CBFE-4E73-43A1-AAE3-D6CD00627800}" type="presOf" srcId="{4946E388-1EB4-4316-9690-C5A23394E1C1}" destId="{6A1F47C2-FCB7-4AFD-B736-DD3D34B19D59}" srcOrd="0" destOrd="0" presId="urn:diagrams.loki3.com/BracketList"/>
    <dgm:cxn modelId="{FB67715D-5147-44A9-A4D3-DBE7256D7294}" type="presOf" srcId="{BE1C1257-D12A-4C7F-85B3-F313421229BF}" destId="{D0C664F5-8321-407A-A486-5F312B507C7E}" srcOrd="0" destOrd="0" presId="urn:diagrams.loki3.com/BracketList"/>
    <dgm:cxn modelId="{09F9A9C2-D25F-4FA5-B79D-222332C1A6D4}" type="presParOf" srcId="{D0C664F5-8321-407A-A486-5F312B507C7E}" destId="{8CBEDE29-3D47-4B52-BB81-23845582277C}" srcOrd="0" destOrd="0" presId="urn:diagrams.loki3.com/BracketList"/>
    <dgm:cxn modelId="{F231A583-9BAC-4F70-BDA8-D3126C5788DB}" type="presParOf" srcId="{8CBEDE29-3D47-4B52-BB81-23845582277C}" destId="{6C12996E-0FD8-44EE-805F-18CDCA2352EE}" srcOrd="0" destOrd="0" presId="urn:diagrams.loki3.com/BracketList"/>
    <dgm:cxn modelId="{775A975D-D10D-4AE0-8EE9-3DA046B74368}" type="presParOf" srcId="{8CBEDE29-3D47-4B52-BB81-23845582277C}" destId="{B7B1C306-AA8A-4E97-809D-AC4466AE6707}" srcOrd="1" destOrd="0" presId="urn:diagrams.loki3.com/BracketList"/>
    <dgm:cxn modelId="{4DCDE70F-4637-40B0-A68F-EAD0AFD878D0}" type="presParOf" srcId="{8CBEDE29-3D47-4B52-BB81-23845582277C}" destId="{D58F3988-6B90-4C17-9020-A26D4C96FB9E}" srcOrd="2" destOrd="0" presId="urn:diagrams.loki3.com/BracketList"/>
    <dgm:cxn modelId="{1BDF90D9-9892-4C3C-AF70-9E6BAD0B5CF2}" type="presParOf" srcId="{8CBEDE29-3D47-4B52-BB81-23845582277C}" destId="{03C98460-C207-40BD-9548-FA1DE80EF7BE}" srcOrd="3" destOrd="0" presId="urn:diagrams.loki3.com/BracketList"/>
    <dgm:cxn modelId="{D0C5C022-4602-41D3-9841-A121FB5F54B2}" type="presParOf" srcId="{D0C664F5-8321-407A-A486-5F312B507C7E}" destId="{509DC2C4-E3E2-40ED-B6E8-2E8D8B9A7FC2}" srcOrd="1" destOrd="0" presId="urn:diagrams.loki3.com/BracketList"/>
    <dgm:cxn modelId="{3B213997-A9A4-4FB8-873A-A6E00AD578C9}" type="presParOf" srcId="{D0C664F5-8321-407A-A486-5F312B507C7E}" destId="{66E3A42A-53DA-4B77-83EF-0C60F59F1347}" srcOrd="2" destOrd="0" presId="urn:diagrams.loki3.com/BracketList"/>
    <dgm:cxn modelId="{5CFCCFB5-CEF6-4465-A728-C6A810058733}" type="presParOf" srcId="{66E3A42A-53DA-4B77-83EF-0C60F59F1347}" destId="{778D61D8-53B5-4656-8F2E-CC7235FF1CD5}" srcOrd="0" destOrd="0" presId="urn:diagrams.loki3.com/BracketList"/>
    <dgm:cxn modelId="{997D1471-548E-49B0-A301-65E19B4D5EED}" type="presParOf" srcId="{66E3A42A-53DA-4B77-83EF-0C60F59F1347}" destId="{A3483407-98FA-4145-8879-82EA4914D655}" srcOrd="1" destOrd="0" presId="urn:diagrams.loki3.com/BracketList"/>
    <dgm:cxn modelId="{154E1E61-3964-466D-B120-2CA9CD023DEA}" type="presParOf" srcId="{66E3A42A-53DA-4B77-83EF-0C60F59F1347}" destId="{AB5E688E-40DB-46D3-BE57-86D63F7ECF12}" srcOrd="2" destOrd="0" presId="urn:diagrams.loki3.com/BracketList"/>
    <dgm:cxn modelId="{DA7B24D4-F6A2-466E-822A-B539DDE0310B}" type="presParOf" srcId="{66E3A42A-53DA-4B77-83EF-0C60F59F1347}" destId="{6A1F47C2-FCB7-4AFD-B736-DD3D34B19D5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DED491-FB47-4CB7-9FE4-B994DBBEE4FB}"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GB"/>
        </a:p>
      </dgm:t>
    </dgm:pt>
    <dgm:pt modelId="{A0160AB5-48CB-405A-829A-BD54AC33612D}">
      <dgm:prSet custT="1"/>
      <dgm:spPr/>
      <dgm:t>
        <a:bodyPr/>
        <a:lstStyle/>
        <a:p>
          <a:pPr algn="ctr"/>
          <a:r>
            <a:rPr lang="en-US" sz="1500" b="1" i="0" kern="1200" dirty="0">
              <a:solidFill>
                <a:srgbClr val="D8D8D8"/>
              </a:solidFill>
              <a:latin typeface="Calibri"/>
              <a:ea typeface="+mn-ea"/>
              <a:cs typeface="+mn-cs"/>
            </a:rPr>
            <a:t>Ask about patient’s cultural identity</a:t>
          </a:r>
        </a:p>
      </dgm:t>
    </dgm:pt>
    <dgm:pt modelId="{D4A68808-5E79-4AAA-8136-2EAD639345FC}" type="parTrans" cxnId="{39ED6CCB-3B35-4D6B-A2E2-6E356794F4B0}">
      <dgm:prSet/>
      <dgm:spPr/>
      <dgm:t>
        <a:bodyPr/>
        <a:lstStyle/>
        <a:p>
          <a:endParaRPr lang="en-GB"/>
        </a:p>
      </dgm:t>
    </dgm:pt>
    <dgm:pt modelId="{1E078274-1DCF-4B39-AA92-747048D351A9}" type="sibTrans" cxnId="{39ED6CCB-3B35-4D6B-A2E2-6E356794F4B0}">
      <dgm:prSet/>
      <dgm:spPr/>
      <dgm:t>
        <a:bodyPr/>
        <a:lstStyle/>
        <a:p>
          <a:endParaRPr lang="en-GB"/>
        </a:p>
      </dgm:t>
    </dgm:pt>
    <dgm:pt modelId="{ECD60BDB-1CF1-4AAE-A8E9-4D860F7ED45F}">
      <dgm:prSet custT="1"/>
      <dgm:spPr/>
      <dgm:t>
        <a:bodyPr/>
        <a:lstStyle/>
        <a:p>
          <a:pPr algn="ctr"/>
          <a:r>
            <a:rPr lang="en-US" sz="1500" b="1" i="0" dirty="0"/>
            <a:t>Examine cultural explanations of illness</a:t>
          </a:r>
          <a:endParaRPr lang="en-GB" sz="1500" dirty="0"/>
        </a:p>
      </dgm:t>
    </dgm:pt>
    <dgm:pt modelId="{833CA27A-495C-4FAB-A623-3A8C736B02F5}" type="sibTrans" cxnId="{1DCC7A49-0A5E-4551-B21D-DE193A267D41}">
      <dgm:prSet/>
      <dgm:spPr/>
      <dgm:t>
        <a:bodyPr/>
        <a:lstStyle/>
        <a:p>
          <a:endParaRPr lang="en-GB"/>
        </a:p>
      </dgm:t>
    </dgm:pt>
    <dgm:pt modelId="{E99AD0E2-27E6-4761-BE36-8F8320455CF9}" type="parTrans" cxnId="{1DCC7A49-0A5E-4551-B21D-DE193A267D41}">
      <dgm:prSet/>
      <dgm:spPr/>
      <dgm:t>
        <a:bodyPr/>
        <a:lstStyle/>
        <a:p>
          <a:endParaRPr lang="en-GB"/>
        </a:p>
      </dgm:t>
    </dgm:pt>
    <dgm:pt modelId="{BE9B3349-FCD4-4892-ACB4-5E0A91669553}">
      <dgm:prSet custT="1"/>
      <dgm:spPr>
        <a:solidFill>
          <a:schemeClr val="accent3">
            <a:lumMod val="20000"/>
            <a:lumOff val="80000"/>
            <a:alpha val="90000"/>
          </a:schemeClr>
        </a:solidFill>
      </dgm:spPr>
      <dgm:t>
        <a:bodyPr/>
        <a:lstStyle/>
        <a:p>
          <a:r>
            <a:rPr lang="en-US" sz="1300" b="0" i="0" dirty="0"/>
            <a:t>To determine their ethnic or cultural reference group, language abilities, language use, and language preference</a:t>
          </a:r>
          <a:r>
            <a:rPr lang="en-US" sz="1200" b="0" i="0" dirty="0"/>
            <a:t>.</a:t>
          </a:r>
          <a:endParaRPr lang="en-GB" sz="1200" dirty="0"/>
        </a:p>
      </dgm:t>
    </dgm:pt>
    <dgm:pt modelId="{6BB8DEC1-C05E-4664-A480-28688F33929B}" type="parTrans" cxnId="{79A309DB-EFA5-48C5-9958-2133E89A973B}">
      <dgm:prSet/>
      <dgm:spPr/>
      <dgm:t>
        <a:bodyPr/>
        <a:lstStyle/>
        <a:p>
          <a:endParaRPr lang="en-GB"/>
        </a:p>
      </dgm:t>
    </dgm:pt>
    <dgm:pt modelId="{A6EEDE8C-65E9-4F04-AF92-A757AB3A4015}" type="sibTrans" cxnId="{79A309DB-EFA5-48C5-9958-2133E89A973B}">
      <dgm:prSet/>
      <dgm:spPr/>
      <dgm:t>
        <a:bodyPr/>
        <a:lstStyle/>
        <a:p>
          <a:endParaRPr lang="en-GB"/>
        </a:p>
      </dgm:t>
    </dgm:pt>
    <dgm:pt modelId="{16752CB6-82DB-4671-B9E5-D1937E1AAE76}">
      <dgm:prSet custT="1"/>
      <dgm:spPr/>
      <dgm:t>
        <a:bodyPr/>
        <a:lstStyle/>
        <a:p>
          <a:pPr algn="ctr"/>
          <a:r>
            <a:rPr lang="en-US" sz="1500" b="1" i="0" dirty="0"/>
            <a:t>Consider cultural factors – the psychosocial environment – the levels of functioning</a:t>
          </a:r>
          <a:endParaRPr lang="en-GB" sz="1500" dirty="0"/>
        </a:p>
      </dgm:t>
    </dgm:pt>
    <dgm:pt modelId="{F5B437B0-3283-4037-A965-002761B19C40}" type="parTrans" cxnId="{900B20DA-98D4-41A3-A65C-B50AD6E80B14}">
      <dgm:prSet/>
      <dgm:spPr/>
      <dgm:t>
        <a:bodyPr/>
        <a:lstStyle/>
        <a:p>
          <a:endParaRPr lang="en-GB"/>
        </a:p>
      </dgm:t>
    </dgm:pt>
    <dgm:pt modelId="{E2510BB8-A78A-4F14-A2C5-ABAEEF361693}" type="sibTrans" cxnId="{900B20DA-98D4-41A3-A65C-B50AD6E80B14}">
      <dgm:prSet/>
      <dgm:spPr/>
      <dgm:t>
        <a:bodyPr/>
        <a:lstStyle/>
        <a:p>
          <a:endParaRPr lang="en-GB"/>
        </a:p>
      </dgm:t>
    </dgm:pt>
    <dgm:pt modelId="{711DE3EB-246D-40DE-A5A5-062B423B8120}">
      <dgm:prSet custT="1"/>
      <dgm:spPr>
        <a:solidFill>
          <a:schemeClr val="accent5">
            <a:lumMod val="20000"/>
            <a:lumOff val="80000"/>
            <a:alpha val="90000"/>
          </a:schemeClr>
        </a:solidFill>
      </dgm:spPr>
      <dgm:t>
        <a:bodyPr/>
        <a:lstStyle/>
        <a:p>
          <a:r>
            <a:rPr lang="en-US" sz="1300" b="0" i="0" kern="1200" dirty="0">
              <a:solidFill>
                <a:prstClr val="black">
                  <a:hueOff val="0"/>
                  <a:satOff val="0"/>
                  <a:lumOff val="0"/>
                  <a:alphaOff val="0"/>
                </a:prstClr>
              </a:solidFill>
              <a:latin typeface="Calibri"/>
              <a:ea typeface="+mn-ea"/>
              <a:cs typeface="+mn-cs"/>
            </a:rPr>
            <a:t>E.g., patient’s idioms of distress, the meaning and perceived severity of their symptoms, past experiences with professional etc.</a:t>
          </a:r>
          <a:endParaRPr lang="en-GB" sz="1300" b="0" i="0" kern="1200" dirty="0">
            <a:solidFill>
              <a:prstClr val="black">
                <a:hueOff val="0"/>
                <a:satOff val="0"/>
                <a:lumOff val="0"/>
                <a:alphaOff val="0"/>
              </a:prstClr>
            </a:solidFill>
            <a:latin typeface="Calibri"/>
            <a:ea typeface="+mn-ea"/>
            <a:cs typeface="+mn-cs"/>
          </a:endParaRPr>
        </a:p>
      </dgm:t>
    </dgm:pt>
    <dgm:pt modelId="{5C77FA65-6006-4D5A-ACBE-0B28EEA5FE38}" type="parTrans" cxnId="{CAFD4889-D21C-4B43-B28E-22CEA12FD591}">
      <dgm:prSet/>
      <dgm:spPr/>
      <dgm:t>
        <a:bodyPr/>
        <a:lstStyle/>
        <a:p>
          <a:endParaRPr lang="en-GB"/>
        </a:p>
      </dgm:t>
    </dgm:pt>
    <dgm:pt modelId="{B39F7767-E4DD-4A57-AAEA-D4E2F25044B1}" type="sibTrans" cxnId="{CAFD4889-D21C-4B43-B28E-22CEA12FD591}">
      <dgm:prSet/>
      <dgm:spPr/>
      <dgm:t>
        <a:bodyPr/>
        <a:lstStyle/>
        <a:p>
          <a:endParaRPr lang="en-GB"/>
        </a:p>
      </dgm:t>
    </dgm:pt>
    <dgm:pt modelId="{54F84ECB-6A1E-4FFA-95D1-C90900E75332}">
      <dgm:prSet custT="1"/>
      <dgm:spPr/>
      <dgm:t>
        <a:bodyPr/>
        <a:lstStyle/>
        <a:p>
          <a:pPr algn="ctr"/>
          <a:r>
            <a:rPr lang="en-US" sz="1500" b="1" i="0" dirty="0"/>
            <a:t>Assess cultural elements in patient-clinician relationship </a:t>
          </a:r>
          <a:endParaRPr lang="en-GB" sz="1500" b="1" dirty="0"/>
        </a:p>
      </dgm:t>
    </dgm:pt>
    <dgm:pt modelId="{F95786AC-1499-40B6-9736-0DF90D3B1576}" type="parTrans" cxnId="{A5C7F135-F4DF-4DF3-8E1C-51016D7FDDA7}">
      <dgm:prSet/>
      <dgm:spPr/>
      <dgm:t>
        <a:bodyPr/>
        <a:lstStyle/>
        <a:p>
          <a:endParaRPr lang="en-GB"/>
        </a:p>
      </dgm:t>
    </dgm:pt>
    <dgm:pt modelId="{7CC98202-29EB-4239-B9AB-9467D1E218A0}" type="sibTrans" cxnId="{A5C7F135-F4DF-4DF3-8E1C-51016D7FDDA7}">
      <dgm:prSet/>
      <dgm:spPr/>
      <dgm:t>
        <a:bodyPr/>
        <a:lstStyle/>
        <a:p>
          <a:endParaRPr lang="en-GB"/>
        </a:p>
      </dgm:t>
    </dgm:pt>
    <dgm:pt modelId="{AD1BA431-4957-4316-8B77-CEC5A4B36374}">
      <dgm:prSet custT="1"/>
      <dgm:spPr>
        <a:solidFill>
          <a:schemeClr val="accent6">
            <a:lumMod val="20000"/>
            <a:lumOff val="80000"/>
            <a:alpha val="90000"/>
          </a:schemeClr>
        </a:solidFill>
      </dgm:spPr>
      <dgm:t>
        <a:bodyPr/>
        <a:lstStyle/>
        <a:p>
          <a:r>
            <a:rPr lang="en-US" sz="1300" b="0" i="0" kern="1200" dirty="0">
              <a:solidFill>
                <a:prstClr val="black">
                  <a:hueOff val="0"/>
                  <a:satOff val="0"/>
                  <a:lumOff val="0"/>
                  <a:alphaOff val="0"/>
                </a:prstClr>
              </a:solidFill>
              <a:latin typeface="Calibri"/>
              <a:ea typeface="+mn-ea"/>
              <a:cs typeface="+mn-cs"/>
            </a:rPr>
            <a:t>Assessment on culturally relevant interpretations of social stressors, available support, levels of functioning, patients' disability etc.</a:t>
          </a:r>
          <a:endParaRPr lang="en-GB" sz="1300" b="0" i="0" kern="1200" dirty="0">
            <a:solidFill>
              <a:prstClr val="black">
                <a:hueOff val="0"/>
                <a:satOff val="0"/>
                <a:lumOff val="0"/>
                <a:alphaOff val="0"/>
              </a:prstClr>
            </a:solidFill>
            <a:latin typeface="Calibri"/>
            <a:ea typeface="+mn-ea"/>
            <a:cs typeface="+mn-cs"/>
          </a:endParaRPr>
        </a:p>
      </dgm:t>
    </dgm:pt>
    <dgm:pt modelId="{9E9BDB20-8E86-4DFD-933C-79BA32312FFC}" type="parTrans" cxnId="{B2C9E096-494A-40FB-B44A-02EE90323852}">
      <dgm:prSet/>
      <dgm:spPr/>
      <dgm:t>
        <a:bodyPr/>
        <a:lstStyle/>
        <a:p>
          <a:endParaRPr lang="en-GB"/>
        </a:p>
      </dgm:t>
    </dgm:pt>
    <dgm:pt modelId="{766B8EC8-220C-400B-817B-81052064021A}" type="sibTrans" cxnId="{B2C9E096-494A-40FB-B44A-02EE90323852}">
      <dgm:prSet/>
      <dgm:spPr/>
      <dgm:t>
        <a:bodyPr/>
        <a:lstStyle/>
        <a:p>
          <a:endParaRPr lang="en-GB"/>
        </a:p>
      </dgm:t>
    </dgm:pt>
    <dgm:pt modelId="{0FCEB0BB-6141-4FCA-B97E-21345719142E}">
      <dgm:prSet custT="1"/>
      <dgm:spPr/>
      <dgm:t>
        <a:bodyPr/>
        <a:lstStyle/>
        <a:p>
          <a:pPr algn="ctr"/>
          <a:r>
            <a:rPr lang="en-US" sz="1500" b="1" i="0" dirty="0"/>
            <a:t>Provide an overall cultural assessment for diagnosis and care</a:t>
          </a:r>
          <a:endParaRPr lang="en-GB" sz="1500" b="1" dirty="0"/>
        </a:p>
      </dgm:t>
    </dgm:pt>
    <dgm:pt modelId="{2C1E6322-3F02-42C2-B197-6F9FC2E6F698}" type="parTrans" cxnId="{E78E7DAC-2735-46F3-AE4C-5A629C649E61}">
      <dgm:prSet/>
      <dgm:spPr/>
      <dgm:t>
        <a:bodyPr/>
        <a:lstStyle/>
        <a:p>
          <a:endParaRPr lang="en-GB"/>
        </a:p>
      </dgm:t>
    </dgm:pt>
    <dgm:pt modelId="{0056E895-6815-4CEA-9CF1-9660CC7C615C}" type="sibTrans" cxnId="{E78E7DAC-2735-46F3-AE4C-5A629C649E61}">
      <dgm:prSet/>
      <dgm:spPr/>
      <dgm:t>
        <a:bodyPr/>
        <a:lstStyle/>
        <a:p>
          <a:endParaRPr lang="en-GB"/>
        </a:p>
      </dgm:t>
    </dgm:pt>
    <dgm:pt modelId="{B487EAE8-559A-4756-B073-99AA9F0615F2}">
      <dgm:prSet custT="1"/>
      <dgm:spPr>
        <a:solidFill>
          <a:schemeClr val="accent4">
            <a:lumMod val="20000"/>
            <a:lumOff val="80000"/>
            <a:alpha val="90000"/>
          </a:schemeClr>
        </a:solidFill>
      </dgm:spPr>
      <dgm:t>
        <a:bodyPr/>
        <a:lstStyle/>
        <a:p>
          <a:r>
            <a:rPr lang="en-US" sz="1300" b="0" i="0" kern="1200" dirty="0">
              <a:solidFill>
                <a:prstClr val="black">
                  <a:hueOff val="0"/>
                  <a:satOff val="0"/>
                  <a:lumOff val="0"/>
                  <a:alphaOff val="0"/>
                </a:prstClr>
              </a:solidFill>
              <a:latin typeface="Calibri"/>
              <a:ea typeface="+mn-ea"/>
              <a:cs typeface="+mn-cs"/>
            </a:rPr>
            <a:t>To determine differences in culture and social status between them and how those differences affect the clinical encounter (e.g., communication, rapport, disclosure </a:t>
          </a:r>
          <a:r>
            <a:rPr lang="en-US" sz="1300" b="0" i="0" kern="1200" dirty="0" err="1">
              <a:solidFill>
                <a:prstClr val="black">
                  <a:hueOff val="0"/>
                  <a:satOff val="0"/>
                  <a:lumOff val="0"/>
                  <a:alphaOff val="0"/>
                </a:prstClr>
              </a:solidFill>
              <a:latin typeface="Calibri"/>
              <a:ea typeface="+mn-ea"/>
              <a:cs typeface="+mn-cs"/>
            </a:rPr>
            <a:t>etc</a:t>
          </a:r>
          <a:r>
            <a:rPr lang="en-US" sz="1300" b="0" i="0" kern="1200" dirty="0">
              <a:solidFill>
                <a:prstClr val="black">
                  <a:hueOff val="0"/>
                  <a:satOff val="0"/>
                  <a:lumOff val="0"/>
                  <a:alphaOff val="0"/>
                </a:prstClr>
              </a:solidFill>
              <a:latin typeface="Calibri"/>
              <a:ea typeface="+mn-ea"/>
              <a:cs typeface="+mn-cs"/>
            </a:rPr>
            <a:t>).</a:t>
          </a:r>
          <a:endParaRPr lang="en-GB" sz="1300" b="0" i="0" kern="1200" dirty="0">
            <a:solidFill>
              <a:prstClr val="black">
                <a:hueOff val="0"/>
                <a:satOff val="0"/>
                <a:lumOff val="0"/>
                <a:alphaOff val="0"/>
              </a:prstClr>
            </a:solidFill>
            <a:latin typeface="Calibri"/>
            <a:ea typeface="+mn-ea"/>
            <a:cs typeface="+mn-cs"/>
          </a:endParaRPr>
        </a:p>
      </dgm:t>
    </dgm:pt>
    <dgm:pt modelId="{7032C13C-7B19-49E6-B30A-ADA01F2A9E70}" type="parTrans" cxnId="{9EED92FB-ADCB-49F4-9516-2B6CF331C742}">
      <dgm:prSet/>
      <dgm:spPr/>
      <dgm:t>
        <a:bodyPr/>
        <a:lstStyle/>
        <a:p>
          <a:endParaRPr lang="en-GB"/>
        </a:p>
      </dgm:t>
    </dgm:pt>
    <dgm:pt modelId="{616324D6-EF39-4F5F-AAC2-603074FB5C99}" type="sibTrans" cxnId="{9EED92FB-ADCB-49F4-9516-2B6CF331C742}">
      <dgm:prSet/>
      <dgm:spPr/>
      <dgm:t>
        <a:bodyPr/>
        <a:lstStyle/>
        <a:p>
          <a:endParaRPr lang="en-GB"/>
        </a:p>
      </dgm:t>
    </dgm:pt>
    <dgm:pt modelId="{18CFD43B-08CF-4CC5-8940-11D40200C16E}">
      <dgm:prSet custT="1"/>
      <dgm:spPr>
        <a:solidFill>
          <a:schemeClr val="accent6">
            <a:lumMod val="20000"/>
            <a:lumOff val="80000"/>
            <a:alpha val="90000"/>
          </a:schemeClr>
        </a:solidFill>
      </dgm:spPr>
      <dgm:t>
        <a:bodyPr/>
        <a:lstStyle/>
        <a:p>
          <a:r>
            <a:rPr lang="en-US" sz="1300" b="0" i="0" kern="1200" dirty="0">
              <a:solidFill>
                <a:prstClr val="black">
                  <a:hueOff val="0"/>
                  <a:satOff val="0"/>
                  <a:lumOff val="0"/>
                  <a:alphaOff val="0"/>
                </a:prstClr>
              </a:solidFill>
              <a:latin typeface="Calibri"/>
              <a:ea typeface="+mn-ea"/>
              <a:cs typeface="+mn-cs"/>
            </a:rPr>
            <a:t>the clinician synthesizes all of the information to determine a course of care</a:t>
          </a:r>
          <a:r>
            <a:rPr lang="en-US" sz="1100" b="0" i="0" kern="1200" dirty="0"/>
            <a:t>.</a:t>
          </a:r>
          <a:endParaRPr lang="en-GB" sz="1100" kern="1200" dirty="0"/>
        </a:p>
      </dgm:t>
    </dgm:pt>
    <dgm:pt modelId="{F92E6CF4-9B06-42B0-8A4A-60DDEF91249C}" type="parTrans" cxnId="{7EA2B4B4-45D5-4A44-9C9D-FEFA33BEE7DA}">
      <dgm:prSet/>
      <dgm:spPr/>
      <dgm:t>
        <a:bodyPr/>
        <a:lstStyle/>
        <a:p>
          <a:endParaRPr lang="en-GB"/>
        </a:p>
      </dgm:t>
    </dgm:pt>
    <dgm:pt modelId="{7BD9F23A-5D69-4AFB-B7B0-6EF115EE97BF}" type="sibTrans" cxnId="{7EA2B4B4-45D5-4A44-9C9D-FEFA33BEE7DA}">
      <dgm:prSet/>
      <dgm:spPr/>
      <dgm:t>
        <a:bodyPr/>
        <a:lstStyle/>
        <a:p>
          <a:endParaRPr lang="en-GB"/>
        </a:p>
      </dgm:t>
    </dgm:pt>
    <dgm:pt modelId="{18A96DF4-0579-459F-8414-F5F4E5DBB462}" type="pres">
      <dgm:prSet presAssocID="{ECDED491-FB47-4CB7-9FE4-B994DBBEE4FB}" presName="linear" presStyleCnt="0">
        <dgm:presLayoutVars>
          <dgm:dir/>
          <dgm:animLvl val="lvl"/>
          <dgm:resizeHandles val="exact"/>
        </dgm:presLayoutVars>
      </dgm:prSet>
      <dgm:spPr/>
      <dgm:t>
        <a:bodyPr/>
        <a:lstStyle/>
        <a:p>
          <a:endParaRPr lang="en-GB"/>
        </a:p>
      </dgm:t>
    </dgm:pt>
    <dgm:pt modelId="{AE15D14D-7118-4D70-983B-A70C4D253BBD}" type="pres">
      <dgm:prSet presAssocID="{A0160AB5-48CB-405A-829A-BD54AC33612D}" presName="parentLin" presStyleCnt="0"/>
      <dgm:spPr/>
    </dgm:pt>
    <dgm:pt modelId="{BA94734B-B882-48E9-90FF-859716416661}" type="pres">
      <dgm:prSet presAssocID="{A0160AB5-48CB-405A-829A-BD54AC33612D}" presName="parentLeftMargin" presStyleLbl="node1" presStyleIdx="0" presStyleCnt="5"/>
      <dgm:spPr/>
      <dgm:t>
        <a:bodyPr/>
        <a:lstStyle/>
        <a:p>
          <a:endParaRPr lang="en-GB"/>
        </a:p>
      </dgm:t>
    </dgm:pt>
    <dgm:pt modelId="{B5CCE2CB-272E-42C6-97C0-80C91846CE9C}" type="pres">
      <dgm:prSet presAssocID="{A0160AB5-48CB-405A-829A-BD54AC33612D}" presName="parentText" presStyleLbl="node1" presStyleIdx="0" presStyleCnt="5">
        <dgm:presLayoutVars>
          <dgm:chMax val="0"/>
          <dgm:bulletEnabled val="1"/>
        </dgm:presLayoutVars>
      </dgm:prSet>
      <dgm:spPr/>
      <dgm:t>
        <a:bodyPr/>
        <a:lstStyle/>
        <a:p>
          <a:endParaRPr lang="en-GB"/>
        </a:p>
      </dgm:t>
    </dgm:pt>
    <dgm:pt modelId="{6244EA37-F759-44C4-8E7F-9F923E0F5AF7}" type="pres">
      <dgm:prSet presAssocID="{A0160AB5-48CB-405A-829A-BD54AC33612D}" presName="negativeSpace" presStyleCnt="0"/>
      <dgm:spPr/>
    </dgm:pt>
    <dgm:pt modelId="{492704FF-FA3F-48E5-9982-A959A270FCED}" type="pres">
      <dgm:prSet presAssocID="{A0160AB5-48CB-405A-829A-BD54AC33612D}" presName="childText" presStyleLbl="conFgAcc1" presStyleIdx="0" presStyleCnt="5">
        <dgm:presLayoutVars>
          <dgm:bulletEnabled val="1"/>
        </dgm:presLayoutVars>
      </dgm:prSet>
      <dgm:spPr/>
      <dgm:t>
        <a:bodyPr/>
        <a:lstStyle/>
        <a:p>
          <a:endParaRPr lang="en-GB"/>
        </a:p>
      </dgm:t>
    </dgm:pt>
    <dgm:pt modelId="{B413D1B4-72C0-47A7-8986-99E67076DFDB}" type="pres">
      <dgm:prSet presAssocID="{1E078274-1DCF-4B39-AA92-747048D351A9}" presName="spaceBetweenRectangles" presStyleCnt="0"/>
      <dgm:spPr/>
    </dgm:pt>
    <dgm:pt modelId="{FC4BCB42-A167-46FE-B377-6D2F5C0492B9}" type="pres">
      <dgm:prSet presAssocID="{ECD60BDB-1CF1-4AAE-A8E9-4D860F7ED45F}" presName="parentLin" presStyleCnt="0"/>
      <dgm:spPr/>
    </dgm:pt>
    <dgm:pt modelId="{521643E4-8A77-486C-97C5-C01F6C6767B9}" type="pres">
      <dgm:prSet presAssocID="{ECD60BDB-1CF1-4AAE-A8E9-4D860F7ED45F}" presName="parentLeftMargin" presStyleLbl="node1" presStyleIdx="0" presStyleCnt="5"/>
      <dgm:spPr/>
      <dgm:t>
        <a:bodyPr/>
        <a:lstStyle/>
        <a:p>
          <a:endParaRPr lang="en-GB"/>
        </a:p>
      </dgm:t>
    </dgm:pt>
    <dgm:pt modelId="{2B9152C6-440E-4BD8-AD19-FDE038DECD4E}" type="pres">
      <dgm:prSet presAssocID="{ECD60BDB-1CF1-4AAE-A8E9-4D860F7ED45F}" presName="parentText" presStyleLbl="node1" presStyleIdx="1" presStyleCnt="5">
        <dgm:presLayoutVars>
          <dgm:chMax val="0"/>
          <dgm:bulletEnabled val="1"/>
        </dgm:presLayoutVars>
      </dgm:prSet>
      <dgm:spPr/>
      <dgm:t>
        <a:bodyPr/>
        <a:lstStyle/>
        <a:p>
          <a:endParaRPr lang="en-GB"/>
        </a:p>
      </dgm:t>
    </dgm:pt>
    <dgm:pt modelId="{1A43AA07-22FC-4A02-B294-E6AED255974D}" type="pres">
      <dgm:prSet presAssocID="{ECD60BDB-1CF1-4AAE-A8E9-4D860F7ED45F}" presName="negativeSpace" presStyleCnt="0"/>
      <dgm:spPr/>
    </dgm:pt>
    <dgm:pt modelId="{1EAECB82-D50D-4A9B-8271-338E8D5A0F3B}" type="pres">
      <dgm:prSet presAssocID="{ECD60BDB-1CF1-4AAE-A8E9-4D860F7ED45F}" presName="childText" presStyleLbl="conFgAcc1" presStyleIdx="1" presStyleCnt="5">
        <dgm:presLayoutVars>
          <dgm:bulletEnabled val="1"/>
        </dgm:presLayoutVars>
      </dgm:prSet>
      <dgm:spPr/>
      <dgm:t>
        <a:bodyPr/>
        <a:lstStyle/>
        <a:p>
          <a:endParaRPr lang="en-GB"/>
        </a:p>
      </dgm:t>
    </dgm:pt>
    <dgm:pt modelId="{1BD6BF30-F403-48F7-AAE2-3E34D9D1946E}" type="pres">
      <dgm:prSet presAssocID="{833CA27A-495C-4FAB-A623-3A8C736B02F5}" presName="spaceBetweenRectangles" presStyleCnt="0"/>
      <dgm:spPr/>
    </dgm:pt>
    <dgm:pt modelId="{4B345FDE-47C6-4F3A-A29B-820144DB73C1}" type="pres">
      <dgm:prSet presAssocID="{16752CB6-82DB-4671-B9E5-D1937E1AAE76}" presName="parentLin" presStyleCnt="0"/>
      <dgm:spPr/>
    </dgm:pt>
    <dgm:pt modelId="{A614C861-7AEF-43AA-B271-F36475CEE494}" type="pres">
      <dgm:prSet presAssocID="{16752CB6-82DB-4671-B9E5-D1937E1AAE76}" presName="parentLeftMargin" presStyleLbl="node1" presStyleIdx="1" presStyleCnt="5"/>
      <dgm:spPr/>
      <dgm:t>
        <a:bodyPr/>
        <a:lstStyle/>
        <a:p>
          <a:endParaRPr lang="en-GB"/>
        </a:p>
      </dgm:t>
    </dgm:pt>
    <dgm:pt modelId="{4A78287E-75AB-4784-B704-4B7960E56AB4}" type="pres">
      <dgm:prSet presAssocID="{16752CB6-82DB-4671-B9E5-D1937E1AAE76}" presName="parentText" presStyleLbl="node1" presStyleIdx="2" presStyleCnt="5" custScaleX="118637" custLinFactNeighborX="-16844" custLinFactNeighborY="-144">
        <dgm:presLayoutVars>
          <dgm:chMax val="0"/>
          <dgm:bulletEnabled val="1"/>
        </dgm:presLayoutVars>
      </dgm:prSet>
      <dgm:spPr/>
      <dgm:t>
        <a:bodyPr/>
        <a:lstStyle/>
        <a:p>
          <a:endParaRPr lang="en-GB"/>
        </a:p>
      </dgm:t>
    </dgm:pt>
    <dgm:pt modelId="{40637F8F-BD53-4CB1-823A-1F10B8EC4E43}" type="pres">
      <dgm:prSet presAssocID="{16752CB6-82DB-4671-B9E5-D1937E1AAE76}" presName="negativeSpace" presStyleCnt="0"/>
      <dgm:spPr/>
    </dgm:pt>
    <dgm:pt modelId="{BB05130E-32DE-4DE8-9C02-783B01A4250A}" type="pres">
      <dgm:prSet presAssocID="{16752CB6-82DB-4671-B9E5-D1937E1AAE76}" presName="childText" presStyleLbl="conFgAcc1" presStyleIdx="2" presStyleCnt="5">
        <dgm:presLayoutVars>
          <dgm:bulletEnabled val="1"/>
        </dgm:presLayoutVars>
      </dgm:prSet>
      <dgm:spPr/>
      <dgm:t>
        <a:bodyPr/>
        <a:lstStyle/>
        <a:p>
          <a:endParaRPr lang="en-GB"/>
        </a:p>
      </dgm:t>
    </dgm:pt>
    <dgm:pt modelId="{12694852-68B7-4D7E-8522-13469BDA56F7}" type="pres">
      <dgm:prSet presAssocID="{E2510BB8-A78A-4F14-A2C5-ABAEEF361693}" presName="spaceBetweenRectangles" presStyleCnt="0"/>
      <dgm:spPr/>
    </dgm:pt>
    <dgm:pt modelId="{250EB7CA-B969-4703-BD00-3809CDDF90CE}" type="pres">
      <dgm:prSet presAssocID="{54F84ECB-6A1E-4FFA-95D1-C90900E75332}" presName="parentLin" presStyleCnt="0"/>
      <dgm:spPr/>
    </dgm:pt>
    <dgm:pt modelId="{435F7F64-B1F5-4FA3-AD7A-6FED78DC1FD4}" type="pres">
      <dgm:prSet presAssocID="{54F84ECB-6A1E-4FFA-95D1-C90900E75332}" presName="parentLeftMargin" presStyleLbl="node1" presStyleIdx="2" presStyleCnt="5"/>
      <dgm:spPr/>
      <dgm:t>
        <a:bodyPr/>
        <a:lstStyle/>
        <a:p>
          <a:endParaRPr lang="en-GB"/>
        </a:p>
      </dgm:t>
    </dgm:pt>
    <dgm:pt modelId="{26A2F8A1-DABD-44A6-A4C7-8F012C37ABF6}" type="pres">
      <dgm:prSet presAssocID="{54F84ECB-6A1E-4FFA-95D1-C90900E75332}" presName="parentText" presStyleLbl="node1" presStyleIdx="3" presStyleCnt="5">
        <dgm:presLayoutVars>
          <dgm:chMax val="0"/>
          <dgm:bulletEnabled val="1"/>
        </dgm:presLayoutVars>
      </dgm:prSet>
      <dgm:spPr/>
      <dgm:t>
        <a:bodyPr/>
        <a:lstStyle/>
        <a:p>
          <a:endParaRPr lang="en-GB"/>
        </a:p>
      </dgm:t>
    </dgm:pt>
    <dgm:pt modelId="{C6756779-7D76-4297-894A-111D37A1CC22}" type="pres">
      <dgm:prSet presAssocID="{54F84ECB-6A1E-4FFA-95D1-C90900E75332}" presName="negativeSpace" presStyleCnt="0"/>
      <dgm:spPr/>
    </dgm:pt>
    <dgm:pt modelId="{2F79E6C8-904F-4911-8232-2B079452DB41}" type="pres">
      <dgm:prSet presAssocID="{54F84ECB-6A1E-4FFA-95D1-C90900E75332}" presName="childText" presStyleLbl="conFgAcc1" presStyleIdx="3" presStyleCnt="5">
        <dgm:presLayoutVars>
          <dgm:bulletEnabled val="1"/>
        </dgm:presLayoutVars>
      </dgm:prSet>
      <dgm:spPr/>
      <dgm:t>
        <a:bodyPr/>
        <a:lstStyle/>
        <a:p>
          <a:endParaRPr lang="en-GB"/>
        </a:p>
      </dgm:t>
    </dgm:pt>
    <dgm:pt modelId="{54D4DE29-2082-4855-9637-1F1D2C46884C}" type="pres">
      <dgm:prSet presAssocID="{7CC98202-29EB-4239-B9AB-9467D1E218A0}" presName="spaceBetweenRectangles" presStyleCnt="0"/>
      <dgm:spPr/>
    </dgm:pt>
    <dgm:pt modelId="{61D99964-E5F7-4EE6-9DA7-979292B742DC}" type="pres">
      <dgm:prSet presAssocID="{0FCEB0BB-6141-4FCA-B97E-21345719142E}" presName="parentLin" presStyleCnt="0"/>
      <dgm:spPr/>
    </dgm:pt>
    <dgm:pt modelId="{1E408340-4183-4979-8BA4-F25510A89713}" type="pres">
      <dgm:prSet presAssocID="{0FCEB0BB-6141-4FCA-B97E-21345719142E}" presName="parentLeftMargin" presStyleLbl="node1" presStyleIdx="3" presStyleCnt="5"/>
      <dgm:spPr/>
      <dgm:t>
        <a:bodyPr/>
        <a:lstStyle/>
        <a:p>
          <a:endParaRPr lang="en-GB"/>
        </a:p>
      </dgm:t>
    </dgm:pt>
    <dgm:pt modelId="{96DA44A6-44D1-48A4-B8E2-AB886D7BBEC6}" type="pres">
      <dgm:prSet presAssocID="{0FCEB0BB-6141-4FCA-B97E-21345719142E}" presName="parentText" presStyleLbl="node1" presStyleIdx="4" presStyleCnt="5">
        <dgm:presLayoutVars>
          <dgm:chMax val="0"/>
          <dgm:bulletEnabled val="1"/>
        </dgm:presLayoutVars>
      </dgm:prSet>
      <dgm:spPr/>
      <dgm:t>
        <a:bodyPr/>
        <a:lstStyle/>
        <a:p>
          <a:endParaRPr lang="en-GB"/>
        </a:p>
      </dgm:t>
    </dgm:pt>
    <dgm:pt modelId="{865FE3A2-9532-4037-B49E-9187F19463BD}" type="pres">
      <dgm:prSet presAssocID="{0FCEB0BB-6141-4FCA-B97E-21345719142E}" presName="negativeSpace" presStyleCnt="0"/>
      <dgm:spPr/>
    </dgm:pt>
    <dgm:pt modelId="{FBA96A33-F80E-4680-8094-00EDB7F56ADF}" type="pres">
      <dgm:prSet presAssocID="{0FCEB0BB-6141-4FCA-B97E-21345719142E}" presName="childText" presStyleLbl="conFgAcc1" presStyleIdx="4" presStyleCnt="5">
        <dgm:presLayoutVars>
          <dgm:bulletEnabled val="1"/>
        </dgm:presLayoutVars>
      </dgm:prSet>
      <dgm:spPr/>
      <dgm:t>
        <a:bodyPr/>
        <a:lstStyle/>
        <a:p>
          <a:endParaRPr lang="en-GB"/>
        </a:p>
      </dgm:t>
    </dgm:pt>
  </dgm:ptLst>
  <dgm:cxnLst>
    <dgm:cxn modelId="{C80F20FD-1008-45C6-AC1F-8136395F4A54}" type="presOf" srcId="{711DE3EB-246D-40DE-A5A5-062B423B8120}" destId="{1EAECB82-D50D-4A9B-8271-338E8D5A0F3B}" srcOrd="0" destOrd="0" presId="urn:microsoft.com/office/officeart/2005/8/layout/list1"/>
    <dgm:cxn modelId="{8C334D13-276B-4671-8012-F9E66263B5BD}" type="presOf" srcId="{ECDED491-FB47-4CB7-9FE4-B994DBBEE4FB}" destId="{18A96DF4-0579-459F-8414-F5F4E5DBB462}" srcOrd="0" destOrd="0" presId="urn:microsoft.com/office/officeart/2005/8/layout/list1"/>
    <dgm:cxn modelId="{9A7C079E-2DD3-478F-8905-6C9AB5D34A1B}" type="presOf" srcId="{18CFD43B-08CF-4CC5-8940-11D40200C16E}" destId="{FBA96A33-F80E-4680-8094-00EDB7F56ADF}" srcOrd="0" destOrd="0" presId="urn:microsoft.com/office/officeart/2005/8/layout/list1"/>
    <dgm:cxn modelId="{AA885E07-9B58-49B8-8C48-C737AB347D6E}" type="presOf" srcId="{0FCEB0BB-6141-4FCA-B97E-21345719142E}" destId="{1E408340-4183-4979-8BA4-F25510A89713}" srcOrd="0" destOrd="0" presId="urn:microsoft.com/office/officeart/2005/8/layout/list1"/>
    <dgm:cxn modelId="{A618C4D6-863E-45A4-A963-921ED4BB9C28}" type="presOf" srcId="{ECD60BDB-1CF1-4AAE-A8E9-4D860F7ED45F}" destId="{2B9152C6-440E-4BD8-AD19-FDE038DECD4E}" srcOrd="1" destOrd="0" presId="urn:microsoft.com/office/officeart/2005/8/layout/list1"/>
    <dgm:cxn modelId="{7E4AC598-F87C-4437-A987-D02B29636C0F}" type="presOf" srcId="{54F84ECB-6A1E-4FFA-95D1-C90900E75332}" destId="{26A2F8A1-DABD-44A6-A4C7-8F012C37ABF6}" srcOrd="1" destOrd="0" presId="urn:microsoft.com/office/officeart/2005/8/layout/list1"/>
    <dgm:cxn modelId="{6516A540-0B69-474A-80D1-60765E0A1631}" type="presOf" srcId="{ECD60BDB-1CF1-4AAE-A8E9-4D860F7ED45F}" destId="{521643E4-8A77-486C-97C5-C01F6C6767B9}" srcOrd="0" destOrd="0" presId="urn:microsoft.com/office/officeart/2005/8/layout/list1"/>
    <dgm:cxn modelId="{E78E7DAC-2735-46F3-AE4C-5A629C649E61}" srcId="{ECDED491-FB47-4CB7-9FE4-B994DBBEE4FB}" destId="{0FCEB0BB-6141-4FCA-B97E-21345719142E}" srcOrd="4" destOrd="0" parTransId="{2C1E6322-3F02-42C2-B197-6F9FC2E6F698}" sibTransId="{0056E895-6815-4CEA-9CF1-9660CC7C615C}"/>
    <dgm:cxn modelId="{900B20DA-98D4-41A3-A65C-B50AD6E80B14}" srcId="{ECDED491-FB47-4CB7-9FE4-B994DBBEE4FB}" destId="{16752CB6-82DB-4671-B9E5-D1937E1AAE76}" srcOrd="2" destOrd="0" parTransId="{F5B437B0-3283-4037-A965-002761B19C40}" sibTransId="{E2510BB8-A78A-4F14-A2C5-ABAEEF361693}"/>
    <dgm:cxn modelId="{9EED92FB-ADCB-49F4-9516-2B6CF331C742}" srcId="{54F84ECB-6A1E-4FFA-95D1-C90900E75332}" destId="{B487EAE8-559A-4756-B073-99AA9F0615F2}" srcOrd="0" destOrd="0" parTransId="{7032C13C-7B19-49E6-B30A-ADA01F2A9E70}" sibTransId="{616324D6-EF39-4F5F-AAC2-603074FB5C99}"/>
    <dgm:cxn modelId="{21B6D967-C827-49CE-BFBD-519F53F20021}" type="presOf" srcId="{54F84ECB-6A1E-4FFA-95D1-C90900E75332}" destId="{435F7F64-B1F5-4FA3-AD7A-6FED78DC1FD4}" srcOrd="0" destOrd="0" presId="urn:microsoft.com/office/officeart/2005/8/layout/list1"/>
    <dgm:cxn modelId="{1DCC7A49-0A5E-4551-B21D-DE193A267D41}" srcId="{ECDED491-FB47-4CB7-9FE4-B994DBBEE4FB}" destId="{ECD60BDB-1CF1-4AAE-A8E9-4D860F7ED45F}" srcOrd="1" destOrd="0" parTransId="{E99AD0E2-27E6-4761-BE36-8F8320455CF9}" sibTransId="{833CA27A-495C-4FAB-A623-3A8C736B02F5}"/>
    <dgm:cxn modelId="{A018FD5C-A84E-4A3E-AAC4-224235826E36}" type="presOf" srcId="{A0160AB5-48CB-405A-829A-BD54AC33612D}" destId="{B5CCE2CB-272E-42C6-97C0-80C91846CE9C}" srcOrd="1" destOrd="0" presId="urn:microsoft.com/office/officeart/2005/8/layout/list1"/>
    <dgm:cxn modelId="{79A309DB-EFA5-48C5-9958-2133E89A973B}" srcId="{A0160AB5-48CB-405A-829A-BD54AC33612D}" destId="{BE9B3349-FCD4-4892-ACB4-5E0A91669553}" srcOrd="0" destOrd="0" parTransId="{6BB8DEC1-C05E-4664-A480-28688F33929B}" sibTransId="{A6EEDE8C-65E9-4F04-AF92-A757AB3A4015}"/>
    <dgm:cxn modelId="{CAFD4889-D21C-4B43-B28E-22CEA12FD591}" srcId="{ECD60BDB-1CF1-4AAE-A8E9-4D860F7ED45F}" destId="{711DE3EB-246D-40DE-A5A5-062B423B8120}" srcOrd="0" destOrd="0" parTransId="{5C77FA65-6006-4D5A-ACBE-0B28EEA5FE38}" sibTransId="{B39F7767-E4DD-4A57-AAEA-D4E2F25044B1}"/>
    <dgm:cxn modelId="{0ED7A4E9-733E-4F4F-81A6-9F79758FB4E8}" type="presOf" srcId="{16752CB6-82DB-4671-B9E5-D1937E1AAE76}" destId="{A614C861-7AEF-43AA-B271-F36475CEE494}" srcOrd="0" destOrd="0" presId="urn:microsoft.com/office/officeart/2005/8/layout/list1"/>
    <dgm:cxn modelId="{5BF98587-5494-4242-B535-1D4C95457ACC}" type="presOf" srcId="{16752CB6-82DB-4671-B9E5-D1937E1AAE76}" destId="{4A78287E-75AB-4784-B704-4B7960E56AB4}" srcOrd="1" destOrd="0" presId="urn:microsoft.com/office/officeart/2005/8/layout/list1"/>
    <dgm:cxn modelId="{39ED6CCB-3B35-4D6B-A2E2-6E356794F4B0}" srcId="{ECDED491-FB47-4CB7-9FE4-B994DBBEE4FB}" destId="{A0160AB5-48CB-405A-829A-BD54AC33612D}" srcOrd="0" destOrd="0" parTransId="{D4A68808-5E79-4AAA-8136-2EAD639345FC}" sibTransId="{1E078274-1DCF-4B39-AA92-747048D351A9}"/>
    <dgm:cxn modelId="{DE41CD77-5CF5-49E5-8ED8-7D646BF2F31D}" type="presOf" srcId="{0FCEB0BB-6141-4FCA-B97E-21345719142E}" destId="{96DA44A6-44D1-48A4-B8E2-AB886D7BBEC6}" srcOrd="1" destOrd="0" presId="urn:microsoft.com/office/officeart/2005/8/layout/list1"/>
    <dgm:cxn modelId="{7EA2B4B4-45D5-4A44-9C9D-FEFA33BEE7DA}" srcId="{0FCEB0BB-6141-4FCA-B97E-21345719142E}" destId="{18CFD43B-08CF-4CC5-8940-11D40200C16E}" srcOrd="0" destOrd="0" parTransId="{F92E6CF4-9B06-42B0-8A4A-60DDEF91249C}" sibTransId="{7BD9F23A-5D69-4AFB-B7B0-6EF115EE97BF}"/>
    <dgm:cxn modelId="{B2C9E096-494A-40FB-B44A-02EE90323852}" srcId="{16752CB6-82DB-4671-B9E5-D1937E1AAE76}" destId="{AD1BA431-4957-4316-8B77-CEC5A4B36374}" srcOrd="0" destOrd="0" parTransId="{9E9BDB20-8E86-4DFD-933C-79BA32312FFC}" sibTransId="{766B8EC8-220C-400B-817B-81052064021A}"/>
    <dgm:cxn modelId="{A5C7F135-F4DF-4DF3-8E1C-51016D7FDDA7}" srcId="{ECDED491-FB47-4CB7-9FE4-B994DBBEE4FB}" destId="{54F84ECB-6A1E-4FFA-95D1-C90900E75332}" srcOrd="3" destOrd="0" parTransId="{F95786AC-1499-40B6-9736-0DF90D3B1576}" sibTransId="{7CC98202-29EB-4239-B9AB-9467D1E218A0}"/>
    <dgm:cxn modelId="{54491C1D-3D3A-448F-8696-547D29F5D8D1}" type="presOf" srcId="{A0160AB5-48CB-405A-829A-BD54AC33612D}" destId="{BA94734B-B882-48E9-90FF-859716416661}" srcOrd="0" destOrd="0" presId="urn:microsoft.com/office/officeart/2005/8/layout/list1"/>
    <dgm:cxn modelId="{58C84148-FCE6-4D20-9845-F40F47334CAD}" type="presOf" srcId="{BE9B3349-FCD4-4892-ACB4-5E0A91669553}" destId="{492704FF-FA3F-48E5-9982-A959A270FCED}" srcOrd="0" destOrd="0" presId="urn:microsoft.com/office/officeart/2005/8/layout/list1"/>
    <dgm:cxn modelId="{F2C07C30-F063-497A-8C0A-78F5BD597C8B}" type="presOf" srcId="{AD1BA431-4957-4316-8B77-CEC5A4B36374}" destId="{BB05130E-32DE-4DE8-9C02-783B01A4250A}" srcOrd="0" destOrd="0" presId="urn:microsoft.com/office/officeart/2005/8/layout/list1"/>
    <dgm:cxn modelId="{2F26C0C1-2C27-468D-B15F-62C81908CDF4}" type="presOf" srcId="{B487EAE8-559A-4756-B073-99AA9F0615F2}" destId="{2F79E6C8-904F-4911-8232-2B079452DB41}" srcOrd="0" destOrd="0" presId="urn:microsoft.com/office/officeart/2005/8/layout/list1"/>
    <dgm:cxn modelId="{F4086A36-0601-4CC7-8883-C0B77C82845B}" type="presParOf" srcId="{18A96DF4-0579-459F-8414-F5F4E5DBB462}" destId="{AE15D14D-7118-4D70-983B-A70C4D253BBD}" srcOrd="0" destOrd="0" presId="urn:microsoft.com/office/officeart/2005/8/layout/list1"/>
    <dgm:cxn modelId="{B70313AE-16C4-4163-97A8-4F8680F69AC0}" type="presParOf" srcId="{AE15D14D-7118-4D70-983B-A70C4D253BBD}" destId="{BA94734B-B882-48E9-90FF-859716416661}" srcOrd="0" destOrd="0" presId="urn:microsoft.com/office/officeart/2005/8/layout/list1"/>
    <dgm:cxn modelId="{CC320F14-75F6-42B2-9763-21B186E398B6}" type="presParOf" srcId="{AE15D14D-7118-4D70-983B-A70C4D253BBD}" destId="{B5CCE2CB-272E-42C6-97C0-80C91846CE9C}" srcOrd="1" destOrd="0" presId="urn:microsoft.com/office/officeart/2005/8/layout/list1"/>
    <dgm:cxn modelId="{A8302166-F207-4E5D-B441-ADEC9FE68F6C}" type="presParOf" srcId="{18A96DF4-0579-459F-8414-F5F4E5DBB462}" destId="{6244EA37-F759-44C4-8E7F-9F923E0F5AF7}" srcOrd="1" destOrd="0" presId="urn:microsoft.com/office/officeart/2005/8/layout/list1"/>
    <dgm:cxn modelId="{E2969C93-F551-452E-92FD-3AAC375F42D9}" type="presParOf" srcId="{18A96DF4-0579-459F-8414-F5F4E5DBB462}" destId="{492704FF-FA3F-48E5-9982-A959A270FCED}" srcOrd="2" destOrd="0" presId="urn:microsoft.com/office/officeart/2005/8/layout/list1"/>
    <dgm:cxn modelId="{81CFF96C-A8C1-44CD-B5F4-168D2104C128}" type="presParOf" srcId="{18A96DF4-0579-459F-8414-F5F4E5DBB462}" destId="{B413D1B4-72C0-47A7-8986-99E67076DFDB}" srcOrd="3" destOrd="0" presId="urn:microsoft.com/office/officeart/2005/8/layout/list1"/>
    <dgm:cxn modelId="{C286DA82-204F-4D57-8687-119CFD212014}" type="presParOf" srcId="{18A96DF4-0579-459F-8414-F5F4E5DBB462}" destId="{FC4BCB42-A167-46FE-B377-6D2F5C0492B9}" srcOrd="4" destOrd="0" presId="urn:microsoft.com/office/officeart/2005/8/layout/list1"/>
    <dgm:cxn modelId="{06F34BA4-D66B-4B05-8A07-3F19FEEB81A8}" type="presParOf" srcId="{FC4BCB42-A167-46FE-B377-6D2F5C0492B9}" destId="{521643E4-8A77-486C-97C5-C01F6C6767B9}" srcOrd="0" destOrd="0" presId="urn:microsoft.com/office/officeart/2005/8/layout/list1"/>
    <dgm:cxn modelId="{A2B14D88-D567-4028-B113-624334055D8D}" type="presParOf" srcId="{FC4BCB42-A167-46FE-B377-6D2F5C0492B9}" destId="{2B9152C6-440E-4BD8-AD19-FDE038DECD4E}" srcOrd="1" destOrd="0" presId="urn:microsoft.com/office/officeart/2005/8/layout/list1"/>
    <dgm:cxn modelId="{1C8E2081-9E04-4CBB-932E-987915981BA2}" type="presParOf" srcId="{18A96DF4-0579-459F-8414-F5F4E5DBB462}" destId="{1A43AA07-22FC-4A02-B294-E6AED255974D}" srcOrd="5" destOrd="0" presId="urn:microsoft.com/office/officeart/2005/8/layout/list1"/>
    <dgm:cxn modelId="{DCDFD75D-F797-401C-AE7A-2DC7C7082199}" type="presParOf" srcId="{18A96DF4-0579-459F-8414-F5F4E5DBB462}" destId="{1EAECB82-D50D-4A9B-8271-338E8D5A0F3B}" srcOrd="6" destOrd="0" presId="urn:microsoft.com/office/officeart/2005/8/layout/list1"/>
    <dgm:cxn modelId="{B1E063B9-B2AA-4EF3-B2EE-DCB3464BB68E}" type="presParOf" srcId="{18A96DF4-0579-459F-8414-F5F4E5DBB462}" destId="{1BD6BF30-F403-48F7-AAE2-3E34D9D1946E}" srcOrd="7" destOrd="0" presId="urn:microsoft.com/office/officeart/2005/8/layout/list1"/>
    <dgm:cxn modelId="{D74FB1D3-6483-488E-BB9E-3C1B941FC2A4}" type="presParOf" srcId="{18A96DF4-0579-459F-8414-F5F4E5DBB462}" destId="{4B345FDE-47C6-4F3A-A29B-820144DB73C1}" srcOrd="8" destOrd="0" presId="urn:microsoft.com/office/officeart/2005/8/layout/list1"/>
    <dgm:cxn modelId="{D5B9A687-1B97-4B77-B195-A34CA6D688E7}" type="presParOf" srcId="{4B345FDE-47C6-4F3A-A29B-820144DB73C1}" destId="{A614C861-7AEF-43AA-B271-F36475CEE494}" srcOrd="0" destOrd="0" presId="urn:microsoft.com/office/officeart/2005/8/layout/list1"/>
    <dgm:cxn modelId="{B666EE06-4861-4F6D-9CE6-11C71AD6BFF8}" type="presParOf" srcId="{4B345FDE-47C6-4F3A-A29B-820144DB73C1}" destId="{4A78287E-75AB-4784-B704-4B7960E56AB4}" srcOrd="1" destOrd="0" presId="urn:microsoft.com/office/officeart/2005/8/layout/list1"/>
    <dgm:cxn modelId="{BF170D52-A719-4C86-B060-E0EB53B1404B}" type="presParOf" srcId="{18A96DF4-0579-459F-8414-F5F4E5DBB462}" destId="{40637F8F-BD53-4CB1-823A-1F10B8EC4E43}" srcOrd="9" destOrd="0" presId="urn:microsoft.com/office/officeart/2005/8/layout/list1"/>
    <dgm:cxn modelId="{FBBB2A65-8530-4D68-A71B-9B271722C32C}" type="presParOf" srcId="{18A96DF4-0579-459F-8414-F5F4E5DBB462}" destId="{BB05130E-32DE-4DE8-9C02-783B01A4250A}" srcOrd="10" destOrd="0" presId="urn:microsoft.com/office/officeart/2005/8/layout/list1"/>
    <dgm:cxn modelId="{ED9210EF-137F-4DCF-9009-F23FD59DD23B}" type="presParOf" srcId="{18A96DF4-0579-459F-8414-F5F4E5DBB462}" destId="{12694852-68B7-4D7E-8522-13469BDA56F7}" srcOrd="11" destOrd="0" presId="urn:microsoft.com/office/officeart/2005/8/layout/list1"/>
    <dgm:cxn modelId="{1EAE15BA-6A13-4556-A2A3-2FD8E0E20D66}" type="presParOf" srcId="{18A96DF4-0579-459F-8414-F5F4E5DBB462}" destId="{250EB7CA-B969-4703-BD00-3809CDDF90CE}" srcOrd="12" destOrd="0" presId="urn:microsoft.com/office/officeart/2005/8/layout/list1"/>
    <dgm:cxn modelId="{18CD2761-C26B-46E4-A9E4-7ABBC941D10B}" type="presParOf" srcId="{250EB7CA-B969-4703-BD00-3809CDDF90CE}" destId="{435F7F64-B1F5-4FA3-AD7A-6FED78DC1FD4}" srcOrd="0" destOrd="0" presId="urn:microsoft.com/office/officeart/2005/8/layout/list1"/>
    <dgm:cxn modelId="{9D896634-1BFA-4785-90E2-6FCD1B06F1FF}" type="presParOf" srcId="{250EB7CA-B969-4703-BD00-3809CDDF90CE}" destId="{26A2F8A1-DABD-44A6-A4C7-8F012C37ABF6}" srcOrd="1" destOrd="0" presId="urn:microsoft.com/office/officeart/2005/8/layout/list1"/>
    <dgm:cxn modelId="{CF812CC6-2D5A-4047-9D9D-E07C14D3D667}" type="presParOf" srcId="{18A96DF4-0579-459F-8414-F5F4E5DBB462}" destId="{C6756779-7D76-4297-894A-111D37A1CC22}" srcOrd="13" destOrd="0" presId="urn:microsoft.com/office/officeart/2005/8/layout/list1"/>
    <dgm:cxn modelId="{93BF61B0-E286-49ED-B4AB-0D6C5F30F90B}" type="presParOf" srcId="{18A96DF4-0579-459F-8414-F5F4E5DBB462}" destId="{2F79E6C8-904F-4911-8232-2B079452DB41}" srcOrd="14" destOrd="0" presId="urn:microsoft.com/office/officeart/2005/8/layout/list1"/>
    <dgm:cxn modelId="{13796F54-FCA4-46F6-8F7A-1B617CAB6443}" type="presParOf" srcId="{18A96DF4-0579-459F-8414-F5F4E5DBB462}" destId="{54D4DE29-2082-4855-9637-1F1D2C46884C}" srcOrd="15" destOrd="0" presId="urn:microsoft.com/office/officeart/2005/8/layout/list1"/>
    <dgm:cxn modelId="{C8302D06-E746-43C0-A650-AC3F52D81585}" type="presParOf" srcId="{18A96DF4-0579-459F-8414-F5F4E5DBB462}" destId="{61D99964-E5F7-4EE6-9DA7-979292B742DC}" srcOrd="16" destOrd="0" presId="urn:microsoft.com/office/officeart/2005/8/layout/list1"/>
    <dgm:cxn modelId="{A4145612-83EC-4FC6-8FAB-EC97D49837E1}" type="presParOf" srcId="{61D99964-E5F7-4EE6-9DA7-979292B742DC}" destId="{1E408340-4183-4979-8BA4-F25510A89713}" srcOrd="0" destOrd="0" presId="urn:microsoft.com/office/officeart/2005/8/layout/list1"/>
    <dgm:cxn modelId="{435E2A2E-F1A4-4BEF-8629-F09CE9BE414F}" type="presParOf" srcId="{61D99964-E5F7-4EE6-9DA7-979292B742DC}" destId="{96DA44A6-44D1-48A4-B8E2-AB886D7BBEC6}" srcOrd="1" destOrd="0" presId="urn:microsoft.com/office/officeart/2005/8/layout/list1"/>
    <dgm:cxn modelId="{13AB2FD2-D33C-403D-A1F1-58004DDD85E7}" type="presParOf" srcId="{18A96DF4-0579-459F-8414-F5F4E5DBB462}" destId="{865FE3A2-9532-4037-B49E-9187F19463BD}" srcOrd="17" destOrd="0" presId="urn:microsoft.com/office/officeart/2005/8/layout/list1"/>
    <dgm:cxn modelId="{56D21A74-77A2-4590-B1D4-A4BA1FCED59F}" type="presParOf" srcId="{18A96DF4-0579-459F-8414-F5F4E5DBB462}" destId="{FBA96A33-F80E-4680-8094-00EDB7F56AD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21692-C38A-4B5D-9280-E4C59DE0E4F5}" type="doc">
      <dgm:prSet loTypeId="urn:microsoft.com/office/officeart/2005/8/layout/vList3" loCatId="list" qsTypeId="urn:microsoft.com/office/officeart/2005/8/quickstyle/simple1" qsCatId="simple" csTypeId="urn:microsoft.com/office/officeart/2005/8/colors/colorful4" csCatId="colorful" phldr="1"/>
      <dgm:spPr/>
    </dgm:pt>
    <dgm:pt modelId="{FB88679C-0E55-4EE7-A455-4D4314B6CE12}">
      <dgm:prSet phldrT="[Text]" custT="1"/>
      <dgm:spPr/>
      <dgm:t>
        <a:bodyPr/>
        <a:lstStyle/>
        <a:p>
          <a:pPr algn="just"/>
          <a:r>
            <a:rPr lang="en-GB" sz="1400" b="1" i="0" kern="1200" dirty="0">
              <a:latin typeface="Calibri"/>
              <a:ea typeface="+mn-ea"/>
              <a:cs typeface="+mn-cs"/>
            </a:rPr>
            <a:t>Article 25 on Health:</a:t>
          </a:r>
        </a:p>
        <a:p>
          <a:pPr algn="l"/>
          <a:r>
            <a:rPr lang="en-GB" sz="1400" i="0" kern="1200" dirty="0">
              <a:latin typeface="Calibri"/>
              <a:ea typeface="+mn-ea"/>
              <a:cs typeface="+mn-cs"/>
            </a:rPr>
            <a:t>People with disabilities </a:t>
          </a:r>
          <a:r>
            <a:rPr lang="en-GB" sz="1400" i="0" kern="1200" dirty="0"/>
            <a:t>have the right to the highest attainable standard of health without discrimination on the basis of disability. They are to receive the same range, quality and standard of free or affordable health services as provided other persons, receive those health services needed because of their disabilities, and not to be discriminated against in the provision of health insurance.</a:t>
          </a:r>
        </a:p>
      </dgm:t>
    </dgm:pt>
    <dgm:pt modelId="{67B3C4A4-6D54-461E-BDEA-8961BCC8A638}" type="parTrans" cxnId="{79492B7D-2A9F-4ABC-A9B4-AF0A689E14B9}">
      <dgm:prSet/>
      <dgm:spPr/>
      <dgm:t>
        <a:bodyPr/>
        <a:lstStyle/>
        <a:p>
          <a:endParaRPr lang="en-GB"/>
        </a:p>
      </dgm:t>
    </dgm:pt>
    <dgm:pt modelId="{78D8BD9F-4A4F-4DC1-919A-0C9C1FC4049D}" type="sibTrans" cxnId="{79492B7D-2A9F-4ABC-A9B4-AF0A689E14B9}">
      <dgm:prSet/>
      <dgm:spPr/>
      <dgm:t>
        <a:bodyPr/>
        <a:lstStyle/>
        <a:p>
          <a:endParaRPr lang="en-GB"/>
        </a:p>
      </dgm:t>
    </dgm:pt>
    <dgm:pt modelId="{F5E8C553-0F85-4831-8B14-4A950073BBBE}">
      <dgm:prSet phldrT="[Text]" custT="1"/>
      <dgm:spPr/>
      <dgm:t>
        <a:bodyPr/>
        <a:lstStyle/>
        <a:p>
          <a:pPr algn="just"/>
          <a:r>
            <a:rPr lang="en-GB" sz="1400" b="1" i="0" kern="1200" dirty="0">
              <a:solidFill>
                <a:srgbClr val="D8D8D8"/>
              </a:solidFill>
              <a:latin typeface="Calibri"/>
              <a:ea typeface="+mn-ea"/>
              <a:cs typeface="+mn-cs"/>
            </a:rPr>
            <a:t>Article 27 on Employment/work:</a:t>
          </a:r>
        </a:p>
        <a:p>
          <a:pPr algn="l"/>
          <a:r>
            <a:rPr lang="en-GB" sz="1400" i="0" kern="1200" dirty="0">
              <a:solidFill>
                <a:srgbClr val="D8D8D8"/>
              </a:solidFill>
              <a:latin typeface="Calibri"/>
              <a:ea typeface="+mn-ea"/>
              <a:cs typeface="+mn-cs"/>
            </a:rPr>
            <a:t>People with disabilities have equal rights to work and gain a living. Countries are to prohibit discrimination in job-related matters, promote self-employment, entrepreneurship and starting one’s own business, employ persons with disabilities in the public sector, promote their employment in the private sector, and ensure that they are provided with reasonable accommodation at work.</a:t>
          </a:r>
        </a:p>
      </dgm:t>
    </dgm:pt>
    <dgm:pt modelId="{523BFFA4-0EE5-4827-98BF-4E8201B30D17}" type="parTrans" cxnId="{412E8161-66F0-4484-9F0F-D84762CDFA4A}">
      <dgm:prSet/>
      <dgm:spPr/>
      <dgm:t>
        <a:bodyPr/>
        <a:lstStyle/>
        <a:p>
          <a:endParaRPr lang="en-GB"/>
        </a:p>
      </dgm:t>
    </dgm:pt>
    <dgm:pt modelId="{CCA8AC03-0F2C-4517-A929-0E4BCB99B016}" type="sibTrans" cxnId="{412E8161-66F0-4484-9F0F-D84762CDFA4A}">
      <dgm:prSet/>
      <dgm:spPr/>
      <dgm:t>
        <a:bodyPr/>
        <a:lstStyle/>
        <a:p>
          <a:endParaRPr lang="en-GB"/>
        </a:p>
      </dgm:t>
    </dgm:pt>
    <dgm:pt modelId="{FD8B2085-7E00-455B-A3A8-E1C4B71BC79C}" type="pres">
      <dgm:prSet presAssocID="{27521692-C38A-4B5D-9280-E4C59DE0E4F5}" presName="linearFlow" presStyleCnt="0">
        <dgm:presLayoutVars>
          <dgm:dir/>
          <dgm:resizeHandles val="exact"/>
        </dgm:presLayoutVars>
      </dgm:prSet>
      <dgm:spPr/>
    </dgm:pt>
    <dgm:pt modelId="{0A17D6A3-9ECF-41F8-A70C-4567D5AC20DF}" type="pres">
      <dgm:prSet presAssocID="{FB88679C-0E55-4EE7-A455-4D4314B6CE12}" presName="composite" presStyleCnt="0"/>
      <dgm:spPr/>
    </dgm:pt>
    <dgm:pt modelId="{8B42A6AB-D221-40F8-9EF8-154EF504DEFB}" type="pres">
      <dgm:prSet presAssocID="{FB88679C-0E55-4EE7-A455-4D4314B6CE12}"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065DB878-8CCD-4DFE-B8D4-A8817525B6C2}" type="pres">
      <dgm:prSet presAssocID="{FB88679C-0E55-4EE7-A455-4D4314B6CE12}" presName="txShp" presStyleLbl="node1" presStyleIdx="0" presStyleCnt="2" custScaleY="128853">
        <dgm:presLayoutVars>
          <dgm:bulletEnabled val="1"/>
        </dgm:presLayoutVars>
      </dgm:prSet>
      <dgm:spPr/>
      <dgm:t>
        <a:bodyPr/>
        <a:lstStyle/>
        <a:p>
          <a:endParaRPr lang="en-GB"/>
        </a:p>
      </dgm:t>
    </dgm:pt>
    <dgm:pt modelId="{A5343623-2817-4316-A002-B6DC9F3A0721}" type="pres">
      <dgm:prSet presAssocID="{78D8BD9F-4A4F-4DC1-919A-0C9C1FC4049D}" presName="spacing" presStyleCnt="0"/>
      <dgm:spPr/>
    </dgm:pt>
    <dgm:pt modelId="{EBDEAFAF-24DE-4FF9-8583-B49FB1749BC0}" type="pres">
      <dgm:prSet presAssocID="{F5E8C553-0F85-4831-8B14-4A950073BBBE}" presName="composite" presStyleCnt="0"/>
      <dgm:spPr/>
    </dgm:pt>
    <dgm:pt modelId="{9E6F1171-CEE5-455B-B4D6-844670F18CA2}" type="pres">
      <dgm:prSet presAssocID="{F5E8C553-0F85-4831-8B14-4A950073BBBE}"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CF329A31-4FC3-4ACE-BA68-AFED23D64DFA}" type="pres">
      <dgm:prSet presAssocID="{F5E8C553-0F85-4831-8B14-4A950073BBBE}" presName="txShp" presStyleLbl="node1" presStyleIdx="1" presStyleCnt="2" custScaleY="152471" custLinFactNeighborX="-981" custLinFactNeighborY="2085">
        <dgm:presLayoutVars>
          <dgm:bulletEnabled val="1"/>
        </dgm:presLayoutVars>
      </dgm:prSet>
      <dgm:spPr/>
      <dgm:t>
        <a:bodyPr/>
        <a:lstStyle/>
        <a:p>
          <a:endParaRPr lang="en-GB"/>
        </a:p>
      </dgm:t>
    </dgm:pt>
  </dgm:ptLst>
  <dgm:cxnLst>
    <dgm:cxn modelId="{DAAA208D-9E53-4E67-AA11-D0DE5AAB00C8}" type="presOf" srcId="{F5E8C553-0F85-4831-8B14-4A950073BBBE}" destId="{CF329A31-4FC3-4ACE-BA68-AFED23D64DFA}" srcOrd="0" destOrd="0" presId="urn:microsoft.com/office/officeart/2005/8/layout/vList3"/>
    <dgm:cxn modelId="{79492B7D-2A9F-4ABC-A9B4-AF0A689E14B9}" srcId="{27521692-C38A-4B5D-9280-E4C59DE0E4F5}" destId="{FB88679C-0E55-4EE7-A455-4D4314B6CE12}" srcOrd="0" destOrd="0" parTransId="{67B3C4A4-6D54-461E-BDEA-8961BCC8A638}" sibTransId="{78D8BD9F-4A4F-4DC1-919A-0C9C1FC4049D}"/>
    <dgm:cxn modelId="{E08A44FB-0A76-4D41-9843-AA4845F245C4}" type="presOf" srcId="{27521692-C38A-4B5D-9280-E4C59DE0E4F5}" destId="{FD8B2085-7E00-455B-A3A8-E1C4B71BC79C}" srcOrd="0" destOrd="0" presId="urn:microsoft.com/office/officeart/2005/8/layout/vList3"/>
    <dgm:cxn modelId="{412E8161-66F0-4484-9F0F-D84762CDFA4A}" srcId="{27521692-C38A-4B5D-9280-E4C59DE0E4F5}" destId="{F5E8C553-0F85-4831-8B14-4A950073BBBE}" srcOrd="1" destOrd="0" parTransId="{523BFFA4-0EE5-4827-98BF-4E8201B30D17}" sibTransId="{CCA8AC03-0F2C-4517-A929-0E4BCB99B016}"/>
    <dgm:cxn modelId="{7889154C-EB33-4725-A1C9-27D841838571}" type="presOf" srcId="{FB88679C-0E55-4EE7-A455-4D4314B6CE12}" destId="{065DB878-8CCD-4DFE-B8D4-A8817525B6C2}" srcOrd="0" destOrd="0" presId="urn:microsoft.com/office/officeart/2005/8/layout/vList3"/>
    <dgm:cxn modelId="{82A5BEF9-2713-4952-962F-F357036C5B7E}" type="presParOf" srcId="{FD8B2085-7E00-455B-A3A8-E1C4B71BC79C}" destId="{0A17D6A3-9ECF-41F8-A70C-4567D5AC20DF}" srcOrd="0" destOrd="0" presId="urn:microsoft.com/office/officeart/2005/8/layout/vList3"/>
    <dgm:cxn modelId="{60F4FCB4-9760-4AF1-BA5F-DFB3FD19EBC0}" type="presParOf" srcId="{0A17D6A3-9ECF-41F8-A70C-4567D5AC20DF}" destId="{8B42A6AB-D221-40F8-9EF8-154EF504DEFB}" srcOrd="0" destOrd="0" presId="urn:microsoft.com/office/officeart/2005/8/layout/vList3"/>
    <dgm:cxn modelId="{0763053B-0202-4919-A865-C20AD0C52211}" type="presParOf" srcId="{0A17D6A3-9ECF-41F8-A70C-4567D5AC20DF}" destId="{065DB878-8CCD-4DFE-B8D4-A8817525B6C2}" srcOrd="1" destOrd="0" presId="urn:microsoft.com/office/officeart/2005/8/layout/vList3"/>
    <dgm:cxn modelId="{7B4BD5DE-0937-4878-8A7E-FD1FFF82A5BA}" type="presParOf" srcId="{FD8B2085-7E00-455B-A3A8-E1C4B71BC79C}" destId="{A5343623-2817-4316-A002-B6DC9F3A0721}" srcOrd="1" destOrd="0" presId="urn:microsoft.com/office/officeart/2005/8/layout/vList3"/>
    <dgm:cxn modelId="{898A1974-0461-42D8-ABD7-294289AFAD9E}" type="presParOf" srcId="{FD8B2085-7E00-455B-A3A8-E1C4B71BC79C}" destId="{EBDEAFAF-24DE-4FF9-8583-B49FB1749BC0}" srcOrd="2" destOrd="0" presId="urn:microsoft.com/office/officeart/2005/8/layout/vList3"/>
    <dgm:cxn modelId="{B82D6B0B-D700-4854-9206-CDCEA665EB52}" type="presParOf" srcId="{EBDEAFAF-24DE-4FF9-8583-B49FB1749BC0}" destId="{9E6F1171-CEE5-455B-B4D6-844670F18CA2}" srcOrd="0" destOrd="0" presId="urn:microsoft.com/office/officeart/2005/8/layout/vList3"/>
    <dgm:cxn modelId="{AEC57961-BF56-49FE-802C-2EA956F91F78}" type="presParOf" srcId="{EBDEAFAF-24DE-4FF9-8583-B49FB1749BC0}" destId="{CF329A31-4FC3-4ACE-BA68-AFED23D64D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C87DD2-8C10-4CA5-8F8D-8EE00762208D}"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en-GB"/>
        </a:p>
      </dgm:t>
    </dgm:pt>
    <dgm:pt modelId="{5EC45878-7AF8-4C34-B8D5-71A87295400C}">
      <dgm:prSet phldrT="[Text]" custT="1"/>
      <dgm:spPr>
        <a:solidFill>
          <a:schemeClr val="accent5">
            <a:lumMod val="75000"/>
          </a:schemeClr>
        </a:solidFill>
      </dgm:spPr>
      <dgm:t>
        <a:bodyPr/>
        <a:lstStyle/>
        <a:p>
          <a:pPr algn="ctr">
            <a:lnSpc>
              <a:spcPct val="90000"/>
            </a:lnSpc>
          </a:pPr>
          <a:r>
            <a:rPr lang="en-GB" sz="1600" b="1" dirty="0"/>
            <a:t>Medical Model: </a:t>
          </a:r>
        </a:p>
        <a:p>
          <a:pPr algn="l">
            <a:lnSpc>
              <a:spcPct val="150000"/>
            </a:lnSpc>
          </a:pPr>
          <a:r>
            <a:rPr lang="en-GB" sz="1500" dirty="0"/>
            <a:t>Disability as </a:t>
          </a:r>
          <a:r>
            <a:rPr lang="en-US" sz="1500" dirty="0"/>
            <a:t>a </a:t>
          </a:r>
          <a:r>
            <a:rPr lang="en-US" sz="1500" u="sng" dirty="0"/>
            <a:t>feature of the person</a:t>
          </a:r>
          <a:r>
            <a:rPr lang="en-US" sz="1500" dirty="0"/>
            <a:t>, directly caused by </a:t>
          </a:r>
          <a:r>
            <a:rPr lang="en-US" sz="1500" u="sng" dirty="0"/>
            <a:t>disease, trauma or other health condition</a:t>
          </a:r>
          <a:r>
            <a:rPr lang="en-US" sz="1500" dirty="0"/>
            <a:t>, which requires medical care provided in the form of individual treatment by professionals. Medical or other treatment/ intervention to 'correct' the problem with the </a:t>
          </a:r>
          <a:r>
            <a:rPr lang="en-GB" sz="1500" dirty="0"/>
            <a:t>individual. </a:t>
          </a:r>
        </a:p>
        <a:p>
          <a:pPr algn="just">
            <a:lnSpc>
              <a:spcPct val="150000"/>
            </a:lnSpc>
          </a:pPr>
          <a:endParaRPr lang="en-GB" sz="1500" dirty="0"/>
        </a:p>
      </dgm:t>
    </dgm:pt>
    <dgm:pt modelId="{D9FD5F7F-9BC1-497E-8D69-762F55914D43}" type="parTrans" cxnId="{41901D3D-CB3E-44CB-8B7F-7A77080B8B7F}">
      <dgm:prSet/>
      <dgm:spPr/>
      <dgm:t>
        <a:bodyPr/>
        <a:lstStyle/>
        <a:p>
          <a:endParaRPr lang="en-GB"/>
        </a:p>
      </dgm:t>
    </dgm:pt>
    <dgm:pt modelId="{4DD240A7-F11D-404D-9EA7-64FD12952CBC}" type="sibTrans" cxnId="{41901D3D-CB3E-44CB-8B7F-7A77080B8B7F}">
      <dgm:prSet/>
      <dgm:spPr/>
      <dgm:t>
        <a:bodyPr/>
        <a:lstStyle/>
        <a:p>
          <a:endParaRPr lang="en-GB"/>
        </a:p>
      </dgm:t>
    </dgm:pt>
    <dgm:pt modelId="{5AC42EF1-B1B5-42B9-918F-805CFF4C0632}">
      <dgm:prSet phldrT="[Text]" custT="1"/>
      <dgm:spPr>
        <a:solidFill>
          <a:schemeClr val="accent5">
            <a:lumMod val="75000"/>
          </a:schemeClr>
        </a:solidFill>
      </dgm:spPr>
      <dgm:t>
        <a:bodyPr/>
        <a:lstStyle/>
        <a:p>
          <a:pPr algn="ctr">
            <a:lnSpc>
              <a:spcPct val="90000"/>
            </a:lnSpc>
          </a:pPr>
          <a:r>
            <a:rPr lang="en-GB" sz="1600" b="1" dirty="0"/>
            <a:t>Social Model:</a:t>
          </a:r>
          <a:r>
            <a:rPr lang="en-US" sz="1600" b="1" dirty="0"/>
            <a:t> </a:t>
          </a:r>
        </a:p>
        <a:p>
          <a:pPr algn="l">
            <a:lnSpc>
              <a:spcPct val="150000"/>
            </a:lnSpc>
          </a:pPr>
          <a:r>
            <a:rPr lang="en-US" sz="1500" dirty="0"/>
            <a:t>Disability as a </a:t>
          </a:r>
          <a:r>
            <a:rPr lang="en-US" sz="1500" u="sng" dirty="0"/>
            <a:t>socially created problem</a:t>
          </a:r>
          <a:r>
            <a:rPr lang="en-US" sz="1500" u="none" dirty="0"/>
            <a:t> </a:t>
          </a:r>
          <a:r>
            <a:rPr lang="en-US" sz="1500" dirty="0"/>
            <a:t>and not at all an attribute of an individual which demands a </a:t>
          </a:r>
          <a:r>
            <a:rPr lang="en-US" sz="1500" u="sng" dirty="0"/>
            <a:t>political response</a:t>
          </a:r>
          <a:r>
            <a:rPr lang="en-US" sz="1500" dirty="0"/>
            <a:t>. Attitudes and other features of the social environment form an </a:t>
          </a:r>
          <a:r>
            <a:rPr lang="en-US" sz="1500" u="none" dirty="0"/>
            <a:t>unaccommodating physical environment which create the problem.</a:t>
          </a:r>
          <a:r>
            <a:rPr lang="en-GB" sz="1500" u="none" dirty="0"/>
            <a:t> </a:t>
          </a:r>
        </a:p>
      </dgm:t>
    </dgm:pt>
    <dgm:pt modelId="{6D543F41-E1A7-4630-BC12-85A7A021EADA}" type="parTrans" cxnId="{A0D1A44F-2DA2-4DE5-979F-CC83FA1C8CF7}">
      <dgm:prSet/>
      <dgm:spPr/>
      <dgm:t>
        <a:bodyPr/>
        <a:lstStyle/>
        <a:p>
          <a:endParaRPr lang="en-GB"/>
        </a:p>
      </dgm:t>
    </dgm:pt>
    <dgm:pt modelId="{7E40AB5F-C911-4617-AC51-5A33B005CE11}" type="sibTrans" cxnId="{A0D1A44F-2DA2-4DE5-979F-CC83FA1C8CF7}">
      <dgm:prSet/>
      <dgm:spPr/>
      <dgm:t>
        <a:bodyPr/>
        <a:lstStyle/>
        <a:p>
          <a:endParaRPr lang="en-GB"/>
        </a:p>
      </dgm:t>
    </dgm:pt>
    <dgm:pt modelId="{F9AD84AB-3EEC-459D-A4B3-25FD50095F25}" type="pres">
      <dgm:prSet presAssocID="{57C87DD2-8C10-4CA5-8F8D-8EE00762208D}" presName="Name0" presStyleCnt="0">
        <dgm:presLayoutVars>
          <dgm:chPref val="1"/>
          <dgm:dir/>
          <dgm:animOne val="branch"/>
          <dgm:animLvl val="lvl"/>
          <dgm:resizeHandles/>
        </dgm:presLayoutVars>
      </dgm:prSet>
      <dgm:spPr/>
      <dgm:t>
        <a:bodyPr/>
        <a:lstStyle/>
        <a:p>
          <a:endParaRPr lang="en-GB"/>
        </a:p>
      </dgm:t>
    </dgm:pt>
    <dgm:pt modelId="{BEE8E86C-B102-4968-B066-17F5AAD7E871}" type="pres">
      <dgm:prSet presAssocID="{5EC45878-7AF8-4C34-B8D5-71A87295400C}" presName="vertOne" presStyleCnt="0"/>
      <dgm:spPr/>
    </dgm:pt>
    <dgm:pt modelId="{D5109BF4-86B7-44FA-A4F5-0E2E92B0E490}" type="pres">
      <dgm:prSet presAssocID="{5EC45878-7AF8-4C34-B8D5-71A87295400C}" presName="txOne" presStyleLbl="node0" presStyleIdx="0" presStyleCnt="2">
        <dgm:presLayoutVars>
          <dgm:chPref val="3"/>
        </dgm:presLayoutVars>
      </dgm:prSet>
      <dgm:spPr/>
      <dgm:t>
        <a:bodyPr/>
        <a:lstStyle/>
        <a:p>
          <a:endParaRPr lang="en-GB"/>
        </a:p>
      </dgm:t>
    </dgm:pt>
    <dgm:pt modelId="{D93FB5ED-23A3-4639-B39D-F4D1EBD6A914}" type="pres">
      <dgm:prSet presAssocID="{5EC45878-7AF8-4C34-B8D5-71A87295400C}" presName="horzOne" presStyleCnt="0"/>
      <dgm:spPr/>
    </dgm:pt>
    <dgm:pt modelId="{D2DBE1D5-3676-44EB-BDCB-80F1A89816EF}" type="pres">
      <dgm:prSet presAssocID="{4DD240A7-F11D-404D-9EA7-64FD12952CBC}" presName="sibSpaceOne" presStyleCnt="0"/>
      <dgm:spPr/>
    </dgm:pt>
    <dgm:pt modelId="{90224B57-99A9-43C9-8951-087DC4E9BB50}" type="pres">
      <dgm:prSet presAssocID="{5AC42EF1-B1B5-42B9-918F-805CFF4C0632}" presName="vertOne" presStyleCnt="0"/>
      <dgm:spPr/>
    </dgm:pt>
    <dgm:pt modelId="{61C088FB-E781-413B-B800-4A0E59B55002}" type="pres">
      <dgm:prSet presAssocID="{5AC42EF1-B1B5-42B9-918F-805CFF4C0632}" presName="txOne" presStyleLbl="node0" presStyleIdx="1" presStyleCnt="2" custLinFactNeighborX="21222">
        <dgm:presLayoutVars>
          <dgm:chPref val="3"/>
        </dgm:presLayoutVars>
      </dgm:prSet>
      <dgm:spPr/>
      <dgm:t>
        <a:bodyPr/>
        <a:lstStyle/>
        <a:p>
          <a:endParaRPr lang="en-GB"/>
        </a:p>
      </dgm:t>
    </dgm:pt>
    <dgm:pt modelId="{39AEAF8B-82E1-47EB-9A2D-AF888C552818}" type="pres">
      <dgm:prSet presAssocID="{5AC42EF1-B1B5-42B9-918F-805CFF4C0632}" presName="horzOne" presStyleCnt="0"/>
      <dgm:spPr/>
    </dgm:pt>
  </dgm:ptLst>
  <dgm:cxnLst>
    <dgm:cxn modelId="{41901D3D-CB3E-44CB-8B7F-7A77080B8B7F}" srcId="{57C87DD2-8C10-4CA5-8F8D-8EE00762208D}" destId="{5EC45878-7AF8-4C34-B8D5-71A87295400C}" srcOrd="0" destOrd="0" parTransId="{D9FD5F7F-9BC1-497E-8D69-762F55914D43}" sibTransId="{4DD240A7-F11D-404D-9EA7-64FD12952CBC}"/>
    <dgm:cxn modelId="{0332F74C-1078-41B7-A009-A95D31CD36F4}" type="presOf" srcId="{57C87DD2-8C10-4CA5-8F8D-8EE00762208D}" destId="{F9AD84AB-3EEC-459D-A4B3-25FD50095F25}" srcOrd="0" destOrd="0" presId="urn:microsoft.com/office/officeart/2005/8/layout/hierarchy4"/>
    <dgm:cxn modelId="{F47295C7-F724-4A22-90E6-2A3199F39E90}" type="presOf" srcId="{5EC45878-7AF8-4C34-B8D5-71A87295400C}" destId="{D5109BF4-86B7-44FA-A4F5-0E2E92B0E490}" srcOrd="0" destOrd="0" presId="urn:microsoft.com/office/officeart/2005/8/layout/hierarchy4"/>
    <dgm:cxn modelId="{45D3C4B1-E0B6-48B0-995B-A18F9DEA5184}" type="presOf" srcId="{5AC42EF1-B1B5-42B9-918F-805CFF4C0632}" destId="{61C088FB-E781-413B-B800-4A0E59B55002}" srcOrd="0" destOrd="0" presId="urn:microsoft.com/office/officeart/2005/8/layout/hierarchy4"/>
    <dgm:cxn modelId="{A0D1A44F-2DA2-4DE5-979F-CC83FA1C8CF7}" srcId="{57C87DD2-8C10-4CA5-8F8D-8EE00762208D}" destId="{5AC42EF1-B1B5-42B9-918F-805CFF4C0632}" srcOrd="1" destOrd="0" parTransId="{6D543F41-E1A7-4630-BC12-85A7A021EADA}" sibTransId="{7E40AB5F-C911-4617-AC51-5A33B005CE11}"/>
    <dgm:cxn modelId="{B350C53F-C705-43DA-87B4-CE76311E1C49}" type="presParOf" srcId="{F9AD84AB-3EEC-459D-A4B3-25FD50095F25}" destId="{BEE8E86C-B102-4968-B066-17F5AAD7E871}" srcOrd="0" destOrd="0" presId="urn:microsoft.com/office/officeart/2005/8/layout/hierarchy4"/>
    <dgm:cxn modelId="{C025BB54-8B12-47E0-AF88-F71A3C1A931D}" type="presParOf" srcId="{BEE8E86C-B102-4968-B066-17F5AAD7E871}" destId="{D5109BF4-86B7-44FA-A4F5-0E2E92B0E490}" srcOrd="0" destOrd="0" presId="urn:microsoft.com/office/officeart/2005/8/layout/hierarchy4"/>
    <dgm:cxn modelId="{8B53AC44-ED4D-44F2-94A5-56B3F96AA3E6}" type="presParOf" srcId="{BEE8E86C-B102-4968-B066-17F5AAD7E871}" destId="{D93FB5ED-23A3-4639-B39D-F4D1EBD6A914}" srcOrd="1" destOrd="0" presId="urn:microsoft.com/office/officeart/2005/8/layout/hierarchy4"/>
    <dgm:cxn modelId="{F991A1E8-04D4-4C0A-9DF7-B7842AFAD16A}" type="presParOf" srcId="{F9AD84AB-3EEC-459D-A4B3-25FD50095F25}" destId="{D2DBE1D5-3676-44EB-BDCB-80F1A89816EF}" srcOrd="1" destOrd="0" presId="urn:microsoft.com/office/officeart/2005/8/layout/hierarchy4"/>
    <dgm:cxn modelId="{04A95B12-20DB-4850-94DD-504ABFE680FF}" type="presParOf" srcId="{F9AD84AB-3EEC-459D-A4B3-25FD50095F25}" destId="{90224B57-99A9-43C9-8951-087DC4E9BB50}" srcOrd="2" destOrd="0" presId="urn:microsoft.com/office/officeart/2005/8/layout/hierarchy4"/>
    <dgm:cxn modelId="{797A51FD-ECE8-4780-8DDF-1FECC3F344A8}" type="presParOf" srcId="{90224B57-99A9-43C9-8951-087DC4E9BB50}" destId="{61C088FB-E781-413B-B800-4A0E59B55002}" srcOrd="0" destOrd="0" presId="urn:microsoft.com/office/officeart/2005/8/layout/hierarchy4"/>
    <dgm:cxn modelId="{85648289-54F0-47DE-907B-E5D7658BFA37}" type="presParOf" srcId="{90224B57-99A9-43C9-8951-087DC4E9BB50}" destId="{39AEAF8B-82E1-47EB-9A2D-AF888C55281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13E0C0-1F5A-4DB5-B2C4-BE5FF13330AC}" type="doc">
      <dgm:prSet loTypeId="urn:microsoft.com/office/officeart/2005/8/layout/radial5" loCatId="relationship" qsTypeId="urn:microsoft.com/office/officeart/2005/8/quickstyle/simple1" qsCatId="simple" csTypeId="urn:microsoft.com/office/officeart/2005/8/colors/accent3_3" csCatId="accent3" phldr="1"/>
      <dgm:spPr/>
      <dgm:t>
        <a:bodyPr/>
        <a:lstStyle/>
        <a:p>
          <a:endParaRPr lang="en-GB"/>
        </a:p>
      </dgm:t>
    </dgm:pt>
    <dgm:pt modelId="{FE0E8369-D8F4-4991-82B6-545B09E97503}">
      <dgm:prSet phldrT="[Text]"/>
      <dgm:spPr>
        <a:solidFill>
          <a:schemeClr val="accent2">
            <a:lumMod val="50000"/>
          </a:schemeClr>
        </a:solidFill>
      </dgm:spPr>
      <dgm:t>
        <a:bodyPr/>
        <a:lstStyle/>
        <a:p>
          <a:r>
            <a:rPr lang="en-GB" dirty="0"/>
            <a:t>Activity</a:t>
          </a:r>
        </a:p>
      </dgm:t>
    </dgm:pt>
    <dgm:pt modelId="{37A614AE-5009-4CE9-9B15-92CA0BE0CBC8}" type="parTrans" cxnId="{D44E9340-7B78-4D69-8D92-2CA7689F4821}">
      <dgm:prSet/>
      <dgm:spPr/>
      <dgm:t>
        <a:bodyPr/>
        <a:lstStyle/>
        <a:p>
          <a:endParaRPr lang="en-GB"/>
        </a:p>
      </dgm:t>
    </dgm:pt>
    <dgm:pt modelId="{CF7BC28F-8100-46E4-8923-68DD30B3D31B}" type="sibTrans" cxnId="{D44E9340-7B78-4D69-8D92-2CA7689F4821}">
      <dgm:prSet/>
      <dgm:spPr/>
      <dgm:t>
        <a:bodyPr/>
        <a:lstStyle/>
        <a:p>
          <a:endParaRPr lang="en-GB"/>
        </a:p>
      </dgm:t>
    </dgm:pt>
    <dgm:pt modelId="{1167839D-DAF1-4021-8AA9-450FA08815C2}">
      <dgm:prSet phldrT="[Text]" custT="1"/>
      <dgm:spPr>
        <a:solidFill>
          <a:schemeClr val="accent2"/>
        </a:solidFill>
      </dgm:spPr>
      <dgm:t>
        <a:bodyPr/>
        <a:lstStyle/>
        <a:p>
          <a:r>
            <a:rPr lang="en-GB" sz="1300" dirty="0">
              <a:latin typeface="Arabic Typesetting"/>
              <a:cs typeface="Arabic Typesetting"/>
            </a:rPr>
            <a:t>Health Condition</a:t>
          </a:r>
        </a:p>
      </dgm:t>
    </dgm:pt>
    <dgm:pt modelId="{DAA298A0-374E-4CCA-8FBD-6DB227C90B85}" type="parTrans" cxnId="{81F765E9-9436-4F4B-A2BB-149B39C51B9F}">
      <dgm:prSet/>
      <dgm:spPr>
        <a:solidFill>
          <a:schemeClr val="accent3">
            <a:lumMod val="40000"/>
            <a:lumOff val="60000"/>
          </a:schemeClr>
        </a:solidFill>
      </dgm:spPr>
      <dgm:t>
        <a:bodyPr/>
        <a:lstStyle/>
        <a:p>
          <a:endParaRPr lang="en-GB"/>
        </a:p>
      </dgm:t>
    </dgm:pt>
    <dgm:pt modelId="{97C16FA9-41F5-4E42-9F1E-B31D399B2B8F}" type="sibTrans" cxnId="{81F765E9-9436-4F4B-A2BB-149B39C51B9F}">
      <dgm:prSet/>
      <dgm:spPr/>
      <dgm:t>
        <a:bodyPr/>
        <a:lstStyle/>
        <a:p>
          <a:endParaRPr lang="en-GB"/>
        </a:p>
      </dgm:t>
    </dgm:pt>
    <dgm:pt modelId="{32B73DC7-0459-4ACA-BF11-A72C3E9D981C}">
      <dgm:prSet phldrT="[Text]" custT="1"/>
      <dgm:spPr>
        <a:solidFill>
          <a:schemeClr val="accent2"/>
        </a:solidFill>
      </dgm:spPr>
      <dgm:t>
        <a:bodyPr/>
        <a:lstStyle/>
        <a:p>
          <a:pPr rtl="0"/>
          <a:r>
            <a:rPr lang="en-GB" sz="1300" dirty="0">
              <a:latin typeface="Arabic Typesetting"/>
              <a:cs typeface="Arabic Typesetting"/>
            </a:rPr>
            <a:t>Environmental/ Personal Factors</a:t>
          </a:r>
        </a:p>
      </dgm:t>
    </dgm:pt>
    <dgm:pt modelId="{7ABC47E7-C650-45BD-8DBC-65A1B517315B}" type="parTrans" cxnId="{9ABEBE1F-3DAD-4B24-8148-4ED057C4AE1A}">
      <dgm:prSet/>
      <dgm:spPr>
        <a:solidFill>
          <a:schemeClr val="accent3">
            <a:lumMod val="40000"/>
            <a:lumOff val="60000"/>
          </a:schemeClr>
        </a:solidFill>
      </dgm:spPr>
      <dgm:t>
        <a:bodyPr/>
        <a:lstStyle/>
        <a:p>
          <a:endParaRPr lang="en-GB"/>
        </a:p>
      </dgm:t>
    </dgm:pt>
    <dgm:pt modelId="{294620AA-F64D-40DB-8AC8-E1EAFDC0A2C0}" type="sibTrans" cxnId="{9ABEBE1F-3DAD-4B24-8148-4ED057C4AE1A}">
      <dgm:prSet/>
      <dgm:spPr/>
      <dgm:t>
        <a:bodyPr/>
        <a:lstStyle/>
        <a:p>
          <a:endParaRPr lang="en-GB"/>
        </a:p>
      </dgm:t>
    </dgm:pt>
    <dgm:pt modelId="{43D9BF87-E536-49D1-ADD1-9BE153434287}">
      <dgm:prSet/>
      <dgm:spPr>
        <a:solidFill>
          <a:schemeClr val="accent2"/>
        </a:solidFill>
      </dgm:spPr>
      <dgm:t>
        <a:bodyPr/>
        <a:lstStyle/>
        <a:p>
          <a:r>
            <a:rPr lang="en-GB" dirty="0">
              <a:latin typeface="Arabic Typesetting"/>
              <a:cs typeface="Arabic Typesetting"/>
            </a:rPr>
            <a:t>Participation</a:t>
          </a:r>
        </a:p>
      </dgm:t>
    </dgm:pt>
    <dgm:pt modelId="{2D01205D-DF1E-4C76-9070-F03BACC2C186}" type="parTrans" cxnId="{7763C895-1C08-4ED2-9B92-9D07F38EDD05}">
      <dgm:prSet/>
      <dgm:spPr>
        <a:solidFill>
          <a:schemeClr val="accent3">
            <a:lumMod val="40000"/>
            <a:lumOff val="60000"/>
          </a:schemeClr>
        </a:solidFill>
      </dgm:spPr>
      <dgm:t>
        <a:bodyPr/>
        <a:lstStyle/>
        <a:p>
          <a:endParaRPr lang="en-GB"/>
        </a:p>
      </dgm:t>
    </dgm:pt>
    <dgm:pt modelId="{B3C36437-319A-41BF-A3BC-B00325119E7B}" type="sibTrans" cxnId="{7763C895-1C08-4ED2-9B92-9D07F38EDD05}">
      <dgm:prSet/>
      <dgm:spPr/>
      <dgm:t>
        <a:bodyPr/>
        <a:lstStyle/>
        <a:p>
          <a:endParaRPr lang="en-GB"/>
        </a:p>
      </dgm:t>
    </dgm:pt>
    <dgm:pt modelId="{BEBB3B7D-E853-4C92-8B13-8AACB03CA812}">
      <dgm:prSet/>
      <dgm:spPr/>
      <dgm:t>
        <a:bodyPr/>
        <a:lstStyle/>
        <a:p>
          <a:endParaRPr lang="en-GB"/>
        </a:p>
      </dgm:t>
    </dgm:pt>
    <dgm:pt modelId="{1B6D7665-39C7-4D11-90ED-8BA9C7F427EC}" type="parTrans" cxnId="{21CAD21B-959A-4376-9094-5309032B6C5E}">
      <dgm:prSet custAng="5400000"/>
      <dgm:spPr>
        <a:prstGeom prst="upDownArrow">
          <a:avLst/>
        </a:prstGeom>
        <a:solidFill>
          <a:schemeClr val="accent3">
            <a:lumMod val="40000"/>
            <a:lumOff val="60000"/>
          </a:schemeClr>
        </a:solidFill>
      </dgm:spPr>
      <dgm:t>
        <a:bodyPr/>
        <a:lstStyle/>
        <a:p>
          <a:endParaRPr lang="en-GB"/>
        </a:p>
      </dgm:t>
    </dgm:pt>
    <dgm:pt modelId="{5B27AC37-DA76-4CE4-AEC7-6AA47F9D01E9}" type="sibTrans" cxnId="{21CAD21B-959A-4376-9094-5309032B6C5E}">
      <dgm:prSet/>
      <dgm:spPr/>
      <dgm:t>
        <a:bodyPr/>
        <a:lstStyle/>
        <a:p>
          <a:endParaRPr lang="en-GB"/>
        </a:p>
      </dgm:t>
    </dgm:pt>
    <dgm:pt modelId="{8B8DB490-7599-4F4E-B217-4494AE781DCB}">
      <dgm:prSet phldr="0"/>
      <dgm:spPr/>
      <dgm:t>
        <a:bodyPr/>
        <a:lstStyle/>
        <a:p>
          <a:r>
            <a:rPr lang="en-GB" sz="1300" dirty="0">
              <a:latin typeface="Arabic Typesetting"/>
              <a:cs typeface="Arabic Typesetting"/>
            </a:rPr>
            <a:t>Body Functions &amp; Structure</a:t>
          </a:r>
          <a:endParaRPr lang="en-US" dirty="0">
            <a:latin typeface="Arabic Typesetting"/>
            <a:cs typeface="Arabic Typesetting"/>
          </a:endParaRPr>
        </a:p>
      </dgm:t>
    </dgm:pt>
    <dgm:pt modelId="{CE05A72E-2D19-4515-8518-C85A081F7DAE}" type="parTrans" cxnId="{AC8A354F-47FC-406D-96A2-2BB401305D1C}">
      <dgm:prSet/>
      <dgm:spPr/>
      <dgm:t>
        <a:bodyPr/>
        <a:lstStyle/>
        <a:p>
          <a:endParaRPr lang="en-US"/>
        </a:p>
      </dgm:t>
    </dgm:pt>
    <dgm:pt modelId="{4BD71EF2-C193-4119-A4CC-C3DCA619C8DA}" type="sibTrans" cxnId="{AC8A354F-47FC-406D-96A2-2BB401305D1C}">
      <dgm:prSet/>
      <dgm:spPr/>
    </dgm:pt>
    <dgm:pt modelId="{0AB13EAE-6E22-40AD-BDAB-E25CCF0A3297}" type="pres">
      <dgm:prSet presAssocID="{6A13E0C0-1F5A-4DB5-B2C4-BE5FF13330AC}" presName="Name0" presStyleCnt="0">
        <dgm:presLayoutVars>
          <dgm:chMax val="1"/>
          <dgm:dir/>
          <dgm:animLvl val="ctr"/>
          <dgm:resizeHandles val="exact"/>
        </dgm:presLayoutVars>
      </dgm:prSet>
      <dgm:spPr/>
      <dgm:t>
        <a:bodyPr/>
        <a:lstStyle/>
        <a:p>
          <a:endParaRPr lang="en-GB"/>
        </a:p>
      </dgm:t>
    </dgm:pt>
    <dgm:pt modelId="{4CD6959A-94A4-418F-BA6F-56753485FD08}" type="pres">
      <dgm:prSet presAssocID="{FE0E8369-D8F4-4991-82B6-545B09E97503}" presName="centerShape" presStyleLbl="node0" presStyleIdx="0" presStyleCnt="1"/>
      <dgm:spPr/>
      <dgm:t>
        <a:bodyPr/>
        <a:lstStyle/>
        <a:p>
          <a:endParaRPr lang="en-GB"/>
        </a:p>
      </dgm:t>
    </dgm:pt>
    <dgm:pt modelId="{5BB38CC8-CB62-42FE-851D-9B9895AC3F24}" type="pres">
      <dgm:prSet presAssocID="{DAA298A0-374E-4CCA-8FBD-6DB227C90B85}" presName="parTrans" presStyleLbl="sibTrans2D1" presStyleIdx="0" presStyleCnt="4" custAng="5400000"/>
      <dgm:spPr>
        <a:prstGeom prst="upDownArrow">
          <a:avLst/>
        </a:prstGeom>
      </dgm:spPr>
      <dgm:t>
        <a:bodyPr/>
        <a:lstStyle/>
        <a:p>
          <a:endParaRPr lang="en-GB"/>
        </a:p>
      </dgm:t>
    </dgm:pt>
    <dgm:pt modelId="{0DE73A21-EC38-4856-A11D-6F11F5D34F16}" type="pres">
      <dgm:prSet presAssocID="{DAA298A0-374E-4CCA-8FBD-6DB227C90B85}" presName="connectorText" presStyleLbl="sibTrans2D1" presStyleIdx="0" presStyleCnt="4"/>
      <dgm:spPr/>
      <dgm:t>
        <a:bodyPr/>
        <a:lstStyle/>
        <a:p>
          <a:endParaRPr lang="en-GB"/>
        </a:p>
      </dgm:t>
    </dgm:pt>
    <dgm:pt modelId="{2E9219C2-94CC-4024-9B7F-5FE8A75C62B7}" type="pres">
      <dgm:prSet presAssocID="{1167839D-DAF1-4021-8AA9-450FA08815C2}" presName="node" presStyleLbl="node1" presStyleIdx="0" presStyleCnt="4">
        <dgm:presLayoutVars>
          <dgm:bulletEnabled val="1"/>
        </dgm:presLayoutVars>
      </dgm:prSet>
      <dgm:spPr/>
      <dgm:t>
        <a:bodyPr/>
        <a:lstStyle/>
        <a:p>
          <a:endParaRPr lang="en-GB"/>
        </a:p>
      </dgm:t>
    </dgm:pt>
    <dgm:pt modelId="{C5512F44-319C-49B2-9086-297350CD2AA6}" type="pres">
      <dgm:prSet presAssocID="{2D01205D-DF1E-4C76-9070-F03BACC2C186}" presName="parTrans" presStyleLbl="sibTrans2D1" presStyleIdx="1" presStyleCnt="4" custAng="5400000"/>
      <dgm:spPr>
        <a:prstGeom prst="upDownArrow">
          <a:avLst/>
        </a:prstGeom>
      </dgm:spPr>
      <dgm:t>
        <a:bodyPr/>
        <a:lstStyle/>
        <a:p>
          <a:endParaRPr lang="en-GB"/>
        </a:p>
      </dgm:t>
    </dgm:pt>
    <dgm:pt modelId="{AA2AB445-BA01-4233-A8A5-383EE049413F}" type="pres">
      <dgm:prSet presAssocID="{2D01205D-DF1E-4C76-9070-F03BACC2C186}" presName="connectorText" presStyleLbl="sibTrans2D1" presStyleIdx="1" presStyleCnt="4"/>
      <dgm:spPr/>
      <dgm:t>
        <a:bodyPr/>
        <a:lstStyle/>
        <a:p>
          <a:endParaRPr lang="en-GB"/>
        </a:p>
      </dgm:t>
    </dgm:pt>
    <dgm:pt modelId="{CDCA3504-EC9B-47AB-967D-C9DB90E07894}" type="pres">
      <dgm:prSet presAssocID="{43D9BF87-E536-49D1-ADD1-9BE153434287}" presName="node" presStyleLbl="node1" presStyleIdx="1" presStyleCnt="4">
        <dgm:presLayoutVars>
          <dgm:bulletEnabled val="1"/>
        </dgm:presLayoutVars>
      </dgm:prSet>
      <dgm:spPr/>
      <dgm:t>
        <a:bodyPr/>
        <a:lstStyle/>
        <a:p>
          <a:endParaRPr lang="en-GB"/>
        </a:p>
      </dgm:t>
    </dgm:pt>
    <dgm:pt modelId="{913EB1FA-4154-4803-8C7E-680A48DDC782}" type="pres">
      <dgm:prSet presAssocID="{7ABC47E7-C650-45BD-8DBC-65A1B517315B}" presName="parTrans" presStyleLbl="sibTrans2D1" presStyleIdx="2" presStyleCnt="4" custAng="5400000"/>
      <dgm:spPr>
        <a:prstGeom prst="upDownArrow">
          <a:avLst/>
        </a:prstGeom>
      </dgm:spPr>
      <dgm:t>
        <a:bodyPr/>
        <a:lstStyle/>
        <a:p>
          <a:endParaRPr lang="en-GB"/>
        </a:p>
      </dgm:t>
    </dgm:pt>
    <dgm:pt modelId="{CBBFB605-494C-4BA4-8A9D-40B511F8E48C}" type="pres">
      <dgm:prSet presAssocID="{7ABC47E7-C650-45BD-8DBC-65A1B517315B}" presName="connectorText" presStyleLbl="sibTrans2D1" presStyleIdx="2" presStyleCnt="4"/>
      <dgm:spPr/>
      <dgm:t>
        <a:bodyPr/>
        <a:lstStyle/>
        <a:p>
          <a:endParaRPr lang="en-GB"/>
        </a:p>
      </dgm:t>
    </dgm:pt>
    <dgm:pt modelId="{0FF30B4F-5282-412B-B040-BECFB4B4D402}" type="pres">
      <dgm:prSet presAssocID="{32B73DC7-0459-4ACA-BF11-A72C3E9D981C}" presName="node" presStyleLbl="node1" presStyleIdx="2" presStyleCnt="4">
        <dgm:presLayoutVars>
          <dgm:bulletEnabled val="1"/>
        </dgm:presLayoutVars>
      </dgm:prSet>
      <dgm:spPr/>
      <dgm:t>
        <a:bodyPr/>
        <a:lstStyle/>
        <a:p>
          <a:endParaRPr lang="en-GB"/>
        </a:p>
      </dgm:t>
    </dgm:pt>
    <dgm:pt modelId="{66463FFD-2CA1-4A5C-8C95-F2A3D463E7F1}" type="pres">
      <dgm:prSet presAssocID="{CE05A72E-2D19-4515-8518-C85A081F7DAE}" presName="parTrans" presStyleLbl="sibTrans2D1" presStyleIdx="3" presStyleCnt="4"/>
      <dgm:spPr/>
      <dgm:t>
        <a:bodyPr/>
        <a:lstStyle/>
        <a:p>
          <a:endParaRPr lang="en-GB"/>
        </a:p>
      </dgm:t>
    </dgm:pt>
    <dgm:pt modelId="{4304A6FA-1C14-401A-BF44-1226C72CB8ED}" type="pres">
      <dgm:prSet presAssocID="{CE05A72E-2D19-4515-8518-C85A081F7DAE}" presName="connectorText" presStyleLbl="sibTrans2D1" presStyleIdx="3" presStyleCnt="4"/>
      <dgm:spPr/>
      <dgm:t>
        <a:bodyPr/>
        <a:lstStyle/>
        <a:p>
          <a:endParaRPr lang="en-GB"/>
        </a:p>
      </dgm:t>
    </dgm:pt>
    <dgm:pt modelId="{9085FC3B-9975-4542-846E-9658EEEB3A3E}" type="pres">
      <dgm:prSet presAssocID="{8B8DB490-7599-4F4E-B217-4494AE781DCB}" presName="node" presStyleLbl="node1" presStyleIdx="3" presStyleCnt="4">
        <dgm:presLayoutVars>
          <dgm:bulletEnabled val="1"/>
        </dgm:presLayoutVars>
      </dgm:prSet>
      <dgm:spPr/>
      <dgm:t>
        <a:bodyPr/>
        <a:lstStyle/>
        <a:p>
          <a:endParaRPr lang="en-GB"/>
        </a:p>
      </dgm:t>
    </dgm:pt>
  </dgm:ptLst>
  <dgm:cxnLst>
    <dgm:cxn modelId="{B53EAB30-2282-4BCD-8506-68931C0E613B}" type="presOf" srcId="{2D01205D-DF1E-4C76-9070-F03BACC2C186}" destId="{C5512F44-319C-49B2-9086-297350CD2AA6}" srcOrd="0" destOrd="0" presId="urn:microsoft.com/office/officeart/2005/8/layout/radial5"/>
    <dgm:cxn modelId="{67FB1590-5321-498C-B802-224867F43606}" type="presOf" srcId="{DAA298A0-374E-4CCA-8FBD-6DB227C90B85}" destId="{0DE73A21-EC38-4856-A11D-6F11F5D34F16}" srcOrd="1" destOrd="0" presId="urn:microsoft.com/office/officeart/2005/8/layout/radial5"/>
    <dgm:cxn modelId="{EED38494-12E4-44F3-AC6F-709C38D529DB}" type="presOf" srcId="{7ABC47E7-C650-45BD-8DBC-65A1B517315B}" destId="{913EB1FA-4154-4803-8C7E-680A48DDC782}" srcOrd="0" destOrd="0" presId="urn:microsoft.com/office/officeart/2005/8/layout/radial5"/>
    <dgm:cxn modelId="{7763C895-1C08-4ED2-9B92-9D07F38EDD05}" srcId="{FE0E8369-D8F4-4991-82B6-545B09E97503}" destId="{43D9BF87-E536-49D1-ADD1-9BE153434287}" srcOrd="1" destOrd="0" parTransId="{2D01205D-DF1E-4C76-9070-F03BACC2C186}" sibTransId="{B3C36437-319A-41BF-A3BC-B00325119E7B}"/>
    <dgm:cxn modelId="{1CD3179B-E641-4A9F-B35C-57BA41AA41DA}" type="presOf" srcId="{CE05A72E-2D19-4515-8518-C85A081F7DAE}" destId="{4304A6FA-1C14-401A-BF44-1226C72CB8ED}" srcOrd="1" destOrd="0" presId="urn:microsoft.com/office/officeart/2005/8/layout/radial5"/>
    <dgm:cxn modelId="{81F765E9-9436-4F4B-A2BB-149B39C51B9F}" srcId="{FE0E8369-D8F4-4991-82B6-545B09E97503}" destId="{1167839D-DAF1-4021-8AA9-450FA08815C2}" srcOrd="0" destOrd="0" parTransId="{DAA298A0-374E-4CCA-8FBD-6DB227C90B85}" sibTransId="{97C16FA9-41F5-4E42-9F1E-B31D399B2B8F}"/>
    <dgm:cxn modelId="{25B10D6A-546F-446D-83CB-FD462045D547}" type="presOf" srcId="{CE05A72E-2D19-4515-8518-C85A081F7DAE}" destId="{66463FFD-2CA1-4A5C-8C95-F2A3D463E7F1}" srcOrd="0" destOrd="0" presId="urn:microsoft.com/office/officeart/2005/8/layout/radial5"/>
    <dgm:cxn modelId="{D44E9340-7B78-4D69-8D92-2CA7689F4821}" srcId="{6A13E0C0-1F5A-4DB5-B2C4-BE5FF13330AC}" destId="{FE0E8369-D8F4-4991-82B6-545B09E97503}" srcOrd="0" destOrd="0" parTransId="{37A614AE-5009-4CE9-9B15-92CA0BE0CBC8}" sibTransId="{CF7BC28F-8100-46E4-8923-68DD30B3D31B}"/>
    <dgm:cxn modelId="{983A7299-28EB-4E84-9721-EFBC16C35605}" type="presOf" srcId="{7ABC47E7-C650-45BD-8DBC-65A1B517315B}" destId="{CBBFB605-494C-4BA4-8A9D-40B511F8E48C}" srcOrd="1" destOrd="0" presId="urn:microsoft.com/office/officeart/2005/8/layout/radial5"/>
    <dgm:cxn modelId="{EABD2F75-AAE4-4230-AA9E-F1043331CDE3}" type="presOf" srcId="{FE0E8369-D8F4-4991-82B6-545B09E97503}" destId="{4CD6959A-94A4-418F-BA6F-56753485FD08}" srcOrd="0" destOrd="0" presId="urn:microsoft.com/office/officeart/2005/8/layout/radial5"/>
    <dgm:cxn modelId="{9ABEBE1F-3DAD-4B24-8148-4ED057C4AE1A}" srcId="{FE0E8369-D8F4-4991-82B6-545B09E97503}" destId="{32B73DC7-0459-4ACA-BF11-A72C3E9D981C}" srcOrd="2" destOrd="0" parTransId="{7ABC47E7-C650-45BD-8DBC-65A1B517315B}" sibTransId="{294620AA-F64D-40DB-8AC8-E1EAFDC0A2C0}"/>
    <dgm:cxn modelId="{D5772ABB-702B-468C-A0DC-5790E748B844}" type="presOf" srcId="{43D9BF87-E536-49D1-ADD1-9BE153434287}" destId="{CDCA3504-EC9B-47AB-967D-C9DB90E07894}" srcOrd="0" destOrd="0" presId="urn:microsoft.com/office/officeart/2005/8/layout/radial5"/>
    <dgm:cxn modelId="{4CD3FCDF-B58F-488B-91B7-95C82F07574F}" type="presOf" srcId="{2D01205D-DF1E-4C76-9070-F03BACC2C186}" destId="{AA2AB445-BA01-4233-A8A5-383EE049413F}" srcOrd="1" destOrd="0" presId="urn:microsoft.com/office/officeart/2005/8/layout/radial5"/>
    <dgm:cxn modelId="{AC8A354F-47FC-406D-96A2-2BB401305D1C}" srcId="{FE0E8369-D8F4-4991-82B6-545B09E97503}" destId="{8B8DB490-7599-4F4E-B217-4494AE781DCB}" srcOrd="3" destOrd="0" parTransId="{CE05A72E-2D19-4515-8518-C85A081F7DAE}" sibTransId="{4BD71EF2-C193-4119-A4CC-C3DCA619C8DA}"/>
    <dgm:cxn modelId="{21CAD21B-959A-4376-9094-5309032B6C5E}" srcId="{6A13E0C0-1F5A-4DB5-B2C4-BE5FF13330AC}" destId="{BEBB3B7D-E853-4C92-8B13-8AACB03CA812}" srcOrd="1" destOrd="0" parTransId="{1B6D7665-39C7-4D11-90ED-8BA9C7F427EC}" sibTransId="{5B27AC37-DA76-4CE4-AEC7-6AA47F9D01E9}"/>
    <dgm:cxn modelId="{39AF49F9-4DE1-4AA6-A097-DC3794ECDD0D}" type="presOf" srcId="{1167839D-DAF1-4021-8AA9-450FA08815C2}" destId="{2E9219C2-94CC-4024-9B7F-5FE8A75C62B7}" srcOrd="0" destOrd="0" presId="urn:microsoft.com/office/officeart/2005/8/layout/radial5"/>
    <dgm:cxn modelId="{26BB05BD-0628-468E-AA67-9FB3A777C2E7}" type="presOf" srcId="{8B8DB490-7599-4F4E-B217-4494AE781DCB}" destId="{9085FC3B-9975-4542-846E-9658EEEB3A3E}" srcOrd="0" destOrd="0" presId="urn:microsoft.com/office/officeart/2005/8/layout/radial5"/>
    <dgm:cxn modelId="{D5F2A592-493D-4C97-BDB5-EC4008B7C708}" type="presOf" srcId="{32B73DC7-0459-4ACA-BF11-A72C3E9D981C}" destId="{0FF30B4F-5282-412B-B040-BECFB4B4D402}" srcOrd="0" destOrd="0" presId="urn:microsoft.com/office/officeart/2005/8/layout/radial5"/>
    <dgm:cxn modelId="{7B52665C-BAA8-4A48-BC21-17B1AD4877EB}" type="presOf" srcId="{6A13E0C0-1F5A-4DB5-B2C4-BE5FF13330AC}" destId="{0AB13EAE-6E22-40AD-BDAB-E25CCF0A3297}" srcOrd="0" destOrd="0" presId="urn:microsoft.com/office/officeart/2005/8/layout/radial5"/>
    <dgm:cxn modelId="{290F7245-A3F8-497B-A2EF-17878004B7AE}" type="presOf" srcId="{DAA298A0-374E-4CCA-8FBD-6DB227C90B85}" destId="{5BB38CC8-CB62-42FE-851D-9B9895AC3F24}" srcOrd="0" destOrd="0" presId="urn:microsoft.com/office/officeart/2005/8/layout/radial5"/>
    <dgm:cxn modelId="{6CA8A7FD-97BA-41E7-86FE-FBB3DBBA68BE}" type="presParOf" srcId="{0AB13EAE-6E22-40AD-BDAB-E25CCF0A3297}" destId="{4CD6959A-94A4-418F-BA6F-56753485FD08}" srcOrd="0" destOrd="0" presId="urn:microsoft.com/office/officeart/2005/8/layout/radial5"/>
    <dgm:cxn modelId="{9CAB57EE-B28A-4B54-B1A2-64FBA0DA6A2B}" type="presParOf" srcId="{0AB13EAE-6E22-40AD-BDAB-E25CCF0A3297}" destId="{5BB38CC8-CB62-42FE-851D-9B9895AC3F24}" srcOrd="1" destOrd="0" presId="urn:microsoft.com/office/officeart/2005/8/layout/radial5"/>
    <dgm:cxn modelId="{AD8A9FA4-8F09-4E98-BAA0-F623CA767F46}" type="presParOf" srcId="{5BB38CC8-CB62-42FE-851D-9B9895AC3F24}" destId="{0DE73A21-EC38-4856-A11D-6F11F5D34F16}" srcOrd="0" destOrd="0" presId="urn:microsoft.com/office/officeart/2005/8/layout/radial5"/>
    <dgm:cxn modelId="{72BA0D86-98EB-4BCE-A761-50C7C64D84F0}" type="presParOf" srcId="{0AB13EAE-6E22-40AD-BDAB-E25CCF0A3297}" destId="{2E9219C2-94CC-4024-9B7F-5FE8A75C62B7}" srcOrd="2" destOrd="0" presId="urn:microsoft.com/office/officeart/2005/8/layout/radial5"/>
    <dgm:cxn modelId="{9BE2C67A-7981-45B3-B26C-AAFC467B1350}" type="presParOf" srcId="{0AB13EAE-6E22-40AD-BDAB-E25CCF0A3297}" destId="{C5512F44-319C-49B2-9086-297350CD2AA6}" srcOrd="3" destOrd="0" presId="urn:microsoft.com/office/officeart/2005/8/layout/radial5"/>
    <dgm:cxn modelId="{2D5C753A-A6A6-48D9-B03B-9266B30F7FB4}" type="presParOf" srcId="{C5512F44-319C-49B2-9086-297350CD2AA6}" destId="{AA2AB445-BA01-4233-A8A5-383EE049413F}" srcOrd="0" destOrd="0" presId="urn:microsoft.com/office/officeart/2005/8/layout/radial5"/>
    <dgm:cxn modelId="{8CD176BD-E853-4039-B55A-CCB8D422AB56}" type="presParOf" srcId="{0AB13EAE-6E22-40AD-BDAB-E25CCF0A3297}" destId="{CDCA3504-EC9B-47AB-967D-C9DB90E07894}" srcOrd="4" destOrd="0" presId="urn:microsoft.com/office/officeart/2005/8/layout/radial5"/>
    <dgm:cxn modelId="{18BF2852-44DD-40CA-A67D-AC104A27751F}" type="presParOf" srcId="{0AB13EAE-6E22-40AD-BDAB-E25CCF0A3297}" destId="{913EB1FA-4154-4803-8C7E-680A48DDC782}" srcOrd="5" destOrd="0" presId="urn:microsoft.com/office/officeart/2005/8/layout/radial5"/>
    <dgm:cxn modelId="{E113D184-46B3-4BF7-9706-0E540E607534}" type="presParOf" srcId="{913EB1FA-4154-4803-8C7E-680A48DDC782}" destId="{CBBFB605-494C-4BA4-8A9D-40B511F8E48C}" srcOrd="0" destOrd="0" presId="urn:microsoft.com/office/officeart/2005/8/layout/radial5"/>
    <dgm:cxn modelId="{593FE1BB-9A25-4741-8AB0-7602B04413FE}" type="presParOf" srcId="{0AB13EAE-6E22-40AD-BDAB-E25CCF0A3297}" destId="{0FF30B4F-5282-412B-B040-BECFB4B4D402}" srcOrd="6" destOrd="0" presId="urn:microsoft.com/office/officeart/2005/8/layout/radial5"/>
    <dgm:cxn modelId="{4B993113-45A8-49FA-A7AC-6A688B5DBA91}" type="presParOf" srcId="{0AB13EAE-6E22-40AD-BDAB-E25CCF0A3297}" destId="{66463FFD-2CA1-4A5C-8C95-F2A3D463E7F1}" srcOrd="7" destOrd="0" presId="urn:microsoft.com/office/officeart/2005/8/layout/radial5"/>
    <dgm:cxn modelId="{F0CC22D4-24D2-401F-BB05-A4030218E92B}" type="presParOf" srcId="{66463FFD-2CA1-4A5C-8C95-F2A3D463E7F1}" destId="{4304A6FA-1C14-401A-BF44-1226C72CB8ED}" srcOrd="0" destOrd="0" presId="urn:microsoft.com/office/officeart/2005/8/layout/radial5"/>
    <dgm:cxn modelId="{019AC549-7672-4C19-915D-9E4D295CF73F}" type="presParOf" srcId="{0AB13EAE-6E22-40AD-BDAB-E25CCF0A3297}" destId="{9085FC3B-9975-4542-846E-9658EEEB3A3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0D34A-4EC3-4B83-8297-92AD467B1DB5}"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GB"/>
        </a:p>
      </dgm:t>
    </dgm:pt>
    <dgm:pt modelId="{ED1EF855-6CC1-4E02-A2E3-BE50C0324D5C}">
      <dgm:prSet phldrT="[Text]" custT="1"/>
      <dgm:spPr>
        <a:solidFill>
          <a:schemeClr val="accent6">
            <a:lumMod val="75000"/>
          </a:schemeClr>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900" kern="1200" dirty="0">
            <a:solidFill>
              <a:schemeClr val="bg2"/>
            </a:solidFill>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900" kern="1200" dirty="0">
              <a:solidFill>
                <a:schemeClr val="bg2"/>
              </a:solidFill>
              <a:latin typeface="Calibri"/>
              <a:ea typeface="+mn-ea"/>
              <a:cs typeface="+mn-cs"/>
            </a:rPr>
            <a:t>Hearing Disabilities</a:t>
          </a:r>
        </a:p>
        <a:p>
          <a:pPr marL="0" lvl="0" defTabSz="755650">
            <a:lnSpc>
              <a:spcPct val="90000"/>
            </a:lnSpc>
            <a:spcBef>
              <a:spcPct val="0"/>
            </a:spcBef>
            <a:spcAft>
              <a:spcPct val="35000"/>
            </a:spcAft>
          </a:pPr>
          <a:endParaRPr lang="en-GB" kern="1200" dirty="0"/>
        </a:p>
      </dgm:t>
    </dgm:pt>
    <dgm:pt modelId="{4EF5D124-11A7-419C-9383-01A6B39EA3AC}" type="parTrans" cxnId="{9371E70E-0C7D-4CBC-AE69-46B8120B069E}">
      <dgm:prSet/>
      <dgm:spPr/>
      <dgm:t>
        <a:bodyPr/>
        <a:lstStyle/>
        <a:p>
          <a:endParaRPr lang="en-GB"/>
        </a:p>
      </dgm:t>
    </dgm:pt>
    <dgm:pt modelId="{28F8C2B5-7CE2-448D-8FCB-5F9D3A519CF9}" type="sibTrans" cxnId="{9371E70E-0C7D-4CBC-AE69-46B8120B069E}">
      <dgm:prSet/>
      <dgm:spPr/>
      <dgm:t>
        <a:bodyPr/>
        <a:lstStyle/>
        <a:p>
          <a:endParaRPr lang="en-GB"/>
        </a:p>
      </dgm:t>
    </dgm:pt>
    <dgm:pt modelId="{729154C7-7452-4C38-8924-B14C762A8477}">
      <dgm:prSet phldrT="[Text]" custT="1"/>
      <dgm:spPr>
        <a:solidFill>
          <a:schemeClr val="accent6">
            <a:lumMod val="75000"/>
          </a:schemeClr>
        </a:solidFill>
      </dgm:spPr>
      <dgm:t>
        <a:bodyPr/>
        <a:lstStyle/>
        <a:p>
          <a:pPr>
            <a:buFont typeface="Arial" panose="020B0604020202020204" pitchFamily="34" charset="0"/>
            <a:buChar char="•"/>
          </a:pPr>
          <a:r>
            <a:rPr lang="en-US" sz="1900" kern="1200" dirty="0">
              <a:solidFill>
                <a:schemeClr val="bg2"/>
              </a:solidFill>
              <a:latin typeface="Calibri"/>
              <a:ea typeface="+mn-ea"/>
              <a:cs typeface="+mn-cs"/>
            </a:rPr>
            <a:t>Learning Disabilities</a:t>
          </a:r>
          <a:endParaRPr lang="en-GB" sz="1900" kern="1200" dirty="0">
            <a:solidFill>
              <a:schemeClr val="bg2"/>
            </a:solidFill>
            <a:latin typeface="Calibri"/>
            <a:ea typeface="+mn-ea"/>
            <a:cs typeface="+mn-cs"/>
          </a:endParaRPr>
        </a:p>
      </dgm:t>
    </dgm:pt>
    <dgm:pt modelId="{F95F0BC4-56CE-4CB1-8069-0959FBA55176}" type="parTrans" cxnId="{6692E022-E3A4-499E-9B22-F3A8FA3F7183}">
      <dgm:prSet/>
      <dgm:spPr/>
      <dgm:t>
        <a:bodyPr/>
        <a:lstStyle/>
        <a:p>
          <a:endParaRPr lang="en-GB"/>
        </a:p>
      </dgm:t>
    </dgm:pt>
    <dgm:pt modelId="{72987DFB-6EFA-4444-A508-E7EE298DB0D1}" type="sibTrans" cxnId="{6692E022-E3A4-499E-9B22-F3A8FA3F7183}">
      <dgm:prSet/>
      <dgm:spPr/>
      <dgm:t>
        <a:bodyPr/>
        <a:lstStyle/>
        <a:p>
          <a:endParaRPr lang="en-GB"/>
        </a:p>
      </dgm:t>
    </dgm:pt>
    <dgm:pt modelId="{784D265F-626F-4699-B610-63C4B180038D}">
      <dgm:prSet custT="1"/>
      <dgm:spPr>
        <a:solidFill>
          <a:schemeClr val="accent6">
            <a:lumMod val="75000"/>
          </a:schemeClr>
        </a:solidFill>
      </dgm:spPr>
      <dgm:t>
        <a:bodyPr/>
        <a:lstStyle/>
        <a:p>
          <a:r>
            <a:rPr lang="en-GB" sz="1900" kern="1200" dirty="0">
              <a:solidFill>
                <a:srgbClr val="FFFFFF"/>
              </a:solidFill>
              <a:latin typeface="Calibri"/>
              <a:ea typeface="+mn-ea"/>
              <a:cs typeface="+mn-cs"/>
            </a:rPr>
            <a:t>Physical </a:t>
          </a:r>
          <a:r>
            <a:rPr lang="en-US" sz="1900" kern="1200" dirty="0">
              <a:solidFill>
                <a:srgbClr val="FFFFFF"/>
              </a:solidFill>
              <a:latin typeface="Calibri"/>
              <a:ea typeface="+mn-ea"/>
              <a:cs typeface="+mn-cs"/>
            </a:rPr>
            <a:t>Disabilities</a:t>
          </a:r>
          <a:endParaRPr lang="en-GB" sz="1900" kern="1200" dirty="0">
            <a:solidFill>
              <a:srgbClr val="FFFFFF"/>
            </a:solidFill>
            <a:latin typeface="Calibri"/>
            <a:ea typeface="+mn-ea"/>
            <a:cs typeface="+mn-cs"/>
          </a:endParaRPr>
        </a:p>
      </dgm:t>
    </dgm:pt>
    <dgm:pt modelId="{69165E11-DB65-411F-B245-71B5F153F2D1}" type="parTrans" cxnId="{3C2DED04-8CE6-4823-BD5A-E3B1543CEA3F}">
      <dgm:prSet/>
      <dgm:spPr/>
      <dgm:t>
        <a:bodyPr/>
        <a:lstStyle/>
        <a:p>
          <a:endParaRPr lang="en-GB"/>
        </a:p>
      </dgm:t>
    </dgm:pt>
    <dgm:pt modelId="{7A56F038-20C8-4678-A0D4-66C97B97A6DB}" type="sibTrans" cxnId="{3C2DED04-8CE6-4823-BD5A-E3B1543CEA3F}">
      <dgm:prSet/>
      <dgm:spPr/>
      <dgm:t>
        <a:bodyPr/>
        <a:lstStyle/>
        <a:p>
          <a:endParaRPr lang="en-GB"/>
        </a:p>
      </dgm:t>
    </dgm:pt>
    <dgm:pt modelId="{4FF95F29-602A-432D-BA3F-ED0AA212C9FD}">
      <dgm:prSet custT="1"/>
      <dgm:spPr>
        <a:solidFill>
          <a:schemeClr val="accent6">
            <a:lumMod val="75000"/>
          </a:schemeClr>
        </a:solidFill>
      </dgm:spPr>
      <dgm:t>
        <a:bodyPr/>
        <a:lstStyle/>
        <a:p>
          <a:r>
            <a:rPr lang="en-US" sz="1900" kern="1200" dirty="0">
              <a:solidFill>
                <a:schemeClr val="bg2"/>
              </a:solidFill>
              <a:latin typeface="Calibri"/>
              <a:ea typeface="+mn-ea"/>
              <a:cs typeface="+mn-cs"/>
            </a:rPr>
            <a:t>Intellectual Disabilities</a:t>
          </a:r>
        </a:p>
        <a:p>
          <a:endParaRPr lang="en-US" sz="1900" kern="1200" dirty="0">
            <a:solidFill>
              <a:schemeClr val="bg2"/>
            </a:solidFill>
            <a:latin typeface="Calibri"/>
            <a:ea typeface="+mn-ea"/>
            <a:cs typeface="+mn-cs"/>
          </a:endParaRPr>
        </a:p>
      </dgm:t>
    </dgm:pt>
    <dgm:pt modelId="{1CAA0693-8931-484F-A127-B38B942C6A6C}" type="parTrans" cxnId="{A2E24A3F-BE2F-4528-A483-61AC6CC9D1D4}">
      <dgm:prSet/>
      <dgm:spPr/>
      <dgm:t>
        <a:bodyPr/>
        <a:lstStyle/>
        <a:p>
          <a:endParaRPr lang="en-GB"/>
        </a:p>
      </dgm:t>
    </dgm:pt>
    <dgm:pt modelId="{881B2FB2-9482-4291-8FC4-2999DC3E3C73}" type="sibTrans" cxnId="{A2E24A3F-BE2F-4528-A483-61AC6CC9D1D4}">
      <dgm:prSet/>
      <dgm:spPr/>
      <dgm:t>
        <a:bodyPr/>
        <a:lstStyle/>
        <a:p>
          <a:endParaRPr lang="en-GB"/>
        </a:p>
      </dgm:t>
    </dgm:pt>
    <dgm:pt modelId="{993090A7-A951-4A63-9D65-596B043B9D22}">
      <dgm:prSet custT="1"/>
      <dgm:spPr>
        <a:solidFill>
          <a:schemeClr val="accent6">
            <a:lumMod val="75000"/>
          </a:schemeClr>
        </a:solidFill>
      </dgm:spPr>
      <dgm:t>
        <a:bodyPr/>
        <a:lstStyle/>
        <a:p>
          <a:r>
            <a:rPr lang="en-US" sz="1900" kern="1200" dirty="0">
              <a:solidFill>
                <a:schemeClr val="bg2"/>
              </a:solidFill>
              <a:latin typeface="Calibri"/>
              <a:ea typeface="+mn-ea"/>
              <a:cs typeface="+mn-cs"/>
            </a:rPr>
            <a:t>Mental Health Disabilities</a:t>
          </a:r>
          <a:endParaRPr lang="en-GB" sz="1900" kern="1200" dirty="0">
            <a:solidFill>
              <a:schemeClr val="bg2"/>
            </a:solidFill>
            <a:latin typeface="Calibri"/>
            <a:ea typeface="+mn-ea"/>
            <a:cs typeface="+mn-cs"/>
          </a:endParaRPr>
        </a:p>
      </dgm:t>
    </dgm:pt>
    <dgm:pt modelId="{C3614C2B-C17A-411E-A8F3-61F62A5193D8}" type="parTrans" cxnId="{A73B1B6F-A02F-429C-93A7-0E76931F8FA6}">
      <dgm:prSet/>
      <dgm:spPr/>
      <dgm:t>
        <a:bodyPr/>
        <a:lstStyle/>
        <a:p>
          <a:endParaRPr lang="en-GB"/>
        </a:p>
      </dgm:t>
    </dgm:pt>
    <dgm:pt modelId="{7D4846F6-CD15-4019-87A2-59DB50B1DE4B}" type="sibTrans" cxnId="{A73B1B6F-A02F-429C-93A7-0E76931F8FA6}">
      <dgm:prSet/>
      <dgm:spPr/>
      <dgm:t>
        <a:bodyPr/>
        <a:lstStyle/>
        <a:p>
          <a:endParaRPr lang="en-GB"/>
        </a:p>
      </dgm:t>
    </dgm:pt>
    <dgm:pt modelId="{326FFB4C-AC25-49FC-AA9F-F199DDB550E3}">
      <dgm:prSet phldrT="[Text]" custT="1"/>
      <dgm:spPr>
        <a:solidFill>
          <a:schemeClr val="accent6">
            <a:lumMod val="75000"/>
          </a:schemeClr>
        </a:solidFill>
      </dgm:spPr>
      <dgm:t>
        <a:bodyPr/>
        <a:lstStyle/>
        <a:p>
          <a:r>
            <a:rPr lang="en-US" sz="1900" kern="1200" dirty="0">
              <a:solidFill>
                <a:schemeClr val="bg2"/>
              </a:solidFill>
              <a:latin typeface="Calibri"/>
              <a:ea typeface="+mn-ea"/>
              <a:cs typeface="+mn-cs"/>
            </a:rPr>
            <a:t>Vision Disabilities</a:t>
          </a:r>
          <a:endParaRPr lang="en-GB" sz="1900" kern="1200" dirty="0">
            <a:solidFill>
              <a:schemeClr val="bg2"/>
            </a:solidFill>
            <a:latin typeface="Calibri"/>
            <a:ea typeface="+mn-ea"/>
            <a:cs typeface="+mn-cs"/>
          </a:endParaRPr>
        </a:p>
      </dgm:t>
    </dgm:pt>
    <dgm:pt modelId="{658147CD-B5F7-42C1-9650-CEEF5EAC428F}" type="sibTrans" cxnId="{21CA1A04-6A33-42DF-86D4-FA7ADAA6A94A}">
      <dgm:prSet/>
      <dgm:spPr/>
      <dgm:t>
        <a:bodyPr/>
        <a:lstStyle/>
        <a:p>
          <a:endParaRPr lang="en-GB"/>
        </a:p>
      </dgm:t>
    </dgm:pt>
    <dgm:pt modelId="{761F95A4-E5AF-4EC8-8671-AB59931927D9}" type="parTrans" cxnId="{21CA1A04-6A33-42DF-86D4-FA7ADAA6A94A}">
      <dgm:prSet/>
      <dgm:spPr/>
      <dgm:t>
        <a:bodyPr/>
        <a:lstStyle/>
        <a:p>
          <a:endParaRPr lang="en-GB"/>
        </a:p>
      </dgm:t>
    </dgm:pt>
    <dgm:pt modelId="{995E2C2F-205E-4F85-921E-115EEDBC0D0D}" type="pres">
      <dgm:prSet presAssocID="{EE00D34A-4EC3-4B83-8297-92AD467B1DB5}" presName="diagram" presStyleCnt="0">
        <dgm:presLayoutVars>
          <dgm:dir/>
          <dgm:resizeHandles val="exact"/>
        </dgm:presLayoutVars>
      </dgm:prSet>
      <dgm:spPr/>
      <dgm:t>
        <a:bodyPr/>
        <a:lstStyle/>
        <a:p>
          <a:endParaRPr lang="en-GB"/>
        </a:p>
      </dgm:t>
    </dgm:pt>
    <dgm:pt modelId="{9B512B94-390C-4BCE-89F7-F7E36BF53873}" type="pres">
      <dgm:prSet presAssocID="{784D265F-626F-4699-B610-63C4B180038D}" presName="node" presStyleLbl="node1" presStyleIdx="0" presStyleCnt="6">
        <dgm:presLayoutVars>
          <dgm:bulletEnabled val="1"/>
        </dgm:presLayoutVars>
      </dgm:prSet>
      <dgm:spPr/>
      <dgm:t>
        <a:bodyPr/>
        <a:lstStyle/>
        <a:p>
          <a:endParaRPr lang="en-GB"/>
        </a:p>
      </dgm:t>
    </dgm:pt>
    <dgm:pt modelId="{F5576B16-6FB1-4E14-BB3E-70E53AC29986}" type="pres">
      <dgm:prSet presAssocID="{7A56F038-20C8-4678-A0D4-66C97B97A6DB}" presName="sibTrans" presStyleCnt="0"/>
      <dgm:spPr/>
    </dgm:pt>
    <dgm:pt modelId="{CCA63C39-6C60-4D93-8C3A-461B91DF9F97}" type="pres">
      <dgm:prSet presAssocID="{ED1EF855-6CC1-4E02-A2E3-BE50C0324D5C}" presName="node" presStyleLbl="node1" presStyleIdx="1" presStyleCnt="6">
        <dgm:presLayoutVars>
          <dgm:bulletEnabled val="1"/>
        </dgm:presLayoutVars>
      </dgm:prSet>
      <dgm:spPr/>
      <dgm:t>
        <a:bodyPr/>
        <a:lstStyle/>
        <a:p>
          <a:endParaRPr lang="en-GB"/>
        </a:p>
      </dgm:t>
    </dgm:pt>
    <dgm:pt modelId="{0AFCF923-E102-4EAF-8A1B-B21ED99AEE80}" type="pres">
      <dgm:prSet presAssocID="{28F8C2B5-7CE2-448D-8FCB-5F9D3A519CF9}" presName="sibTrans" presStyleCnt="0"/>
      <dgm:spPr/>
    </dgm:pt>
    <dgm:pt modelId="{C937EE93-F86C-4A53-A9E1-0EE084F37BAE}" type="pres">
      <dgm:prSet presAssocID="{326FFB4C-AC25-49FC-AA9F-F199DDB550E3}" presName="node" presStyleLbl="node1" presStyleIdx="2" presStyleCnt="6">
        <dgm:presLayoutVars>
          <dgm:bulletEnabled val="1"/>
        </dgm:presLayoutVars>
      </dgm:prSet>
      <dgm:spPr/>
      <dgm:t>
        <a:bodyPr/>
        <a:lstStyle/>
        <a:p>
          <a:endParaRPr lang="en-GB"/>
        </a:p>
      </dgm:t>
    </dgm:pt>
    <dgm:pt modelId="{98115DBE-3532-426C-885C-D5D517A12898}" type="pres">
      <dgm:prSet presAssocID="{658147CD-B5F7-42C1-9650-CEEF5EAC428F}" presName="sibTrans" presStyleCnt="0"/>
      <dgm:spPr/>
    </dgm:pt>
    <dgm:pt modelId="{CCB98A38-70B5-4B6E-B395-5A34CCB8FC5A}" type="pres">
      <dgm:prSet presAssocID="{729154C7-7452-4C38-8924-B14C762A8477}" presName="node" presStyleLbl="node1" presStyleIdx="3" presStyleCnt="6">
        <dgm:presLayoutVars>
          <dgm:bulletEnabled val="1"/>
        </dgm:presLayoutVars>
      </dgm:prSet>
      <dgm:spPr/>
      <dgm:t>
        <a:bodyPr/>
        <a:lstStyle/>
        <a:p>
          <a:endParaRPr lang="en-GB"/>
        </a:p>
      </dgm:t>
    </dgm:pt>
    <dgm:pt modelId="{3AE0C841-44EC-41EE-BCED-0764258B7E9B}" type="pres">
      <dgm:prSet presAssocID="{72987DFB-6EFA-4444-A508-E7EE298DB0D1}" presName="sibTrans" presStyleCnt="0"/>
      <dgm:spPr/>
    </dgm:pt>
    <dgm:pt modelId="{1E89A72A-D0DA-40CB-9276-710EEEC8DB13}" type="pres">
      <dgm:prSet presAssocID="{4FF95F29-602A-432D-BA3F-ED0AA212C9FD}" presName="node" presStyleLbl="node1" presStyleIdx="4" presStyleCnt="6">
        <dgm:presLayoutVars>
          <dgm:bulletEnabled val="1"/>
        </dgm:presLayoutVars>
      </dgm:prSet>
      <dgm:spPr/>
      <dgm:t>
        <a:bodyPr/>
        <a:lstStyle/>
        <a:p>
          <a:endParaRPr lang="en-GB"/>
        </a:p>
      </dgm:t>
    </dgm:pt>
    <dgm:pt modelId="{CC1AFC52-9477-425F-9A75-B3C08C07B296}" type="pres">
      <dgm:prSet presAssocID="{881B2FB2-9482-4291-8FC4-2999DC3E3C73}" presName="sibTrans" presStyleCnt="0"/>
      <dgm:spPr/>
    </dgm:pt>
    <dgm:pt modelId="{6DA78586-9ED3-4ADE-9EF8-127AA3C4B011}" type="pres">
      <dgm:prSet presAssocID="{993090A7-A951-4A63-9D65-596B043B9D22}" presName="node" presStyleLbl="node1" presStyleIdx="5" presStyleCnt="6">
        <dgm:presLayoutVars>
          <dgm:bulletEnabled val="1"/>
        </dgm:presLayoutVars>
      </dgm:prSet>
      <dgm:spPr/>
      <dgm:t>
        <a:bodyPr/>
        <a:lstStyle/>
        <a:p>
          <a:endParaRPr lang="en-GB"/>
        </a:p>
      </dgm:t>
    </dgm:pt>
  </dgm:ptLst>
  <dgm:cxnLst>
    <dgm:cxn modelId="{3C2DED04-8CE6-4823-BD5A-E3B1543CEA3F}" srcId="{EE00D34A-4EC3-4B83-8297-92AD467B1DB5}" destId="{784D265F-626F-4699-B610-63C4B180038D}" srcOrd="0" destOrd="0" parTransId="{69165E11-DB65-411F-B245-71B5F153F2D1}" sibTransId="{7A56F038-20C8-4678-A0D4-66C97B97A6DB}"/>
    <dgm:cxn modelId="{4D6E1E9C-AB0F-449A-8223-B21F85302188}" type="presOf" srcId="{326FFB4C-AC25-49FC-AA9F-F199DDB550E3}" destId="{C937EE93-F86C-4A53-A9E1-0EE084F37BAE}" srcOrd="0" destOrd="0" presId="urn:microsoft.com/office/officeart/2005/8/layout/default"/>
    <dgm:cxn modelId="{B02B952A-A775-4676-B655-73D4ADDBC249}" type="presOf" srcId="{784D265F-626F-4699-B610-63C4B180038D}" destId="{9B512B94-390C-4BCE-89F7-F7E36BF53873}" srcOrd="0" destOrd="0" presId="urn:microsoft.com/office/officeart/2005/8/layout/default"/>
    <dgm:cxn modelId="{21CA1A04-6A33-42DF-86D4-FA7ADAA6A94A}" srcId="{EE00D34A-4EC3-4B83-8297-92AD467B1DB5}" destId="{326FFB4C-AC25-49FC-AA9F-F199DDB550E3}" srcOrd="2" destOrd="0" parTransId="{761F95A4-E5AF-4EC8-8671-AB59931927D9}" sibTransId="{658147CD-B5F7-42C1-9650-CEEF5EAC428F}"/>
    <dgm:cxn modelId="{087BCDDF-14A3-4F03-8382-987947368BF6}" type="presOf" srcId="{ED1EF855-6CC1-4E02-A2E3-BE50C0324D5C}" destId="{CCA63C39-6C60-4D93-8C3A-461B91DF9F97}" srcOrd="0" destOrd="0" presId="urn:microsoft.com/office/officeart/2005/8/layout/default"/>
    <dgm:cxn modelId="{95F0A3F5-E561-4327-BFF7-84584E98018B}" type="presOf" srcId="{4FF95F29-602A-432D-BA3F-ED0AA212C9FD}" destId="{1E89A72A-D0DA-40CB-9276-710EEEC8DB13}" srcOrd="0" destOrd="0" presId="urn:microsoft.com/office/officeart/2005/8/layout/default"/>
    <dgm:cxn modelId="{5E267EEF-5E44-4279-ADAB-26BAF07C1D85}" type="presOf" srcId="{729154C7-7452-4C38-8924-B14C762A8477}" destId="{CCB98A38-70B5-4B6E-B395-5A34CCB8FC5A}" srcOrd="0" destOrd="0" presId="urn:microsoft.com/office/officeart/2005/8/layout/default"/>
    <dgm:cxn modelId="{9371E70E-0C7D-4CBC-AE69-46B8120B069E}" srcId="{EE00D34A-4EC3-4B83-8297-92AD467B1DB5}" destId="{ED1EF855-6CC1-4E02-A2E3-BE50C0324D5C}" srcOrd="1" destOrd="0" parTransId="{4EF5D124-11A7-419C-9383-01A6B39EA3AC}" sibTransId="{28F8C2B5-7CE2-448D-8FCB-5F9D3A519CF9}"/>
    <dgm:cxn modelId="{A73B1B6F-A02F-429C-93A7-0E76931F8FA6}" srcId="{EE00D34A-4EC3-4B83-8297-92AD467B1DB5}" destId="{993090A7-A951-4A63-9D65-596B043B9D22}" srcOrd="5" destOrd="0" parTransId="{C3614C2B-C17A-411E-A8F3-61F62A5193D8}" sibTransId="{7D4846F6-CD15-4019-87A2-59DB50B1DE4B}"/>
    <dgm:cxn modelId="{AFB138F1-9D4C-478D-8289-A3CBBAF98380}" type="presOf" srcId="{993090A7-A951-4A63-9D65-596B043B9D22}" destId="{6DA78586-9ED3-4ADE-9EF8-127AA3C4B011}" srcOrd="0" destOrd="0" presId="urn:microsoft.com/office/officeart/2005/8/layout/default"/>
    <dgm:cxn modelId="{A2E24A3F-BE2F-4528-A483-61AC6CC9D1D4}" srcId="{EE00D34A-4EC3-4B83-8297-92AD467B1DB5}" destId="{4FF95F29-602A-432D-BA3F-ED0AA212C9FD}" srcOrd="4" destOrd="0" parTransId="{1CAA0693-8931-484F-A127-B38B942C6A6C}" sibTransId="{881B2FB2-9482-4291-8FC4-2999DC3E3C73}"/>
    <dgm:cxn modelId="{C6A526DF-B0EE-49B1-B075-9A02D6A4323F}" type="presOf" srcId="{EE00D34A-4EC3-4B83-8297-92AD467B1DB5}" destId="{995E2C2F-205E-4F85-921E-115EEDBC0D0D}" srcOrd="0" destOrd="0" presId="urn:microsoft.com/office/officeart/2005/8/layout/default"/>
    <dgm:cxn modelId="{6692E022-E3A4-499E-9B22-F3A8FA3F7183}" srcId="{EE00D34A-4EC3-4B83-8297-92AD467B1DB5}" destId="{729154C7-7452-4C38-8924-B14C762A8477}" srcOrd="3" destOrd="0" parTransId="{F95F0BC4-56CE-4CB1-8069-0959FBA55176}" sibTransId="{72987DFB-6EFA-4444-A508-E7EE298DB0D1}"/>
    <dgm:cxn modelId="{0D0BFD01-C5B2-4582-9687-555EA15F2803}" type="presParOf" srcId="{995E2C2F-205E-4F85-921E-115EEDBC0D0D}" destId="{9B512B94-390C-4BCE-89F7-F7E36BF53873}" srcOrd="0" destOrd="0" presId="urn:microsoft.com/office/officeart/2005/8/layout/default"/>
    <dgm:cxn modelId="{846822AE-D6BD-485F-B3AF-E9BCEE7FFBD7}" type="presParOf" srcId="{995E2C2F-205E-4F85-921E-115EEDBC0D0D}" destId="{F5576B16-6FB1-4E14-BB3E-70E53AC29986}" srcOrd="1" destOrd="0" presId="urn:microsoft.com/office/officeart/2005/8/layout/default"/>
    <dgm:cxn modelId="{8B868B72-4D7B-45F4-A216-7058120FDA8E}" type="presParOf" srcId="{995E2C2F-205E-4F85-921E-115EEDBC0D0D}" destId="{CCA63C39-6C60-4D93-8C3A-461B91DF9F97}" srcOrd="2" destOrd="0" presId="urn:microsoft.com/office/officeart/2005/8/layout/default"/>
    <dgm:cxn modelId="{B9569942-C42F-44A7-A044-24F3A0FFC36B}" type="presParOf" srcId="{995E2C2F-205E-4F85-921E-115EEDBC0D0D}" destId="{0AFCF923-E102-4EAF-8A1B-B21ED99AEE80}" srcOrd="3" destOrd="0" presId="urn:microsoft.com/office/officeart/2005/8/layout/default"/>
    <dgm:cxn modelId="{66BDEAE5-2B97-4204-AAD0-F74D9F3C2E56}" type="presParOf" srcId="{995E2C2F-205E-4F85-921E-115EEDBC0D0D}" destId="{C937EE93-F86C-4A53-A9E1-0EE084F37BAE}" srcOrd="4" destOrd="0" presId="urn:microsoft.com/office/officeart/2005/8/layout/default"/>
    <dgm:cxn modelId="{17943F68-960E-46C5-A01A-62AF4F0C1F52}" type="presParOf" srcId="{995E2C2F-205E-4F85-921E-115EEDBC0D0D}" destId="{98115DBE-3532-426C-885C-D5D517A12898}" srcOrd="5" destOrd="0" presId="urn:microsoft.com/office/officeart/2005/8/layout/default"/>
    <dgm:cxn modelId="{E4D0AB7E-9B93-4EC3-B380-D43E648DC3D4}" type="presParOf" srcId="{995E2C2F-205E-4F85-921E-115EEDBC0D0D}" destId="{CCB98A38-70B5-4B6E-B395-5A34CCB8FC5A}" srcOrd="6" destOrd="0" presId="urn:microsoft.com/office/officeart/2005/8/layout/default"/>
    <dgm:cxn modelId="{BE319A0B-F037-46C5-A728-FF72A6EB141C}" type="presParOf" srcId="{995E2C2F-205E-4F85-921E-115EEDBC0D0D}" destId="{3AE0C841-44EC-41EE-BCED-0764258B7E9B}" srcOrd="7" destOrd="0" presId="urn:microsoft.com/office/officeart/2005/8/layout/default"/>
    <dgm:cxn modelId="{40712B10-7013-4E6A-8FDF-3C9ACAE91502}" type="presParOf" srcId="{995E2C2F-205E-4F85-921E-115EEDBC0D0D}" destId="{1E89A72A-D0DA-40CB-9276-710EEEC8DB13}" srcOrd="8" destOrd="0" presId="urn:microsoft.com/office/officeart/2005/8/layout/default"/>
    <dgm:cxn modelId="{21BC8142-0D62-4B04-9ABA-C58C17D01F89}" type="presParOf" srcId="{995E2C2F-205E-4F85-921E-115EEDBC0D0D}" destId="{CC1AFC52-9477-425F-9A75-B3C08C07B296}" srcOrd="9" destOrd="0" presId="urn:microsoft.com/office/officeart/2005/8/layout/default"/>
    <dgm:cxn modelId="{E82F3AF6-FAC2-4080-9D07-975477EEE873}" type="presParOf" srcId="{995E2C2F-205E-4F85-921E-115EEDBC0D0D}" destId="{6DA78586-9ED3-4ADE-9EF8-127AA3C4B01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685E14-1C79-4279-95EA-250B575B8124}" type="doc">
      <dgm:prSet loTypeId="urn:microsoft.com/office/officeart/2009/3/layout/OpposingIdeas" loCatId="relationship" qsTypeId="urn:microsoft.com/office/officeart/2005/8/quickstyle/simple1" qsCatId="simple" csTypeId="urn:microsoft.com/office/officeart/2005/8/colors/accent6_3" csCatId="accent6" phldr="1"/>
      <dgm:spPr/>
      <dgm:t>
        <a:bodyPr/>
        <a:lstStyle/>
        <a:p>
          <a:endParaRPr lang="en-GB"/>
        </a:p>
      </dgm:t>
    </dgm:pt>
    <dgm:pt modelId="{12644FCC-0709-4EE5-8FAA-F7EBBD3008BC}">
      <dgm:prSet phldrT="[Text]"/>
      <dgm:spPr/>
      <dgm:t>
        <a:bodyPr/>
        <a:lstStyle/>
        <a:p>
          <a:r>
            <a:rPr lang="en-GB" dirty="0">
              <a:solidFill>
                <a:schemeClr val="tx2"/>
              </a:solidFill>
            </a:rPr>
            <a:t>Families as facilitators</a:t>
          </a:r>
        </a:p>
      </dgm:t>
    </dgm:pt>
    <dgm:pt modelId="{24E1A7A2-D21F-4A23-8B23-30C7FF237549}" type="parTrans" cxnId="{77707F08-D55A-45B2-B018-6F281171A8F0}">
      <dgm:prSet/>
      <dgm:spPr/>
      <dgm:t>
        <a:bodyPr/>
        <a:lstStyle/>
        <a:p>
          <a:endParaRPr lang="en-GB"/>
        </a:p>
      </dgm:t>
    </dgm:pt>
    <dgm:pt modelId="{FBED60DC-01CA-4CE5-B428-6F3FC0ADB9B2}" type="sibTrans" cxnId="{77707F08-D55A-45B2-B018-6F281171A8F0}">
      <dgm:prSet/>
      <dgm:spPr/>
      <dgm:t>
        <a:bodyPr/>
        <a:lstStyle/>
        <a:p>
          <a:endParaRPr lang="en-GB"/>
        </a:p>
      </dgm:t>
    </dgm:pt>
    <dgm:pt modelId="{71CD5593-B4B6-48A1-9F90-95712AF78822}">
      <dgm:prSet phldrT="[Text]" custT="1"/>
      <dgm:spPr/>
      <dgm:t>
        <a:bodyPr/>
        <a:lstStyle/>
        <a:p>
          <a:pPr>
            <a:buFont typeface="Wingdings" panose="05000000000000000000" pitchFamily="2" charset="2"/>
            <a:buChar char="§"/>
          </a:pPr>
          <a:r>
            <a:rPr lang="en-GB" sz="1900" kern="1200" baseline="0" dirty="0">
              <a:solidFill>
                <a:schemeClr val="tx2"/>
              </a:solidFill>
              <a:latin typeface="+mn-lt"/>
              <a:ea typeface="+mn-ea"/>
              <a:cs typeface="+mn-cs"/>
            </a:rPr>
            <a:t>Provide psychological &amp; emotional support</a:t>
          </a:r>
        </a:p>
        <a:p>
          <a:pPr>
            <a:buFont typeface="Wingdings" panose="05000000000000000000" pitchFamily="2" charset="2"/>
            <a:buChar char="§"/>
          </a:pPr>
          <a:r>
            <a:rPr lang="en-GB" sz="1900" kern="1200" baseline="0" dirty="0">
              <a:solidFill>
                <a:schemeClr val="tx2"/>
              </a:solidFill>
              <a:latin typeface="+mn-lt"/>
              <a:ea typeface="+mn-ea"/>
              <a:cs typeface="+mn-cs"/>
            </a:rPr>
            <a:t>Participation in decision making </a:t>
          </a:r>
        </a:p>
        <a:p>
          <a:pPr>
            <a:buFont typeface="Wingdings" panose="05000000000000000000" pitchFamily="2" charset="2"/>
            <a:buChar char="§"/>
          </a:pPr>
          <a:r>
            <a:rPr lang="en-GB" sz="1900" kern="1200" baseline="0" dirty="0">
              <a:solidFill>
                <a:schemeClr val="tx2"/>
              </a:solidFill>
              <a:latin typeface="+mn-lt"/>
              <a:ea typeface="+mn-ea"/>
              <a:cs typeface="+mn-cs"/>
            </a:rPr>
            <a:t>Provide adequate information about the patient/client</a:t>
          </a:r>
        </a:p>
        <a:p>
          <a:pPr>
            <a:buFont typeface="Wingdings" panose="05000000000000000000" pitchFamily="2" charset="2"/>
            <a:buChar char="§"/>
          </a:pPr>
          <a:endParaRPr lang="en-GB" sz="1900" kern="1200" dirty="0"/>
        </a:p>
        <a:p>
          <a:pPr>
            <a:buFont typeface="Wingdings" panose="05000000000000000000" pitchFamily="2" charset="2"/>
            <a:buChar char="§"/>
          </a:pPr>
          <a:endParaRPr lang="en-GB" sz="1900" kern="1200" dirty="0"/>
        </a:p>
        <a:p>
          <a:pPr>
            <a:buNone/>
          </a:pPr>
          <a:endParaRPr lang="en-GB" sz="1900" kern="1200" dirty="0"/>
        </a:p>
      </dgm:t>
    </dgm:pt>
    <dgm:pt modelId="{3B581C0B-3981-4C51-8B1A-FF726AE30803}" type="parTrans" cxnId="{1E07FCFD-6BAF-4B35-B793-3B40EFCB5738}">
      <dgm:prSet/>
      <dgm:spPr/>
      <dgm:t>
        <a:bodyPr/>
        <a:lstStyle/>
        <a:p>
          <a:endParaRPr lang="en-GB"/>
        </a:p>
      </dgm:t>
    </dgm:pt>
    <dgm:pt modelId="{29BB3FED-0BCC-4A2D-AB34-4BDB11BD1DB4}" type="sibTrans" cxnId="{1E07FCFD-6BAF-4B35-B793-3B40EFCB5738}">
      <dgm:prSet/>
      <dgm:spPr/>
      <dgm:t>
        <a:bodyPr/>
        <a:lstStyle/>
        <a:p>
          <a:endParaRPr lang="en-GB"/>
        </a:p>
      </dgm:t>
    </dgm:pt>
    <dgm:pt modelId="{65D570FE-85A5-41EC-8C85-FB0CD03723F4}">
      <dgm:prSet phldrT="[Text]"/>
      <dgm:spPr>
        <a:solidFill>
          <a:schemeClr val="accent6">
            <a:lumMod val="40000"/>
            <a:lumOff val="60000"/>
          </a:schemeClr>
        </a:solidFill>
      </dgm:spPr>
      <dgm:t>
        <a:bodyPr/>
        <a:lstStyle/>
        <a:p>
          <a:r>
            <a:rPr lang="en-GB" dirty="0">
              <a:solidFill>
                <a:schemeClr val="tx2"/>
              </a:solidFill>
            </a:rPr>
            <a:t>Families as barriers</a:t>
          </a:r>
        </a:p>
      </dgm:t>
    </dgm:pt>
    <dgm:pt modelId="{5D18B161-FAAF-429A-8D5D-1ABA5153F5A6}" type="parTrans" cxnId="{BFA88173-8097-4B97-937A-BE81D621FE80}">
      <dgm:prSet/>
      <dgm:spPr/>
      <dgm:t>
        <a:bodyPr/>
        <a:lstStyle/>
        <a:p>
          <a:endParaRPr lang="en-GB"/>
        </a:p>
      </dgm:t>
    </dgm:pt>
    <dgm:pt modelId="{DB095F84-693A-4306-8FE9-03B3BC7602E8}" type="sibTrans" cxnId="{BFA88173-8097-4B97-937A-BE81D621FE80}">
      <dgm:prSet/>
      <dgm:spPr/>
      <dgm:t>
        <a:bodyPr/>
        <a:lstStyle/>
        <a:p>
          <a:endParaRPr lang="en-GB"/>
        </a:p>
      </dgm:t>
    </dgm:pt>
    <dgm:pt modelId="{FC4B9248-0A24-4F3F-B017-030E1FDF312B}">
      <dgm:prSet phldrT="[Text]" custT="1"/>
      <dgm:spPr/>
      <dgm:t>
        <a:bodyPr/>
        <a:lstStyle/>
        <a:p>
          <a:r>
            <a:rPr lang="en-GB" sz="1900" kern="1200" baseline="0" dirty="0">
              <a:solidFill>
                <a:schemeClr val="tx2"/>
              </a:solidFill>
              <a:latin typeface="+mn-lt"/>
              <a:ea typeface="+mn-ea"/>
              <a:cs typeface="+mn-cs"/>
            </a:rPr>
            <a:t>Misunderstandings</a:t>
          </a:r>
          <a:r>
            <a:rPr lang="el-GR" sz="1900" kern="1200" baseline="0" dirty="0">
              <a:solidFill>
                <a:schemeClr val="tx2"/>
              </a:solidFill>
              <a:latin typeface="+mn-lt"/>
              <a:ea typeface="+mn-ea"/>
              <a:cs typeface="+mn-cs"/>
            </a:rPr>
            <a:t> </a:t>
          </a:r>
          <a:r>
            <a:rPr lang="en-GB" sz="1900" kern="1200" baseline="0" dirty="0">
              <a:solidFill>
                <a:schemeClr val="tx2"/>
              </a:solidFill>
              <a:latin typeface="+mn-lt"/>
              <a:ea typeface="+mn-ea"/>
              <a:cs typeface="+mn-cs"/>
            </a:rPr>
            <a:t>about care needs</a:t>
          </a:r>
        </a:p>
        <a:p>
          <a:r>
            <a:rPr lang="en-GB" sz="1900" kern="1200" baseline="0" dirty="0">
              <a:solidFill>
                <a:schemeClr val="tx2"/>
              </a:solidFill>
              <a:latin typeface="+mn-lt"/>
              <a:ea typeface="+mn-ea"/>
              <a:cs typeface="+mn-cs"/>
            </a:rPr>
            <a:t>Resistant</a:t>
          </a:r>
        </a:p>
        <a:p>
          <a:r>
            <a:rPr lang="en-GB" sz="1900" kern="1200" baseline="0" dirty="0">
              <a:solidFill>
                <a:schemeClr val="tx2"/>
              </a:solidFill>
              <a:latin typeface="+mn-lt"/>
              <a:ea typeface="+mn-ea"/>
              <a:cs typeface="+mn-cs"/>
            </a:rPr>
            <a:t>Uncooperative</a:t>
          </a:r>
        </a:p>
        <a:p>
          <a:r>
            <a:rPr lang="en-GB" sz="1900" kern="1200" baseline="0" dirty="0">
              <a:solidFill>
                <a:schemeClr val="tx2"/>
              </a:solidFill>
              <a:latin typeface="+mn-lt"/>
              <a:ea typeface="+mn-ea"/>
              <a:cs typeface="+mn-cs"/>
            </a:rPr>
            <a:t>Abusive</a:t>
          </a:r>
        </a:p>
      </dgm:t>
    </dgm:pt>
    <dgm:pt modelId="{3969BC46-BF70-471D-8BBF-13911F895133}" type="parTrans" cxnId="{E250A815-BBD7-4D6E-8E91-515E05002690}">
      <dgm:prSet/>
      <dgm:spPr/>
      <dgm:t>
        <a:bodyPr/>
        <a:lstStyle/>
        <a:p>
          <a:endParaRPr lang="en-GB"/>
        </a:p>
      </dgm:t>
    </dgm:pt>
    <dgm:pt modelId="{07F4A507-9624-4C15-B2D6-BC9235B92EE6}" type="sibTrans" cxnId="{E250A815-BBD7-4D6E-8E91-515E05002690}">
      <dgm:prSet/>
      <dgm:spPr/>
      <dgm:t>
        <a:bodyPr/>
        <a:lstStyle/>
        <a:p>
          <a:endParaRPr lang="en-GB"/>
        </a:p>
      </dgm:t>
    </dgm:pt>
    <dgm:pt modelId="{E156E4F5-651C-4B4F-99FF-892A7DEA067F}" type="pres">
      <dgm:prSet presAssocID="{54685E14-1C79-4279-95EA-250B575B8124}" presName="Name0" presStyleCnt="0">
        <dgm:presLayoutVars>
          <dgm:chMax val="2"/>
          <dgm:dir/>
          <dgm:animOne val="branch"/>
          <dgm:animLvl val="lvl"/>
          <dgm:resizeHandles val="exact"/>
        </dgm:presLayoutVars>
      </dgm:prSet>
      <dgm:spPr/>
      <dgm:t>
        <a:bodyPr/>
        <a:lstStyle/>
        <a:p>
          <a:endParaRPr lang="en-GB"/>
        </a:p>
      </dgm:t>
    </dgm:pt>
    <dgm:pt modelId="{F8B1DB80-9DAC-4645-A40E-EAA9AE320968}" type="pres">
      <dgm:prSet presAssocID="{54685E14-1C79-4279-95EA-250B575B8124}" presName="Background" presStyleLbl="node1" presStyleIdx="0" presStyleCnt="1"/>
      <dgm:spPr/>
    </dgm:pt>
    <dgm:pt modelId="{E40DFB13-9DBB-4C3D-8828-A28A0057951D}" type="pres">
      <dgm:prSet presAssocID="{54685E14-1C79-4279-95EA-250B575B8124}" presName="Divider" presStyleLbl="callout" presStyleIdx="0" presStyleCnt="1"/>
      <dgm:spPr/>
    </dgm:pt>
    <dgm:pt modelId="{DD552817-71AF-49BE-A8A4-32F0FE1FE326}" type="pres">
      <dgm:prSet presAssocID="{54685E14-1C79-4279-95EA-250B575B8124}" presName="ChildText1" presStyleLbl="revTx" presStyleIdx="0" presStyleCnt="0">
        <dgm:presLayoutVars>
          <dgm:chMax val="0"/>
          <dgm:chPref val="0"/>
          <dgm:bulletEnabled val="1"/>
        </dgm:presLayoutVars>
      </dgm:prSet>
      <dgm:spPr/>
      <dgm:t>
        <a:bodyPr/>
        <a:lstStyle/>
        <a:p>
          <a:endParaRPr lang="en-GB"/>
        </a:p>
      </dgm:t>
    </dgm:pt>
    <dgm:pt modelId="{2CB64CFA-67A9-4EB7-ABD4-A18B474E668A}" type="pres">
      <dgm:prSet presAssocID="{54685E14-1C79-4279-95EA-250B575B8124}" presName="ChildText2" presStyleLbl="revTx" presStyleIdx="0" presStyleCnt="0">
        <dgm:presLayoutVars>
          <dgm:chMax val="0"/>
          <dgm:chPref val="0"/>
          <dgm:bulletEnabled val="1"/>
        </dgm:presLayoutVars>
      </dgm:prSet>
      <dgm:spPr/>
      <dgm:t>
        <a:bodyPr/>
        <a:lstStyle/>
        <a:p>
          <a:endParaRPr lang="en-GB"/>
        </a:p>
      </dgm:t>
    </dgm:pt>
    <dgm:pt modelId="{AE8DCFBA-5CB0-461D-9C21-FAABA3A85A0C}" type="pres">
      <dgm:prSet presAssocID="{54685E14-1C79-4279-95EA-250B575B8124}" presName="ParentText1" presStyleLbl="revTx" presStyleIdx="0" presStyleCnt="0">
        <dgm:presLayoutVars>
          <dgm:chMax val="1"/>
          <dgm:chPref val="1"/>
        </dgm:presLayoutVars>
      </dgm:prSet>
      <dgm:spPr/>
      <dgm:t>
        <a:bodyPr/>
        <a:lstStyle/>
        <a:p>
          <a:endParaRPr lang="en-GB"/>
        </a:p>
      </dgm:t>
    </dgm:pt>
    <dgm:pt modelId="{407F8BFD-4278-457E-A8C5-1034603C6E42}" type="pres">
      <dgm:prSet presAssocID="{54685E14-1C79-4279-95EA-250B575B8124}" presName="ParentShape1" presStyleLbl="alignImgPlace1" presStyleIdx="0" presStyleCnt="2">
        <dgm:presLayoutVars/>
      </dgm:prSet>
      <dgm:spPr/>
      <dgm:t>
        <a:bodyPr/>
        <a:lstStyle/>
        <a:p>
          <a:endParaRPr lang="en-GB"/>
        </a:p>
      </dgm:t>
    </dgm:pt>
    <dgm:pt modelId="{22F63A20-16CF-4EE8-8C84-A9BC2F064E6A}" type="pres">
      <dgm:prSet presAssocID="{54685E14-1C79-4279-95EA-250B575B8124}" presName="ParentText2" presStyleLbl="revTx" presStyleIdx="0" presStyleCnt="0">
        <dgm:presLayoutVars>
          <dgm:chMax val="1"/>
          <dgm:chPref val="1"/>
        </dgm:presLayoutVars>
      </dgm:prSet>
      <dgm:spPr/>
      <dgm:t>
        <a:bodyPr/>
        <a:lstStyle/>
        <a:p>
          <a:endParaRPr lang="en-GB"/>
        </a:p>
      </dgm:t>
    </dgm:pt>
    <dgm:pt modelId="{AE5DB79B-8F1F-4091-B9E5-BFB800B684E7}" type="pres">
      <dgm:prSet presAssocID="{54685E14-1C79-4279-95EA-250B575B8124}" presName="ParentShape2" presStyleLbl="alignImgPlace1" presStyleIdx="1" presStyleCnt="2">
        <dgm:presLayoutVars/>
      </dgm:prSet>
      <dgm:spPr/>
      <dgm:t>
        <a:bodyPr/>
        <a:lstStyle/>
        <a:p>
          <a:endParaRPr lang="en-GB"/>
        </a:p>
      </dgm:t>
    </dgm:pt>
  </dgm:ptLst>
  <dgm:cxnLst>
    <dgm:cxn modelId="{E3C343E2-059E-4E8C-BF62-5E22B10551DF}" type="presOf" srcId="{65D570FE-85A5-41EC-8C85-FB0CD03723F4}" destId="{22F63A20-16CF-4EE8-8C84-A9BC2F064E6A}" srcOrd="0" destOrd="0" presId="urn:microsoft.com/office/officeart/2009/3/layout/OpposingIdeas"/>
    <dgm:cxn modelId="{E250A815-BBD7-4D6E-8E91-515E05002690}" srcId="{65D570FE-85A5-41EC-8C85-FB0CD03723F4}" destId="{FC4B9248-0A24-4F3F-B017-030E1FDF312B}" srcOrd="0" destOrd="0" parTransId="{3969BC46-BF70-471D-8BBF-13911F895133}" sibTransId="{07F4A507-9624-4C15-B2D6-BC9235B92EE6}"/>
    <dgm:cxn modelId="{477A9E38-411D-498E-9EA0-8E09FCA9B589}" type="presOf" srcId="{FC4B9248-0A24-4F3F-B017-030E1FDF312B}" destId="{2CB64CFA-67A9-4EB7-ABD4-A18B474E668A}" srcOrd="0" destOrd="0" presId="urn:microsoft.com/office/officeart/2009/3/layout/OpposingIdeas"/>
    <dgm:cxn modelId="{0405B92D-3F8E-4925-94A1-AE35DEA7D5FB}" type="presOf" srcId="{12644FCC-0709-4EE5-8FAA-F7EBBD3008BC}" destId="{AE8DCFBA-5CB0-461D-9C21-FAABA3A85A0C}" srcOrd="0" destOrd="0" presId="urn:microsoft.com/office/officeart/2009/3/layout/OpposingIdeas"/>
    <dgm:cxn modelId="{0BDB8EC1-5F4F-4504-86BB-A636068EAD40}" type="presOf" srcId="{54685E14-1C79-4279-95EA-250B575B8124}" destId="{E156E4F5-651C-4B4F-99FF-892A7DEA067F}" srcOrd="0" destOrd="0" presId="urn:microsoft.com/office/officeart/2009/3/layout/OpposingIdeas"/>
    <dgm:cxn modelId="{1E07FCFD-6BAF-4B35-B793-3B40EFCB5738}" srcId="{12644FCC-0709-4EE5-8FAA-F7EBBD3008BC}" destId="{71CD5593-B4B6-48A1-9F90-95712AF78822}" srcOrd="0" destOrd="0" parTransId="{3B581C0B-3981-4C51-8B1A-FF726AE30803}" sibTransId="{29BB3FED-0BCC-4A2D-AB34-4BDB11BD1DB4}"/>
    <dgm:cxn modelId="{F654B046-8A71-44AF-A562-95041B1637EF}" type="presOf" srcId="{12644FCC-0709-4EE5-8FAA-F7EBBD3008BC}" destId="{407F8BFD-4278-457E-A8C5-1034603C6E42}" srcOrd="1" destOrd="0" presId="urn:microsoft.com/office/officeart/2009/3/layout/OpposingIdeas"/>
    <dgm:cxn modelId="{77707F08-D55A-45B2-B018-6F281171A8F0}" srcId="{54685E14-1C79-4279-95EA-250B575B8124}" destId="{12644FCC-0709-4EE5-8FAA-F7EBBD3008BC}" srcOrd="0" destOrd="0" parTransId="{24E1A7A2-D21F-4A23-8B23-30C7FF237549}" sibTransId="{FBED60DC-01CA-4CE5-B428-6F3FC0ADB9B2}"/>
    <dgm:cxn modelId="{096A64DF-3E5B-45A0-AA77-49DEB3237C9D}" type="presOf" srcId="{71CD5593-B4B6-48A1-9F90-95712AF78822}" destId="{DD552817-71AF-49BE-A8A4-32F0FE1FE326}" srcOrd="0" destOrd="0" presId="urn:microsoft.com/office/officeart/2009/3/layout/OpposingIdeas"/>
    <dgm:cxn modelId="{BFA88173-8097-4B97-937A-BE81D621FE80}" srcId="{54685E14-1C79-4279-95EA-250B575B8124}" destId="{65D570FE-85A5-41EC-8C85-FB0CD03723F4}" srcOrd="1" destOrd="0" parTransId="{5D18B161-FAAF-429A-8D5D-1ABA5153F5A6}" sibTransId="{DB095F84-693A-4306-8FE9-03B3BC7602E8}"/>
    <dgm:cxn modelId="{99A47673-0522-462C-8B60-BDBAC8401430}" type="presOf" srcId="{65D570FE-85A5-41EC-8C85-FB0CD03723F4}" destId="{AE5DB79B-8F1F-4091-B9E5-BFB800B684E7}" srcOrd="1" destOrd="0" presId="urn:microsoft.com/office/officeart/2009/3/layout/OpposingIdeas"/>
    <dgm:cxn modelId="{765E2126-44E3-434D-BE7D-4A0498593972}" type="presParOf" srcId="{E156E4F5-651C-4B4F-99FF-892A7DEA067F}" destId="{F8B1DB80-9DAC-4645-A40E-EAA9AE320968}" srcOrd="0" destOrd="0" presId="urn:microsoft.com/office/officeart/2009/3/layout/OpposingIdeas"/>
    <dgm:cxn modelId="{020344B5-42E1-4BC4-A359-EFD37832CF58}" type="presParOf" srcId="{E156E4F5-651C-4B4F-99FF-892A7DEA067F}" destId="{E40DFB13-9DBB-4C3D-8828-A28A0057951D}" srcOrd="1" destOrd="0" presId="urn:microsoft.com/office/officeart/2009/3/layout/OpposingIdeas"/>
    <dgm:cxn modelId="{9CBB7273-1252-434B-A06A-E806C4D31D0A}" type="presParOf" srcId="{E156E4F5-651C-4B4F-99FF-892A7DEA067F}" destId="{DD552817-71AF-49BE-A8A4-32F0FE1FE326}" srcOrd="2" destOrd="0" presId="urn:microsoft.com/office/officeart/2009/3/layout/OpposingIdeas"/>
    <dgm:cxn modelId="{B769D87C-4F87-4D88-82C4-3FCF17B53E20}" type="presParOf" srcId="{E156E4F5-651C-4B4F-99FF-892A7DEA067F}" destId="{2CB64CFA-67A9-4EB7-ABD4-A18B474E668A}" srcOrd="3" destOrd="0" presId="urn:microsoft.com/office/officeart/2009/3/layout/OpposingIdeas"/>
    <dgm:cxn modelId="{F960952A-A717-459B-BE04-EE9B23C27263}" type="presParOf" srcId="{E156E4F5-651C-4B4F-99FF-892A7DEA067F}" destId="{AE8DCFBA-5CB0-461D-9C21-FAABA3A85A0C}" srcOrd="4" destOrd="0" presId="urn:microsoft.com/office/officeart/2009/3/layout/OpposingIdeas"/>
    <dgm:cxn modelId="{DB9E26F4-49DD-4894-886C-10143B16F0AE}" type="presParOf" srcId="{E156E4F5-651C-4B4F-99FF-892A7DEA067F}" destId="{407F8BFD-4278-457E-A8C5-1034603C6E42}" srcOrd="5" destOrd="0" presId="urn:microsoft.com/office/officeart/2009/3/layout/OpposingIdeas"/>
    <dgm:cxn modelId="{F93ED32F-A5BA-4D0F-B7EE-2EAB50F2111B}" type="presParOf" srcId="{E156E4F5-651C-4B4F-99FF-892A7DEA067F}" destId="{22F63A20-16CF-4EE8-8C84-A9BC2F064E6A}" srcOrd="6" destOrd="0" presId="urn:microsoft.com/office/officeart/2009/3/layout/OpposingIdeas"/>
    <dgm:cxn modelId="{A6FF501E-B5E7-4460-BCC2-9CE7647F5211}" type="presParOf" srcId="{E156E4F5-651C-4B4F-99FF-892A7DEA067F}" destId="{AE5DB79B-8F1F-4091-B9E5-BFB800B684E7}"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071069-4698-48B7-8362-7615AFC14D2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GB"/>
        </a:p>
      </dgm:t>
    </dgm:pt>
    <dgm:pt modelId="{0DE4B423-76CE-4581-B2CD-253432F5D08E}">
      <dgm:prSet phldrT="[Text]" custT="1"/>
      <dgm:spPr/>
      <dgm:t>
        <a:bodyPr/>
        <a:lstStyle/>
        <a:p>
          <a:r>
            <a:rPr lang="en-GB" sz="2500" b="1" kern="1200" baseline="0" dirty="0">
              <a:solidFill>
                <a:schemeClr val="tx2"/>
              </a:solidFill>
              <a:latin typeface="+mn-lt"/>
              <a:ea typeface="+mn-ea"/>
              <a:cs typeface="+mn-cs"/>
            </a:rPr>
            <a:t>What to do when you interact with your patients'/</a:t>
          </a:r>
          <a:br>
            <a:rPr lang="en-GB" sz="2500" b="1" kern="1200" baseline="0" dirty="0">
              <a:solidFill>
                <a:schemeClr val="tx2"/>
              </a:solidFill>
              <a:latin typeface="+mn-lt"/>
              <a:ea typeface="+mn-ea"/>
              <a:cs typeface="+mn-cs"/>
            </a:rPr>
          </a:br>
          <a:r>
            <a:rPr lang="en-GB" sz="2500" b="1" kern="1200" baseline="0" dirty="0">
              <a:solidFill>
                <a:schemeClr val="tx2"/>
              </a:solidFill>
              <a:latin typeface="+mn-lt"/>
              <a:ea typeface="+mn-ea"/>
              <a:cs typeface="+mn-cs"/>
            </a:rPr>
            <a:t>clients' family members</a:t>
          </a:r>
        </a:p>
      </dgm:t>
    </dgm:pt>
    <dgm:pt modelId="{F7D8E3FB-E558-40D0-9729-BF8230C0C87C}" type="parTrans" cxnId="{BD18A6DD-3601-44EB-95CF-E033EED1E052}">
      <dgm:prSet/>
      <dgm:spPr/>
      <dgm:t>
        <a:bodyPr/>
        <a:lstStyle/>
        <a:p>
          <a:endParaRPr lang="en-GB"/>
        </a:p>
      </dgm:t>
    </dgm:pt>
    <dgm:pt modelId="{088D89AB-B2E9-434B-ABF6-1932D60ED86A}" type="sibTrans" cxnId="{BD18A6DD-3601-44EB-95CF-E033EED1E052}">
      <dgm:prSet/>
      <dgm:spPr/>
      <dgm:t>
        <a:bodyPr/>
        <a:lstStyle/>
        <a:p>
          <a:endParaRPr lang="en-GB"/>
        </a:p>
      </dgm:t>
    </dgm:pt>
    <dgm:pt modelId="{D01DE1FF-FD8D-4C84-8687-82E3996D56C7}">
      <dgm:prSet phldrT="[Text]" custT="1"/>
      <dgm:spPr/>
      <dgm:t>
        <a:bodyPr/>
        <a:lstStyle/>
        <a:p>
          <a:pPr>
            <a:buFont typeface="Wingdings" panose="05000000000000000000" pitchFamily="2" charset="2"/>
            <a:buNone/>
          </a:pPr>
          <a:r>
            <a:rPr lang="en-US" sz="1600" kern="1200" baseline="0" dirty="0">
              <a:solidFill>
                <a:schemeClr val="tx2"/>
              </a:solidFill>
              <a:latin typeface="+mn-lt"/>
              <a:ea typeface="+mn-ea"/>
              <a:cs typeface="+mn-cs"/>
            </a:rPr>
            <a:t>Acknowledge the presence of the family member and identify the relationship between the patient/client and the family member.</a:t>
          </a:r>
        </a:p>
        <a:p>
          <a:pPr>
            <a:buFont typeface="Wingdings" panose="05000000000000000000" pitchFamily="2" charset="2"/>
            <a:buNone/>
          </a:pPr>
          <a:endParaRPr lang="en-US" sz="1200" kern="1200" baseline="0" dirty="0">
            <a:solidFill>
              <a:schemeClr val="tx2"/>
            </a:solidFill>
            <a:latin typeface="+mn-lt"/>
            <a:ea typeface="+mn-ea"/>
            <a:cs typeface="+mn-cs"/>
          </a:endParaRPr>
        </a:p>
        <a:p>
          <a:pPr>
            <a:buFont typeface="Wingdings" panose="05000000000000000000" pitchFamily="2" charset="2"/>
            <a:buNone/>
          </a:pPr>
          <a:r>
            <a:rPr lang="en-US" sz="1600" kern="1200" baseline="0" dirty="0">
              <a:solidFill>
                <a:schemeClr val="tx2"/>
              </a:solidFill>
              <a:latin typeface="+mn-lt"/>
              <a:ea typeface="+mn-ea"/>
              <a:cs typeface="+mn-cs"/>
            </a:rPr>
            <a:t>Establish the role of the family member in decision making and remember that each case (and each family) is different.</a:t>
          </a:r>
        </a:p>
        <a:p>
          <a:pPr>
            <a:buNone/>
          </a:pPr>
          <a:endParaRPr lang="en-US" sz="1200" kern="1200" dirty="0"/>
        </a:p>
        <a:p>
          <a:pPr>
            <a:buNone/>
          </a:pPr>
          <a:endParaRPr lang="en-US" sz="1200" kern="1200" dirty="0"/>
        </a:p>
      </dgm:t>
    </dgm:pt>
    <dgm:pt modelId="{1EFC2A66-2862-4A21-963C-5A2A0A3329E6}" type="parTrans" cxnId="{16E78A5E-4F4B-4C8B-BE05-3DBCA8568B8C}">
      <dgm:prSet/>
      <dgm:spPr/>
      <dgm:t>
        <a:bodyPr/>
        <a:lstStyle/>
        <a:p>
          <a:endParaRPr lang="en-GB"/>
        </a:p>
      </dgm:t>
    </dgm:pt>
    <dgm:pt modelId="{07478AE0-2102-4843-87D9-F51100924C29}" type="sibTrans" cxnId="{16E78A5E-4F4B-4C8B-BE05-3DBCA8568B8C}">
      <dgm:prSet/>
      <dgm:spPr/>
      <dgm:t>
        <a:bodyPr/>
        <a:lstStyle/>
        <a:p>
          <a:endParaRPr lang="en-GB"/>
        </a:p>
      </dgm:t>
    </dgm:pt>
    <dgm:pt modelId="{F0BF85A6-370F-4A24-90E0-397CD5572421}">
      <dgm:prSet phldrT="[Text]" custT="1"/>
      <dgm:spPr/>
      <dgm:t>
        <a:bodyPr/>
        <a:lstStyle/>
        <a:p>
          <a:pPr marL="0" lvl="0" algn="l" defTabSz="666750">
            <a:lnSpc>
              <a:spcPct val="90000"/>
            </a:lnSpc>
            <a:spcBef>
              <a:spcPct val="0"/>
            </a:spcBef>
            <a:spcAft>
              <a:spcPct val="35000"/>
            </a:spcAft>
            <a:buFont typeface="Wingdings" panose="05000000000000000000" pitchFamily="2" charset="2"/>
            <a:buNone/>
          </a:pPr>
          <a:r>
            <a:rPr lang="en-US" sz="1600" kern="1200" baseline="0" dirty="0">
              <a:solidFill>
                <a:srgbClr val="004680"/>
              </a:solidFill>
              <a:latin typeface="Calibri"/>
              <a:ea typeface="+mn-ea"/>
              <a:cs typeface="+mn-cs"/>
            </a:rPr>
            <a:t>Recognize and acknowledge any emotions expressed by the patient/client or family member.</a:t>
          </a:r>
        </a:p>
        <a:p>
          <a:pPr marL="0" lvl="0" algn="l" defTabSz="666750">
            <a:lnSpc>
              <a:spcPct val="90000"/>
            </a:lnSpc>
            <a:spcBef>
              <a:spcPct val="0"/>
            </a:spcBef>
            <a:spcAft>
              <a:spcPct val="35000"/>
            </a:spcAft>
            <a:buFont typeface="Wingdings" panose="05000000000000000000" pitchFamily="2" charset="2"/>
            <a:buNone/>
          </a:pPr>
          <a:endParaRPr lang="en-US" sz="1200" kern="1200" baseline="0" dirty="0">
            <a:solidFill>
              <a:srgbClr val="004680"/>
            </a:solidFill>
            <a:latin typeface="Calibri"/>
            <a:ea typeface="+mn-ea"/>
            <a:cs typeface="+mn-cs"/>
          </a:endParaRPr>
        </a:p>
        <a:p>
          <a:pPr marL="0" lvl="0" algn="l" defTabSz="666750">
            <a:lnSpc>
              <a:spcPct val="90000"/>
            </a:lnSpc>
            <a:spcBef>
              <a:spcPct val="0"/>
            </a:spcBef>
            <a:spcAft>
              <a:spcPct val="35000"/>
            </a:spcAft>
            <a:buFont typeface="Wingdings" panose="05000000000000000000" pitchFamily="2" charset="2"/>
            <a:buNone/>
          </a:pPr>
          <a:r>
            <a:rPr lang="en-US" sz="1500" kern="1200" baseline="0" dirty="0">
              <a:solidFill>
                <a:srgbClr val="004680"/>
              </a:solidFill>
              <a:latin typeface="Calibri"/>
              <a:ea typeface="+mn-ea"/>
              <a:cs typeface="+mn-cs"/>
            </a:rPr>
            <a:t>Encourage the family member to be specific with the information she/he gives you.</a:t>
          </a:r>
          <a:endParaRPr lang="en-GB" sz="1500" kern="1200" baseline="0" dirty="0">
            <a:solidFill>
              <a:srgbClr val="004680"/>
            </a:solidFill>
            <a:latin typeface="Calibri"/>
            <a:ea typeface="+mn-ea"/>
            <a:cs typeface="+mn-cs"/>
          </a:endParaRPr>
        </a:p>
      </dgm:t>
    </dgm:pt>
    <dgm:pt modelId="{12B9B7DB-77BD-4BE9-907A-A1D5F58B84C7}" type="parTrans" cxnId="{1711B67C-ED71-4F14-827A-C069FFE68E3A}">
      <dgm:prSet/>
      <dgm:spPr/>
      <dgm:t>
        <a:bodyPr/>
        <a:lstStyle/>
        <a:p>
          <a:endParaRPr lang="en-GB"/>
        </a:p>
      </dgm:t>
    </dgm:pt>
    <dgm:pt modelId="{F16683B0-9789-4793-9E12-FF792DFBC6E3}" type="sibTrans" cxnId="{1711B67C-ED71-4F14-827A-C069FFE68E3A}">
      <dgm:prSet/>
      <dgm:spPr/>
      <dgm:t>
        <a:bodyPr/>
        <a:lstStyle/>
        <a:p>
          <a:endParaRPr lang="en-GB"/>
        </a:p>
      </dgm:t>
    </dgm:pt>
    <dgm:pt modelId="{5AEDC9F8-17DE-45FF-ACA3-04AD5370ADDF}">
      <dgm:prSet phldrT="[Text]" custT="1"/>
      <dgm:spPr/>
      <dgm:t>
        <a:bodyPr/>
        <a:lstStyle/>
        <a:p>
          <a:r>
            <a:rPr lang="en-US" sz="1600" kern="1200" baseline="0" dirty="0">
              <a:solidFill>
                <a:srgbClr val="004680"/>
              </a:solidFill>
              <a:latin typeface="Calibri"/>
              <a:ea typeface="+mn-ea"/>
              <a:cs typeface="+mn-cs"/>
            </a:rPr>
            <a:t>If you consider it necessary, assess the patient/client in private (separate from the family member) for physical, emotional, or financial abuse or neglect.</a:t>
          </a:r>
        </a:p>
        <a:p>
          <a:endParaRPr lang="en-US" sz="1200" kern="1200" baseline="0" dirty="0">
            <a:solidFill>
              <a:srgbClr val="004680"/>
            </a:solidFill>
            <a:latin typeface="Calibri"/>
            <a:ea typeface="+mn-ea"/>
            <a:cs typeface="+mn-cs"/>
          </a:endParaRPr>
        </a:p>
        <a:p>
          <a:r>
            <a:rPr lang="en-US" sz="1600" kern="1200" baseline="0" dirty="0">
              <a:solidFill>
                <a:srgbClr val="004680"/>
              </a:solidFill>
              <a:latin typeface="Calibri"/>
              <a:ea typeface="+mn-ea"/>
              <a:cs typeface="+mn-cs"/>
            </a:rPr>
            <a:t>Recognize the impact of patient’s/client’s health on her/his family and especially, if the family member is her/his only caregiver.</a:t>
          </a:r>
          <a:endParaRPr lang="en-GB" sz="1600" kern="1200" baseline="0" dirty="0">
            <a:solidFill>
              <a:srgbClr val="004680"/>
            </a:solidFill>
            <a:latin typeface="Calibri"/>
            <a:ea typeface="+mn-ea"/>
            <a:cs typeface="+mn-cs"/>
          </a:endParaRPr>
        </a:p>
      </dgm:t>
    </dgm:pt>
    <dgm:pt modelId="{3440D643-E3DC-4D55-8D2D-03EDA1B1B60A}" type="parTrans" cxnId="{DE7D7924-CF6A-4D39-B69C-56A7080CB345}">
      <dgm:prSet/>
      <dgm:spPr/>
      <dgm:t>
        <a:bodyPr/>
        <a:lstStyle/>
        <a:p>
          <a:endParaRPr lang="en-GB"/>
        </a:p>
      </dgm:t>
    </dgm:pt>
    <dgm:pt modelId="{CFA597F1-44EC-4DA4-8673-F9EA62F01B2F}" type="sibTrans" cxnId="{DE7D7924-CF6A-4D39-B69C-56A7080CB345}">
      <dgm:prSet/>
      <dgm:spPr/>
      <dgm:t>
        <a:bodyPr/>
        <a:lstStyle/>
        <a:p>
          <a:endParaRPr lang="en-GB"/>
        </a:p>
      </dgm:t>
    </dgm:pt>
    <dgm:pt modelId="{3EEFA081-3328-43E9-B4DB-767EFF6C56C2}" type="pres">
      <dgm:prSet presAssocID="{1E071069-4698-48B7-8362-7615AFC14D20}" presName="vert0" presStyleCnt="0">
        <dgm:presLayoutVars>
          <dgm:dir/>
          <dgm:animOne val="branch"/>
          <dgm:animLvl val="lvl"/>
        </dgm:presLayoutVars>
      </dgm:prSet>
      <dgm:spPr/>
      <dgm:t>
        <a:bodyPr/>
        <a:lstStyle/>
        <a:p>
          <a:endParaRPr lang="en-GB"/>
        </a:p>
      </dgm:t>
    </dgm:pt>
    <dgm:pt modelId="{CE5E3E6F-9F57-4982-AE89-335F9606A761}" type="pres">
      <dgm:prSet presAssocID="{0DE4B423-76CE-4581-B2CD-253432F5D08E}" presName="thickLine" presStyleLbl="alignNode1" presStyleIdx="0" presStyleCnt="1"/>
      <dgm:spPr/>
    </dgm:pt>
    <dgm:pt modelId="{6A3442BD-8FFC-4F99-A637-0E2E6444FFA6}" type="pres">
      <dgm:prSet presAssocID="{0DE4B423-76CE-4581-B2CD-253432F5D08E}" presName="horz1" presStyleCnt="0"/>
      <dgm:spPr/>
    </dgm:pt>
    <dgm:pt modelId="{77A0D6CA-6C50-4FEA-A7A1-DE006ADE603E}" type="pres">
      <dgm:prSet presAssocID="{0DE4B423-76CE-4581-B2CD-253432F5D08E}" presName="tx1" presStyleLbl="revTx" presStyleIdx="0" presStyleCnt="4"/>
      <dgm:spPr/>
      <dgm:t>
        <a:bodyPr/>
        <a:lstStyle/>
        <a:p>
          <a:endParaRPr lang="en-GB"/>
        </a:p>
      </dgm:t>
    </dgm:pt>
    <dgm:pt modelId="{EF0D1007-C71D-46C9-AC97-5DDD6BB5632B}" type="pres">
      <dgm:prSet presAssocID="{0DE4B423-76CE-4581-B2CD-253432F5D08E}" presName="vert1" presStyleCnt="0"/>
      <dgm:spPr/>
    </dgm:pt>
    <dgm:pt modelId="{86284B9C-B9F4-493F-8E90-FBA0A320D16C}" type="pres">
      <dgm:prSet presAssocID="{D01DE1FF-FD8D-4C84-8687-82E3996D56C7}" presName="vertSpace2a" presStyleCnt="0"/>
      <dgm:spPr/>
    </dgm:pt>
    <dgm:pt modelId="{2A967C7C-15EF-433C-8FEF-DBF0FACA5F5F}" type="pres">
      <dgm:prSet presAssocID="{D01DE1FF-FD8D-4C84-8687-82E3996D56C7}" presName="horz2" presStyleCnt="0"/>
      <dgm:spPr/>
    </dgm:pt>
    <dgm:pt modelId="{897F62AA-0AFC-46B6-B7F8-E85E369FD395}" type="pres">
      <dgm:prSet presAssocID="{D01DE1FF-FD8D-4C84-8687-82E3996D56C7}" presName="horzSpace2" presStyleCnt="0"/>
      <dgm:spPr/>
    </dgm:pt>
    <dgm:pt modelId="{889E6D1E-BD49-4D6D-A509-DD44BE133A14}" type="pres">
      <dgm:prSet presAssocID="{D01DE1FF-FD8D-4C84-8687-82E3996D56C7}" presName="tx2" presStyleLbl="revTx" presStyleIdx="1" presStyleCnt="4" custLinFactNeighborX="244" custLinFactNeighborY="194"/>
      <dgm:spPr/>
      <dgm:t>
        <a:bodyPr/>
        <a:lstStyle/>
        <a:p>
          <a:endParaRPr lang="en-GB"/>
        </a:p>
      </dgm:t>
    </dgm:pt>
    <dgm:pt modelId="{50F830D9-B4F3-4873-87BA-391A2829B762}" type="pres">
      <dgm:prSet presAssocID="{D01DE1FF-FD8D-4C84-8687-82E3996D56C7}" presName="vert2" presStyleCnt="0"/>
      <dgm:spPr/>
    </dgm:pt>
    <dgm:pt modelId="{807ADC1B-B839-41B2-AB46-EC5A5BE04F1B}" type="pres">
      <dgm:prSet presAssocID="{D01DE1FF-FD8D-4C84-8687-82E3996D56C7}" presName="thinLine2b" presStyleLbl="callout" presStyleIdx="0" presStyleCnt="3"/>
      <dgm:spPr/>
    </dgm:pt>
    <dgm:pt modelId="{11D5B1A8-6C26-45D8-BBAD-2D7E149576E3}" type="pres">
      <dgm:prSet presAssocID="{D01DE1FF-FD8D-4C84-8687-82E3996D56C7}" presName="vertSpace2b" presStyleCnt="0"/>
      <dgm:spPr/>
    </dgm:pt>
    <dgm:pt modelId="{78F64AAA-1066-4924-A972-DA6B9FCB11AE}" type="pres">
      <dgm:prSet presAssocID="{F0BF85A6-370F-4A24-90E0-397CD5572421}" presName="horz2" presStyleCnt="0"/>
      <dgm:spPr/>
    </dgm:pt>
    <dgm:pt modelId="{C64F3EA7-3D71-48E3-96BE-5924B3DAB03F}" type="pres">
      <dgm:prSet presAssocID="{F0BF85A6-370F-4A24-90E0-397CD5572421}" presName="horzSpace2" presStyleCnt="0"/>
      <dgm:spPr/>
    </dgm:pt>
    <dgm:pt modelId="{D9FB0480-5604-4758-9F00-673E5EE800DC}" type="pres">
      <dgm:prSet presAssocID="{F0BF85A6-370F-4A24-90E0-397CD5572421}" presName="tx2" presStyleLbl="revTx" presStyleIdx="2" presStyleCnt="4"/>
      <dgm:spPr/>
      <dgm:t>
        <a:bodyPr/>
        <a:lstStyle/>
        <a:p>
          <a:endParaRPr lang="en-GB"/>
        </a:p>
      </dgm:t>
    </dgm:pt>
    <dgm:pt modelId="{83DEEC4F-7B38-4D17-A7CE-B52AA5B4D345}" type="pres">
      <dgm:prSet presAssocID="{F0BF85A6-370F-4A24-90E0-397CD5572421}" presName="vert2" presStyleCnt="0"/>
      <dgm:spPr/>
    </dgm:pt>
    <dgm:pt modelId="{7CAA3DEC-C269-4843-B8B5-6D40C4DDAB98}" type="pres">
      <dgm:prSet presAssocID="{F0BF85A6-370F-4A24-90E0-397CD5572421}" presName="thinLine2b" presStyleLbl="callout" presStyleIdx="1" presStyleCnt="3"/>
      <dgm:spPr/>
    </dgm:pt>
    <dgm:pt modelId="{3DF7E487-EF5D-48E4-9DB6-3CF4D48C6E8B}" type="pres">
      <dgm:prSet presAssocID="{F0BF85A6-370F-4A24-90E0-397CD5572421}" presName="vertSpace2b" presStyleCnt="0"/>
      <dgm:spPr/>
    </dgm:pt>
    <dgm:pt modelId="{923A3799-31CC-420D-9C99-7B28F0711F98}" type="pres">
      <dgm:prSet presAssocID="{5AEDC9F8-17DE-45FF-ACA3-04AD5370ADDF}" presName="horz2" presStyleCnt="0"/>
      <dgm:spPr/>
    </dgm:pt>
    <dgm:pt modelId="{82D21D0C-0542-4243-B6E3-A18CCC7A83B2}" type="pres">
      <dgm:prSet presAssocID="{5AEDC9F8-17DE-45FF-ACA3-04AD5370ADDF}" presName="horzSpace2" presStyleCnt="0"/>
      <dgm:spPr/>
    </dgm:pt>
    <dgm:pt modelId="{5740F2C9-6D6C-4D84-887B-7BCF8C1DCA1E}" type="pres">
      <dgm:prSet presAssocID="{5AEDC9F8-17DE-45FF-ACA3-04AD5370ADDF}" presName="tx2" presStyleLbl="revTx" presStyleIdx="3" presStyleCnt="4"/>
      <dgm:spPr/>
      <dgm:t>
        <a:bodyPr/>
        <a:lstStyle/>
        <a:p>
          <a:endParaRPr lang="en-GB"/>
        </a:p>
      </dgm:t>
    </dgm:pt>
    <dgm:pt modelId="{4B290089-2D46-487F-8D90-AA9341112891}" type="pres">
      <dgm:prSet presAssocID="{5AEDC9F8-17DE-45FF-ACA3-04AD5370ADDF}" presName="vert2" presStyleCnt="0"/>
      <dgm:spPr/>
    </dgm:pt>
    <dgm:pt modelId="{BA9050BE-CCB0-4933-B252-D6BDDC9A3D5A}" type="pres">
      <dgm:prSet presAssocID="{5AEDC9F8-17DE-45FF-ACA3-04AD5370ADDF}" presName="thinLine2b" presStyleLbl="callout" presStyleIdx="2" presStyleCnt="3"/>
      <dgm:spPr/>
    </dgm:pt>
    <dgm:pt modelId="{BDB70D44-1154-4AB7-B3EB-70AEA294C43E}" type="pres">
      <dgm:prSet presAssocID="{5AEDC9F8-17DE-45FF-ACA3-04AD5370ADDF}" presName="vertSpace2b" presStyleCnt="0"/>
      <dgm:spPr/>
    </dgm:pt>
  </dgm:ptLst>
  <dgm:cxnLst>
    <dgm:cxn modelId="{42D95A11-D4E5-4F99-B0BE-57361F00EE5F}" type="presOf" srcId="{0DE4B423-76CE-4581-B2CD-253432F5D08E}" destId="{77A0D6CA-6C50-4FEA-A7A1-DE006ADE603E}" srcOrd="0" destOrd="0" presId="urn:microsoft.com/office/officeart/2008/layout/LinedList"/>
    <dgm:cxn modelId="{16E78A5E-4F4B-4C8B-BE05-3DBCA8568B8C}" srcId="{0DE4B423-76CE-4581-B2CD-253432F5D08E}" destId="{D01DE1FF-FD8D-4C84-8687-82E3996D56C7}" srcOrd="0" destOrd="0" parTransId="{1EFC2A66-2862-4A21-963C-5A2A0A3329E6}" sibTransId="{07478AE0-2102-4843-87D9-F51100924C29}"/>
    <dgm:cxn modelId="{BD18A6DD-3601-44EB-95CF-E033EED1E052}" srcId="{1E071069-4698-48B7-8362-7615AFC14D20}" destId="{0DE4B423-76CE-4581-B2CD-253432F5D08E}" srcOrd="0" destOrd="0" parTransId="{F7D8E3FB-E558-40D0-9729-BF8230C0C87C}" sibTransId="{088D89AB-B2E9-434B-ABF6-1932D60ED86A}"/>
    <dgm:cxn modelId="{DE7D7924-CF6A-4D39-B69C-56A7080CB345}" srcId="{0DE4B423-76CE-4581-B2CD-253432F5D08E}" destId="{5AEDC9F8-17DE-45FF-ACA3-04AD5370ADDF}" srcOrd="2" destOrd="0" parTransId="{3440D643-E3DC-4D55-8D2D-03EDA1B1B60A}" sibTransId="{CFA597F1-44EC-4DA4-8673-F9EA62F01B2F}"/>
    <dgm:cxn modelId="{47D917C8-8692-4F76-AF87-B5ED54BD5C4E}" type="presOf" srcId="{F0BF85A6-370F-4A24-90E0-397CD5572421}" destId="{D9FB0480-5604-4758-9F00-673E5EE800DC}" srcOrd="0" destOrd="0" presId="urn:microsoft.com/office/officeart/2008/layout/LinedList"/>
    <dgm:cxn modelId="{34D63B06-26AF-4724-82B2-C17EA0DCEE10}" type="presOf" srcId="{5AEDC9F8-17DE-45FF-ACA3-04AD5370ADDF}" destId="{5740F2C9-6D6C-4D84-887B-7BCF8C1DCA1E}" srcOrd="0" destOrd="0" presId="urn:microsoft.com/office/officeart/2008/layout/LinedList"/>
    <dgm:cxn modelId="{6AD77829-CAFB-4953-92C8-FDD420B46521}" type="presOf" srcId="{1E071069-4698-48B7-8362-7615AFC14D20}" destId="{3EEFA081-3328-43E9-B4DB-767EFF6C56C2}" srcOrd="0" destOrd="0" presId="urn:microsoft.com/office/officeart/2008/layout/LinedList"/>
    <dgm:cxn modelId="{1711B67C-ED71-4F14-827A-C069FFE68E3A}" srcId="{0DE4B423-76CE-4581-B2CD-253432F5D08E}" destId="{F0BF85A6-370F-4A24-90E0-397CD5572421}" srcOrd="1" destOrd="0" parTransId="{12B9B7DB-77BD-4BE9-907A-A1D5F58B84C7}" sibTransId="{F16683B0-9789-4793-9E12-FF792DFBC6E3}"/>
    <dgm:cxn modelId="{8CC97216-9B61-4D73-B3CB-E0D4D0B316F3}" type="presOf" srcId="{D01DE1FF-FD8D-4C84-8687-82E3996D56C7}" destId="{889E6D1E-BD49-4D6D-A509-DD44BE133A14}" srcOrd="0" destOrd="0" presId="urn:microsoft.com/office/officeart/2008/layout/LinedList"/>
    <dgm:cxn modelId="{E490854F-80FF-4956-B87F-85D7C1589C74}" type="presParOf" srcId="{3EEFA081-3328-43E9-B4DB-767EFF6C56C2}" destId="{CE5E3E6F-9F57-4982-AE89-335F9606A761}" srcOrd="0" destOrd="0" presId="urn:microsoft.com/office/officeart/2008/layout/LinedList"/>
    <dgm:cxn modelId="{FC6245B0-6D61-4079-9CC3-C7F553D1B132}" type="presParOf" srcId="{3EEFA081-3328-43E9-B4DB-767EFF6C56C2}" destId="{6A3442BD-8FFC-4F99-A637-0E2E6444FFA6}" srcOrd="1" destOrd="0" presId="urn:microsoft.com/office/officeart/2008/layout/LinedList"/>
    <dgm:cxn modelId="{DBD39566-56EF-4554-B639-EE0E61AC8588}" type="presParOf" srcId="{6A3442BD-8FFC-4F99-A637-0E2E6444FFA6}" destId="{77A0D6CA-6C50-4FEA-A7A1-DE006ADE603E}" srcOrd="0" destOrd="0" presId="urn:microsoft.com/office/officeart/2008/layout/LinedList"/>
    <dgm:cxn modelId="{8FEAD0D0-1FEB-405A-99A4-623C9DA0AB99}" type="presParOf" srcId="{6A3442BD-8FFC-4F99-A637-0E2E6444FFA6}" destId="{EF0D1007-C71D-46C9-AC97-5DDD6BB5632B}" srcOrd="1" destOrd="0" presId="urn:microsoft.com/office/officeart/2008/layout/LinedList"/>
    <dgm:cxn modelId="{40363491-85AE-4418-9BDB-4521FEB14E78}" type="presParOf" srcId="{EF0D1007-C71D-46C9-AC97-5DDD6BB5632B}" destId="{86284B9C-B9F4-493F-8E90-FBA0A320D16C}" srcOrd="0" destOrd="0" presId="urn:microsoft.com/office/officeart/2008/layout/LinedList"/>
    <dgm:cxn modelId="{091BBA0B-A4A4-4CEC-BC1F-D21322D8221A}" type="presParOf" srcId="{EF0D1007-C71D-46C9-AC97-5DDD6BB5632B}" destId="{2A967C7C-15EF-433C-8FEF-DBF0FACA5F5F}" srcOrd="1" destOrd="0" presId="urn:microsoft.com/office/officeart/2008/layout/LinedList"/>
    <dgm:cxn modelId="{3B090940-034D-4E43-9806-3E26276AFC5A}" type="presParOf" srcId="{2A967C7C-15EF-433C-8FEF-DBF0FACA5F5F}" destId="{897F62AA-0AFC-46B6-B7F8-E85E369FD395}" srcOrd="0" destOrd="0" presId="urn:microsoft.com/office/officeart/2008/layout/LinedList"/>
    <dgm:cxn modelId="{6EF3415F-1A2C-408F-818D-E31501751DC0}" type="presParOf" srcId="{2A967C7C-15EF-433C-8FEF-DBF0FACA5F5F}" destId="{889E6D1E-BD49-4D6D-A509-DD44BE133A14}" srcOrd="1" destOrd="0" presId="urn:microsoft.com/office/officeart/2008/layout/LinedList"/>
    <dgm:cxn modelId="{D67C584B-3844-4286-B546-12F3539555D3}" type="presParOf" srcId="{2A967C7C-15EF-433C-8FEF-DBF0FACA5F5F}" destId="{50F830D9-B4F3-4873-87BA-391A2829B762}" srcOrd="2" destOrd="0" presId="urn:microsoft.com/office/officeart/2008/layout/LinedList"/>
    <dgm:cxn modelId="{A06AC0DE-728A-4BF1-AF04-F05012B4CCB0}" type="presParOf" srcId="{EF0D1007-C71D-46C9-AC97-5DDD6BB5632B}" destId="{807ADC1B-B839-41B2-AB46-EC5A5BE04F1B}" srcOrd="2" destOrd="0" presId="urn:microsoft.com/office/officeart/2008/layout/LinedList"/>
    <dgm:cxn modelId="{F2C4B98F-C220-4E02-858B-53C826128142}" type="presParOf" srcId="{EF0D1007-C71D-46C9-AC97-5DDD6BB5632B}" destId="{11D5B1A8-6C26-45D8-BBAD-2D7E149576E3}" srcOrd="3" destOrd="0" presId="urn:microsoft.com/office/officeart/2008/layout/LinedList"/>
    <dgm:cxn modelId="{E3A2C76E-CCCA-4185-ADEB-E83A628FF112}" type="presParOf" srcId="{EF0D1007-C71D-46C9-AC97-5DDD6BB5632B}" destId="{78F64AAA-1066-4924-A972-DA6B9FCB11AE}" srcOrd="4" destOrd="0" presId="urn:microsoft.com/office/officeart/2008/layout/LinedList"/>
    <dgm:cxn modelId="{6113A795-179E-425D-8B10-7AA92758ACDA}" type="presParOf" srcId="{78F64AAA-1066-4924-A972-DA6B9FCB11AE}" destId="{C64F3EA7-3D71-48E3-96BE-5924B3DAB03F}" srcOrd="0" destOrd="0" presId="urn:microsoft.com/office/officeart/2008/layout/LinedList"/>
    <dgm:cxn modelId="{531BA67C-94C8-42B3-B551-BD1AC18F7A99}" type="presParOf" srcId="{78F64AAA-1066-4924-A972-DA6B9FCB11AE}" destId="{D9FB0480-5604-4758-9F00-673E5EE800DC}" srcOrd="1" destOrd="0" presId="urn:microsoft.com/office/officeart/2008/layout/LinedList"/>
    <dgm:cxn modelId="{D01AFCA5-24AB-48CB-BD7C-E10FEA523FA1}" type="presParOf" srcId="{78F64AAA-1066-4924-A972-DA6B9FCB11AE}" destId="{83DEEC4F-7B38-4D17-A7CE-B52AA5B4D345}" srcOrd="2" destOrd="0" presId="urn:microsoft.com/office/officeart/2008/layout/LinedList"/>
    <dgm:cxn modelId="{6C4DFD4F-38E0-4513-BF48-88D57C55B441}" type="presParOf" srcId="{EF0D1007-C71D-46C9-AC97-5DDD6BB5632B}" destId="{7CAA3DEC-C269-4843-B8B5-6D40C4DDAB98}" srcOrd="5" destOrd="0" presId="urn:microsoft.com/office/officeart/2008/layout/LinedList"/>
    <dgm:cxn modelId="{B9917CBE-6FB8-41A7-8836-92ADDBDD6418}" type="presParOf" srcId="{EF0D1007-C71D-46C9-AC97-5DDD6BB5632B}" destId="{3DF7E487-EF5D-48E4-9DB6-3CF4D48C6E8B}" srcOrd="6" destOrd="0" presId="urn:microsoft.com/office/officeart/2008/layout/LinedList"/>
    <dgm:cxn modelId="{B498B84B-AA10-4801-9577-6448E4D41AF0}" type="presParOf" srcId="{EF0D1007-C71D-46C9-AC97-5DDD6BB5632B}" destId="{923A3799-31CC-420D-9C99-7B28F0711F98}" srcOrd="7" destOrd="0" presId="urn:microsoft.com/office/officeart/2008/layout/LinedList"/>
    <dgm:cxn modelId="{D62C3F3E-7C49-4AAA-88CE-239954BD1DEF}" type="presParOf" srcId="{923A3799-31CC-420D-9C99-7B28F0711F98}" destId="{82D21D0C-0542-4243-B6E3-A18CCC7A83B2}" srcOrd="0" destOrd="0" presId="urn:microsoft.com/office/officeart/2008/layout/LinedList"/>
    <dgm:cxn modelId="{8157E20A-0E5F-46AD-9715-8A5C014DD81E}" type="presParOf" srcId="{923A3799-31CC-420D-9C99-7B28F0711F98}" destId="{5740F2C9-6D6C-4D84-887B-7BCF8C1DCA1E}" srcOrd="1" destOrd="0" presId="urn:microsoft.com/office/officeart/2008/layout/LinedList"/>
    <dgm:cxn modelId="{FC24D9F3-9C96-4915-B3A3-4E494A0B2732}" type="presParOf" srcId="{923A3799-31CC-420D-9C99-7B28F0711F98}" destId="{4B290089-2D46-487F-8D90-AA9341112891}" srcOrd="2" destOrd="0" presId="urn:microsoft.com/office/officeart/2008/layout/LinedList"/>
    <dgm:cxn modelId="{650952A6-CB0E-4A6F-9684-9398E42D32EA}" type="presParOf" srcId="{EF0D1007-C71D-46C9-AC97-5DDD6BB5632B}" destId="{BA9050BE-CCB0-4933-B252-D6BDDC9A3D5A}" srcOrd="8" destOrd="0" presId="urn:microsoft.com/office/officeart/2008/layout/LinedList"/>
    <dgm:cxn modelId="{CE6B1D91-5099-40B3-B695-E21827867718}" type="presParOf" srcId="{EF0D1007-C71D-46C9-AC97-5DDD6BB5632B}" destId="{BDB70D44-1154-4AB7-B3EB-70AEA294C43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9FE5B1-2DD9-4A10-BA95-951B0B78ACC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9012EB4D-33C7-408C-8B7C-6102491BD584}">
      <dgm:prSet phldrT="[Text]"/>
      <dgm:spPr/>
      <dgm:t>
        <a:bodyPr/>
        <a:lstStyle/>
        <a:p>
          <a:pPr algn="just"/>
          <a:r>
            <a:rPr lang="en-US" b="0" i="0" dirty="0"/>
            <a:t>Racial and ethnic minorities have less access to mental health services than do white people. They are less likely to receive needed care and when they do, it is more likely to be poor in quality.</a:t>
          </a:r>
          <a:endParaRPr lang="en-GB" dirty="0"/>
        </a:p>
      </dgm:t>
    </dgm:pt>
    <dgm:pt modelId="{62522F77-A004-433B-9A97-2418870FEC97}" type="parTrans" cxnId="{00625E3B-91DC-4531-8C57-C1C3A230CBAF}">
      <dgm:prSet/>
      <dgm:spPr/>
      <dgm:t>
        <a:bodyPr/>
        <a:lstStyle/>
        <a:p>
          <a:endParaRPr lang="en-GB"/>
        </a:p>
      </dgm:t>
    </dgm:pt>
    <dgm:pt modelId="{D865719D-2197-4D70-8093-50F04C8CA4FB}" type="sibTrans" cxnId="{00625E3B-91DC-4531-8C57-C1C3A230CBAF}">
      <dgm:prSet/>
      <dgm:spPr/>
      <dgm:t>
        <a:bodyPr/>
        <a:lstStyle/>
        <a:p>
          <a:endParaRPr lang="en-GB"/>
        </a:p>
      </dgm:t>
    </dgm:pt>
    <dgm:pt modelId="{40AE9FCA-9E48-4D4B-96EA-72C81450772A}">
      <dgm:prSet phldrT="[Text]"/>
      <dgm:spPr/>
      <dgm:t>
        <a:bodyPr/>
        <a:lstStyle/>
        <a:p>
          <a:pPr algn="just"/>
          <a:r>
            <a:rPr lang="en-US" b="0" i="0" dirty="0"/>
            <a:t>Racial and ethnic minorities have unmet mental health needs and may suffer a greater loss to their overall health and productivity. </a:t>
          </a:r>
          <a:endParaRPr lang="en-US" i="0" dirty="0"/>
        </a:p>
      </dgm:t>
    </dgm:pt>
    <dgm:pt modelId="{BA5CFA62-28A6-4055-B3A5-0C5D0B167220}" type="parTrans" cxnId="{A0E3AF63-566D-45DC-A39D-AEC042D36385}">
      <dgm:prSet/>
      <dgm:spPr/>
      <dgm:t>
        <a:bodyPr/>
        <a:lstStyle/>
        <a:p>
          <a:endParaRPr lang="en-GB"/>
        </a:p>
      </dgm:t>
    </dgm:pt>
    <dgm:pt modelId="{36001D94-C6B0-49CA-A388-0D9653D7D2A4}" type="sibTrans" cxnId="{A0E3AF63-566D-45DC-A39D-AEC042D36385}">
      <dgm:prSet/>
      <dgm:spPr/>
      <dgm:t>
        <a:bodyPr/>
        <a:lstStyle/>
        <a:p>
          <a:endParaRPr lang="en-GB"/>
        </a:p>
      </dgm:t>
    </dgm:pt>
    <dgm:pt modelId="{E6623088-754B-44AA-A8E3-09804656A861}">
      <dgm:prSet/>
      <dgm:spPr/>
      <dgm:t>
        <a:bodyPr/>
        <a:lstStyle/>
        <a:p>
          <a:pPr algn="just"/>
          <a:r>
            <a:rPr lang="en-US" b="0" i="0" dirty="0"/>
            <a:t>Many disabled adults (ages 18-55) have a mental disorder contributing to their disability.</a:t>
          </a:r>
          <a:endParaRPr lang="en-GB" dirty="0"/>
        </a:p>
      </dgm:t>
    </dgm:pt>
    <dgm:pt modelId="{022BEBF5-B5E8-42C1-B183-A1187E7F0AAB}" type="parTrans" cxnId="{50608311-D64B-42DE-8834-6953E366F0D3}">
      <dgm:prSet/>
      <dgm:spPr/>
      <dgm:t>
        <a:bodyPr/>
        <a:lstStyle/>
        <a:p>
          <a:endParaRPr lang="en-GB"/>
        </a:p>
      </dgm:t>
    </dgm:pt>
    <dgm:pt modelId="{F69A2E90-A4A0-44D4-9AFE-A3C6D3F23BFB}" type="sibTrans" cxnId="{50608311-D64B-42DE-8834-6953E366F0D3}">
      <dgm:prSet/>
      <dgm:spPr/>
      <dgm:t>
        <a:bodyPr/>
        <a:lstStyle/>
        <a:p>
          <a:endParaRPr lang="en-GB"/>
        </a:p>
      </dgm:t>
    </dgm:pt>
    <dgm:pt modelId="{C97A8E69-03A3-465F-B681-044EF20D0B62}" type="pres">
      <dgm:prSet presAssocID="{2E9FE5B1-2DD9-4A10-BA95-951B0B78ACC3}" presName="linear" presStyleCnt="0">
        <dgm:presLayoutVars>
          <dgm:animLvl val="lvl"/>
          <dgm:resizeHandles val="exact"/>
        </dgm:presLayoutVars>
      </dgm:prSet>
      <dgm:spPr/>
      <dgm:t>
        <a:bodyPr/>
        <a:lstStyle/>
        <a:p>
          <a:endParaRPr lang="en-GB"/>
        </a:p>
      </dgm:t>
    </dgm:pt>
    <dgm:pt modelId="{0735BA42-A901-4F97-8A58-7AFBC1395BB2}" type="pres">
      <dgm:prSet presAssocID="{9012EB4D-33C7-408C-8B7C-6102491BD584}" presName="parentText" presStyleLbl="node1" presStyleIdx="0" presStyleCnt="3" custLinFactY="-3495" custLinFactNeighborY="-100000">
        <dgm:presLayoutVars>
          <dgm:chMax val="0"/>
          <dgm:bulletEnabled val="1"/>
        </dgm:presLayoutVars>
      </dgm:prSet>
      <dgm:spPr/>
      <dgm:t>
        <a:bodyPr/>
        <a:lstStyle/>
        <a:p>
          <a:endParaRPr lang="en-GB"/>
        </a:p>
      </dgm:t>
    </dgm:pt>
    <dgm:pt modelId="{61C8DB92-4B65-482F-A5DA-B798A2E1CC66}" type="pres">
      <dgm:prSet presAssocID="{D865719D-2197-4D70-8093-50F04C8CA4FB}" presName="spacer" presStyleCnt="0"/>
      <dgm:spPr/>
    </dgm:pt>
    <dgm:pt modelId="{E56913F6-C783-4750-8C89-73B1C44C1838}" type="pres">
      <dgm:prSet presAssocID="{40AE9FCA-9E48-4D4B-96EA-72C81450772A}" presName="parentText" presStyleLbl="node1" presStyleIdx="1" presStyleCnt="3" custLinFactNeighborY="-14401">
        <dgm:presLayoutVars>
          <dgm:chMax val="0"/>
          <dgm:bulletEnabled val="1"/>
        </dgm:presLayoutVars>
      </dgm:prSet>
      <dgm:spPr/>
      <dgm:t>
        <a:bodyPr/>
        <a:lstStyle/>
        <a:p>
          <a:endParaRPr lang="en-GB"/>
        </a:p>
      </dgm:t>
    </dgm:pt>
    <dgm:pt modelId="{FEF39AC2-3E43-4BE3-BE29-46DE91A0AAE1}" type="pres">
      <dgm:prSet presAssocID="{36001D94-C6B0-49CA-A388-0D9653D7D2A4}" presName="spacer" presStyleCnt="0"/>
      <dgm:spPr/>
    </dgm:pt>
    <dgm:pt modelId="{687FFF40-76EC-4694-B5EA-3E43D88C4451}" type="pres">
      <dgm:prSet presAssocID="{E6623088-754B-44AA-A8E3-09804656A861}" presName="parentText" presStyleLbl="node1" presStyleIdx="2" presStyleCnt="3" custLinFactNeighborY="19536">
        <dgm:presLayoutVars>
          <dgm:chMax val="0"/>
          <dgm:bulletEnabled val="1"/>
        </dgm:presLayoutVars>
      </dgm:prSet>
      <dgm:spPr/>
      <dgm:t>
        <a:bodyPr/>
        <a:lstStyle/>
        <a:p>
          <a:endParaRPr lang="en-GB"/>
        </a:p>
      </dgm:t>
    </dgm:pt>
  </dgm:ptLst>
  <dgm:cxnLst>
    <dgm:cxn modelId="{A0E3AF63-566D-45DC-A39D-AEC042D36385}" srcId="{2E9FE5B1-2DD9-4A10-BA95-951B0B78ACC3}" destId="{40AE9FCA-9E48-4D4B-96EA-72C81450772A}" srcOrd="1" destOrd="0" parTransId="{BA5CFA62-28A6-4055-B3A5-0C5D0B167220}" sibTransId="{36001D94-C6B0-49CA-A388-0D9653D7D2A4}"/>
    <dgm:cxn modelId="{13DBEB8F-70EC-419D-812A-B1B933CAD59F}" type="presOf" srcId="{40AE9FCA-9E48-4D4B-96EA-72C81450772A}" destId="{E56913F6-C783-4750-8C89-73B1C44C1838}" srcOrd="0" destOrd="0" presId="urn:microsoft.com/office/officeart/2005/8/layout/vList2"/>
    <dgm:cxn modelId="{00625E3B-91DC-4531-8C57-C1C3A230CBAF}" srcId="{2E9FE5B1-2DD9-4A10-BA95-951B0B78ACC3}" destId="{9012EB4D-33C7-408C-8B7C-6102491BD584}" srcOrd="0" destOrd="0" parTransId="{62522F77-A004-433B-9A97-2418870FEC97}" sibTransId="{D865719D-2197-4D70-8093-50F04C8CA4FB}"/>
    <dgm:cxn modelId="{5DD40670-2301-4778-B2A4-AF2EE3B6D542}" type="presOf" srcId="{E6623088-754B-44AA-A8E3-09804656A861}" destId="{687FFF40-76EC-4694-B5EA-3E43D88C4451}" srcOrd="0" destOrd="0" presId="urn:microsoft.com/office/officeart/2005/8/layout/vList2"/>
    <dgm:cxn modelId="{BA2C7B18-F1CB-4780-B15F-6E8B09B15F48}" type="presOf" srcId="{9012EB4D-33C7-408C-8B7C-6102491BD584}" destId="{0735BA42-A901-4F97-8A58-7AFBC1395BB2}" srcOrd="0" destOrd="0" presId="urn:microsoft.com/office/officeart/2005/8/layout/vList2"/>
    <dgm:cxn modelId="{50608311-D64B-42DE-8834-6953E366F0D3}" srcId="{2E9FE5B1-2DD9-4A10-BA95-951B0B78ACC3}" destId="{E6623088-754B-44AA-A8E3-09804656A861}" srcOrd="2" destOrd="0" parTransId="{022BEBF5-B5E8-42C1-B183-A1187E7F0AAB}" sibTransId="{F69A2E90-A4A0-44D4-9AFE-A3C6D3F23BFB}"/>
    <dgm:cxn modelId="{8FEC10A4-9A47-4C0B-B524-EB384B86A3B4}" type="presOf" srcId="{2E9FE5B1-2DD9-4A10-BA95-951B0B78ACC3}" destId="{C97A8E69-03A3-465F-B681-044EF20D0B62}" srcOrd="0" destOrd="0" presId="urn:microsoft.com/office/officeart/2005/8/layout/vList2"/>
    <dgm:cxn modelId="{449B578F-A303-4605-A980-18217D6AADE1}" type="presParOf" srcId="{C97A8E69-03A3-465F-B681-044EF20D0B62}" destId="{0735BA42-A901-4F97-8A58-7AFBC1395BB2}" srcOrd="0" destOrd="0" presId="urn:microsoft.com/office/officeart/2005/8/layout/vList2"/>
    <dgm:cxn modelId="{146ECDBD-D177-4648-B180-7291119D7FD5}" type="presParOf" srcId="{C97A8E69-03A3-465F-B681-044EF20D0B62}" destId="{61C8DB92-4B65-482F-A5DA-B798A2E1CC66}" srcOrd="1" destOrd="0" presId="urn:microsoft.com/office/officeart/2005/8/layout/vList2"/>
    <dgm:cxn modelId="{017D8E92-A6FF-4AE6-8747-E17D701BBA09}" type="presParOf" srcId="{C97A8E69-03A3-465F-B681-044EF20D0B62}" destId="{E56913F6-C783-4750-8C89-73B1C44C1838}" srcOrd="2" destOrd="0" presId="urn:microsoft.com/office/officeart/2005/8/layout/vList2"/>
    <dgm:cxn modelId="{76CF5CA6-D3D3-47B1-AC51-17400022C2CB}" type="presParOf" srcId="{C97A8E69-03A3-465F-B681-044EF20D0B62}" destId="{FEF39AC2-3E43-4BE3-BE29-46DE91A0AAE1}" srcOrd="3" destOrd="0" presId="urn:microsoft.com/office/officeart/2005/8/layout/vList2"/>
    <dgm:cxn modelId="{9314B135-FEB3-43A7-A82A-F2AEDD6073BC}" type="presParOf" srcId="{C97A8E69-03A3-465F-B681-044EF20D0B62}" destId="{687FFF40-76EC-4694-B5EA-3E43D88C44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DED491-FB47-4CB7-9FE4-B994DBBEE4F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AEBCB1E6-D50F-49A0-AFCB-A3E0B4760E1C}">
      <dgm:prSet phldrT="[Text]" custT="1"/>
      <dgm:spPr/>
      <dgm:t>
        <a:bodyPr/>
        <a:lstStyle/>
        <a:p>
          <a:pPr algn="ctr"/>
          <a:r>
            <a:rPr lang="en-US" sz="1700" b="1" kern="1200" dirty="0">
              <a:solidFill>
                <a:srgbClr val="D8D8D8"/>
              </a:solidFill>
              <a:latin typeface="Calibri"/>
              <a:ea typeface="+mn-ea"/>
              <a:cs typeface="+mn-cs"/>
            </a:rPr>
            <a:t>Mental Health:</a:t>
          </a:r>
        </a:p>
        <a:p>
          <a:pPr algn="l"/>
          <a:r>
            <a:rPr lang="en-US" sz="1700" kern="1200" dirty="0">
              <a:solidFill>
                <a:srgbClr val="D8D8D8"/>
              </a:solidFill>
              <a:latin typeface="Calibri"/>
              <a:ea typeface="+mn-ea"/>
              <a:cs typeface="+mn-cs"/>
            </a:rPr>
            <a:t>The successful performance of mental function, resulting in productive activities, fulfilling relationships with other people, the ability to adapt to change and to cope with adversity.</a:t>
          </a:r>
          <a:endParaRPr lang="en-GB" sz="1700" kern="1200" dirty="0">
            <a:solidFill>
              <a:srgbClr val="D8D8D8"/>
            </a:solidFill>
            <a:latin typeface="Calibri"/>
            <a:ea typeface="+mn-ea"/>
            <a:cs typeface="+mn-cs"/>
          </a:endParaRPr>
        </a:p>
      </dgm:t>
    </dgm:pt>
    <dgm:pt modelId="{0116B257-6B23-48E0-8176-D71FB703D04E}" type="parTrans" cxnId="{2638F115-42CE-4193-8889-29769C4167AE}">
      <dgm:prSet/>
      <dgm:spPr/>
      <dgm:t>
        <a:bodyPr/>
        <a:lstStyle/>
        <a:p>
          <a:endParaRPr lang="en-GB"/>
        </a:p>
      </dgm:t>
    </dgm:pt>
    <dgm:pt modelId="{87F88D1A-F7E8-4B86-A777-AA02309B24A1}" type="sibTrans" cxnId="{2638F115-42CE-4193-8889-29769C4167AE}">
      <dgm:prSet/>
      <dgm:spPr/>
      <dgm:t>
        <a:bodyPr/>
        <a:lstStyle/>
        <a:p>
          <a:endParaRPr lang="en-GB"/>
        </a:p>
      </dgm:t>
    </dgm:pt>
    <dgm:pt modelId="{4847FF74-898C-4AFB-9826-7E5B971428B8}">
      <dgm:prSet phldrT="[Text]" custT="1"/>
      <dgm:spPr/>
      <dgm:t>
        <a:bodyPr/>
        <a:lstStyle/>
        <a:p>
          <a:pPr algn="just"/>
          <a:r>
            <a:rPr lang="en-US" sz="1800" b="1" kern="1200" dirty="0">
              <a:solidFill>
                <a:srgbClr val="D8D8D8"/>
              </a:solidFill>
              <a:latin typeface="Calibri"/>
              <a:ea typeface="+mn-ea"/>
              <a:cs typeface="+mn-cs"/>
            </a:rPr>
            <a:t>Mental Health Problems:</a:t>
          </a:r>
        </a:p>
        <a:p>
          <a:pPr algn="l"/>
          <a:r>
            <a:rPr lang="en-US" sz="1800" kern="1200" dirty="0">
              <a:solidFill>
                <a:srgbClr val="D8D8D8"/>
              </a:solidFill>
              <a:latin typeface="Calibri"/>
              <a:ea typeface="+mn-ea"/>
              <a:cs typeface="+mn-cs"/>
            </a:rPr>
            <a:t>Signs and symptoms of insufficient intensity or duration to meet the criteria for any mental disorder.</a:t>
          </a:r>
          <a:endParaRPr lang="en-GB" sz="1800" kern="1200" dirty="0">
            <a:solidFill>
              <a:srgbClr val="D8D8D8"/>
            </a:solidFill>
            <a:latin typeface="Calibri"/>
            <a:ea typeface="+mn-ea"/>
            <a:cs typeface="+mn-cs"/>
          </a:endParaRPr>
        </a:p>
      </dgm:t>
    </dgm:pt>
    <dgm:pt modelId="{4DFDCFA0-B1D4-4CE9-A380-7C476AB23640}" type="parTrans" cxnId="{70287CEA-E0A2-4F22-80DA-1EEEEEF0DEBE}">
      <dgm:prSet/>
      <dgm:spPr/>
      <dgm:t>
        <a:bodyPr/>
        <a:lstStyle/>
        <a:p>
          <a:endParaRPr lang="en-GB"/>
        </a:p>
      </dgm:t>
    </dgm:pt>
    <dgm:pt modelId="{A8DC6F61-C767-4E9A-A455-1E058D4FBD9B}" type="sibTrans" cxnId="{70287CEA-E0A2-4F22-80DA-1EEEEEF0DEBE}">
      <dgm:prSet/>
      <dgm:spPr/>
      <dgm:t>
        <a:bodyPr/>
        <a:lstStyle/>
        <a:p>
          <a:endParaRPr lang="en-GB"/>
        </a:p>
      </dgm:t>
    </dgm:pt>
    <dgm:pt modelId="{A0160AB5-48CB-405A-829A-BD54AC33612D}">
      <dgm:prSet custT="1"/>
      <dgm:spPr>
        <a:solidFill>
          <a:schemeClr val="accent6">
            <a:lumMod val="75000"/>
          </a:schemeClr>
        </a:solidFill>
      </dgm:spPr>
      <dgm:t>
        <a:bodyPr/>
        <a:lstStyle/>
        <a:p>
          <a:pPr algn="ctr"/>
          <a:r>
            <a:rPr lang="en-US" sz="1600" b="1" kern="1200" dirty="0">
              <a:solidFill>
                <a:srgbClr val="D8D8D8"/>
              </a:solidFill>
              <a:latin typeface="Calibri"/>
              <a:ea typeface="+mn-ea"/>
              <a:cs typeface="+mn-cs"/>
            </a:rPr>
            <a:t>Mental Illness:</a:t>
          </a:r>
        </a:p>
        <a:p>
          <a:pPr algn="l"/>
          <a:r>
            <a:rPr lang="en-US" sz="1600" kern="1200" dirty="0">
              <a:solidFill>
                <a:srgbClr val="D8D8D8"/>
              </a:solidFill>
              <a:latin typeface="Calibri"/>
              <a:ea typeface="+mn-ea"/>
              <a:cs typeface="+mn-cs"/>
            </a:rPr>
            <a:t>All mental disorders, which are health conditions characterized by alterations in thinking, mood, or </a:t>
          </a:r>
          <a:r>
            <a:rPr lang="en-US" sz="1600" kern="1200" dirty="0" err="1">
              <a:solidFill>
                <a:srgbClr val="D8D8D8"/>
              </a:solidFill>
              <a:latin typeface="Calibri"/>
              <a:ea typeface="+mn-ea"/>
              <a:cs typeface="+mn-cs"/>
            </a:rPr>
            <a:t>behaviour</a:t>
          </a:r>
          <a:r>
            <a:rPr lang="en-US" sz="1600" kern="1200" dirty="0">
              <a:solidFill>
                <a:srgbClr val="D8D8D8"/>
              </a:solidFill>
              <a:latin typeface="Calibri"/>
              <a:ea typeface="+mn-ea"/>
              <a:cs typeface="+mn-cs"/>
            </a:rPr>
            <a:t> (or some combination) associated with distress and/or impaired functioning.</a:t>
          </a:r>
        </a:p>
      </dgm:t>
    </dgm:pt>
    <dgm:pt modelId="{D4A68808-5E79-4AAA-8136-2EAD639345FC}" type="parTrans" cxnId="{39ED6CCB-3B35-4D6B-A2E2-6E356794F4B0}">
      <dgm:prSet/>
      <dgm:spPr/>
      <dgm:t>
        <a:bodyPr/>
        <a:lstStyle/>
        <a:p>
          <a:endParaRPr lang="en-GB"/>
        </a:p>
      </dgm:t>
    </dgm:pt>
    <dgm:pt modelId="{1E078274-1DCF-4B39-AA92-747048D351A9}" type="sibTrans" cxnId="{39ED6CCB-3B35-4D6B-A2E2-6E356794F4B0}">
      <dgm:prSet/>
      <dgm:spPr/>
      <dgm:t>
        <a:bodyPr/>
        <a:lstStyle/>
        <a:p>
          <a:endParaRPr lang="en-GB"/>
        </a:p>
      </dgm:t>
    </dgm:pt>
    <dgm:pt modelId="{ECD60BDB-1CF1-4AAE-A8E9-4D860F7ED45F}">
      <dgm:prSet custT="1"/>
      <dgm:spPr/>
      <dgm:t>
        <a:bodyPr/>
        <a:lstStyle/>
        <a:p>
          <a:pPr algn="ctr"/>
          <a:r>
            <a:rPr lang="en-GB" sz="2000" b="1" dirty="0"/>
            <a:t>Culture: </a:t>
          </a:r>
        </a:p>
        <a:p>
          <a:pPr algn="l"/>
          <a:r>
            <a:rPr lang="en-GB" sz="1800" dirty="0"/>
            <a:t>A</a:t>
          </a:r>
          <a:r>
            <a:rPr lang="en-US" sz="1800" dirty="0"/>
            <a:t> common heritage or set of beliefs, norms, and values</a:t>
          </a:r>
          <a:r>
            <a:rPr lang="en-US" sz="2000" dirty="0"/>
            <a:t>.</a:t>
          </a:r>
          <a:endParaRPr lang="en-GB" sz="2000" dirty="0"/>
        </a:p>
      </dgm:t>
    </dgm:pt>
    <dgm:pt modelId="{E99AD0E2-27E6-4761-BE36-8F8320455CF9}" type="parTrans" cxnId="{1DCC7A49-0A5E-4551-B21D-DE193A267D41}">
      <dgm:prSet/>
      <dgm:spPr/>
      <dgm:t>
        <a:bodyPr/>
        <a:lstStyle/>
        <a:p>
          <a:endParaRPr lang="en-GB"/>
        </a:p>
      </dgm:t>
    </dgm:pt>
    <dgm:pt modelId="{833CA27A-495C-4FAB-A623-3A8C736B02F5}" type="sibTrans" cxnId="{1DCC7A49-0A5E-4551-B21D-DE193A267D41}">
      <dgm:prSet/>
      <dgm:spPr/>
      <dgm:t>
        <a:bodyPr/>
        <a:lstStyle/>
        <a:p>
          <a:endParaRPr lang="en-GB"/>
        </a:p>
      </dgm:t>
    </dgm:pt>
    <dgm:pt modelId="{F111A323-335C-4C9E-99D5-5042FF552639}" type="pres">
      <dgm:prSet presAssocID="{ECDED491-FB47-4CB7-9FE4-B994DBBEE4FB}" presName="diagram" presStyleCnt="0">
        <dgm:presLayoutVars>
          <dgm:dir/>
          <dgm:resizeHandles val="exact"/>
        </dgm:presLayoutVars>
      </dgm:prSet>
      <dgm:spPr/>
      <dgm:t>
        <a:bodyPr/>
        <a:lstStyle/>
        <a:p>
          <a:endParaRPr lang="en-GB"/>
        </a:p>
      </dgm:t>
    </dgm:pt>
    <dgm:pt modelId="{6B8BC65C-4FA3-4E66-92BD-8157DB846A43}" type="pres">
      <dgm:prSet presAssocID="{AEBCB1E6-D50F-49A0-AFCB-A3E0B4760E1C}" presName="node" presStyleLbl="node1" presStyleIdx="0" presStyleCnt="4">
        <dgm:presLayoutVars>
          <dgm:bulletEnabled val="1"/>
        </dgm:presLayoutVars>
      </dgm:prSet>
      <dgm:spPr/>
      <dgm:t>
        <a:bodyPr/>
        <a:lstStyle/>
        <a:p>
          <a:endParaRPr lang="en-GB"/>
        </a:p>
      </dgm:t>
    </dgm:pt>
    <dgm:pt modelId="{07B6E00B-885B-4AE1-BF46-51F7EF0D7F9E}" type="pres">
      <dgm:prSet presAssocID="{87F88D1A-F7E8-4B86-A777-AA02309B24A1}" presName="sibTrans" presStyleCnt="0"/>
      <dgm:spPr/>
    </dgm:pt>
    <dgm:pt modelId="{AEAC6FB5-EF9F-4EBB-B7B6-FBCB93F4C0D6}" type="pres">
      <dgm:prSet presAssocID="{A0160AB5-48CB-405A-829A-BD54AC33612D}" presName="node" presStyleLbl="node1" presStyleIdx="1" presStyleCnt="4">
        <dgm:presLayoutVars>
          <dgm:bulletEnabled val="1"/>
        </dgm:presLayoutVars>
      </dgm:prSet>
      <dgm:spPr/>
      <dgm:t>
        <a:bodyPr/>
        <a:lstStyle/>
        <a:p>
          <a:endParaRPr lang="en-GB"/>
        </a:p>
      </dgm:t>
    </dgm:pt>
    <dgm:pt modelId="{D4C87E6E-2AA6-45C8-9BA6-EFD19DF7ED86}" type="pres">
      <dgm:prSet presAssocID="{1E078274-1DCF-4B39-AA92-747048D351A9}" presName="sibTrans" presStyleCnt="0"/>
      <dgm:spPr/>
    </dgm:pt>
    <dgm:pt modelId="{111E2F54-A51B-4595-BE10-A838E3EA06B6}" type="pres">
      <dgm:prSet presAssocID="{4847FF74-898C-4AFB-9826-7E5B971428B8}" presName="node" presStyleLbl="node1" presStyleIdx="2" presStyleCnt="4">
        <dgm:presLayoutVars>
          <dgm:bulletEnabled val="1"/>
        </dgm:presLayoutVars>
      </dgm:prSet>
      <dgm:spPr/>
      <dgm:t>
        <a:bodyPr/>
        <a:lstStyle/>
        <a:p>
          <a:endParaRPr lang="en-GB"/>
        </a:p>
      </dgm:t>
    </dgm:pt>
    <dgm:pt modelId="{D9FE70F5-32F2-44A6-92BD-03BC47D408FF}" type="pres">
      <dgm:prSet presAssocID="{A8DC6F61-C767-4E9A-A455-1E058D4FBD9B}" presName="sibTrans" presStyleCnt="0"/>
      <dgm:spPr/>
    </dgm:pt>
    <dgm:pt modelId="{AC1C1E4C-CB9B-4A21-808E-5FB8A0E03B4A}" type="pres">
      <dgm:prSet presAssocID="{ECD60BDB-1CF1-4AAE-A8E9-4D860F7ED45F}" presName="node" presStyleLbl="node1" presStyleIdx="3" presStyleCnt="4">
        <dgm:presLayoutVars>
          <dgm:bulletEnabled val="1"/>
        </dgm:presLayoutVars>
      </dgm:prSet>
      <dgm:spPr/>
      <dgm:t>
        <a:bodyPr/>
        <a:lstStyle/>
        <a:p>
          <a:endParaRPr lang="en-GB"/>
        </a:p>
      </dgm:t>
    </dgm:pt>
  </dgm:ptLst>
  <dgm:cxnLst>
    <dgm:cxn modelId="{39ED6CCB-3B35-4D6B-A2E2-6E356794F4B0}" srcId="{ECDED491-FB47-4CB7-9FE4-B994DBBEE4FB}" destId="{A0160AB5-48CB-405A-829A-BD54AC33612D}" srcOrd="1" destOrd="0" parTransId="{D4A68808-5E79-4AAA-8136-2EAD639345FC}" sibTransId="{1E078274-1DCF-4B39-AA92-747048D351A9}"/>
    <dgm:cxn modelId="{4EFBF8E0-00DC-476F-B034-B015A7137F2E}" type="presOf" srcId="{ECD60BDB-1CF1-4AAE-A8E9-4D860F7ED45F}" destId="{AC1C1E4C-CB9B-4A21-808E-5FB8A0E03B4A}" srcOrd="0" destOrd="0" presId="urn:microsoft.com/office/officeart/2005/8/layout/default"/>
    <dgm:cxn modelId="{1DCC7A49-0A5E-4551-B21D-DE193A267D41}" srcId="{ECDED491-FB47-4CB7-9FE4-B994DBBEE4FB}" destId="{ECD60BDB-1CF1-4AAE-A8E9-4D860F7ED45F}" srcOrd="3" destOrd="0" parTransId="{E99AD0E2-27E6-4761-BE36-8F8320455CF9}" sibTransId="{833CA27A-495C-4FAB-A623-3A8C736B02F5}"/>
    <dgm:cxn modelId="{9C5F6835-5F38-4684-AF5D-23E8247678F5}" type="presOf" srcId="{A0160AB5-48CB-405A-829A-BD54AC33612D}" destId="{AEAC6FB5-EF9F-4EBB-B7B6-FBCB93F4C0D6}" srcOrd="0" destOrd="0" presId="urn:microsoft.com/office/officeart/2005/8/layout/default"/>
    <dgm:cxn modelId="{70287CEA-E0A2-4F22-80DA-1EEEEEF0DEBE}" srcId="{ECDED491-FB47-4CB7-9FE4-B994DBBEE4FB}" destId="{4847FF74-898C-4AFB-9826-7E5B971428B8}" srcOrd="2" destOrd="0" parTransId="{4DFDCFA0-B1D4-4CE9-A380-7C476AB23640}" sibTransId="{A8DC6F61-C767-4E9A-A455-1E058D4FBD9B}"/>
    <dgm:cxn modelId="{8A858A2C-A682-41EE-9E30-2A8F5C5A3C01}" type="presOf" srcId="{4847FF74-898C-4AFB-9826-7E5B971428B8}" destId="{111E2F54-A51B-4595-BE10-A838E3EA06B6}" srcOrd="0" destOrd="0" presId="urn:microsoft.com/office/officeart/2005/8/layout/default"/>
    <dgm:cxn modelId="{2638F115-42CE-4193-8889-29769C4167AE}" srcId="{ECDED491-FB47-4CB7-9FE4-B994DBBEE4FB}" destId="{AEBCB1E6-D50F-49A0-AFCB-A3E0B4760E1C}" srcOrd="0" destOrd="0" parTransId="{0116B257-6B23-48E0-8176-D71FB703D04E}" sibTransId="{87F88D1A-F7E8-4B86-A777-AA02309B24A1}"/>
    <dgm:cxn modelId="{F9832BF8-2247-41EA-9A7C-3D2489F708E3}" type="presOf" srcId="{AEBCB1E6-D50F-49A0-AFCB-A3E0B4760E1C}" destId="{6B8BC65C-4FA3-4E66-92BD-8157DB846A43}" srcOrd="0" destOrd="0" presId="urn:microsoft.com/office/officeart/2005/8/layout/default"/>
    <dgm:cxn modelId="{EF8F4533-8257-4967-810D-0C6C3842279A}" type="presOf" srcId="{ECDED491-FB47-4CB7-9FE4-B994DBBEE4FB}" destId="{F111A323-335C-4C9E-99D5-5042FF552639}" srcOrd="0" destOrd="0" presId="urn:microsoft.com/office/officeart/2005/8/layout/default"/>
    <dgm:cxn modelId="{B2BEB7E6-B2C5-4E40-99BA-FEA6BBEA82DC}" type="presParOf" srcId="{F111A323-335C-4C9E-99D5-5042FF552639}" destId="{6B8BC65C-4FA3-4E66-92BD-8157DB846A43}" srcOrd="0" destOrd="0" presId="urn:microsoft.com/office/officeart/2005/8/layout/default"/>
    <dgm:cxn modelId="{43891AFF-1993-4718-BC88-93943AEFB336}" type="presParOf" srcId="{F111A323-335C-4C9E-99D5-5042FF552639}" destId="{07B6E00B-885B-4AE1-BF46-51F7EF0D7F9E}" srcOrd="1" destOrd="0" presId="urn:microsoft.com/office/officeart/2005/8/layout/default"/>
    <dgm:cxn modelId="{ACC19353-CF17-4CDF-8FE1-F0E949CA804F}" type="presParOf" srcId="{F111A323-335C-4C9E-99D5-5042FF552639}" destId="{AEAC6FB5-EF9F-4EBB-B7B6-FBCB93F4C0D6}" srcOrd="2" destOrd="0" presId="urn:microsoft.com/office/officeart/2005/8/layout/default"/>
    <dgm:cxn modelId="{7D257C43-4665-494D-9033-725B51C7474B}" type="presParOf" srcId="{F111A323-335C-4C9E-99D5-5042FF552639}" destId="{D4C87E6E-2AA6-45C8-9BA6-EFD19DF7ED86}" srcOrd="3" destOrd="0" presId="urn:microsoft.com/office/officeart/2005/8/layout/default"/>
    <dgm:cxn modelId="{638EBA0C-E8D5-46B7-ABA0-7C2920C04428}" type="presParOf" srcId="{F111A323-335C-4C9E-99D5-5042FF552639}" destId="{111E2F54-A51B-4595-BE10-A838E3EA06B6}" srcOrd="4" destOrd="0" presId="urn:microsoft.com/office/officeart/2005/8/layout/default"/>
    <dgm:cxn modelId="{130A6FE5-C0A8-4ED8-A367-95BB120D0336}" type="presParOf" srcId="{F111A323-335C-4C9E-99D5-5042FF552639}" destId="{D9FE70F5-32F2-44A6-92BD-03BC47D408FF}" srcOrd="5" destOrd="0" presId="urn:microsoft.com/office/officeart/2005/8/layout/default"/>
    <dgm:cxn modelId="{12053D36-1A6C-4462-8E54-5F2852083B3A}" type="presParOf" srcId="{F111A323-335C-4C9E-99D5-5042FF552639}" destId="{AC1C1E4C-CB9B-4A21-808E-5FB8A0E03B4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5/20/2022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5/20/2022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hyperlink" Target="https://kinonikoekav.gr/index.php/el/programma-thetis-home/programma-theti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ezz93FrZYYY" TargetMode="External"/><Relationship Id="rId2" Type="http://schemas.openxmlformats.org/officeDocument/2006/relationships/slideLayout" Target="../slideLayouts/slideLayout7.xml"/><Relationship Id="rId1" Type="http://schemas.openxmlformats.org/officeDocument/2006/relationships/video" Target="https://www.youtube.com/embed/ezz93FrZYYY?feature=oembed" TargetMode="Externa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ulticulturalmentalhealth.ca/patient-information-by-languag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cholar.google.com/scholar_lookup?journal=Social+Science+Information&amp;title=Social+identity+and+intergroup+behavior&amp;author=H+Tajfel&amp;volume=13&amp;issue=2&amp;publication_year=1974&amp;pages=65-93&amp;" TargetMode="External"/><Relationship Id="rId3" Type="http://schemas.openxmlformats.org/officeDocument/2006/relationships/hyperlink" Target="http://www.effectivehealthcare.ahrq.gov/reports/final.cfm" TargetMode="External"/><Relationship Id="rId7" Type="http://schemas.openxmlformats.org/officeDocument/2006/relationships/hyperlink" Target="https://books.google.gr/books?hl=en&amp;lr=&amp;id=0QVzAwAAQBAJ&amp;oi=fnd&amp;pg=PP1&amp;dq=intercultural+competence+and+disability&amp;ots=4eNDITmNf6&amp;sig=1R_UCvfrhyF7YdcYLs-JGM3XoY4&amp;redir_esc=y#v=onepage&amp;q&amp;f=false" TargetMode="External"/><Relationship Id="rId2" Type="http://schemas.openxmlformats.org/officeDocument/2006/relationships/hyperlink" Target="https://www.aruma.com.au/about-us/about-disability/types-of-disabilities/" TargetMode="External"/><Relationship Id="rId1" Type="http://schemas.openxmlformats.org/officeDocument/2006/relationships/slideLayout" Target="../slideLayouts/slideLayout2.xml"/><Relationship Id="rId6" Type="http://schemas.openxmlformats.org/officeDocument/2006/relationships/hyperlink" Target="https://doi.org/10.1037/rep0000308" TargetMode="External"/><Relationship Id="rId5" Type="http://schemas.openxmlformats.org/officeDocument/2006/relationships/hyperlink" Target="https://www.disabled-world.com/disability/types/" TargetMode="External"/><Relationship Id="rId10" Type="http://schemas.openxmlformats.org/officeDocument/2006/relationships/hyperlink" Target="https://www.who.int/docs/default-source/classification/icf/drafticfpracticalmanual2.pdf?sfvrsn=8a214b01_4" TargetMode="External"/><Relationship Id="rId4" Type="http://schemas.openxmlformats.org/officeDocument/2006/relationships/hyperlink" Target="https://www.cdc.gov/ncbddd/disabilityandhealth/disability-inclusion.html" TargetMode="External"/><Relationship Id="rId9" Type="http://schemas.openxmlformats.org/officeDocument/2006/relationships/hyperlink" Target="https://www.who.int/publications/i/item/9789241564182"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mind.org.uk/" TargetMode="External"/><Relationship Id="rId2" Type="http://schemas.openxmlformats.org/officeDocument/2006/relationships/hyperlink" Target="https://www.heretohelp.bc.ca/infosheet/cross-cultural-mental-health-and-substance-use#A" TargetMode="External"/><Relationship Id="rId1" Type="http://schemas.openxmlformats.org/officeDocument/2006/relationships/slideLayout" Target="../slideLayouts/slideLayout2.xml"/><Relationship Id="rId4" Type="http://schemas.openxmlformats.org/officeDocument/2006/relationships/hyperlink" Target="https://multiculturalmentalhealth.ca/clinical-tools/cultural-formulation/"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4886" y="1412776"/>
            <a:ext cx="8359052" cy="2905952"/>
          </a:xfrm>
          <a:noFill/>
        </p:spPr>
        <p:txBody>
          <a:bodyPr/>
          <a:lstStyle/>
          <a:p>
            <a:r>
              <a:rPr lang="en-US" dirty="0"/>
              <a:t>DISABILITY, PSYCHOLOGY &amp; mental Health problems</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
        <p:nvSpPr>
          <p:cNvPr id="3" name="TextBox 2">
            <a:extLst>
              <a:ext uri="{FF2B5EF4-FFF2-40B4-BE49-F238E27FC236}">
                <a16:creationId xmlns="" xmlns:a16="http://schemas.microsoft.com/office/drawing/2014/main" id="{5F6C01DB-372E-4AF0-9094-1A8CE07E81FB}"/>
              </a:ext>
            </a:extLst>
          </p:cNvPr>
          <p:cNvSpPr txBox="1"/>
          <p:nvPr/>
        </p:nvSpPr>
        <p:spPr>
          <a:xfrm>
            <a:off x="4438228" y="4725144"/>
            <a:ext cx="3096344" cy="923330"/>
          </a:xfrm>
          <a:prstGeom prst="rect">
            <a:avLst/>
          </a:prstGeom>
          <a:noFill/>
        </p:spPr>
        <p:txBody>
          <a:bodyPr wrap="square" rtlCol="0">
            <a:spAutoFit/>
          </a:bodyPr>
          <a:lstStyle/>
          <a:p>
            <a:pPr algn="ctr"/>
            <a:r>
              <a:rPr lang="en-GB" sz="5400" dirty="0">
                <a:solidFill>
                  <a:schemeClr val="bg2"/>
                </a:solidFill>
              </a:rPr>
              <a:t>Module 7 </a:t>
            </a:r>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862" y="629853"/>
            <a:ext cx="9598700" cy="1159024"/>
          </a:xfrm>
        </p:spPr>
        <p:txBody>
          <a:bodyPr>
            <a:normAutofit fontScale="90000"/>
          </a:bodyPr>
          <a:lstStyle/>
          <a:p>
            <a:r>
              <a:rPr lang="en-GB" dirty="0"/>
              <a:t>Disability experience and diversity (WHO, 2011)</a:t>
            </a:r>
          </a:p>
        </p:txBody>
      </p:sp>
      <p:sp>
        <p:nvSpPr>
          <p:cNvPr id="3" name="Content Placeholder 2"/>
          <p:cNvSpPr>
            <a:spLocks noGrp="1"/>
          </p:cNvSpPr>
          <p:nvPr>
            <p:ph idx="1"/>
          </p:nvPr>
        </p:nvSpPr>
        <p:spPr>
          <a:xfrm>
            <a:off x="1274580" y="2132856"/>
            <a:ext cx="6840759" cy="3772394"/>
          </a:xfrm>
        </p:spPr>
        <p:txBody>
          <a:bodyPr>
            <a:normAutofit/>
          </a:bodyPr>
          <a:lstStyle/>
          <a:p>
            <a:r>
              <a:rPr lang="en-US" dirty="0"/>
              <a:t>The </a:t>
            </a:r>
            <a:r>
              <a:rPr lang="en-US" b="1" dirty="0"/>
              <a:t>disability experience </a:t>
            </a:r>
            <a:r>
              <a:rPr lang="en-US" dirty="0"/>
              <a:t>- the interaction of health conditions, personal factors, and environmental factors - varies greatly.</a:t>
            </a:r>
          </a:p>
          <a:p>
            <a:endParaRPr lang="en-US" dirty="0"/>
          </a:p>
          <a:p>
            <a:r>
              <a:rPr lang="en-US" dirty="0"/>
              <a:t>Persons with disabilities are diverse and heterogeneous.</a:t>
            </a:r>
          </a:p>
          <a:p>
            <a:pPr marL="0" indent="0">
              <a:buNone/>
            </a:pPr>
            <a:endParaRPr lang="en-US" dirty="0"/>
          </a:p>
          <a:p>
            <a:r>
              <a:rPr lang="en-US" dirty="0"/>
              <a:t>A child born with cerebral palsy or the young soldier who lost his leg to a land-mine, or the older person with dementia are all people with disabilities.</a:t>
            </a:r>
          </a:p>
        </p:txBody>
      </p:sp>
      <p:sp>
        <p:nvSpPr>
          <p:cNvPr id="4" name="Slide Number Placeholder 3"/>
          <p:cNvSpPr>
            <a:spLocks noGrp="1"/>
          </p:cNvSpPr>
          <p:nvPr>
            <p:ph type="sldNum" sz="quarter" idx="12"/>
          </p:nvPr>
        </p:nvSpPr>
        <p:spPr/>
        <p:txBody>
          <a:bodyPr/>
          <a:lstStyle/>
          <a:p>
            <a:fld id="{C014DD1E-5D91-48A3-AD6D-45FBA980D106}" type="slidenum">
              <a:rPr lang="en-GB" smtClean="0"/>
              <a:t>10</a:t>
            </a:fld>
            <a:endParaRPr lang="en-GB"/>
          </a:p>
        </p:txBody>
      </p:sp>
      <p:pic>
        <p:nvPicPr>
          <p:cNvPr id="6" name="Picture 5">
            <a:extLst>
              <a:ext uri="{FF2B5EF4-FFF2-40B4-BE49-F238E27FC236}">
                <a16:creationId xmlns="" xmlns:a16="http://schemas.microsoft.com/office/drawing/2014/main" id="{4CB068C5-A423-41DA-8E69-CAF9D5E98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8105" y="3850404"/>
            <a:ext cx="3576970" cy="2386908"/>
          </a:xfrm>
          <a:prstGeom prst="rect">
            <a:avLst/>
          </a:prstGeom>
        </p:spPr>
      </p:pic>
      <p:pic>
        <p:nvPicPr>
          <p:cNvPr id="8" name="Picture 7">
            <a:extLst>
              <a:ext uri="{FF2B5EF4-FFF2-40B4-BE49-F238E27FC236}">
                <a16:creationId xmlns="" xmlns:a16="http://schemas.microsoft.com/office/drawing/2014/main" id="{50A4A30B-2E4D-4C45-91F0-289C2F98D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105" y="1330125"/>
            <a:ext cx="3576970" cy="2386907"/>
          </a:xfrm>
          <a:prstGeom prst="rect">
            <a:avLst/>
          </a:prstGeom>
        </p:spPr>
      </p:pic>
    </p:spTree>
    <p:extLst>
      <p:ext uri="{BB962C8B-B14F-4D97-AF65-F5344CB8AC3E}">
        <p14:creationId xmlns:p14="http://schemas.microsoft.com/office/powerpoint/2010/main" val="135494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087016"/>
          </a:xfrm>
        </p:spPr>
        <p:txBody>
          <a:bodyPr>
            <a:normAutofit fontScale="90000"/>
          </a:bodyPr>
          <a:lstStyle/>
          <a:p>
            <a:r>
              <a:rPr lang="en-GB" dirty="0"/>
              <a:t>Health disparities and cultural competence </a:t>
            </a:r>
            <a:r>
              <a:rPr lang="en-GB" sz="1800" dirty="0"/>
              <a:t>(</a:t>
            </a:r>
            <a:r>
              <a:rPr lang="en-US" sz="1800" dirty="0"/>
              <a:t>Butler et al., 2016)</a:t>
            </a:r>
            <a:endParaRPr lang="en-GB" sz="1800" dirty="0"/>
          </a:p>
        </p:txBody>
      </p:sp>
      <p:sp>
        <p:nvSpPr>
          <p:cNvPr id="3" name="Content Placeholder 2"/>
          <p:cNvSpPr>
            <a:spLocks noGrp="1"/>
          </p:cNvSpPr>
          <p:nvPr>
            <p:ph idx="1"/>
          </p:nvPr>
        </p:nvSpPr>
        <p:spPr>
          <a:xfrm>
            <a:off x="1371243" y="2132856"/>
            <a:ext cx="5947305" cy="3744416"/>
          </a:xfrm>
        </p:spPr>
        <p:txBody>
          <a:bodyPr>
            <a:normAutofit/>
          </a:bodyPr>
          <a:lstStyle/>
          <a:p>
            <a:r>
              <a:rPr lang="en-US" dirty="0"/>
              <a:t>People with disabilities experience many health disparities e.g., poorer self-rated health; higher rates of obesity, smoking, and inactivity; limited access to health care etc.</a:t>
            </a:r>
          </a:p>
          <a:p>
            <a:r>
              <a:rPr lang="en-US" dirty="0"/>
              <a:t>Cultural competence has been promoted as an approach that can reduce health disparities. </a:t>
            </a:r>
          </a:p>
          <a:p>
            <a:r>
              <a:rPr lang="en-US" dirty="0"/>
              <a:t>Nowadays, it has been expanded to other marginalized population groups (e.g., people with disabilities) who are at risk of stigmatization and/or who have different health care needs that result in health disparities. </a:t>
            </a:r>
          </a:p>
        </p:txBody>
      </p:sp>
      <p:sp>
        <p:nvSpPr>
          <p:cNvPr id="4" name="Slide Number Placeholder 3"/>
          <p:cNvSpPr>
            <a:spLocks noGrp="1"/>
          </p:cNvSpPr>
          <p:nvPr>
            <p:ph type="sldNum" sz="quarter" idx="12"/>
          </p:nvPr>
        </p:nvSpPr>
        <p:spPr/>
        <p:txBody>
          <a:bodyPr/>
          <a:lstStyle/>
          <a:p>
            <a:fld id="{C014DD1E-5D91-48A3-AD6D-45FBA980D106}" type="slidenum">
              <a:rPr lang="en-GB" smtClean="0"/>
              <a:t>11</a:t>
            </a:fld>
            <a:endParaRPr lang="en-GB"/>
          </a:p>
        </p:txBody>
      </p:sp>
      <p:pic>
        <p:nvPicPr>
          <p:cNvPr id="7" name="Picture 6">
            <a:extLst>
              <a:ext uri="{FF2B5EF4-FFF2-40B4-BE49-F238E27FC236}">
                <a16:creationId xmlns="" xmlns:a16="http://schemas.microsoft.com/office/drawing/2014/main" id="{6499A75B-1735-4EA7-AED5-840FD2642E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4572" y="2132856"/>
            <a:ext cx="4356930" cy="3551036"/>
          </a:xfrm>
          <a:prstGeom prst="rect">
            <a:avLst/>
          </a:prstGeom>
        </p:spPr>
      </p:pic>
    </p:spTree>
    <p:extLst>
      <p:ext uri="{BB962C8B-B14F-4D97-AF65-F5344CB8AC3E}">
        <p14:creationId xmlns:p14="http://schemas.microsoft.com/office/powerpoint/2010/main" val="394121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145" y="404664"/>
            <a:ext cx="9598700" cy="846583"/>
          </a:xfrm>
        </p:spPr>
        <p:txBody>
          <a:bodyPr/>
          <a:lstStyle/>
          <a:p>
            <a:r>
              <a:rPr lang="en-GB" dirty="0"/>
              <a:t>Disability inclusion (CDC, 2020)</a:t>
            </a:r>
          </a:p>
        </p:txBody>
      </p:sp>
      <p:sp>
        <p:nvSpPr>
          <p:cNvPr id="3" name="Content Placeholder 2"/>
          <p:cNvSpPr>
            <a:spLocks noGrp="1"/>
          </p:cNvSpPr>
          <p:nvPr>
            <p:ph idx="1"/>
          </p:nvPr>
        </p:nvSpPr>
        <p:spPr>
          <a:xfrm>
            <a:off x="1395294" y="1460447"/>
            <a:ext cx="7712603" cy="4441161"/>
          </a:xfrm>
        </p:spPr>
        <p:txBody>
          <a:bodyPr>
            <a:normAutofit lnSpcReduction="10000"/>
          </a:bodyPr>
          <a:lstStyle/>
          <a:p>
            <a:pPr algn="just"/>
            <a:r>
              <a:rPr lang="en-US" dirty="0"/>
              <a:t>Disability inclusion: Include people with disabilities in everyday activities and encourage them to have roles similar to their peers who do not have a disability.</a:t>
            </a:r>
          </a:p>
          <a:p>
            <a:pPr marL="0" indent="0" algn="just">
              <a:buNone/>
            </a:pPr>
            <a:endParaRPr lang="en-US" dirty="0"/>
          </a:p>
          <a:p>
            <a:pPr algn="just"/>
            <a:r>
              <a:rPr lang="en-US" dirty="0"/>
              <a:t>They can fulfill socially expected life roles (being a student, a parent, a worker or a community member).</a:t>
            </a:r>
          </a:p>
          <a:p>
            <a:pPr algn="just"/>
            <a:endParaRPr lang="en-US" dirty="0"/>
          </a:p>
          <a:p>
            <a:pPr algn="just"/>
            <a:r>
              <a:rPr lang="en-US" dirty="0"/>
              <a:t>They can </a:t>
            </a:r>
            <a:r>
              <a:rPr lang="en-US" sz="2000" dirty="0"/>
              <a:t>engage in social activities (using public resources, transportation, libraries or receiving adequate health care).</a:t>
            </a:r>
          </a:p>
          <a:p>
            <a:pPr algn="just"/>
            <a:endParaRPr lang="en-US" dirty="0"/>
          </a:p>
          <a:p>
            <a:pPr algn="just"/>
            <a:r>
              <a:rPr lang="en-US" sz="1900" dirty="0"/>
              <a:t>Disability inclusion is about understanding the relationship between the way people function and participate in society, while having the same opportunities for participation.</a:t>
            </a:r>
            <a:endParaRPr lang="en-GB" sz="1900" dirty="0"/>
          </a:p>
        </p:txBody>
      </p:sp>
      <p:sp>
        <p:nvSpPr>
          <p:cNvPr id="4" name="Slide Number Placeholder 3"/>
          <p:cNvSpPr>
            <a:spLocks noGrp="1"/>
          </p:cNvSpPr>
          <p:nvPr>
            <p:ph type="sldNum" sz="quarter" idx="12"/>
          </p:nvPr>
        </p:nvSpPr>
        <p:spPr/>
        <p:txBody>
          <a:bodyPr/>
          <a:lstStyle/>
          <a:p>
            <a:fld id="{C014DD1E-5D91-48A3-AD6D-45FBA980D106}" type="slidenum">
              <a:rPr lang="en-GB" smtClean="0"/>
              <a:t>12</a:t>
            </a:fld>
            <a:endParaRPr lang="en-GB"/>
          </a:p>
        </p:txBody>
      </p:sp>
      <p:pic>
        <p:nvPicPr>
          <p:cNvPr id="6" name="Picture 5">
            <a:extLst>
              <a:ext uri="{FF2B5EF4-FFF2-40B4-BE49-F238E27FC236}">
                <a16:creationId xmlns="" xmlns:a16="http://schemas.microsoft.com/office/drawing/2014/main" id="{0D53677A-21CB-4421-A784-A436235E22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8748" y="1844824"/>
            <a:ext cx="2982096" cy="3672408"/>
          </a:xfrm>
          <a:prstGeom prst="rect">
            <a:avLst/>
          </a:prstGeom>
        </p:spPr>
      </p:pic>
    </p:spTree>
    <p:extLst>
      <p:ext uri="{BB962C8B-B14F-4D97-AF65-F5344CB8AC3E}">
        <p14:creationId xmlns:p14="http://schemas.microsoft.com/office/powerpoint/2010/main" val="416156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13</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598700" cy="993688"/>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Disability as part of person’s identity</a:t>
            </a:r>
          </a:p>
        </p:txBody>
      </p:sp>
      <p:sp>
        <p:nvSpPr>
          <p:cNvPr id="7" name="Content Placeholder 2">
            <a:extLst>
              <a:ext uri="{FF2B5EF4-FFF2-40B4-BE49-F238E27FC236}">
                <a16:creationId xmlns="" xmlns:a16="http://schemas.microsoft.com/office/drawing/2014/main" id="{891779CE-9E3F-46DE-8831-DAD2EAC460B1}"/>
              </a:ext>
            </a:extLst>
          </p:cNvPr>
          <p:cNvSpPr txBox="1">
            <a:spLocks/>
          </p:cNvSpPr>
          <p:nvPr/>
        </p:nvSpPr>
        <p:spPr>
          <a:xfrm>
            <a:off x="1413892" y="1700808"/>
            <a:ext cx="4903077" cy="3888432"/>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n-US" dirty="0"/>
              <a:t>Our </a:t>
            </a:r>
            <a:r>
              <a:rPr lang="en-US" b="1" dirty="0"/>
              <a:t>social identity </a:t>
            </a:r>
            <a:r>
              <a:rPr lang="en-US" dirty="0"/>
              <a:t>is socially and historically constructed. It consists of the knowledge that one belongs to a social group and the significance that one ascribes to their group membership (Tajfel, 1974). </a:t>
            </a:r>
          </a:p>
          <a:p>
            <a:pPr marL="0" indent="0" algn="just">
              <a:buFont typeface="Franklin Gothic Book" panose="020B0503020102020204" pitchFamily="34" charset="0"/>
              <a:buNone/>
            </a:pPr>
            <a:endParaRPr lang="en-US" dirty="0"/>
          </a:p>
          <a:p>
            <a:pPr marL="0" indent="0" algn="just">
              <a:buNone/>
            </a:pPr>
            <a:r>
              <a:rPr lang="en-US" b="1" dirty="0"/>
              <a:t>Disability identity: </a:t>
            </a:r>
            <a:r>
              <a:rPr lang="en-US" dirty="0"/>
              <a:t>A sense of self that includes one’s disability and feelings of connection to or solidarity with the disability community. Disability has a unique role in one’s social identity </a:t>
            </a:r>
            <a:r>
              <a:rPr lang="en-US" sz="2000" dirty="0"/>
              <a:t>(</a:t>
            </a:r>
            <a:r>
              <a:rPr lang="en-US" sz="2000" dirty="0" err="1"/>
              <a:t>Forber</a:t>
            </a:r>
            <a:r>
              <a:rPr lang="en-US" sz="2000" dirty="0"/>
              <a:t>-Pratt et al., 2020)</a:t>
            </a:r>
            <a:r>
              <a:rPr lang="en-US" dirty="0"/>
              <a:t>. </a:t>
            </a:r>
          </a:p>
        </p:txBody>
      </p:sp>
      <p:pic>
        <p:nvPicPr>
          <p:cNvPr id="5" name="Picture 4">
            <a:extLst>
              <a:ext uri="{FF2B5EF4-FFF2-40B4-BE49-F238E27FC236}">
                <a16:creationId xmlns="" xmlns:a16="http://schemas.microsoft.com/office/drawing/2014/main" id="{FEB0853D-3D83-49AF-8C44-1C576C6B8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6460" y="1772816"/>
            <a:ext cx="5137602" cy="3425068"/>
          </a:xfrm>
          <a:prstGeom prst="rect">
            <a:avLst/>
          </a:prstGeom>
        </p:spPr>
      </p:pic>
    </p:spTree>
    <p:extLst>
      <p:ext uri="{BB962C8B-B14F-4D97-AF65-F5344CB8AC3E}">
        <p14:creationId xmlns:p14="http://schemas.microsoft.com/office/powerpoint/2010/main" val="127209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14</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How culture affects our views about disability</a:t>
            </a:r>
            <a:r>
              <a:rPr lang="en-US" sz="4400" dirty="0"/>
              <a:t> (Stone, 2005)</a:t>
            </a:r>
            <a:endParaRPr lang="en-GB" dirty="0"/>
          </a:p>
        </p:txBody>
      </p:sp>
      <p:sp>
        <p:nvSpPr>
          <p:cNvPr id="7" name="Content Placeholder 2">
            <a:extLst>
              <a:ext uri="{FF2B5EF4-FFF2-40B4-BE49-F238E27FC236}">
                <a16:creationId xmlns="" xmlns:a16="http://schemas.microsoft.com/office/drawing/2014/main" id="{891779CE-9E3F-46DE-8831-DAD2EAC460B1}"/>
              </a:ext>
            </a:extLst>
          </p:cNvPr>
          <p:cNvSpPr txBox="1">
            <a:spLocks/>
          </p:cNvSpPr>
          <p:nvPr/>
        </p:nvSpPr>
        <p:spPr>
          <a:xfrm>
            <a:off x="1413892" y="1940138"/>
            <a:ext cx="9640976" cy="376321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buFont typeface="Wingdings" panose="05000000000000000000" pitchFamily="2" charset="2"/>
              <a:buChar char="q"/>
            </a:pPr>
            <a:r>
              <a:rPr lang="en-US" b="1" dirty="0"/>
              <a:t>Beliefs about causality:</a:t>
            </a:r>
          </a:p>
          <a:p>
            <a:pPr marL="0" indent="0" algn="just">
              <a:buFont typeface="Franklin Gothic Book" panose="020B0503020102020204" pitchFamily="34" charset="0"/>
              <a:buNone/>
            </a:pPr>
            <a:r>
              <a:rPr lang="en-US" dirty="0"/>
              <a:t>Cultural explanations about why and how a disability is caused e.g. it is a sign of bad luck or fate, or it is caused by a virus.</a:t>
            </a:r>
            <a:endParaRPr lang="en-US" b="1" dirty="0"/>
          </a:p>
          <a:p>
            <a:pPr algn="just">
              <a:buFont typeface="Wingdings" panose="05000000000000000000" pitchFamily="2" charset="2"/>
              <a:buChar char="q"/>
            </a:pPr>
            <a:r>
              <a:rPr lang="en-US" b="1" dirty="0"/>
              <a:t>Valued and devalued attributes: </a:t>
            </a:r>
          </a:p>
          <a:p>
            <a:pPr marL="0" indent="0" algn="just">
              <a:buFont typeface="Franklin Gothic Book" panose="020B0503020102020204" pitchFamily="34" charset="0"/>
              <a:buNone/>
            </a:pPr>
            <a:r>
              <a:rPr lang="en-US" dirty="0"/>
              <a:t>The personal attributes that a society or a cultural group finds important. Particular physical or intellectual attributes are valued or devalued by different societies.</a:t>
            </a:r>
          </a:p>
          <a:p>
            <a:pPr algn="just">
              <a:buFont typeface="Wingdings" panose="05000000000000000000" pitchFamily="2" charset="2"/>
              <a:buChar char="q"/>
            </a:pPr>
            <a:r>
              <a:rPr lang="en-US" b="1" dirty="0"/>
              <a:t>Anticipated roles: </a:t>
            </a:r>
          </a:p>
          <a:p>
            <a:pPr marL="0" indent="0" algn="just">
              <a:buNone/>
            </a:pPr>
            <a:r>
              <a:rPr lang="en-US" dirty="0"/>
              <a:t>The roles that societies expect the individuals with disabilities to play, e.g. to be fully included and active or to be hidden.</a:t>
            </a:r>
          </a:p>
          <a:p>
            <a:pPr marL="0" indent="0" algn="just">
              <a:buFont typeface="Franklin Gothic Book" panose="020B0503020102020204" pitchFamily="34" charset="0"/>
              <a:buNone/>
            </a:pPr>
            <a:endParaRPr lang="en-GB" dirty="0"/>
          </a:p>
        </p:txBody>
      </p:sp>
    </p:spTree>
    <p:extLst>
      <p:ext uri="{BB962C8B-B14F-4D97-AF65-F5344CB8AC3E}">
        <p14:creationId xmlns:p14="http://schemas.microsoft.com/office/powerpoint/2010/main" val="42944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15</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003480" y="486172"/>
            <a:ext cx="10009112" cy="8545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See and re-think</a:t>
            </a:r>
          </a:p>
        </p:txBody>
      </p:sp>
      <p:sp>
        <p:nvSpPr>
          <p:cNvPr id="7" name="Content Placeholder 2">
            <a:extLst>
              <a:ext uri="{FF2B5EF4-FFF2-40B4-BE49-F238E27FC236}">
                <a16:creationId xmlns="" xmlns:a16="http://schemas.microsoft.com/office/drawing/2014/main" id="{891779CE-9E3F-46DE-8831-DAD2EAC460B1}"/>
              </a:ext>
            </a:extLst>
          </p:cNvPr>
          <p:cNvSpPr txBox="1">
            <a:spLocks/>
          </p:cNvSpPr>
          <p:nvPr/>
        </p:nvSpPr>
        <p:spPr>
          <a:xfrm>
            <a:off x="1413892" y="1219622"/>
            <a:ext cx="10009112" cy="294282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en-US" sz="1600" dirty="0"/>
          </a:p>
        </p:txBody>
      </p:sp>
      <p:pic>
        <p:nvPicPr>
          <p:cNvPr id="5" name="Picture 4">
            <a:extLst>
              <a:ext uri="{FF2B5EF4-FFF2-40B4-BE49-F238E27FC236}">
                <a16:creationId xmlns="" xmlns:a16="http://schemas.microsoft.com/office/drawing/2014/main" id="{369CAE47-97C5-474E-8F92-8D314E667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947" y="3212976"/>
            <a:ext cx="9043119" cy="3158852"/>
          </a:xfrm>
          <a:prstGeom prst="rect">
            <a:avLst/>
          </a:prstGeom>
        </p:spPr>
      </p:pic>
      <p:sp>
        <p:nvSpPr>
          <p:cNvPr id="8" name="TextBox 7">
            <a:extLst>
              <a:ext uri="{FF2B5EF4-FFF2-40B4-BE49-F238E27FC236}">
                <a16:creationId xmlns="" xmlns:a16="http://schemas.microsoft.com/office/drawing/2014/main" id="{2E337866-7A1C-42DE-A6C5-BC9F830C8358}"/>
              </a:ext>
            </a:extLst>
          </p:cNvPr>
          <p:cNvSpPr txBox="1"/>
          <p:nvPr/>
        </p:nvSpPr>
        <p:spPr>
          <a:xfrm>
            <a:off x="1003480" y="1236103"/>
            <a:ext cx="10707556" cy="2308324"/>
          </a:xfrm>
          <a:prstGeom prst="rect">
            <a:avLst/>
          </a:prstGeom>
          <a:noFill/>
        </p:spPr>
        <p:txBody>
          <a:bodyPr wrap="square">
            <a:spAutoFit/>
          </a:bodyPr>
          <a:lstStyle/>
          <a:p>
            <a:pPr marL="0" indent="0">
              <a:buFont typeface="Franklin Gothic Book" panose="020B0503020102020204" pitchFamily="34" charset="0"/>
              <a:buNone/>
            </a:pPr>
            <a:r>
              <a:rPr lang="en-US" sz="1800" dirty="0">
                <a:solidFill>
                  <a:srgbClr val="004680"/>
                </a:solidFill>
              </a:rPr>
              <a:t>Look at the picture and write down your first thoughts about the possible identities of those portrayed.  </a:t>
            </a:r>
            <a:br>
              <a:rPr lang="en-US" sz="1800" dirty="0">
                <a:solidFill>
                  <a:srgbClr val="004680"/>
                </a:solidFill>
              </a:rPr>
            </a:br>
            <a:r>
              <a:rPr lang="en-US" sz="1800" dirty="0">
                <a:solidFill>
                  <a:srgbClr val="004680"/>
                </a:solidFill>
              </a:rPr>
              <a:t>Then answer the questions:</a:t>
            </a:r>
          </a:p>
          <a:p>
            <a:pPr marL="0" indent="0">
              <a:buFont typeface="Franklin Gothic Book" panose="020B0503020102020204" pitchFamily="34" charset="0"/>
              <a:buNone/>
            </a:pPr>
            <a:endParaRPr lang="en-US" sz="1800" dirty="0">
              <a:solidFill>
                <a:srgbClr val="004680"/>
              </a:solidFill>
            </a:endParaRPr>
          </a:p>
          <a:p>
            <a:pPr marL="0" indent="0" algn="just">
              <a:buNone/>
            </a:pPr>
            <a:r>
              <a:rPr lang="en-US" sz="1800" dirty="0">
                <a:solidFill>
                  <a:srgbClr val="004680"/>
                </a:solidFill>
              </a:rPr>
              <a:t>1. Do you think that some of them might have a type of disability? </a:t>
            </a:r>
          </a:p>
          <a:p>
            <a:pPr marL="0" indent="0" algn="just">
              <a:buNone/>
            </a:pPr>
            <a:r>
              <a:rPr lang="en-US" sz="1800" dirty="0">
                <a:solidFill>
                  <a:srgbClr val="004680"/>
                </a:solidFill>
              </a:rPr>
              <a:t>2. Which characteristics of the people give you information about their cultural characteristics e.g., country of origin, occupation, religion, sexual orientation, disabilities etc.?</a:t>
            </a:r>
          </a:p>
          <a:p>
            <a:pPr marL="0" indent="0" algn="just">
              <a:buNone/>
            </a:pPr>
            <a:endParaRPr lang="en-US" sz="1800" dirty="0">
              <a:solidFill>
                <a:srgbClr val="004680"/>
              </a:solidFill>
            </a:endParaRPr>
          </a:p>
          <a:p>
            <a:pPr marL="0" indent="0" algn="just">
              <a:buNone/>
            </a:pPr>
            <a:r>
              <a:rPr lang="en-US" sz="1800" b="1" dirty="0">
                <a:solidFill>
                  <a:srgbClr val="004680"/>
                </a:solidFill>
              </a:rPr>
              <a:t>Tip: </a:t>
            </a:r>
            <a:r>
              <a:rPr lang="en-US" sz="1800" dirty="0">
                <a:solidFill>
                  <a:srgbClr val="004680"/>
                </a:solidFill>
              </a:rPr>
              <a:t>Think about how stereotypes affect our thoughts.</a:t>
            </a:r>
          </a:p>
        </p:txBody>
      </p:sp>
      <p:pic>
        <p:nvPicPr>
          <p:cNvPr id="6" name="Picture 5">
            <a:extLst>
              <a:ext uri="{FF2B5EF4-FFF2-40B4-BE49-F238E27FC236}">
                <a16:creationId xmlns="" xmlns:a16="http://schemas.microsoft.com/office/drawing/2014/main" id="{098AAD07-3765-414B-AEBE-5A92699750C7}"/>
              </a:ext>
            </a:extLst>
          </p:cNvPr>
          <p:cNvPicPr>
            <a:picLocks noChangeAspect="1"/>
          </p:cNvPicPr>
          <p:nvPr/>
        </p:nvPicPr>
        <p:blipFill>
          <a:blip r:embed="rId3"/>
          <a:stretch>
            <a:fillRect/>
          </a:stretch>
        </p:blipFill>
        <p:spPr>
          <a:xfrm>
            <a:off x="10969992" y="5492067"/>
            <a:ext cx="879761" cy="879761"/>
          </a:xfrm>
          <a:prstGeom prst="rect">
            <a:avLst/>
          </a:prstGeom>
        </p:spPr>
      </p:pic>
    </p:spTree>
    <p:extLst>
      <p:ext uri="{BB962C8B-B14F-4D97-AF65-F5344CB8AC3E}">
        <p14:creationId xmlns:p14="http://schemas.microsoft.com/office/powerpoint/2010/main" val="80765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16</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Intercultural competence &amp; disability for service providers</a:t>
            </a:r>
            <a:r>
              <a:rPr lang="en-US" sz="4400" dirty="0"/>
              <a:t> </a:t>
            </a:r>
            <a:r>
              <a:rPr lang="en-US" sz="1600" dirty="0"/>
              <a:t>(Stone, 2005) </a:t>
            </a:r>
            <a:endParaRPr lang="en-GB" sz="1600" dirty="0"/>
          </a:p>
        </p:txBody>
      </p:sp>
      <p:pic>
        <p:nvPicPr>
          <p:cNvPr id="6" name="Picture 5">
            <a:extLst>
              <a:ext uri="{FF2B5EF4-FFF2-40B4-BE49-F238E27FC236}">
                <a16:creationId xmlns="" xmlns:a16="http://schemas.microsoft.com/office/drawing/2014/main" id="{0A2F2BB5-7716-46F8-B88C-FEC7D9A508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252" y="3944867"/>
            <a:ext cx="3300536" cy="2137101"/>
          </a:xfrm>
          <a:prstGeom prst="rect">
            <a:avLst/>
          </a:prstGeom>
        </p:spPr>
      </p:pic>
      <p:sp>
        <p:nvSpPr>
          <p:cNvPr id="7" name="Content Placeholder 2">
            <a:extLst>
              <a:ext uri="{FF2B5EF4-FFF2-40B4-BE49-F238E27FC236}">
                <a16:creationId xmlns="" xmlns:a16="http://schemas.microsoft.com/office/drawing/2014/main" id="{891779CE-9E3F-46DE-8831-DAD2EAC460B1}"/>
              </a:ext>
            </a:extLst>
          </p:cNvPr>
          <p:cNvSpPr txBox="1">
            <a:spLocks/>
          </p:cNvSpPr>
          <p:nvPr/>
        </p:nvSpPr>
        <p:spPr>
          <a:xfrm>
            <a:off x="1413892" y="1962572"/>
            <a:ext cx="4290748" cy="412325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n-US" b="1" dirty="0"/>
              <a:t>Intercultural competence: </a:t>
            </a:r>
          </a:p>
          <a:p>
            <a:pPr marL="0" indent="0">
              <a:buNone/>
            </a:pPr>
            <a:r>
              <a:rPr lang="en-US" dirty="0"/>
              <a:t>The ability to adequately understand and respond to the needs and concerns of individuals with disability and their families from ethnic and minority communities. The responses should have as a basis an accurate understanding of their specific cultural practices.</a:t>
            </a:r>
            <a:endParaRPr lang="en-GB" dirty="0"/>
          </a:p>
        </p:txBody>
      </p:sp>
      <p:sp>
        <p:nvSpPr>
          <p:cNvPr id="8" name="Content Placeholder 2">
            <a:extLst>
              <a:ext uri="{FF2B5EF4-FFF2-40B4-BE49-F238E27FC236}">
                <a16:creationId xmlns="" xmlns:a16="http://schemas.microsoft.com/office/drawing/2014/main" id="{3BFFD72E-AD0D-4C82-9F71-72331E2A2639}"/>
              </a:ext>
            </a:extLst>
          </p:cNvPr>
          <p:cNvSpPr txBox="1">
            <a:spLocks/>
          </p:cNvSpPr>
          <p:nvPr/>
        </p:nvSpPr>
        <p:spPr>
          <a:xfrm>
            <a:off x="7102524" y="1962572"/>
            <a:ext cx="4464496" cy="376321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n-US" b="1" dirty="0"/>
              <a:t>Disability:</a:t>
            </a:r>
            <a:endParaRPr lang="en-US" dirty="0"/>
          </a:p>
          <a:p>
            <a:pPr marL="0" indent="0">
              <a:buFont typeface="Franklin Gothic Book" panose="020B0503020102020204" pitchFamily="34" charset="0"/>
              <a:buNone/>
            </a:pPr>
            <a:r>
              <a:rPr lang="en-US" dirty="0"/>
              <a:t>Having knowledge of the general process of working with persons with disabilities from different cultures, whatever those cultures may be. To be competent, professionals need to understand the ways in which ‘culture’ may affect one’s views on ‘disability’. </a:t>
            </a:r>
          </a:p>
        </p:txBody>
      </p:sp>
    </p:spTree>
    <p:extLst>
      <p:ext uri="{BB962C8B-B14F-4D97-AF65-F5344CB8AC3E}">
        <p14:creationId xmlns:p14="http://schemas.microsoft.com/office/powerpoint/2010/main" val="104557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17</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355749"/>
            <a:ext cx="9598700" cy="936104"/>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The role of families in care giving </a:t>
            </a:r>
          </a:p>
        </p:txBody>
      </p:sp>
      <p:sp>
        <p:nvSpPr>
          <p:cNvPr id="7" name="Content Placeholder 2">
            <a:extLst>
              <a:ext uri="{FF2B5EF4-FFF2-40B4-BE49-F238E27FC236}">
                <a16:creationId xmlns="" xmlns:a16="http://schemas.microsoft.com/office/drawing/2014/main" id="{891779CE-9E3F-46DE-8831-DAD2EAC460B1}"/>
              </a:ext>
            </a:extLst>
          </p:cNvPr>
          <p:cNvSpPr txBox="1">
            <a:spLocks/>
          </p:cNvSpPr>
          <p:nvPr/>
        </p:nvSpPr>
        <p:spPr>
          <a:xfrm>
            <a:off x="1413892" y="1485623"/>
            <a:ext cx="3312368" cy="4337025"/>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n-US" dirty="0"/>
              <a:t>Family members play a significant role since they can be caregivers of people with disabilities, depending on the type of disability and their level of functionality. </a:t>
            </a:r>
          </a:p>
          <a:p>
            <a:pPr marL="0" indent="0" algn="just">
              <a:buNone/>
            </a:pPr>
            <a:r>
              <a:rPr lang="en-US" dirty="0"/>
              <a:t>They can act as facilitators for receiving the best care by the professionals or they can act as barriers for health and social care professionals in their communication with the patients/clients.</a:t>
            </a:r>
          </a:p>
        </p:txBody>
      </p:sp>
      <p:graphicFrame>
        <p:nvGraphicFramePr>
          <p:cNvPr id="9" name="Diagram 8">
            <a:extLst>
              <a:ext uri="{FF2B5EF4-FFF2-40B4-BE49-F238E27FC236}">
                <a16:creationId xmlns="" xmlns:a16="http://schemas.microsoft.com/office/drawing/2014/main" id="{30B34C61-25E6-46D9-BC98-FD7448097240}"/>
              </a:ext>
            </a:extLst>
          </p:cNvPr>
          <p:cNvGraphicFramePr/>
          <p:nvPr>
            <p:extLst>
              <p:ext uri="{D42A27DB-BD31-4B8C-83A1-F6EECF244321}">
                <p14:modId xmlns:p14="http://schemas.microsoft.com/office/powerpoint/2010/main" val="1639611014"/>
              </p:ext>
            </p:extLst>
          </p:nvPr>
        </p:nvGraphicFramePr>
        <p:xfrm>
          <a:off x="4942284" y="1291853"/>
          <a:ext cx="7140492" cy="4729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55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18</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10225136" cy="108012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Interactions with person’s family members</a:t>
            </a:r>
          </a:p>
        </p:txBody>
      </p:sp>
      <p:graphicFrame>
        <p:nvGraphicFramePr>
          <p:cNvPr id="3" name="Diagram 2">
            <a:extLst>
              <a:ext uri="{FF2B5EF4-FFF2-40B4-BE49-F238E27FC236}">
                <a16:creationId xmlns="" xmlns:a16="http://schemas.microsoft.com/office/drawing/2014/main" id="{6D3FD82A-E453-402C-A4BA-8452CBFF4A3B}"/>
              </a:ext>
            </a:extLst>
          </p:cNvPr>
          <p:cNvGraphicFramePr/>
          <p:nvPr>
            <p:extLst>
              <p:ext uri="{D42A27DB-BD31-4B8C-83A1-F6EECF244321}">
                <p14:modId xmlns:p14="http://schemas.microsoft.com/office/powerpoint/2010/main" val="1814526380"/>
              </p:ext>
            </p:extLst>
          </p:nvPr>
        </p:nvGraphicFramePr>
        <p:xfrm>
          <a:off x="2031471" y="1700808"/>
          <a:ext cx="9103501" cy="4436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15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19</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390985" y="396024"/>
            <a:ext cx="9598700" cy="1152128"/>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Good practice on intercultural care and disability</a:t>
            </a:r>
          </a:p>
        </p:txBody>
      </p:sp>
      <p:sp>
        <p:nvSpPr>
          <p:cNvPr id="5" name="Content Placeholder 2">
            <a:extLst>
              <a:ext uri="{FF2B5EF4-FFF2-40B4-BE49-F238E27FC236}">
                <a16:creationId xmlns="" xmlns:a16="http://schemas.microsoft.com/office/drawing/2014/main" id="{BABB4AC4-A77B-49E2-8AE0-FDD3432FC2A4}"/>
              </a:ext>
            </a:extLst>
          </p:cNvPr>
          <p:cNvSpPr txBox="1">
            <a:spLocks/>
          </p:cNvSpPr>
          <p:nvPr/>
        </p:nvSpPr>
        <p:spPr>
          <a:xfrm>
            <a:off x="1390985" y="1988840"/>
            <a:ext cx="9835364" cy="4120380"/>
          </a:xfrm>
          <a:prstGeom prst="rect">
            <a:avLst/>
          </a:prstGeom>
        </p:spPr>
        <p:txBody>
          <a:bodyPr lIns="91440" tIns="45720" rIns="91440" bIns="45720" anchor="t"/>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n-US" sz="2000" b="1" dirty="0">
                <a:hlinkClick r:id="rId2"/>
              </a:rPr>
              <a:t>Thetis Program</a:t>
            </a:r>
            <a:r>
              <a:rPr lang="en-GB" sz="2000" dirty="0">
                <a:hlinkClick r:id="rId2"/>
              </a:rPr>
              <a:t> - </a:t>
            </a:r>
            <a:r>
              <a:rPr lang="en-US" sz="2000" b="1" dirty="0">
                <a:hlinkClick r:id="rId2"/>
              </a:rPr>
              <a:t>Caring For Refugees With Disabilities</a:t>
            </a:r>
            <a:endParaRPr lang="en-US" sz="2000" b="1" dirty="0"/>
          </a:p>
          <a:p>
            <a:pPr marL="383540" indent="-383540" algn="just"/>
            <a:r>
              <a:rPr lang="en-US" sz="1800" dirty="0"/>
              <a:t>Social EKAB, a Greek NGO with the support of UN High Commissioner for Refugees (UNHCR) and ARSIS NGO, has been implementing </a:t>
            </a:r>
            <a:r>
              <a:rPr lang="en-US" sz="1800" b="1" dirty="0"/>
              <a:t>a care program for refugees with disabilities </a:t>
            </a:r>
            <a:r>
              <a:rPr lang="en-US" sz="1800" dirty="0"/>
              <a:t>since November 2017.</a:t>
            </a:r>
            <a:endParaRPr lang="en-US" sz="1800" dirty="0">
              <a:cs typeface="Calibri"/>
            </a:endParaRPr>
          </a:p>
          <a:p>
            <a:pPr marL="383540" indent="-383540" algn="just"/>
            <a:r>
              <a:rPr lang="en-US" sz="1800" dirty="0"/>
              <a:t>"Thetis" program aims </a:t>
            </a:r>
            <a:r>
              <a:rPr lang="en-US" sz="1800" b="1" dirty="0"/>
              <a:t>to register all refugees with disabilities </a:t>
            </a:r>
            <a:r>
              <a:rPr lang="en-US" sz="1800" dirty="0"/>
              <a:t>and launch an </a:t>
            </a:r>
            <a:r>
              <a:rPr lang="en-US" sz="1800" b="1" dirty="0"/>
              <a:t>individual treatment-support program </a:t>
            </a:r>
            <a:r>
              <a:rPr lang="en-US" sz="1800" dirty="0"/>
              <a:t>for each of them personally. This program is carried out through two specialized mobile teams in mainland Greece and a specialized network in the islands of eastern Aegean.</a:t>
            </a:r>
            <a:endParaRPr lang="en-US" sz="1800" dirty="0">
              <a:cs typeface="Calibri"/>
            </a:endParaRPr>
          </a:p>
          <a:p>
            <a:pPr marL="383540" indent="-383540" algn="just"/>
            <a:r>
              <a:rPr lang="en-US" sz="1800" dirty="0"/>
              <a:t>The teams have </a:t>
            </a:r>
            <a:r>
              <a:rPr lang="en-US" sz="1800" b="1" dirty="0"/>
              <a:t>qualified personnel </a:t>
            </a:r>
            <a:r>
              <a:rPr lang="en-US" sz="1800" dirty="0"/>
              <a:t>(social worker, physiotherapist, doctor, psychologist) and operate </a:t>
            </a:r>
            <a:r>
              <a:rPr lang="en-US" sz="1800" b="1" dirty="0"/>
              <a:t>in places of residence of refugees with disabilities </a:t>
            </a:r>
            <a:r>
              <a:rPr lang="en-US" sz="1800" dirty="0"/>
              <a:t>(camps or apartments). In addition, they work to connect disabled refugees with appropriate specialised care institutions. Also, the program aims to </a:t>
            </a:r>
            <a:r>
              <a:rPr lang="en-US" sz="1800" dirty="0" err="1"/>
              <a:t>organise</a:t>
            </a:r>
            <a:r>
              <a:rPr lang="en-US" sz="1800" dirty="0"/>
              <a:t> and encourage caregivers from the ethnic communities of refugees with disabilities for their daily support.</a:t>
            </a:r>
            <a:endParaRPr lang="en-US" sz="1800" dirty="0">
              <a:cs typeface="Calibri"/>
            </a:endParaRPr>
          </a:p>
          <a:p>
            <a:pPr marL="0" indent="0" algn="just">
              <a:buNone/>
            </a:pPr>
            <a:endParaRPr lang="en-US" b="1" dirty="0"/>
          </a:p>
        </p:txBody>
      </p:sp>
    </p:spTree>
    <p:extLst>
      <p:ext uri="{BB962C8B-B14F-4D97-AF65-F5344CB8AC3E}">
        <p14:creationId xmlns:p14="http://schemas.microsoft.com/office/powerpoint/2010/main" val="404481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will gain from this module:</a:t>
            </a:r>
          </a:p>
        </p:txBody>
      </p:sp>
      <p:sp>
        <p:nvSpPr>
          <p:cNvPr id="3" name="Content Placeholder 2"/>
          <p:cNvSpPr>
            <a:spLocks noGrp="1"/>
          </p:cNvSpPr>
          <p:nvPr>
            <p:ph idx="1"/>
          </p:nvPr>
        </p:nvSpPr>
        <p:spPr>
          <a:xfrm>
            <a:off x="1371243" y="1772816"/>
            <a:ext cx="9598700" cy="3744416"/>
          </a:xfrm>
        </p:spPr>
        <p:txBody>
          <a:bodyPr>
            <a:normAutofit lnSpcReduction="10000"/>
          </a:bodyPr>
          <a:lstStyle/>
          <a:p>
            <a:r>
              <a:rPr lang="en-GB" sz="1900" dirty="0"/>
              <a:t>Acquire basic knowledge of the interrelations between disability &amp; culture and psychology/ mental health problems &amp; culture.</a:t>
            </a:r>
          </a:p>
          <a:p>
            <a:r>
              <a:rPr lang="en-GB" sz="1900" dirty="0"/>
              <a:t>Understand how the conceptual frameworks of disability &amp; psychology/mental health are socially and culturally constructed. </a:t>
            </a:r>
          </a:p>
          <a:p>
            <a:r>
              <a:rPr lang="en-GB" sz="1900" dirty="0"/>
              <a:t>Recognise your own biases and stereotyping patterns towards disability, mental health &amp; different ethnocultural groups.</a:t>
            </a:r>
          </a:p>
          <a:p>
            <a:r>
              <a:rPr lang="en-GB" sz="1900" dirty="0"/>
              <a:t>Be able to identify ways that intercultural competence can help professionals examine the sociocultural factors that influence the persons’ views.</a:t>
            </a:r>
          </a:p>
          <a:p>
            <a:r>
              <a:rPr lang="en-GB" sz="1900" dirty="0">
                <a:effectLst/>
                <a:latin typeface="Calibri" panose="020F0502020204030204" pitchFamily="34" charset="0"/>
                <a:ea typeface="Calibri" panose="020F0502020204030204" pitchFamily="34" charset="0"/>
                <a:cs typeface="Times New Roman" panose="02020603050405020304" pitchFamily="18" charset="0"/>
              </a:rPr>
              <a:t>Understand the power of inequalities in cross culture encounters.</a:t>
            </a:r>
          </a:p>
          <a:p>
            <a:r>
              <a:rPr lang="en-GB" sz="1900" dirty="0">
                <a:effectLst/>
                <a:latin typeface="Calibri" panose="020F0502020204030204" pitchFamily="34" charset="0"/>
                <a:ea typeface="Calibri" panose="020F0502020204030204" pitchFamily="34" charset="0"/>
                <a:cs typeface="Times New Roman" panose="02020603050405020304" pitchFamily="18" charset="0"/>
              </a:rPr>
              <a:t>Be more sensitive to cultural differences regarding disability &amp; mental health, and different ways of responding in a variety of situations.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11227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20</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8640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Exercise: A ballet dancer</a:t>
            </a:r>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30424" y="1781276"/>
            <a:ext cx="4104456" cy="4153594"/>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n-GB" sz="1800" dirty="0">
                <a:hlinkClick r:id="rId3"/>
              </a:rPr>
              <a:t>Watch the video </a:t>
            </a:r>
            <a:r>
              <a:rPr lang="en-GB" sz="1800" dirty="0"/>
              <a:t>and write down your thoughts:</a:t>
            </a:r>
            <a:endParaRPr lang="en-US" sz="1800" dirty="0"/>
          </a:p>
          <a:p>
            <a:pPr marL="0" indent="0">
              <a:buNone/>
            </a:pPr>
            <a:r>
              <a:rPr lang="en-US" sz="1800" dirty="0"/>
              <a:t>a. What is your opinion about the teenager? What do you think about her disability?</a:t>
            </a:r>
          </a:p>
          <a:p>
            <a:pPr marL="0" indent="0">
              <a:buNone/>
            </a:pPr>
            <a:r>
              <a:rPr lang="en-US" sz="1800" dirty="0"/>
              <a:t>b. What do you think about her social identity? How would you categorize her e.g., member of dance community?</a:t>
            </a:r>
          </a:p>
          <a:p>
            <a:pPr marL="0" indent="0">
              <a:buNone/>
            </a:pPr>
            <a:r>
              <a:rPr lang="en-US" sz="1800" dirty="0"/>
              <a:t>c. Do you think that this dancer breaks any stereotypes about disabled people? If yes, in what ways</a:t>
            </a:r>
            <a:r>
              <a:rPr lang="en-US" sz="1800" dirty="0" smtClean="0"/>
              <a:t>?</a:t>
            </a:r>
          </a:p>
        </p:txBody>
      </p:sp>
      <p:pic>
        <p:nvPicPr>
          <p:cNvPr id="3" name="Online Media 2" title="16-Year-Old With No Arms Isn’t Stopping Her Passion For Ballet">
            <a:hlinkClick r:id="" action="ppaction://media"/>
            <a:extLst>
              <a:ext uri="{FF2B5EF4-FFF2-40B4-BE49-F238E27FC236}">
                <a16:creationId xmlns:a16="http://schemas.microsoft.com/office/drawing/2014/main" xmlns="" id="{AF63DE5D-B966-4221-8382-B8ECBE1EE5C4}"/>
              </a:ext>
            </a:extLst>
          </p:cNvPr>
          <p:cNvPicPr>
            <a:picLocks noRot="1" noChangeAspect="1"/>
          </p:cNvPicPr>
          <p:nvPr>
            <a:videoFile r:link="rId1"/>
          </p:nvPr>
        </p:nvPicPr>
        <p:blipFill>
          <a:blip r:embed="rId4"/>
          <a:stretch>
            <a:fillRect/>
          </a:stretch>
        </p:blipFill>
        <p:spPr>
          <a:xfrm>
            <a:off x="5734372" y="1673264"/>
            <a:ext cx="5832648" cy="3295447"/>
          </a:xfrm>
          <a:prstGeom prst="rect">
            <a:avLst/>
          </a:prstGeom>
        </p:spPr>
      </p:pic>
      <p:sp>
        <p:nvSpPr>
          <p:cNvPr id="5" name="TextBox 4"/>
          <p:cNvSpPr txBox="1"/>
          <p:nvPr/>
        </p:nvSpPr>
        <p:spPr>
          <a:xfrm>
            <a:off x="5878388" y="5301208"/>
            <a:ext cx="3960440" cy="461665"/>
          </a:xfrm>
          <a:prstGeom prst="rect">
            <a:avLst/>
          </a:prstGeom>
          <a:noFill/>
        </p:spPr>
        <p:txBody>
          <a:bodyPr wrap="square" rtlCol="0">
            <a:spAutoFit/>
          </a:bodyPr>
          <a:lstStyle/>
          <a:p>
            <a:r>
              <a:rPr lang="en-GB">
                <a:hlinkClick r:id="rId3"/>
              </a:rPr>
              <a:t>https://youtu.be/ezz93FrZYYY</a:t>
            </a:r>
            <a:endParaRPr lang="en-US" dirty="0"/>
          </a:p>
        </p:txBody>
      </p:sp>
    </p:spTree>
    <p:extLst>
      <p:ext uri="{BB962C8B-B14F-4D97-AF65-F5344CB8AC3E}">
        <p14:creationId xmlns:p14="http://schemas.microsoft.com/office/powerpoint/2010/main" val="350702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231A98E-890D-4194-8658-F5EEAFBE59AE}"/>
              </a:ext>
            </a:extLst>
          </p:cNvPr>
          <p:cNvSpPr>
            <a:spLocks noGrp="1"/>
          </p:cNvSpPr>
          <p:nvPr>
            <p:ph type="title"/>
          </p:nvPr>
        </p:nvSpPr>
        <p:spPr/>
        <p:txBody>
          <a:bodyPr/>
          <a:lstStyle/>
          <a:p>
            <a:r>
              <a:rPr lang="en-GB" dirty="0"/>
              <a:t/>
            </a:r>
            <a:br>
              <a:rPr lang="en-GB" dirty="0"/>
            </a:br>
            <a:r>
              <a:rPr lang="en-GB" dirty="0"/>
              <a:t>Summary</a:t>
            </a:r>
          </a:p>
        </p:txBody>
      </p:sp>
      <p:sp>
        <p:nvSpPr>
          <p:cNvPr id="4" name="Content Placeholder 3">
            <a:extLst>
              <a:ext uri="{FF2B5EF4-FFF2-40B4-BE49-F238E27FC236}">
                <a16:creationId xmlns="" xmlns:a16="http://schemas.microsoft.com/office/drawing/2014/main" id="{3E74124A-44D9-4E6D-AFC9-9A194D09A1F8}"/>
              </a:ext>
            </a:extLst>
          </p:cNvPr>
          <p:cNvSpPr>
            <a:spLocks noGrp="1"/>
          </p:cNvSpPr>
          <p:nvPr>
            <p:ph idx="1"/>
          </p:nvPr>
        </p:nvSpPr>
        <p:spPr/>
        <p:txBody>
          <a:bodyPr>
            <a:normAutofit lnSpcReduction="10000"/>
          </a:bodyPr>
          <a:lstStyle/>
          <a:p>
            <a:pPr>
              <a:buFont typeface="Wingdings" panose="05000000000000000000" pitchFamily="2" charset="2"/>
              <a:buChar char="Ø"/>
            </a:pPr>
            <a:r>
              <a:rPr lang="en-GB" sz="2000" b="1" dirty="0"/>
              <a:t> </a:t>
            </a:r>
            <a:r>
              <a:rPr lang="en-GB" sz="2000" i="1" dirty="0"/>
              <a:t>Different individuals have different ways of viewing, interpreting and dealing with experiences of disability. </a:t>
            </a:r>
          </a:p>
          <a:p>
            <a:pPr>
              <a:buFont typeface="Wingdings" panose="05000000000000000000" pitchFamily="2" charset="2"/>
              <a:buChar char="Ø"/>
            </a:pPr>
            <a:r>
              <a:rPr lang="en-GB" sz="2000" i="1" dirty="0"/>
              <a:t>These can be influenced by several factors including personality traits, culture, religious beliefs, social environment, social stigma and many more.</a:t>
            </a:r>
          </a:p>
          <a:p>
            <a:pPr>
              <a:buFont typeface="Wingdings" panose="05000000000000000000" pitchFamily="2" charset="2"/>
              <a:buChar char="Ø"/>
            </a:pPr>
            <a:r>
              <a:rPr lang="en-US" sz="2000" i="1" dirty="0"/>
              <a:t>Everybody is likely to experience disability at some point in their life.</a:t>
            </a:r>
          </a:p>
          <a:p>
            <a:pPr>
              <a:buFont typeface="Wingdings" panose="05000000000000000000" pitchFamily="2" charset="2"/>
              <a:buChar char="Ø"/>
            </a:pPr>
            <a:r>
              <a:rPr lang="en-US" sz="2000" i="1" dirty="0"/>
              <a:t>Functioning and disability are results of the interaction between the health conditions of the person and their environment, thus the environment in which the disabled person lives plays a crucial role. </a:t>
            </a:r>
            <a:endParaRPr lang="en-GB" sz="2000" i="1" dirty="0"/>
          </a:p>
          <a:p>
            <a:pPr>
              <a:buFont typeface="Wingdings" panose="05000000000000000000" pitchFamily="2" charset="2"/>
              <a:buChar char="Ø"/>
            </a:pPr>
            <a:r>
              <a:rPr lang="en-GB" sz="2000" i="1" dirty="0"/>
              <a:t>Service providers need to be culturally sensitive when interacting with patients and beneficiaries that have different backgrounds and a form of disability.</a:t>
            </a:r>
          </a:p>
          <a:p>
            <a:pPr marL="0" indent="0">
              <a:buNone/>
            </a:pPr>
            <a:endParaRPr lang="en-GB" dirty="0"/>
          </a:p>
        </p:txBody>
      </p:sp>
      <p:sp>
        <p:nvSpPr>
          <p:cNvPr id="2" name="Slide Number Placeholder 1">
            <a:extLst>
              <a:ext uri="{FF2B5EF4-FFF2-40B4-BE49-F238E27FC236}">
                <a16:creationId xmlns="" xmlns:a16="http://schemas.microsoft.com/office/drawing/2014/main" id="{52FC85D3-40D6-4637-AAE4-6E9044F2A564}"/>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257797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PSYCHOLOGY &amp; MENTAL health PROBLEMS</a:t>
            </a:r>
          </a:p>
        </p:txBody>
      </p:sp>
      <p:sp>
        <p:nvSpPr>
          <p:cNvPr id="4" name="Slide Number Placeholder 3"/>
          <p:cNvSpPr>
            <a:spLocks noGrp="1"/>
          </p:cNvSpPr>
          <p:nvPr>
            <p:ph type="sldNum" sz="quarter" idx="12"/>
          </p:nvPr>
        </p:nvSpPr>
        <p:spPr/>
        <p:txBody>
          <a:bodyPr/>
          <a:lstStyle/>
          <a:p>
            <a:fld id="{C014DD1E-5D91-48A3-AD6D-45FBA980D106}" type="slidenum">
              <a:rPr lang="en-GB" smtClean="0"/>
              <a:t>22</a:t>
            </a:fld>
            <a:endParaRPr lang="en-GB"/>
          </a:p>
        </p:txBody>
      </p:sp>
    </p:spTree>
    <p:extLst>
      <p:ext uri="{BB962C8B-B14F-4D97-AF65-F5344CB8AC3E}">
        <p14:creationId xmlns:p14="http://schemas.microsoft.com/office/powerpoint/2010/main" val="45961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654968"/>
          </a:xfrm>
        </p:spPr>
        <p:txBody>
          <a:bodyPr>
            <a:normAutofit fontScale="90000"/>
          </a:bodyPr>
          <a:lstStyle/>
          <a:p>
            <a:r>
              <a:rPr lang="en-US" dirty="0"/>
              <a:t>Key facts on mental health &amp; minorities</a:t>
            </a:r>
            <a:br>
              <a:rPr lang="en-US" dirty="0"/>
            </a:br>
            <a:r>
              <a:rPr lang="en-US" sz="4400" dirty="0"/>
              <a:t> </a:t>
            </a:r>
            <a:r>
              <a:rPr lang="en-US" sz="1800" dirty="0"/>
              <a:t>(U.S. Department of Health and Human Services, 2001):</a:t>
            </a:r>
            <a:br>
              <a:rPr lang="en-US" sz="1800" dirty="0"/>
            </a:br>
            <a:endParaRPr lang="en-GB" sz="1800" dirty="0"/>
          </a:p>
        </p:txBody>
      </p:sp>
      <p:sp>
        <p:nvSpPr>
          <p:cNvPr id="4" name="Slide Number Placeholder 3"/>
          <p:cNvSpPr>
            <a:spLocks noGrp="1"/>
          </p:cNvSpPr>
          <p:nvPr>
            <p:ph type="sldNum" sz="quarter" idx="12"/>
          </p:nvPr>
        </p:nvSpPr>
        <p:spPr/>
        <p:txBody>
          <a:bodyPr/>
          <a:lstStyle/>
          <a:p>
            <a:fld id="{C014DD1E-5D91-48A3-AD6D-45FBA980D106}" type="slidenum">
              <a:rPr lang="en-GB" smtClean="0"/>
              <a:t>23</a:t>
            </a:fld>
            <a:endParaRPr lang="en-GB"/>
          </a:p>
        </p:txBody>
      </p:sp>
      <p:graphicFrame>
        <p:nvGraphicFramePr>
          <p:cNvPr id="5" name="Diagram 4">
            <a:extLst>
              <a:ext uri="{FF2B5EF4-FFF2-40B4-BE49-F238E27FC236}">
                <a16:creationId xmlns="" xmlns:a16="http://schemas.microsoft.com/office/drawing/2014/main" id="{94F0D030-DE0B-4E9C-885C-C50FFECCB36F}"/>
              </a:ext>
            </a:extLst>
          </p:cNvPr>
          <p:cNvGraphicFramePr/>
          <p:nvPr>
            <p:extLst>
              <p:ext uri="{D42A27DB-BD31-4B8C-83A1-F6EECF244321}">
                <p14:modId xmlns:p14="http://schemas.microsoft.com/office/powerpoint/2010/main" val="2868671636"/>
              </p:ext>
            </p:extLst>
          </p:nvPr>
        </p:nvGraphicFramePr>
        <p:xfrm>
          <a:off x="2277988" y="1916832"/>
          <a:ext cx="8125883" cy="4255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05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of terms:</a:t>
            </a:r>
            <a:br>
              <a:rPr lang="en-US" dirty="0"/>
            </a:b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24</a:t>
            </a:fld>
            <a:endParaRPr lang="en-GB"/>
          </a:p>
        </p:txBody>
      </p:sp>
      <p:graphicFrame>
        <p:nvGraphicFramePr>
          <p:cNvPr id="8" name="Diagram 7">
            <a:extLst>
              <a:ext uri="{FF2B5EF4-FFF2-40B4-BE49-F238E27FC236}">
                <a16:creationId xmlns="" xmlns:a16="http://schemas.microsoft.com/office/drawing/2014/main" id="{6F79C338-13E4-4299-A1FE-50044D7005D8}"/>
              </a:ext>
            </a:extLst>
          </p:cNvPr>
          <p:cNvGraphicFramePr/>
          <p:nvPr>
            <p:extLst>
              <p:ext uri="{D42A27DB-BD31-4B8C-83A1-F6EECF244321}">
                <p14:modId xmlns:p14="http://schemas.microsoft.com/office/powerpoint/2010/main" val="2816321112"/>
              </p:ext>
            </p:extLst>
          </p:nvPr>
        </p:nvGraphicFramePr>
        <p:xfrm>
          <a:off x="2406757" y="1556792"/>
          <a:ext cx="7375309" cy="4076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47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25</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Intercultural competence &amp; mental health</a:t>
            </a:r>
          </a:p>
        </p:txBody>
      </p:sp>
      <p:sp>
        <p:nvSpPr>
          <p:cNvPr id="7" name="Content Placeholder 2">
            <a:extLst>
              <a:ext uri="{FF2B5EF4-FFF2-40B4-BE49-F238E27FC236}">
                <a16:creationId xmlns="" xmlns:a16="http://schemas.microsoft.com/office/drawing/2014/main" id="{891779CE-9E3F-46DE-8831-DAD2EAC460B1}"/>
              </a:ext>
            </a:extLst>
          </p:cNvPr>
          <p:cNvSpPr txBox="1">
            <a:spLocks/>
          </p:cNvSpPr>
          <p:nvPr/>
        </p:nvSpPr>
        <p:spPr>
          <a:xfrm>
            <a:off x="1641899" y="2276872"/>
            <a:ext cx="3138993" cy="294282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The concept of cultural competence overlaps with several other concepts related to providing high-quality, appropriate care. </a:t>
            </a:r>
            <a:endParaRPr lang="en-GB" dirty="0"/>
          </a:p>
        </p:txBody>
      </p:sp>
      <p:graphicFrame>
        <p:nvGraphicFramePr>
          <p:cNvPr id="5" name="Diagram 4">
            <a:extLst>
              <a:ext uri="{FF2B5EF4-FFF2-40B4-BE49-F238E27FC236}">
                <a16:creationId xmlns="" xmlns:a16="http://schemas.microsoft.com/office/drawing/2014/main" id="{317D0734-2E02-4C61-BAA7-CFEE2592A150}"/>
              </a:ext>
            </a:extLst>
          </p:cNvPr>
          <p:cNvGraphicFramePr/>
          <p:nvPr>
            <p:extLst>
              <p:ext uri="{D42A27DB-BD31-4B8C-83A1-F6EECF244321}">
                <p14:modId xmlns:p14="http://schemas.microsoft.com/office/powerpoint/2010/main" val="3280637962"/>
              </p:ext>
            </p:extLst>
          </p:nvPr>
        </p:nvGraphicFramePr>
        <p:xfrm>
          <a:off x="4798268" y="1328002"/>
          <a:ext cx="6571731" cy="45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82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26</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The clinical setting: Culture &amp; mental health</a:t>
            </a:r>
          </a:p>
        </p:txBody>
      </p:sp>
      <p:graphicFrame>
        <p:nvGraphicFramePr>
          <p:cNvPr id="9" name="Diagram 8">
            <a:extLst>
              <a:ext uri="{FF2B5EF4-FFF2-40B4-BE49-F238E27FC236}">
                <a16:creationId xmlns="" xmlns:a16="http://schemas.microsoft.com/office/drawing/2014/main" id="{EFE86C84-40D8-4725-99FD-FAAEDB6ED097}"/>
              </a:ext>
            </a:extLst>
          </p:cNvPr>
          <p:cNvGraphicFramePr/>
          <p:nvPr>
            <p:extLst>
              <p:ext uri="{D42A27DB-BD31-4B8C-83A1-F6EECF244321}">
                <p14:modId xmlns:p14="http://schemas.microsoft.com/office/powerpoint/2010/main" val="1818073694"/>
              </p:ext>
            </p:extLst>
          </p:nvPr>
        </p:nvGraphicFramePr>
        <p:xfrm>
          <a:off x="1754256" y="2060848"/>
          <a:ext cx="8917971" cy="357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5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27</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937104"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Different interpretations of mental health</a:t>
            </a:r>
          </a:p>
        </p:txBody>
      </p:sp>
      <p:sp>
        <p:nvSpPr>
          <p:cNvPr id="8" name="Rectangle: Rounded Corners 7">
            <a:extLst>
              <a:ext uri="{FF2B5EF4-FFF2-40B4-BE49-F238E27FC236}">
                <a16:creationId xmlns="" xmlns:a16="http://schemas.microsoft.com/office/drawing/2014/main" id="{940F5824-2FAF-49B3-9E57-A5A4A22AFB65}"/>
              </a:ext>
            </a:extLst>
          </p:cNvPr>
          <p:cNvSpPr/>
          <p:nvPr/>
        </p:nvSpPr>
        <p:spPr>
          <a:xfrm>
            <a:off x="6598468" y="3581110"/>
            <a:ext cx="432048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4680"/>
                </a:solidFill>
                <a:latin typeface="Calibri"/>
              </a:rPr>
              <a:t>Help seeking patterns: </a:t>
            </a:r>
          </a:p>
          <a:p>
            <a:r>
              <a:rPr lang="en-GB" sz="1600" dirty="0">
                <a:solidFill>
                  <a:srgbClr val="004680"/>
                </a:solidFill>
                <a:latin typeface="Calibri"/>
              </a:rPr>
              <a:t>Where individuals go for help and for what problems.</a:t>
            </a:r>
          </a:p>
        </p:txBody>
      </p:sp>
      <p:sp>
        <p:nvSpPr>
          <p:cNvPr id="9" name="Rectangle: Rounded Corners 8">
            <a:extLst>
              <a:ext uri="{FF2B5EF4-FFF2-40B4-BE49-F238E27FC236}">
                <a16:creationId xmlns="" xmlns:a16="http://schemas.microsoft.com/office/drawing/2014/main" id="{C861BE4F-817A-45DF-84A3-C225BDC03F5F}"/>
              </a:ext>
            </a:extLst>
          </p:cNvPr>
          <p:cNvSpPr/>
          <p:nvPr/>
        </p:nvSpPr>
        <p:spPr>
          <a:xfrm>
            <a:off x="1785190" y="2039620"/>
            <a:ext cx="4320480" cy="1384340"/>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4680"/>
                </a:solidFill>
                <a:latin typeface="Calibri"/>
              </a:rPr>
              <a:t>Causality and explanatory models for mental and psychosocial problems: </a:t>
            </a:r>
          </a:p>
          <a:p>
            <a:r>
              <a:rPr lang="en-US" sz="1600" dirty="0">
                <a:solidFill>
                  <a:srgbClr val="004680"/>
                </a:solidFill>
                <a:latin typeface="Calibri"/>
              </a:rPr>
              <a:t>How people explain the cause of mental illness e.g., from virus, witchcraft, traumatic event, fate etc. </a:t>
            </a:r>
            <a:endParaRPr lang="en-GB" sz="1600" dirty="0">
              <a:solidFill>
                <a:srgbClr val="004680"/>
              </a:solidFill>
              <a:latin typeface="Calibri"/>
            </a:endParaRPr>
          </a:p>
        </p:txBody>
      </p:sp>
      <p:sp>
        <p:nvSpPr>
          <p:cNvPr id="11" name="Rectangle: Rounded Corners 10">
            <a:extLst>
              <a:ext uri="{FF2B5EF4-FFF2-40B4-BE49-F238E27FC236}">
                <a16:creationId xmlns="" xmlns:a16="http://schemas.microsoft.com/office/drawing/2014/main" id="{A3661D02-9364-4FD0-95C1-E39829F4D8AC}"/>
              </a:ext>
            </a:extLst>
          </p:cNvPr>
          <p:cNvSpPr/>
          <p:nvPr/>
        </p:nvSpPr>
        <p:spPr>
          <a:xfrm>
            <a:off x="1773932" y="3581110"/>
            <a:ext cx="432048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4680"/>
                </a:solidFill>
                <a:latin typeface="Calibri"/>
              </a:rPr>
              <a:t>Concepts of self/person and the relationship of body, mind &amp; soul: </a:t>
            </a:r>
          </a:p>
          <a:p>
            <a:r>
              <a:rPr lang="en-US" sz="1600" dirty="0">
                <a:solidFill>
                  <a:srgbClr val="004680"/>
                </a:solidFill>
                <a:latin typeface="Calibri"/>
              </a:rPr>
              <a:t>How individuals see themselves.</a:t>
            </a:r>
            <a:endParaRPr lang="en-GB" sz="1600" dirty="0">
              <a:solidFill>
                <a:srgbClr val="004680"/>
              </a:solidFill>
              <a:latin typeface="Calibri"/>
            </a:endParaRPr>
          </a:p>
        </p:txBody>
      </p:sp>
      <p:sp>
        <p:nvSpPr>
          <p:cNvPr id="12" name="Rectangle: Rounded Corners 11">
            <a:extLst>
              <a:ext uri="{FF2B5EF4-FFF2-40B4-BE49-F238E27FC236}">
                <a16:creationId xmlns="" xmlns:a16="http://schemas.microsoft.com/office/drawing/2014/main" id="{CB5E2614-AF0D-4DEA-9D85-AAD842952137}"/>
              </a:ext>
            </a:extLst>
          </p:cNvPr>
          <p:cNvSpPr/>
          <p:nvPr/>
        </p:nvSpPr>
        <p:spPr>
          <a:xfrm>
            <a:off x="6587211" y="2039620"/>
            <a:ext cx="4320480" cy="1384340"/>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4680"/>
                </a:solidFill>
                <a:latin typeface="Calibri"/>
              </a:rPr>
              <a:t>Expressions of distress and diagnosis: </a:t>
            </a:r>
          </a:p>
          <a:p>
            <a:r>
              <a:rPr lang="en-US" sz="1600" dirty="0">
                <a:solidFill>
                  <a:srgbClr val="004680"/>
                </a:solidFill>
                <a:latin typeface="Calibri"/>
              </a:rPr>
              <a:t>How people express symptoms and how they diagnose </a:t>
            </a:r>
            <a:r>
              <a:rPr lang="en-US" sz="1600" dirty="0">
                <a:solidFill>
                  <a:srgbClr val="004680"/>
                </a:solidFill>
              </a:rPr>
              <a:t>them in their local area.</a:t>
            </a:r>
            <a:endParaRPr lang="en-GB" sz="1600" dirty="0">
              <a:solidFill>
                <a:srgbClr val="004680"/>
              </a:solidFill>
              <a:latin typeface="Calibri"/>
            </a:endParaRPr>
          </a:p>
        </p:txBody>
      </p:sp>
      <p:sp>
        <p:nvSpPr>
          <p:cNvPr id="13" name="Rectangle: Rounded Corners 12">
            <a:extLst>
              <a:ext uri="{FF2B5EF4-FFF2-40B4-BE49-F238E27FC236}">
                <a16:creationId xmlns="" xmlns:a16="http://schemas.microsoft.com/office/drawing/2014/main" id="{34D35AC0-14D9-46F5-87EE-0E5955ADF5DB}"/>
              </a:ext>
            </a:extLst>
          </p:cNvPr>
          <p:cNvSpPr/>
          <p:nvPr/>
        </p:nvSpPr>
        <p:spPr>
          <a:xfrm>
            <a:off x="1805475" y="4755086"/>
            <a:ext cx="429796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4680"/>
                </a:solidFill>
                <a:latin typeface="Calibri"/>
              </a:rPr>
              <a:t>Stigmatization of mental illness: </a:t>
            </a:r>
          </a:p>
          <a:p>
            <a:r>
              <a:rPr lang="en-US" sz="1600" dirty="0">
                <a:solidFill>
                  <a:srgbClr val="004680"/>
                </a:solidFill>
                <a:latin typeface="Calibri"/>
              </a:rPr>
              <a:t>To what extent people stigmatize mental health/illness.</a:t>
            </a:r>
            <a:endParaRPr lang="en-GB" sz="1600" dirty="0">
              <a:solidFill>
                <a:srgbClr val="004680"/>
              </a:solidFill>
              <a:latin typeface="Calibri"/>
            </a:endParaRPr>
          </a:p>
        </p:txBody>
      </p:sp>
      <p:sp>
        <p:nvSpPr>
          <p:cNvPr id="14" name="Rectangle: Rounded Corners 13">
            <a:extLst>
              <a:ext uri="{FF2B5EF4-FFF2-40B4-BE49-F238E27FC236}">
                <a16:creationId xmlns="" xmlns:a16="http://schemas.microsoft.com/office/drawing/2014/main" id="{DACA532D-B495-42C3-83B6-C8D4B436BD5F}"/>
              </a:ext>
            </a:extLst>
          </p:cNvPr>
          <p:cNvSpPr/>
          <p:nvPr/>
        </p:nvSpPr>
        <p:spPr>
          <a:xfrm>
            <a:off x="6598468" y="4755086"/>
            <a:ext cx="434299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4680"/>
                </a:solidFill>
                <a:latin typeface="Calibri"/>
              </a:rPr>
              <a:t>Mental Health Systems: </a:t>
            </a:r>
          </a:p>
          <a:p>
            <a:r>
              <a:rPr lang="en-US" sz="1600" dirty="0">
                <a:solidFill>
                  <a:srgbClr val="004680"/>
                </a:solidFill>
                <a:latin typeface="Calibri"/>
              </a:rPr>
              <a:t>How they are constructed across countries and what roles individuals attribute to them.</a:t>
            </a:r>
            <a:endParaRPr lang="en-GB" sz="1600" dirty="0">
              <a:solidFill>
                <a:srgbClr val="004680"/>
              </a:solidFill>
              <a:latin typeface="Calibri"/>
            </a:endParaRPr>
          </a:p>
        </p:txBody>
      </p:sp>
    </p:spTree>
    <p:extLst>
      <p:ext uri="{BB962C8B-B14F-4D97-AF65-F5344CB8AC3E}">
        <p14:creationId xmlns:p14="http://schemas.microsoft.com/office/powerpoint/2010/main" val="426929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28</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Factors that influence perceptions of mental health</a:t>
            </a:r>
          </a:p>
        </p:txBody>
      </p:sp>
      <p:pic>
        <p:nvPicPr>
          <p:cNvPr id="5" name="Picture 4">
            <a:extLst>
              <a:ext uri="{FF2B5EF4-FFF2-40B4-BE49-F238E27FC236}">
                <a16:creationId xmlns="" xmlns:a16="http://schemas.microsoft.com/office/drawing/2014/main" id="{A8E77B9D-0381-4E7E-999F-CC63E516D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892" y="1982550"/>
            <a:ext cx="2880320" cy="4320845"/>
          </a:xfrm>
          <a:prstGeom prst="rect">
            <a:avLst/>
          </a:prstGeom>
        </p:spPr>
      </p:pic>
      <p:sp>
        <p:nvSpPr>
          <p:cNvPr id="8" name="Rectangle: Rounded Corners 7">
            <a:extLst>
              <a:ext uri="{FF2B5EF4-FFF2-40B4-BE49-F238E27FC236}">
                <a16:creationId xmlns="" xmlns:a16="http://schemas.microsoft.com/office/drawing/2014/main" id="{940F5824-2FAF-49B3-9E57-A5A4A22AFB65}"/>
              </a:ext>
            </a:extLst>
          </p:cNvPr>
          <p:cNvSpPr/>
          <p:nvPr/>
        </p:nvSpPr>
        <p:spPr>
          <a:xfrm>
            <a:off x="5308629" y="1962572"/>
            <a:ext cx="5178268"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4680"/>
                </a:solidFill>
                <a:latin typeface="Calibri"/>
              </a:rPr>
              <a:t>Individual factors: Social</a:t>
            </a:r>
            <a:r>
              <a:rPr lang="en-US" sz="1600" dirty="0">
                <a:solidFill>
                  <a:srgbClr val="004680"/>
                </a:solidFill>
                <a:latin typeface="Calibri"/>
              </a:rPr>
              <a:t> identity, </a:t>
            </a:r>
            <a:r>
              <a:rPr lang="en-GB" sz="1600" dirty="0">
                <a:solidFill>
                  <a:srgbClr val="004680"/>
                </a:solidFill>
                <a:latin typeface="Calibri"/>
              </a:rPr>
              <a:t>race, ethnicity, culture, religion, social class etc.</a:t>
            </a:r>
            <a:r>
              <a:rPr lang="en-US" sz="1600" dirty="0">
                <a:solidFill>
                  <a:srgbClr val="004680"/>
                </a:solidFill>
                <a:latin typeface="Calibri"/>
              </a:rPr>
              <a:t> </a:t>
            </a:r>
            <a:endParaRPr lang="en-GB" sz="1600" dirty="0">
              <a:solidFill>
                <a:srgbClr val="004680"/>
              </a:solidFill>
              <a:latin typeface="Calibri"/>
            </a:endParaRPr>
          </a:p>
        </p:txBody>
      </p:sp>
      <p:sp>
        <p:nvSpPr>
          <p:cNvPr id="9" name="Rectangle: Rounded Corners 8">
            <a:extLst>
              <a:ext uri="{FF2B5EF4-FFF2-40B4-BE49-F238E27FC236}">
                <a16:creationId xmlns="" xmlns:a16="http://schemas.microsoft.com/office/drawing/2014/main" id="{C861BE4F-817A-45DF-84A3-C225BDC03F5F}"/>
              </a:ext>
            </a:extLst>
          </p:cNvPr>
          <p:cNvSpPr/>
          <p:nvPr/>
        </p:nvSpPr>
        <p:spPr>
          <a:xfrm>
            <a:off x="5308629" y="4105018"/>
            <a:ext cx="517827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4680"/>
                </a:solidFill>
                <a:latin typeface="Calibri"/>
              </a:rPr>
              <a:t>Social factors: Poverty, education, experiences of traumatic events, violence, migration, stigma etc.</a:t>
            </a:r>
            <a:endParaRPr lang="en-GB" sz="1600" dirty="0">
              <a:solidFill>
                <a:srgbClr val="004680"/>
              </a:solidFill>
              <a:latin typeface="Calibri"/>
            </a:endParaRPr>
          </a:p>
        </p:txBody>
      </p:sp>
      <p:sp>
        <p:nvSpPr>
          <p:cNvPr id="10" name="Rectangle: Rounded Corners 9">
            <a:extLst>
              <a:ext uri="{FF2B5EF4-FFF2-40B4-BE49-F238E27FC236}">
                <a16:creationId xmlns="" xmlns:a16="http://schemas.microsoft.com/office/drawing/2014/main" id="{A805E855-389B-44BE-8D4A-A933701A92DD}"/>
              </a:ext>
            </a:extLst>
          </p:cNvPr>
          <p:cNvSpPr/>
          <p:nvPr/>
        </p:nvSpPr>
        <p:spPr>
          <a:xfrm>
            <a:off x="5308628" y="3023221"/>
            <a:ext cx="5178269"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4680"/>
                </a:solidFill>
                <a:latin typeface="Calibri"/>
              </a:rPr>
              <a:t>Family factors: Family environment, supportive, positive, problematic, abusive etc.</a:t>
            </a:r>
          </a:p>
        </p:txBody>
      </p:sp>
      <p:sp>
        <p:nvSpPr>
          <p:cNvPr id="11" name="Rectangle: Rounded Corners 10">
            <a:extLst>
              <a:ext uri="{FF2B5EF4-FFF2-40B4-BE49-F238E27FC236}">
                <a16:creationId xmlns="" xmlns:a16="http://schemas.microsoft.com/office/drawing/2014/main" id="{C19899C2-DDC4-42AF-85BD-56954AFA9C76}"/>
              </a:ext>
            </a:extLst>
          </p:cNvPr>
          <p:cNvSpPr/>
          <p:nvPr/>
        </p:nvSpPr>
        <p:spPr>
          <a:xfrm>
            <a:off x="5308628" y="5186815"/>
            <a:ext cx="5178271"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4680"/>
                </a:solidFill>
                <a:latin typeface="Calibri"/>
              </a:rPr>
              <a:t>Environmental factors: The broader social environment of the individual e.g., society, community, health system etc.</a:t>
            </a:r>
            <a:endParaRPr lang="en-GB" sz="1600" dirty="0">
              <a:solidFill>
                <a:srgbClr val="004680"/>
              </a:solidFill>
              <a:latin typeface="Calibri"/>
            </a:endParaRPr>
          </a:p>
        </p:txBody>
      </p:sp>
    </p:spTree>
    <p:extLst>
      <p:ext uri="{BB962C8B-B14F-4D97-AF65-F5344CB8AC3E}">
        <p14:creationId xmlns:p14="http://schemas.microsoft.com/office/powerpoint/2010/main" val="8256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29</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598700" cy="1485900"/>
          </a:xfrm>
          <a:prstGeom prst="rect">
            <a:avLst/>
          </a:prstGeom>
        </p:spPr>
        <p:txBody>
          <a:bodyPr lIns="91440" tIns="45720" rIns="91440" bIns="45720" anchor="t"/>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sz="4350" dirty="0"/>
              <a:t>Factors that influence a professionals</a:t>
            </a:r>
            <a:r>
              <a:rPr lang="en-GB" sz="4350" u="sng" dirty="0"/>
              <a:t> </a:t>
            </a:r>
            <a:r>
              <a:rPr lang="en-GB" sz="4350" dirty="0"/>
              <a:t>perception of mental health</a:t>
            </a:r>
          </a:p>
        </p:txBody>
      </p:sp>
      <p:sp>
        <p:nvSpPr>
          <p:cNvPr id="7" name="Content Placeholder 2">
            <a:extLst>
              <a:ext uri="{FF2B5EF4-FFF2-40B4-BE49-F238E27FC236}">
                <a16:creationId xmlns="" xmlns:a16="http://schemas.microsoft.com/office/drawing/2014/main" id="{891779CE-9E3F-46DE-8831-DAD2EAC460B1}"/>
              </a:ext>
            </a:extLst>
          </p:cNvPr>
          <p:cNvSpPr txBox="1">
            <a:spLocks/>
          </p:cNvSpPr>
          <p:nvPr/>
        </p:nvSpPr>
        <p:spPr>
          <a:xfrm>
            <a:off x="1371616" y="2114062"/>
            <a:ext cx="3138993" cy="294282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en-GB" dirty="0"/>
          </a:p>
        </p:txBody>
      </p:sp>
      <p:pic>
        <p:nvPicPr>
          <p:cNvPr id="5" name="Picture 4">
            <a:extLst>
              <a:ext uri="{FF2B5EF4-FFF2-40B4-BE49-F238E27FC236}">
                <a16:creationId xmlns="" xmlns:a16="http://schemas.microsoft.com/office/drawing/2014/main" id="{AE084C5B-F5F2-4150-AEB5-4CEF886DB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900" y="2361828"/>
            <a:ext cx="2739751" cy="2942828"/>
          </a:xfrm>
          <a:prstGeom prst="rect">
            <a:avLst/>
          </a:prstGeom>
        </p:spPr>
      </p:pic>
      <p:sp>
        <p:nvSpPr>
          <p:cNvPr id="10" name="Rectangle: Rounded Corners 9">
            <a:extLst>
              <a:ext uri="{FF2B5EF4-FFF2-40B4-BE49-F238E27FC236}">
                <a16:creationId xmlns="" xmlns:a16="http://schemas.microsoft.com/office/drawing/2014/main" id="{3114483C-C082-40E8-8A65-CEDFE3A92C57}"/>
              </a:ext>
            </a:extLst>
          </p:cNvPr>
          <p:cNvSpPr/>
          <p:nvPr/>
        </p:nvSpPr>
        <p:spPr>
          <a:xfrm>
            <a:off x="5156229" y="2302763"/>
            <a:ext cx="489654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004680"/>
                </a:solidFill>
                <a:latin typeface="Calibri"/>
              </a:rPr>
              <a:t>The professionals are not ‘blank sheets’. They are individuals with personal biographies as well, that determine their views on mental health/illness.</a:t>
            </a:r>
          </a:p>
        </p:txBody>
      </p:sp>
      <p:sp>
        <p:nvSpPr>
          <p:cNvPr id="11" name="Rectangle: Rounded Corners 10">
            <a:extLst>
              <a:ext uri="{FF2B5EF4-FFF2-40B4-BE49-F238E27FC236}">
                <a16:creationId xmlns="" xmlns:a16="http://schemas.microsoft.com/office/drawing/2014/main" id="{5DECBB1C-AA6E-4A26-8784-F83324BBC690}"/>
              </a:ext>
            </a:extLst>
          </p:cNvPr>
          <p:cNvSpPr/>
          <p:nvPr/>
        </p:nvSpPr>
        <p:spPr>
          <a:xfrm>
            <a:off x="5166692" y="3352124"/>
            <a:ext cx="489654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rgbClr val="004680"/>
              </a:solidFill>
            </a:endParaRPr>
          </a:p>
          <a:p>
            <a:r>
              <a:rPr lang="en-US" sz="1600" dirty="0">
                <a:solidFill>
                  <a:srgbClr val="004680"/>
                </a:solidFill>
              </a:rPr>
              <a:t>Professional culture: A group of professionals can be said to have a "culture" in the sense that they have a shared set of beliefs, norms, and values. </a:t>
            </a:r>
            <a:endParaRPr lang="en-GB" sz="1600" dirty="0">
              <a:solidFill>
                <a:srgbClr val="004680"/>
              </a:solidFill>
            </a:endParaRPr>
          </a:p>
          <a:p>
            <a:pPr algn="just"/>
            <a:endParaRPr lang="en-GB" sz="1600" dirty="0">
              <a:solidFill>
                <a:srgbClr val="004680"/>
              </a:solidFill>
              <a:latin typeface="Calibri"/>
            </a:endParaRPr>
          </a:p>
        </p:txBody>
      </p:sp>
      <p:sp>
        <p:nvSpPr>
          <p:cNvPr id="12" name="Rectangle: Rounded Corners 11">
            <a:extLst>
              <a:ext uri="{FF2B5EF4-FFF2-40B4-BE49-F238E27FC236}">
                <a16:creationId xmlns="" xmlns:a16="http://schemas.microsoft.com/office/drawing/2014/main" id="{8A4024FE-B239-40BE-AB8D-EC25060F44B0}"/>
              </a:ext>
            </a:extLst>
          </p:cNvPr>
          <p:cNvSpPr/>
          <p:nvPr/>
        </p:nvSpPr>
        <p:spPr>
          <a:xfrm>
            <a:off x="5166692" y="4427377"/>
            <a:ext cx="489654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4680"/>
                </a:solidFill>
                <a:latin typeface="Calibri"/>
              </a:rPr>
              <a:t>Clinician bias and stereotyping of ethnic and racial minorities.</a:t>
            </a:r>
            <a:endParaRPr lang="en-GB" sz="1600" dirty="0">
              <a:solidFill>
                <a:srgbClr val="004680"/>
              </a:solidFill>
              <a:latin typeface="Calibri"/>
            </a:endParaRPr>
          </a:p>
        </p:txBody>
      </p:sp>
      <p:pic>
        <p:nvPicPr>
          <p:cNvPr id="3" name="Picture 2">
            <a:extLst>
              <a:ext uri="{FF2B5EF4-FFF2-40B4-BE49-F238E27FC236}">
                <a16:creationId xmlns="" xmlns:a16="http://schemas.microsoft.com/office/drawing/2014/main" id="{5FA483F4-0431-4E5B-9108-8DAC9C669F4F}"/>
              </a:ext>
            </a:extLst>
          </p:cNvPr>
          <p:cNvPicPr>
            <a:picLocks noChangeAspect="1"/>
          </p:cNvPicPr>
          <p:nvPr/>
        </p:nvPicPr>
        <p:blipFill>
          <a:blip r:embed="rId3"/>
          <a:stretch>
            <a:fillRect/>
          </a:stretch>
        </p:blipFill>
        <p:spPr>
          <a:xfrm>
            <a:off x="2177217" y="5363481"/>
            <a:ext cx="2048434" cy="237765"/>
          </a:xfrm>
          <a:prstGeom prst="rect">
            <a:avLst/>
          </a:prstGeom>
        </p:spPr>
      </p:pic>
    </p:spTree>
    <p:extLst>
      <p:ext uri="{BB962C8B-B14F-4D97-AF65-F5344CB8AC3E}">
        <p14:creationId xmlns:p14="http://schemas.microsoft.com/office/powerpoint/2010/main" val="159598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DISABILITY</a:t>
            </a:r>
          </a:p>
        </p:txBody>
      </p:sp>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F114E80-D279-4CFD-8C4F-EDD448A10987}"/>
              </a:ext>
            </a:extLst>
          </p:cNvPr>
          <p:cNvSpPr>
            <a:spLocks noGrp="1"/>
          </p:cNvSpPr>
          <p:nvPr>
            <p:ph type="title"/>
          </p:nvPr>
        </p:nvSpPr>
        <p:spPr>
          <a:xfrm>
            <a:off x="1371243" y="685800"/>
            <a:ext cx="9598700" cy="870992"/>
          </a:xfrm>
        </p:spPr>
        <p:txBody>
          <a:bodyPr/>
          <a:lstStyle/>
          <a:p>
            <a:r>
              <a:rPr lang="en-GB" dirty="0"/>
              <a:t>Exploring assumptions</a:t>
            </a:r>
          </a:p>
        </p:txBody>
      </p:sp>
      <p:sp>
        <p:nvSpPr>
          <p:cNvPr id="4" name="Content Placeholder 3">
            <a:extLst>
              <a:ext uri="{FF2B5EF4-FFF2-40B4-BE49-F238E27FC236}">
                <a16:creationId xmlns="" xmlns:a16="http://schemas.microsoft.com/office/drawing/2014/main" id="{2B182E6E-527C-477C-B63A-5521C7FDD655}"/>
              </a:ext>
            </a:extLst>
          </p:cNvPr>
          <p:cNvSpPr>
            <a:spLocks noGrp="1"/>
          </p:cNvSpPr>
          <p:nvPr>
            <p:ph idx="1"/>
          </p:nvPr>
        </p:nvSpPr>
        <p:spPr>
          <a:xfrm>
            <a:off x="1371243" y="1340768"/>
            <a:ext cx="9598700" cy="2016224"/>
          </a:xfrm>
        </p:spPr>
        <p:txBody>
          <a:bodyPr/>
          <a:lstStyle/>
          <a:p>
            <a:pPr marL="0" indent="0" algn="just">
              <a:buFont typeface="Franklin Gothic Book" panose="020B0503020102020204" pitchFamily="34" charset="0"/>
              <a:buNone/>
            </a:pPr>
            <a:r>
              <a:rPr lang="en-US" sz="2000" dirty="0"/>
              <a:t>Think about the following statements:</a:t>
            </a:r>
          </a:p>
          <a:p>
            <a:r>
              <a:rPr lang="en-US" sz="2000" dirty="0"/>
              <a:t>Our </a:t>
            </a:r>
            <a:r>
              <a:rPr lang="en-US" sz="2000" dirty="0" err="1"/>
              <a:t>organisation</a:t>
            </a:r>
            <a:r>
              <a:rPr lang="en-US" sz="2000" dirty="0"/>
              <a:t> is well-known and people will trust the information we give.</a:t>
            </a:r>
          </a:p>
          <a:p>
            <a:r>
              <a:rPr lang="en-US" sz="2000" dirty="0"/>
              <a:t>Almost all people suffer from health and mental health issues.</a:t>
            </a:r>
          </a:p>
          <a:p>
            <a:r>
              <a:rPr lang="en-US" sz="2000" dirty="0"/>
              <a:t>People from ethnocultural communities different to European cultures have very rigid beliefs about issues like mental health and they don’t see them as that important.</a:t>
            </a:r>
          </a:p>
          <a:p>
            <a:pPr marL="0" indent="0" algn="just">
              <a:buFont typeface="Franklin Gothic Book" panose="020B0503020102020204" pitchFamily="34" charset="0"/>
              <a:buNone/>
            </a:pPr>
            <a:endParaRPr lang="en-US" sz="1800" dirty="0"/>
          </a:p>
          <a:p>
            <a:pPr marL="0" indent="0">
              <a:buNone/>
            </a:pPr>
            <a:endParaRPr lang="en-GB" dirty="0"/>
          </a:p>
        </p:txBody>
      </p:sp>
      <p:sp>
        <p:nvSpPr>
          <p:cNvPr id="2" name="Slide Number Placeholder 1">
            <a:extLst>
              <a:ext uri="{FF2B5EF4-FFF2-40B4-BE49-F238E27FC236}">
                <a16:creationId xmlns="" xmlns:a16="http://schemas.microsoft.com/office/drawing/2014/main" id="{E4775B01-179F-4743-8654-0520C145EAC1}"/>
              </a:ext>
            </a:extLst>
          </p:cNvPr>
          <p:cNvSpPr>
            <a:spLocks noGrp="1"/>
          </p:cNvSpPr>
          <p:nvPr>
            <p:ph type="sldNum" sz="quarter" idx="12"/>
          </p:nvPr>
        </p:nvSpPr>
        <p:spPr/>
        <p:txBody>
          <a:bodyPr/>
          <a:lstStyle/>
          <a:p>
            <a:fld id="{C014DD1E-5D91-48A3-AD6D-45FBA980D106}" type="slidenum">
              <a:rPr lang="en-GB" smtClean="0"/>
              <a:t>30</a:t>
            </a:fld>
            <a:endParaRPr lang="en-GB"/>
          </a:p>
        </p:txBody>
      </p:sp>
      <p:sp>
        <p:nvSpPr>
          <p:cNvPr id="5" name="TextBox 4">
            <a:extLst>
              <a:ext uri="{FF2B5EF4-FFF2-40B4-BE49-F238E27FC236}">
                <a16:creationId xmlns="" xmlns:a16="http://schemas.microsoft.com/office/drawing/2014/main" id="{27814F98-5151-43B7-8FA5-C7E3D8999CB0}"/>
              </a:ext>
            </a:extLst>
          </p:cNvPr>
          <p:cNvSpPr txBox="1"/>
          <p:nvPr/>
        </p:nvSpPr>
        <p:spPr>
          <a:xfrm>
            <a:off x="1371243" y="3645024"/>
            <a:ext cx="9691721" cy="1938992"/>
          </a:xfrm>
          <a:prstGeom prst="rect">
            <a:avLst/>
          </a:prstGeom>
          <a:noFill/>
        </p:spPr>
        <p:txBody>
          <a:bodyPr wrap="square" rtlCol="0">
            <a:spAutoFit/>
          </a:bodyPr>
          <a:lstStyle/>
          <a:p>
            <a:pPr marL="0" indent="0" algn="just">
              <a:buFont typeface="Franklin Gothic Book" panose="020B0503020102020204" pitchFamily="34" charset="0"/>
              <a:buNone/>
            </a:pPr>
            <a:r>
              <a:rPr lang="en-US" sz="2000" dirty="0">
                <a:solidFill>
                  <a:srgbClr val="004680"/>
                </a:solidFill>
              </a:rPr>
              <a:t>Questions for you to discuss:</a:t>
            </a:r>
          </a:p>
          <a:p>
            <a:pPr>
              <a:buFontTx/>
              <a:buChar char="-"/>
            </a:pPr>
            <a:r>
              <a:rPr lang="en-US" sz="2000" dirty="0">
                <a:solidFill>
                  <a:srgbClr val="004680"/>
                </a:solidFill>
              </a:rPr>
              <a:t>What do you think of these statements? Are they correct or incorrect?</a:t>
            </a:r>
          </a:p>
          <a:p>
            <a:pPr>
              <a:buFontTx/>
              <a:buChar char="-"/>
            </a:pPr>
            <a:r>
              <a:rPr lang="en-US" sz="2000" dirty="0">
                <a:solidFill>
                  <a:srgbClr val="004680"/>
                </a:solidFill>
              </a:rPr>
              <a:t>Do you find them problematic statements or not?</a:t>
            </a:r>
          </a:p>
          <a:p>
            <a:pPr>
              <a:buFontTx/>
              <a:buChar char="-"/>
            </a:pPr>
            <a:r>
              <a:rPr lang="en-US" sz="2000" dirty="0">
                <a:solidFill>
                  <a:srgbClr val="004680"/>
                </a:solidFill>
              </a:rPr>
              <a:t>Are they </a:t>
            </a:r>
            <a:r>
              <a:rPr lang="en-GB" sz="2000" dirty="0">
                <a:solidFill>
                  <a:srgbClr val="004680"/>
                </a:solidFill>
              </a:rPr>
              <a:t>unfounded</a:t>
            </a:r>
            <a:r>
              <a:rPr lang="en-US" sz="2000" dirty="0">
                <a:solidFill>
                  <a:srgbClr val="004680"/>
                </a:solidFill>
              </a:rPr>
              <a:t> generalizations or are they based on some truth?</a:t>
            </a:r>
          </a:p>
          <a:p>
            <a:pPr>
              <a:buFontTx/>
              <a:buChar char="-"/>
            </a:pPr>
            <a:r>
              <a:rPr lang="en-US" sz="2000" dirty="0">
                <a:solidFill>
                  <a:srgbClr val="004680"/>
                </a:solidFill>
              </a:rPr>
              <a:t>Could this kind of statement add to the already established stereotypes for different populations?</a:t>
            </a:r>
          </a:p>
        </p:txBody>
      </p:sp>
      <p:pic>
        <p:nvPicPr>
          <p:cNvPr id="6" name="Picture 5">
            <a:extLst>
              <a:ext uri="{FF2B5EF4-FFF2-40B4-BE49-F238E27FC236}">
                <a16:creationId xmlns="" xmlns:a16="http://schemas.microsoft.com/office/drawing/2014/main" id="{C3F2C09C-012B-4118-9369-C965637FB179}"/>
              </a:ext>
            </a:extLst>
          </p:cNvPr>
          <p:cNvPicPr>
            <a:picLocks noChangeAspect="1"/>
          </p:cNvPicPr>
          <p:nvPr/>
        </p:nvPicPr>
        <p:blipFill>
          <a:blip r:embed="rId2"/>
          <a:stretch>
            <a:fillRect/>
          </a:stretch>
        </p:blipFill>
        <p:spPr>
          <a:xfrm>
            <a:off x="10846940" y="5756333"/>
            <a:ext cx="877900" cy="877900"/>
          </a:xfrm>
          <a:prstGeom prst="rect">
            <a:avLst/>
          </a:prstGeom>
        </p:spPr>
      </p:pic>
    </p:spTree>
    <p:extLst>
      <p:ext uri="{BB962C8B-B14F-4D97-AF65-F5344CB8AC3E}">
        <p14:creationId xmlns:p14="http://schemas.microsoft.com/office/powerpoint/2010/main" val="193707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31</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598700" cy="1154694"/>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Intercultural competence &amp; Cultural safety</a:t>
            </a:r>
          </a:p>
        </p:txBody>
      </p:sp>
      <p:sp>
        <p:nvSpPr>
          <p:cNvPr id="7" name="Content Placeholder 2">
            <a:extLst>
              <a:ext uri="{FF2B5EF4-FFF2-40B4-BE49-F238E27FC236}">
                <a16:creationId xmlns="" xmlns:a16="http://schemas.microsoft.com/office/drawing/2014/main" id="{891779CE-9E3F-46DE-8831-DAD2EAC460B1}"/>
              </a:ext>
            </a:extLst>
          </p:cNvPr>
          <p:cNvSpPr txBox="1">
            <a:spLocks/>
          </p:cNvSpPr>
          <p:nvPr/>
        </p:nvSpPr>
        <p:spPr>
          <a:xfrm>
            <a:off x="1386002" y="1349152"/>
            <a:ext cx="10109010" cy="14859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sp>
        <p:nvSpPr>
          <p:cNvPr id="6" name="Content Placeholder 2">
            <a:extLst>
              <a:ext uri="{FF2B5EF4-FFF2-40B4-BE49-F238E27FC236}">
                <a16:creationId xmlns="" xmlns:a16="http://schemas.microsoft.com/office/drawing/2014/main" id="{88C88F1D-58CD-4EC7-B6EE-FF8BE672D842}"/>
              </a:ext>
            </a:extLst>
          </p:cNvPr>
          <p:cNvSpPr txBox="1">
            <a:spLocks/>
          </p:cNvSpPr>
          <p:nvPr/>
        </p:nvSpPr>
        <p:spPr>
          <a:xfrm>
            <a:off x="1437018" y="1908006"/>
            <a:ext cx="10411428" cy="245709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endParaRPr lang="en-US" dirty="0"/>
          </a:p>
          <a:p>
            <a:pPr algn="just"/>
            <a:endParaRPr lang="en-US" dirty="0"/>
          </a:p>
        </p:txBody>
      </p:sp>
      <p:sp>
        <p:nvSpPr>
          <p:cNvPr id="10" name="Content Placeholder 2">
            <a:extLst>
              <a:ext uri="{FF2B5EF4-FFF2-40B4-BE49-F238E27FC236}">
                <a16:creationId xmlns="" xmlns:a16="http://schemas.microsoft.com/office/drawing/2014/main" id="{7A90A758-5647-4F29-94F2-51AB0D642B03}"/>
              </a:ext>
            </a:extLst>
          </p:cNvPr>
          <p:cNvSpPr txBox="1">
            <a:spLocks/>
          </p:cNvSpPr>
          <p:nvPr/>
        </p:nvSpPr>
        <p:spPr>
          <a:xfrm>
            <a:off x="1404258" y="2419427"/>
            <a:ext cx="10411428" cy="3207044"/>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sp>
        <p:nvSpPr>
          <p:cNvPr id="8" name="Content Placeholder 2">
            <a:extLst>
              <a:ext uri="{FF2B5EF4-FFF2-40B4-BE49-F238E27FC236}">
                <a16:creationId xmlns="" xmlns:a16="http://schemas.microsoft.com/office/drawing/2014/main" id="{7924E884-4936-41C0-9F0C-B1F5794F1DAF}"/>
              </a:ext>
            </a:extLst>
          </p:cNvPr>
          <p:cNvSpPr txBox="1">
            <a:spLocks/>
          </p:cNvSpPr>
          <p:nvPr/>
        </p:nvSpPr>
        <p:spPr>
          <a:xfrm>
            <a:off x="1039907" y="3623113"/>
            <a:ext cx="10109010" cy="14859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graphicFrame>
        <p:nvGraphicFramePr>
          <p:cNvPr id="3" name="Diagram 2">
            <a:extLst>
              <a:ext uri="{FF2B5EF4-FFF2-40B4-BE49-F238E27FC236}">
                <a16:creationId xmlns="" xmlns:a16="http://schemas.microsoft.com/office/drawing/2014/main" id="{8BDD1D22-4F28-4E51-88DD-1E66FE6EA2A7}"/>
              </a:ext>
            </a:extLst>
          </p:cNvPr>
          <p:cNvGraphicFramePr/>
          <p:nvPr>
            <p:extLst>
              <p:ext uri="{D42A27DB-BD31-4B8C-83A1-F6EECF244321}">
                <p14:modId xmlns:p14="http://schemas.microsoft.com/office/powerpoint/2010/main" val="3743310870"/>
              </p:ext>
            </p:extLst>
          </p:nvPr>
        </p:nvGraphicFramePr>
        <p:xfrm>
          <a:off x="2377565" y="1631366"/>
          <a:ext cx="8686043" cy="453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45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363" y="487769"/>
            <a:ext cx="9598700" cy="1231032"/>
          </a:xfrm>
        </p:spPr>
        <p:txBody>
          <a:bodyPr>
            <a:normAutofit fontScale="90000"/>
          </a:bodyPr>
          <a:lstStyle/>
          <a:p>
            <a:r>
              <a:rPr lang="en-US" dirty="0"/>
              <a:t>Outline for Cultural Formulation - The clinician is encouraged to:</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32</a:t>
            </a:fld>
            <a:endParaRPr lang="en-GB"/>
          </a:p>
        </p:txBody>
      </p:sp>
      <p:graphicFrame>
        <p:nvGraphicFramePr>
          <p:cNvPr id="8" name="Diagram 7">
            <a:extLst>
              <a:ext uri="{FF2B5EF4-FFF2-40B4-BE49-F238E27FC236}">
                <a16:creationId xmlns="" xmlns:a16="http://schemas.microsoft.com/office/drawing/2014/main" id="{6F79C338-13E4-4299-A1FE-50044D7005D8}"/>
              </a:ext>
            </a:extLst>
          </p:cNvPr>
          <p:cNvGraphicFramePr/>
          <p:nvPr>
            <p:extLst>
              <p:ext uri="{D42A27DB-BD31-4B8C-83A1-F6EECF244321}">
                <p14:modId xmlns:p14="http://schemas.microsoft.com/office/powerpoint/2010/main" val="4273819312"/>
              </p:ext>
            </p:extLst>
          </p:nvPr>
        </p:nvGraphicFramePr>
        <p:xfrm>
          <a:off x="2205980" y="1757654"/>
          <a:ext cx="8512191" cy="4335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24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33</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598700" cy="1224136"/>
          </a:xfrm>
          <a:prstGeom prst="rect">
            <a:avLst/>
          </a:prstGeom>
        </p:spPr>
        <p:txBody>
          <a:bodyPr lIns="91440" tIns="45720" rIns="91440" bIns="45720" anchor="t"/>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sz="4350" dirty="0"/>
              <a:t>What professionals can do to achieve cultural safety</a:t>
            </a:r>
          </a:p>
        </p:txBody>
      </p:sp>
      <p:sp>
        <p:nvSpPr>
          <p:cNvPr id="6" name="Content Placeholder 2">
            <a:extLst>
              <a:ext uri="{FF2B5EF4-FFF2-40B4-BE49-F238E27FC236}">
                <a16:creationId xmlns="" xmlns:a16="http://schemas.microsoft.com/office/drawing/2014/main" id="{88C88F1D-58CD-4EC7-B6EE-FF8BE672D842}"/>
              </a:ext>
            </a:extLst>
          </p:cNvPr>
          <p:cNvSpPr txBox="1">
            <a:spLocks/>
          </p:cNvSpPr>
          <p:nvPr/>
        </p:nvSpPr>
        <p:spPr>
          <a:xfrm>
            <a:off x="1524016" y="1349152"/>
            <a:ext cx="10411428" cy="18002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l">
              <a:buNone/>
            </a:pPr>
            <a:endParaRPr lang="en-US" b="0" i="0" dirty="0">
              <a:solidFill>
                <a:srgbClr val="505151"/>
              </a:solidFill>
              <a:effectLst/>
              <a:latin typeface="MuseoSans-300"/>
            </a:endParaRPr>
          </a:p>
        </p:txBody>
      </p:sp>
      <p:sp>
        <p:nvSpPr>
          <p:cNvPr id="10" name="Content Placeholder 2">
            <a:extLst>
              <a:ext uri="{FF2B5EF4-FFF2-40B4-BE49-F238E27FC236}">
                <a16:creationId xmlns="" xmlns:a16="http://schemas.microsoft.com/office/drawing/2014/main" id="{7A90A758-5647-4F29-94F2-51AB0D642B03}"/>
              </a:ext>
            </a:extLst>
          </p:cNvPr>
          <p:cNvSpPr txBox="1">
            <a:spLocks/>
          </p:cNvSpPr>
          <p:nvPr/>
        </p:nvSpPr>
        <p:spPr>
          <a:xfrm>
            <a:off x="1413892" y="2041612"/>
            <a:ext cx="10411428" cy="3960440"/>
          </a:xfrm>
          <a:prstGeom prst="rect">
            <a:avLst/>
          </a:prstGeom>
        </p:spPr>
        <p:txBody>
          <a:bodyPr lIns="91440" tIns="45720" rIns="91440" bIns="45720" anchor="t"/>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n-US" dirty="0"/>
              <a:t>To achieve cultural safety:</a:t>
            </a:r>
          </a:p>
          <a:p>
            <a:pPr marL="383540" indent="-383540" algn="just">
              <a:buFont typeface="Wingdings" panose="05000000000000000000" pitchFamily="2" charset="2"/>
              <a:buChar char="q"/>
            </a:pPr>
            <a:r>
              <a:rPr lang="en-US" dirty="0"/>
              <a:t>Understand your community.</a:t>
            </a:r>
            <a:endParaRPr lang="en-US" dirty="0">
              <a:cs typeface="Calibri"/>
            </a:endParaRPr>
          </a:p>
          <a:p>
            <a:pPr marL="383540" indent="-383540" algn="just">
              <a:buFont typeface="Wingdings" panose="05000000000000000000" pitchFamily="2" charset="2"/>
              <a:buChar char="q"/>
            </a:pPr>
            <a:r>
              <a:rPr lang="en-US" dirty="0"/>
              <a:t>Build links between health services and culture-based community organizations.</a:t>
            </a:r>
            <a:endParaRPr lang="en-US" dirty="0">
              <a:cs typeface="Calibri"/>
            </a:endParaRPr>
          </a:p>
          <a:p>
            <a:pPr marL="383540" indent="-383540" algn="just">
              <a:buFont typeface="Wingdings" panose="05000000000000000000" pitchFamily="2" charset="2"/>
              <a:buChar char="q"/>
            </a:pPr>
            <a:r>
              <a:rPr lang="en-US" dirty="0"/>
              <a:t>Provide helpful, tailored information in other languages.</a:t>
            </a:r>
            <a:endParaRPr lang="en-US" dirty="0">
              <a:cs typeface="Calibri"/>
            </a:endParaRPr>
          </a:p>
          <a:p>
            <a:pPr marL="383540" indent="-383540" algn="just">
              <a:buFont typeface="Wingdings" panose="05000000000000000000" pitchFamily="2" charset="2"/>
              <a:buChar char="q"/>
            </a:pPr>
            <a:r>
              <a:rPr lang="en-US" dirty="0"/>
              <a:t>Recognise cultural, medical or health practices.</a:t>
            </a:r>
            <a:endParaRPr lang="en-US" dirty="0">
              <a:cs typeface="Calibri"/>
            </a:endParaRPr>
          </a:p>
          <a:p>
            <a:pPr marL="383540" indent="-383540" algn="just">
              <a:buFont typeface="Wingdings" panose="05000000000000000000" pitchFamily="2" charset="2"/>
              <a:buChar char="q"/>
            </a:pPr>
            <a:r>
              <a:rPr lang="en-US" sz="1950" dirty="0"/>
              <a:t>Look at the whole person beyond cultural or any other geographical borders.</a:t>
            </a:r>
            <a:endParaRPr lang="en-US" sz="1950" dirty="0">
              <a:cs typeface="Calibri"/>
            </a:endParaRPr>
          </a:p>
          <a:p>
            <a:pPr marL="383540" indent="-383540" algn="just">
              <a:buFont typeface="Wingdings" panose="05000000000000000000" pitchFamily="2" charset="2"/>
              <a:buChar char="q"/>
            </a:pPr>
            <a:r>
              <a:rPr lang="en-US" dirty="0"/>
              <a:t>Look at the bigger picture and recognise that it’s difficult to separate mental health concerns, like depression, from larger concerns, like poverty or lack of housing. </a:t>
            </a:r>
            <a:endParaRPr lang="en-US" dirty="0">
              <a:cs typeface="Calibri"/>
            </a:endParaRPr>
          </a:p>
          <a:p>
            <a:pPr marL="0" indent="0" algn="just">
              <a:buNone/>
            </a:pPr>
            <a:endParaRPr lang="en-US" dirty="0"/>
          </a:p>
        </p:txBody>
      </p:sp>
    </p:spTree>
    <p:extLst>
      <p:ext uri="{BB962C8B-B14F-4D97-AF65-F5344CB8AC3E}">
        <p14:creationId xmlns:p14="http://schemas.microsoft.com/office/powerpoint/2010/main" val="16549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3" y="613433"/>
            <a:ext cx="9598700" cy="1087016"/>
          </a:xfrm>
        </p:spPr>
        <p:txBody>
          <a:bodyPr>
            <a:normAutofit fontScale="90000"/>
          </a:bodyPr>
          <a:lstStyle/>
          <a:p>
            <a:pPr algn="just"/>
            <a:r>
              <a:rPr lang="en-GB" dirty="0"/>
              <a:t>Inequalities &amp; mental health - The case of Covid-19 pandemic </a:t>
            </a:r>
          </a:p>
        </p:txBody>
      </p:sp>
      <p:sp>
        <p:nvSpPr>
          <p:cNvPr id="3" name="Content Placeholder 2"/>
          <p:cNvSpPr>
            <a:spLocks noGrp="1"/>
          </p:cNvSpPr>
          <p:nvPr>
            <p:ph idx="1"/>
          </p:nvPr>
        </p:nvSpPr>
        <p:spPr>
          <a:xfrm>
            <a:off x="1401214" y="2060848"/>
            <a:ext cx="4291121" cy="3960440"/>
          </a:xfrm>
        </p:spPr>
        <p:txBody>
          <a:bodyPr>
            <a:normAutofit/>
          </a:bodyPr>
          <a:lstStyle/>
          <a:p>
            <a:r>
              <a:rPr lang="en-US" dirty="0"/>
              <a:t>A research survey of over 14,000 adults conducted by the mental health charity Mind in the UK (2020) revealed that </a:t>
            </a:r>
            <a:r>
              <a:rPr lang="en-US" u="sng" dirty="0"/>
              <a:t>existing inequalities</a:t>
            </a:r>
            <a:r>
              <a:rPr lang="en-US" dirty="0"/>
              <a:t> in housing, employment, finances and other issues have had </a:t>
            </a:r>
            <a:r>
              <a:rPr lang="en-US" u="sng" dirty="0"/>
              <a:t>a greater impact</a:t>
            </a:r>
            <a:r>
              <a:rPr lang="en-US" dirty="0"/>
              <a:t> on the mental health of people from Black, Asian and Ethnic Minority (BAME) groups than white people during the coronavirus pandemic.</a:t>
            </a:r>
          </a:p>
          <a:p>
            <a:endParaRPr lang="en-US" dirty="0"/>
          </a:p>
        </p:txBody>
      </p:sp>
      <p:sp>
        <p:nvSpPr>
          <p:cNvPr id="4" name="Slide Number Placeholder 3"/>
          <p:cNvSpPr>
            <a:spLocks noGrp="1"/>
          </p:cNvSpPr>
          <p:nvPr>
            <p:ph type="sldNum" sz="quarter" idx="12"/>
          </p:nvPr>
        </p:nvSpPr>
        <p:spPr/>
        <p:txBody>
          <a:bodyPr/>
          <a:lstStyle/>
          <a:p>
            <a:fld id="{C014DD1E-5D91-48A3-AD6D-45FBA980D106}" type="slidenum">
              <a:rPr lang="en-GB" smtClean="0"/>
              <a:t>34</a:t>
            </a:fld>
            <a:endParaRPr lang="en-GB"/>
          </a:p>
        </p:txBody>
      </p:sp>
      <p:sp>
        <p:nvSpPr>
          <p:cNvPr id="5" name="Speech Bubble: Rectangle with Corners Rounded 4">
            <a:extLst>
              <a:ext uri="{FF2B5EF4-FFF2-40B4-BE49-F238E27FC236}">
                <a16:creationId xmlns="" xmlns:a16="http://schemas.microsoft.com/office/drawing/2014/main" id="{1D48A4BC-056F-4526-98A4-28CA9F217A4C}"/>
              </a:ext>
            </a:extLst>
          </p:cNvPr>
          <p:cNvSpPr/>
          <p:nvPr/>
        </p:nvSpPr>
        <p:spPr>
          <a:xfrm>
            <a:off x="6203538" y="1988840"/>
            <a:ext cx="5147458" cy="3672407"/>
          </a:xfrm>
          <a:prstGeom prst="wedgeRoundRectCallout">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0" i="0" dirty="0">
                <a:solidFill>
                  <a:schemeClr val="bg2"/>
                </a:solidFill>
                <a:effectLst/>
                <a:latin typeface="+mj-lt"/>
              </a:rPr>
              <a:t>“Last year I quit full time teaching and moved back home to save money. Being back at home caused my mental health to suffer, and just as I was trying to process those feelings, lockdown hit. Dealing with all of that </a:t>
            </a:r>
            <a:r>
              <a:rPr lang="en-US" sz="1600" dirty="0">
                <a:solidFill>
                  <a:schemeClr val="bg2"/>
                </a:solidFill>
                <a:latin typeface="+mj-lt"/>
              </a:rPr>
              <a:t>– the lockdown, the </a:t>
            </a:r>
            <a:r>
              <a:rPr lang="en-US" sz="1600" b="0" i="0" dirty="0">
                <a:solidFill>
                  <a:schemeClr val="bg2"/>
                </a:solidFill>
                <a:effectLst/>
                <a:latin typeface="+mj-lt"/>
              </a:rPr>
              <a:t>isolation, the lack of friends etc. – was all piling onto me mentally. Then the Government statistics came out showing that Black people were at higher risk of dying from coronavirus and it put me in a downward spiral. A virus can’t discriminate, but there’s a system that’s been in place for years, that makes us more vulnerable.”</a:t>
            </a:r>
          </a:p>
          <a:p>
            <a:pPr algn="r"/>
            <a:r>
              <a:rPr lang="en-GB" sz="1600" dirty="0" err="1">
                <a:solidFill>
                  <a:schemeClr val="bg2"/>
                </a:solidFill>
                <a:latin typeface="+mj-lt"/>
              </a:rPr>
              <a:t>Dami</a:t>
            </a:r>
            <a:r>
              <a:rPr lang="en-GB" sz="1600" dirty="0">
                <a:solidFill>
                  <a:schemeClr val="bg2"/>
                </a:solidFill>
                <a:latin typeface="+mj-lt"/>
              </a:rPr>
              <a:t>, 27-year old</a:t>
            </a:r>
          </a:p>
        </p:txBody>
      </p:sp>
    </p:spTree>
    <p:extLst>
      <p:ext uri="{BB962C8B-B14F-4D97-AF65-F5344CB8AC3E}">
        <p14:creationId xmlns:p14="http://schemas.microsoft.com/office/powerpoint/2010/main" val="396498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35</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598700" cy="8640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Case study</a:t>
            </a:r>
          </a:p>
        </p:txBody>
      </p:sp>
      <p:sp>
        <p:nvSpPr>
          <p:cNvPr id="7" name="Content Placeholder 2">
            <a:extLst>
              <a:ext uri="{FF2B5EF4-FFF2-40B4-BE49-F238E27FC236}">
                <a16:creationId xmlns="" xmlns:a16="http://schemas.microsoft.com/office/drawing/2014/main" id="{891779CE-9E3F-46DE-8831-DAD2EAC460B1}"/>
              </a:ext>
            </a:extLst>
          </p:cNvPr>
          <p:cNvSpPr txBox="1">
            <a:spLocks/>
          </p:cNvSpPr>
          <p:nvPr/>
        </p:nvSpPr>
        <p:spPr>
          <a:xfrm>
            <a:off x="1413892" y="1219622"/>
            <a:ext cx="10009112" cy="4801666"/>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n-US" sz="1800" dirty="0"/>
              <a:t>‘When my mother came from China for an extended time to attend my wedding in 2001, it was the most special period in my life. A strong-willed person, my mother was full of life and the most generous human being I've ever known. But within six months of her arrival in Italy, I noticed a dramatic change in her physical, mental, emotional and spiritual well-being. It was clear that she was experiencing a profound culture shock in every sense possible, a shock that was compounded by her difficulty with the English language, the lack of her cultivated community support and the absence of her own friends. She could not engage in any of her familiar daily activities or social networks here. The strong, happy and healthy person I loved so much was now displaying all the signs of stress, loneliness and depression brought on by social isolation.”</a:t>
            </a:r>
          </a:p>
          <a:p>
            <a:pPr marL="0" indent="0" algn="just">
              <a:buFont typeface="Franklin Gothic Book" panose="020B0503020102020204" pitchFamily="34" charset="0"/>
              <a:buNone/>
            </a:pPr>
            <a:r>
              <a:rPr lang="en-US" sz="1800" b="1" dirty="0"/>
              <a:t>Discussion:</a:t>
            </a:r>
          </a:p>
          <a:p>
            <a:pPr marL="0" indent="0" algn="just">
              <a:buFont typeface="Franklin Gothic Book" panose="020B0503020102020204" pitchFamily="34" charset="0"/>
              <a:buNone/>
            </a:pPr>
            <a:r>
              <a:rPr lang="en-US" sz="1800" dirty="0"/>
              <a:t>Discuss in groups of 2 the following questions:</a:t>
            </a:r>
          </a:p>
          <a:p>
            <a:pPr marL="0" indent="0" algn="just">
              <a:buFont typeface="Franklin Gothic Book" panose="020B0503020102020204" pitchFamily="34" charset="0"/>
              <a:buNone/>
            </a:pPr>
            <a:r>
              <a:rPr lang="en-US" sz="1800" dirty="0"/>
              <a:t>How could the daughter help her mother? What steps should she follow?</a:t>
            </a:r>
          </a:p>
          <a:p>
            <a:pPr marL="0" indent="0" algn="just">
              <a:buFont typeface="Franklin Gothic Book" panose="020B0503020102020204" pitchFamily="34" charset="0"/>
              <a:buNone/>
            </a:pPr>
            <a:r>
              <a:rPr lang="en-US" sz="1800" dirty="0"/>
              <a:t>What the professionals in your countries would suggest her to do?</a:t>
            </a:r>
          </a:p>
          <a:p>
            <a:pPr marL="0" indent="0" algn="just">
              <a:buNone/>
            </a:pPr>
            <a:r>
              <a:rPr lang="en-US" sz="1800" dirty="0"/>
              <a:t>If the mother asked for the help of a counsellor, what could be the possible barriers to this being successful?</a:t>
            </a:r>
          </a:p>
          <a:p>
            <a:pPr marL="0" indent="0" algn="just">
              <a:buFont typeface="Franklin Gothic Book" panose="020B0503020102020204" pitchFamily="34" charset="0"/>
              <a:buNone/>
            </a:pPr>
            <a:endParaRPr lang="en-US" sz="1800" dirty="0"/>
          </a:p>
        </p:txBody>
      </p:sp>
      <p:pic>
        <p:nvPicPr>
          <p:cNvPr id="3" name="Picture 2">
            <a:extLst>
              <a:ext uri="{FF2B5EF4-FFF2-40B4-BE49-F238E27FC236}">
                <a16:creationId xmlns="" xmlns:a16="http://schemas.microsoft.com/office/drawing/2014/main" id="{2C2570DC-CC05-4C0C-AEB8-16D8AFBCB6F5}"/>
              </a:ext>
            </a:extLst>
          </p:cNvPr>
          <p:cNvPicPr>
            <a:picLocks noChangeAspect="1"/>
          </p:cNvPicPr>
          <p:nvPr/>
        </p:nvPicPr>
        <p:blipFill>
          <a:blip r:embed="rId2"/>
          <a:stretch>
            <a:fillRect/>
          </a:stretch>
        </p:blipFill>
        <p:spPr>
          <a:xfrm>
            <a:off x="10573642" y="5738939"/>
            <a:ext cx="877900" cy="877900"/>
          </a:xfrm>
          <a:prstGeom prst="rect">
            <a:avLst/>
          </a:prstGeom>
        </p:spPr>
      </p:pic>
    </p:spTree>
    <p:extLst>
      <p:ext uri="{BB962C8B-B14F-4D97-AF65-F5344CB8AC3E}">
        <p14:creationId xmlns:p14="http://schemas.microsoft.com/office/powerpoint/2010/main" val="161578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73E4A88-8EB3-45F0-9A7E-FB0B2B9C4320}"/>
              </a:ext>
            </a:extLst>
          </p:cNvPr>
          <p:cNvSpPr>
            <a:spLocks noGrp="1"/>
          </p:cNvSpPr>
          <p:nvPr>
            <p:ph type="title"/>
          </p:nvPr>
        </p:nvSpPr>
        <p:spPr/>
        <p:txBody>
          <a:bodyPr/>
          <a:lstStyle/>
          <a:p>
            <a:r>
              <a:rPr lang="en-GB" dirty="0"/>
              <a:t>Summary</a:t>
            </a:r>
          </a:p>
        </p:txBody>
      </p:sp>
      <p:sp>
        <p:nvSpPr>
          <p:cNvPr id="4" name="Content Placeholder 3">
            <a:extLst>
              <a:ext uri="{FF2B5EF4-FFF2-40B4-BE49-F238E27FC236}">
                <a16:creationId xmlns="" xmlns:a16="http://schemas.microsoft.com/office/drawing/2014/main" id="{73822B54-0142-439E-B26A-07C00DBCECBB}"/>
              </a:ext>
            </a:extLst>
          </p:cNvPr>
          <p:cNvSpPr>
            <a:spLocks noGrp="1"/>
          </p:cNvSpPr>
          <p:nvPr>
            <p:ph idx="1"/>
          </p:nvPr>
        </p:nvSpPr>
        <p:spPr/>
        <p:txBody>
          <a:bodyPr/>
          <a:lstStyle/>
          <a:p>
            <a:pPr>
              <a:buFont typeface="Wingdings" panose="05000000000000000000" pitchFamily="2" charset="2"/>
              <a:buChar char="Ø"/>
            </a:pPr>
            <a:r>
              <a:rPr lang="en-GB" sz="2000" i="1" dirty="0"/>
              <a:t>Different individuals have different ways of viewing, interpreting and dealing with mental health and experiences of mental health problems. </a:t>
            </a:r>
          </a:p>
          <a:p>
            <a:pPr>
              <a:buFont typeface="Wingdings" panose="05000000000000000000" pitchFamily="2" charset="2"/>
              <a:buChar char="Ø"/>
            </a:pPr>
            <a:r>
              <a:rPr lang="en-GB" sz="2000" i="1" dirty="0"/>
              <a:t>These can be influenced by several factors including personality traits, culture, religious beliefs, social environment, social stigma and many more.</a:t>
            </a:r>
          </a:p>
          <a:p>
            <a:pPr>
              <a:buFont typeface="Wingdings" panose="05000000000000000000" pitchFamily="2" charset="2"/>
              <a:buChar char="Ø"/>
            </a:pPr>
            <a:r>
              <a:rPr lang="en-GB" sz="2000" i="1" dirty="0"/>
              <a:t>Culture affects the symptoms, their presentation and the meanings that different people attribute to them.</a:t>
            </a:r>
          </a:p>
          <a:p>
            <a:pPr>
              <a:buFont typeface="Wingdings" panose="05000000000000000000" pitchFamily="2" charset="2"/>
              <a:buChar char="Ø"/>
            </a:pPr>
            <a:r>
              <a:rPr lang="en-GB" sz="2000" i="1" dirty="0"/>
              <a:t>Practitioners and professionals that work with people from different cultural backgrounds should take into account the cultural traits when interacting with them, in order to provide culturally sensitive care.</a:t>
            </a:r>
          </a:p>
          <a:p>
            <a:pPr marL="0" indent="0">
              <a:buNone/>
            </a:pPr>
            <a:endParaRPr lang="en-GB" dirty="0"/>
          </a:p>
        </p:txBody>
      </p:sp>
      <p:sp>
        <p:nvSpPr>
          <p:cNvPr id="2" name="Slide Number Placeholder 1">
            <a:extLst>
              <a:ext uri="{FF2B5EF4-FFF2-40B4-BE49-F238E27FC236}">
                <a16:creationId xmlns="" xmlns:a16="http://schemas.microsoft.com/office/drawing/2014/main" id="{5931C32E-AEC3-4E7F-BC22-CDC5F9E1ADF1}"/>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29696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618186A-969D-4934-BF64-3C80D29AB23B}"/>
              </a:ext>
            </a:extLst>
          </p:cNvPr>
          <p:cNvSpPr>
            <a:spLocks noGrp="1"/>
          </p:cNvSpPr>
          <p:nvPr>
            <p:ph type="title"/>
          </p:nvPr>
        </p:nvSpPr>
        <p:spPr/>
        <p:txBody>
          <a:bodyPr/>
          <a:lstStyle/>
          <a:p>
            <a:r>
              <a:rPr lang="en-GB" dirty="0"/>
              <a:t>Reflection and Action Plan</a:t>
            </a:r>
          </a:p>
        </p:txBody>
      </p:sp>
      <p:sp>
        <p:nvSpPr>
          <p:cNvPr id="6" name="Content Placeholder 5">
            <a:extLst>
              <a:ext uri="{FF2B5EF4-FFF2-40B4-BE49-F238E27FC236}">
                <a16:creationId xmlns="" xmlns:a16="http://schemas.microsoft.com/office/drawing/2014/main" id="{9319BF6E-C628-46DA-A848-90B53A82E892}"/>
              </a:ext>
            </a:extLst>
          </p:cNvPr>
          <p:cNvSpPr>
            <a:spLocks noGrp="1"/>
          </p:cNvSpPr>
          <p:nvPr>
            <p:ph sz="half" idx="1"/>
          </p:nvPr>
        </p:nvSpPr>
        <p:spPr/>
        <p:txBody>
          <a:bodyPr/>
          <a:lstStyle/>
          <a:p>
            <a:pPr marL="0" indent="0">
              <a:buNone/>
            </a:pPr>
            <a:r>
              <a:rPr lang="en-GB" dirty="0"/>
              <a:t>Identify 3 things you have learnt from this module.</a:t>
            </a:r>
          </a:p>
          <a:p>
            <a:pPr marL="0" indent="0">
              <a:buNone/>
            </a:pPr>
            <a:endParaRPr lang="en-GB" b="1" dirty="0"/>
          </a:p>
          <a:p>
            <a:pPr marL="0" indent="0">
              <a:buNone/>
            </a:pPr>
            <a:r>
              <a:rPr lang="en-GB" b="1" dirty="0"/>
              <a:t>1</a:t>
            </a:r>
          </a:p>
          <a:p>
            <a:pPr marL="0" indent="0">
              <a:buNone/>
            </a:pPr>
            <a:endParaRPr lang="en-GB" b="1" dirty="0"/>
          </a:p>
          <a:p>
            <a:pPr marL="0" indent="0">
              <a:buNone/>
            </a:pPr>
            <a:r>
              <a:rPr lang="en-GB" b="1" dirty="0"/>
              <a:t>2</a:t>
            </a:r>
          </a:p>
          <a:p>
            <a:pPr marL="0" indent="0">
              <a:buNone/>
            </a:pPr>
            <a:endParaRPr lang="en-GB" b="1" dirty="0"/>
          </a:p>
          <a:p>
            <a:pPr marL="0" indent="0">
              <a:buNone/>
            </a:pPr>
            <a:r>
              <a:rPr lang="en-GB" b="1" dirty="0"/>
              <a:t>3</a:t>
            </a:r>
          </a:p>
          <a:p>
            <a:pPr marL="0" indent="0">
              <a:buNone/>
            </a:pPr>
            <a:endParaRPr lang="en-GB" dirty="0"/>
          </a:p>
        </p:txBody>
      </p:sp>
      <p:sp>
        <p:nvSpPr>
          <p:cNvPr id="7" name="Content Placeholder 6">
            <a:extLst>
              <a:ext uri="{FF2B5EF4-FFF2-40B4-BE49-F238E27FC236}">
                <a16:creationId xmlns="" xmlns:a16="http://schemas.microsoft.com/office/drawing/2014/main" id="{9D497D90-5B7A-4EF0-BD0B-B41EE22578B0}"/>
              </a:ext>
            </a:extLst>
          </p:cNvPr>
          <p:cNvSpPr>
            <a:spLocks noGrp="1"/>
          </p:cNvSpPr>
          <p:nvPr>
            <p:ph sz="half" idx="2"/>
          </p:nvPr>
        </p:nvSpPr>
        <p:spPr/>
        <p:txBody>
          <a:bodyPr/>
          <a:lstStyle/>
          <a:p>
            <a:pPr marL="0" indent="0">
              <a:buNone/>
            </a:pPr>
            <a:r>
              <a:rPr lang="en-GB" dirty="0"/>
              <a:t>Write down 3 actions you will take/ behaviours you will change, as a result of your learning.</a:t>
            </a:r>
          </a:p>
          <a:p>
            <a:pPr marL="0" indent="0">
              <a:buNone/>
            </a:pPr>
            <a:r>
              <a:rPr lang="en-GB" b="1" dirty="0"/>
              <a:t>1 </a:t>
            </a:r>
          </a:p>
          <a:p>
            <a:pPr marL="0" indent="0">
              <a:buNone/>
            </a:pPr>
            <a:endParaRPr lang="en-GB" b="1" dirty="0"/>
          </a:p>
          <a:p>
            <a:pPr marL="0" indent="0">
              <a:buNone/>
            </a:pPr>
            <a:r>
              <a:rPr lang="en-GB" b="1" dirty="0"/>
              <a:t>2</a:t>
            </a:r>
          </a:p>
          <a:p>
            <a:pPr marL="0" indent="0">
              <a:buNone/>
            </a:pPr>
            <a:endParaRPr lang="en-GB" b="1" dirty="0"/>
          </a:p>
          <a:p>
            <a:pPr marL="0" indent="0">
              <a:buNone/>
            </a:pPr>
            <a:r>
              <a:rPr lang="en-GB" b="1" dirty="0"/>
              <a:t>3</a:t>
            </a:r>
          </a:p>
          <a:p>
            <a:pPr marL="0" indent="0">
              <a:buNone/>
            </a:pPr>
            <a:endParaRPr lang="en-GB" dirty="0"/>
          </a:p>
        </p:txBody>
      </p:sp>
      <p:sp>
        <p:nvSpPr>
          <p:cNvPr id="4" name="Slide Number Placeholder 3">
            <a:extLst>
              <a:ext uri="{FF2B5EF4-FFF2-40B4-BE49-F238E27FC236}">
                <a16:creationId xmlns="" xmlns:a16="http://schemas.microsoft.com/office/drawing/2014/main" id="{717C1260-FDF2-41D5-B51C-7905CFAC8F85}"/>
              </a:ext>
            </a:extLst>
          </p:cNvPr>
          <p:cNvSpPr>
            <a:spLocks noGrp="1"/>
          </p:cNvSpPr>
          <p:nvPr>
            <p:ph type="sldNum" sz="quarter" idx="12"/>
          </p:nvPr>
        </p:nvSpPr>
        <p:spPr/>
        <p:txBody>
          <a:bodyPr/>
          <a:lstStyle/>
          <a:p>
            <a:fld id="{C014DD1E-5D91-48A3-AD6D-45FBA980D106}" type="slidenum">
              <a:rPr lang="en-GB" smtClean="0"/>
              <a:t>37</a:t>
            </a:fld>
            <a:endParaRPr lang="en-GB"/>
          </a:p>
        </p:txBody>
      </p:sp>
      <p:pic>
        <p:nvPicPr>
          <p:cNvPr id="8" name="Picture 7">
            <a:extLst>
              <a:ext uri="{FF2B5EF4-FFF2-40B4-BE49-F238E27FC236}">
                <a16:creationId xmlns="" xmlns:a16="http://schemas.microsoft.com/office/drawing/2014/main" id="{E0121228-1980-496A-B02D-B35E2936DDA8}"/>
              </a:ext>
            </a:extLst>
          </p:cNvPr>
          <p:cNvPicPr>
            <a:picLocks noChangeAspect="1"/>
          </p:cNvPicPr>
          <p:nvPr/>
        </p:nvPicPr>
        <p:blipFill>
          <a:blip r:embed="rId2"/>
          <a:stretch>
            <a:fillRect/>
          </a:stretch>
        </p:blipFill>
        <p:spPr>
          <a:xfrm>
            <a:off x="10951937" y="5542751"/>
            <a:ext cx="877900" cy="877900"/>
          </a:xfrm>
          <a:prstGeom prst="rect">
            <a:avLst/>
          </a:prstGeom>
        </p:spPr>
      </p:pic>
    </p:spTree>
    <p:extLst>
      <p:ext uri="{BB962C8B-B14F-4D97-AF65-F5344CB8AC3E}">
        <p14:creationId xmlns:p14="http://schemas.microsoft.com/office/powerpoint/2010/main" val="13409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Literature &amp; recommendations for further reading</a:t>
            </a:r>
          </a:p>
        </p:txBody>
      </p:sp>
      <p:sp>
        <p:nvSpPr>
          <p:cNvPr id="4" name="Slide Number Placeholder 3"/>
          <p:cNvSpPr>
            <a:spLocks noGrp="1"/>
          </p:cNvSpPr>
          <p:nvPr>
            <p:ph type="sldNum" sz="quarter" idx="12"/>
          </p:nvPr>
        </p:nvSpPr>
        <p:spPr/>
        <p:txBody>
          <a:bodyPr/>
          <a:lstStyle/>
          <a:p>
            <a:fld id="{C014DD1E-5D91-48A3-AD6D-45FBA980D106}" type="slidenum">
              <a:rPr lang="en-GB" smtClean="0"/>
              <a:t>38</a:t>
            </a:fld>
            <a:endParaRPr lang="en-GB"/>
          </a:p>
        </p:txBody>
      </p:sp>
    </p:spTree>
    <p:extLst>
      <p:ext uri="{BB962C8B-B14F-4D97-AF65-F5344CB8AC3E}">
        <p14:creationId xmlns:p14="http://schemas.microsoft.com/office/powerpoint/2010/main" val="75891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39</a:t>
            </a:fld>
            <a:endParaRPr lang="en-GB"/>
          </a:p>
        </p:txBody>
      </p:sp>
      <p:sp>
        <p:nvSpPr>
          <p:cNvPr id="4" name="Title 1">
            <a:extLst>
              <a:ext uri="{FF2B5EF4-FFF2-40B4-BE49-F238E27FC236}">
                <a16:creationId xmlns="" xmlns:a16="http://schemas.microsoft.com/office/drawing/2014/main"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Good practice on intercultural care and mental health</a:t>
            </a:r>
          </a:p>
        </p:txBody>
      </p:sp>
      <p:sp>
        <p:nvSpPr>
          <p:cNvPr id="5" name="Content Placeholder 2">
            <a:extLst>
              <a:ext uri="{FF2B5EF4-FFF2-40B4-BE49-F238E27FC236}">
                <a16:creationId xmlns="" xmlns:a16="http://schemas.microsoft.com/office/drawing/2014/main" id="{18205A0D-D5FE-491C-A0CD-84DF7F0EF183}"/>
              </a:ext>
            </a:extLst>
          </p:cNvPr>
          <p:cNvSpPr txBox="1">
            <a:spLocks/>
          </p:cNvSpPr>
          <p:nvPr/>
        </p:nvSpPr>
        <p:spPr>
          <a:xfrm>
            <a:off x="1413892" y="2041612"/>
            <a:ext cx="10411428" cy="396044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n-US" b="1" dirty="0"/>
              <a:t>Canada: Multicultural Mental Health Research Centre</a:t>
            </a:r>
          </a:p>
          <a:p>
            <a:pPr marL="0" indent="0" algn="just">
              <a:buNone/>
            </a:pPr>
            <a:r>
              <a:rPr lang="en-US" dirty="0">
                <a:hlinkClick r:id="rId2"/>
              </a:rPr>
              <a:t>Patient Information by Language</a:t>
            </a:r>
            <a:endParaRPr lang="en-US" dirty="0"/>
          </a:p>
          <a:p>
            <a:pPr marL="0" indent="0" algn="just">
              <a:buNone/>
            </a:pPr>
            <a:endParaRPr lang="en-US" dirty="0"/>
          </a:p>
          <a:p>
            <a:pPr algn="just">
              <a:buFont typeface="Wingdings" panose="05000000000000000000" pitchFamily="2" charset="2"/>
              <a:buChar char="q"/>
            </a:pPr>
            <a:r>
              <a:rPr lang="en-US" dirty="0"/>
              <a:t>The website provides useful resources about several mental health issues in 25 languages. </a:t>
            </a:r>
          </a:p>
          <a:p>
            <a:pPr algn="just">
              <a:buFont typeface="Wingdings" panose="05000000000000000000" pitchFamily="2" charset="2"/>
              <a:buChar char="q"/>
            </a:pPr>
            <a:r>
              <a:rPr lang="en-US" dirty="0"/>
              <a:t>The resources come from reliable sources, such as Canadian mental health hospitals, research centers and non-profit agencies for mental health. </a:t>
            </a:r>
          </a:p>
          <a:p>
            <a:pPr algn="just">
              <a:buFont typeface="Wingdings" panose="05000000000000000000" pitchFamily="2" charset="2"/>
              <a:buChar char="q"/>
            </a:pPr>
            <a:r>
              <a:rPr lang="en-US" dirty="0"/>
              <a:t>Information can be accessed in different languages about multiple themes that can influence their mental well-being such as adaptation to a New Country, Addiction, Alzheimer’s and Dementia, Anxiety, Bereavement, Bipolar Disorder, Mental Illness and many more.</a:t>
            </a:r>
          </a:p>
          <a:p>
            <a:pPr algn="l"/>
            <a:endParaRPr lang="en-US" dirty="0"/>
          </a:p>
          <a:p>
            <a:pPr marL="0" indent="0" algn="just">
              <a:buNone/>
            </a:pPr>
            <a:endParaRPr lang="en-US" dirty="0"/>
          </a:p>
        </p:txBody>
      </p:sp>
    </p:spTree>
    <p:extLst>
      <p:ext uri="{BB962C8B-B14F-4D97-AF65-F5344CB8AC3E}">
        <p14:creationId xmlns:p14="http://schemas.microsoft.com/office/powerpoint/2010/main" val="393717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240927"/>
            <a:ext cx="9598700" cy="1485900"/>
          </a:xfrm>
        </p:spPr>
        <p:txBody>
          <a:bodyPr/>
          <a:lstStyle/>
          <a:p>
            <a:r>
              <a:rPr lang="en-US" dirty="0"/>
              <a:t/>
            </a:r>
            <a:br>
              <a:rPr lang="en-US" dirty="0"/>
            </a:b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4</a:t>
            </a:fld>
            <a:endParaRPr lang="en-GB"/>
          </a:p>
        </p:txBody>
      </p:sp>
      <p:sp>
        <p:nvSpPr>
          <p:cNvPr id="3" name="Speech Bubble: Rectangle 2">
            <a:extLst>
              <a:ext uri="{FF2B5EF4-FFF2-40B4-BE49-F238E27FC236}">
                <a16:creationId xmlns="" xmlns:a16="http://schemas.microsoft.com/office/drawing/2014/main" id="{5A0DD7BC-B051-421F-A04D-40BCF68E5E65}"/>
              </a:ext>
            </a:extLst>
          </p:cNvPr>
          <p:cNvSpPr/>
          <p:nvPr/>
        </p:nvSpPr>
        <p:spPr>
          <a:xfrm>
            <a:off x="1295062" y="1592545"/>
            <a:ext cx="5616624" cy="2628543"/>
          </a:xfrm>
          <a:prstGeom prst="wedgeRectCallou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500" dirty="0">
                <a:solidFill>
                  <a:schemeClr val="bg2"/>
                </a:solidFill>
              </a:rPr>
              <a:t>‘My life is my two beautiful children. They see me as ‘Mummy’, not a</a:t>
            </a:r>
            <a:r>
              <a:rPr lang="el-GR" sz="1500" dirty="0">
                <a:solidFill>
                  <a:schemeClr val="bg2"/>
                </a:solidFill>
              </a:rPr>
              <a:t> </a:t>
            </a:r>
            <a:r>
              <a:rPr lang="en-US" sz="1500" dirty="0">
                <a:solidFill>
                  <a:schemeClr val="bg2"/>
                </a:solidFill>
              </a:rPr>
              <a:t>person in a wheelchair and do not judge me or our life. This is now changing as my efforts</a:t>
            </a:r>
            <a:r>
              <a:rPr lang="el-GR" sz="1500" dirty="0">
                <a:solidFill>
                  <a:schemeClr val="bg2"/>
                </a:solidFill>
              </a:rPr>
              <a:t> </a:t>
            </a:r>
            <a:r>
              <a:rPr lang="en-US" sz="1500" dirty="0">
                <a:solidFill>
                  <a:schemeClr val="bg2"/>
                </a:solidFill>
              </a:rPr>
              <a:t>to be part of their life is limited by the physical access of schools, parks and shops; the</a:t>
            </a:r>
            <a:r>
              <a:rPr lang="el-GR" sz="1500" dirty="0">
                <a:solidFill>
                  <a:schemeClr val="bg2"/>
                </a:solidFill>
              </a:rPr>
              <a:t> </a:t>
            </a:r>
            <a:r>
              <a:rPr lang="en-US" sz="1500" dirty="0">
                <a:solidFill>
                  <a:schemeClr val="bg2"/>
                </a:solidFill>
              </a:rPr>
              <a:t>attitudes of other parents; and the reality of needing 8 hours support a day with my personal care…</a:t>
            </a:r>
            <a:r>
              <a:rPr lang="el-GR" sz="1500" dirty="0">
                <a:solidFill>
                  <a:schemeClr val="bg2"/>
                </a:solidFill>
              </a:rPr>
              <a:t> </a:t>
            </a:r>
            <a:r>
              <a:rPr lang="en-US" sz="1500" dirty="0">
                <a:solidFill>
                  <a:schemeClr val="bg2"/>
                </a:solidFill>
              </a:rPr>
              <a:t>I cannot get into the houses of my children’s friends and must wait outside for</a:t>
            </a:r>
            <a:r>
              <a:rPr lang="el-GR" sz="1500" dirty="0">
                <a:solidFill>
                  <a:schemeClr val="bg2"/>
                </a:solidFill>
              </a:rPr>
              <a:t> </a:t>
            </a:r>
            <a:r>
              <a:rPr lang="en-US" sz="1500" dirty="0">
                <a:solidFill>
                  <a:schemeClr val="bg2"/>
                </a:solidFill>
              </a:rPr>
              <a:t>them to finish playing. Other parents see me as different, and</a:t>
            </a:r>
            <a:r>
              <a:rPr lang="el-GR" sz="1500" dirty="0">
                <a:solidFill>
                  <a:schemeClr val="bg2"/>
                </a:solidFill>
              </a:rPr>
              <a:t> </a:t>
            </a:r>
            <a:r>
              <a:rPr lang="en-US" sz="1500" dirty="0">
                <a:solidFill>
                  <a:schemeClr val="bg2"/>
                </a:solidFill>
              </a:rPr>
              <a:t>I have had one parent not want my son to play with her son because I could not help with</a:t>
            </a:r>
            <a:r>
              <a:rPr lang="el-GR" sz="1500" dirty="0">
                <a:solidFill>
                  <a:schemeClr val="bg2"/>
                </a:solidFill>
              </a:rPr>
              <a:t> </a:t>
            </a:r>
            <a:r>
              <a:rPr lang="en-US" sz="1500" dirty="0">
                <a:solidFill>
                  <a:schemeClr val="bg2"/>
                </a:solidFill>
              </a:rPr>
              <a:t>supervision in her inaccessible house.’</a:t>
            </a:r>
            <a:endParaRPr lang="el-GR" sz="1600" dirty="0">
              <a:solidFill>
                <a:schemeClr val="bg2"/>
              </a:solidFill>
            </a:endParaRPr>
          </a:p>
          <a:p>
            <a:pPr algn="r"/>
            <a:r>
              <a:rPr lang="en-GB" sz="1600" dirty="0">
                <a:solidFill>
                  <a:schemeClr val="bg2"/>
                </a:solidFill>
              </a:rPr>
              <a:t>Doris</a:t>
            </a:r>
          </a:p>
        </p:txBody>
      </p:sp>
      <p:sp>
        <p:nvSpPr>
          <p:cNvPr id="6" name="Speech Bubble: Rectangle with Corners Rounded 5">
            <a:extLst>
              <a:ext uri="{FF2B5EF4-FFF2-40B4-BE49-F238E27FC236}">
                <a16:creationId xmlns="" xmlns:a16="http://schemas.microsoft.com/office/drawing/2014/main" id="{A12BF780-B34A-4E23-B8E4-AFB3A9430860}"/>
              </a:ext>
            </a:extLst>
          </p:cNvPr>
          <p:cNvSpPr/>
          <p:nvPr/>
        </p:nvSpPr>
        <p:spPr>
          <a:xfrm>
            <a:off x="7678588" y="1191634"/>
            <a:ext cx="3888432" cy="454162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bg2"/>
                </a:solidFill>
              </a:rPr>
              <a:t>‘My adventure started at the age of 12 when I was playing football and suddenly had a pain in my right leg! My parents and I went to do the necessary tests and I was diagnosed with osteosarcoma </a:t>
            </a:r>
            <a:r>
              <a:rPr lang="el-GR" sz="1500" dirty="0">
                <a:solidFill>
                  <a:schemeClr val="bg2"/>
                </a:solidFill>
              </a:rPr>
              <a:t>(</a:t>
            </a:r>
            <a:r>
              <a:rPr lang="en-US" sz="1500" dirty="0">
                <a:solidFill>
                  <a:schemeClr val="bg2"/>
                </a:solidFill>
              </a:rPr>
              <a:t>bone cancer</a:t>
            </a:r>
            <a:r>
              <a:rPr lang="el-GR" sz="1500" dirty="0">
                <a:solidFill>
                  <a:schemeClr val="bg2"/>
                </a:solidFill>
              </a:rPr>
              <a:t>).</a:t>
            </a:r>
            <a:r>
              <a:rPr lang="en-US" sz="1500" dirty="0">
                <a:solidFill>
                  <a:schemeClr val="bg2"/>
                </a:solidFill>
              </a:rPr>
              <a:t> It was something that terrified us all. Many rounds of surgery and cycles of chemotherapy followed with success. After 2 years however, the scan showed exactly the same problem. This time in a more aggressive form of cancer</a:t>
            </a:r>
            <a:r>
              <a:rPr lang="el-GR" sz="1500" dirty="0">
                <a:solidFill>
                  <a:schemeClr val="bg2"/>
                </a:solidFill>
              </a:rPr>
              <a:t>.</a:t>
            </a:r>
            <a:r>
              <a:rPr lang="en-US" sz="1500" dirty="0">
                <a:solidFill>
                  <a:schemeClr val="bg2"/>
                </a:solidFill>
              </a:rPr>
              <a:t> So, all we could do was amputate it, so I could continue living my life</a:t>
            </a:r>
            <a:r>
              <a:rPr lang="el-GR" sz="1500" dirty="0">
                <a:solidFill>
                  <a:schemeClr val="bg2"/>
                </a:solidFill>
              </a:rPr>
              <a:t>. </a:t>
            </a:r>
            <a:r>
              <a:rPr lang="en-US" sz="1500" dirty="0">
                <a:solidFill>
                  <a:schemeClr val="bg2"/>
                </a:solidFill>
              </a:rPr>
              <a:t>I am now 19 years old, studying Diet and Nutrition at Harokopio University in Athens and I am involved in cycling, representing Greece in competitions abroad</a:t>
            </a:r>
            <a:r>
              <a:rPr lang="el-GR" sz="1500" dirty="0">
                <a:solidFill>
                  <a:schemeClr val="bg2"/>
                </a:solidFill>
              </a:rPr>
              <a:t>.</a:t>
            </a:r>
            <a:r>
              <a:rPr lang="en-GB" sz="1500" dirty="0">
                <a:solidFill>
                  <a:schemeClr val="bg2"/>
                </a:solidFill>
              </a:rPr>
              <a:t>’</a:t>
            </a:r>
          </a:p>
          <a:p>
            <a:pPr algn="r"/>
            <a:r>
              <a:rPr lang="en-GB" sz="1600" dirty="0">
                <a:solidFill>
                  <a:schemeClr val="bg2"/>
                </a:solidFill>
              </a:rPr>
              <a:t>Nikos</a:t>
            </a:r>
          </a:p>
        </p:txBody>
      </p:sp>
      <p:sp>
        <p:nvSpPr>
          <p:cNvPr id="8" name="Title 1">
            <a:extLst>
              <a:ext uri="{FF2B5EF4-FFF2-40B4-BE49-F238E27FC236}">
                <a16:creationId xmlns="" xmlns:a16="http://schemas.microsoft.com/office/drawing/2014/main" id="{6F762CC0-395A-4977-BFBA-1A3BA2DCAB84}"/>
              </a:ext>
            </a:extLst>
          </p:cNvPr>
          <p:cNvSpPr txBox="1">
            <a:spLocks/>
          </p:cNvSpPr>
          <p:nvPr/>
        </p:nvSpPr>
        <p:spPr>
          <a:xfrm>
            <a:off x="1295062" y="473609"/>
            <a:ext cx="9598700" cy="1020536"/>
          </a:xfrm>
          <a:prstGeom prst="rect">
            <a:avLst/>
          </a:prstGeom>
        </p:spPr>
        <p:txBody>
          <a:bodyPr vert="horz" lIns="91440" tIns="45720" rIns="91440" bIns="45720" rtlCol="0" anchor="t">
            <a:normAutofit/>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GB" dirty="0"/>
              <a:t>Disability stories</a:t>
            </a:r>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460758"/>
            <a:ext cx="9598700" cy="1485900"/>
          </a:xfrm>
        </p:spPr>
        <p:txBody>
          <a:bodyPr/>
          <a:lstStyle/>
          <a:p>
            <a:r>
              <a:rPr lang="en-GB" dirty="0"/>
              <a:t>Disability</a:t>
            </a:r>
          </a:p>
        </p:txBody>
      </p:sp>
      <p:sp>
        <p:nvSpPr>
          <p:cNvPr id="3" name="Content Placeholder 2"/>
          <p:cNvSpPr>
            <a:spLocks noGrp="1"/>
          </p:cNvSpPr>
          <p:nvPr>
            <p:ph idx="1"/>
          </p:nvPr>
        </p:nvSpPr>
        <p:spPr>
          <a:xfrm>
            <a:off x="1485900" y="1268760"/>
            <a:ext cx="10081120" cy="4708766"/>
          </a:xfrm>
        </p:spPr>
        <p:txBody>
          <a:bodyPr>
            <a:noAutofit/>
          </a:bodyPr>
          <a:lstStyle/>
          <a:p>
            <a:r>
              <a:rPr lang="en-US" sz="1300" dirty="0" err="1"/>
              <a:t>Aruma</a:t>
            </a:r>
            <a:r>
              <a:rPr lang="en-US" sz="1300" dirty="0"/>
              <a:t> (n.d.) Types of disabilities. Retrieved from </a:t>
            </a:r>
            <a:r>
              <a:rPr lang="en-US" sz="1300" dirty="0">
                <a:hlinkClick r:id="rId2"/>
              </a:rPr>
              <a:t>https://www.aruma.com.au/about-us/about-disability/types-of-disabilities/</a:t>
            </a:r>
            <a:r>
              <a:rPr lang="en-US" sz="1300" dirty="0"/>
              <a:t> </a:t>
            </a:r>
          </a:p>
          <a:p>
            <a:r>
              <a:rPr lang="en-US" sz="1300" dirty="0"/>
              <a:t>Butler M, </a:t>
            </a:r>
            <a:r>
              <a:rPr lang="en-US" sz="1300" dirty="0" err="1"/>
              <a:t>McCreedy</a:t>
            </a:r>
            <a:r>
              <a:rPr lang="en-US" sz="1300" dirty="0"/>
              <a:t> E, </a:t>
            </a:r>
            <a:r>
              <a:rPr lang="en-US" sz="1300" dirty="0" err="1"/>
              <a:t>Schwer</a:t>
            </a:r>
            <a:r>
              <a:rPr lang="en-US" sz="1300" dirty="0"/>
              <a:t> N, Burgess D, Call K, </a:t>
            </a:r>
            <a:r>
              <a:rPr lang="en-US" sz="1300" dirty="0" err="1"/>
              <a:t>Przedworski</a:t>
            </a:r>
            <a:r>
              <a:rPr lang="en-US" sz="1300" dirty="0"/>
              <a:t> J, Rosser S, Larson S, Allen M, Fu S, Kane RL. (2016). Improving Cultural Competence To Reduce Health Disparities. Comparative Effectiveness Review No. 170. (Prepared by the Minnesota Evidence-based Practice Center under Contract No. 290-2012-00016-I.) AHRQ Publication No. 16-EHC006-EF. Rockville, MD: Agency for Healthcare Research and Quality; </a:t>
            </a:r>
            <a:r>
              <a:rPr lang="en-US" sz="1300" dirty="0">
                <a:hlinkClick r:id="rId3"/>
              </a:rPr>
              <a:t>www.effectivehealthcare.ahrq.gov/reports/final.cfm</a:t>
            </a:r>
            <a:r>
              <a:rPr lang="en-US" sz="1300" dirty="0"/>
              <a:t>.</a:t>
            </a:r>
          </a:p>
          <a:p>
            <a:r>
              <a:rPr lang="en-US" sz="1300" dirty="0"/>
              <a:t>CDC (2020). Disability Inclusion. Retrieved from </a:t>
            </a:r>
            <a:r>
              <a:rPr lang="en-US" sz="1300" dirty="0">
                <a:hlinkClick r:id="rId4"/>
              </a:rPr>
              <a:t>https://www.cdc.gov/ncbddd/disabilityandhealth/disability-inclusion.html</a:t>
            </a:r>
            <a:r>
              <a:rPr lang="en-US" sz="1300" dirty="0"/>
              <a:t> </a:t>
            </a:r>
          </a:p>
          <a:p>
            <a:r>
              <a:rPr lang="en-US" sz="1300" dirty="0"/>
              <a:t>Disabled World (2019). </a:t>
            </a:r>
            <a:r>
              <a:rPr lang="en-US" sz="1300" i="1" dirty="0"/>
              <a:t>Disabilities: Definition, Types and Models of Disability.</a:t>
            </a:r>
            <a:r>
              <a:rPr lang="en-US" sz="1300" dirty="0"/>
              <a:t> Retrieved from </a:t>
            </a:r>
            <a:r>
              <a:rPr lang="en-GB" sz="1300" dirty="0">
                <a:hlinkClick r:id="rId5"/>
              </a:rPr>
              <a:t>https://www.disabled-world.com/disability/types/</a:t>
            </a:r>
            <a:r>
              <a:rPr lang="en-GB" sz="1300" dirty="0"/>
              <a:t> </a:t>
            </a:r>
          </a:p>
          <a:p>
            <a:r>
              <a:rPr lang="en-US" sz="1300" dirty="0" err="1"/>
              <a:t>Forber</a:t>
            </a:r>
            <a:r>
              <a:rPr lang="en-US" sz="1300" dirty="0"/>
              <a:t>-Pratt, A. J., </a:t>
            </a:r>
            <a:r>
              <a:rPr lang="en-US" sz="1300" dirty="0" err="1"/>
              <a:t>Merrin</a:t>
            </a:r>
            <a:r>
              <a:rPr lang="en-US" sz="1300" dirty="0"/>
              <a:t>, G. J., Mueller, C. O., Price, L. R., &amp; </a:t>
            </a:r>
            <a:r>
              <a:rPr lang="en-US" sz="1300" dirty="0" err="1"/>
              <a:t>Kettrey</a:t>
            </a:r>
            <a:r>
              <a:rPr lang="en-US" sz="1300" dirty="0"/>
              <a:t>, H. H. (2020). Initial factor exploration of disability identity. </a:t>
            </a:r>
            <a:r>
              <a:rPr lang="en-US" sz="1300" i="1" dirty="0"/>
              <a:t>Rehabilitation psychology, 65(1)</a:t>
            </a:r>
            <a:r>
              <a:rPr lang="en-US" sz="1300" dirty="0"/>
              <a:t>, 1–10. </a:t>
            </a:r>
            <a:r>
              <a:rPr lang="en-US" sz="1300" dirty="0">
                <a:hlinkClick r:id="rId6"/>
              </a:rPr>
              <a:t>https://doi.org/10.1037/rep0000308</a:t>
            </a:r>
            <a:r>
              <a:rPr lang="en-US" sz="1300" dirty="0"/>
              <a:t>  </a:t>
            </a:r>
          </a:p>
          <a:p>
            <a:r>
              <a:rPr lang="en-US" sz="1300" dirty="0"/>
              <a:t>Stone, J. H. (2005). </a:t>
            </a:r>
            <a:r>
              <a:rPr lang="en-US" sz="1300" i="1" dirty="0"/>
              <a:t>Culture and Disability; Providing Culturally Competent Services</a:t>
            </a:r>
            <a:r>
              <a:rPr lang="en-US" sz="1300" dirty="0"/>
              <a:t>. California: SAGE Publications </a:t>
            </a:r>
            <a:r>
              <a:rPr lang="en-US" sz="1300" dirty="0">
                <a:hlinkClick r:id="rId7"/>
              </a:rPr>
              <a:t>https://books.google.gr/books?hl=en&amp;lr=&amp;id=0QVzAwAAQBAJ&amp;oi=fnd&amp;pg=PP1&amp;dq=intercultural+competence+and+disability&amp;ots=4eNDITmNf6&amp;sig=1R_UCvfrhyF7YdcYLs-JGM3XoY4&amp;redir_esc=y#v=onepage&amp;q&amp;f=false</a:t>
            </a:r>
            <a:r>
              <a:rPr lang="en-US" sz="1300" dirty="0"/>
              <a:t> </a:t>
            </a:r>
          </a:p>
          <a:p>
            <a:r>
              <a:rPr lang="en-US" sz="1300" dirty="0"/>
              <a:t>Tajfel H (1974). Social identity and intergroup behavior. </a:t>
            </a:r>
            <a:r>
              <a:rPr lang="en-US" sz="1300" i="1" dirty="0"/>
              <a:t>Social Science Information, 13(2), </a:t>
            </a:r>
            <a:r>
              <a:rPr lang="en-US" sz="1300" dirty="0"/>
              <a:t>65–93. [</a:t>
            </a:r>
            <a:r>
              <a:rPr lang="en-US" sz="1300" dirty="0">
                <a:hlinkClick r:id="rId8">
                  <a:extLst>
                    <a:ext uri="{A12FA001-AC4F-418D-AE19-62706E023703}">
                      <ahyp:hlinkClr xmlns="" xmlns:ahyp="http://schemas.microsoft.com/office/drawing/2018/hyperlinkcolor" val="tx"/>
                    </a:ext>
                  </a:extLst>
                </a:hlinkClick>
              </a:rPr>
              <a:t>Google Scholar</a:t>
            </a:r>
            <a:r>
              <a:rPr lang="en-US" sz="1300" dirty="0"/>
              <a:t>]</a:t>
            </a:r>
            <a:endParaRPr lang="en-GB" sz="1300" dirty="0"/>
          </a:p>
          <a:p>
            <a:r>
              <a:rPr lang="en-GB" sz="1300" dirty="0"/>
              <a:t>WHO (2011). </a:t>
            </a:r>
            <a:r>
              <a:rPr lang="en-GB" sz="1300" i="1" dirty="0"/>
              <a:t>World Report on Disability.</a:t>
            </a:r>
            <a:r>
              <a:rPr lang="en-GB" sz="1300" dirty="0"/>
              <a:t> Geneva. </a:t>
            </a:r>
            <a:r>
              <a:rPr lang="en-US" sz="1300" dirty="0"/>
              <a:t>ISBN: 9789241564182</a:t>
            </a:r>
            <a:r>
              <a:rPr lang="en-GB" sz="1300" dirty="0"/>
              <a:t>. Retrieved from </a:t>
            </a:r>
            <a:r>
              <a:rPr lang="en-GB" sz="1300" dirty="0">
                <a:hlinkClick r:id="rId9"/>
              </a:rPr>
              <a:t>https://www.who.int/publications/i/item/9789241564182</a:t>
            </a:r>
            <a:r>
              <a:rPr lang="en-GB" sz="1300" dirty="0"/>
              <a:t> </a:t>
            </a:r>
          </a:p>
          <a:p>
            <a:r>
              <a:rPr lang="en-US" sz="1300" dirty="0"/>
              <a:t>World Health Organization (2013). How to use the ICF: A practical manual for using the International Classification of Functioning, Disability and Health (ICF). Exposure draft for comment. Geneva: WHO </a:t>
            </a:r>
            <a:r>
              <a:rPr lang="en-GB" sz="1300" dirty="0">
                <a:hlinkClick r:id="rId10"/>
              </a:rPr>
              <a:t>https://www.who.int/docs/default-source/classification/icf/drafticfpracticalmanual2.pdf?sfvrsn=8a214b01_4</a:t>
            </a:r>
            <a:r>
              <a:rPr lang="en-GB" sz="1300" dirty="0"/>
              <a:t> </a:t>
            </a:r>
          </a:p>
        </p:txBody>
      </p:sp>
      <p:sp>
        <p:nvSpPr>
          <p:cNvPr id="4" name="Slide Number Placeholder 3"/>
          <p:cNvSpPr>
            <a:spLocks noGrp="1"/>
          </p:cNvSpPr>
          <p:nvPr>
            <p:ph type="sldNum" sz="quarter" idx="12"/>
          </p:nvPr>
        </p:nvSpPr>
        <p:spPr/>
        <p:txBody>
          <a:bodyPr/>
          <a:lstStyle/>
          <a:p>
            <a:fld id="{C014DD1E-5D91-48A3-AD6D-45FBA980D106}" type="slidenum">
              <a:rPr lang="en-GB" smtClean="0"/>
              <a:t>40</a:t>
            </a:fld>
            <a:endParaRPr lang="en-GB"/>
          </a:p>
        </p:txBody>
      </p:sp>
    </p:spTree>
    <p:extLst>
      <p:ext uri="{BB962C8B-B14F-4D97-AF65-F5344CB8AC3E}">
        <p14:creationId xmlns:p14="http://schemas.microsoft.com/office/powerpoint/2010/main" val="221944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Psychology &amp; Mental Health Problems</a:t>
            </a:r>
          </a:p>
        </p:txBody>
      </p:sp>
      <p:sp>
        <p:nvSpPr>
          <p:cNvPr id="3" name="Content Placeholder 2"/>
          <p:cNvSpPr>
            <a:spLocks noGrp="1"/>
          </p:cNvSpPr>
          <p:nvPr>
            <p:ph idx="1"/>
          </p:nvPr>
        </p:nvSpPr>
        <p:spPr>
          <a:xfrm>
            <a:off x="1371243" y="1844824"/>
            <a:ext cx="9598700" cy="4104456"/>
          </a:xfrm>
        </p:spPr>
        <p:txBody>
          <a:bodyPr>
            <a:normAutofit/>
          </a:bodyPr>
          <a:lstStyle/>
          <a:p>
            <a:r>
              <a:rPr lang="en-US" sz="2000" dirty="0"/>
              <a:t>Canadian Mental Health Association, BC Division (2014). Cross-cultural Mental Health and Substance Use. Retrieved from  </a:t>
            </a:r>
            <a:r>
              <a:rPr lang="en-GB" dirty="0">
                <a:hlinkClick r:id="rId2"/>
              </a:rPr>
              <a:t>https://www.heretohelp.bc.ca/infosheet/cross-cultural-mental-health-and-substance-use#A</a:t>
            </a:r>
            <a:r>
              <a:rPr lang="en-GB" dirty="0"/>
              <a:t> </a:t>
            </a:r>
          </a:p>
          <a:p>
            <a:r>
              <a:rPr lang="en-US" sz="2000" dirty="0"/>
              <a:t>U.S. Department of Health and Human Services. (2001). </a:t>
            </a:r>
            <a:r>
              <a:rPr lang="en-US" sz="2000" i="1" dirty="0"/>
              <a:t>Mental Health: Culture, Race, and Ethnicity—A Supplement to Mental Health: A Report of the Surgeon General. </a:t>
            </a:r>
            <a:r>
              <a:rPr lang="en-US" sz="2000" dirty="0"/>
              <a:t>Rockville, MD: U.S. Department of Health and Human Services, Substance Abuse and Mental Health Services Administration, Center for Mental Health Services. </a:t>
            </a:r>
          </a:p>
          <a:p>
            <a:r>
              <a:rPr lang="en-US" sz="2000" dirty="0"/>
              <a:t>Mind (2020</a:t>
            </a:r>
            <a:r>
              <a:rPr lang="en-US" dirty="0"/>
              <a:t>). </a:t>
            </a:r>
            <a:r>
              <a:rPr lang="en-US" i="1" dirty="0"/>
              <a:t>The mental health emergency: how has the coronavirus pandemic impacted our mental health? </a:t>
            </a:r>
            <a:r>
              <a:rPr lang="en-US" dirty="0"/>
              <a:t>London: Mind. Available at </a:t>
            </a:r>
            <a:r>
              <a:rPr lang="en-US" dirty="0">
                <a:hlinkClick r:id="rId3"/>
              </a:rPr>
              <a:t>www.mind.org.uk</a:t>
            </a:r>
            <a:endParaRPr lang="en-US" dirty="0"/>
          </a:p>
          <a:p>
            <a:r>
              <a:rPr lang="en-US" dirty="0"/>
              <a:t>Multicultural Mental Health (n.d.). Cultural Formulation; DSM-5 Cultural Formulation Interview (CFI). Retrieved from </a:t>
            </a:r>
            <a:r>
              <a:rPr lang="en-US" dirty="0">
                <a:hlinkClick r:id="rId4"/>
              </a:rPr>
              <a:t>https://multiculturalmentalhealth.ca/clinical-tools/cultural-formulation/</a:t>
            </a:r>
            <a:r>
              <a:rPr lang="en-US" dirty="0"/>
              <a:t> </a:t>
            </a:r>
          </a:p>
        </p:txBody>
      </p:sp>
      <p:sp>
        <p:nvSpPr>
          <p:cNvPr id="4" name="Slide Number Placeholder 3"/>
          <p:cNvSpPr>
            <a:spLocks noGrp="1"/>
          </p:cNvSpPr>
          <p:nvPr>
            <p:ph type="sldNum" sz="quarter" idx="12"/>
          </p:nvPr>
        </p:nvSpPr>
        <p:spPr/>
        <p:txBody>
          <a:bodyPr/>
          <a:lstStyle/>
          <a:p>
            <a:fld id="{C014DD1E-5D91-48A3-AD6D-45FBA980D106}" type="slidenum">
              <a:rPr lang="en-GB" smtClean="0"/>
              <a:t>41</a:t>
            </a:fld>
            <a:endParaRPr lang="en-GB"/>
          </a:p>
        </p:txBody>
      </p:sp>
    </p:spTree>
    <p:extLst>
      <p:ext uri="{BB962C8B-B14F-4D97-AF65-F5344CB8AC3E}">
        <p14:creationId xmlns:p14="http://schemas.microsoft.com/office/powerpoint/2010/main" val="61407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180" y="3861048"/>
            <a:ext cx="3886200" cy="485775"/>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facts on disability (WHO, 2020):</a:t>
            </a:r>
            <a:br>
              <a:rPr lang="en-US" dirty="0"/>
            </a:b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5</a:t>
            </a:fld>
            <a:endParaRPr lang="en-GB"/>
          </a:p>
        </p:txBody>
      </p:sp>
      <p:graphicFrame>
        <p:nvGraphicFramePr>
          <p:cNvPr id="5" name="Diagram 4">
            <a:extLst>
              <a:ext uri="{FF2B5EF4-FFF2-40B4-BE49-F238E27FC236}">
                <a16:creationId xmlns="" xmlns:a16="http://schemas.microsoft.com/office/drawing/2014/main" id="{94F0D030-DE0B-4E9C-885C-C50FFECCB36F}"/>
              </a:ext>
            </a:extLst>
          </p:cNvPr>
          <p:cNvGraphicFramePr/>
          <p:nvPr/>
        </p:nvGraphicFramePr>
        <p:xfrm>
          <a:off x="2277988" y="1700808"/>
          <a:ext cx="8125883" cy="4255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90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502940"/>
            <a:ext cx="9598700" cy="1485900"/>
          </a:xfrm>
        </p:spPr>
        <p:txBody>
          <a:bodyPr>
            <a:normAutofit/>
          </a:bodyPr>
          <a:lstStyle/>
          <a:p>
            <a:r>
              <a:rPr lang="en-GB" dirty="0"/>
              <a:t>The United Nations </a:t>
            </a:r>
            <a:r>
              <a:rPr lang="en-GB" i="1" dirty="0"/>
              <a:t>Convention on the Rights of Persons with Disabilities</a:t>
            </a:r>
            <a:r>
              <a:rPr lang="en-US" sz="4400" i="1" dirty="0">
                <a:solidFill>
                  <a:schemeClr val="tx2"/>
                </a:solidFill>
              </a:rPr>
              <a:t> </a:t>
            </a:r>
            <a:r>
              <a:rPr lang="en-US" sz="4400" dirty="0">
                <a:solidFill>
                  <a:schemeClr val="tx2"/>
                </a:solidFill>
              </a:rPr>
              <a:t>(CRPD)</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6</a:t>
            </a:fld>
            <a:endParaRPr lang="en-GB"/>
          </a:p>
        </p:txBody>
      </p:sp>
      <p:graphicFrame>
        <p:nvGraphicFramePr>
          <p:cNvPr id="5" name="Diagram 4">
            <a:extLst>
              <a:ext uri="{FF2B5EF4-FFF2-40B4-BE49-F238E27FC236}">
                <a16:creationId xmlns="" xmlns:a16="http://schemas.microsoft.com/office/drawing/2014/main" id="{39B3FC0D-31A3-444F-9101-453A2624144B}"/>
              </a:ext>
            </a:extLst>
          </p:cNvPr>
          <p:cNvGraphicFramePr/>
          <p:nvPr>
            <p:extLst>
              <p:ext uri="{D42A27DB-BD31-4B8C-83A1-F6EECF244321}">
                <p14:modId xmlns:p14="http://schemas.microsoft.com/office/powerpoint/2010/main" val="2313933943"/>
              </p:ext>
            </p:extLst>
          </p:nvPr>
        </p:nvGraphicFramePr>
        <p:xfrm>
          <a:off x="4078188" y="2060848"/>
          <a:ext cx="8341907"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 xmlns:a16="http://schemas.microsoft.com/office/drawing/2014/main" id="{0118A3AB-95A1-40EF-BE7C-A003148C4179}"/>
              </a:ext>
            </a:extLst>
          </p:cNvPr>
          <p:cNvSpPr txBox="1"/>
          <p:nvPr/>
        </p:nvSpPr>
        <p:spPr>
          <a:xfrm>
            <a:off x="1413892" y="2315641"/>
            <a:ext cx="3384376" cy="2553520"/>
          </a:xfrm>
          <a:prstGeom prst="rect">
            <a:avLst/>
          </a:prstGeom>
          <a:noFill/>
        </p:spPr>
        <p:txBody>
          <a:bodyPr wrap="square" rtlCol="0">
            <a:spAutoFit/>
          </a:bodyPr>
          <a:lstStyle/>
          <a:p>
            <a:pPr algn="just"/>
            <a:r>
              <a:rPr lang="en-US" sz="1999" dirty="0">
                <a:solidFill>
                  <a:schemeClr val="tx2"/>
                </a:solidFill>
              </a:rPr>
              <a:t>CRPD (2006):</a:t>
            </a:r>
          </a:p>
          <a:p>
            <a:pPr algn="just"/>
            <a:r>
              <a:rPr lang="en-US" sz="1999" dirty="0">
                <a:solidFill>
                  <a:schemeClr val="tx2"/>
                </a:solidFill>
              </a:rPr>
              <a:t>Aims to “promote, protect and ensure the full and equal enjoyment of all human rights and fundamental freedoms by all persons with disabilities, and to promote respect for their inherent dignity”.</a:t>
            </a:r>
            <a:endParaRPr lang="en-GB" sz="1999" dirty="0">
              <a:solidFill>
                <a:schemeClr val="tx2"/>
              </a:solidFill>
            </a:endParaRPr>
          </a:p>
        </p:txBody>
      </p:sp>
    </p:spTree>
    <p:extLst>
      <p:ext uri="{BB962C8B-B14F-4D97-AF65-F5344CB8AC3E}">
        <p14:creationId xmlns:p14="http://schemas.microsoft.com/office/powerpoint/2010/main" val="43591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391296"/>
            <a:ext cx="9598700" cy="952500"/>
          </a:xfrm>
        </p:spPr>
        <p:txBody>
          <a:bodyPr>
            <a:normAutofit fontScale="90000"/>
          </a:bodyPr>
          <a:lstStyle/>
          <a:p>
            <a:r>
              <a:rPr lang="en-GB" sz="4400" dirty="0">
                <a:solidFill>
                  <a:schemeClr val="tx2"/>
                </a:solidFill>
              </a:rPr>
              <a:t>International Classification</a:t>
            </a:r>
            <a:r>
              <a:rPr lang="en-US" sz="4400" dirty="0">
                <a:solidFill>
                  <a:schemeClr val="tx2"/>
                </a:solidFill>
              </a:rPr>
              <a:t> of Functioning, Disability and Health (</a:t>
            </a:r>
            <a:r>
              <a:rPr lang="en-GB" dirty="0"/>
              <a:t>ICF)</a:t>
            </a:r>
          </a:p>
        </p:txBody>
      </p:sp>
      <p:sp>
        <p:nvSpPr>
          <p:cNvPr id="3" name="Content Placeholder 2"/>
          <p:cNvSpPr>
            <a:spLocks noGrp="1"/>
          </p:cNvSpPr>
          <p:nvPr>
            <p:ph idx="1"/>
          </p:nvPr>
        </p:nvSpPr>
        <p:spPr>
          <a:xfrm>
            <a:off x="1371616" y="2114062"/>
            <a:ext cx="3138993" cy="2942828"/>
          </a:xfrm>
        </p:spPr>
        <p:txBody>
          <a:bodyPr/>
          <a:lstStyle/>
          <a:p>
            <a:pPr marL="0" indent="0">
              <a:buNone/>
            </a:pPr>
            <a:r>
              <a:rPr lang="en-GB" dirty="0"/>
              <a:t>There are </a:t>
            </a:r>
            <a:r>
              <a:rPr lang="en-GB" u="sng" dirty="0"/>
              <a:t>2 major conceptual models</a:t>
            </a:r>
            <a:r>
              <a:rPr lang="en-GB" dirty="0"/>
              <a:t> on disability based on</a:t>
            </a:r>
            <a:r>
              <a:rPr lang="en-US" sz="2000" dirty="0">
                <a:solidFill>
                  <a:schemeClr val="tx2"/>
                </a:solidFill>
              </a:rPr>
              <a:t> WHO's </a:t>
            </a:r>
            <a:r>
              <a:rPr lang="en-GB" sz="2000" dirty="0">
                <a:solidFill>
                  <a:schemeClr val="tx2"/>
                </a:solidFill>
              </a:rPr>
              <a:t>International Classification</a:t>
            </a:r>
            <a:r>
              <a:rPr lang="en-US" sz="2000" dirty="0">
                <a:solidFill>
                  <a:schemeClr val="tx2"/>
                </a:solidFill>
              </a:rPr>
              <a:t> of Functioning, Disability and Health (</a:t>
            </a:r>
            <a:r>
              <a:rPr lang="en-GB" dirty="0"/>
              <a:t>ICF):</a:t>
            </a:r>
          </a:p>
        </p:txBody>
      </p:sp>
      <p:sp>
        <p:nvSpPr>
          <p:cNvPr id="4" name="Slide Number Placeholder 3"/>
          <p:cNvSpPr>
            <a:spLocks noGrp="1"/>
          </p:cNvSpPr>
          <p:nvPr>
            <p:ph type="sldNum" sz="quarter" idx="12"/>
          </p:nvPr>
        </p:nvSpPr>
        <p:spPr/>
        <p:txBody>
          <a:bodyPr/>
          <a:lstStyle/>
          <a:p>
            <a:fld id="{C014DD1E-5D91-48A3-AD6D-45FBA980D106}" type="slidenum">
              <a:rPr lang="en-GB" smtClean="0"/>
              <a:t>7</a:t>
            </a:fld>
            <a:endParaRPr lang="en-GB"/>
          </a:p>
        </p:txBody>
      </p:sp>
      <p:graphicFrame>
        <p:nvGraphicFramePr>
          <p:cNvPr id="6" name="Diagram 5">
            <a:extLst>
              <a:ext uri="{FF2B5EF4-FFF2-40B4-BE49-F238E27FC236}">
                <a16:creationId xmlns="" xmlns:a16="http://schemas.microsoft.com/office/drawing/2014/main" id="{9F4741C4-2724-4EF3-9F6E-6613BCCCEA97}"/>
              </a:ext>
            </a:extLst>
          </p:cNvPr>
          <p:cNvGraphicFramePr/>
          <p:nvPr>
            <p:extLst>
              <p:ext uri="{D42A27DB-BD31-4B8C-83A1-F6EECF244321}">
                <p14:modId xmlns:p14="http://schemas.microsoft.com/office/powerpoint/2010/main" val="376236928"/>
              </p:ext>
            </p:extLst>
          </p:nvPr>
        </p:nvGraphicFramePr>
        <p:xfrm>
          <a:off x="4806961" y="1724586"/>
          <a:ext cx="6912395" cy="4117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ot Equal 4">
            <a:extLst>
              <a:ext uri="{FF2B5EF4-FFF2-40B4-BE49-F238E27FC236}">
                <a16:creationId xmlns="" xmlns:a16="http://schemas.microsoft.com/office/drawing/2014/main" id="{CCE54341-7757-4DCF-BC1D-0AC00820F24F}"/>
              </a:ext>
            </a:extLst>
          </p:cNvPr>
          <p:cNvSpPr/>
          <p:nvPr/>
        </p:nvSpPr>
        <p:spPr>
          <a:xfrm>
            <a:off x="7956379" y="3429000"/>
            <a:ext cx="613558" cy="396044"/>
          </a:xfrm>
          <a:prstGeom prst="mathNotEqua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9657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4DD1E-5D91-48A3-AD6D-45FBA980D106}" type="slidenum">
              <a:rPr lang="en-GB" smtClean="0"/>
              <a:t>8</a:t>
            </a:fld>
            <a:endParaRPr lang="en-GB"/>
          </a:p>
        </p:txBody>
      </p:sp>
      <p:graphicFrame>
        <p:nvGraphicFramePr>
          <p:cNvPr id="5" name="Diagram 4">
            <a:extLst>
              <a:ext uri="{FF2B5EF4-FFF2-40B4-BE49-F238E27FC236}">
                <a16:creationId xmlns="" xmlns:a16="http://schemas.microsoft.com/office/drawing/2014/main" id="{CD6FD4FA-9BA2-4B87-9E4F-269D2E6A75C7}"/>
              </a:ext>
            </a:extLst>
          </p:cNvPr>
          <p:cNvGraphicFramePr/>
          <p:nvPr>
            <p:extLst>
              <p:ext uri="{D42A27DB-BD31-4B8C-83A1-F6EECF244321}">
                <p14:modId xmlns:p14="http://schemas.microsoft.com/office/powerpoint/2010/main" val="4133111373"/>
              </p:ext>
            </p:extLst>
          </p:nvPr>
        </p:nvGraphicFramePr>
        <p:xfrm>
          <a:off x="4695993" y="1163243"/>
          <a:ext cx="7488832" cy="494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Up-Down 10">
            <a:extLst>
              <a:ext uri="{FF2B5EF4-FFF2-40B4-BE49-F238E27FC236}">
                <a16:creationId xmlns="" xmlns:a16="http://schemas.microsoft.com/office/drawing/2014/main" id="{844039D4-71BC-46ED-A55D-824600704C7B}"/>
              </a:ext>
            </a:extLst>
          </p:cNvPr>
          <p:cNvSpPr/>
          <p:nvPr/>
        </p:nvSpPr>
        <p:spPr>
          <a:xfrm rot="2811985">
            <a:off x="7184255" y="2358488"/>
            <a:ext cx="310485" cy="714137"/>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Down 11">
            <a:extLst>
              <a:ext uri="{FF2B5EF4-FFF2-40B4-BE49-F238E27FC236}">
                <a16:creationId xmlns="" xmlns:a16="http://schemas.microsoft.com/office/drawing/2014/main" id="{3466F20D-57F2-4F32-AB53-7655596E5195}"/>
              </a:ext>
            </a:extLst>
          </p:cNvPr>
          <p:cNvSpPr/>
          <p:nvPr/>
        </p:nvSpPr>
        <p:spPr>
          <a:xfrm rot="2811985">
            <a:off x="9315218" y="4223143"/>
            <a:ext cx="310485" cy="672660"/>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Down 12">
            <a:extLst>
              <a:ext uri="{FF2B5EF4-FFF2-40B4-BE49-F238E27FC236}">
                <a16:creationId xmlns="" xmlns:a16="http://schemas.microsoft.com/office/drawing/2014/main" id="{3364958D-5CD6-42A0-8162-43F6975B6AC9}"/>
              </a:ext>
            </a:extLst>
          </p:cNvPr>
          <p:cNvSpPr/>
          <p:nvPr/>
        </p:nvSpPr>
        <p:spPr>
          <a:xfrm rot="8127649">
            <a:off x="8974036" y="2372621"/>
            <a:ext cx="310485" cy="657346"/>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Up-Down 13">
            <a:extLst>
              <a:ext uri="{FF2B5EF4-FFF2-40B4-BE49-F238E27FC236}">
                <a16:creationId xmlns="" xmlns:a16="http://schemas.microsoft.com/office/drawing/2014/main" id="{ABA4A0F1-8A09-4F7B-820A-14277C8D2CAD}"/>
              </a:ext>
            </a:extLst>
          </p:cNvPr>
          <p:cNvSpPr/>
          <p:nvPr/>
        </p:nvSpPr>
        <p:spPr>
          <a:xfrm rot="8127649">
            <a:off x="7077444" y="4209173"/>
            <a:ext cx="310485" cy="680131"/>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 xmlns:a16="http://schemas.microsoft.com/office/drawing/2014/main" id="{1504455D-6D37-45F1-9B15-CC50B161FC9E}"/>
              </a:ext>
            </a:extLst>
          </p:cNvPr>
          <p:cNvSpPr>
            <a:spLocks noGrp="1"/>
          </p:cNvSpPr>
          <p:nvPr>
            <p:ph idx="1"/>
          </p:nvPr>
        </p:nvSpPr>
        <p:spPr>
          <a:xfrm>
            <a:off x="1383216" y="1406700"/>
            <a:ext cx="3600400" cy="2238324"/>
          </a:xfrm>
        </p:spPr>
        <p:txBody>
          <a:bodyPr>
            <a:normAutofit/>
          </a:bodyPr>
          <a:lstStyle/>
          <a:p>
            <a:pPr marL="0" indent="0">
              <a:buNone/>
            </a:pPr>
            <a:r>
              <a:rPr lang="en-GB" sz="1800" b="1" i="1" dirty="0"/>
              <a:t>Biopsychosocial Model: </a:t>
            </a:r>
          </a:p>
          <a:p>
            <a:pPr marL="0" indent="0" algn="just">
              <a:buNone/>
            </a:pPr>
            <a:r>
              <a:rPr lang="en-GB" sz="1800" dirty="0"/>
              <a:t>An </a:t>
            </a:r>
            <a:r>
              <a:rPr lang="en-US" sz="1800" u="sng" dirty="0"/>
              <a:t>integration</a:t>
            </a:r>
            <a:r>
              <a:rPr lang="en-GB" sz="1800" u="sng" dirty="0"/>
              <a:t> of </a:t>
            </a:r>
            <a:r>
              <a:rPr lang="en-US" sz="1800" u="sng" dirty="0"/>
              <a:t>medical and social model</a:t>
            </a:r>
            <a:r>
              <a:rPr lang="en-US" sz="1800" dirty="0"/>
              <a:t> provides a coherent view of the different perspectives of health:</a:t>
            </a:r>
            <a:r>
              <a:rPr lang="el-GR" sz="1800" dirty="0"/>
              <a:t> </a:t>
            </a:r>
            <a:r>
              <a:rPr lang="en-US" sz="1800" b="1" dirty="0"/>
              <a:t>biological, individual and social.</a:t>
            </a:r>
            <a:endParaRPr lang="el-GR" sz="1800" b="1" dirty="0"/>
          </a:p>
          <a:p>
            <a:pPr marL="0" indent="0">
              <a:buNone/>
            </a:pPr>
            <a:r>
              <a:rPr lang="en-GB" sz="1800" dirty="0"/>
              <a:t> </a:t>
            </a:r>
          </a:p>
        </p:txBody>
      </p:sp>
      <p:sp>
        <p:nvSpPr>
          <p:cNvPr id="16" name="Title 1">
            <a:extLst>
              <a:ext uri="{FF2B5EF4-FFF2-40B4-BE49-F238E27FC236}">
                <a16:creationId xmlns="" xmlns:a16="http://schemas.microsoft.com/office/drawing/2014/main" id="{703AB608-5D10-470E-9299-F199784DA829}"/>
              </a:ext>
            </a:extLst>
          </p:cNvPr>
          <p:cNvSpPr>
            <a:spLocks noGrp="1"/>
          </p:cNvSpPr>
          <p:nvPr>
            <p:ph type="title"/>
          </p:nvPr>
        </p:nvSpPr>
        <p:spPr>
          <a:xfrm>
            <a:off x="1375938" y="520600"/>
            <a:ext cx="9598700" cy="952500"/>
          </a:xfrm>
        </p:spPr>
        <p:txBody>
          <a:bodyPr/>
          <a:lstStyle/>
          <a:p>
            <a:r>
              <a:rPr lang="en-GB" dirty="0"/>
              <a:t>Understanding disability</a:t>
            </a:r>
          </a:p>
        </p:txBody>
      </p:sp>
      <p:sp>
        <p:nvSpPr>
          <p:cNvPr id="10" name="Content Placeholder 2">
            <a:extLst>
              <a:ext uri="{FF2B5EF4-FFF2-40B4-BE49-F238E27FC236}">
                <a16:creationId xmlns="" xmlns:a16="http://schemas.microsoft.com/office/drawing/2014/main" id="{1A5B0019-38E8-4914-9333-B5433CA84638}"/>
              </a:ext>
            </a:extLst>
          </p:cNvPr>
          <p:cNvSpPr txBox="1">
            <a:spLocks/>
          </p:cNvSpPr>
          <p:nvPr/>
        </p:nvSpPr>
        <p:spPr>
          <a:xfrm>
            <a:off x="1324996" y="3295107"/>
            <a:ext cx="3600400" cy="2376264"/>
          </a:xfrm>
          <a:prstGeom prst="rect">
            <a:avLst/>
          </a:prstGeom>
        </p:spPr>
        <p:txBody>
          <a:bodyPr vert="horz" lIns="91440" tIns="45720" rIns="91440" bIns="45720" rtlCol="0">
            <a:noAutofit/>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n-US" sz="1800" b="1" dirty="0"/>
              <a:t>According to ICF, </a:t>
            </a:r>
            <a:r>
              <a:rPr lang="en-US" sz="1800" dirty="0"/>
              <a:t>every person is put in </a:t>
            </a:r>
            <a:r>
              <a:rPr lang="en-US" sz="1800" u="sng" dirty="0"/>
              <a:t>a context</a:t>
            </a:r>
            <a:r>
              <a:rPr lang="en-US" sz="1800" dirty="0"/>
              <a:t>: </a:t>
            </a:r>
          </a:p>
          <a:p>
            <a:pPr marL="0" indent="0">
              <a:buNone/>
            </a:pPr>
            <a:r>
              <a:rPr lang="en-US" sz="1800" dirty="0"/>
              <a:t>functioning and disability are results of the interaction between the health conditions of the person and their environment. </a:t>
            </a:r>
          </a:p>
          <a:p>
            <a:pPr marL="0" indent="0" algn="just">
              <a:buNone/>
            </a:pPr>
            <a:r>
              <a:rPr lang="en-US" sz="1800" dirty="0"/>
              <a:t>See the diagram </a:t>
            </a:r>
            <a:r>
              <a:rPr lang="en-US" sz="1800" dirty="0">
                <a:sym typeface="Wingdings" panose="05000000000000000000" pitchFamily="2" charset="2"/>
              </a:rPr>
              <a:t></a:t>
            </a:r>
            <a:endParaRPr lang="en-US" sz="1800" dirty="0"/>
          </a:p>
          <a:p>
            <a:pPr marL="0" indent="0" algn="just">
              <a:buNone/>
            </a:pPr>
            <a:endParaRPr lang="el-GR" sz="1800" dirty="0"/>
          </a:p>
          <a:p>
            <a:pPr marL="0" indent="0" algn="just">
              <a:buNone/>
            </a:pPr>
            <a:endParaRPr lang="el-GR" sz="1600" dirty="0"/>
          </a:p>
          <a:p>
            <a:pPr marL="0" indent="0" algn="just">
              <a:buNone/>
            </a:pPr>
            <a:r>
              <a:rPr lang="en-US" sz="1600" b="1" dirty="0"/>
              <a:t> </a:t>
            </a:r>
            <a:r>
              <a:rPr lang="en-GB" sz="1600" dirty="0"/>
              <a:t> </a:t>
            </a:r>
            <a:r>
              <a:rPr lang="en-US" sz="1600" dirty="0"/>
              <a:t> </a:t>
            </a:r>
            <a:endParaRPr lang="en-GB" sz="1600" dirty="0"/>
          </a:p>
        </p:txBody>
      </p:sp>
    </p:spTree>
    <p:extLst>
      <p:ext uri="{BB962C8B-B14F-4D97-AF65-F5344CB8AC3E}">
        <p14:creationId xmlns:p14="http://schemas.microsoft.com/office/powerpoint/2010/main" val="63767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9</a:t>
            </a:fld>
            <a:endParaRPr lang="en-GB"/>
          </a:p>
        </p:txBody>
      </p:sp>
      <p:sp>
        <p:nvSpPr>
          <p:cNvPr id="4" name="Title 1">
            <a:extLst>
              <a:ext uri="{FF2B5EF4-FFF2-40B4-BE49-F238E27FC236}">
                <a16:creationId xmlns="" xmlns:a16="http://schemas.microsoft.com/office/drawing/2014/main" id="{883E8EB8-A2C2-4A28-A737-8AAF07C152FF}"/>
              </a:ext>
            </a:extLst>
          </p:cNvPr>
          <p:cNvSpPr txBox="1">
            <a:spLocks/>
          </p:cNvSpPr>
          <p:nvPr/>
        </p:nvSpPr>
        <p:spPr>
          <a:xfrm>
            <a:off x="1384447" y="495300"/>
            <a:ext cx="9598700" cy="91747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n-US" sz="4400" dirty="0"/>
              <a:t>Different types </a:t>
            </a:r>
            <a:r>
              <a:rPr lang="en-US" sz="4400" dirty="0">
                <a:solidFill>
                  <a:schemeClr val="tx2"/>
                </a:solidFill>
              </a:rPr>
              <a:t>of disabilities</a:t>
            </a:r>
            <a:endParaRPr lang="en-GB" dirty="0"/>
          </a:p>
        </p:txBody>
      </p:sp>
      <p:sp>
        <p:nvSpPr>
          <p:cNvPr id="5" name="Content Placeholder 2">
            <a:extLst>
              <a:ext uri="{FF2B5EF4-FFF2-40B4-BE49-F238E27FC236}">
                <a16:creationId xmlns="" xmlns:a16="http://schemas.microsoft.com/office/drawing/2014/main" id="{F4443974-6771-4B58-94D4-363156C8286E}"/>
              </a:ext>
            </a:extLst>
          </p:cNvPr>
          <p:cNvSpPr txBox="1">
            <a:spLocks/>
          </p:cNvSpPr>
          <p:nvPr/>
        </p:nvSpPr>
        <p:spPr>
          <a:xfrm>
            <a:off x="1371243" y="2286000"/>
            <a:ext cx="9598700" cy="35814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GB" dirty="0"/>
          </a:p>
        </p:txBody>
      </p:sp>
      <p:sp>
        <p:nvSpPr>
          <p:cNvPr id="7" name="TextBox 6">
            <a:extLst>
              <a:ext uri="{FF2B5EF4-FFF2-40B4-BE49-F238E27FC236}">
                <a16:creationId xmlns="" xmlns:a16="http://schemas.microsoft.com/office/drawing/2014/main" id="{F66F5FA8-219A-400E-A01A-47BF9C332366}"/>
              </a:ext>
            </a:extLst>
          </p:cNvPr>
          <p:cNvSpPr txBox="1"/>
          <p:nvPr/>
        </p:nvSpPr>
        <p:spPr>
          <a:xfrm>
            <a:off x="1487594" y="1905506"/>
            <a:ext cx="3305931" cy="3046988"/>
          </a:xfrm>
          <a:prstGeom prst="rect">
            <a:avLst/>
          </a:prstGeom>
          <a:noFill/>
        </p:spPr>
        <p:txBody>
          <a:bodyPr wrap="square">
            <a:spAutoFit/>
          </a:bodyPr>
          <a:lstStyle/>
          <a:p>
            <a:r>
              <a:rPr lang="en-US" dirty="0">
                <a:solidFill>
                  <a:schemeClr val="tx2"/>
                </a:solidFill>
              </a:rPr>
              <a:t>There are many different types of disabilities such as physical, sensory, intellectual, and mental illness</a:t>
            </a:r>
            <a:r>
              <a:rPr lang="en-US" dirty="0">
                <a:solidFill>
                  <a:srgbClr val="FFFFFF"/>
                </a:solidFill>
                <a:latin typeface="HurmeSans3Regular"/>
              </a:rPr>
              <a:t> </a:t>
            </a:r>
            <a:r>
              <a:rPr lang="en-US" sz="2400" dirty="0">
                <a:solidFill>
                  <a:schemeClr val="tx2"/>
                </a:solidFill>
              </a:rPr>
              <a:t>that</a:t>
            </a:r>
            <a:r>
              <a:rPr lang="en-US" dirty="0">
                <a:solidFill>
                  <a:schemeClr val="tx2"/>
                </a:solidFill>
              </a:rPr>
              <a:t> </a:t>
            </a:r>
            <a:r>
              <a:rPr lang="en-US" sz="2400" dirty="0">
                <a:solidFill>
                  <a:schemeClr val="tx2"/>
                </a:solidFill>
              </a:rPr>
              <a:t>can hamper or reduce a person's ability to carry out their day-to-day activities. </a:t>
            </a:r>
          </a:p>
        </p:txBody>
      </p:sp>
      <p:graphicFrame>
        <p:nvGraphicFramePr>
          <p:cNvPr id="8" name="Diagram 7">
            <a:extLst>
              <a:ext uri="{FF2B5EF4-FFF2-40B4-BE49-F238E27FC236}">
                <a16:creationId xmlns="" xmlns:a16="http://schemas.microsoft.com/office/drawing/2014/main" id="{02A9EB32-E06A-48F4-89BC-265CCB509AAE}"/>
              </a:ext>
            </a:extLst>
          </p:cNvPr>
          <p:cNvGraphicFramePr/>
          <p:nvPr>
            <p:extLst>
              <p:ext uri="{D42A27DB-BD31-4B8C-83A1-F6EECF244321}">
                <p14:modId xmlns:p14="http://schemas.microsoft.com/office/powerpoint/2010/main" val="3748514849"/>
              </p:ext>
            </p:extLst>
          </p:nvPr>
        </p:nvGraphicFramePr>
        <p:xfrm>
          <a:off x="4870276" y="1412776"/>
          <a:ext cx="6511214" cy="475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3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67BEE-D13F-4BD2-98A5-34D8A0977F68}">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48007</TotalTime>
  <Words>3956</Words>
  <Application>Microsoft Office PowerPoint</Application>
  <PresentationFormat>Custom</PresentationFormat>
  <Paragraphs>331</Paragraphs>
  <Slides>42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Arabic Typesetting</vt:lpstr>
      <vt:lpstr>Arial</vt:lpstr>
      <vt:lpstr>Calibri</vt:lpstr>
      <vt:lpstr>Franklin Gothic Book</vt:lpstr>
      <vt:lpstr>HurmeSans3Regular</vt:lpstr>
      <vt:lpstr>MuseoSans-300</vt:lpstr>
      <vt:lpstr>Times New Roman</vt:lpstr>
      <vt:lpstr>Wingdings</vt:lpstr>
      <vt:lpstr>Crop</vt:lpstr>
      <vt:lpstr>DISABILITY, PSYCHOLOGY &amp; mental Health problems</vt:lpstr>
      <vt:lpstr>What you will gain from this module:</vt:lpstr>
      <vt:lpstr>DISABILITY</vt:lpstr>
      <vt:lpstr> </vt:lpstr>
      <vt:lpstr>Key facts on disability (WHO, 2020): </vt:lpstr>
      <vt:lpstr>The United Nations Convention on the Rights of Persons with Disabilities (CRPD)</vt:lpstr>
      <vt:lpstr>International Classification of Functioning, Disability and Health (ICF)</vt:lpstr>
      <vt:lpstr>Understanding disability</vt:lpstr>
      <vt:lpstr>PowerPoint Presentation</vt:lpstr>
      <vt:lpstr>Disability experience and diversity (WHO, 2011)</vt:lpstr>
      <vt:lpstr>Health disparities and cultural competence (Butler et al., 2016)</vt:lpstr>
      <vt:lpstr>Disability inclusion (CDC,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Summary</vt:lpstr>
      <vt:lpstr>PSYCHOLOGY &amp; MENTAL health PROBLEMS</vt:lpstr>
      <vt:lpstr>Key facts on mental health &amp; minorities  (U.S. Department of Health and Human Services, 2001): </vt:lpstr>
      <vt:lpstr>Definition of terms: </vt:lpstr>
      <vt:lpstr>PowerPoint Presentation</vt:lpstr>
      <vt:lpstr>PowerPoint Presentation</vt:lpstr>
      <vt:lpstr>PowerPoint Presentation</vt:lpstr>
      <vt:lpstr>PowerPoint Presentation</vt:lpstr>
      <vt:lpstr>PowerPoint Presentation</vt:lpstr>
      <vt:lpstr>Exploring assumptions</vt:lpstr>
      <vt:lpstr>PowerPoint Presentation</vt:lpstr>
      <vt:lpstr>Outline for Cultural Formulation - The clinician is encouraged to:</vt:lpstr>
      <vt:lpstr>PowerPoint Presentation</vt:lpstr>
      <vt:lpstr>Inequalities &amp; mental health - The case of Covid-19 pandemic </vt:lpstr>
      <vt:lpstr>PowerPoint Presentation</vt:lpstr>
      <vt:lpstr>Summary</vt:lpstr>
      <vt:lpstr>Reflection and Action Plan</vt:lpstr>
      <vt:lpstr>Literature &amp; recommendations for further reading</vt:lpstr>
      <vt:lpstr>PowerPoint Presentation</vt:lpstr>
      <vt:lpstr>Disability</vt:lpstr>
      <vt:lpstr>Psychology &amp; Mental Health Problems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dc:title>
  <dc:creator>Hilary Hale</dc:creator>
  <cp:lastModifiedBy>Microsoft account</cp:lastModifiedBy>
  <cp:revision>544</cp:revision>
  <cp:lastPrinted>2018-11-19T09:43:55Z</cp:lastPrinted>
  <dcterms:created xsi:type="dcterms:W3CDTF">2018-08-29T12:26:02Z</dcterms:created>
  <dcterms:modified xsi:type="dcterms:W3CDTF">2022-05-20T12:03:14Z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