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7"/>
  </p:notesMasterIdLst>
  <p:handoutMasterIdLst>
    <p:handoutMasterId r:id="rId38"/>
  </p:handoutMasterIdLst>
  <p:sldIdLst>
    <p:sldId id="742" r:id="rId5"/>
    <p:sldId id="743" r:id="rId6"/>
    <p:sldId id="746" r:id="rId7"/>
    <p:sldId id="744" r:id="rId8"/>
    <p:sldId id="745" r:id="rId9"/>
    <p:sldId id="748" r:id="rId10"/>
    <p:sldId id="749" r:id="rId11"/>
    <p:sldId id="752" r:id="rId12"/>
    <p:sldId id="751" r:id="rId13"/>
    <p:sldId id="753" r:id="rId14"/>
    <p:sldId id="754" r:id="rId15"/>
    <p:sldId id="755" r:id="rId16"/>
    <p:sldId id="756" r:id="rId17"/>
    <p:sldId id="758" r:id="rId18"/>
    <p:sldId id="750" r:id="rId19"/>
    <p:sldId id="774" r:id="rId20"/>
    <p:sldId id="757" r:id="rId21"/>
    <p:sldId id="761" r:id="rId22"/>
    <p:sldId id="762" r:id="rId23"/>
    <p:sldId id="760" r:id="rId24"/>
    <p:sldId id="763" r:id="rId25"/>
    <p:sldId id="764" r:id="rId26"/>
    <p:sldId id="765" r:id="rId27"/>
    <p:sldId id="766" r:id="rId28"/>
    <p:sldId id="768" r:id="rId29"/>
    <p:sldId id="767" r:id="rId30"/>
    <p:sldId id="775" r:id="rId31"/>
    <p:sldId id="769" r:id="rId32"/>
    <p:sldId id="770" r:id="rId33"/>
    <p:sldId id="771" r:id="rId34"/>
    <p:sldId id="772" r:id="rId35"/>
    <p:sldId id="747" r:id="rId3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FF98921-F03F-4E8F-B9AD-3D0C7444B4AD}">
          <p14:sldIdLst>
            <p14:sldId id="742"/>
            <p14:sldId id="743"/>
            <p14:sldId id="746"/>
            <p14:sldId id="744"/>
            <p14:sldId id="745"/>
            <p14:sldId id="748"/>
            <p14:sldId id="749"/>
            <p14:sldId id="752"/>
            <p14:sldId id="751"/>
            <p14:sldId id="753"/>
            <p14:sldId id="754"/>
            <p14:sldId id="755"/>
            <p14:sldId id="756"/>
            <p14:sldId id="758"/>
            <p14:sldId id="750"/>
            <p14:sldId id="774"/>
            <p14:sldId id="757"/>
            <p14:sldId id="761"/>
            <p14:sldId id="762"/>
            <p14:sldId id="760"/>
            <p14:sldId id="763"/>
            <p14:sldId id="764"/>
            <p14:sldId id="765"/>
            <p14:sldId id="766"/>
            <p14:sldId id="768"/>
            <p14:sldId id="767"/>
            <p14:sldId id="775"/>
            <p14:sldId id="769"/>
            <p14:sldId id="770"/>
            <p14:sldId id="771"/>
            <p14:sldId id="772"/>
            <p14:sldId id="747"/>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 clrIdx="0">
    <p:extLst>
      <p:ext uri="{19B8F6BF-5375-455C-9EA6-DF929625EA0E}">
        <p15:presenceInfo xmlns:p15="http://schemas.microsoft.com/office/powerpoint/2012/main" userId="Damien Wright" providerId="None"/>
      </p:ext>
    </p:extLst>
  </p:cmAuthor>
  <p:cmAuthor id="2" name="Sandy Leong" initials="SL" lastIdx="1" clrIdx="1">
    <p:extLst>
      <p:ext uri="{19B8F6BF-5375-455C-9EA6-DF929625EA0E}">
        <p15:presenceInfo xmlns:p15="http://schemas.microsoft.com/office/powerpoint/2012/main" userId="f5968e11c86067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238"/>
    <a:srgbClr val="004680"/>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8A674-0864-4424-85F0-9FEFF91A4724}" v="1" dt="2021-08-23T11:33:01.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76" autoAdjust="0"/>
  </p:normalViewPr>
  <p:slideViewPr>
    <p:cSldViewPr>
      <p:cViewPr varScale="1">
        <p:scale>
          <a:sx n="74" d="100"/>
          <a:sy n="74" d="100"/>
        </p:scale>
        <p:origin x="642" y="72"/>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Leong" userId="f5968e11c86067dc" providerId="Windows Live" clId="Web-{F8D8A674-0864-4424-85F0-9FEFF91A4724}"/>
    <pc:docChg chg="">
      <pc:chgData name="Sandy Leong" userId="f5968e11c86067dc" providerId="Windows Live" clId="Web-{F8D8A674-0864-4424-85F0-9FEFF91A4724}" dt="2021-08-23T11:33:01.661" v="0"/>
      <pc:docMkLst>
        <pc:docMk/>
      </pc:docMkLst>
      <pc:sldChg chg="addCm">
        <pc:chgData name="Sandy Leong" userId="f5968e11c86067dc" providerId="Windows Live" clId="Web-{F8D8A674-0864-4424-85F0-9FEFF91A4724}" dt="2021-08-23T11:33:01.661" v="0"/>
        <pc:sldMkLst>
          <pc:docMk/>
          <pc:sldMk cId="139421164" sldId="7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5/25/2022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5/25/2022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xFvYp_B41ko"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INTERCULTURAL Communication</a:t>
            </a:r>
            <a:endParaRPr lang="en-GB" dirty="0"/>
          </a:p>
        </p:txBody>
      </p:sp>
      <p:sp>
        <p:nvSpPr>
          <p:cNvPr id="3" name="Subtitle 2"/>
          <p:cNvSpPr>
            <a:spLocks noGrp="1"/>
          </p:cNvSpPr>
          <p:nvPr>
            <p:ph type="subTitle" idx="1"/>
          </p:nvPr>
        </p:nvSpPr>
        <p:spPr/>
        <p:txBody>
          <a:bodyPr>
            <a:noAutofit/>
          </a:bodyPr>
          <a:lstStyle/>
          <a:p>
            <a:r>
              <a:rPr lang="en-GB" sz="5400" dirty="0"/>
              <a:t>Module </a:t>
            </a:r>
            <a:r>
              <a:rPr lang="en-GB" sz="5400" dirty="0" smtClean="0"/>
              <a:t>2: </a:t>
            </a:r>
          </a:p>
          <a:p>
            <a:r>
              <a:rPr lang="en-GB" sz="5400" dirty="0" smtClean="0"/>
              <a:t>Trainer’s Presentation</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dirty="0"/>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1125860" y="426955"/>
            <a:ext cx="9940285" cy="697789"/>
          </a:xfrm>
        </p:spPr>
        <p:txBody>
          <a:bodyPr>
            <a:normAutofit/>
          </a:bodyPr>
          <a:lstStyle/>
          <a:p>
            <a:pPr algn="ctr"/>
            <a:r>
              <a:rPr lang="de-DE" sz="2700" dirty="0"/>
              <a:t>Pitfalls in Intercultural Communication: Communication styles</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Grafik 1">
            <a:extLst>
              <a:ext uri="{FF2B5EF4-FFF2-40B4-BE49-F238E27FC236}">
                <a16:creationId xmlns:a16="http://schemas.microsoft.com/office/drawing/2014/main" xmlns="" id="{3039DABE-0404-40B3-9318-A1429B20D1B5}"/>
              </a:ext>
            </a:extLst>
          </p:cNvPr>
          <p:cNvPicPr>
            <a:picLocks noChangeAspect="1"/>
          </p:cNvPicPr>
          <p:nvPr/>
        </p:nvPicPr>
        <p:blipFill>
          <a:blip r:embed="rId2"/>
          <a:stretch>
            <a:fillRect/>
          </a:stretch>
        </p:blipFill>
        <p:spPr>
          <a:xfrm>
            <a:off x="4897270" y="1710572"/>
            <a:ext cx="6515368" cy="3436855"/>
          </a:xfrm>
          <a:prstGeom prst="rect">
            <a:avLst/>
          </a:prstGeom>
        </p:spPr>
      </p:pic>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942703" y="1918585"/>
            <a:ext cx="3655467" cy="3581400"/>
          </a:xfrm>
        </p:spPr>
        <p:txBody>
          <a:bodyPr>
            <a:normAutofit/>
          </a:bodyPr>
          <a:lstStyle/>
          <a:p>
            <a:r>
              <a:rPr lang="en-US" dirty="0"/>
              <a:t>Which cultural communication difference is described in the picture? </a:t>
            </a:r>
          </a:p>
          <a:p>
            <a:r>
              <a:rPr lang="en-US" dirty="0"/>
              <a:t>Describe a situation where you have met a similar difference at your workplace</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10</a:t>
            </a:fld>
            <a:endParaRPr lang="en-GB" dirty="0"/>
          </a:p>
        </p:txBody>
      </p:sp>
      <p:sp>
        <p:nvSpPr>
          <p:cNvPr id="8" name="Textfeld 7">
            <a:extLst>
              <a:ext uri="{FF2B5EF4-FFF2-40B4-BE49-F238E27FC236}">
                <a16:creationId xmlns:a16="http://schemas.microsoft.com/office/drawing/2014/main" xmlns="" id="{369A20BF-06F0-4879-9BB5-C48471436F6D}"/>
              </a:ext>
            </a:extLst>
          </p:cNvPr>
          <p:cNvSpPr txBox="1"/>
          <p:nvPr/>
        </p:nvSpPr>
        <p:spPr>
          <a:xfrm>
            <a:off x="4898842" y="5255587"/>
            <a:ext cx="6248988" cy="307777"/>
          </a:xfrm>
          <a:prstGeom prst="rect">
            <a:avLst/>
          </a:prstGeom>
          <a:noFill/>
          <a:ln>
            <a:solidFill>
              <a:schemeClr val="tx2"/>
            </a:solidFill>
          </a:ln>
        </p:spPr>
        <p:txBody>
          <a:bodyPr wrap="square" rtlCol="0">
            <a:spAutoFit/>
          </a:bodyPr>
          <a:lstStyle/>
          <a:p>
            <a:r>
              <a:rPr lang="de-DE" sz="1400" dirty="0"/>
              <a:t>Title of the picture: Anger   Source: Yang Liu – East meets West (2010)</a:t>
            </a:r>
          </a:p>
        </p:txBody>
      </p:sp>
      <p:pic>
        <p:nvPicPr>
          <p:cNvPr id="3" name="Picture 2">
            <a:extLst>
              <a:ext uri="{FF2B5EF4-FFF2-40B4-BE49-F238E27FC236}">
                <a16:creationId xmlns:a16="http://schemas.microsoft.com/office/drawing/2014/main" xmlns="" id="{90EDE7FA-BEC3-492A-8931-DEB85F27F761}"/>
              </a:ext>
            </a:extLst>
          </p:cNvPr>
          <p:cNvPicPr>
            <a:picLocks noChangeAspect="1"/>
          </p:cNvPicPr>
          <p:nvPr/>
        </p:nvPicPr>
        <p:blipFill>
          <a:blip r:embed="rId3"/>
          <a:stretch>
            <a:fillRect/>
          </a:stretch>
        </p:blipFill>
        <p:spPr>
          <a:xfrm>
            <a:off x="11066145" y="5757767"/>
            <a:ext cx="969348" cy="963251"/>
          </a:xfrm>
          <a:prstGeom prst="rect">
            <a:avLst/>
          </a:prstGeom>
        </p:spPr>
      </p:pic>
    </p:spTree>
    <p:extLst>
      <p:ext uri="{BB962C8B-B14F-4D97-AF65-F5344CB8AC3E}">
        <p14:creationId xmlns:p14="http://schemas.microsoft.com/office/powerpoint/2010/main" val="4266329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1053852" y="426955"/>
            <a:ext cx="10012293" cy="500765"/>
          </a:xfrm>
        </p:spPr>
        <p:txBody>
          <a:bodyPr>
            <a:normAutofit/>
          </a:bodyPr>
          <a:lstStyle/>
          <a:p>
            <a:pPr algn="ctr"/>
            <a:r>
              <a:rPr lang="de-DE" sz="2700" dirty="0"/>
              <a:t>Pitfalls in Intercultural Communication: Communication styles</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en-US" dirty="0"/>
              <a:t>Which cultural communication difference is described in the picture? </a:t>
            </a:r>
          </a:p>
          <a:p>
            <a:r>
              <a:rPr lang="en-US" dirty="0"/>
              <a:t>Describe a situation where you have met a similar difference at your workplace</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11</a:t>
            </a:fld>
            <a:endParaRPr lang="en-GB" dirty="0"/>
          </a:p>
        </p:txBody>
      </p:sp>
      <p:pic>
        <p:nvPicPr>
          <p:cNvPr id="3" name="Grafik 2">
            <a:extLst>
              <a:ext uri="{FF2B5EF4-FFF2-40B4-BE49-F238E27FC236}">
                <a16:creationId xmlns:a16="http://schemas.microsoft.com/office/drawing/2014/main" xmlns="" id="{1812DF80-B2A8-45BC-B85E-873DE6F59E96}"/>
              </a:ext>
            </a:extLst>
          </p:cNvPr>
          <p:cNvPicPr>
            <a:picLocks noChangeAspect="1"/>
          </p:cNvPicPr>
          <p:nvPr/>
        </p:nvPicPr>
        <p:blipFill>
          <a:blip r:embed="rId2"/>
          <a:stretch>
            <a:fillRect/>
          </a:stretch>
        </p:blipFill>
        <p:spPr>
          <a:xfrm>
            <a:off x="5379722" y="2176163"/>
            <a:ext cx="4743099" cy="2505673"/>
          </a:xfrm>
          <a:prstGeom prst="rect">
            <a:avLst/>
          </a:prstGeom>
        </p:spPr>
      </p:pic>
      <p:sp>
        <p:nvSpPr>
          <p:cNvPr id="7" name="Textfeld 6">
            <a:extLst>
              <a:ext uri="{FF2B5EF4-FFF2-40B4-BE49-F238E27FC236}">
                <a16:creationId xmlns:a16="http://schemas.microsoft.com/office/drawing/2014/main" xmlns="" id="{30E3DCB8-2FC4-45A5-A042-F6226583BCBC}"/>
              </a:ext>
            </a:extLst>
          </p:cNvPr>
          <p:cNvSpPr txBox="1"/>
          <p:nvPr/>
        </p:nvSpPr>
        <p:spPr>
          <a:xfrm>
            <a:off x="5441839" y="4810257"/>
            <a:ext cx="6248988" cy="307777"/>
          </a:xfrm>
          <a:prstGeom prst="rect">
            <a:avLst/>
          </a:prstGeom>
          <a:noFill/>
          <a:ln>
            <a:solidFill>
              <a:schemeClr val="tx2"/>
            </a:solidFill>
          </a:ln>
        </p:spPr>
        <p:txBody>
          <a:bodyPr wrap="square" rtlCol="0">
            <a:spAutoFit/>
          </a:bodyPr>
          <a:lstStyle/>
          <a:p>
            <a:r>
              <a:rPr lang="de-DE" sz="1400" dirty="0"/>
              <a:t>Title of the picture: Opinion    Source: Yang Liu – East meets West (2010)</a:t>
            </a:r>
          </a:p>
        </p:txBody>
      </p:sp>
      <p:pic>
        <p:nvPicPr>
          <p:cNvPr id="2" name="Picture 1">
            <a:extLst>
              <a:ext uri="{FF2B5EF4-FFF2-40B4-BE49-F238E27FC236}">
                <a16:creationId xmlns:a16="http://schemas.microsoft.com/office/drawing/2014/main" xmlns="" id="{FB9FD5BF-30BF-49B0-87FF-570E798F710D}"/>
              </a:ext>
            </a:extLst>
          </p:cNvPr>
          <p:cNvPicPr>
            <a:picLocks noChangeAspect="1"/>
          </p:cNvPicPr>
          <p:nvPr/>
        </p:nvPicPr>
        <p:blipFill>
          <a:blip r:embed="rId3"/>
          <a:stretch>
            <a:fillRect/>
          </a:stretch>
        </p:blipFill>
        <p:spPr>
          <a:xfrm>
            <a:off x="11066145" y="5507151"/>
            <a:ext cx="969348" cy="963251"/>
          </a:xfrm>
          <a:prstGeom prst="rect">
            <a:avLst/>
          </a:prstGeom>
        </p:spPr>
      </p:pic>
    </p:spTree>
    <p:extLst>
      <p:ext uri="{BB962C8B-B14F-4D97-AF65-F5344CB8AC3E}">
        <p14:creationId xmlns:p14="http://schemas.microsoft.com/office/powerpoint/2010/main" val="127188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964910" y="426955"/>
            <a:ext cx="10101235" cy="1485900"/>
          </a:xfrm>
        </p:spPr>
        <p:txBody>
          <a:bodyPr>
            <a:normAutofit/>
          </a:bodyPr>
          <a:lstStyle/>
          <a:p>
            <a:r>
              <a:rPr lang="de-DE" sz="2700" dirty="0"/>
              <a:t>Pitfalls in Intercultural Communication: Communication styles</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en-US" dirty="0"/>
              <a:t>Which cultural communication difference is described in the picture? </a:t>
            </a:r>
          </a:p>
          <a:p>
            <a:r>
              <a:rPr lang="en-US" dirty="0"/>
              <a:t>Describe a situation where you have met a similar difference at your workplace</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12</a:t>
            </a:fld>
            <a:endParaRPr lang="en-GB" dirty="0"/>
          </a:p>
        </p:txBody>
      </p:sp>
      <p:pic>
        <p:nvPicPr>
          <p:cNvPr id="2" name="Grafik 1">
            <a:extLst>
              <a:ext uri="{FF2B5EF4-FFF2-40B4-BE49-F238E27FC236}">
                <a16:creationId xmlns:a16="http://schemas.microsoft.com/office/drawing/2014/main" xmlns="" id="{723BB09D-87DF-461F-B4A4-75CF300FA16F}"/>
              </a:ext>
            </a:extLst>
          </p:cNvPr>
          <p:cNvPicPr>
            <a:picLocks noChangeAspect="1"/>
          </p:cNvPicPr>
          <p:nvPr/>
        </p:nvPicPr>
        <p:blipFill>
          <a:blip r:embed="rId2"/>
          <a:stretch>
            <a:fillRect/>
          </a:stretch>
        </p:blipFill>
        <p:spPr>
          <a:xfrm>
            <a:off x="5188258" y="1851089"/>
            <a:ext cx="5126028" cy="2613515"/>
          </a:xfrm>
          <a:prstGeom prst="rect">
            <a:avLst/>
          </a:prstGeom>
        </p:spPr>
      </p:pic>
      <p:sp>
        <p:nvSpPr>
          <p:cNvPr id="7" name="Textfeld 6">
            <a:extLst>
              <a:ext uri="{FF2B5EF4-FFF2-40B4-BE49-F238E27FC236}">
                <a16:creationId xmlns:a16="http://schemas.microsoft.com/office/drawing/2014/main" xmlns="" id="{EC24824C-613E-4BEA-BE19-0CF9C052D596}"/>
              </a:ext>
            </a:extLst>
          </p:cNvPr>
          <p:cNvSpPr txBox="1"/>
          <p:nvPr/>
        </p:nvSpPr>
        <p:spPr>
          <a:xfrm>
            <a:off x="5188258" y="4660155"/>
            <a:ext cx="6248988" cy="307777"/>
          </a:xfrm>
          <a:prstGeom prst="rect">
            <a:avLst/>
          </a:prstGeom>
          <a:noFill/>
          <a:ln>
            <a:solidFill>
              <a:schemeClr val="tx2"/>
            </a:solidFill>
          </a:ln>
        </p:spPr>
        <p:txBody>
          <a:bodyPr wrap="square" rtlCol="0">
            <a:spAutoFit/>
          </a:bodyPr>
          <a:lstStyle/>
          <a:p>
            <a:r>
              <a:rPr lang="de-DE" sz="1400" dirty="0"/>
              <a:t>Title of the picture: In a restaurant  Source: Yang Liu – East meets West (2010)</a:t>
            </a:r>
          </a:p>
        </p:txBody>
      </p:sp>
      <p:pic>
        <p:nvPicPr>
          <p:cNvPr id="3" name="Picture 2">
            <a:extLst>
              <a:ext uri="{FF2B5EF4-FFF2-40B4-BE49-F238E27FC236}">
                <a16:creationId xmlns:a16="http://schemas.microsoft.com/office/drawing/2014/main" xmlns="" id="{525476E7-F358-4CA1-927D-1EFAAF924E5F}"/>
              </a:ext>
            </a:extLst>
          </p:cNvPr>
          <p:cNvPicPr>
            <a:picLocks noChangeAspect="1"/>
          </p:cNvPicPr>
          <p:nvPr/>
        </p:nvPicPr>
        <p:blipFill>
          <a:blip r:embed="rId3"/>
          <a:stretch>
            <a:fillRect/>
          </a:stretch>
        </p:blipFill>
        <p:spPr>
          <a:xfrm>
            <a:off x="10922064" y="5294584"/>
            <a:ext cx="969348" cy="963251"/>
          </a:xfrm>
          <a:prstGeom prst="rect">
            <a:avLst/>
          </a:prstGeom>
        </p:spPr>
      </p:pic>
    </p:spTree>
    <p:extLst>
      <p:ext uri="{BB962C8B-B14F-4D97-AF65-F5344CB8AC3E}">
        <p14:creationId xmlns:p14="http://schemas.microsoft.com/office/powerpoint/2010/main" val="37010924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964910" y="426955"/>
            <a:ext cx="10101235" cy="850710"/>
          </a:xfrm>
        </p:spPr>
        <p:txBody>
          <a:bodyPr>
            <a:normAutofit/>
          </a:bodyPr>
          <a:lstStyle/>
          <a:p>
            <a:pPr algn="ctr"/>
            <a:r>
              <a:rPr lang="de-DE" sz="2700" dirty="0"/>
              <a:t>Pitfalls in Intercultural Communication: Communication styles</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en-US" dirty="0"/>
              <a:t>Which cultural communication difference is described in the picture? </a:t>
            </a:r>
          </a:p>
          <a:p>
            <a:r>
              <a:rPr lang="en-US" dirty="0"/>
              <a:t>Describe a situation where you have met a similar difference at your workplace</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13</a:t>
            </a:fld>
            <a:endParaRPr lang="en-GB" dirty="0"/>
          </a:p>
        </p:txBody>
      </p:sp>
      <p:pic>
        <p:nvPicPr>
          <p:cNvPr id="3" name="Grafik 2">
            <a:extLst>
              <a:ext uri="{FF2B5EF4-FFF2-40B4-BE49-F238E27FC236}">
                <a16:creationId xmlns:a16="http://schemas.microsoft.com/office/drawing/2014/main" xmlns="" id="{1995D8DA-36AE-4712-80D3-D4283E276085}"/>
              </a:ext>
            </a:extLst>
          </p:cNvPr>
          <p:cNvPicPr>
            <a:picLocks noChangeAspect="1"/>
          </p:cNvPicPr>
          <p:nvPr/>
        </p:nvPicPr>
        <p:blipFill>
          <a:blip r:embed="rId2"/>
          <a:stretch>
            <a:fillRect/>
          </a:stretch>
        </p:blipFill>
        <p:spPr>
          <a:xfrm>
            <a:off x="5158309" y="1700808"/>
            <a:ext cx="6509450" cy="3246845"/>
          </a:xfrm>
          <a:prstGeom prst="rect">
            <a:avLst/>
          </a:prstGeom>
        </p:spPr>
      </p:pic>
      <p:sp>
        <p:nvSpPr>
          <p:cNvPr id="7" name="Textfeld 6">
            <a:extLst>
              <a:ext uri="{FF2B5EF4-FFF2-40B4-BE49-F238E27FC236}">
                <a16:creationId xmlns:a16="http://schemas.microsoft.com/office/drawing/2014/main" xmlns="" id="{F682EEBE-6BB9-451A-8D4E-5CF028E579A2}"/>
              </a:ext>
            </a:extLst>
          </p:cNvPr>
          <p:cNvSpPr txBox="1"/>
          <p:nvPr/>
        </p:nvSpPr>
        <p:spPr>
          <a:xfrm>
            <a:off x="5288540" y="5003303"/>
            <a:ext cx="6248988" cy="307777"/>
          </a:xfrm>
          <a:prstGeom prst="rect">
            <a:avLst/>
          </a:prstGeom>
          <a:noFill/>
          <a:ln>
            <a:solidFill>
              <a:schemeClr val="tx2"/>
            </a:solidFill>
          </a:ln>
        </p:spPr>
        <p:txBody>
          <a:bodyPr wrap="square" rtlCol="0">
            <a:spAutoFit/>
          </a:bodyPr>
          <a:lstStyle/>
          <a:p>
            <a:r>
              <a:rPr lang="de-DE" sz="1400" dirty="0"/>
              <a:t>Title of the picture: Self-portrayal  Source: Yang Liu – East meets West (2010)</a:t>
            </a:r>
          </a:p>
        </p:txBody>
      </p:sp>
      <p:pic>
        <p:nvPicPr>
          <p:cNvPr id="2" name="Picture 1">
            <a:extLst>
              <a:ext uri="{FF2B5EF4-FFF2-40B4-BE49-F238E27FC236}">
                <a16:creationId xmlns:a16="http://schemas.microsoft.com/office/drawing/2014/main" xmlns="" id="{5D246AA1-A46F-4505-808F-CFF0B7BA5268}"/>
              </a:ext>
            </a:extLst>
          </p:cNvPr>
          <p:cNvPicPr>
            <a:picLocks noChangeAspect="1"/>
          </p:cNvPicPr>
          <p:nvPr/>
        </p:nvPicPr>
        <p:blipFill>
          <a:blip r:embed="rId3"/>
          <a:stretch>
            <a:fillRect/>
          </a:stretch>
        </p:blipFill>
        <p:spPr>
          <a:xfrm>
            <a:off x="11066145" y="5629600"/>
            <a:ext cx="969348" cy="963251"/>
          </a:xfrm>
          <a:prstGeom prst="rect">
            <a:avLst/>
          </a:prstGeom>
        </p:spPr>
      </p:pic>
    </p:spTree>
    <p:extLst>
      <p:ext uri="{BB962C8B-B14F-4D97-AF65-F5344CB8AC3E}">
        <p14:creationId xmlns:p14="http://schemas.microsoft.com/office/powerpoint/2010/main" val="640645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964910" y="426955"/>
            <a:ext cx="10101235" cy="1485900"/>
          </a:xfrm>
        </p:spPr>
        <p:txBody>
          <a:bodyPr>
            <a:normAutofit/>
          </a:bodyPr>
          <a:lstStyle/>
          <a:p>
            <a:pPr algn="ctr"/>
            <a:r>
              <a:rPr lang="de-DE" sz="2700" dirty="0"/>
              <a:t>Pitfalls in Intercultural Communication: Communication styles</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en-US" dirty="0"/>
              <a:t>Which cultural communication difference is described in the picture? </a:t>
            </a:r>
          </a:p>
          <a:p>
            <a:r>
              <a:rPr lang="en-US" dirty="0"/>
              <a:t>Describe a situation where you have met a similar difference at your workplace</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dirty="0"/>
          </a:p>
        </p:txBody>
      </p:sp>
      <p:pic>
        <p:nvPicPr>
          <p:cNvPr id="2" name="Grafik 1">
            <a:extLst>
              <a:ext uri="{FF2B5EF4-FFF2-40B4-BE49-F238E27FC236}">
                <a16:creationId xmlns:a16="http://schemas.microsoft.com/office/drawing/2014/main" xmlns="" id="{C4227801-3D47-4394-A99D-8BAE2ADB03FE}"/>
              </a:ext>
            </a:extLst>
          </p:cNvPr>
          <p:cNvPicPr>
            <a:picLocks noChangeAspect="1"/>
          </p:cNvPicPr>
          <p:nvPr/>
        </p:nvPicPr>
        <p:blipFill>
          <a:blip r:embed="rId2"/>
          <a:stretch>
            <a:fillRect/>
          </a:stretch>
        </p:blipFill>
        <p:spPr>
          <a:xfrm>
            <a:off x="5302324" y="1912855"/>
            <a:ext cx="5425910" cy="2712955"/>
          </a:xfrm>
          <a:prstGeom prst="rect">
            <a:avLst/>
          </a:prstGeom>
        </p:spPr>
      </p:pic>
      <p:sp>
        <p:nvSpPr>
          <p:cNvPr id="7" name="Textfeld 6">
            <a:extLst>
              <a:ext uri="{FF2B5EF4-FFF2-40B4-BE49-F238E27FC236}">
                <a16:creationId xmlns:a16="http://schemas.microsoft.com/office/drawing/2014/main" xmlns="" id="{A37A8402-AFCD-46E3-B093-F1501593B156}"/>
              </a:ext>
            </a:extLst>
          </p:cNvPr>
          <p:cNvSpPr txBox="1"/>
          <p:nvPr/>
        </p:nvSpPr>
        <p:spPr>
          <a:xfrm>
            <a:off x="5334376" y="4776834"/>
            <a:ext cx="6248988" cy="307777"/>
          </a:xfrm>
          <a:prstGeom prst="rect">
            <a:avLst/>
          </a:prstGeom>
          <a:noFill/>
          <a:ln>
            <a:solidFill>
              <a:schemeClr val="tx2"/>
            </a:solidFill>
          </a:ln>
        </p:spPr>
        <p:txBody>
          <a:bodyPr wrap="square" rtlCol="0">
            <a:spAutoFit/>
          </a:bodyPr>
          <a:lstStyle/>
          <a:p>
            <a:r>
              <a:rPr lang="de-DE" sz="1400" dirty="0"/>
              <a:t>Title of the picture: Boss     Source: Yang Liu – East meets West (2010)</a:t>
            </a:r>
          </a:p>
        </p:txBody>
      </p:sp>
      <p:pic>
        <p:nvPicPr>
          <p:cNvPr id="3" name="Picture 2">
            <a:extLst>
              <a:ext uri="{FF2B5EF4-FFF2-40B4-BE49-F238E27FC236}">
                <a16:creationId xmlns:a16="http://schemas.microsoft.com/office/drawing/2014/main" xmlns="" id="{46B3D732-2245-4741-BB9F-3F52C1636AE9}"/>
              </a:ext>
            </a:extLst>
          </p:cNvPr>
          <p:cNvPicPr>
            <a:picLocks noChangeAspect="1"/>
          </p:cNvPicPr>
          <p:nvPr/>
        </p:nvPicPr>
        <p:blipFill>
          <a:blip r:embed="rId3"/>
          <a:stretch>
            <a:fillRect/>
          </a:stretch>
        </p:blipFill>
        <p:spPr>
          <a:xfrm>
            <a:off x="10922064" y="5291536"/>
            <a:ext cx="969348" cy="969348"/>
          </a:xfrm>
          <a:prstGeom prst="rect">
            <a:avLst/>
          </a:prstGeom>
        </p:spPr>
      </p:pic>
    </p:spTree>
    <p:extLst>
      <p:ext uri="{BB962C8B-B14F-4D97-AF65-F5344CB8AC3E}">
        <p14:creationId xmlns:p14="http://schemas.microsoft.com/office/powerpoint/2010/main" val="2996435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7357425B-86D4-4390-8221-D588EAEADCE1}"/>
              </a:ext>
            </a:extLst>
          </p:cNvPr>
          <p:cNvSpPr>
            <a:spLocks noGrp="1"/>
          </p:cNvSpPr>
          <p:nvPr>
            <p:ph type="title"/>
          </p:nvPr>
        </p:nvSpPr>
        <p:spPr>
          <a:xfrm>
            <a:off x="723710" y="685800"/>
            <a:ext cx="4218573" cy="2157884"/>
          </a:xfrm>
        </p:spPr>
        <p:txBody>
          <a:bodyPr/>
          <a:lstStyle/>
          <a:p>
            <a:r>
              <a:rPr lang="de-DE" dirty="0"/>
              <a:t>Intercultural communication pitfalls</a:t>
            </a:r>
          </a:p>
        </p:txBody>
      </p:sp>
      <p:sp>
        <p:nvSpPr>
          <p:cNvPr id="9" name="Inhaltsplatzhalter 8">
            <a:extLst>
              <a:ext uri="{FF2B5EF4-FFF2-40B4-BE49-F238E27FC236}">
                <a16:creationId xmlns:a16="http://schemas.microsoft.com/office/drawing/2014/main" xmlns="" id="{8DC24FB6-6166-4C21-8665-4D3588F6DBF3}"/>
              </a:ext>
            </a:extLst>
          </p:cNvPr>
          <p:cNvSpPr>
            <a:spLocks noGrp="1"/>
          </p:cNvSpPr>
          <p:nvPr>
            <p:ph idx="1"/>
          </p:nvPr>
        </p:nvSpPr>
        <p:spPr>
          <a:xfrm>
            <a:off x="6094412" y="980729"/>
            <a:ext cx="5210723" cy="5112568"/>
          </a:xfrm>
        </p:spPr>
        <p:txBody>
          <a:bodyPr>
            <a:normAutofit/>
          </a:bodyPr>
          <a:lstStyle/>
          <a:p>
            <a:pPr>
              <a:lnSpc>
                <a:spcPct val="150000"/>
              </a:lnSpc>
            </a:pPr>
            <a:r>
              <a:rPr lang="de-DE" dirty="0"/>
              <a:t>Think of some examples of intercultural communication pitfalls at your workplace?</a:t>
            </a:r>
          </a:p>
          <a:p>
            <a:pPr>
              <a:lnSpc>
                <a:spcPct val="150000"/>
              </a:lnSpc>
            </a:pPr>
            <a:r>
              <a:rPr lang="de-DE" dirty="0"/>
              <a:t>Which are the most common ones?</a:t>
            </a:r>
          </a:p>
          <a:p>
            <a:pPr>
              <a:lnSpc>
                <a:spcPct val="150000"/>
              </a:lnSpc>
            </a:pPr>
            <a:r>
              <a:rPr lang="de-DE" dirty="0"/>
              <a:t>Which tools and approaches do you currently use to overcome them?</a:t>
            </a:r>
          </a:p>
          <a:p>
            <a:pPr>
              <a:lnSpc>
                <a:spcPct val="150000"/>
              </a:lnSpc>
            </a:pPr>
            <a:r>
              <a:rPr lang="de-DE" dirty="0"/>
              <a:t>Where do you see space for improvements?</a:t>
            </a:r>
          </a:p>
        </p:txBody>
      </p:sp>
      <p:sp>
        <p:nvSpPr>
          <p:cNvPr id="10" name="Textplatzhalter 9">
            <a:extLst>
              <a:ext uri="{FF2B5EF4-FFF2-40B4-BE49-F238E27FC236}">
                <a16:creationId xmlns:a16="http://schemas.microsoft.com/office/drawing/2014/main" xmlns="" id="{F639A833-BDD1-47CD-805C-C55568E3F861}"/>
              </a:ext>
            </a:extLst>
          </p:cNvPr>
          <p:cNvSpPr>
            <a:spLocks noGrp="1"/>
          </p:cNvSpPr>
          <p:nvPr>
            <p:ph type="body" sz="half" idx="2"/>
          </p:nvPr>
        </p:nvSpPr>
        <p:spPr>
          <a:xfrm>
            <a:off x="723711" y="2856344"/>
            <a:ext cx="4218572" cy="3011056"/>
          </a:xfrm>
        </p:spPr>
        <p:txBody>
          <a:bodyPr>
            <a:normAutofit/>
          </a:bodyPr>
          <a:lstStyle/>
          <a:p>
            <a:r>
              <a:rPr lang="de-DE" sz="3200" dirty="0"/>
              <a:t>REFLECTIVE SUMMARY</a:t>
            </a:r>
          </a:p>
        </p:txBody>
      </p:sp>
      <p:sp>
        <p:nvSpPr>
          <p:cNvPr id="4" name="Foliennummernplatzhalter 3">
            <a:extLst>
              <a:ext uri="{FF2B5EF4-FFF2-40B4-BE49-F238E27FC236}">
                <a16:creationId xmlns:a16="http://schemas.microsoft.com/office/drawing/2014/main" xmlns="" id="{13E91AF6-A855-4373-A597-962E78599DF8}"/>
              </a:ext>
            </a:extLst>
          </p:cNvPr>
          <p:cNvSpPr>
            <a:spLocks noGrp="1"/>
          </p:cNvSpPr>
          <p:nvPr>
            <p:ph type="sldNum" sz="quarter" idx="12"/>
          </p:nvPr>
        </p:nvSpPr>
        <p:spPr/>
        <p:txBody>
          <a:bodyPr/>
          <a:lstStyle/>
          <a:p>
            <a:fld id="{C014DD1E-5D91-48A3-AD6D-45FBA980D106}" type="slidenum">
              <a:rPr lang="en-GB" smtClean="0"/>
              <a:t>15</a:t>
            </a:fld>
            <a:endParaRPr lang="en-GB" dirty="0"/>
          </a:p>
        </p:txBody>
      </p:sp>
      <p:pic>
        <p:nvPicPr>
          <p:cNvPr id="2" name="Picture 1">
            <a:extLst>
              <a:ext uri="{FF2B5EF4-FFF2-40B4-BE49-F238E27FC236}">
                <a16:creationId xmlns:a16="http://schemas.microsoft.com/office/drawing/2014/main" xmlns="" id="{6B16021D-9620-4F74-B4A2-9AF4BC784650}"/>
              </a:ext>
            </a:extLst>
          </p:cNvPr>
          <p:cNvPicPr>
            <a:picLocks noChangeAspect="1"/>
          </p:cNvPicPr>
          <p:nvPr/>
        </p:nvPicPr>
        <p:blipFill>
          <a:blip r:embed="rId2"/>
          <a:stretch>
            <a:fillRect/>
          </a:stretch>
        </p:blipFill>
        <p:spPr>
          <a:xfrm>
            <a:off x="10861850" y="5340415"/>
            <a:ext cx="969348" cy="916722"/>
          </a:xfrm>
          <a:prstGeom prst="rect">
            <a:avLst/>
          </a:prstGeom>
        </p:spPr>
      </p:pic>
    </p:spTree>
    <p:extLst>
      <p:ext uri="{BB962C8B-B14F-4D97-AF65-F5344CB8AC3E}">
        <p14:creationId xmlns:p14="http://schemas.microsoft.com/office/powerpoint/2010/main" val="33542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E8EC2-EDFF-4C18-9F83-54F3B96EF705}"/>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xmlns="" id="{1AB42138-82E0-48E6-8872-C4641DA9561C}"/>
              </a:ext>
            </a:extLst>
          </p:cNvPr>
          <p:cNvSpPr>
            <a:spLocks noGrp="1"/>
          </p:cNvSpPr>
          <p:nvPr>
            <p:ph idx="1"/>
          </p:nvPr>
        </p:nvSpPr>
        <p:spPr>
          <a:xfrm>
            <a:off x="1371243" y="1628800"/>
            <a:ext cx="9598700" cy="4238600"/>
          </a:xfrm>
        </p:spPr>
        <p:txBody>
          <a:bodyPr>
            <a:normAutofit/>
          </a:bodyPr>
          <a:lstStyle/>
          <a:p>
            <a:pPr>
              <a:buFont typeface="Wingdings" panose="05000000000000000000" pitchFamily="2" charset="2"/>
              <a:buChar char="§"/>
            </a:pPr>
            <a:r>
              <a:rPr lang="en-GB" sz="2800" i="1" dirty="0">
                <a:effectLst/>
                <a:latin typeface="Calibri" panose="020F0502020204030204" pitchFamily="34" charset="0"/>
                <a:ea typeface="Calibri" panose="020F0502020204030204" pitchFamily="34" charset="0"/>
                <a:cs typeface="Times New Roman" panose="02020603050405020304" pitchFamily="18" charset="0"/>
              </a:rPr>
              <a:t>There are many pitfalls which can occur when people from different cultures communicate. </a:t>
            </a:r>
          </a:p>
          <a:p>
            <a:pPr>
              <a:buFont typeface="Wingdings" panose="05000000000000000000" pitchFamily="2" charset="2"/>
              <a:buChar char="§"/>
            </a:pPr>
            <a:r>
              <a:rPr lang="en-GB" sz="2800" i="1" dirty="0">
                <a:effectLst/>
                <a:latin typeface="Calibri" panose="020F0502020204030204" pitchFamily="34" charset="0"/>
                <a:ea typeface="Calibri" panose="020F0502020204030204" pitchFamily="34" charset="0"/>
                <a:cs typeface="Times New Roman" panose="02020603050405020304" pitchFamily="18" charset="0"/>
              </a:rPr>
              <a:t>You will never be able to know all the specific communication codes of the cultures you will meet at your workplace. </a:t>
            </a:r>
          </a:p>
          <a:p>
            <a:pPr>
              <a:buFont typeface="Wingdings" panose="05000000000000000000" pitchFamily="2" charset="2"/>
              <a:buChar char="§"/>
            </a:pPr>
            <a:r>
              <a:rPr lang="en-GB" sz="2800" i="1" dirty="0">
                <a:effectLst/>
                <a:latin typeface="Calibri" panose="020F0502020204030204" pitchFamily="34" charset="0"/>
                <a:ea typeface="Calibri" panose="020F0502020204030204" pitchFamily="34" charset="0"/>
                <a:cs typeface="Times New Roman" panose="02020603050405020304" pitchFamily="18" charset="0"/>
              </a:rPr>
              <a:t>But you can be aware that not everybody communicates the way you do and that even if you say something with good intentions it might be understood differently. </a:t>
            </a:r>
            <a:endParaRPr lang="en-GB" i="1" dirty="0"/>
          </a:p>
        </p:txBody>
      </p:sp>
      <p:sp>
        <p:nvSpPr>
          <p:cNvPr id="4" name="Slide Number Placeholder 3">
            <a:extLst>
              <a:ext uri="{FF2B5EF4-FFF2-40B4-BE49-F238E27FC236}">
                <a16:creationId xmlns:a16="http://schemas.microsoft.com/office/drawing/2014/main" xmlns="" id="{87B67F1F-016D-45BE-BD83-9466DC0075C8}"/>
              </a:ext>
            </a:extLst>
          </p:cNvPr>
          <p:cNvSpPr>
            <a:spLocks noGrp="1"/>
          </p:cNvSpPr>
          <p:nvPr>
            <p:ph type="sldNum" sz="quarter" idx="12"/>
          </p:nvPr>
        </p:nvSpPr>
        <p:spPr/>
        <p:txBody>
          <a:bodyPr/>
          <a:lstStyle/>
          <a:p>
            <a:fld id="{C014DD1E-5D91-48A3-AD6D-45FBA980D106}" type="slidenum">
              <a:rPr lang="en-GB" smtClean="0"/>
              <a:t>16</a:t>
            </a:fld>
            <a:endParaRPr lang="en-GB"/>
          </a:p>
        </p:txBody>
      </p:sp>
    </p:spTree>
    <p:extLst>
      <p:ext uri="{BB962C8B-B14F-4D97-AF65-F5344CB8AC3E}">
        <p14:creationId xmlns:p14="http://schemas.microsoft.com/office/powerpoint/2010/main" val="24877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BRIDGING INTERCULTURAL COMMUNICATION BARRIERS</a:t>
            </a:r>
          </a:p>
        </p:txBody>
      </p:sp>
      <p:sp>
        <p:nvSpPr>
          <p:cNvPr id="4" name="Slide Number Placeholder 3"/>
          <p:cNvSpPr>
            <a:spLocks noGrp="1"/>
          </p:cNvSpPr>
          <p:nvPr>
            <p:ph type="sldNum" sz="quarter" idx="12"/>
          </p:nvPr>
        </p:nvSpPr>
        <p:spPr/>
        <p:txBody>
          <a:bodyPr/>
          <a:lstStyle/>
          <a:p>
            <a:fld id="{C014DD1E-5D91-48A3-AD6D-45FBA980D106}" type="slidenum">
              <a:rPr lang="en-GB" smtClean="0"/>
              <a:t>17</a:t>
            </a:fld>
            <a:endParaRPr lang="en-GB" dirty="0"/>
          </a:p>
        </p:txBody>
      </p:sp>
    </p:spTree>
    <p:extLst>
      <p:ext uri="{BB962C8B-B14F-4D97-AF65-F5344CB8AC3E}">
        <p14:creationId xmlns:p14="http://schemas.microsoft.com/office/powerpoint/2010/main" val="34720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ADF01B-1BBD-40F2-88C3-55D64AF81630}"/>
              </a:ext>
            </a:extLst>
          </p:cNvPr>
          <p:cNvSpPr>
            <a:spLocks noGrp="1"/>
          </p:cNvSpPr>
          <p:nvPr>
            <p:ph type="title"/>
          </p:nvPr>
        </p:nvSpPr>
        <p:spPr>
          <a:xfrm>
            <a:off x="1371243" y="685800"/>
            <a:ext cx="9598700" cy="870992"/>
          </a:xfrm>
        </p:spPr>
        <p:txBody>
          <a:bodyPr/>
          <a:lstStyle/>
          <a:p>
            <a:r>
              <a:rPr lang="de-DE" dirty="0"/>
              <a:t>Expressing yourself in a foreign language</a:t>
            </a:r>
          </a:p>
        </p:txBody>
      </p:sp>
      <p:sp>
        <p:nvSpPr>
          <p:cNvPr id="3" name="Inhaltsplatzhalter 2">
            <a:extLst>
              <a:ext uri="{FF2B5EF4-FFF2-40B4-BE49-F238E27FC236}">
                <a16:creationId xmlns:a16="http://schemas.microsoft.com/office/drawing/2014/main" xmlns="" id="{121EFBC7-51A7-405F-9EF6-3C864F2C7808}"/>
              </a:ext>
            </a:extLst>
          </p:cNvPr>
          <p:cNvSpPr>
            <a:spLocks noGrp="1"/>
          </p:cNvSpPr>
          <p:nvPr>
            <p:ph idx="1"/>
          </p:nvPr>
        </p:nvSpPr>
        <p:spPr>
          <a:xfrm>
            <a:off x="1197868" y="1988840"/>
            <a:ext cx="9598700" cy="3581400"/>
          </a:xfrm>
        </p:spPr>
        <p:txBody>
          <a:bodyPr/>
          <a:lstStyle/>
          <a:p>
            <a:pPr marL="0" indent="0">
              <a:lnSpc>
                <a:spcPct val="150000"/>
              </a:lnSpc>
              <a:spcBef>
                <a:spcPts val="600"/>
              </a:spcBef>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Use a language that you have learnt or if you do not speak a foreign language use body language to explain:</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spcBef>
                <a:spcPts val="600"/>
              </a:spcBef>
              <a:buFont typeface="Calibri" panose="020F0502020204030204" pitchFamily="34" charset="0"/>
              <a:buChar char="-"/>
              <a:tabLst>
                <a:tab pos="6096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The way from your workplace to the next public transport station</a:t>
            </a: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lnSpc>
                <a:spcPct val="150000"/>
              </a:lnSpc>
              <a:buFont typeface="Calibri" panose="020F0502020204030204" pitchFamily="34" charset="0"/>
              <a:buChar char="-"/>
              <a:tabLst>
                <a:tab pos="6096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The different qualifications of the people who work at your workplace</a:t>
            </a: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lnSpc>
                <a:spcPct val="150000"/>
              </a:lnSpc>
              <a:buFont typeface="Calibri" panose="020F0502020204030204" pitchFamily="34" charset="0"/>
              <a:buChar char="-"/>
              <a:tabLst>
                <a:tab pos="6096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Possible side effects or complications after a surgery</a:t>
            </a: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lvl="2" indent="0">
              <a:lnSpc>
                <a:spcPct val="150000"/>
              </a:lnSpc>
              <a:buNone/>
              <a:tabLst>
                <a:tab pos="6096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What you had for dinner last night</a:t>
            </a:r>
          </a:p>
          <a:p>
            <a:pPr marL="1143000" lvl="2" indent="-228600">
              <a:lnSpc>
                <a:spcPct val="150000"/>
              </a:lnSpc>
              <a:buFont typeface="Calibri" panose="020F0502020204030204" pitchFamily="34" charset="0"/>
              <a:buChar char="-"/>
              <a:tabLst>
                <a:tab pos="609600" algn="l"/>
              </a:tabLs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xmlns="" id="{556DA714-9ADE-4F7F-B5BD-4AE508FEFBA0}"/>
              </a:ext>
            </a:extLst>
          </p:cNvPr>
          <p:cNvSpPr>
            <a:spLocks noGrp="1"/>
          </p:cNvSpPr>
          <p:nvPr>
            <p:ph type="sldNum" sz="quarter" idx="12"/>
          </p:nvPr>
        </p:nvSpPr>
        <p:spPr/>
        <p:txBody>
          <a:bodyPr/>
          <a:lstStyle/>
          <a:p>
            <a:fld id="{C014DD1E-5D91-48A3-AD6D-45FBA980D106}" type="slidenum">
              <a:rPr lang="en-GB" smtClean="0"/>
              <a:t>18</a:t>
            </a:fld>
            <a:endParaRPr lang="en-GB" dirty="0"/>
          </a:p>
        </p:txBody>
      </p:sp>
      <p:pic>
        <p:nvPicPr>
          <p:cNvPr id="5" name="Picture 4">
            <a:extLst>
              <a:ext uri="{FF2B5EF4-FFF2-40B4-BE49-F238E27FC236}">
                <a16:creationId xmlns:a16="http://schemas.microsoft.com/office/drawing/2014/main" xmlns="" id="{0FD2B801-CE44-457A-98A0-4884213E3A96}"/>
              </a:ext>
            </a:extLst>
          </p:cNvPr>
          <p:cNvPicPr>
            <a:picLocks noChangeAspect="1"/>
          </p:cNvPicPr>
          <p:nvPr/>
        </p:nvPicPr>
        <p:blipFill>
          <a:blip r:embed="rId2"/>
          <a:stretch>
            <a:fillRect/>
          </a:stretch>
        </p:blipFill>
        <p:spPr>
          <a:xfrm>
            <a:off x="10609825" y="5301208"/>
            <a:ext cx="1036539" cy="1025629"/>
          </a:xfrm>
          <a:prstGeom prst="rect">
            <a:avLst/>
          </a:prstGeom>
        </p:spPr>
      </p:pic>
    </p:spTree>
    <p:extLst>
      <p:ext uri="{BB962C8B-B14F-4D97-AF65-F5344CB8AC3E}">
        <p14:creationId xmlns:p14="http://schemas.microsoft.com/office/powerpoint/2010/main" val="20661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F83055-DA71-4A47-A522-F2DAACC3DB81}"/>
              </a:ext>
            </a:extLst>
          </p:cNvPr>
          <p:cNvSpPr>
            <a:spLocks noGrp="1"/>
          </p:cNvSpPr>
          <p:nvPr>
            <p:ph type="title"/>
          </p:nvPr>
        </p:nvSpPr>
        <p:spPr>
          <a:xfrm>
            <a:off x="981844" y="881043"/>
            <a:ext cx="10483810" cy="1735088"/>
          </a:xfrm>
        </p:spPr>
        <p:txBody>
          <a:bodyPr>
            <a:normAutofit fontScale="90000"/>
          </a:bodyPr>
          <a:lstStyle/>
          <a:p>
            <a:r>
              <a:rPr lang="de-DE" dirty="0"/>
              <a:t>Bridging barriers to intercultural communication: choosing the appropriate means</a:t>
            </a:r>
          </a:p>
        </p:txBody>
      </p:sp>
      <p:graphicFrame>
        <p:nvGraphicFramePr>
          <p:cNvPr id="9" name="Inhaltsplatzhalter 8">
            <a:extLst>
              <a:ext uri="{FF2B5EF4-FFF2-40B4-BE49-F238E27FC236}">
                <a16:creationId xmlns:a16="http://schemas.microsoft.com/office/drawing/2014/main" xmlns="" id="{A56390EE-A50E-4319-AD54-8E982810C131}"/>
              </a:ext>
            </a:extLst>
          </p:cNvPr>
          <p:cNvGraphicFramePr>
            <a:graphicFrameLocks noGrp="1"/>
          </p:cNvGraphicFramePr>
          <p:nvPr>
            <p:ph idx="1"/>
            <p:extLst>
              <p:ext uri="{D42A27DB-BD31-4B8C-83A1-F6EECF244321}">
                <p14:modId xmlns:p14="http://schemas.microsoft.com/office/powerpoint/2010/main" val="523373769"/>
              </p:ext>
            </p:extLst>
          </p:nvPr>
        </p:nvGraphicFramePr>
        <p:xfrm>
          <a:off x="1197868" y="2780926"/>
          <a:ext cx="9372977" cy="1930331"/>
        </p:xfrm>
        <a:graphic>
          <a:graphicData uri="http://schemas.openxmlformats.org/drawingml/2006/table">
            <a:tbl>
              <a:tblPr firstRow="1" firstCol="1" bandRow="1"/>
              <a:tblGrid>
                <a:gridCol w="4686150">
                  <a:extLst>
                    <a:ext uri="{9D8B030D-6E8A-4147-A177-3AD203B41FA5}">
                      <a16:colId xmlns:a16="http://schemas.microsoft.com/office/drawing/2014/main" xmlns="" val="1947160999"/>
                    </a:ext>
                  </a:extLst>
                </a:gridCol>
                <a:gridCol w="4686827">
                  <a:extLst>
                    <a:ext uri="{9D8B030D-6E8A-4147-A177-3AD203B41FA5}">
                      <a16:colId xmlns:a16="http://schemas.microsoft.com/office/drawing/2014/main" xmlns="" val="3407776011"/>
                    </a:ext>
                  </a:extLst>
                </a:gridCol>
              </a:tblGrid>
              <a:tr h="273430">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Content and aim of the communication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ts val="1500"/>
                        </a:lnSpc>
                        <a:spcBef>
                          <a:spcPts val="600"/>
                        </a:spcBef>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Means of communication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858829412"/>
                  </a:ext>
                </a:extLst>
              </a:tr>
              <a:tr h="273430">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Simple messages and acting recommendations for your patient/client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Body language and gestures, pictograms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7461981"/>
                  </a:ext>
                </a:extLst>
              </a:tr>
              <a:tr h="273430">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Daily communication with the patient/client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Translation-Apps, bilingual colleagues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8755770"/>
                  </a:ext>
                </a:extLst>
              </a:tr>
              <a:tr h="563181">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Emergency situations and other unexpected situations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Bilingual colleagues, any people around speaking the language of the patient/client, ideally a professional interpreter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8923505"/>
                  </a:ext>
                </a:extLst>
              </a:tr>
              <a:tr h="273430">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Explaining medical terms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Translation-apps or dictionary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3087728"/>
                  </a:ext>
                </a:extLst>
              </a:tr>
              <a:tr h="273430">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Planned conversations where a detailed understanding is necessary</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Professional interpreters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7902094"/>
                  </a:ext>
                </a:extLst>
              </a:tr>
            </a:tbl>
          </a:graphicData>
        </a:graphic>
      </p:graphicFrame>
      <p:sp>
        <p:nvSpPr>
          <p:cNvPr id="4" name="Foliennummernplatzhalter 3">
            <a:extLst>
              <a:ext uri="{FF2B5EF4-FFF2-40B4-BE49-F238E27FC236}">
                <a16:creationId xmlns:a16="http://schemas.microsoft.com/office/drawing/2014/main" xmlns="" id="{B76AF678-9989-4149-BE53-FFC1B9B2018B}"/>
              </a:ext>
            </a:extLst>
          </p:cNvPr>
          <p:cNvSpPr>
            <a:spLocks noGrp="1"/>
          </p:cNvSpPr>
          <p:nvPr>
            <p:ph type="sldNum" sz="quarter" idx="12"/>
          </p:nvPr>
        </p:nvSpPr>
        <p:spPr/>
        <p:txBody>
          <a:bodyPr/>
          <a:lstStyle/>
          <a:p>
            <a:fld id="{C014DD1E-5D91-48A3-AD6D-45FBA980D106}" type="slidenum">
              <a:rPr lang="en-GB" smtClean="0"/>
              <a:t>19</a:t>
            </a:fld>
            <a:endParaRPr lang="en-GB" dirty="0"/>
          </a:p>
        </p:txBody>
      </p:sp>
      <p:sp>
        <p:nvSpPr>
          <p:cNvPr id="10" name="Rectangle 3">
            <a:extLst>
              <a:ext uri="{FF2B5EF4-FFF2-40B4-BE49-F238E27FC236}">
                <a16:creationId xmlns:a16="http://schemas.microsoft.com/office/drawing/2014/main" xmlns="" id="{9651C1FE-3415-40AC-BF70-6A2ADB8167D4}"/>
              </a:ext>
            </a:extLst>
          </p:cNvPr>
          <p:cNvSpPr>
            <a:spLocks noChangeArrowheads="1"/>
          </p:cNvSpPr>
          <p:nvPr/>
        </p:nvSpPr>
        <p:spPr bwMode="auto">
          <a:xfrm>
            <a:off x="-792940" y="-238204"/>
            <a:ext cx="12981766" cy="69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12584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362DFFC-4DCC-48EE-B781-94D04B95F1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6"/>
            <a:ext cx="530213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9914" y="791570"/>
            <a:ext cx="4017792" cy="5262390"/>
          </a:xfrm>
        </p:spPr>
        <p:txBody>
          <a:bodyPr anchor="ctr">
            <a:normAutofit/>
          </a:bodyPr>
          <a:lstStyle/>
          <a:p>
            <a:pPr algn="r"/>
            <a:r>
              <a:rPr lang="en-GB" sz="5300" dirty="0">
                <a:solidFill>
                  <a:schemeClr val="bg2"/>
                </a:solidFill>
              </a:rPr>
              <a:t>After completing this module you will be able to:</a:t>
            </a:r>
          </a:p>
        </p:txBody>
      </p:sp>
      <p:sp>
        <p:nvSpPr>
          <p:cNvPr id="11" name="Rectangle 10">
            <a:extLst>
              <a:ext uri="{FF2B5EF4-FFF2-40B4-BE49-F238E27FC236}">
                <a16:creationId xmlns:a16="http://schemas.microsoft.com/office/drawing/2014/main" xmlns="" id="{18B8B265-E68C-4B64-9238-781F0102C5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02138" y="376"/>
            <a:ext cx="22854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5111" y="791570"/>
            <a:ext cx="4891034" cy="5262390"/>
          </a:xfrm>
        </p:spPr>
        <p:txBody>
          <a:bodyPr anchor="ctr">
            <a:normAutofit/>
          </a:bodyPr>
          <a:lstStyle/>
          <a:p>
            <a:r>
              <a:rPr lang="en-GB" sz="2400" dirty="0"/>
              <a:t>Identify the pitfalls in intercultural communication</a:t>
            </a:r>
          </a:p>
          <a:p>
            <a:r>
              <a:rPr lang="en-GB" sz="2400" dirty="0"/>
              <a:t>Have strategies available to overcome intercultural communication pitfalls</a:t>
            </a:r>
          </a:p>
          <a:p>
            <a:r>
              <a:rPr lang="en-GB" sz="2400" dirty="0"/>
              <a:t>Have strategies available to overcome language barriers</a:t>
            </a:r>
          </a:p>
          <a:p>
            <a:r>
              <a:rPr lang="en-GB" sz="2400" dirty="0"/>
              <a:t>Have strategies available to solve intercultural conflicts</a:t>
            </a:r>
          </a:p>
          <a:p>
            <a:endParaRPr lang="en-GB" sz="1800" dirty="0"/>
          </a:p>
        </p:txBody>
      </p:sp>
      <p:sp>
        <p:nvSpPr>
          <p:cNvPr id="4" name="Slide Number Placeholder 3"/>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a:t>
            </a:fld>
            <a:endParaRPr lang="en-GB" dirty="0"/>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lstStyle/>
          <a:p>
            <a:r>
              <a:rPr lang="de-DE" dirty="0"/>
              <a:t>Bridging barriers to intercultural communication: Using interpreters</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p:txBody>
          <a:bodyPr>
            <a:normAutofit lnSpcReduction="10000"/>
          </a:bodyPr>
          <a:lstStyle/>
          <a:p>
            <a:pPr>
              <a:lnSpc>
                <a:spcPct val="150000"/>
              </a:lnSpc>
              <a:spcBef>
                <a:spcPts val="600"/>
              </a:spcBef>
            </a:pPr>
            <a:r>
              <a:rPr lang="en-GB" sz="1800" dirty="0">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n which situation it is necessary to involve an interpreter.? If it is a complex conversation with many details and/or sensitive issues? &gt; Yes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Who will be the interpreter? Can it be a bilingual colleague or is there a need for a professional interpreter? Be careful with using family members as interpreters &gt; role conflicts.</a:t>
            </a:r>
          </a:p>
          <a:p>
            <a:pPr>
              <a:lnSpc>
                <a:spcPct val="1500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 to find an </a:t>
            </a:r>
            <a:r>
              <a:rPr lang="en-GB" sz="1800" dirty="0">
                <a:latin typeface="Calibri" panose="020F0502020204030204" pitchFamily="34" charset="0"/>
                <a:ea typeface="Calibri" panose="020F0502020204030204" pitchFamily="34" charset="0"/>
                <a:cs typeface="Times New Roman" panose="02020603050405020304" pitchFamily="18" charset="0"/>
              </a:rPr>
              <a:t>interpreter? Are </a:t>
            </a:r>
            <a:r>
              <a:rPr lang="en-GB" sz="1800" dirty="0">
                <a:effectLst/>
                <a:latin typeface="Calibri" panose="020F0502020204030204" pitchFamily="34" charset="0"/>
                <a:ea typeface="Calibri" panose="020F0502020204030204" pitchFamily="34" charset="0"/>
                <a:cs typeface="Times New Roman" panose="02020603050405020304" pitchFamily="18" charset="0"/>
              </a:rPr>
              <a:t>in-house interpreters available? Established system for finding interpreters? Bilingual resources within own team? Professional interpreters can be found in the internet or via local initiatives.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Plan a preparatory as well as a follow-up conversation with the interpreter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20</a:t>
            </a:fld>
            <a:endParaRPr lang="en-GB" dirty="0"/>
          </a:p>
        </p:txBody>
      </p:sp>
    </p:spTree>
    <p:extLst>
      <p:ext uri="{BB962C8B-B14F-4D97-AF65-F5344CB8AC3E}">
        <p14:creationId xmlns:p14="http://schemas.microsoft.com/office/powerpoint/2010/main" val="104890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normAutofit/>
          </a:bodyPr>
          <a:lstStyle/>
          <a:p>
            <a:r>
              <a:rPr lang="de-DE" dirty="0"/>
              <a:t>Bridging barriers to intercultural communication: using interpreters </a:t>
            </a:r>
            <a:r>
              <a:rPr lang="de-DE" sz="1600" dirty="0"/>
              <a:t>(cont.)</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p:txBody>
          <a:bodyPr>
            <a:normAutofit/>
          </a:bodyPr>
          <a:lstStyle/>
          <a:p>
            <a:pPr marL="0" lvl="0" indent="0">
              <a:lnSpc>
                <a:spcPts val="1500"/>
              </a:lnSpc>
              <a:spcBef>
                <a:spcPts val="60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Structuring the conversation when using interpreters:</a:t>
            </a:r>
          </a:p>
          <a:p>
            <a:pPr marL="0" lvl="0" indent="0">
              <a:lnSpc>
                <a:spcPts val="1500"/>
              </a:lnSpc>
              <a:spcBef>
                <a:spcPts val="60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Bef>
                <a:spcPts val="600"/>
              </a:spcBef>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Opening the conversation: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500"/>
              </a:lnSpc>
              <a:buFont typeface="+mj-lt"/>
              <a:buAutoNum type="alphaLcPeriod"/>
            </a:pPr>
            <a:r>
              <a:rPr lang="en-GB" sz="1800" i="0" dirty="0">
                <a:effectLst/>
                <a:latin typeface="Calibri" panose="020F0502020204030204" pitchFamily="34" charset="0"/>
                <a:ea typeface="Calibri" panose="020F0502020204030204" pitchFamily="34" charset="0"/>
                <a:cs typeface="Times New Roman" panose="02020603050405020304" pitchFamily="18" charset="0"/>
              </a:rPr>
              <a:t>Introduce the persons present</a:t>
            </a: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500"/>
              </a:lnSpc>
              <a:buFont typeface="+mj-lt"/>
              <a:buAutoNum type="alphaLcPeriod"/>
            </a:pPr>
            <a:r>
              <a:rPr lang="en-GB" sz="1800" i="0" dirty="0">
                <a:effectLst/>
                <a:latin typeface="Calibri" panose="020F0502020204030204" pitchFamily="34" charset="0"/>
                <a:ea typeface="Calibri" panose="020F0502020204030204" pitchFamily="34" charset="0"/>
                <a:cs typeface="Times New Roman" panose="02020603050405020304" pitchFamily="18" charset="0"/>
              </a:rPr>
              <a:t>Explain the need for interpretation and the role of the interpreter</a:t>
            </a:r>
          </a:p>
          <a:p>
            <a:pPr marL="742950" lvl="1" indent="-285750">
              <a:lnSpc>
                <a:spcPts val="1500"/>
              </a:lnSpc>
              <a:buFont typeface="+mj-lt"/>
              <a:buAutoNum type="alphaLcPeriod"/>
            </a:pP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During the conversation: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500"/>
              </a:lnSpc>
              <a:buFont typeface="+mj-lt"/>
              <a:buAutoNum type="alphaLcPeriod"/>
            </a:pPr>
            <a:r>
              <a:rPr lang="en-GB" sz="1800" i="0" dirty="0">
                <a:effectLst/>
                <a:latin typeface="Calibri" panose="020F0502020204030204" pitchFamily="34" charset="0"/>
                <a:ea typeface="Calibri" panose="020F0502020204030204" pitchFamily="34" charset="0"/>
                <a:cs typeface="Times New Roman" panose="02020603050405020304" pitchFamily="18" charset="0"/>
              </a:rPr>
              <a:t>Try to place the seats </a:t>
            </a:r>
            <a:r>
              <a:rPr lang="en-GB" sz="1800" i="0" dirty="0">
                <a:latin typeface="Calibri" panose="020F0502020204030204" pitchFamily="34" charset="0"/>
                <a:ea typeface="Calibri" panose="020F0502020204030204" pitchFamily="34" charset="0"/>
                <a:cs typeface="Times New Roman" panose="02020603050405020304" pitchFamily="18" charset="0"/>
              </a:rPr>
              <a:t>in</a:t>
            </a:r>
            <a:r>
              <a:rPr lang="en-GB" sz="1800" i="0" dirty="0">
                <a:effectLst/>
                <a:latin typeface="Calibri" panose="020F0502020204030204" pitchFamily="34" charset="0"/>
                <a:ea typeface="Calibri" panose="020F0502020204030204" pitchFamily="34" charset="0"/>
                <a:cs typeface="Times New Roman" panose="02020603050405020304" pitchFamily="18" charset="0"/>
              </a:rPr>
              <a:t> a circle or triangle</a:t>
            </a: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500"/>
              </a:lnSpc>
              <a:buFont typeface="+mj-lt"/>
              <a:buAutoNum type="alphaLcPeriod"/>
            </a:pPr>
            <a:r>
              <a:rPr lang="en-GB" sz="1800" i="0" dirty="0">
                <a:effectLst/>
                <a:latin typeface="Calibri" panose="020F0502020204030204" pitchFamily="34" charset="0"/>
                <a:ea typeface="Calibri" panose="020F0502020204030204" pitchFamily="34" charset="0"/>
                <a:cs typeface="Times New Roman" panose="02020603050405020304" pitchFamily="18" charset="0"/>
              </a:rPr>
              <a:t>Establish eye contact with your patient/client</a:t>
            </a: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500"/>
              </a:lnSpc>
              <a:buFont typeface="+mj-lt"/>
              <a:buAutoNum type="alphaLcPeriod"/>
            </a:pPr>
            <a:r>
              <a:rPr lang="en-GB" sz="1800" i="0" dirty="0">
                <a:effectLst/>
                <a:latin typeface="Calibri" panose="020F0502020204030204" pitchFamily="34" charset="0"/>
                <a:ea typeface="Calibri" panose="020F0502020204030204" pitchFamily="34" charset="0"/>
                <a:cs typeface="Times New Roman" panose="02020603050405020304" pitchFamily="18" charset="0"/>
              </a:rPr>
              <a:t>Choose a simple and clear language</a:t>
            </a: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500"/>
              </a:lnSpc>
              <a:buFont typeface="+mj-lt"/>
              <a:buAutoNum type="alphaLcPeriod"/>
            </a:pPr>
            <a:r>
              <a:rPr lang="en-GB" sz="1800" i="0" dirty="0">
                <a:effectLst/>
                <a:latin typeface="Calibri" panose="020F0502020204030204" pitchFamily="34" charset="0"/>
                <a:ea typeface="Calibri" panose="020F0502020204030204" pitchFamily="34" charset="0"/>
                <a:cs typeface="Times New Roman" panose="02020603050405020304" pitchFamily="18" charset="0"/>
              </a:rPr>
              <a:t>Observe the non-verbal language of your patient/client</a:t>
            </a: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21</a:t>
            </a:fld>
            <a:endParaRPr lang="en-GB" dirty="0"/>
          </a:p>
        </p:txBody>
      </p:sp>
    </p:spTree>
    <p:extLst>
      <p:ext uri="{BB962C8B-B14F-4D97-AF65-F5344CB8AC3E}">
        <p14:creationId xmlns:p14="http://schemas.microsoft.com/office/powerpoint/2010/main" val="18006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normAutofit/>
          </a:bodyPr>
          <a:lstStyle/>
          <a:p>
            <a:r>
              <a:rPr lang="de-DE" dirty="0"/>
              <a:t>Bridging barriers to intercultural communication: using interpreters </a:t>
            </a:r>
            <a:r>
              <a:rPr lang="de-DE" sz="1600" dirty="0"/>
              <a:t>(cont.)</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2060848"/>
            <a:ext cx="9598700" cy="3888432"/>
          </a:xfrm>
        </p:spPr>
        <p:txBody>
          <a:bodyPr>
            <a:normAutofit fontScale="25000" lnSpcReduction="20000"/>
          </a:bodyPr>
          <a:lstStyle/>
          <a:p>
            <a:pPr marL="0" lvl="0" indent="0">
              <a:lnSpc>
                <a:spcPts val="1500"/>
              </a:lnSpc>
              <a:spcBef>
                <a:spcPts val="600"/>
              </a:spcBef>
              <a:buNone/>
            </a:pPr>
            <a:r>
              <a:rPr lang="en-US" sz="6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6400" dirty="0">
                <a:effectLst/>
                <a:latin typeface="Calibri" panose="020F0502020204030204" pitchFamily="34" charset="0"/>
                <a:ea typeface="Calibri" panose="020F0502020204030204" pitchFamily="34" charset="0"/>
                <a:cs typeface="Times New Roman" panose="02020603050405020304" pitchFamily="18" charset="0"/>
              </a:rPr>
              <a:t>Make sure the interpreter is culturally appropriate in terms of gender, ethnic group etc.</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Make sure that the selection of the interpreter maintains the client’s privacy</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Spend time with interpreters first and prepare the situation together</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Review the interpreter’s roles and procedures and provide in-service training if necessary</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Speak in short, simple, jargon-free sentences, so interpretation is easier. Ask the same question in different ways.</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Avoid colloquialism, idioms, slang, similes</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Encourage the interpreter to translate literally rather than paraphrase</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Look and speak directly to your patient/client, not the interpreter, even though the </a:t>
            </a:r>
            <a:r>
              <a:rPr lang="en-US" sz="6400" dirty="0">
                <a:latin typeface="Calibri" panose="020F0502020204030204" pitchFamily="34" charset="0"/>
                <a:ea typeface="Calibri" panose="020F0502020204030204" pitchFamily="34" charset="0"/>
                <a:cs typeface="Times New Roman" panose="02020603050405020304" pitchFamily="18" charset="0"/>
              </a:rPr>
              <a:t>client</a:t>
            </a:r>
            <a:r>
              <a:rPr lang="en-US" sz="6400" dirty="0">
                <a:effectLst/>
                <a:latin typeface="Calibri" panose="020F0502020204030204" pitchFamily="34" charset="0"/>
                <a:ea typeface="Calibri" panose="020F0502020204030204" pitchFamily="34" charset="0"/>
                <a:cs typeface="Times New Roman" panose="02020603050405020304" pitchFamily="18" charset="0"/>
              </a:rPr>
              <a:t> does not understand</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Listen even though you may not understand the language </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Look for nonverbal cues</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Have the interpreter ask the patient/client to repeat the information communicated, to see if there are any gaps in understanding</a:t>
            </a:r>
          </a:p>
          <a:p>
            <a:pPr marL="0" lvl="0" indent="0">
              <a:lnSpc>
                <a:spcPts val="1500"/>
              </a:lnSpc>
              <a:spcBef>
                <a:spcPts val="600"/>
              </a:spcBef>
              <a:buNone/>
            </a:pPr>
            <a:r>
              <a:rPr lang="en-US" sz="6400" dirty="0">
                <a:effectLst/>
                <a:latin typeface="Calibri" panose="020F0502020204030204" pitchFamily="34" charset="0"/>
                <a:ea typeface="Calibri" panose="020F0502020204030204" pitchFamily="34" charset="0"/>
                <a:cs typeface="Times New Roman" panose="02020603050405020304" pitchFamily="18" charset="0"/>
              </a:rPr>
              <a:t>- Be patient as using an interpreter is not easy for any of the parties involved</a:t>
            </a: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22</a:t>
            </a:fld>
            <a:endParaRPr lang="en-GB"/>
          </a:p>
        </p:txBody>
      </p:sp>
    </p:spTree>
    <p:extLst>
      <p:ext uri="{BB962C8B-B14F-4D97-AF65-F5344CB8AC3E}">
        <p14:creationId xmlns:p14="http://schemas.microsoft.com/office/powerpoint/2010/main" val="23389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1371243" y="685800"/>
            <a:ext cx="9598700" cy="1231032"/>
          </a:xfrm>
        </p:spPr>
        <p:txBody>
          <a:bodyPr>
            <a:normAutofit fontScale="90000"/>
          </a:bodyPr>
          <a:lstStyle/>
          <a:p>
            <a:r>
              <a:rPr lang="de-DE" dirty="0"/>
              <a:t>Bridging barriers to intercultural communication: Translation Apps</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2060848"/>
            <a:ext cx="9598700" cy="4111352"/>
          </a:xfrm>
        </p:spPr>
        <p:txBody>
          <a:bodyPr>
            <a:normAutofit fontScale="25000" lnSpcReduction="20000"/>
          </a:bodyPr>
          <a:lstStyle/>
          <a:p>
            <a:pPr marL="0" lvl="0" indent="0">
              <a:lnSpc>
                <a:spcPts val="1500"/>
              </a:lnSpc>
              <a:spcBef>
                <a:spcPts val="600"/>
              </a:spcBef>
              <a:buNone/>
            </a:pPr>
            <a:r>
              <a:rPr lang="en-US" sz="6400" b="1" u="sng" dirty="0">
                <a:effectLst/>
                <a:latin typeface="Calibri" panose="020F0502020204030204" pitchFamily="34" charset="0"/>
                <a:ea typeface="Calibri" panose="020F0502020204030204" pitchFamily="34" charset="0"/>
                <a:cs typeface="Times New Roman" panose="02020603050405020304" pitchFamily="18" charset="0"/>
              </a:rPr>
              <a:t>PONS Online Translator:  </a:t>
            </a:r>
          </a:p>
          <a:p>
            <a:pPr lvl="0">
              <a:lnSpc>
                <a:spcPts val="1500"/>
              </a:lnSpc>
              <a:spcBef>
                <a:spcPts val="600"/>
              </a:spcBef>
              <a:buFontTx/>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translates complex sentences into the desired language with the help of the </a:t>
            </a:r>
            <a:r>
              <a:rPr lang="en-US" sz="6400" dirty="0" err="1">
                <a:effectLst/>
                <a:latin typeface="Calibri" panose="020F0502020204030204" pitchFamily="34" charset="0"/>
                <a:ea typeface="Calibri" panose="020F0502020204030204" pitchFamily="34" charset="0"/>
                <a:cs typeface="Times New Roman" panose="02020603050405020304" pitchFamily="18" charset="0"/>
              </a:rPr>
              <a:t>DeepL</a:t>
            </a:r>
            <a:r>
              <a:rPr lang="en-US" sz="6400" dirty="0">
                <a:effectLst/>
                <a:latin typeface="Calibri" panose="020F0502020204030204" pitchFamily="34" charset="0"/>
                <a:ea typeface="Calibri" panose="020F0502020204030204" pitchFamily="34" charset="0"/>
                <a:cs typeface="Times New Roman" panose="02020603050405020304" pitchFamily="18" charset="0"/>
              </a:rPr>
              <a:t> service. </a:t>
            </a:r>
          </a:p>
          <a:p>
            <a:pPr lvl="0">
              <a:lnSpc>
                <a:spcPts val="1500"/>
              </a:lnSpc>
              <a:spcBef>
                <a:spcPts val="600"/>
              </a:spcBef>
              <a:buFontTx/>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text field and a microphone symbol for voice input via Google Assistant</a:t>
            </a:r>
          </a:p>
          <a:p>
            <a:pPr lvl="0">
              <a:lnSpc>
                <a:spcPts val="1500"/>
              </a:lnSpc>
              <a:spcBef>
                <a:spcPts val="600"/>
              </a:spcBef>
              <a:buFontTx/>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includes advertisements.</a:t>
            </a:r>
          </a:p>
          <a:p>
            <a:pPr marL="0" lvl="0" indent="0">
              <a:lnSpc>
                <a:spcPts val="1500"/>
              </a:lnSpc>
              <a:spcBef>
                <a:spcPts val="600"/>
              </a:spcBef>
              <a:buNone/>
            </a:pPr>
            <a:r>
              <a:rPr lang="en-US" sz="6400" b="1" u="sng" dirty="0">
                <a:effectLst/>
                <a:latin typeface="Calibri" panose="020F0502020204030204" pitchFamily="34" charset="0"/>
                <a:ea typeface="Calibri" panose="020F0502020204030204" pitchFamily="34" charset="0"/>
                <a:cs typeface="Times New Roman" panose="02020603050405020304" pitchFamily="18" charset="0"/>
              </a:rPr>
              <a:t>Microsoft Translator: </a:t>
            </a:r>
          </a:p>
          <a:p>
            <a:pPr>
              <a:lnSpc>
                <a:spcPts val="1500"/>
              </a:lnSpc>
              <a:spcBef>
                <a:spcPts val="600"/>
              </a:spcBef>
              <a:buFont typeface="Symbol" panose="05050102010706020507" pitchFamily="18" charset="2"/>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language input and text input. </a:t>
            </a:r>
          </a:p>
          <a:p>
            <a:pPr>
              <a:lnSpc>
                <a:spcPts val="1500"/>
              </a:lnSpc>
              <a:spcBef>
                <a:spcPts val="600"/>
              </a:spcBef>
              <a:buFont typeface="Symbol" panose="05050102010706020507" pitchFamily="18" charset="2"/>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photo recognition recognises words and texts on photographed objects </a:t>
            </a:r>
          </a:p>
          <a:p>
            <a:pPr>
              <a:lnSpc>
                <a:spcPts val="1500"/>
              </a:lnSpc>
              <a:spcBef>
                <a:spcPts val="600"/>
              </a:spcBef>
              <a:buFont typeface="Symbol" panose="05050102010706020507" pitchFamily="18" charset="2"/>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conversation function</a:t>
            </a:r>
          </a:p>
          <a:p>
            <a:pPr>
              <a:lnSpc>
                <a:spcPts val="1500"/>
              </a:lnSpc>
              <a:spcBef>
                <a:spcPts val="600"/>
              </a:spcBef>
              <a:buFont typeface="Symbol" panose="05050102010706020507" pitchFamily="18" charset="2"/>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free of charge and completely ad-free</a:t>
            </a:r>
          </a:p>
          <a:p>
            <a:pPr marL="0" lvl="0" indent="0">
              <a:lnSpc>
                <a:spcPts val="1500"/>
              </a:lnSpc>
              <a:spcBef>
                <a:spcPts val="600"/>
              </a:spcBef>
              <a:buNone/>
            </a:pPr>
            <a:r>
              <a:rPr lang="en-US" sz="6400" b="1" u="sng" dirty="0">
                <a:effectLst/>
                <a:latin typeface="Calibri" panose="020F0502020204030204" pitchFamily="34" charset="0"/>
                <a:ea typeface="Calibri" panose="020F0502020204030204" pitchFamily="34" charset="0"/>
                <a:cs typeface="Times New Roman" panose="02020603050405020304" pitchFamily="18" charset="0"/>
              </a:rPr>
              <a:t>Google Translator: </a:t>
            </a:r>
          </a:p>
          <a:p>
            <a:pPr lvl="0">
              <a:lnSpc>
                <a:spcPts val="1500"/>
              </a:lnSpc>
              <a:spcBef>
                <a:spcPts val="600"/>
              </a:spcBef>
              <a:buFont typeface="Symbol" panose="05050102010706020507" pitchFamily="18" charset="2"/>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text and voice input + photo recognition, handwriting input and conversational translation</a:t>
            </a:r>
          </a:p>
          <a:p>
            <a:pPr lvl="0">
              <a:lnSpc>
                <a:spcPts val="1500"/>
              </a:lnSpc>
              <a:spcBef>
                <a:spcPts val="600"/>
              </a:spcBef>
              <a:buFont typeface="Symbol" panose="05050102010706020507" pitchFamily="18" charset="2"/>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conversation translator immediately interprets what is said and reads the input aloud </a:t>
            </a:r>
          </a:p>
          <a:p>
            <a:pPr lvl="0">
              <a:lnSpc>
                <a:spcPts val="1500"/>
              </a:lnSpc>
              <a:spcBef>
                <a:spcPts val="600"/>
              </a:spcBef>
              <a:buFont typeface="Symbol" panose="05050102010706020507" pitchFamily="18" charset="2"/>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possibility of downloading all dictionaries as an offline version</a:t>
            </a:r>
          </a:p>
          <a:p>
            <a:pPr lvl="0">
              <a:lnSpc>
                <a:spcPts val="1500"/>
              </a:lnSpc>
              <a:spcBef>
                <a:spcPts val="600"/>
              </a:spcBef>
              <a:buFont typeface="Symbol" panose="05050102010706020507" pitchFamily="18" charset="2"/>
              <a:buChar char="-"/>
            </a:pPr>
            <a:r>
              <a:rPr lang="en-US" sz="6400" dirty="0">
                <a:effectLst/>
                <a:latin typeface="Calibri" panose="020F0502020204030204" pitchFamily="34" charset="0"/>
                <a:ea typeface="Calibri" panose="020F0502020204030204" pitchFamily="34" charset="0"/>
                <a:cs typeface="Times New Roman" panose="02020603050405020304" pitchFamily="18" charset="0"/>
              </a:rPr>
              <a:t>free of charge and completely ad-free.</a:t>
            </a: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222393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normAutofit fontScale="90000"/>
          </a:bodyPr>
          <a:lstStyle/>
          <a:p>
            <a:r>
              <a:rPr lang="de-DE" dirty="0"/>
              <a:t>Bridging barriers to intercultural Communication: Non-verbal communication</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2060848"/>
            <a:ext cx="9598700" cy="4111352"/>
          </a:xfrm>
        </p:spPr>
        <p:txBody>
          <a:bodyPr>
            <a:normAutofit fontScale="92500" lnSpcReduction="20000"/>
          </a:bodyPr>
          <a:lstStyle/>
          <a:p>
            <a:pPr lvl="0">
              <a:lnSpc>
                <a:spcPct val="150000"/>
              </a:lnSpc>
              <a:spcBef>
                <a:spcPts val="600"/>
              </a:spcBef>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Showing and demonstrating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Whatever can be shown directly to your patient/client should be shown, e.g. the way to the bathrooms, the way any devices should be used, etc.</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Using pictograms: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these can be cards with drawings or photos of things or locations that are part of the daily routines for taking care of the patient like food, water, bathroom etc., the patient/client can point on the card/photo to communicate.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Dictionary without words: </a:t>
            </a:r>
            <a:r>
              <a:rPr lang="en-GB" sz="1800" dirty="0">
                <a:effectLst/>
                <a:latin typeface="Calibri" panose="020F0502020204030204" pitchFamily="34" charset="0"/>
                <a:ea typeface="Calibri" panose="020F0502020204030204" pitchFamily="34" charset="0"/>
                <a:cs typeface="Times New Roman" panose="02020603050405020304" pitchFamily="18" charset="0"/>
              </a:rPr>
              <a:t>you may use a dictionary which includes pictures instead of words, these can be bought or be self made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“Dolometer”:</a:t>
            </a:r>
            <a:r>
              <a:rPr lang="en-GB" sz="1800" dirty="0">
                <a:effectLst/>
                <a:latin typeface="Calibri" panose="020F0502020204030204" pitchFamily="34" charset="0"/>
                <a:ea typeface="Calibri" panose="020F0502020204030204" pitchFamily="34" charset="0"/>
                <a:cs typeface="Times New Roman" panose="02020603050405020304" pitchFamily="18" charset="0"/>
              </a:rPr>
              <a:t> this is a scale from “no pain” until “unbearable pain” which gives the patient the possibility to express the level of pain nonverbally</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Music and art </a:t>
            </a:r>
            <a:r>
              <a:rPr lang="en-GB" sz="1800" dirty="0">
                <a:effectLst/>
                <a:latin typeface="Calibri" panose="020F0502020204030204" pitchFamily="34" charset="0"/>
                <a:ea typeface="Calibri" panose="020F0502020204030204" pitchFamily="34" charset="0"/>
                <a:cs typeface="Times New Roman" panose="02020603050405020304" pitchFamily="18" charset="0"/>
              </a:rPr>
              <a:t>can be used as ways of non-verbal communication</a:t>
            </a: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24</a:t>
            </a:fld>
            <a:endParaRPr lang="en-GB"/>
          </a:p>
        </p:txBody>
      </p:sp>
    </p:spTree>
    <p:extLst>
      <p:ext uri="{BB962C8B-B14F-4D97-AF65-F5344CB8AC3E}">
        <p14:creationId xmlns:p14="http://schemas.microsoft.com/office/powerpoint/2010/main" val="30408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normAutofit/>
          </a:bodyPr>
          <a:lstStyle/>
          <a:p>
            <a:r>
              <a:rPr lang="de-DE" dirty="0"/>
              <a:t>Bridging barriers to intercultural communication: using simple language</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2060848"/>
            <a:ext cx="9598700" cy="4111352"/>
          </a:xfrm>
        </p:spPr>
        <p:txBody>
          <a:bodyPr>
            <a:normAutofit/>
          </a:bodyPr>
          <a:lstStyle/>
          <a:p>
            <a:pPr marL="270044" indent="-342900">
              <a:lnSpc>
                <a:spcPct val="150000"/>
              </a:lnSpc>
              <a:spcBef>
                <a:spcPts val="600"/>
              </a:spcBef>
              <a:buFont typeface="Symbol" panose="05050102010706020507" pitchFamily="18" charset="2"/>
              <a:buChar char="-"/>
            </a:pPr>
            <a:r>
              <a:rPr lang="en-GB" sz="2400" i="0" dirty="0">
                <a:effectLst/>
                <a:latin typeface="Calibri" panose="020F0502020204030204" pitchFamily="34" charset="0"/>
                <a:ea typeface="Times New Roman" panose="02020603050405020304" pitchFamily="18" charset="0"/>
                <a:cs typeface="Times New Roman" panose="02020603050405020304" pitchFamily="18" charset="0"/>
              </a:rPr>
              <a:t>Simple vocabulary</a:t>
            </a:r>
            <a:endParaRPr lang="de-DE" sz="2400" i="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600"/>
              </a:spcBef>
              <a:buFont typeface="Symbol" panose="05050102010706020507" pitchFamily="18" charset="2"/>
              <a:buChar char="-"/>
            </a:pPr>
            <a:r>
              <a:rPr lang="en-GB" sz="2400" i="0" dirty="0">
                <a:effectLst/>
                <a:latin typeface="Calibri" panose="020F0502020204030204" pitchFamily="34" charset="0"/>
                <a:ea typeface="Times New Roman" panose="02020603050405020304" pitchFamily="18" charset="0"/>
                <a:cs typeface="Times New Roman" panose="02020603050405020304" pitchFamily="18" charset="0"/>
              </a:rPr>
              <a:t>Simple numbers and characters</a:t>
            </a:r>
            <a:endParaRPr lang="de-DE"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50000"/>
              </a:lnSpc>
              <a:spcBef>
                <a:spcPts val="600"/>
              </a:spcBef>
              <a:buFont typeface="Symbol" panose="05050102010706020507" pitchFamily="18" charset="2"/>
              <a:buChar char="-"/>
            </a:pPr>
            <a:r>
              <a:rPr lang="en-GB" sz="2400" i="0" dirty="0">
                <a:effectLst/>
                <a:latin typeface="Calibri" panose="020F0502020204030204" pitchFamily="34" charset="0"/>
                <a:ea typeface="Times New Roman" panose="02020603050405020304" pitchFamily="18" charset="0"/>
                <a:cs typeface="Times New Roman" panose="02020603050405020304" pitchFamily="18" charset="0"/>
              </a:rPr>
              <a:t>Simple sentences</a:t>
            </a:r>
          </a:p>
          <a:p>
            <a:pPr lvl="0">
              <a:lnSpc>
                <a:spcPct val="150000"/>
              </a:lnSpc>
              <a:spcBef>
                <a:spcPts val="600"/>
              </a:spcBef>
              <a:buFont typeface="Symbol" panose="05050102010706020507" pitchFamily="18" charset="2"/>
              <a:buChar char="-"/>
            </a:pP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Simple text</a:t>
            </a:r>
          </a:p>
          <a:p>
            <a:pPr lvl="0">
              <a:lnSpc>
                <a:spcPct val="150000"/>
              </a:lnSpc>
              <a:spcBef>
                <a:spcPts val="600"/>
              </a:spcBef>
              <a:buFont typeface="Symbol" panose="05050102010706020507" pitchFamily="18" charset="2"/>
              <a:buChar char="-"/>
            </a:pPr>
            <a:r>
              <a:rPr lang="en-GB" sz="2400" i="0" dirty="0">
                <a:effectLst/>
                <a:latin typeface="Calibri" panose="020F0502020204030204" pitchFamily="34" charset="0"/>
                <a:ea typeface="Times New Roman" panose="02020603050405020304" pitchFamily="18" charset="0"/>
                <a:cs typeface="Times New Roman" panose="02020603050405020304" pitchFamily="18" charset="0"/>
              </a:rPr>
              <a:t>Simple layout and pictures</a:t>
            </a:r>
            <a:endParaRPr lang="de-DE" sz="2400" i="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25</a:t>
            </a:fld>
            <a:endParaRPr lang="en-GB"/>
          </a:p>
        </p:txBody>
      </p:sp>
    </p:spTree>
    <p:extLst>
      <p:ext uri="{BB962C8B-B14F-4D97-AF65-F5344CB8AC3E}">
        <p14:creationId xmlns:p14="http://schemas.microsoft.com/office/powerpoint/2010/main" val="23155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24E779A-9FBA-427C-852F-453C6AE29533}"/>
              </a:ext>
            </a:extLst>
          </p:cNvPr>
          <p:cNvSpPr>
            <a:spLocks noGrp="1"/>
          </p:cNvSpPr>
          <p:nvPr>
            <p:ph type="title"/>
          </p:nvPr>
        </p:nvSpPr>
        <p:spPr>
          <a:xfrm>
            <a:off x="1371242" y="685800"/>
            <a:ext cx="10123769" cy="1485900"/>
          </a:xfrm>
        </p:spPr>
        <p:txBody>
          <a:bodyPr>
            <a:normAutofit fontScale="90000"/>
          </a:bodyPr>
          <a:lstStyle/>
          <a:p>
            <a:r>
              <a:rPr lang="de-DE" dirty="0"/>
              <a:t> </a:t>
            </a:r>
            <a:br>
              <a:rPr lang="de-DE" dirty="0"/>
            </a:br>
            <a:r>
              <a:rPr lang="de-DE" dirty="0"/>
              <a:t>Communication guidelines for your workplace</a:t>
            </a:r>
          </a:p>
        </p:txBody>
      </p:sp>
      <p:sp>
        <p:nvSpPr>
          <p:cNvPr id="3" name="Inhaltsplatzhalter 2">
            <a:extLst>
              <a:ext uri="{FF2B5EF4-FFF2-40B4-BE49-F238E27FC236}">
                <a16:creationId xmlns:a16="http://schemas.microsoft.com/office/drawing/2014/main" xmlns="" id="{7B3F8FBC-5890-4A50-ACDC-C0CD9F08599C}"/>
              </a:ext>
            </a:extLst>
          </p:cNvPr>
          <p:cNvSpPr>
            <a:spLocks noGrp="1"/>
          </p:cNvSpPr>
          <p:nvPr>
            <p:ph idx="1"/>
          </p:nvPr>
        </p:nvSpPr>
        <p:spPr/>
        <p:txBody>
          <a:bodyPr/>
          <a:lstStyle/>
          <a:p>
            <a:pPr marL="0" indent="0">
              <a:lnSpc>
                <a:spcPct val="150000"/>
              </a:lnSpc>
              <a:spcBef>
                <a:spcPts val="600"/>
              </a:spcBef>
              <a:buNone/>
            </a:pPr>
            <a:r>
              <a:rPr lang="en-GB" sz="1800" u="sng" dirty="0">
                <a:effectLst/>
                <a:latin typeface="Calibri" panose="020F0502020204030204" pitchFamily="34" charset="0"/>
                <a:ea typeface="Calibri" panose="020F0502020204030204" pitchFamily="34" charset="0"/>
                <a:cs typeface="Times New Roman" panose="02020603050405020304" pitchFamily="18" charset="0"/>
              </a:rPr>
              <a:t>Put the communication tips into practice by choosing one of the following tasks to be elaborated in small workgroups:</a:t>
            </a:r>
          </a:p>
          <a:p>
            <a:pPr marL="342900" lvl="0" indent="-342900">
              <a:lnSpc>
                <a:spcPct val="150000"/>
              </a:lnSpc>
              <a:spcBef>
                <a:spcPts val="600"/>
              </a:spcBef>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Choose a typical communication situation </a:t>
            </a:r>
            <a:r>
              <a:rPr lang="en-GB" sz="1800" dirty="0">
                <a:latin typeface="Calibri" panose="020F0502020204030204" pitchFamily="34" charset="0"/>
                <a:ea typeface="Calibri" panose="020F0502020204030204" pitchFamily="34" charset="0"/>
                <a:cs typeface="Times New Roman" panose="02020603050405020304" pitchFamily="18" charset="0"/>
              </a:rPr>
              <a:t>in</a:t>
            </a:r>
            <a:r>
              <a:rPr lang="en-GB" sz="1800" dirty="0">
                <a:effectLst/>
                <a:latin typeface="Calibri" panose="020F0502020204030204" pitchFamily="34" charset="0"/>
                <a:ea typeface="Calibri" panose="020F0502020204030204" pitchFamily="34" charset="0"/>
                <a:cs typeface="Times New Roman" panose="02020603050405020304" pitchFamily="18" charset="0"/>
              </a:rPr>
              <a:t> your daily work and design a guide for communication with patients/clients who do not speak your language. OR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Create a draft for a flyer about your service for a non-native target group using simple language.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xmlns="" id="{D6D63141-8DD3-4EEB-B52A-41E0C346F52D}"/>
              </a:ext>
            </a:extLst>
          </p:cNvPr>
          <p:cNvSpPr>
            <a:spLocks noGrp="1"/>
          </p:cNvSpPr>
          <p:nvPr>
            <p:ph type="sldNum" sz="quarter" idx="12"/>
          </p:nvPr>
        </p:nvSpPr>
        <p:spPr/>
        <p:txBody>
          <a:bodyPr/>
          <a:lstStyle/>
          <a:p>
            <a:fld id="{C014DD1E-5D91-48A3-AD6D-45FBA980D106}" type="slidenum">
              <a:rPr lang="en-GB" smtClean="0"/>
              <a:t>26</a:t>
            </a:fld>
            <a:endParaRPr lang="en-GB"/>
          </a:p>
        </p:txBody>
      </p:sp>
      <p:pic>
        <p:nvPicPr>
          <p:cNvPr id="5" name="Picture 4">
            <a:extLst>
              <a:ext uri="{FF2B5EF4-FFF2-40B4-BE49-F238E27FC236}">
                <a16:creationId xmlns:a16="http://schemas.microsoft.com/office/drawing/2014/main" xmlns="" id="{3D392D78-93D9-46C7-A3F1-80D1225D6DAC}"/>
              </a:ext>
            </a:extLst>
          </p:cNvPr>
          <p:cNvPicPr>
            <a:picLocks noChangeAspect="1"/>
          </p:cNvPicPr>
          <p:nvPr/>
        </p:nvPicPr>
        <p:blipFill>
          <a:blip r:embed="rId2"/>
          <a:stretch>
            <a:fillRect/>
          </a:stretch>
        </p:blipFill>
        <p:spPr>
          <a:xfrm>
            <a:off x="10702924" y="5355291"/>
            <a:ext cx="1036410" cy="1024217"/>
          </a:xfrm>
          <a:prstGeom prst="rect">
            <a:avLst/>
          </a:prstGeom>
        </p:spPr>
      </p:pic>
    </p:spTree>
    <p:extLst>
      <p:ext uri="{BB962C8B-B14F-4D97-AF65-F5344CB8AC3E}">
        <p14:creationId xmlns:p14="http://schemas.microsoft.com/office/powerpoint/2010/main" val="242780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FC45A-6B58-4901-B752-A46D1BBDE75F}"/>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xmlns="" id="{594D7A09-E647-42C3-B348-1F443B76D985}"/>
              </a:ext>
            </a:extLst>
          </p:cNvPr>
          <p:cNvSpPr>
            <a:spLocks noGrp="1"/>
          </p:cNvSpPr>
          <p:nvPr>
            <p:ph idx="1"/>
          </p:nvPr>
        </p:nvSpPr>
        <p:spPr>
          <a:xfrm>
            <a:off x="1371243" y="1772816"/>
            <a:ext cx="9598700" cy="4094584"/>
          </a:xfrm>
        </p:spPr>
        <p:txBody>
          <a:bodyPr>
            <a:normAutofit/>
          </a:bodyPr>
          <a:lstStyle/>
          <a:p>
            <a:pPr marL="0" indent="0">
              <a:lnSpc>
                <a:spcPts val="1500"/>
              </a:lnSpc>
              <a:spcBef>
                <a:spcPts val="600"/>
              </a:spcBef>
              <a:spcAft>
                <a:spcPts val="6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There are many ways and tools to bridge communication barriers with your patients or clients. </a:t>
            </a:r>
          </a:p>
          <a:p>
            <a:pPr marL="0" indent="0">
              <a:lnSpc>
                <a:spcPts val="1500"/>
              </a:lnSpc>
              <a:spcBef>
                <a:spcPts val="600"/>
              </a:spcBef>
              <a:spcAft>
                <a:spcPts val="6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1500"/>
              </a:lnSpc>
              <a:spcBef>
                <a:spcPts val="600"/>
              </a:spcBef>
              <a:spcAft>
                <a:spcPts val="6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most important aspect is to build a good and trustful relationship. </a:t>
            </a:r>
          </a:p>
          <a:p>
            <a:pPr marL="0" indent="0">
              <a:lnSpc>
                <a:spcPts val="1500"/>
              </a:lnSpc>
              <a:spcBef>
                <a:spcPts val="600"/>
              </a:spcBef>
              <a:spcAft>
                <a:spcPts val="6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1500"/>
              </a:lnSpc>
              <a:spcBef>
                <a:spcPts val="600"/>
              </a:spcBef>
              <a:spcAft>
                <a:spcPts val="6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This can be even achieved with non-verbal means. </a:t>
            </a:r>
          </a:p>
          <a:p>
            <a:pPr marL="0" indent="0">
              <a:lnSpc>
                <a:spcPts val="1500"/>
              </a:lnSpc>
              <a:spcBef>
                <a:spcPts val="600"/>
              </a:spcBef>
              <a:spcAft>
                <a:spcPts val="6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1500"/>
              </a:lnSpc>
              <a:spcBef>
                <a:spcPts val="600"/>
              </a:spcBef>
              <a:spcAft>
                <a:spcPts val="6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 other cases you might need to use other means to support verbal communication. </a:t>
            </a:r>
          </a:p>
          <a:p>
            <a:pPr marL="0" indent="0">
              <a:lnSpc>
                <a:spcPts val="1500"/>
              </a:lnSpc>
              <a:spcBef>
                <a:spcPts val="600"/>
              </a:spcBef>
              <a:spcAft>
                <a:spcPts val="6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1500"/>
              </a:lnSpc>
              <a:spcBef>
                <a:spcPts val="600"/>
              </a:spcBef>
              <a:spcAft>
                <a:spcPts val="6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Always consider the specific requirements of the situation to choose the appropriate means for communicating with your clients/patients.</a:t>
            </a:r>
          </a:p>
          <a:p>
            <a:pPr marL="0" indent="0">
              <a:lnSpc>
                <a:spcPts val="1500"/>
              </a:lnSpc>
              <a:spcBef>
                <a:spcPts val="600"/>
              </a:spcBef>
              <a:spcAft>
                <a:spcPts val="600"/>
              </a:spcAft>
              <a:buNone/>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xmlns="" id="{004EC637-6CF2-4C9D-9D30-156FAE7DBC6E}"/>
              </a:ext>
            </a:extLst>
          </p:cNvPr>
          <p:cNvSpPr>
            <a:spLocks noGrp="1"/>
          </p:cNvSpPr>
          <p:nvPr>
            <p:ph type="sldNum" sz="quarter" idx="12"/>
          </p:nvPr>
        </p:nvSpPr>
        <p:spPr/>
        <p:txBody>
          <a:bodyPr/>
          <a:lstStyle/>
          <a:p>
            <a:fld id="{C014DD1E-5D91-48A3-AD6D-45FBA980D106}" type="slidenum">
              <a:rPr lang="en-GB" smtClean="0"/>
              <a:t>27</a:t>
            </a:fld>
            <a:endParaRPr lang="en-GB"/>
          </a:p>
        </p:txBody>
      </p:sp>
    </p:spTree>
    <p:extLst>
      <p:ext uri="{BB962C8B-B14F-4D97-AF65-F5344CB8AC3E}">
        <p14:creationId xmlns:p14="http://schemas.microsoft.com/office/powerpoint/2010/main" val="41288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4C4D36A4-C398-4C57-AEC5-6912937529D7}"/>
              </a:ext>
            </a:extLst>
          </p:cNvPr>
          <p:cNvSpPr>
            <a:spLocks noGrp="1"/>
          </p:cNvSpPr>
          <p:nvPr>
            <p:ph type="title"/>
          </p:nvPr>
        </p:nvSpPr>
        <p:spPr/>
        <p:txBody>
          <a:bodyPr>
            <a:normAutofit/>
          </a:bodyPr>
          <a:lstStyle/>
          <a:p>
            <a:pPr algn="ctr"/>
            <a:r>
              <a:rPr lang="de-DE" sz="5400" dirty="0"/>
              <a:t>Solving intercultural conflicts</a:t>
            </a:r>
          </a:p>
        </p:txBody>
      </p:sp>
      <p:sp>
        <p:nvSpPr>
          <p:cNvPr id="4" name="Foliennummernplatzhalter 3">
            <a:extLst>
              <a:ext uri="{FF2B5EF4-FFF2-40B4-BE49-F238E27FC236}">
                <a16:creationId xmlns:a16="http://schemas.microsoft.com/office/drawing/2014/main" xmlns="" id="{7D175E41-3FA5-4DCD-8DF5-0803A769D851}"/>
              </a:ext>
            </a:extLst>
          </p:cNvPr>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42809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E056E399-3AA2-4158-8BC2-C2558B2AF1B0}"/>
              </a:ext>
            </a:extLst>
          </p:cNvPr>
          <p:cNvSpPr>
            <a:spLocks noGrp="1"/>
          </p:cNvSpPr>
          <p:nvPr>
            <p:ph type="title"/>
          </p:nvPr>
        </p:nvSpPr>
        <p:spPr/>
        <p:txBody>
          <a:bodyPr/>
          <a:lstStyle/>
          <a:p>
            <a:r>
              <a:rPr lang="de-DE" dirty="0"/>
              <a:t>Solving intercultural conflicts: </a:t>
            </a:r>
            <a:br>
              <a:rPr lang="de-DE" dirty="0"/>
            </a:br>
            <a:r>
              <a:rPr lang="de-DE" dirty="0"/>
              <a:t>Dealing with Cultural Shock</a:t>
            </a:r>
          </a:p>
        </p:txBody>
      </p:sp>
      <p:sp>
        <p:nvSpPr>
          <p:cNvPr id="6" name="Inhaltsplatzhalter 5">
            <a:extLst>
              <a:ext uri="{FF2B5EF4-FFF2-40B4-BE49-F238E27FC236}">
                <a16:creationId xmlns:a16="http://schemas.microsoft.com/office/drawing/2014/main" xmlns="" id="{16D6C679-F1A2-4317-BA63-8A467C35DA62}"/>
              </a:ext>
            </a:extLst>
          </p:cNvPr>
          <p:cNvSpPr>
            <a:spLocks noGrp="1"/>
          </p:cNvSpPr>
          <p:nvPr>
            <p:ph idx="1"/>
          </p:nvPr>
        </p:nvSpPr>
        <p:spPr/>
        <p:txBody>
          <a:bodyPr/>
          <a:lstStyle/>
          <a:p>
            <a:r>
              <a:rPr lang="en-GB" sz="1800" dirty="0">
                <a:latin typeface="Open Sans" panose="020B0606030504020204" pitchFamily="34" charset="0"/>
                <a:ea typeface="Noto Sans"/>
                <a:cs typeface="Times New Roman" panose="02020603050405020304" pitchFamily="18" charset="0"/>
              </a:rPr>
              <a:t>I</a:t>
            </a:r>
            <a:r>
              <a:rPr lang="en-GB" sz="1800" dirty="0">
                <a:effectLst/>
                <a:latin typeface="Open Sans" panose="020B0606030504020204" pitchFamily="34" charset="0"/>
                <a:ea typeface="Noto Sans"/>
                <a:cs typeface="Times New Roman" panose="02020603050405020304" pitchFamily="18" charset="0"/>
              </a:rPr>
              <a:t>t may happen that we are even shocked by an attitude based on a different cultural orientation that we may not share.  This may lead to conflicts that can be difficult to handle. </a:t>
            </a:r>
          </a:p>
          <a:p>
            <a:r>
              <a:rPr lang="en-GB" sz="1800" dirty="0">
                <a:effectLst/>
                <a:latin typeface="Open Sans" panose="020B0606030504020204" pitchFamily="34" charset="0"/>
                <a:ea typeface="Noto Sans"/>
                <a:cs typeface="Times New Roman" panose="02020603050405020304" pitchFamily="18" charset="0"/>
              </a:rPr>
              <a:t>Margalit Cohen-</a:t>
            </a:r>
            <a:r>
              <a:rPr lang="en-GB" sz="1800" dirty="0" err="1">
                <a:effectLst/>
                <a:latin typeface="Open Sans" panose="020B0606030504020204" pitchFamily="34" charset="0"/>
                <a:ea typeface="Noto Sans"/>
                <a:cs typeface="Times New Roman" panose="02020603050405020304" pitchFamily="18" charset="0"/>
              </a:rPr>
              <a:t>Emerique</a:t>
            </a:r>
            <a:r>
              <a:rPr lang="en-GB" sz="1800" dirty="0">
                <a:effectLst/>
                <a:latin typeface="Open Sans" panose="020B0606030504020204" pitchFamily="34" charset="0"/>
                <a:ea typeface="Noto Sans"/>
                <a:cs typeface="Times New Roman" panose="02020603050405020304" pitchFamily="18" charset="0"/>
              </a:rPr>
              <a:t> has developed a diagnostic method for critical incidents that cause feelings of a cultural shock </a:t>
            </a:r>
            <a:r>
              <a:rPr lang="en-GB" sz="1800" dirty="0">
                <a:latin typeface="Open Sans" panose="020B0606030504020204" pitchFamily="34" charset="0"/>
                <a:ea typeface="Noto Sans"/>
                <a:cs typeface="Times New Roman" panose="02020603050405020304" pitchFamily="18" charset="0"/>
              </a:rPr>
              <a:t>for</a:t>
            </a:r>
            <a:r>
              <a:rPr lang="en-GB" sz="1800" dirty="0">
                <a:effectLst/>
                <a:latin typeface="Open Sans" panose="020B0606030504020204" pitchFamily="34" charset="0"/>
                <a:ea typeface="Noto Sans"/>
                <a:cs typeface="Times New Roman" panose="02020603050405020304" pitchFamily="18" charset="0"/>
              </a:rPr>
              <a:t> the persons involved. </a:t>
            </a:r>
          </a:p>
          <a:p>
            <a:r>
              <a:rPr lang="en-GB" sz="1800" dirty="0">
                <a:effectLst/>
                <a:latin typeface="Open Sans" panose="020B0606030504020204" pitchFamily="34" charset="0"/>
                <a:ea typeface="Noto Sans"/>
                <a:cs typeface="Times New Roman" panose="02020603050405020304" pitchFamily="18" charset="0"/>
              </a:rPr>
              <a:t>Cohen-</a:t>
            </a:r>
            <a:r>
              <a:rPr lang="en-GB" sz="1800" dirty="0" err="1">
                <a:effectLst/>
                <a:latin typeface="Open Sans" panose="020B0606030504020204" pitchFamily="34" charset="0"/>
                <a:ea typeface="Noto Sans"/>
                <a:cs typeface="Times New Roman" panose="02020603050405020304" pitchFamily="18" charset="0"/>
              </a:rPr>
              <a:t>Emerique</a:t>
            </a:r>
            <a:r>
              <a:rPr lang="en-GB" sz="1800" dirty="0">
                <a:effectLst/>
                <a:latin typeface="Open Sans" panose="020B0606030504020204" pitchFamily="34" charset="0"/>
                <a:ea typeface="Noto Sans"/>
                <a:cs typeface="Times New Roman" panose="02020603050405020304" pitchFamily="18" charset="0"/>
              </a:rPr>
              <a:t>, defines a cultural shock as the emotional and intellectual experience happening when getting in touch with what is foreign to us. </a:t>
            </a:r>
          </a:p>
          <a:p>
            <a:r>
              <a:rPr lang="en-GB" sz="1800" dirty="0">
                <a:effectLst/>
                <a:latin typeface="Open Sans" panose="020B0606030504020204" pitchFamily="34" charset="0"/>
                <a:ea typeface="Noto Sans"/>
                <a:cs typeface="Times New Roman" panose="02020603050405020304" pitchFamily="18" charset="0"/>
              </a:rPr>
              <a:t>This creates emotions such as incomprehension, fear and surprise. If this cultural shock is not recognized and processed, it can lead to defensive reactions.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xmlns="" id="{C05E13B9-F3E9-4C8E-B7E9-5690A6C17BFA}"/>
              </a:ext>
            </a:extLst>
          </p:cNvPr>
          <p:cNvSpPr>
            <a:spLocks noGrp="1"/>
          </p:cNvSpPr>
          <p:nvPr>
            <p:ph type="sldNum" sz="quarter" idx="12"/>
          </p:nvPr>
        </p:nvSpPr>
        <p:spPr/>
        <p:txBody>
          <a:bodyPr/>
          <a:lstStyle/>
          <a:p>
            <a:fld id="{C014DD1E-5D91-48A3-AD6D-45FBA980D106}" type="slidenum">
              <a:rPr lang="en-GB" smtClean="0"/>
              <a:t>29</a:t>
            </a:fld>
            <a:endParaRPr lang="en-GB"/>
          </a:p>
        </p:txBody>
      </p:sp>
    </p:spTree>
    <p:extLst>
      <p:ext uri="{BB962C8B-B14F-4D97-AF65-F5344CB8AC3E}">
        <p14:creationId xmlns:p14="http://schemas.microsoft.com/office/powerpoint/2010/main" val="9469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30D82A00-D067-43A1-B150-DB58728B8F70}"/>
              </a:ext>
            </a:extLst>
          </p:cNvPr>
          <p:cNvSpPr>
            <a:spLocks noGrp="1"/>
          </p:cNvSpPr>
          <p:nvPr>
            <p:ph type="title"/>
          </p:nvPr>
        </p:nvSpPr>
        <p:spPr/>
        <p:txBody>
          <a:bodyPr/>
          <a:lstStyle/>
          <a:p>
            <a:pPr algn="ctr"/>
            <a:r>
              <a:rPr lang="de-DE" dirty="0" err="1"/>
              <a:t>Meet</a:t>
            </a:r>
            <a:r>
              <a:rPr lang="de-DE" dirty="0"/>
              <a:t> Eva and Ben</a:t>
            </a:r>
          </a:p>
        </p:txBody>
      </p:sp>
      <p:sp>
        <p:nvSpPr>
          <p:cNvPr id="2" name="Slide Number Placeholder 1"/>
          <p:cNvSpPr>
            <a:spLocks noGrp="1"/>
          </p:cNvSpPr>
          <p:nvPr>
            <p:ph type="sldNum" sz="quarter" idx="12"/>
          </p:nvPr>
        </p:nvSpPr>
        <p:spPr/>
        <p:txBody>
          <a:bodyPr/>
          <a:lstStyle/>
          <a:p>
            <a:fld id="{C014DD1E-5D91-48A3-AD6D-45FBA980D106}" type="slidenum">
              <a:rPr lang="en-GB" smtClean="0"/>
              <a:t>3</a:t>
            </a:fld>
            <a:endParaRPr lang="en-GB" dirty="0"/>
          </a:p>
        </p:txBody>
      </p:sp>
      <p:pic>
        <p:nvPicPr>
          <p:cNvPr id="5" name="Picture 4">
            <a:extLst>
              <a:ext uri="{FF2B5EF4-FFF2-40B4-BE49-F238E27FC236}">
                <a16:creationId xmlns:a16="http://schemas.microsoft.com/office/drawing/2014/main" xmlns="" id="{D69B1791-AEC5-4DFF-BC87-E89589E7A186}"/>
              </a:ext>
            </a:extLst>
          </p:cNvPr>
          <p:cNvPicPr>
            <a:picLocks noChangeAspect="1"/>
          </p:cNvPicPr>
          <p:nvPr/>
        </p:nvPicPr>
        <p:blipFill>
          <a:blip r:embed="rId2"/>
          <a:stretch>
            <a:fillRect/>
          </a:stretch>
        </p:blipFill>
        <p:spPr>
          <a:xfrm>
            <a:off x="10702924" y="5211097"/>
            <a:ext cx="971327" cy="961103"/>
          </a:xfrm>
          <a:prstGeom prst="rect">
            <a:avLst/>
          </a:prstGeom>
        </p:spPr>
      </p:pic>
      <p:pic>
        <p:nvPicPr>
          <p:cNvPr id="6" name="Picture 5">
            <a:hlinkClick r:id="rId3"/>
          </p:cNvPr>
          <p:cNvPicPr>
            <a:picLocks noChangeAspect="1"/>
          </p:cNvPicPr>
          <p:nvPr/>
        </p:nvPicPr>
        <p:blipFill>
          <a:blip r:embed="rId4"/>
          <a:stretch>
            <a:fillRect/>
          </a:stretch>
        </p:blipFill>
        <p:spPr>
          <a:xfrm>
            <a:off x="2998069" y="1556793"/>
            <a:ext cx="6912768" cy="3899940"/>
          </a:xfrm>
          <a:prstGeom prst="rect">
            <a:avLst/>
          </a:prstGeom>
        </p:spPr>
      </p:pic>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539B03-06A0-45D6-8E6A-12862A175E0D}"/>
              </a:ext>
            </a:extLst>
          </p:cNvPr>
          <p:cNvSpPr>
            <a:spLocks noGrp="1"/>
          </p:cNvSpPr>
          <p:nvPr>
            <p:ph type="title"/>
          </p:nvPr>
        </p:nvSpPr>
        <p:spPr/>
        <p:txBody>
          <a:bodyPr/>
          <a:lstStyle/>
          <a:p>
            <a:r>
              <a:rPr lang="de-DE" dirty="0"/>
              <a:t>Solving intercultural conflicts: </a:t>
            </a:r>
            <a:br>
              <a:rPr lang="de-DE" dirty="0"/>
            </a:br>
            <a:r>
              <a:rPr lang="de-DE" dirty="0"/>
              <a:t>Dealing with Cultural Shock</a:t>
            </a:r>
          </a:p>
        </p:txBody>
      </p:sp>
      <p:sp>
        <p:nvSpPr>
          <p:cNvPr id="3" name="Inhaltsplatzhalter 2">
            <a:extLst>
              <a:ext uri="{FF2B5EF4-FFF2-40B4-BE49-F238E27FC236}">
                <a16:creationId xmlns:a16="http://schemas.microsoft.com/office/drawing/2014/main" xmlns="" id="{12FA164C-949E-4992-9286-F1C6F6550DFA}"/>
              </a:ext>
            </a:extLst>
          </p:cNvPr>
          <p:cNvSpPr>
            <a:spLocks noGrp="1"/>
          </p:cNvSpPr>
          <p:nvPr>
            <p:ph idx="1"/>
          </p:nvPr>
        </p:nvSpPr>
        <p:spPr>
          <a:xfrm>
            <a:off x="1371244" y="2171700"/>
            <a:ext cx="9878386" cy="3872880"/>
          </a:xfrm>
        </p:spPr>
        <p:txBody>
          <a:bodyPr>
            <a:normAutofit fontScale="92500" lnSpcReduction="20000"/>
          </a:bodyPr>
          <a:lstStyle/>
          <a:p>
            <a:pPr marL="0" indent="0">
              <a:lnSpc>
                <a:spcPts val="1500"/>
              </a:lnSpc>
              <a:spcBef>
                <a:spcPts val="600"/>
              </a:spcBef>
              <a:buNone/>
            </a:pPr>
            <a:r>
              <a:rPr lang="en-GB" sz="2100" dirty="0">
                <a:effectLst/>
                <a:ea typeface="Calibri" panose="020F0502020204030204" pitchFamily="34" charset="0"/>
                <a:cs typeface="Times New Roman" panose="02020603050405020304" pitchFamily="18" charset="0"/>
              </a:rPr>
              <a:t>Margalit Cohen-</a:t>
            </a:r>
            <a:r>
              <a:rPr lang="en-GB" sz="2100" dirty="0" err="1">
                <a:effectLst/>
                <a:ea typeface="Calibri" panose="020F0502020204030204" pitchFamily="34" charset="0"/>
                <a:cs typeface="Times New Roman" panose="02020603050405020304" pitchFamily="18" charset="0"/>
              </a:rPr>
              <a:t>Emerique</a:t>
            </a:r>
            <a:r>
              <a:rPr lang="en-GB" sz="2100" dirty="0">
                <a:effectLst/>
                <a:ea typeface="Calibri" panose="020F0502020204030204" pitchFamily="34" charset="0"/>
                <a:cs typeface="Times New Roman" panose="02020603050405020304" pitchFamily="18" charset="0"/>
              </a:rPr>
              <a:t> (1999) describes three steps that can help to overcome a cultural shock:</a:t>
            </a:r>
          </a:p>
          <a:p>
            <a:pPr marL="0" indent="0">
              <a:lnSpc>
                <a:spcPts val="1500"/>
              </a:lnSpc>
              <a:spcBef>
                <a:spcPts val="600"/>
              </a:spcBef>
              <a:buNone/>
            </a:pPr>
            <a:endParaRPr lang="de-DE" sz="2100" dirty="0">
              <a:effectLst/>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800"/>
              </a:spcAft>
              <a:buFont typeface="+mj-lt"/>
              <a:buAutoNum type="arabicParenR"/>
            </a:pPr>
            <a:r>
              <a:rPr lang="en-GB" sz="2100" u="sng" dirty="0">
                <a:effectLst/>
                <a:ea typeface="Calibri" panose="020F0502020204030204" pitchFamily="34" charset="0"/>
                <a:cs typeface="Times New Roman" panose="02020603050405020304" pitchFamily="18" charset="0"/>
              </a:rPr>
              <a:t>Decentration:</a:t>
            </a:r>
            <a:r>
              <a:rPr lang="en-GB" sz="2100" dirty="0">
                <a:effectLst/>
                <a:ea typeface="Calibri" panose="020F0502020204030204" pitchFamily="34" charset="0"/>
                <a:cs typeface="Times New Roman" panose="02020603050405020304" pitchFamily="18" charset="0"/>
              </a:rPr>
              <a:t>  </a:t>
            </a:r>
            <a:r>
              <a:rPr lang="en-GB" sz="2100" dirty="0">
                <a:effectLst/>
                <a:ea typeface="Calibri" panose="020F0502020204030204" pitchFamily="34" charset="0"/>
              </a:rPr>
              <a:t>Clarify the shock on the emotional level first. What do you feel? What exactly causes these feelings?</a:t>
            </a:r>
            <a:endParaRPr lang="de-DE" sz="2100" dirty="0">
              <a:effectLst/>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arenR"/>
            </a:pPr>
            <a:r>
              <a:rPr lang="en-GB" sz="2100" u="sng" dirty="0">
                <a:effectLst/>
                <a:ea typeface="Calibri" panose="020F0502020204030204" pitchFamily="34" charset="0"/>
                <a:cs typeface="Times New Roman" panose="02020603050405020304" pitchFamily="18" charset="0"/>
              </a:rPr>
              <a:t>Entering the other person's reference system</a:t>
            </a:r>
            <a:r>
              <a:rPr lang="en-GB" sz="2100" dirty="0">
                <a:effectLst/>
                <a:ea typeface="Calibri" panose="020F0502020204030204" pitchFamily="34" charset="0"/>
              </a:rPr>
              <a:t>: The next step is to give meaning to each other's attitudes by exploring their different cultural affiliations.</a:t>
            </a:r>
            <a:endParaRPr lang="de-DE" sz="2100" dirty="0">
              <a:effectLst/>
              <a:ea typeface="Calibri" panose="020F0502020204030204" pitchFamily="34" charset="0"/>
              <a:cs typeface="Times New Roman" panose="02020603050405020304" pitchFamily="18" charset="0"/>
            </a:endParaRPr>
          </a:p>
          <a:p>
            <a:pPr marL="473317" indent="-400050">
              <a:lnSpc>
                <a:spcPct val="150000"/>
              </a:lnSpc>
              <a:spcBef>
                <a:spcPts val="600"/>
              </a:spcBef>
              <a:spcAft>
                <a:spcPts val="600"/>
              </a:spcAft>
              <a:buFont typeface="+mj-lt"/>
              <a:buAutoNum type="arabicParenR"/>
            </a:pPr>
            <a:r>
              <a:rPr lang="en-GB" sz="2100" u="sng" dirty="0">
                <a:effectLst/>
                <a:ea typeface="Calibri" panose="020F0502020204030204" pitchFamily="34" charset="0"/>
                <a:cs typeface="Times New Roman" panose="02020603050405020304" pitchFamily="18" charset="0"/>
              </a:rPr>
              <a:t>Negotiation: </a:t>
            </a:r>
            <a:r>
              <a:rPr lang="en-GB" sz="2100" dirty="0">
                <a:effectLst/>
                <a:ea typeface="Calibri" panose="020F0502020204030204" pitchFamily="34" charset="0"/>
                <a:cs typeface="Times New Roman" panose="02020603050405020304" pitchFamily="18" charset="0"/>
              </a:rPr>
              <a:t>Negotiation means neither submission nor passive resistance from one or the other. It is a true encounter. Here it is a matter of finding a new norm, a common field or a "3rd space" in which everyone preserves his or her identity and at the same time </a:t>
            </a:r>
            <a:r>
              <a:rPr lang="en-GB" sz="2100" dirty="0" smtClean="0">
                <a:effectLst/>
                <a:ea typeface="Calibri" panose="020F0502020204030204" pitchFamily="34" charset="0"/>
                <a:cs typeface="Times New Roman" panose="02020603050405020304" pitchFamily="18" charset="0"/>
              </a:rPr>
              <a:t>understands the perspective of </a:t>
            </a:r>
            <a:r>
              <a:rPr lang="en-GB" sz="2100" dirty="0">
                <a:effectLst/>
                <a:ea typeface="Calibri" panose="020F0502020204030204" pitchFamily="34" charset="0"/>
                <a:cs typeface="Times New Roman" panose="02020603050405020304" pitchFamily="18" charset="0"/>
              </a:rPr>
              <a:t>the other.</a:t>
            </a:r>
          </a:p>
          <a:p>
            <a:pPr marL="473317" indent="-400050">
              <a:lnSpc>
                <a:spcPts val="1500"/>
              </a:lnSpc>
              <a:spcBef>
                <a:spcPts val="600"/>
              </a:spcBef>
              <a:buFont typeface="+mj-lt"/>
              <a:buAutoNum type="arabicParenR"/>
            </a:pPr>
            <a:endParaRPr lang="de-DE" sz="2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romanUcPeriod"/>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xmlns="" id="{660EC6CF-39A3-4E01-9461-5798E38FA9B1}"/>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13942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F3A79E-7D1C-4922-BAF3-1F22572C9B9E}"/>
              </a:ext>
            </a:extLst>
          </p:cNvPr>
          <p:cNvSpPr>
            <a:spLocks noGrp="1"/>
          </p:cNvSpPr>
          <p:nvPr>
            <p:ph type="title"/>
          </p:nvPr>
        </p:nvSpPr>
        <p:spPr>
          <a:xfrm>
            <a:off x="1371243" y="685800"/>
            <a:ext cx="9598700" cy="870992"/>
          </a:xfrm>
        </p:spPr>
        <p:txBody>
          <a:bodyPr/>
          <a:lstStyle/>
          <a:p>
            <a:r>
              <a:rPr lang="de-DE" dirty="0"/>
              <a:t>Reflection and Action Planning</a:t>
            </a:r>
          </a:p>
        </p:txBody>
      </p:sp>
      <p:sp>
        <p:nvSpPr>
          <p:cNvPr id="3" name="Inhaltsplatzhalter 2">
            <a:extLst>
              <a:ext uri="{FF2B5EF4-FFF2-40B4-BE49-F238E27FC236}">
                <a16:creationId xmlns:a16="http://schemas.microsoft.com/office/drawing/2014/main" xmlns="" id="{A2276DC8-BB4A-4C23-851C-F74A4F9927F6}"/>
              </a:ext>
            </a:extLst>
          </p:cNvPr>
          <p:cNvSpPr>
            <a:spLocks noGrp="1"/>
          </p:cNvSpPr>
          <p:nvPr>
            <p:ph idx="1"/>
          </p:nvPr>
        </p:nvSpPr>
        <p:spPr>
          <a:xfrm>
            <a:off x="1295062" y="2348880"/>
            <a:ext cx="9598700" cy="3581400"/>
          </a:xfrm>
        </p:spPr>
        <p:txBody>
          <a:bodyPr/>
          <a:lstStyle/>
          <a:p>
            <a:pPr marL="0" indent="0">
              <a:buNone/>
            </a:pPr>
            <a:r>
              <a:rPr lang="en-GB" dirty="0"/>
              <a:t>CONSIDER:</a:t>
            </a:r>
          </a:p>
          <a:p>
            <a:r>
              <a:rPr lang="en-GB" dirty="0"/>
              <a:t>What I have learnt about myself and my own cultural background?</a:t>
            </a:r>
          </a:p>
          <a:p>
            <a:pPr marL="0" indent="0">
              <a:buNone/>
            </a:pPr>
            <a:endParaRPr lang="en-GB" dirty="0"/>
          </a:p>
          <a:p>
            <a:r>
              <a:rPr lang="en-GB" dirty="0"/>
              <a:t>What I have learnt about intercultural communication?</a:t>
            </a:r>
          </a:p>
          <a:p>
            <a:endParaRPr lang="en-GB" dirty="0"/>
          </a:p>
          <a:p>
            <a:r>
              <a:rPr lang="en-GB" dirty="0"/>
              <a:t>What else would I like to know? </a:t>
            </a:r>
          </a:p>
          <a:p>
            <a:endParaRPr lang="en-GB" dirty="0"/>
          </a:p>
          <a:p>
            <a:pPr>
              <a:lnSpc>
                <a:spcPts val="1500"/>
              </a:lnSpc>
              <a:spcBef>
                <a:spcPts val="600"/>
              </a:spcBef>
            </a:pPr>
            <a:r>
              <a:rPr lang="en-GB" sz="2000" dirty="0">
                <a:effectLst/>
                <a:latin typeface="Calibri" panose="020F0502020204030204" pitchFamily="34" charset="0"/>
                <a:ea typeface="Calibri" panose="020F0502020204030204" pitchFamily="34" charset="0"/>
                <a:cs typeface="Calibri" panose="020F0502020204030204" pitchFamily="34" charset="0"/>
              </a:rPr>
              <a:t>What changes will I make in my current practise to ensure that all cultural considerations are in place for the people for whom I care?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xmlns="" id="{70555B2F-9697-4908-AF16-6E9DF8E2DB6A}"/>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5" name="Picture 4">
            <a:extLst>
              <a:ext uri="{FF2B5EF4-FFF2-40B4-BE49-F238E27FC236}">
                <a16:creationId xmlns:a16="http://schemas.microsoft.com/office/drawing/2014/main" xmlns="" id="{E3008A24-6678-4416-8280-E445AEDA1AE2}"/>
              </a:ext>
            </a:extLst>
          </p:cNvPr>
          <p:cNvPicPr>
            <a:picLocks noChangeAspect="1"/>
          </p:cNvPicPr>
          <p:nvPr/>
        </p:nvPicPr>
        <p:blipFill>
          <a:blip r:embed="rId2"/>
          <a:stretch>
            <a:fillRect/>
          </a:stretch>
        </p:blipFill>
        <p:spPr>
          <a:xfrm>
            <a:off x="10592949" y="5415123"/>
            <a:ext cx="1036410" cy="1030313"/>
          </a:xfrm>
          <a:prstGeom prst="rect">
            <a:avLst/>
          </a:prstGeom>
        </p:spPr>
      </p:pic>
    </p:spTree>
    <p:extLst>
      <p:ext uri="{BB962C8B-B14F-4D97-AF65-F5344CB8AC3E}">
        <p14:creationId xmlns:p14="http://schemas.microsoft.com/office/powerpoint/2010/main" val="21736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172" y="3861048"/>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INTERCULTURAL COMMUNICATION PITFALLS</a:t>
            </a:r>
          </a:p>
        </p:txBody>
      </p:sp>
      <p:sp>
        <p:nvSpPr>
          <p:cNvPr id="4" name="Slide Number Placeholder 3"/>
          <p:cNvSpPr>
            <a:spLocks noGrp="1"/>
          </p:cNvSpPr>
          <p:nvPr>
            <p:ph type="sldNum" sz="quarter" idx="12"/>
          </p:nvPr>
        </p:nvSpPr>
        <p:spPr/>
        <p:txBody>
          <a:bodyPr/>
          <a:lstStyle/>
          <a:p>
            <a:fld id="{C014DD1E-5D91-48A3-AD6D-45FBA980D106}" type="slidenum">
              <a:rPr lang="en-GB" smtClean="0"/>
              <a:t>4</a:t>
            </a:fld>
            <a:endParaRPr lang="en-GB" dirty="0"/>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661" y="744469"/>
            <a:ext cx="10671337" cy="5349671"/>
            <a:chOff x="752858" y="744469"/>
            <a:chExt cx="10674117" cy="5349671"/>
          </a:xfrm>
        </p:grpSpPr>
        <p:sp>
          <p:nvSpPr>
            <p:cNvPr id="11"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xmlns="" id="{0CDA5809-5664-4520-ADC8-6959936A11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nhaltsplatzhalter 4">
            <a:extLst>
              <a:ext uri="{FF2B5EF4-FFF2-40B4-BE49-F238E27FC236}">
                <a16:creationId xmlns:a16="http://schemas.microsoft.com/office/drawing/2014/main" xmlns="" id="{098994EC-83F1-4817-8988-0B20836E73F1}"/>
              </a:ext>
            </a:extLst>
          </p:cNvPr>
          <p:cNvPicPr>
            <a:picLocks noGrp="1" noChangeAspect="1"/>
          </p:cNvPicPr>
          <p:nvPr>
            <p:ph idx="1"/>
          </p:nvPr>
        </p:nvPicPr>
        <p:blipFill>
          <a:blip r:embed="rId2"/>
          <a:stretch>
            <a:fillRect/>
          </a:stretch>
        </p:blipFill>
        <p:spPr>
          <a:xfrm>
            <a:off x="694798" y="640080"/>
            <a:ext cx="4209472" cy="5577840"/>
          </a:xfrm>
          <a:prstGeom prst="rect">
            <a:avLst/>
          </a:prstGeom>
        </p:spPr>
      </p:pic>
      <p:sp>
        <p:nvSpPr>
          <p:cNvPr id="16" name="Freeform 6">
            <a:extLst>
              <a:ext uri="{FF2B5EF4-FFF2-40B4-BE49-F238E27FC236}">
                <a16:creationId xmlns:a16="http://schemas.microsoft.com/office/drawing/2014/main" xmlns="" id="{D4C54414-6E76-4C63-9BDF-ED19F3B331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5410930" y="744469"/>
            <a:ext cx="3274815"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 name="Titel 2">
            <a:extLst>
              <a:ext uri="{FF2B5EF4-FFF2-40B4-BE49-F238E27FC236}">
                <a16:creationId xmlns:a16="http://schemas.microsoft.com/office/drawing/2014/main" xmlns="" id="{299A3F4C-1EB3-4472-9AAC-2BD3A3407A38}"/>
              </a:ext>
            </a:extLst>
          </p:cNvPr>
          <p:cNvSpPr>
            <a:spLocks noGrp="1"/>
          </p:cNvSpPr>
          <p:nvPr>
            <p:ph type="title"/>
          </p:nvPr>
        </p:nvSpPr>
        <p:spPr>
          <a:xfrm>
            <a:off x="5878388" y="1480930"/>
            <a:ext cx="5864465" cy="3254321"/>
          </a:xfrm>
        </p:spPr>
        <p:txBody>
          <a:bodyPr vert="horz" lIns="91440" tIns="45720" rIns="91440" bIns="45720" rtlCol="0" anchor="b">
            <a:normAutofit fontScale="90000"/>
          </a:bodyPr>
          <a:lstStyle/>
          <a:p>
            <a:pPr defTabSz="914400"/>
            <a:r>
              <a:rPr lang="en-US" sz="4300" cap="all" dirty="0">
                <a:latin typeface="+mn-lt"/>
              </a:rPr>
              <a:t>What is happening here?</a:t>
            </a:r>
            <a:br>
              <a:rPr lang="en-US" sz="4300" cap="all" dirty="0">
                <a:latin typeface="+mn-lt"/>
              </a:rPr>
            </a:br>
            <a:r>
              <a:rPr lang="en-US" sz="4300" cap="all" dirty="0">
                <a:latin typeface="+mn-lt"/>
              </a:rPr>
              <a:t/>
            </a:r>
            <a:br>
              <a:rPr lang="en-US" sz="4300" cap="all" dirty="0">
                <a:latin typeface="+mn-lt"/>
              </a:rPr>
            </a:br>
            <a:r>
              <a:rPr lang="en-US" sz="4300" cap="all" dirty="0">
                <a:latin typeface="+mn-lt"/>
              </a:rPr>
              <a:t>What pitfall can you </a:t>
            </a:r>
            <a:r>
              <a:rPr lang="en-US" sz="4300" cap="all" dirty="0" err="1">
                <a:latin typeface="+mn-lt"/>
              </a:rPr>
              <a:t>recognise</a:t>
            </a:r>
            <a:r>
              <a:rPr lang="en-US" sz="4300" cap="all" dirty="0">
                <a:latin typeface="+mn-lt"/>
              </a:rPr>
              <a:t> in this situation?</a:t>
            </a:r>
          </a:p>
        </p:txBody>
      </p:sp>
      <p:sp>
        <p:nvSpPr>
          <p:cNvPr id="2" name="Slide Number Placeholder 1"/>
          <p:cNvSpPr>
            <a:spLocks noGrp="1"/>
          </p:cNvSpPr>
          <p:nvPr>
            <p:ph type="sldNum" sz="quarter" idx="12"/>
          </p:nvPr>
        </p:nvSpPr>
        <p:spPr>
          <a:xfrm>
            <a:off x="9828122" y="6453386"/>
            <a:ext cx="1595877" cy="404614"/>
          </a:xfrm>
        </p:spPr>
        <p:txBody>
          <a:bodyPr vert="horz" lIns="91440" tIns="45720" rIns="91440" bIns="45720" rtlCol="0" anchor="ctr">
            <a:normAutofit/>
          </a:bodyPr>
          <a:lstStyle/>
          <a:p>
            <a:pPr defTabSz="914400">
              <a:spcAft>
                <a:spcPts val="600"/>
              </a:spcAft>
            </a:pPr>
            <a:fld id="{C014DD1E-5D91-48A3-AD6D-45FBA980D106}" type="slidenum">
              <a:rPr lang="en-US" smtClean="0"/>
              <a:pPr defTabSz="914400">
                <a:spcAft>
                  <a:spcPts val="600"/>
                </a:spcAft>
              </a:pPr>
              <a:t>5</a:t>
            </a:fld>
            <a:endParaRPr lang="en-US" dirty="0"/>
          </a:p>
        </p:txBody>
      </p:sp>
      <p:pic>
        <p:nvPicPr>
          <p:cNvPr id="4" name="Picture 3">
            <a:extLst>
              <a:ext uri="{FF2B5EF4-FFF2-40B4-BE49-F238E27FC236}">
                <a16:creationId xmlns:a16="http://schemas.microsoft.com/office/drawing/2014/main" xmlns="" id="{A3976E34-52A4-4CC2-A112-C0AB524997BB}"/>
              </a:ext>
            </a:extLst>
          </p:cNvPr>
          <p:cNvPicPr>
            <a:picLocks noChangeAspect="1"/>
          </p:cNvPicPr>
          <p:nvPr/>
        </p:nvPicPr>
        <p:blipFill>
          <a:blip r:embed="rId3"/>
          <a:stretch>
            <a:fillRect/>
          </a:stretch>
        </p:blipFill>
        <p:spPr>
          <a:xfrm>
            <a:off x="10939324" y="5315000"/>
            <a:ext cx="969348" cy="963251"/>
          </a:xfrm>
          <a:prstGeom prst="rect">
            <a:avLst/>
          </a:prstGeom>
        </p:spPr>
      </p:pic>
      <p:sp>
        <p:nvSpPr>
          <p:cNvPr id="6" name="TextBox 5">
            <a:extLst>
              <a:ext uri="{FF2B5EF4-FFF2-40B4-BE49-F238E27FC236}">
                <a16:creationId xmlns:a16="http://schemas.microsoft.com/office/drawing/2014/main" xmlns="" id="{25432576-19FD-4718-934D-ABADF746E4D7}"/>
              </a:ext>
            </a:extLst>
          </p:cNvPr>
          <p:cNvSpPr txBox="1"/>
          <p:nvPr/>
        </p:nvSpPr>
        <p:spPr>
          <a:xfrm>
            <a:off x="405780" y="6278251"/>
            <a:ext cx="4896544"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Source: Larson, Gary (2014): The complete farside.</a:t>
            </a:r>
            <a:endParaRPr kumimoji="0" lang="de-DE" sz="2400" b="0" i="0" u="none" strike="noStrike" kern="1200" cap="none" spc="0" normalizeH="0" baseline="0" noProof="0" dirty="0">
              <a:ln>
                <a:noFill/>
              </a:ln>
              <a:solidFill>
                <a:srgbClr val="D8D8D8"/>
              </a:solidFill>
              <a:effectLst/>
              <a:uLnTx/>
              <a:uFillTx/>
              <a:latin typeface="Calibri"/>
              <a:ea typeface="+mn-ea"/>
              <a:cs typeface="+mn-cs"/>
            </a:endParaRPr>
          </a:p>
        </p:txBody>
      </p:sp>
    </p:spTree>
    <p:extLst>
      <p:ext uri="{BB962C8B-B14F-4D97-AF65-F5344CB8AC3E}">
        <p14:creationId xmlns:p14="http://schemas.microsoft.com/office/powerpoint/2010/main" val="3372319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1EBCF7-9FFD-4384-BB4E-C8B6B638571D}"/>
              </a:ext>
            </a:extLst>
          </p:cNvPr>
          <p:cNvSpPr>
            <a:spLocks noGrp="1"/>
          </p:cNvSpPr>
          <p:nvPr>
            <p:ph type="title"/>
          </p:nvPr>
        </p:nvSpPr>
        <p:spPr/>
        <p:txBody>
          <a:bodyPr/>
          <a:lstStyle/>
          <a:p>
            <a:r>
              <a:rPr lang="de-DE" dirty="0"/>
              <a:t>Pitfalls in intercultural communication: Language differences</a:t>
            </a:r>
          </a:p>
        </p:txBody>
      </p:sp>
      <p:sp>
        <p:nvSpPr>
          <p:cNvPr id="3" name="Inhaltsplatzhalter 2">
            <a:extLst>
              <a:ext uri="{FF2B5EF4-FFF2-40B4-BE49-F238E27FC236}">
                <a16:creationId xmlns:a16="http://schemas.microsoft.com/office/drawing/2014/main" xmlns="" id="{E6E06139-ED27-4BF3-84E4-64552C796DA4}"/>
              </a:ext>
            </a:extLst>
          </p:cNvPr>
          <p:cNvSpPr>
            <a:spLocks noGrp="1"/>
          </p:cNvSpPr>
          <p:nvPr>
            <p:ph idx="1"/>
          </p:nvPr>
        </p:nvSpPr>
        <p:spPr/>
        <p:txBody>
          <a:bodyPr>
            <a:normAutofit/>
          </a:bodyPr>
          <a:lstStyle/>
          <a:p>
            <a:pPr>
              <a:lnSpc>
                <a:spcPct val="150000"/>
              </a:lnSpc>
            </a:pPr>
            <a:r>
              <a:rPr lang="en-US" sz="2000" dirty="0"/>
              <a:t>Language differences = obvious barrier to intercultural communication </a:t>
            </a:r>
          </a:p>
          <a:p>
            <a:pPr>
              <a:lnSpc>
                <a:spcPct val="150000"/>
              </a:lnSpc>
            </a:pPr>
            <a:r>
              <a:rPr lang="en-US" sz="2000" dirty="0"/>
              <a:t>Dialects, different accents and slang can cause problems even if you speak the same language</a:t>
            </a:r>
          </a:p>
          <a:p>
            <a:pPr>
              <a:lnSpc>
                <a:spcPct val="150000"/>
              </a:lnSpc>
            </a:pPr>
            <a:r>
              <a:rPr lang="en-US" sz="2000" dirty="0"/>
              <a:t>Words do not necessarily translate exactly from one language to another. </a:t>
            </a:r>
          </a:p>
          <a:p>
            <a:pPr>
              <a:lnSpc>
                <a:spcPct val="150000"/>
              </a:lnSpc>
            </a:pPr>
            <a:r>
              <a:rPr lang="en-US" sz="2000" dirty="0"/>
              <a:t>If an interpreter is used, the characteristics of the conversation can change as a third person comes in</a:t>
            </a:r>
          </a:p>
          <a:p>
            <a:endParaRPr lang="en-US" dirty="0"/>
          </a:p>
          <a:p>
            <a:endParaRPr lang="de-DE" dirty="0"/>
          </a:p>
        </p:txBody>
      </p:sp>
      <p:sp>
        <p:nvSpPr>
          <p:cNvPr id="4" name="Foliennummernplatzhalter 3">
            <a:extLst>
              <a:ext uri="{FF2B5EF4-FFF2-40B4-BE49-F238E27FC236}">
                <a16:creationId xmlns:a16="http://schemas.microsoft.com/office/drawing/2014/main" xmlns="" id="{1FE372D4-EA9C-459E-8C03-BF99CA73CE2A}"/>
              </a:ext>
            </a:extLst>
          </p:cNvPr>
          <p:cNvSpPr>
            <a:spLocks noGrp="1"/>
          </p:cNvSpPr>
          <p:nvPr>
            <p:ph type="sldNum" sz="quarter" idx="12"/>
          </p:nvPr>
        </p:nvSpPr>
        <p:spPr/>
        <p:txBody>
          <a:bodyPr/>
          <a:lstStyle/>
          <a:p>
            <a:fld id="{C014DD1E-5D91-48A3-AD6D-45FBA980D106}" type="slidenum">
              <a:rPr lang="en-GB" smtClean="0"/>
              <a:t>6</a:t>
            </a:fld>
            <a:endParaRPr lang="en-GB" dirty="0"/>
          </a:p>
        </p:txBody>
      </p:sp>
    </p:spTree>
    <p:extLst>
      <p:ext uri="{BB962C8B-B14F-4D97-AF65-F5344CB8AC3E}">
        <p14:creationId xmlns:p14="http://schemas.microsoft.com/office/powerpoint/2010/main" val="28403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1EBCF7-9FFD-4384-BB4E-C8B6B638571D}"/>
              </a:ext>
            </a:extLst>
          </p:cNvPr>
          <p:cNvSpPr>
            <a:spLocks noGrp="1"/>
          </p:cNvSpPr>
          <p:nvPr>
            <p:ph type="title"/>
          </p:nvPr>
        </p:nvSpPr>
        <p:spPr>
          <a:xfrm>
            <a:off x="1027887" y="387941"/>
            <a:ext cx="9598700" cy="1485900"/>
          </a:xfrm>
        </p:spPr>
        <p:txBody>
          <a:bodyPr/>
          <a:lstStyle/>
          <a:p>
            <a:r>
              <a:rPr lang="de-DE" dirty="0"/>
              <a:t>Pitfalls in intercultural communication: Non-verbal communication</a:t>
            </a:r>
          </a:p>
        </p:txBody>
      </p:sp>
      <p:sp>
        <p:nvSpPr>
          <p:cNvPr id="3" name="Inhaltsplatzhalter 2">
            <a:extLst>
              <a:ext uri="{FF2B5EF4-FFF2-40B4-BE49-F238E27FC236}">
                <a16:creationId xmlns:a16="http://schemas.microsoft.com/office/drawing/2014/main" xmlns="" id="{E6E06139-ED27-4BF3-84E4-64552C796DA4}"/>
              </a:ext>
            </a:extLst>
          </p:cNvPr>
          <p:cNvSpPr>
            <a:spLocks noGrp="1"/>
          </p:cNvSpPr>
          <p:nvPr>
            <p:ph idx="1"/>
          </p:nvPr>
        </p:nvSpPr>
        <p:spPr>
          <a:xfrm>
            <a:off x="1341884" y="1873841"/>
            <a:ext cx="5371241" cy="3695700"/>
          </a:xfrm>
        </p:spPr>
        <p:txBody>
          <a:bodyPr>
            <a:normAutofit fontScale="92500" lnSpcReduction="20000"/>
          </a:bodyPr>
          <a:lstStyle/>
          <a:p>
            <a:endParaRPr lang="en-US" dirty="0"/>
          </a:p>
          <a:p>
            <a:r>
              <a:rPr lang="en-US" sz="2200" b="1" dirty="0"/>
              <a:t>Distance: </a:t>
            </a:r>
            <a:r>
              <a:rPr lang="en-US" sz="2200" dirty="0"/>
              <a:t>which distance feels comfortable for you when talking to a stranger? Try it out! Have you ever been in a situation where your conversation partner did not keep the “appropriate distance”? How did it effect your conversation? </a:t>
            </a:r>
          </a:p>
          <a:p>
            <a:r>
              <a:rPr lang="en-US" sz="2200" b="1" dirty="0"/>
              <a:t>Gestures:</a:t>
            </a:r>
            <a:r>
              <a:rPr lang="en-US" sz="2200" dirty="0"/>
              <a:t> Do you know the meaning of the gestures on the pictures in at least two different cultures</a:t>
            </a:r>
            <a:r>
              <a:rPr lang="en-US" sz="2200" dirty="0" smtClean="0"/>
              <a:t>? Do you know what they mean in </a:t>
            </a:r>
            <a:r>
              <a:rPr lang="en-US" sz="2200" smtClean="0"/>
              <a:t>your own culture</a:t>
            </a:r>
            <a:r>
              <a:rPr lang="en-US" sz="2200" dirty="0" smtClean="0"/>
              <a:t>?</a:t>
            </a:r>
            <a:endParaRPr lang="en-US" sz="2200" dirty="0"/>
          </a:p>
          <a:p>
            <a:r>
              <a:rPr lang="en-US" sz="2200" b="1" dirty="0"/>
              <a:t>Mimics: </a:t>
            </a:r>
            <a:r>
              <a:rPr lang="en-US" sz="2200" dirty="0"/>
              <a:t>Discuss what it means in your cultural context to look someone straight into the eyes. </a:t>
            </a:r>
            <a:r>
              <a:rPr lang="de-DE" sz="2200" dirty="0"/>
              <a:t>Can you think of other examples?</a:t>
            </a:r>
          </a:p>
        </p:txBody>
      </p:sp>
      <p:sp>
        <p:nvSpPr>
          <p:cNvPr id="4" name="Foliennummernplatzhalter 3">
            <a:extLst>
              <a:ext uri="{FF2B5EF4-FFF2-40B4-BE49-F238E27FC236}">
                <a16:creationId xmlns:a16="http://schemas.microsoft.com/office/drawing/2014/main" xmlns="" id="{1FE372D4-EA9C-459E-8C03-BF99CA73CE2A}"/>
              </a:ext>
            </a:extLst>
          </p:cNvPr>
          <p:cNvSpPr>
            <a:spLocks noGrp="1"/>
          </p:cNvSpPr>
          <p:nvPr>
            <p:ph type="sldNum" sz="quarter" idx="12"/>
          </p:nvPr>
        </p:nvSpPr>
        <p:spPr/>
        <p:txBody>
          <a:bodyPr/>
          <a:lstStyle/>
          <a:p>
            <a:fld id="{C014DD1E-5D91-48A3-AD6D-45FBA980D106}" type="slidenum">
              <a:rPr lang="en-GB" smtClean="0"/>
              <a:t>7</a:t>
            </a:fld>
            <a:endParaRPr lang="en-GB" dirty="0"/>
          </a:p>
        </p:txBody>
      </p:sp>
      <p:pic>
        <p:nvPicPr>
          <p:cNvPr id="6" name="Picture 5">
            <a:extLst>
              <a:ext uri="{FF2B5EF4-FFF2-40B4-BE49-F238E27FC236}">
                <a16:creationId xmlns:a16="http://schemas.microsoft.com/office/drawing/2014/main" xmlns="" id="{985A8F44-87AA-40FB-BFE3-66A026AD9BA0}"/>
              </a:ext>
            </a:extLst>
          </p:cNvPr>
          <p:cNvPicPr>
            <a:picLocks noChangeAspect="1"/>
          </p:cNvPicPr>
          <p:nvPr/>
        </p:nvPicPr>
        <p:blipFill>
          <a:blip r:embed="rId2"/>
          <a:stretch>
            <a:fillRect/>
          </a:stretch>
        </p:blipFill>
        <p:spPr>
          <a:xfrm>
            <a:off x="10990956" y="5611265"/>
            <a:ext cx="1033197" cy="1022968"/>
          </a:xfrm>
          <a:prstGeom prst="rect">
            <a:avLst/>
          </a:prstGeom>
        </p:spPr>
      </p:pic>
      <p:pic>
        <p:nvPicPr>
          <p:cNvPr id="9" name="Picture 8"/>
          <p:cNvPicPr>
            <a:picLocks noChangeAspect="1"/>
          </p:cNvPicPr>
          <p:nvPr/>
        </p:nvPicPr>
        <p:blipFill>
          <a:blip r:embed="rId3"/>
          <a:stretch>
            <a:fillRect/>
          </a:stretch>
        </p:blipFill>
        <p:spPr>
          <a:xfrm>
            <a:off x="7398508" y="1351654"/>
            <a:ext cx="3310415" cy="4669941"/>
          </a:xfrm>
          <a:prstGeom prst="rect">
            <a:avLst/>
          </a:prstGeom>
        </p:spPr>
      </p:pic>
    </p:spTree>
    <p:extLst>
      <p:ext uri="{BB962C8B-B14F-4D97-AF65-F5344CB8AC3E}">
        <p14:creationId xmlns:p14="http://schemas.microsoft.com/office/powerpoint/2010/main" val="15090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1C596E-E7CF-453D-8C22-28D71CEDCA51}"/>
              </a:ext>
            </a:extLst>
          </p:cNvPr>
          <p:cNvSpPr>
            <a:spLocks noGrp="1"/>
          </p:cNvSpPr>
          <p:nvPr>
            <p:ph type="title"/>
          </p:nvPr>
        </p:nvSpPr>
        <p:spPr>
          <a:xfrm>
            <a:off x="1023295" y="685800"/>
            <a:ext cx="10490791" cy="1485900"/>
          </a:xfrm>
        </p:spPr>
        <p:txBody>
          <a:bodyPr vert="horz" lIns="91440" tIns="45720" rIns="91440" bIns="45720" rtlCol="0">
            <a:normAutofit/>
          </a:bodyPr>
          <a:lstStyle/>
          <a:p>
            <a:pPr defTabSz="914400"/>
            <a:r>
              <a:rPr lang="en-US" sz="4100" cap="all" dirty="0"/>
              <a:t>Pitfalls in intercultural communication: Stereotyping</a:t>
            </a:r>
          </a:p>
        </p:txBody>
      </p:sp>
      <p:sp>
        <p:nvSpPr>
          <p:cNvPr id="14" name="Rectangle 13">
            <a:extLst>
              <a:ext uri="{FF2B5EF4-FFF2-40B4-BE49-F238E27FC236}">
                <a16:creationId xmlns:a16="http://schemas.microsoft.com/office/drawing/2014/main" xmlns="" id="{B9F89C22-0475-4427-B7C8-0269AD40E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xmlns="" id="{110D1FA9-C392-4301-89D0-98A0CE3C0260}"/>
              </a:ext>
            </a:extLst>
          </p:cNvPr>
          <p:cNvSpPr>
            <a:spLocks noGrp="1"/>
          </p:cNvSpPr>
          <p:nvPr>
            <p:ph idx="1"/>
          </p:nvPr>
        </p:nvSpPr>
        <p:spPr>
          <a:xfrm>
            <a:off x="1023295" y="2286000"/>
            <a:ext cx="5071116" cy="3581400"/>
          </a:xfrm>
        </p:spPr>
        <p:txBody>
          <a:bodyPr vert="horz" lIns="91440" tIns="45720" rIns="91440" bIns="45720" rtlCol="0">
            <a:normAutofit/>
          </a:bodyPr>
          <a:lstStyle/>
          <a:p>
            <a:pPr defTabSz="914400">
              <a:spcBef>
                <a:spcPts val="0"/>
              </a:spcBef>
              <a:spcAft>
                <a:spcPts val="600"/>
              </a:spcAft>
            </a:pPr>
            <a:r>
              <a:rPr lang="en-US" sz="1800" dirty="0"/>
              <a:t>Stereotypes and prejudices can influence the way we communicate with each other</a:t>
            </a:r>
          </a:p>
          <a:p>
            <a:pPr defTabSz="914400">
              <a:spcBef>
                <a:spcPts val="0"/>
              </a:spcBef>
              <a:spcAft>
                <a:spcPts val="600"/>
              </a:spcAft>
            </a:pPr>
            <a:r>
              <a:rPr lang="en-US" sz="1800" dirty="0"/>
              <a:t>There are negative as well as positive stereotypes</a:t>
            </a:r>
          </a:p>
          <a:p>
            <a:pPr defTabSz="914400">
              <a:spcBef>
                <a:spcPts val="0"/>
              </a:spcBef>
              <a:spcAft>
                <a:spcPts val="600"/>
              </a:spcAft>
            </a:pPr>
            <a:r>
              <a:rPr lang="en-US" sz="1800" dirty="0"/>
              <a:t>An increased awareness about the effects of stereotyping can minimise the negative impacts that can result from them</a:t>
            </a:r>
          </a:p>
          <a:p>
            <a:pPr defTabSz="914400">
              <a:spcBef>
                <a:spcPts val="0"/>
              </a:spcBef>
              <a:spcAft>
                <a:spcPts val="600"/>
              </a:spcAft>
            </a:pPr>
            <a:r>
              <a:rPr lang="en-US" sz="1800" dirty="0"/>
              <a:t>A self-reflective attitude comprises of: acknowledging the existence of our preconceptions, understanding how they impact us, slowing down, checking it out and getting information</a:t>
            </a:r>
          </a:p>
          <a:p>
            <a:pPr defTabSz="914400">
              <a:spcBef>
                <a:spcPts val="0"/>
              </a:spcBef>
              <a:spcAft>
                <a:spcPts val="600"/>
              </a:spcAft>
            </a:pPr>
            <a:endParaRPr lang="en-US" sz="1800" dirty="0"/>
          </a:p>
          <a:p>
            <a:pPr marL="0" indent="0" defTabSz="914400">
              <a:spcBef>
                <a:spcPts val="0"/>
              </a:spcBef>
              <a:spcAft>
                <a:spcPts val="600"/>
              </a:spcAft>
              <a:buNone/>
            </a:pPr>
            <a:endParaRPr lang="en-US" sz="1800" dirty="0"/>
          </a:p>
          <a:p>
            <a:pPr marL="0" indent="0" defTabSz="914400">
              <a:spcBef>
                <a:spcPts val="0"/>
              </a:spcBef>
              <a:spcAft>
                <a:spcPts val="600"/>
              </a:spcAft>
              <a:buNone/>
            </a:pPr>
            <a:endParaRPr lang="en-US" sz="1800" dirty="0"/>
          </a:p>
        </p:txBody>
      </p:sp>
      <p:sp>
        <p:nvSpPr>
          <p:cNvPr id="4" name="Foliennummernplatzhalter 3">
            <a:extLst>
              <a:ext uri="{FF2B5EF4-FFF2-40B4-BE49-F238E27FC236}">
                <a16:creationId xmlns:a16="http://schemas.microsoft.com/office/drawing/2014/main" xmlns="" id="{8E86C50B-6B54-4CC5-A37C-20535896865A}"/>
              </a:ext>
            </a:extLst>
          </p:cNvPr>
          <p:cNvSpPr>
            <a:spLocks noGrp="1"/>
          </p:cNvSpPr>
          <p:nvPr>
            <p:ph type="sldNum" sz="quarter" idx="12"/>
          </p:nvPr>
        </p:nvSpPr>
        <p:spPr>
          <a:xfrm>
            <a:off x="9470269" y="6453386"/>
            <a:ext cx="1595876" cy="404614"/>
          </a:xfrm>
        </p:spPr>
        <p:txBody>
          <a:bodyPr vert="horz" lIns="91440" tIns="45720" rIns="91440" bIns="45720" rtlCol="0">
            <a:normAutofit/>
          </a:bodyPr>
          <a:lstStyle/>
          <a:p>
            <a:pPr defTabSz="914400">
              <a:spcAft>
                <a:spcPts val="600"/>
              </a:spcAft>
            </a:pPr>
            <a:fld id="{C014DD1E-5D91-48A3-AD6D-45FBA980D106}" type="slidenum">
              <a:rPr lang="en-US" smtClean="0"/>
              <a:pPr defTabSz="914400">
                <a:spcAft>
                  <a:spcPts val="600"/>
                </a:spcAft>
              </a:pPr>
              <a:t>8</a:t>
            </a:fld>
            <a:endParaRPr lang="en-US" dirty="0"/>
          </a:p>
        </p:txBody>
      </p:sp>
      <p:sp>
        <p:nvSpPr>
          <p:cNvPr id="8" name="TextBox 7">
            <a:extLst>
              <a:ext uri="{FF2B5EF4-FFF2-40B4-BE49-F238E27FC236}">
                <a16:creationId xmlns:a16="http://schemas.microsoft.com/office/drawing/2014/main" xmlns="" id="{DB6E66C2-EA3E-48A0-91C2-1685A5CFEEE7}"/>
              </a:ext>
            </a:extLst>
          </p:cNvPr>
          <p:cNvSpPr txBox="1"/>
          <p:nvPr/>
        </p:nvSpPr>
        <p:spPr>
          <a:xfrm>
            <a:off x="6422269" y="2348880"/>
            <a:ext cx="5288586" cy="2934330"/>
          </a:xfrm>
          <a:prstGeom prst="rect">
            <a:avLst/>
          </a:prstGeom>
          <a:solidFill>
            <a:schemeClr val="accent3">
              <a:lumMod val="20000"/>
              <a:lumOff val="80000"/>
            </a:schemeClr>
          </a:solid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Heaven is where the police are British,</a:t>
            </a:r>
            <a:br>
              <a:rPr kumimoji="0" lang="en-GB" sz="2000" b="0" i="0" u="none" strike="noStrike" kern="1200" cap="none" spc="0" normalizeH="0" baseline="0" noProof="0" dirty="0">
                <a:ln>
                  <a:noFill/>
                </a:ln>
                <a:solidFill>
                  <a:prstClr val="black"/>
                </a:solidFill>
                <a:effectLst/>
                <a:uLnTx/>
                <a:uFillTx/>
                <a:latin typeface="Calibri"/>
                <a:ea typeface="+mn-ea"/>
                <a:cs typeface="+mn-cs"/>
              </a:rPr>
            </a:br>
            <a:r>
              <a:rPr kumimoji="0" lang="en-GB" sz="2000" b="0" i="0" u="none" strike="noStrike" kern="1200" cap="none" spc="0" normalizeH="0" baseline="0" noProof="0" dirty="0">
                <a:ln>
                  <a:noFill/>
                </a:ln>
                <a:solidFill>
                  <a:prstClr val="black"/>
                </a:solidFill>
                <a:effectLst/>
                <a:uLnTx/>
                <a:uFillTx/>
                <a:latin typeface="Calibri"/>
                <a:ea typeface="+mn-ea"/>
                <a:cs typeface="+mn-cs"/>
              </a:rPr>
              <a:t>the chefs Italian, the mechanics German,</a:t>
            </a:r>
            <a:br>
              <a:rPr kumimoji="0" lang="en-GB" sz="2000" b="0" i="0" u="none" strike="noStrike" kern="1200" cap="none" spc="0" normalizeH="0" baseline="0" noProof="0" dirty="0">
                <a:ln>
                  <a:noFill/>
                </a:ln>
                <a:solidFill>
                  <a:prstClr val="black"/>
                </a:solidFill>
                <a:effectLst/>
                <a:uLnTx/>
                <a:uFillTx/>
                <a:latin typeface="Calibri"/>
                <a:ea typeface="+mn-ea"/>
                <a:cs typeface="+mn-cs"/>
              </a:rPr>
            </a:br>
            <a:r>
              <a:rPr kumimoji="0" lang="en-GB" sz="2000" b="0" i="0" u="none" strike="noStrike" kern="1200" cap="none" spc="0" normalizeH="0" baseline="0" noProof="0" dirty="0">
                <a:ln>
                  <a:noFill/>
                </a:ln>
                <a:solidFill>
                  <a:prstClr val="black"/>
                </a:solidFill>
                <a:effectLst/>
                <a:uLnTx/>
                <a:uFillTx/>
                <a:latin typeface="Calibri"/>
                <a:ea typeface="+mn-ea"/>
                <a:cs typeface="+mn-cs"/>
              </a:rPr>
              <a:t>the lovers French,</a:t>
            </a:r>
            <a:br>
              <a:rPr kumimoji="0" lang="en-GB" sz="2000" b="0" i="0" u="none" strike="noStrike" kern="1200" cap="none" spc="0" normalizeH="0" baseline="0" noProof="0" dirty="0">
                <a:ln>
                  <a:noFill/>
                </a:ln>
                <a:solidFill>
                  <a:prstClr val="black"/>
                </a:solidFill>
                <a:effectLst/>
                <a:uLnTx/>
                <a:uFillTx/>
                <a:latin typeface="Calibri"/>
                <a:ea typeface="+mn-ea"/>
                <a:cs typeface="+mn-cs"/>
              </a:rPr>
            </a:br>
            <a:r>
              <a:rPr kumimoji="0" lang="en-GB" sz="2000" b="0" i="0" u="none" strike="noStrike" kern="1200" cap="none" spc="0" normalizeH="0" baseline="0" noProof="0" dirty="0">
                <a:ln>
                  <a:noFill/>
                </a:ln>
                <a:solidFill>
                  <a:prstClr val="black"/>
                </a:solidFill>
                <a:effectLst/>
                <a:uLnTx/>
                <a:uFillTx/>
                <a:latin typeface="Calibri"/>
                <a:ea typeface="+mn-ea"/>
                <a:cs typeface="+mn-cs"/>
              </a:rPr>
              <a:t>and it‘s all organized by the Swiss.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Hell is where the police are German, </a:t>
            </a:r>
            <a:br>
              <a:rPr kumimoji="0" lang="en-GB" sz="2000" b="0" i="0" u="none" strike="noStrike" kern="1200" cap="none" spc="0" normalizeH="0" baseline="0" noProof="0" dirty="0">
                <a:ln>
                  <a:noFill/>
                </a:ln>
                <a:solidFill>
                  <a:prstClr val="black"/>
                </a:solidFill>
                <a:effectLst/>
                <a:uLnTx/>
                <a:uFillTx/>
                <a:latin typeface="Calibri"/>
                <a:ea typeface="+mn-ea"/>
                <a:cs typeface="+mn-cs"/>
              </a:rPr>
            </a:br>
            <a:r>
              <a:rPr kumimoji="0" lang="en-GB" sz="2000" b="0" i="0" u="none" strike="noStrike" kern="1200" cap="none" spc="0" normalizeH="0" baseline="0" noProof="0" dirty="0">
                <a:ln>
                  <a:noFill/>
                </a:ln>
                <a:solidFill>
                  <a:prstClr val="black"/>
                </a:solidFill>
                <a:effectLst/>
                <a:uLnTx/>
                <a:uFillTx/>
                <a:latin typeface="Calibri"/>
                <a:ea typeface="+mn-ea"/>
                <a:cs typeface="+mn-cs"/>
              </a:rPr>
              <a:t>the chefs are British, </a:t>
            </a:r>
            <a:br>
              <a:rPr kumimoji="0" lang="en-GB" sz="2000" b="0" i="0" u="none" strike="noStrike" kern="1200" cap="none" spc="0" normalizeH="0" baseline="0" noProof="0" dirty="0">
                <a:ln>
                  <a:noFill/>
                </a:ln>
                <a:solidFill>
                  <a:prstClr val="black"/>
                </a:solidFill>
                <a:effectLst/>
                <a:uLnTx/>
                <a:uFillTx/>
                <a:latin typeface="Calibri"/>
                <a:ea typeface="+mn-ea"/>
                <a:cs typeface="+mn-cs"/>
              </a:rPr>
            </a:br>
            <a:r>
              <a:rPr kumimoji="0" lang="en-GB" sz="2000" b="0" i="0" u="none" strike="noStrike" kern="1200" cap="none" spc="0" normalizeH="0" baseline="0" noProof="0" dirty="0">
                <a:ln>
                  <a:noFill/>
                </a:ln>
                <a:solidFill>
                  <a:prstClr val="black"/>
                </a:solidFill>
                <a:effectLst/>
                <a:uLnTx/>
                <a:uFillTx/>
                <a:latin typeface="Calibri"/>
                <a:ea typeface="+mn-ea"/>
                <a:cs typeface="+mn-cs"/>
              </a:rPr>
              <a:t>the mechanics French,</a:t>
            </a:r>
            <a:br>
              <a:rPr kumimoji="0" lang="en-GB" sz="2000" b="0" i="0" u="none" strike="noStrike" kern="1200" cap="none" spc="0" normalizeH="0" baseline="0" noProof="0" dirty="0">
                <a:ln>
                  <a:noFill/>
                </a:ln>
                <a:solidFill>
                  <a:prstClr val="black"/>
                </a:solidFill>
                <a:effectLst/>
                <a:uLnTx/>
                <a:uFillTx/>
                <a:latin typeface="Calibri"/>
                <a:ea typeface="+mn-ea"/>
                <a:cs typeface="+mn-cs"/>
              </a:rPr>
            </a:br>
            <a:r>
              <a:rPr kumimoji="0" lang="en-GB" sz="2000" b="0" i="0" u="none" strike="noStrike" kern="1200" cap="none" spc="0" normalizeH="0" baseline="0" noProof="0" dirty="0">
                <a:ln>
                  <a:noFill/>
                </a:ln>
                <a:solidFill>
                  <a:prstClr val="black"/>
                </a:solidFill>
                <a:effectLst/>
                <a:uLnTx/>
                <a:uFillTx/>
                <a:latin typeface="Calibri"/>
                <a:ea typeface="+mn-ea"/>
                <a:cs typeface="+mn-cs"/>
              </a:rPr>
              <a:t>the lovers Swiss </a:t>
            </a:r>
            <a:br>
              <a:rPr kumimoji="0" lang="en-GB" sz="2000" b="0" i="0" u="none" strike="noStrike" kern="1200" cap="none" spc="0" normalizeH="0" baseline="0" noProof="0" dirty="0">
                <a:ln>
                  <a:noFill/>
                </a:ln>
                <a:solidFill>
                  <a:prstClr val="black"/>
                </a:solidFill>
                <a:effectLst/>
                <a:uLnTx/>
                <a:uFillTx/>
                <a:latin typeface="Calibri"/>
                <a:ea typeface="+mn-ea"/>
                <a:cs typeface="+mn-cs"/>
              </a:rPr>
            </a:br>
            <a:r>
              <a:rPr kumimoji="0" lang="en-GB" sz="2000" b="0" i="0" u="none" strike="noStrike" kern="1200" cap="none" spc="0" normalizeH="0" baseline="0" noProof="0" dirty="0">
                <a:ln>
                  <a:noFill/>
                </a:ln>
                <a:solidFill>
                  <a:prstClr val="black"/>
                </a:solidFill>
                <a:effectLst/>
                <a:uLnTx/>
                <a:uFillTx/>
                <a:latin typeface="Calibri"/>
                <a:ea typeface="+mn-ea"/>
                <a:cs typeface="+mn-cs"/>
              </a:rPr>
              <a:t>and it‘s all organised by the Italians.</a:t>
            </a:r>
          </a:p>
        </p:txBody>
      </p:sp>
    </p:spTree>
    <p:extLst>
      <p:ext uri="{BB962C8B-B14F-4D97-AF65-F5344CB8AC3E}">
        <p14:creationId xmlns:p14="http://schemas.microsoft.com/office/powerpoint/2010/main" val="363732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1773932" y="457770"/>
            <a:ext cx="9073008" cy="928266"/>
          </a:xfrm>
        </p:spPr>
        <p:txBody>
          <a:bodyPr>
            <a:normAutofit/>
          </a:bodyPr>
          <a:lstStyle/>
          <a:p>
            <a:pPr algn="ctr"/>
            <a:r>
              <a:rPr lang="de-DE" sz="2700" dirty="0"/>
              <a:t>Pitfalls in Intercultural Communication: Communication Styles</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nhaltsplatzhalter 9">
            <a:extLst>
              <a:ext uri="{FF2B5EF4-FFF2-40B4-BE49-F238E27FC236}">
                <a16:creationId xmlns:a16="http://schemas.microsoft.com/office/drawing/2014/main" xmlns="" id="{0D206FEB-078F-4C43-9157-04C3EA03505B}"/>
              </a:ext>
            </a:extLst>
          </p:cNvPr>
          <p:cNvPicPr>
            <a:picLocks noChangeAspect="1"/>
          </p:cNvPicPr>
          <p:nvPr/>
        </p:nvPicPr>
        <p:blipFill>
          <a:blip r:embed="rId2"/>
          <a:stretch>
            <a:fillRect/>
          </a:stretch>
        </p:blipFill>
        <p:spPr>
          <a:xfrm>
            <a:off x="4961809" y="1550551"/>
            <a:ext cx="6515368" cy="3436855"/>
          </a:xfrm>
          <a:prstGeom prst="rect">
            <a:avLst/>
          </a:prstGeom>
        </p:spPr>
      </p:pic>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978028" y="1890564"/>
            <a:ext cx="3655467" cy="3581400"/>
          </a:xfrm>
        </p:spPr>
        <p:txBody>
          <a:bodyPr>
            <a:normAutofit/>
          </a:bodyPr>
          <a:lstStyle/>
          <a:p>
            <a:r>
              <a:rPr lang="en-US" dirty="0"/>
              <a:t>Which cultural communication difference is described with the picture? </a:t>
            </a:r>
          </a:p>
          <a:p>
            <a:r>
              <a:rPr lang="en-US" dirty="0"/>
              <a:t>Describe a situation where you have met a similar difference at your workplace</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9</a:t>
            </a:fld>
            <a:endParaRPr lang="en-GB" dirty="0"/>
          </a:p>
        </p:txBody>
      </p:sp>
      <p:sp>
        <p:nvSpPr>
          <p:cNvPr id="2" name="Textfeld 1">
            <a:extLst>
              <a:ext uri="{FF2B5EF4-FFF2-40B4-BE49-F238E27FC236}">
                <a16:creationId xmlns:a16="http://schemas.microsoft.com/office/drawing/2014/main" xmlns="" id="{A699A2AE-C8DE-4072-B146-B33E874B980B}"/>
              </a:ext>
            </a:extLst>
          </p:cNvPr>
          <p:cNvSpPr txBox="1"/>
          <p:nvPr/>
        </p:nvSpPr>
        <p:spPr>
          <a:xfrm>
            <a:off x="4997021" y="5141279"/>
            <a:ext cx="6248988" cy="307777"/>
          </a:xfrm>
          <a:prstGeom prst="rect">
            <a:avLst/>
          </a:prstGeom>
          <a:noFill/>
          <a:ln>
            <a:solidFill>
              <a:schemeClr val="tx2"/>
            </a:solidFill>
          </a:ln>
        </p:spPr>
        <p:txBody>
          <a:bodyPr wrap="square" rtlCol="0">
            <a:spAutoFit/>
          </a:bodyPr>
          <a:lstStyle/>
          <a:p>
            <a:r>
              <a:rPr lang="de-DE" sz="1400" dirty="0"/>
              <a:t>Title of the picture: Tackling problems. Source: Yang Liu – East meets West (2010)</a:t>
            </a:r>
          </a:p>
        </p:txBody>
      </p:sp>
      <p:pic>
        <p:nvPicPr>
          <p:cNvPr id="3" name="Picture 2">
            <a:extLst>
              <a:ext uri="{FF2B5EF4-FFF2-40B4-BE49-F238E27FC236}">
                <a16:creationId xmlns:a16="http://schemas.microsoft.com/office/drawing/2014/main" xmlns="" id="{9D6F1F8B-19B0-430F-A106-1575150764DC}"/>
              </a:ext>
            </a:extLst>
          </p:cNvPr>
          <p:cNvPicPr>
            <a:picLocks noChangeAspect="1"/>
          </p:cNvPicPr>
          <p:nvPr/>
        </p:nvPicPr>
        <p:blipFill>
          <a:blip r:embed="rId3"/>
          <a:stretch>
            <a:fillRect/>
          </a:stretch>
        </p:blipFill>
        <p:spPr>
          <a:xfrm>
            <a:off x="10974620" y="5692442"/>
            <a:ext cx="969348" cy="963251"/>
          </a:xfrm>
          <a:prstGeom prst="rect">
            <a:avLst/>
          </a:prstGeom>
        </p:spPr>
      </p:pic>
    </p:spTree>
    <p:extLst>
      <p:ext uri="{BB962C8B-B14F-4D97-AF65-F5344CB8AC3E}">
        <p14:creationId xmlns:p14="http://schemas.microsoft.com/office/powerpoint/2010/main" val="674894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402</TotalTime>
  <Words>1992</Words>
  <Application>Microsoft Office PowerPoint</Application>
  <PresentationFormat>Custom</PresentationFormat>
  <Paragraphs>209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Franklin Gothic Book</vt:lpstr>
      <vt:lpstr>Noto Sans</vt:lpstr>
      <vt:lpstr>Open Sans</vt:lpstr>
      <vt:lpstr>Symbol</vt:lpstr>
      <vt:lpstr>Times New Roman</vt:lpstr>
      <vt:lpstr>Wingdings</vt:lpstr>
      <vt:lpstr>Crop</vt:lpstr>
      <vt:lpstr>INTERCULTURAL Communication</vt:lpstr>
      <vt:lpstr>After completing this module you will be able to:</vt:lpstr>
      <vt:lpstr>Meet Eva and Ben</vt:lpstr>
      <vt:lpstr>INTERCULTURAL COMMUNICATION PITFALLS</vt:lpstr>
      <vt:lpstr>What is happening here?  What pitfall can you recognise in this situation?</vt:lpstr>
      <vt:lpstr>Pitfalls in intercultural communication: Language differences</vt:lpstr>
      <vt:lpstr>Pitfalls in intercultural communication: Non-verbal communication</vt:lpstr>
      <vt:lpstr>Pitfalls in intercultural communication: Stereotyping</vt:lpstr>
      <vt:lpstr>Pitfalls in Intercultural Communication: Communication Styles</vt:lpstr>
      <vt:lpstr>Pitfalls in Intercultural Communication: Communication styles</vt:lpstr>
      <vt:lpstr>Pitfalls in Intercultural Communication: Communication styles</vt:lpstr>
      <vt:lpstr>Pitfalls in Intercultural Communication: Communication styles</vt:lpstr>
      <vt:lpstr>Pitfalls in Intercultural Communication: Communication styles</vt:lpstr>
      <vt:lpstr>Pitfalls in Intercultural Communication: Communication styles</vt:lpstr>
      <vt:lpstr>Intercultural communication pitfalls</vt:lpstr>
      <vt:lpstr>Summary</vt:lpstr>
      <vt:lpstr>BRIDGING INTERCULTURAL COMMUNICATION BARRIERS</vt:lpstr>
      <vt:lpstr>Expressing yourself in a foreign language</vt:lpstr>
      <vt:lpstr>Bridging barriers to intercultural communication: choosing the appropriate means</vt:lpstr>
      <vt:lpstr>Bridging barriers to intercultural communication: Using interpreters</vt:lpstr>
      <vt:lpstr>Bridging barriers to intercultural communication: using interpreters (cont.)</vt:lpstr>
      <vt:lpstr>Bridging barriers to intercultural communication: using interpreters (cont.)</vt:lpstr>
      <vt:lpstr>Bridging barriers to intercultural communication: Translation Apps</vt:lpstr>
      <vt:lpstr>Bridging barriers to intercultural Communication: Non-verbal communication</vt:lpstr>
      <vt:lpstr>Bridging barriers to intercultural communication: using simple language</vt:lpstr>
      <vt:lpstr>  Communication guidelines for your workplace</vt:lpstr>
      <vt:lpstr>Summary</vt:lpstr>
      <vt:lpstr>Solving intercultural conflicts</vt:lpstr>
      <vt:lpstr>Solving intercultural conflicts:  Dealing with Cultural Shock</vt:lpstr>
      <vt:lpstr>Solving intercultural conflicts:  Dealing with Cultural Shock</vt:lpstr>
      <vt:lpstr>Reflection and Action Planning</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Microsoft account</cp:lastModifiedBy>
  <cp:revision>410</cp:revision>
  <cp:lastPrinted>2018-11-19T09:43:55Z</cp:lastPrinted>
  <dcterms:created xsi:type="dcterms:W3CDTF">2018-08-29T12:26:02Z</dcterms:created>
  <dcterms:modified xsi:type="dcterms:W3CDTF">2022-05-25T17:31:12Z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