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4"/>
  </p:sldMasterIdLst>
  <p:notesMasterIdLst>
    <p:notesMasterId r:id="rId47"/>
  </p:notesMasterIdLst>
  <p:handoutMasterIdLst>
    <p:handoutMasterId r:id="rId48"/>
  </p:handoutMasterIdLst>
  <p:sldIdLst>
    <p:sldId id="742" r:id="rId5"/>
    <p:sldId id="754" r:id="rId6"/>
    <p:sldId id="744" r:id="rId7"/>
    <p:sldId id="743" r:id="rId8"/>
    <p:sldId id="777" r:id="rId9"/>
    <p:sldId id="752" r:id="rId10"/>
    <p:sldId id="755" r:id="rId11"/>
    <p:sldId id="757" r:id="rId12"/>
    <p:sldId id="745" r:id="rId13"/>
    <p:sldId id="778" r:id="rId14"/>
    <p:sldId id="750" r:id="rId15"/>
    <p:sldId id="776" r:id="rId16"/>
    <p:sldId id="756" r:id="rId17"/>
    <p:sldId id="759" r:id="rId18"/>
    <p:sldId id="763" r:id="rId19"/>
    <p:sldId id="758" r:id="rId20"/>
    <p:sldId id="785" r:id="rId21"/>
    <p:sldId id="786" r:id="rId22"/>
    <p:sldId id="762" r:id="rId23"/>
    <p:sldId id="784" r:id="rId24"/>
    <p:sldId id="787" r:id="rId25"/>
    <p:sldId id="749" r:id="rId26"/>
    <p:sldId id="769" r:id="rId27"/>
    <p:sldId id="770" r:id="rId28"/>
    <p:sldId id="766" r:id="rId29"/>
    <p:sldId id="767" r:id="rId30"/>
    <p:sldId id="782" r:id="rId31"/>
    <p:sldId id="760" r:id="rId32"/>
    <p:sldId id="765" r:id="rId33"/>
    <p:sldId id="788" r:id="rId34"/>
    <p:sldId id="773" r:id="rId35"/>
    <p:sldId id="771" r:id="rId36"/>
    <p:sldId id="783" r:id="rId37"/>
    <p:sldId id="779" r:id="rId38"/>
    <p:sldId id="781" r:id="rId39"/>
    <p:sldId id="789" r:id="rId40"/>
    <p:sldId id="790" r:id="rId41"/>
    <p:sldId id="775" r:id="rId42"/>
    <p:sldId id="768" r:id="rId43"/>
    <p:sldId id="751" r:id="rId44"/>
    <p:sldId id="761" r:id="rId45"/>
    <p:sldId id="747" r:id="rId46"/>
  </p:sldIdLst>
  <p:sldSz cx="12188825" cy="6858000"/>
  <p:notesSz cx="6805613" cy="9939338"/>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5" pos="3839">
          <p15:clr>
            <a:srgbClr val="A4A3A4"/>
          </p15:clr>
        </p15:guide>
      </p15:sldGuideLst>
    </p:ext>
    <p:ext uri="{2D200454-40CA-4A62-9FC3-DE9A4176ACB9}">
      <p15:notesGuideLst xmlns:p15="http://schemas.microsoft.com/office/powerpoint/2012/main">
        <p15:guide id="1" orient="horz" pos="3131" userDrawn="1">
          <p15:clr>
            <a:srgbClr val="A4A3A4"/>
          </p15:clr>
        </p15:guide>
        <p15:guide id="2" pos="214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mien Wright" initials="DW" lastIdx="12" clrIdx="0">
    <p:extLst>
      <p:ext uri="{19B8F6BF-5375-455C-9EA6-DF929625EA0E}">
        <p15:presenceInfo xmlns:p15="http://schemas.microsoft.com/office/powerpoint/2012/main" userId="Damien Wrigh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680"/>
    <a:srgbClr val="654EA3"/>
    <a:srgbClr val="72DF41"/>
    <a:srgbClr val="BA9238"/>
    <a:srgbClr val="ECC2B8"/>
    <a:srgbClr val="E7F6FF"/>
    <a:srgbClr val="CCECFF"/>
    <a:srgbClr val="00FF99"/>
    <a:srgbClr val="FFFFFF"/>
    <a:srgbClr val="C9C7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DFAB362-AAE6-4366-94C6-D479D2A198EB}" v="81" dt="2021-09-13T10:37:02.37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35" autoAdjust="0"/>
    <p:restoredTop sz="95256" autoAdjust="0"/>
  </p:normalViewPr>
  <p:slideViewPr>
    <p:cSldViewPr>
      <p:cViewPr varScale="1">
        <p:scale>
          <a:sx n="107" d="100"/>
          <a:sy n="107" d="100"/>
        </p:scale>
        <p:origin x="618" y="108"/>
      </p:cViewPr>
      <p:guideLst>
        <p:guide orient="horz" pos="2160"/>
        <p:guide pos="3839"/>
      </p:guideLst>
    </p:cSldViewPr>
  </p:slideViewPr>
  <p:outlineViewPr>
    <p:cViewPr>
      <p:scale>
        <a:sx n="33" d="100"/>
        <a:sy n="33" d="100"/>
      </p:scale>
      <p:origin x="0" y="-2760"/>
    </p:cViewPr>
  </p:outlineViewPr>
  <p:notesTextViewPr>
    <p:cViewPr>
      <p:scale>
        <a:sx n="3" d="2"/>
        <a:sy n="3" d="2"/>
      </p:scale>
      <p:origin x="0" y="0"/>
    </p:cViewPr>
  </p:notesTextViewPr>
  <p:sorterViewPr>
    <p:cViewPr>
      <p:scale>
        <a:sx n="113" d="100"/>
        <a:sy n="113" d="100"/>
      </p:scale>
      <p:origin x="0" y="-6994"/>
    </p:cViewPr>
  </p:sorterViewPr>
  <p:notesViewPr>
    <p:cSldViewPr showGuides="1">
      <p:cViewPr varScale="1">
        <p:scale>
          <a:sx n="85" d="100"/>
          <a:sy n="85" d="100"/>
        </p:scale>
        <p:origin x="936" y="60"/>
      </p:cViewPr>
      <p:guideLst>
        <p:guide orient="horz" pos="3131"/>
        <p:guide pos="214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viewProps" Target="viewProps.xml"/></Relationships>
</file>

<file path=ppt/diagrams/_rels/data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image" Target="../media/image12.jpe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E9FE5B1-2DD9-4A10-BA95-951B0B78ACC3}"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en-GB"/>
        </a:p>
      </dgm:t>
    </dgm:pt>
    <dgm:pt modelId="{9012EB4D-33C7-408C-8B7C-6102491BD584}">
      <dgm:prSet phldrT="[Text]"/>
      <dgm:spPr/>
      <dgm:t>
        <a:bodyPr/>
        <a:lstStyle/>
        <a:p>
          <a:pPr algn="just"/>
          <a:r>
            <a:rPr lang="el-GR" dirty="0">
              <a:solidFill>
                <a:schemeClr val="bg2"/>
              </a:solidFill>
            </a:rPr>
            <a:t>Πάνω από 1 δισεκατομμύριο άνθρωποι ζουν με μια μορφή αναπηρίας, δηλαδή το 15% του παγκόσμιου πληθυσμού ή 1 στα 7 άτομα. </a:t>
          </a:r>
          <a:endParaRPr lang="en-GB" dirty="0">
            <a:solidFill>
              <a:schemeClr val="bg2"/>
            </a:solidFill>
          </a:endParaRPr>
        </a:p>
      </dgm:t>
    </dgm:pt>
    <dgm:pt modelId="{62522F77-A004-433B-9A97-2418870FEC97}" type="parTrans" cxnId="{00625E3B-91DC-4531-8C57-C1C3A230CBAF}">
      <dgm:prSet/>
      <dgm:spPr/>
      <dgm:t>
        <a:bodyPr/>
        <a:lstStyle/>
        <a:p>
          <a:endParaRPr lang="en-GB">
            <a:solidFill>
              <a:schemeClr val="bg2"/>
            </a:solidFill>
          </a:endParaRPr>
        </a:p>
      </dgm:t>
    </dgm:pt>
    <dgm:pt modelId="{D865719D-2197-4D70-8093-50F04C8CA4FB}" type="sibTrans" cxnId="{00625E3B-91DC-4531-8C57-C1C3A230CBAF}">
      <dgm:prSet/>
      <dgm:spPr/>
      <dgm:t>
        <a:bodyPr/>
        <a:lstStyle/>
        <a:p>
          <a:endParaRPr lang="en-GB">
            <a:solidFill>
              <a:schemeClr val="bg2"/>
            </a:solidFill>
          </a:endParaRPr>
        </a:p>
      </dgm:t>
    </dgm:pt>
    <dgm:pt modelId="{40AE9FCA-9E48-4D4B-96EA-72C81450772A}">
      <dgm:prSet phldrT="[Text]"/>
      <dgm:spPr/>
      <dgm:t>
        <a:bodyPr/>
        <a:lstStyle/>
        <a:p>
          <a:pPr algn="just"/>
          <a:r>
            <a:rPr lang="el-GR" dirty="0">
              <a:solidFill>
                <a:schemeClr val="bg2"/>
              </a:solidFill>
            </a:rPr>
            <a:t>Είναι ένα παγκόσμιο ζήτημα δημόσιας υγείας και ένα ζήτημα κοινωνικών δικαιωμάτων. </a:t>
          </a:r>
          <a:endParaRPr lang="en-US" dirty="0">
            <a:solidFill>
              <a:schemeClr val="bg2"/>
            </a:solidFill>
          </a:endParaRPr>
        </a:p>
      </dgm:t>
    </dgm:pt>
    <dgm:pt modelId="{BA5CFA62-28A6-4055-B3A5-0C5D0B167220}" type="parTrans" cxnId="{A0E3AF63-566D-45DC-A39D-AEC042D36385}">
      <dgm:prSet/>
      <dgm:spPr/>
      <dgm:t>
        <a:bodyPr/>
        <a:lstStyle/>
        <a:p>
          <a:endParaRPr lang="en-GB">
            <a:solidFill>
              <a:schemeClr val="bg2"/>
            </a:solidFill>
          </a:endParaRPr>
        </a:p>
      </dgm:t>
    </dgm:pt>
    <dgm:pt modelId="{36001D94-C6B0-49CA-A388-0D9653D7D2A4}" type="sibTrans" cxnId="{A0E3AF63-566D-45DC-A39D-AEC042D36385}">
      <dgm:prSet/>
      <dgm:spPr/>
      <dgm:t>
        <a:bodyPr/>
        <a:lstStyle/>
        <a:p>
          <a:endParaRPr lang="en-GB">
            <a:solidFill>
              <a:schemeClr val="bg2"/>
            </a:solidFill>
          </a:endParaRPr>
        </a:p>
      </dgm:t>
    </dgm:pt>
    <dgm:pt modelId="{E6623088-754B-44AA-A8E3-09804656A861}">
      <dgm:prSet/>
      <dgm:spPr/>
      <dgm:t>
        <a:bodyPr/>
        <a:lstStyle/>
        <a:p>
          <a:pPr algn="just"/>
          <a:r>
            <a:rPr lang="el-GR" dirty="0">
              <a:solidFill>
                <a:schemeClr val="bg2"/>
              </a:solidFill>
            </a:rPr>
            <a:t>Ο αριθμός των ατόμων με αναπηρία αυξάνεται.</a:t>
          </a:r>
          <a:endParaRPr lang="en-GB" dirty="0">
            <a:solidFill>
              <a:schemeClr val="bg2"/>
            </a:solidFill>
          </a:endParaRPr>
        </a:p>
      </dgm:t>
    </dgm:pt>
    <dgm:pt modelId="{022BEBF5-B5E8-42C1-B183-A1187E7F0AAB}" type="parTrans" cxnId="{50608311-D64B-42DE-8834-6953E366F0D3}">
      <dgm:prSet/>
      <dgm:spPr/>
      <dgm:t>
        <a:bodyPr/>
        <a:lstStyle/>
        <a:p>
          <a:endParaRPr lang="en-GB">
            <a:solidFill>
              <a:schemeClr val="bg2"/>
            </a:solidFill>
          </a:endParaRPr>
        </a:p>
      </dgm:t>
    </dgm:pt>
    <dgm:pt modelId="{F69A2E90-A4A0-44D4-9AFE-A3C6D3F23BFB}" type="sibTrans" cxnId="{50608311-D64B-42DE-8834-6953E366F0D3}">
      <dgm:prSet/>
      <dgm:spPr/>
      <dgm:t>
        <a:bodyPr/>
        <a:lstStyle/>
        <a:p>
          <a:endParaRPr lang="en-GB">
            <a:solidFill>
              <a:schemeClr val="bg2"/>
            </a:solidFill>
          </a:endParaRPr>
        </a:p>
      </dgm:t>
    </dgm:pt>
    <dgm:pt modelId="{B42CC616-C1D1-4730-8BC5-34CEDCE319A6}">
      <dgm:prSet/>
      <dgm:spPr/>
      <dgm:t>
        <a:bodyPr/>
        <a:lstStyle/>
        <a:p>
          <a:pPr algn="just"/>
          <a:r>
            <a:rPr lang="el-GR" dirty="0">
              <a:solidFill>
                <a:schemeClr val="bg2"/>
              </a:solidFill>
            </a:rPr>
            <a:t>Όλα τα άτομα είναι πιθανό να βιώσουν αναπηρία κάποια στιγμή στη ζωή τους.</a:t>
          </a:r>
          <a:endParaRPr lang="en-GB" dirty="0">
            <a:solidFill>
              <a:schemeClr val="bg2"/>
            </a:solidFill>
          </a:endParaRPr>
        </a:p>
      </dgm:t>
    </dgm:pt>
    <dgm:pt modelId="{F9A0A7E2-2A2D-4BFA-B1D4-59123FA927B2}" type="parTrans" cxnId="{4F601B18-22F9-4402-BE1B-1D744BB93CF5}">
      <dgm:prSet/>
      <dgm:spPr/>
      <dgm:t>
        <a:bodyPr/>
        <a:lstStyle/>
        <a:p>
          <a:endParaRPr lang="en-GB">
            <a:solidFill>
              <a:schemeClr val="bg2"/>
            </a:solidFill>
          </a:endParaRPr>
        </a:p>
      </dgm:t>
    </dgm:pt>
    <dgm:pt modelId="{C98AAD9A-B1D9-44B5-A336-B68033A566D4}" type="sibTrans" cxnId="{4F601B18-22F9-4402-BE1B-1D744BB93CF5}">
      <dgm:prSet/>
      <dgm:spPr/>
      <dgm:t>
        <a:bodyPr/>
        <a:lstStyle/>
        <a:p>
          <a:endParaRPr lang="en-GB">
            <a:solidFill>
              <a:schemeClr val="bg2"/>
            </a:solidFill>
          </a:endParaRPr>
        </a:p>
      </dgm:t>
    </dgm:pt>
    <dgm:pt modelId="{C97A8E69-03A3-465F-B681-044EF20D0B62}" type="pres">
      <dgm:prSet presAssocID="{2E9FE5B1-2DD9-4A10-BA95-951B0B78ACC3}" presName="linear" presStyleCnt="0">
        <dgm:presLayoutVars>
          <dgm:animLvl val="lvl"/>
          <dgm:resizeHandles val="exact"/>
        </dgm:presLayoutVars>
      </dgm:prSet>
      <dgm:spPr/>
      <dgm:t>
        <a:bodyPr/>
        <a:lstStyle/>
        <a:p>
          <a:endParaRPr lang="en-GB"/>
        </a:p>
      </dgm:t>
    </dgm:pt>
    <dgm:pt modelId="{0735BA42-A901-4F97-8A58-7AFBC1395BB2}" type="pres">
      <dgm:prSet presAssocID="{9012EB4D-33C7-408C-8B7C-6102491BD584}" presName="parentText" presStyleLbl="node1" presStyleIdx="0" presStyleCnt="4" custLinFactY="-2118" custLinFactNeighborY="-100000">
        <dgm:presLayoutVars>
          <dgm:chMax val="0"/>
          <dgm:bulletEnabled val="1"/>
        </dgm:presLayoutVars>
      </dgm:prSet>
      <dgm:spPr/>
      <dgm:t>
        <a:bodyPr/>
        <a:lstStyle/>
        <a:p>
          <a:endParaRPr lang="en-GB"/>
        </a:p>
      </dgm:t>
    </dgm:pt>
    <dgm:pt modelId="{61C8DB92-4B65-482F-A5DA-B798A2E1CC66}" type="pres">
      <dgm:prSet presAssocID="{D865719D-2197-4D70-8093-50F04C8CA4FB}" presName="spacer" presStyleCnt="0"/>
      <dgm:spPr/>
    </dgm:pt>
    <dgm:pt modelId="{E56913F6-C783-4750-8C89-73B1C44C1838}" type="pres">
      <dgm:prSet presAssocID="{40AE9FCA-9E48-4D4B-96EA-72C81450772A}" presName="parentText" presStyleLbl="node1" presStyleIdx="1" presStyleCnt="4" custLinFactNeighborY="-14401">
        <dgm:presLayoutVars>
          <dgm:chMax val="0"/>
          <dgm:bulletEnabled val="1"/>
        </dgm:presLayoutVars>
      </dgm:prSet>
      <dgm:spPr/>
      <dgm:t>
        <a:bodyPr/>
        <a:lstStyle/>
        <a:p>
          <a:endParaRPr lang="en-GB"/>
        </a:p>
      </dgm:t>
    </dgm:pt>
    <dgm:pt modelId="{FEF39AC2-3E43-4BE3-BE29-46DE91A0AAE1}" type="pres">
      <dgm:prSet presAssocID="{36001D94-C6B0-49CA-A388-0D9653D7D2A4}" presName="spacer" presStyleCnt="0"/>
      <dgm:spPr/>
    </dgm:pt>
    <dgm:pt modelId="{687FFF40-76EC-4694-B5EA-3E43D88C4451}" type="pres">
      <dgm:prSet presAssocID="{E6623088-754B-44AA-A8E3-09804656A861}" presName="parentText" presStyleLbl="node1" presStyleIdx="2" presStyleCnt="4" custLinFactNeighborY="-4782">
        <dgm:presLayoutVars>
          <dgm:chMax val="0"/>
          <dgm:bulletEnabled val="1"/>
        </dgm:presLayoutVars>
      </dgm:prSet>
      <dgm:spPr/>
      <dgm:t>
        <a:bodyPr/>
        <a:lstStyle/>
        <a:p>
          <a:endParaRPr lang="en-GB"/>
        </a:p>
      </dgm:t>
    </dgm:pt>
    <dgm:pt modelId="{0C805384-66C1-4C6D-9F94-177BFCD49194}" type="pres">
      <dgm:prSet presAssocID="{F69A2E90-A4A0-44D4-9AFE-A3C6D3F23BFB}" presName="spacer" presStyleCnt="0"/>
      <dgm:spPr/>
    </dgm:pt>
    <dgm:pt modelId="{15E3C732-0F1A-488E-B59E-AE65BF5B118F}" type="pres">
      <dgm:prSet presAssocID="{B42CC616-C1D1-4730-8BC5-34CEDCE319A6}" presName="parentText" presStyleLbl="node1" presStyleIdx="3" presStyleCnt="4">
        <dgm:presLayoutVars>
          <dgm:chMax val="0"/>
          <dgm:bulletEnabled val="1"/>
        </dgm:presLayoutVars>
      </dgm:prSet>
      <dgm:spPr/>
      <dgm:t>
        <a:bodyPr/>
        <a:lstStyle/>
        <a:p>
          <a:endParaRPr lang="en-GB"/>
        </a:p>
      </dgm:t>
    </dgm:pt>
  </dgm:ptLst>
  <dgm:cxnLst>
    <dgm:cxn modelId="{A0E3AF63-566D-45DC-A39D-AEC042D36385}" srcId="{2E9FE5B1-2DD9-4A10-BA95-951B0B78ACC3}" destId="{40AE9FCA-9E48-4D4B-96EA-72C81450772A}" srcOrd="1" destOrd="0" parTransId="{BA5CFA62-28A6-4055-B3A5-0C5D0B167220}" sibTransId="{36001D94-C6B0-49CA-A388-0D9653D7D2A4}"/>
    <dgm:cxn modelId="{13DBEB8F-70EC-419D-812A-B1B933CAD59F}" type="presOf" srcId="{40AE9FCA-9E48-4D4B-96EA-72C81450772A}" destId="{E56913F6-C783-4750-8C89-73B1C44C1838}" srcOrd="0" destOrd="0" presId="urn:microsoft.com/office/officeart/2005/8/layout/vList2"/>
    <dgm:cxn modelId="{00625E3B-91DC-4531-8C57-C1C3A230CBAF}" srcId="{2E9FE5B1-2DD9-4A10-BA95-951B0B78ACC3}" destId="{9012EB4D-33C7-408C-8B7C-6102491BD584}" srcOrd="0" destOrd="0" parTransId="{62522F77-A004-433B-9A97-2418870FEC97}" sibTransId="{D865719D-2197-4D70-8093-50F04C8CA4FB}"/>
    <dgm:cxn modelId="{4F601B18-22F9-4402-BE1B-1D744BB93CF5}" srcId="{2E9FE5B1-2DD9-4A10-BA95-951B0B78ACC3}" destId="{B42CC616-C1D1-4730-8BC5-34CEDCE319A6}" srcOrd="3" destOrd="0" parTransId="{F9A0A7E2-2A2D-4BFA-B1D4-59123FA927B2}" sibTransId="{C98AAD9A-B1D9-44B5-A336-B68033A566D4}"/>
    <dgm:cxn modelId="{5DD40670-2301-4778-B2A4-AF2EE3B6D542}" type="presOf" srcId="{E6623088-754B-44AA-A8E3-09804656A861}" destId="{687FFF40-76EC-4694-B5EA-3E43D88C4451}" srcOrd="0" destOrd="0" presId="urn:microsoft.com/office/officeart/2005/8/layout/vList2"/>
    <dgm:cxn modelId="{BA2C7B18-F1CB-4780-B15F-6E8B09B15F48}" type="presOf" srcId="{9012EB4D-33C7-408C-8B7C-6102491BD584}" destId="{0735BA42-A901-4F97-8A58-7AFBC1395BB2}" srcOrd="0" destOrd="0" presId="urn:microsoft.com/office/officeart/2005/8/layout/vList2"/>
    <dgm:cxn modelId="{8DF535F8-E9CB-40F4-B9A0-222758731AA3}" type="presOf" srcId="{B42CC616-C1D1-4730-8BC5-34CEDCE319A6}" destId="{15E3C732-0F1A-488E-B59E-AE65BF5B118F}" srcOrd="0" destOrd="0" presId="urn:microsoft.com/office/officeart/2005/8/layout/vList2"/>
    <dgm:cxn modelId="{50608311-D64B-42DE-8834-6953E366F0D3}" srcId="{2E9FE5B1-2DD9-4A10-BA95-951B0B78ACC3}" destId="{E6623088-754B-44AA-A8E3-09804656A861}" srcOrd="2" destOrd="0" parTransId="{022BEBF5-B5E8-42C1-B183-A1187E7F0AAB}" sibTransId="{F69A2E90-A4A0-44D4-9AFE-A3C6D3F23BFB}"/>
    <dgm:cxn modelId="{8FEC10A4-9A47-4C0B-B524-EB384B86A3B4}" type="presOf" srcId="{2E9FE5B1-2DD9-4A10-BA95-951B0B78ACC3}" destId="{C97A8E69-03A3-465F-B681-044EF20D0B62}" srcOrd="0" destOrd="0" presId="urn:microsoft.com/office/officeart/2005/8/layout/vList2"/>
    <dgm:cxn modelId="{449B578F-A303-4605-A980-18217D6AADE1}" type="presParOf" srcId="{C97A8E69-03A3-465F-B681-044EF20D0B62}" destId="{0735BA42-A901-4F97-8A58-7AFBC1395BB2}" srcOrd="0" destOrd="0" presId="urn:microsoft.com/office/officeart/2005/8/layout/vList2"/>
    <dgm:cxn modelId="{146ECDBD-D177-4648-B180-7291119D7FD5}" type="presParOf" srcId="{C97A8E69-03A3-465F-B681-044EF20D0B62}" destId="{61C8DB92-4B65-482F-A5DA-B798A2E1CC66}" srcOrd="1" destOrd="0" presId="urn:microsoft.com/office/officeart/2005/8/layout/vList2"/>
    <dgm:cxn modelId="{017D8E92-A6FF-4AE6-8747-E17D701BBA09}" type="presParOf" srcId="{C97A8E69-03A3-465F-B681-044EF20D0B62}" destId="{E56913F6-C783-4750-8C89-73B1C44C1838}" srcOrd="2" destOrd="0" presId="urn:microsoft.com/office/officeart/2005/8/layout/vList2"/>
    <dgm:cxn modelId="{76CF5CA6-D3D3-47B1-AC51-17400022C2CB}" type="presParOf" srcId="{C97A8E69-03A3-465F-B681-044EF20D0B62}" destId="{FEF39AC2-3E43-4BE3-BE29-46DE91A0AAE1}" srcOrd="3" destOrd="0" presId="urn:microsoft.com/office/officeart/2005/8/layout/vList2"/>
    <dgm:cxn modelId="{9314B135-FEB3-43A7-A82A-F2AEDD6073BC}" type="presParOf" srcId="{C97A8E69-03A3-465F-B681-044EF20D0B62}" destId="{687FFF40-76EC-4694-B5EA-3E43D88C4451}" srcOrd="4" destOrd="0" presId="urn:microsoft.com/office/officeart/2005/8/layout/vList2"/>
    <dgm:cxn modelId="{F3B5D2FD-E46D-4D23-BBB1-E1357A58F1DA}" type="presParOf" srcId="{C97A8E69-03A3-465F-B681-044EF20D0B62}" destId="{0C805384-66C1-4C6D-9F94-177BFCD49194}" srcOrd="5" destOrd="0" presId="urn:microsoft.com/office/officeart/2005/8/layout/vList2"/>
    <dgm:cxn modelId="{3C1E126F-0CC4-41B2-9F97-0C58AA21D905}" type="presParOf" srcId="{C97A8E69-03A3-465F-B681-044EF20D0B62}" destId="{15E3C732-0F1A-488E-B59E-AE65BF5B118F}"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20ECF0F-1A53-4C52-87B7-698177E0CD8F}" type="doc">
      <dgm:prSet loTypeId="urn:microsoft.com/office/officeart/2005/8/layout/venn1" loCatId="relationship" qsTypeId="urn:microsoft.com/office/officeart/2005/8/quickstyle/simple1" qsCatId="simple" csTypeId="urn:microsoft.com/office/officeart/2005/8/colors/colorful2" csCatId="colorful" phldr="1"/>
      <dgm:spPr/>
    </dgm:pt>
    <dgm:pt modelId="{56713F2B-E82C-4924-A274-320A1C6679ED}">
      <dgm:prSet phldrT="[Text]" custT="1"/>
      <dgm:spPr/>
      <dgm:t>
        <a:bodyPr/>
        <a:lstStyle/>
        <a:p>
          <a:pPr algn="ctr"/>
          <a:r>
            <a:rPr lang="el-GR" sz="1800" kern="1200" baseline="0" dirty="0">
              <a:solidFill>
                <a:schemeClr val="bg2"/>
              </a:solidFill>
              <a:latin typeface="+mn-lt"/>
              <a:ea typeface="+mn-ea"/>
              <a:cs typeface="+mn-cs"/>
            </a:rPr>
            <a:t>Ανικανοποίητες ανάγκες</a:t>
          </a:r>
          <a:endParaRPr lang="en-GB" sz="1800" kern="1200" baseline="0" dirty="0">
            <a:solidFill>
              <a:schemeClr val="bg2"/>
            </a:solidFill>
            <a:latin typeface="+mn-lt"/>
            <a:ea typeface="+mn-ea"/>
            <a:cs typeface="+mn-cs"/>
          </a:endParaRPr>
        </a:p>
      </dgm:t>
    </dgm:pt>
    <dgm:pt modelId="{B79D1D54-D719-4EFD-B037-DC12C26E9C7C}" type="parTrans" cxnId="{3950C49B-BC71-42D8-953E-68BC32F1B826}">
      <dgm:prSet/>
      <dgm:spPr/>
      <dgm:t>
        <a:bodyPr/>
        <a:lstStyle/>
        <a:p>
          <a:endParaRPr lang="en-GB"/>
        </a:p>
      </dgm:t>
    </dgm:pt>
    <dgm:pt modelId="{394AF6D4-FA80-4944-8523-D10CAC4A4388}" type="sibTrans" cxnId="{3950C49B-BC71-42D8-953E-68BC32F1B826}">
      <dgm:prSet/>
      <dgm:spPr/>
      <dgm:t>
        <a:bodyPr/>
        <a:lstStyle/>
        <a:p>
          <a:endParaRPr lang="en-GB"/>
        </a:p>
      </dgm:t>
    </dgm:pt>
    <dgm:pt modelId="{013F73CE-B3E3-4E8C-B33E-13BA44E3CFE7}">
      <dgm:prSet phldrT="[Text]" custT="1"/>
      <dgm:spPr/>
      <dgm:t>
        <a:bodyPr/>
        <a:lstStyle/>
        <a:p>
          <a:r>
            <a:rPr lang="el-GR" sz="1800" dirty="0">
              <a:solidFill>
                <a:schemeClr val="bg2"/>
              </a:solidFill>
            </a:rPr>
            <a:t>Διαπολιτισμικά ικανή φροντίδα</a:t>
          </a:r>
          <a:endParaRPr lang="en-GB" sz="1800" dirty="0">
            <a:solidFill>
              <a:schemeClr val="bg2"/>
            </a:solidFill>
          </a:endParaRPr>
        </a:p>
      </dgm:t>
    </dgm:pt>
    <dgm:pt modelId="{49EBFE3D-2F96-4E6A-9870-116274CD8178}" type="parTrans" cxnId="{7B12A050-2315-4C48-B86B-BA37A751BDDD}">
      <dgm:prSet/>
      <dgm:spPr/>
      <dgm:t>
        <a:bodyPr/>
        <a:lstStyle/>
        <a:p>
          <a:endParaRPr lang="en-GB"/>
        </a:p>
      </dgm:t>
    </dgm:pt>
    <dgm:pt modelId="{5E74EC79-F61A-4933-8B36-B3EFAC4B7260}" type="sibTrans" cxnId="{7B12A050-2315-4C48-B86B-BA37A751BDDD}">
      <dgm:prSet/>
      <dgm:spPr/>
      <dgm:t>
        <a:bodyPr/>
        <a:lstStyle/>
        <a:p>
          <a:endParaRPr lang="en-GB"/>
        </a:p>
      </dgm:t>
    </dgm:pt>
    <dgm:pt modelId="{6147DAE6-B998-4648-AD97-0F5E81ABA529}">
      <dgm:prSet phldrT="[Text]" custT="1"/>
      <dgm:spPr/>
      <dgm:t>
        <a:bodyPr/>
        <a:lstStyle/>
        <a:p>
          <a:pPr algn="l"/>
          <a:r>
            <a:rPr lang="el-GR" sz="1800" dirty="0">
              <a:solidFill>
                <a:schemeClr val="bg2"/>
              </a:solidFill>
            </a:rPr>
            <a:t>Ανθρωποκεντρική φροντίδα </a:t>
          </a:r>
          <a:endParaRPr lang="en-GB" sz="1800" dirty="0">
            <a:solidFill>
              <a:schemeClr val="bg2"/>
            </a:solidFill>
          </a:endParaRPr>
        </a:p>
      </dgm:t>
    </dgm:pt>
    <dgm:pt modelId="{49D3D9EC-8B2E-4DDD-9448-E65F6C5E1196}" type="parTrans" cxnId="{058F31BA-6B97-4CD2-AC49-AC45482B7E9C}">
      <dgm:prSet/>
      <dgm:spPr/>
      <dgm:t>
        <a:bodyPr/>
        <a:lstStyle/>
        <a:p>
          <a:endParaRPr lang="en-GB"/>
        </a:p>
      </dgm:t>
    </dgm:pt>
    <dgm:pt modelId="{73C2F1F4-C2A9-47EE-8D40-2F75700605CF}" type="sibTrans" cxnId="{058F31BA-6B97-4CD2-AC49-AC45482B7E9C}">
      <dgm:prSet/>
      <dgm:spPr/>
      <dgm:t>
        <a:bodyPr/>
        <a:lstStyle/>
        <a:p>
          <a:endParaRPr lang="en-GB"/>
        </a:p>
      </dgm:t>
    </dgm:pt>
    <dgm:pt modelId="{C12D9ED7-4BDE-42B5-934D-430FC316034A}">
      <dgm:prSet custT="1"/>
      <dgm:spPr/>
      <dgm:t>
        <a:bodyPr/>
        <a:lstStyle/>
        <a:p>
          <a:pPr algn="ctr"/>
          <a:r>
            <a:rPr lang="el-GR" sz="1800" dirty="0">
              <a:solidFill>
                <a:schemeClr val="bg2"/>
              </a:solidFill>
            </a:rPr>
            <a:t>Γραμματισμός Υγείας (</a:t>
          </a:r>
          <a:r>
            <a:rPr lang="en-GB" sz="1800" dirty="0">
              <a:solidFill>
                <a:schemeClr val="bg2"/>
              </a:solidFill>
            </a:rPr>
            <a:t>health literacy)</a:t>
          </a:r>
        </a:p>
      </dgm:t>
    </dgm:pt>
    <dgm:pt modelId="{4A756677-9B58-498A-97FF-5128AFD09895}" type="parTrans" cxnId="{43D47856-E53A-4E0E-858B-E54C6876DA9F}">
      <dgm:prSet/>
      <dgm:spPr/>
      <dgm:t>
        <a:bodyPr/>
        <a:lstStyle/>
        <a:p>
          <a:endParaRPr lang="en-GB"/>
        </a:p>
      </dgm:t>
    </dgm:pt>
    <dgm:pt modelId="{D494E869-E5E9-4DBB-9844-ED024C4A981C}" type="sibTrans" cxnId="{43D47856-E53A-4E0E-858B-E54C6876DA9F}">
      <dgm:prSet/>
      <dgm:spPr/>
      <dgm:t>
        <a:bodyPr/>
        <a:lstStyle/>
        <a:p>
          <a:endParaRPr lang="en-GB"/>
        </a:p>
      </dgm:t>
    </dgm:pt>
    <dgm:pt modelId="{AD57C7E9-DD0D-4E51-AC0C-BB22A5414864}" type="pres">
      <dgm:prSet presAssocID="{820ECF0F-1A53-4C52-87B7-698177E0CD8F}" presName="compositeShape" presStyleCnt="0">
        <dgm:presLayoutVars>
          <dgm:chMax val="7"/>
          <dgm:dir/>
          <dgm:resizeHandles val="exact"/>
        </dgm:presLayoutVars>
      </dgm:prSet>
      <dgm:spPr/>
    </dgm:pt>
    <dgm:pt modelId="{512C21BA-1965-4BE5-8338-6F7BCAEE2DF0}" type="pres">
      <dgm:prSet presAssocID="{56713F2B-E82C-4924-A274-320A1C6679ED}" presName="circ1" presStyleLbl="vennNode1" presStyleIdx="0" presStyleCnt="4"/>
      <dgm:spPr/>
      <dgm:t>
        <a:bodyPr/>
        <a:lstStyle/>
        <a:p>
          <a:endParaRPr lang="en-GB"/>
        </a:p>
      </dgm:t>
    </dgm:pt>
    <dgm:pt modelId="{2CCC6954-2A27-4F47-BEA9-5E4C58306FCB}" type="pres">
      <dgm:prSet presAssocID="{56713F2B-E82C-4924-A274-320A1C6679ED}" presName="circ1Tx" presStyleLbl="revTx" presStyleIdx="0" presStyleCnt="0">
        <dgm:presLayoutVars>
          <dgm:chMax val="0"/>
          <dgm:chPref val="0"/>
          <dgm:bulletEnabled val="1"/>
        </dgm:presLayoutVars>
      </dgm:prSet>
      <dgm:spPr/>
      <dgm:t>
        <a:bodyPr/>
        <a:lstStyle/>
        <a:p>
          <a:endParaRPr lang="en-GB"/>
        </a:p>
      </dgm:t>
    </dgm:pt>
    <dgm:pt modelId="{EF480178-B22F-4E4D-A266-6A127CC92C17}" type="pres">
      <dgm:prSet presAssocID="{C12D9ED7-4BDE-42B5-934D-430FC316034A}" presName="circ2" presStyleLbl="vennNode1" presStyleIdx="1" presStyleCnt="4"/>
      <dgm:spPr/>
      <dgm:t>
        <a:bodyPr/>
        <a:lstStyle/>
        <a:p>
          <a:endParaRPr lang="en-GB"/>
        </a:p>
      </dgm:t>
    </dgm:pt>
    <dgm:pt modelId="{A4FBB371-690A-4B46-9F94-09058C6513BD}" type="pres">
      <dgm:prSet presAssocID="{C12D9ED7-4BDE-42B5-934D-430FC316034A}" presName="circ2Tx" presStyleLbl="revTx" presStyleIdx="0" presStyleCnt="0">
        <dgm:presLayoutVars>
          <dgm:chMax val="0"/>
          <dgm:chPref val="0"/>
          <dgm:bulletEnabled val="1"/>
        </dgm:presLayoutVars>
      </dgm:prSet>
      <dgm:spPr/>
      <dgm:t>
        <a:bodyPr/>
        <a:lstStyle/>
        <a:p>
          <a:endParaRPr lang="en-GB"/>
        </a:p>
      </dgm:t>
    </dgm:pt>
    <dgm:pt modelId="{4EB4341D-3652-4D6C-90C6-D32384F03EB2}" type="pres">
      <dgm:prSet presAssocID="{013F73CE-B3E3-4E8C-B33E-13BA44E3CFE7}" presName="circ3" presStyleLbl="vennNode1" presStyleIdx="2" presStyleCnt="4"/>
      <dgm:spPr/>
      <dgm:t>
        <a:bodyPr/>
        <a:lstStyle/>
        <a:p>
          <a:endParaRPr lang="en-GB"/>
        </a:p>
      </dgm:t>
    </dgm:pt>
    <dgm:pt modelId="{B0343152-C657-4013-B3C0-8565C13E282A}" type="pres">
      <dgm:prSet presAssocID="{013F73CE-B3E3-4E8C-B33E-13BA44E3CFE7}" presName="circ3Tx" presStyleLbl="revTx" presStyleIdx="0" presStyleCnt="0">
        <dgm:presLayoutVars>
          <dgm:chMax val="0"/>
          <dgm:chPref val="0"/>
          <dgm:bulletEnabled val="1"/>
        </dgm:presLayoutVars>
      </dgm:prSet>
      <dgm:spPr/>
      <dgm:t>
        <a:bodyPr/>
        <a:lstStyle/>
        <a:p>
          <a:endParaRPr lang="en-GB"/>
        </a:p>
      </dgm:t>
    </dgm:pt>
    <dgm:pt modelId="{2CD77761-C959-42F4-954F-F1E4633E0CE8}" type="pres">
      <dgm:prSet presAssocID="{6147DAE6-B998-4648-AD97-0F5E81ABA529}" presName="circ4" presStyleLbl="vennNode1" presStyleIdx="3" presStyleCnt="4"/>
      <dgm:spPr/>
      <dgm:t>
        <a:bodyPr/>
        <a:lstStyle/>
        <a:p>
          <a:endParaRPr lang="en-GB"/>
        </a:p>
      </dgm:t>
    </dgm:pt>
    <dgm:pt modelId="{9451D9E9-FE3C-4690-A576-68AA2B7627C6}" type="pres">
      <dgm:prSet presAssocID="{6147DAE6-B998-4648-AD97-0F5E81ABA529}" presName="circ4Tx" presStyleLbl="revTx" presStyleIdx="0" presStyleCnt="0">
        <dgm:presLayoutVars>
          <dgm:chMax val="0"/>
          <dgm:chPref val="0"/>
          <dgm:bulletEnabled val="1"/>
        </dgm:presLayoutVars>
      </dgm:prSet>
      <dgm:spPr/>
      <dgm:t>
        <a:bodyPr/>
        <a:lstStyle/>
        <a:p>
          <a:endParaRPr lang="en-GB"/>
        </a:p>
      </dgm:t>
    </dgm:pt>
  </dgm:ptLst>
  <dgm:cxnLst>
    <dgm:cxn modelId="{7E2E22A1-07E5-4EB4-A0E6-223AC95B8D05}" type="presOf" srcId="{6147DAE6-B998-4648-AD97-0F5E81ABA529}" destId="{2CD77761-C959-42F4-954F-F1E4633E0CE8}" srcOrd="0" destOrd="0" presId="urn:microsoft.com/office/officeart/2005/8/layout/venn1"/>
    <dgm:cxn modelId="{557A8141-75D8-4ED8-BA45-E3C89A4DD7FE}" type="presOf" srcId="{56713F2B-E82C-4924-A274-320A1C6679ED}" destId="{512C21BA-1965-4BE5-8338-6F7BCAEE2DF0}" srcOrd="0" destOrd="0" presId="urn:microsoft.com/office/officeart/2005/8/layout/venn1"/>
    <dgm:cxn modelId="{7B12A050-2315-4C48-B86B-BA37A751BDDD}" srcId="{820ECF0F-1A53-4C52-87B7-698177E0CD8F}" destId="{013F73CE-B3E3-4E8C-B33E-13BA44E3CFE7}" srcOrd="2" destOrd="0" parTransId="{49EBFE3D-2F96-4E6A-9870-116274CD8178}" sibTransId="{5E74EC79-F61A-4933-8B36-B3EFAC4B7260}"/>
    <dgm:cxn modelId="{AB8014B0-90FB-47CA-9E12-E898BAE7EBB9}" type="presOf" srcId="{820ECF0F-1A53-4C52-87B7-698177E0CD8F}" destId="{AD57C7E9-DD0D-4E51-AC0C-BB22A5414864}" srcOrd="0" destOrd="0" presId="urn:microsoft.com/office/officeart/2005/8/layout/venn1"/>
    <dgm:cxn modelId="{841E65F7-ED9A-422A-9C6C-4C9AEC693EB4}" type="presOf" srcId="{6147DAE6-B998-4648-AD97-0F5E81ABA529}" destId="{9451D9E9-FE3C-4690-A576-68AA2B7627C6}" srcOrd="1" destOrd="0" presId="urn:microsoft.com/office/officeart/2005/8/layout/venn1"/>
    <dgm:cxn modelId="{1167CEEC-7B60-4E89-8CEB-FC6BFAD22051}" type="presOf" srcId="{013F73CE-B3E3-4E8C-B33E-13BA44E3CFE7}" destId="{4EB4341D-3652-4D6C-90C6-D32384F03EB2}" srcOrd="0" destOrd="0" presId="urn:microsoft.com/office/officeart/2005/8/layout/venn1"/>
    <dgm:cxn modelId="{3950C49B-BC71-42D8-953E-68BC32F1B826}" srcId="{820ECF0F-1A53-4C52-87B7-698177E0CD8F}" destId="{56713F2B-E82C-4924-A274-320A1C6679ED}" srcOrd="0" destOrd="0" parTransId="{B79D1D54-D719-4EFD-B037-DC12C26E9C7C}" sibTransId="{394AF6D4-FA80-4944-8523-D10CAC4A4388}"/>
    <dgm:cxn modelId="{40340DAC-04DA-4295-B044-E89A8C2F161C}" type="presOf" srcId="{013F73CE-B3E3-4E8C-B33E-13BA44E3CFE7}" destId="{B0343152-C657-4013-B3C0-8565C13E282A}" srcOrd="1" destOrd="0" presId="urn:microsoft.com/office/officeart/2005/8/layout/venn1"/>
    <dgm:cxn modelId="{058F31BA-6B97-4CD2-AC49-AC45482B7E9C}" srcId="{820ECF0F-1A53-4C52-87B7-698177E0CD8F}" destId="{6147DAE6-B998-4648-AD97-0F5E81ABA529}" srcOrd="3" destOrd="0" parTransId="{49D3D9EC-8B2E-4DDD-9448-E65F6C5E1196}" sibTransId="{73C2F1F4-C2A9-47EE-8D40-2F75700605CF}"/>
    <dgm:cxn modelId="{DFBDF3A5-7F29-4F4E-A0F3-28D006F7BFC8}" type="presOf" srcId="{C12D9ED7-4BDE-42B5-934D-430FC316034A}" destId="{A4FBB371-690A-4B46-9F94-09058C6513BD}" srcOrd="1" destOrd="0" presId="urn:microsoft.com/office/officeart/2005/8/layout/venn1"/>
    <dgm:cxn modelId="{43D47856-E53A-4E0E-858B-E54C6876DA9F}" srcId="{820ECF0F-1A53-4C52-87B7-698177E0CD8F}" destId="{C12D9ED7-4BDE-42B5-934D-430FC316034A}" srcOrd="1" destOrd="0" parTransId="{4A756677-9B58-498A-97FF-5128AFD09895}" sibTransId="{D494E869-E5E9-4DBB-9844-ED024C4A981C}"/>
    <dgm:cxn modelId="{7FD3AA20-26D8-491B-B6FF-07DF49CC13F5}" type="presOf" srcId="{56713F2B-E82C-4924-A274-320A1C6679ED}" destId="{2CCC6954-2A27-4F47-BEA9-5E4C58306FCB}" srcOrd="1" destOrd="0" presId="urn:microsoft.com/office/officeart/2005/8/layout/venn1"/>
    <dgm:cxn modelId="{CEBE6638-1DD9-4B4F-A03A-4770AFEED290}" type="presOf" srcId="{C12D9ED7-4BDE-42B5-934D-430FC316034A}" destId="{EF480178-B22F-4E4D-A266-6A127CC92C17}" srcOrd="0" destOrd="0" presId="urn:microsoft.com/office/officeart/2005/8/layout/venn1"/>
    <dgm:cxn modelId="{84A91FD1-EBF3-4035-A2BF-10A6675BEEA9}" type="presParOf" srcId="{AD57C7E9-DD0D-4E51-AC0C-BB22A5414864}" destId="{512C21BA-1965-4BE5-8338-6F7BCAEE2DF0}" srcOrd="0" destOrd="0" presId="urn:microsoft.com/office/officeart/2005/8/layout/venn1"/>
    <dgm:cxn modelId="{78C4B3B8-EC0A-4E88-895E-400A3483F7DF}" type="presParOf" srcId="{AD57C7E9-DD0D-4E51-AC0C-BB22A5414864}" destId="{2CCC6954-2A27-4F47-BEA9-5E4C58306FCB}" srcOrd="1" destOrd="0" presId="urn:microsoft.com/office/officeart/2005/8/layout/venn1"/>
    <dgm:cxn modelId="{3B3AB7BC-2817-4F65-9E59-13160F3502A4}" type="presParOf" srcId="{AD57C7E9-DD0D-4E51-AC0C-BB22A5414864}" destId="{EF480178-B22F-4E4D-A266-6A127CC92C17}" srcOrd="2" destOrd="0" presId="urn:microsoft.com/office/officeart/2005/8/layout/venn1"/>
    <dgm:cxn modelId="{4510C0BF-9F23-4D32-9083-2C297131A8FC}" type="presParOf" srcId="{AD57C7E9-DD0D-4E51-AC0C-BB22A5414864}" destId="{A4FBB371-690A-4B46-9F94-09058C6513BD}" srcOrd="3" destOrd="0" presId="urn:microsoft.com/office/officeart/2005/8/layout/venn1"/>
    <dgm:cxn modelId="{7A405BAE-305A-466B-95D7-36C45D03A751}" type="presParOf" srcId="{AD57C7E9-DD0D-4E51-AC0C-BB22A5414864}" destId="{4EB4341D-3652-4D6C-90C6-D32384F03EB2}" srcOrd="4" destOrd="0" presId="urn:microsoft.com/office/officeart/2005/8/layout/venn1"/>
    <dgm:cxn modelId="{FC717202-EC4C-4763-9E3F-135C87088F5C}" type="presParOf" srcId="{AD57C7E9-DD0D-4E51-AC0C-BB22A5414864}" destId="{B0343152-C657-4013-B3C0-8565C13E282A}" srcOrd="5" destOrd="0" presId="urn:microsoft.com/office/officeart/2005/8/layout/venn1"/>
    <dgm:cxn modelId="{83386102-DD02-41AC-A4E4-15DAA867B9FC}" type="presParOf" srcId="{AD57C7E9-DD0D-4E51-AC0C-BB22A5414864}" destId="{2CD77761-C959-42F4-954F-F1E4633E0CE8}" srcOrd="6" destOrd="0" presId="urn:microsoft.com/office/officeart/2005/8/layout/venn1"/>
    <dgm:cxn modelId="{FFB3C98C-48E7-453E-85AC-BF250F7ED174}" type="presParOf" srcId="{AD57C7E9-DD0D-4E51-AC0C-BB22A5414864}" destId="{9451D9E9-FE3C-4690-A576-68AA2B7627C6}" srcOrd="7"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2793EC7-B80A-4528-9245-4D8B339654F6}" type="doc">
      <dgm:prSet loTypeId="urn:microsoft.com/office/officeart/2011/layout/TabList" loCatId="list" qsTypeId="urn:microsoft.com/office/officeart/2005/8/quickstyle/simple5" qsCatId="simple" csTypeId="urn:microsoft.com/office/officeart/2005/8/colors/colorful4" csCatId="colorful" phldr="1"/>
      <dgm:spPr/>
      <dgm:t>
        <a:bodyPr/>
        <a:lstStyle/>
        <a:p>
          <a:endParaRPr lang="en-GB"/>
        </a:p>
      </dgm:t>
    </dgm:pt>
    <dgm:pt modelId="{13ED5155-8656-43AB-B43C-C91C0E876978}">
      <dgm:prSet phldrT="[Text]"/>
      <dgm:spPr/>
      <dgm:t>
        <a:bodyPr/>
        <a:lstStyle/>
        <a:p>
          <a:r>
            <a:rPr lang="el-GR" dirty="0">
              <a:solidFill>
                <a:schemeClr val="bg2"/>
              </a:solidFill>
            </a:rPr>
            <a:t>Συμπτώματα</a:t>
          </a:r>
          <a:endParaRPr lang="en-GB" dirty="0">
            <a:solidFill>
              <a:schemeClr val="bg2"/>
            </a:solidFill>
          </a:endParaRPr>
        </a:p>
      </dgm:t>
    </dgm:pt>
    <dgm:pt modelId="{0311C2C8-074B-4EE1-8B19-4905841D3C66}" type="parTrans" cxnId="{02EF6600-4F41-4DED-ACC7-674EE677B395}">
      <dgm:prSet/>
      <dgm:spPr/>
      <dgm:t>
        <a:bodyPr/>
        <a:lstStyle/>
        <a:p>
          <a:endParaRPr lang="en-GB"/>
        </a:p>
      </dgm:t>
    </dgm:pt>
    <dgm:pt modelId="{DA5E25BA-2948-4E7C-9264-3276206F9E6B}" type="sibTrans" cxnId="{02EF6600-4F41-4DED-ACC7-674EE677B395}">
      <dgm:prSet/>
      <dgm:spPr/>
      <dgm:t>
        <a:bodyPr/>
        <a:lstStyle/>
        <a:p>
          <a:endParaRPr lang="en-GB"/>
        </a:p>
      </dgm:t>
    </dgm:pt>
    <dgm:pt modelId="{89F1BE1D-D38F-4442-92EA-FF70081CEA8D}">
      <dgm:prSet phldrT="[Text]" custT="1"/>
      <dgm:spPr/>
      <dgm:t>
        <a:bodyPr/>
        <a:lstStyle/>
        <a:p>
          <a:pPr>
            <a:buFont typeface="Franklin Gothic Book" panose="020B0503020102020204" pitchFamily="34" charset="0"/>
            <a:buNone/>
          </a:pPr>
          <a:r>
            <a:rPr lang="el-GR" sz="1600" kern="1200" baseline="0" dirty="0">
              <a:solidFill>
                <a:schemeClr val="tx2"/>
              </a:solidFill>
              <a:latin typeface="+mn-lt"/>
              <a:ea typeface="+mn-ea"/>
              <a:cs typeface="+mn-cs"/>
            </a:rPr>
            <a:t>Ο πολιτισμός επηρεάζει τα συμπτώματα και την περιγραφή τους από τα άτομα. </a:t>
          </a:r>
          <a:endParaRPr lang="en-GB" sz="1600" kern="1200" baseline="0" dirty="0">
            <a:solidFill>
              <a:schemeClr val="tx2"/>
            </a:solidFill>
            <a:latin typeface="+mn-lt"/>
            <a:ea typeface="+mn-ea"/>
            <a:cs typeface="+mn-cs"/>
          </a:endParaRPr>
        </a:p>
      </dgm:t>
    </dgm:pt>
    <dgm:pt modelId="{53E4D178-8060-47A7-9922-13BE3CC7F14B}" type="parTrans" cxnId="{FB1A007D-EDD6-4B16-9BCD-01ADADF788A8}">
      <dgm:prSet/>
      <dgm:spPr/>
      <dgm:t>
        <a:bodyPr/>
        <a:lstStyle/>
        <a:p>
          <a:endParaRPr lang="en-GB"/>
        </a:p>
      </dgm:t>
    </dgm:pt>
    <dgm:pt modelId="{679E85FD-E504-4F90-894F-CDBA43DF6C08}" type="sibTrans" cxnId="{FB1A007D-EDD6-4B16-9BCD-01ADADF788A8}">
      <dgm:prSet/>
      <dgm:spPr/>
      <dgm:t>
        <a:bodyPr/>
        <a:lstStyle/>
        <a:p>
          <a:endParaRPr lang="en-GB"/>
        </a:p>
      </dgm:t>
    </dgm:pt>
    <dgm:pt modelId="{7FA39CAA-8A9F-4C2C-87B0-6225D8C434E1}">
      <dgm:prSet phldrT="[Text]" custT="1"/>
      <dgm:spPr/>
      <dgm:t>
        <a:bodyPr/>
        <a:lstStyle/>
        <a:p>
          <a:r>
            <a:rPr lang="el-GR" sz="1300" dirty="0"/>
            <a:t>Ποια αναφέρουν.</a:t>
          </a:r>
          <a:endParaRPr lang="en-GB" sz="1300" dirty="0"/>
        </a:p>
      </dgm:t>
    </dgm:pt>
    <dgm:pt modelId="{B53602E3-D45B-4E3F-99D8-2268B258E22F}" type="parTrans" cxnId="{3280AB8A-CBB1-4A1A-B5A0-3467C40F03DB}">
      <dgm:prSet/>
      <dgm:spPr/>
      <dgm:t>
        <a:bodyPr/>
        <a:lstStyle/>
        <a:p>
          <a:endParaRPr lang="en-GB"/>
        </a:p>
      </dgm:t>
    </dgm:pt>
    <dgm:pt modelId="{B21C9AF0-2EAF-4AD9-96D6-C63F8F043994}" type="sibTrans" cxnId="{3280AB8A-CBB1-4A1A-B5A0-3467C40F03DB}">
      <dgm:prSet/>
      <dgm:spPr/>
      <dgm:t>
        <a:bodyPr/>
        <a:lstStyle/>
        <a:p>
          <a:endParaRPr lang="en-GB"/>
        </a:p>
      </dgm:t>
    </dgm:pt>
    <dgm:pt modelId="{C10D401A-3961-4DB7-876A-E83FD5E9FC42}">
      <dgm:prSet phldrT="[Text]"/>
      <dgm:spPr/>
      <dgm:t>
        <a:bodyPr/>
        <a:lstStyle/>
        <a:p>
          <a:r>
            <a:rPr lang="el-GR" dirty="0">
              <a:solidFill>
                <a:schemeClr val="bg2"/>
              </a:solidFill>
            </a:rPr>
            <a:t>Παρουσίαση</a:t>
          </a:r>
          <a:endParaRPr lang="en-GB" dirty="0">
            <a:solidFill>
              <a:schemeClr val="bg2"/>
            </a:solidFill>
          </a:endParaRPr>
        </a:p>
      </dgm:t>
    </dgm:pt>
    <dgm:pt modelId="{32CABC4A-F31C-46D3-92A4-0CAF10EAA311}" type="parTrans" cxnId="{29D27EEE-3693-4433-90E1-E0DFF72D0C18}">
      <dgm:prSet/>
      <dgm:spPr/>
      <dgm:t>
        <a:bodyPr/>
        <a:lstStyle/>
        <a:p>
          <a:endParaRPr lang="en-GB"/>
        </a:p>
      </dgm:t>
    </dgm:pt>
    <dgm:pt modelId="{1E33E107-E6F7-4FD9-9D3B-91EFB2077F68}" type="sibTrans" cxnId="{29D27EEE-3693-4433-90E1-E0DFF72D0C18}">
      <dgm:prSet/>
      <dgm:spPr/>
      <dgm:t>
        <a:bodyPr/>
        <a:lstStyle/>
        <a:p>
          <a:endParaRPr lang="en-GB"/>
        </a:p>
      </dgm:t>
    </dgm:pt>
    <dgm:pt modelId="{C6444416-28ED-484E-8F35-FE5B1D9CDB76}">
      <dgm:prSet phldrT="[Text]" custT="1"/>
      <dgm:spPr/>
      <dgm:t>
        <a:bodyPr/>
        <a:lstStyle/>
        <a:p>
          <a:pPr>
            <a:buFont typeface="Franklin Gothic Book" panose="020B0503020102020204" pitchFamily="34" charset="0"/>
            <a:buNone/>
          </a:pPr>
          <a:r>
            <a:rPr lang="el-GR" sz="1600" kern="1200" baseline="0" dirty="0">
              <a:solidFill>
                <a:srgbClr val="004680"/>
              </a:solidFill>
              <a:latin typeface="Calibri"/>
              <a:ea typeface="+mn-ea"/>
              <a:cs typeface="+mn-cs"/>
            </a:rPr>
            <a:t>Ο πολιτισμός επηρεάζει τον τρόπο με τον οποίο οι άνθρωποι παρουσιάζουν τα (ψυχικά) προβλήματα υγείας τους.</a:t>
          </a:r>
          <a:endParaRPr lang="en-GB" sz="1600" kern="1200" baseline="0" dirty="0">
            <a:solidFill>
              <a:srgbClr val="004680"/>
            </a:solidFill>
            <a:latin typeface="Calibri"/>
            <a:ea typeface="+mn-ea"/>
            <a:cs typeface="+mn-cs"/>
          </a:endParaRPr>
        </a:p>
      </dgm:t>
    </dgm:pt>
    <dgm:pt modelId="{A373FEF0-6348-446F-A209-47B2C7782D8B}" type="parTrans" cxnId="{2CE7154D-C694-4B53-9DBA-5B300BDB6266}">
      <dgm:prSet/>
      <dgm:spPr/>
      <dgm:t>
        <a:bodyPr/>
        <a:lstStyle/>
        <a:p>
          <a:endParaRPr lang="en-GB"/>
        </a:p>
      </dgm:t>
    </dgm:pt>
    <dgm:pt modelId="{98A3A381-4765-4C76-9AA0-53FF7C8047FA}" type="sibTrans" cxnId="{2CE7154D-C694-4B53-9DBA-5B300BDB6266}">
      <dgm:prSet/>
      <dgm:spPr/>
      <dgm:t>
        <a:bodyPr/>
        <a:lstStyle/>
        <a:p>
          <a:endParaRPr lang="en-GB"/>
        </a:p>
      </dgm:t>
    </dgm:pt>
    <dgm:pt modelId="{99C0FD8F-7FF5-4748-B860-E3EF83BA84CE}">
      <dgm:prSet phldrT="[Text]" custT="1"/>
      <dgm:spPr/>
      <dgm:t>
        <a:bodyPr/>
        <a:lstStyle/>
        <a:p>
          <a:r>
            <a:rPr lang="el-GR" sz="1300" dirty="0"/>
            <a:t>Τι είδους βοήθεια ζητούν.</a:t>
          </a:r>
          <a:endParaRPr lang="en-GB" sz="1300" dirty="0"/>
        </a:p>
      </dgm:t>
    </dgm:pt>
    <dgm:pt modelId="{987663BF-DF48-45CF-9722-7EFE7393B920}" type="parTrans" cxnId="{B559682F-23D8-4995-956B-D1C32E3FE9BE}">
      <dgm:prSet/>
      <dgm:spPr/>
      <dgm:t>
        <a:bodyPr/>
        <a:lstStyle/>
        <a:p>
          <a:endParaRPr lang="en-GB"/>
        </a:p>
      </dgm:t>
    </dgm:pt>
    <dgm:pt modelId="{B828D5A0-2262-44FD-A57B-BB54BF7ACBF2}" type="sibTrans" cxnId="{B559682F-23D8-4995-956B-D1C32E3FE9BE}">
      <dgm:prSet/>
      <dgm:spPr/>
      <dgm:t>
        <a:bodyPr/>
        <a:lstStyle/>
        <a:p>
          <a:endParaRPr lang="en-GB"/>
        </a:p>
      </dgm:t>
    </dgm:pt>
    <dgm:pt modelId="{0DBC6579-D87A-4D2E-9FF9-7F4AEEF5C939}">
      <dgm:prSet phldrT="[Text]"/>
      <dgm:spPr/>
      <dgm:t>
        <a:bodyPr/>
        <a:lstStyle/>
        <a:p>
          <a:r>
            <a:rPr lang="el-GR" dirty="0">
              <a:solidFill>
                <a:schemeClr val="bg2"/>
              </a:solidFill>
            </a:rPr>
            <a:t>Νοηματοδότηση</a:t>
          </a:r>
          <a:endParaRPr lang="en-GB" dirty="0">
            <a:solidFill>
              <a:schemeClr val="bg2"/>
            </a:solidFill>
          </a:endParaRPr>
        </a:p>
      </dgm:t>
    </dgm:pt>
    <dgm:pt modelId="{F2AAA3FE-4E53-4F91-9AF7-3943202B1C99}" type="parTrans" cxnId="{D000D880-2E5F-4B09-AD3B-EDB997D46C82}">
      <dgm:prSet/>
      <dgm:spPr/>
      <dgm:t>
        <a:bodyPr/>
        <a:lstStyle/>
        <a:p>
          <a:endParaRPr lang="en-GB"/>
        </a:p>
      </dgm:t>
    </dgm:pt>
    <dgm:pt modelId="{BB87ECBC-2B53-4485-BA56-0898B0AF5031}" type="sibTrans" cxnId="{D000D880-2E5F-4B09-AD3B-EDB997D46C82}">
      <dgm:prSet/>
      <dgm:spPr/>
      <dgm:t>
        <a:bodyPr/>
        <a:lstStyle/>
        <a:p>
          <a:endParaRPr lang="en-GB"/>
        </a:p>
      </dgm:t>
    </dgm:pt>
    <dgm:pt modelId="{8ED7E827-E288-4BA8-833F-2E692E0CBB34}">
      <dgm:prSet phldrT="[Text]" custT="1"/>
      <dgm:spPr/>
      <dgm:t>
        <a:bodyPr/>
        <a:lstStyle/>
        <a:p>
          <a:pPr>
            <a:buFont typeface="Franklin Gothic Book" panose="020B0503020102020204" pitchFamily="34" charset="0"/>
            <a:buNone/>
          </a:pPr>
          <a:r>
            <a:rPr lang="el-GR" sz="1600" kern="1200" baseline="0" dirty="0">
              <a:solidFill>
                <a:srgbClr val="004680"/>
              </a:solidFill>
              <a:latin typeface="Calibri"/>
              <a:ea typeface="+mn-ea"/>
              <a:cs typeface="+mn-cs"/>
            </a:rPr>
            <a:t>Ο πολιτισμός επηρεάζει τα νοήματα που δίνουν οι άνθρωποι στην (ψυχική) ασθένειά τους.</a:t>
          </a:r>
          <a:endParaRPr lang="en-GB" sz="1600" kern="1200" baseline="0" dirty="0">
            <a:solidFill>
              <a:srgbClr val="004680"/>
            </a:solidFill>
            <a:latin typeface="Calibri"/>
            <a:ea typeface="+mn-ea"/>
            <a:cs typeface="+mn-cs"/>
          </a:endParaRPr>
        </a:p>
      </dgm:t>
    </dgm:pt>
    <dgm:pt modelId="{CC3CB791-02BC-4330-A4A1-2577F38FC0B3}" type="parTrans" cxnId="{53E5F569-25B6-4EDB-8350-0217335DEFAD}">
      <dgm:prSet/>
      <dgm:spPr/>
      <dgm:t>
        <a:bodyPr/>
        <a:lstStyle/>
        <a:p>
          <a:endParaRPr lang="en-GB"/>
        </a:p>
      </dgm:t>
    </dgm:pt>
    <dgm:pt modelId="{66972723-13EC-41CC-8371-E7A2DF728892}" type="sibTrans" cxnId="{53E5F569-25B6-4EDB-8350-0217335DEFAD}">
      <dgm:prSet/>
      <dgm:spPr/>
      <dgm:t>
        <a:bodyPr/>
        <a:lstStyle/>
        <a:p>
          <a:endParaRPr lang="en-GB"/>
        </a:p>
      </dgm:t>
    </dgm:pt>
    <dgm:pt modelId="{BDBC7ABC-F368-463E-AA6D-9A40B9985A8F}">
      <dgm:prSet phldrT="[Text]" custT="1"/>
      <dgm:spPr/>
      <dgm:t>
        <a:bodyPr/>
        <a:lstStyle/>
        <a:p>
          <a:r>
            <a:rPr lang="el-GR" sz="1300" dirty="0"/>
            <a:t>Είναι μια ασθένεια «πραγματική» ή «φανταστική»; Είναι από το σώμα ή το μυαλό (ή και τα δύο). </a:t>
          </a:r>
          <a:endParaRPr lang="en-GB" sz="1300" dirty="0"/>
        </a:p>
      </dgm:t>
    </dgm:pt>
    <dgm:pt modelId="{22F205A2-F94E-4774-8D29-753CE435E65F}" type="parTrans" cxnId="{85F890A2-754F-4927-B24E-1F30754FC29E}">
      <dgm:prSet/>
      <dgm:spPr/>
      <dgm:t>
        <a:bodyPr/>
        <a:lstStyle/>
        <a:p>
          <a:endParaRPr lang="en-GB"/>
        </a:p>
      </dgm:t>
    </dgm:pt>
    <dgm:pt modelId="{33EEEC29-FDD1-4D24-9711-152C50D54D1D}" type="sibTrans" cxnId="{85F890A2-754F-4927-B24E-1F30754FC29E}">
      <dgm:prSet/>
      <dgm:spPr/>
      <dgm:t>
        <a:bodyPr/>
        <a:lstStyle/>
        <a:p>
          <a:endParaRPr lang="en-GB"/>
        </a:p>
      </dgm:t>
    </dgm:pt>
    <dgm:pt modelId="{7D575543-A690-4146-BFAB-08D4ADA5B6EA}">
      <dgm:prSet phldrT="[Text]" custT="1"/>
      <dgm:spPr/>
      <dgm:t>
        <a:bodyPr/>
        <a:lstStyle/>
        <a:p>
          <a:r>
            <a:rPr lang="el-GR" sz="1300" dirty="0"/>
            <a:t>Τι είδους τρόπους αντιμετώπισης και κοινωνικής υποστήριξης έχουν.</a:t>
          </a:r>
          <a:endParaRPr lang="en-GB" sz="1300" dirty="0"/>
        </a:p>
      </dgm:t>
    </dgm:pt>
    <dgm:pt modelId="{A6F0E0D2-9B33-4B86-B0B4-AA47E7835B42}" type="parTrans" cxnId="{CB238606-6198-4B93-8A40-08939F839CBB}">
      <dgm:prSet/>
      <dgm:spPr/>
      <dgm:t>
        <a:bodyPr/>
        <a:lstStyle/>
        <a:p>
          <a:endParaRPr lang="en-GB"/>
        </a:p>
      </dgm:t>
    </dgm:pt>
    <dgm:pt modelId="{A8F04AE6-9C7B-4943-A1DD-88C87D3868C1}" type="sibTrans" cxnId="{CB238606-6198-4B93-8A40-08939F839CBB}">
      <dgm:prSet/>
      <dgm:spPr/>
      <dgm:t>
        <a:bodyPr/>
        <a:lstStyle/>
        <a:p>
          <a:endParaRPr lang="en-GB"/>
        </a:p>
      </dgm:t>
    </dgm:pt>
    <dgm:pt modelId="{04AFB852-52F7-4836-BB50-0B65547C69D6}">
      <dgm:prSet phldrT="[Text]" custT="1"/>
      <dgm:spPr/>
      <dgm:t>
        <a:bodyPr/>
        <a:lstStyle/>
        <a:p>
          <a:r>
            <a:rPr lang="el-GR" sz="1300" dirty="0"/>
            <a:t>Ύπαρξη συνδρόμων που συνδέονται με τον πολιτισμό. (Σετ συμπτωμάτων πολύ πιο συνηθισμένα σε ορισμένες κοινωνίες από ό, τι σε άλλες).</a:t>
          </a:r>
          <a:endParaRPr lang="en-GB" sz="1300" dirty="0"/>
        </a:p>
      </dgm:t>
    </dgm:pt>
    <dgm:pt modelId="{08CC4548-9954-490D-98DC-43B0D5CA242A}" type="parTrans" cxnId="{C14AA28B-0A46-46A7-AA40-AB07346A0F5B}">
      <dgm:prSet/>
      <dgm:spPr/>
      <dgm:t>
        <a:bodyPr/>
        <a:lstStyle/>
        <a:p>
          <a:endParaRPr lang="en-GB"/>
        </a:p>
      </dgm:t>
    </dgm:pt>
    <dgm:pt modelId="{6CEF00E7-2B88-4063-8FB9-3AA0C45F49EF}" type="sibTrans" cxnId="{C14AA28B-0A46-46A7-AA40-AB07346A0F5B}">
      <dgm:prSet/>
      <dgm:spPr/>
      <dgm:t>
        <a:bodyPr/>
        <a:lstStyle/>
        <a:p>
          <a:endParaRPr lang="en-GB"/>
        </a:p>
      </dgm:t>
    </dgm:pt>
    <dgm:pt modelId="{2F22BF9E-F1F9-46EB-975D-A9025BE18B15}">
      <dgm:prSet phldrT="[Text]" custT="1"/>
      <dgm:spPr/>
      <dgm:t>
        <a:bodyPr/>
        <a:lstStyle/>
        <a:p>
          <a:r>
            <a:rPr lang="el-GR" sz="1300" dirty="0"/>
            <a:t>Πώς περιγράφουν τα άτομα τα συμπτώματά τους στους επαγγελματίες.</a:t>
          </a:r>
          <a:endParaRPr lang="en-GB" sz="1300" dirty="0"/>
        </a:p>
      </dgm:t>
    </dgm:pt>
    <dgm:pt modelId="{8979258C-55D0-4B7F-977B-BD0B1D03079E}" type="parTrans" cxnId="{52EA8736-7607-4ECB-8249-19D1E548E893}">
      <dgm:prSet/>
      <dgm:spPr/>
      <dgm:t>
        <a:bodyPr/>
        <a:lstStyle/>
        <a:p>
          <a:endParaRPr lang="en-GB"/>
        </a:p>
      </dgm:t>
    </dgm:pt>
    <dgm:pt modelId="{C0AA42ED-B35D-40D7-A745-75CADA6EB610}" type="sibTrans" cxnId="{52EA8736-7607-4ECB-8249-19D1E548E893}">
      <dgm:prSet/>
      <dgm:spPr/>
      <dgm:t>
        <a:bodyPr/>
        <a:lstStyle/>
        <a:p>
          <a:endParaRPr lang="en-GB"/>
        </a:p>
      </dgm:t>
    </dgm:pt>
    <dgm:pt modelId="{17D42ACA-0F7F-4086-BBCF-C0392F3938E5}">
      <dgm:prSet phldrT="[Text]" custT="1"/>
      <dgm:spPr/>
      <dgm:t>
        <a:bodyPr/>
        <a:lstStyle/>
        <a:p>
          <a:r>
            <a:rPr lang="el-GR" sz="1300" b="0" i="0" dirty="0"/>
            <a:t>Χρειάζεται συμπάθεια.</a:t>
          </a:r>
          <a:endParaRPr lang="en-GB" sz="1300" dirty="0"/>
        </a:p>
      </dgm:t>
    </dgm:pt>
    <dgm:pt modelId="{3A4D812C-4314-4171-A66B-70BB6EE81AFD}" type="parTrans" cxnId="{52E51F88-573E-4618-9CD0-405838EBC144}">
      <dgm:prSet/>
      <dgm:spPr/>
      <dgm:t>
        <a:bodyPr/>
        <a:lstStyle/>
        <a:p>
          <a:endParaRPr lang="en-GB"/>
        </a:p>
      </dgm:t>
    </dgm:pt>
    <dgm:pt modelId="{1902CE09-12FC-4689-AB2F-A988955AFEB6}" type="sibTrans" cxnId="{52E51F88-573E-4618-9CD0-405838EBC144}">
      <dgm:prSet/>
      <dgm:spPr/>
      <dgm:t>
        <a:bodyPr/>
        <a:lstStyle/>
        <a:p>
          <a:endParaRPr lang="en-GB"/>
        </a:p>
      </dgm:t>
    </dgm:pt>
    <dgm:pt modelId="{7420431C-BB37-4E76-9135-32C7E7F8A358}">
      <dgm:prSet phldrT="[Text]" custT="1"/>
      <dgm:spPr/>
      <dgm:t>
        <a:bodyPr/>
        <a:lstStyle/>
        <a:p>
          <a:r>
            <a:rPr lang="el-GR" sz="1300" dirty="0"/>
            <a:t>Πόσο στίγμα περιβάλλει την ασθένεια και τη συγκεκριμένη κατάσταση.</a:t>
          </a:r>
          <a:endParaRPr lang="en-GB" sz="1300" dirty="0"/>
        </a:p>
      </dgm:t>
    </dgm:pt>
    <dgm:pt modelId="{A2A21C62-4F44-4D9C-806C-11C9D6727E79}" type="parTrans" cxnId="{C83A7CA8-8CCC-4FC7-A5D2-DBE99829669D}">
      <dgm:prSet/>
      <dgm:spPr/>
      <dgm:t>
        <a:bodyPr/>
        <a:lstStyle/>
        <a:p>
          <a:endParaRPr lang="en-GB"/>
        </a:p>
      </dgm:t>
    </dgm:pt>
    <dgm:pt modelId="{89284C79-38FD-4F8A-BDAD-FD82FDF55FF3}" type="sibTrans" cxnId="{C83A7CA8-8CCC-4FC7-A5D2-DBE99829669D}">
      <dgm:prSet/>
      <dgm:spPr/>
      <dgm:t>
        <a:bodyPr/>
        <a:lstStyle/>
        <a:p>
          <a:endParaRPr lang="en-GB"/>
        </a:p>
      </dgm:t>
    </dgm:pt>
    <dgm:pt modelId="{D2EE0F78-0FEC-4464-89A7-92711C494539}">
      <dgm:prSet phldrT="[Text]" custT="1"/>
      <dgm:spPr/>
      <dgm:t>
        <a:bodyPr/>
        <a:lstStyle/>
        <a:p>
          <a:r>
            <a:rPr lang="el-GR" sz="1300" b="0" i="0" dirty="0"/>
            <a:t>Ποιες είναι οι πιθανές αιτίες. </a:t>
          </a:r>
          <a:endParaRPr lang="en-GB" sz="1300" dirty="0"/>
        </a:p>
      </dgm:t>
    </dgm:pt>
    <dgm:pt modelId="{9925F573-1C58-4BA0-AA03-988235F82709}" type="parTrans" cxnId="{B88711E1-2B47-4687-ABD0-C90865C961EA}">
      <dgm:prSet/>
      <dgm:spPr/>
      <dgm:t>
        <a:bodyPr/>
        <a:lstStyle/>
        <a:p>
          <a:endParaRPr lang="en-GB"/>
        </a:p>
      </dgm:t>
    </dgm:pt>
    <dgm:pt modelId="{069C26F8-E8FA-428A-91DC-00DB149251F9}" type="sibTrans" cxnId="{B88711E1-2B47-4687-ABD0-C90865C961EA}">
      <dgm:prSet/>
      <dgm:spPr/>
      <dgm:t>
        <a:bodyPr/>
        <a:lstStyle/>
        <a:p>
          <a:endParaRPr lang="en-GB"/>
        </a:p>
      </dgm:t>
    </dgm:pt>
    <dgm:pt modelId="{EAC73113-A30B-4C2D-A3DC-794B964F42B7}">
      <dgm:prSet phldrT="[Text]" custT="1"/>
      <dgm:spPr/>
      <dgm:t>
        <a:bodyPr/>
        <a:lstStyle/>
        <a:p>
          <a:r>
            <a:rPr lang="el-GR" sz="1300" b="0" i="0" dirty="0"/>
            <a:t>Τι τύπος ατόμου μπορεί να το βιώσει.</a:t>
          </a:r>
          <a:endParaRPr lang="en-GB" sz="1300" dirty="0"/>
        </a:p>
      </dgm:t>
    </dgm:pt>
    <dgm:pt modelId="{8068A325-A2E3-4D8E-83C1-7E7834311F81}" type="parTrans" cxnId="{30284ACA-1595-455D-88F3-F94753B41FC1}">
      <dgm:prSet/>
      <dgm:spPr/>
      <dgm:t>
        <a:bodyPr/>
        <a:lstStyle/>
        <a:p>
          <a:endParaRPr lang="en-GB"/>
        </a:p>
      </dgm:t>
    </dgm:pt>
    <dgm:pt modelId="{BDA78EEC-C1AD-4DE6-9E21-604D74BB856B}" type="sibTrans" cxnId="{30284ACA-1595-455D-88F3-F94753B41FC1}">
      <dgm:prSet/>
      <dgm:spPr/>
      <dgm:t>
        <a:bodyPr/>
        <a:lstStyle/>
        <a:p>
          <a:endParaRPr lang="en-GB"/>
        </a:p>
      </dgm:t>
    </dgm:pt>
    <dgm:pt modelId="{A03DB0D2-C236-45B6-ABB3-CA5C85065834}">
      <dgm:prSet phldrT="[Text]" custT="1"/>
      <dgm:spPr/>
      <dgm:t>
        <a:bodyPr/>
        <a:lstStyle/>
        <a:p>
          <a:r>
            <a:rPr lang="el-GR" sz="1300" dirty="0"/>
            <a:t>Τα άτομα ζητούν βοήθεια σε αρχικό στάδιο; Και αν ναι, για ποια συμπτώματα. </a:t>
          </a:r>
          <a:endParaRPr lang="en-GB" sz="1300" dirty="0"/>
        </a:p>
      </dgm:t>
    </dgm:pt>
    <dgm:pt modelId="{773089B9-9B4C-4CE3-95E0-51C0423F3E2C}" type="parTrans" cxnId="{7754EB9C-7F6C-4E67-9859-676115AFFCD6}">
      <dgm:prSet/>
      <dgm:spPr/>
      <dgm:t>
        <a:bodyPr/>
        <a:lstStyle/>
        <a:p>
          <a:endParaRPr lang="en-GB"/>
        </a:p>
      </dgm:t>
    </dgm:pt>
    <dgm:pt modelId="{250128CB-EF46-4F10-A312-6343A0855ED6}" type="sibTrans" cxnId="{7754EB9C-7F6C-4E67-9859-676115AFFCD6}">
      <dgm:prSet/>
      <dgm:spPr/>
      <dgm:t>
        <a:bodyPr/>
        <a:lstStyle/>
        <a:p>
          <a:endParaRPr lang="en-GB"/>
        </a:p>
      </dgm:t>
    </dgm:pt>
    <dgm:pt modelId="{332AD74F-5DEC-4BF2-AA29-D853CC31A9AC}" type="pres">
      <dgm:prSet presAssocID="{D2793EC7-B80A-4528-9245-4D8B339654F6}" presName="Name0" presStyleCnt="0">
        <dgm:presLayoutVars>
          <dgm:chMax/>
          <dgm:chPref val="3"/>
          <dgm:dir/>
          <dgm:animOne val="branch"/>
          <dgm:animLvl val="lvl"/>
        </dgm:presLayoutVars>
      </dgm:prSet>
      <dgm:spPr/>
      <dgm:t>
        <a:bodyPr/>
        <a:lstStyle/>
        <a:p>
          <a:endParaRPr lang="en-GB"/>
        </a:p>
      </dgm:t>
    </dgm:pt>
    <dgm:pt modelId="{DE6B92F7-5EA5-477B-B1F0-6000D8CACE4F}" type="pres">
      <dgm:prSet presAssocID="{13ED5155-8656-43AB-B43C-C91C0E876978}" presName="composite" presStyleCnt="0"/>
      <dgm:spPr/>
    </dgm:pt>
    <dgm:pt modelId="{FF925DE4-4C58-435A-AA40-92F1E45FA468}" type="pres">
      <dgm:prSet presAssocID="{13ED5155-8656-43AB-B43C-C91C0E876978}" presName="FirstChild" presStyleLbl="revTx" presStyleIdx="0" presStyleCnt="6">
        <dgm:presLayoutVars>
          <dgm:chMax val="0"/>
          <dgm:chPref val="0"/>
          <dgm:bulletEnabled val="1"/>
        </dgm:presLayoutVars>
      </dgm:prSet>
      <dgm:spPr/>
      <dgm:t>
        <a:bodyPr/>
        <a:lstStyle/>
        <a:p>
          <a:endParaRPr lang="en-GB"/>
        </a:p>
      </dgm:t>
    </dgm:pt>
    <dgm:pt modelId="{FA59EF3E-C11C-484A-8C99-D6A322567792}" type="pres">
      <dgm:prSet presAssocID="{13ED5155-8656-43AB-B43C-C91C0E876978}" presName="Parent" presStyleLbl="alignNode1" presStyleIdx="0" presStyleCnt="3">
        <dgm:presLayoutVars>
          <dgm:chMax val="3"/>
          <dgm:chPref val="3"/>
          <dgm:bulletEnabled val="1"/>
        </dgm:presLayoutVars>
      </dgm:prSet>
      <dgm:spPr/>
      <dgm:t>
        <a:bodyPr/>
        <a:lstStyle/>
        <a:p>
          <a:endParaRPr lang="en-GB"/>
        </a:p>
      </dgm:t>
    </dgm:pt>
    <dgm:pt modelId="{62D715BD-E324-483D-B58E-5191F97DB0EF}" type="pres">
      <dgm:prSet presAssocID="{13ED5155-8656-43AB-B43C-C91C0E876978}" presName="Accent" presStyleLbl="parChTrans1D1" presStyleIdx="0" presStyleCnt="3"/>
      <dgm:spPr/>
    </dgm:pt>
    <dgm:pt modelId="{238B1EAE-3E67-473E-A64B-F49AF27AB563}" type="pres">
      <dgm:prSet presAssocID="{13ED5155-8656-43AB-B43C-C91C0E876978}" presName="Child" presStyleLbl="revTx" presStyleIdx="1" presStyleCnt="6" custScaleY="143777">
        <dgm:presLayoutVars>
          <dgm:chMax val="0"/>
          <dgm:chPref val="0"/>
          <dgm:bulletEnabled val="1"/>
        </dgm:presLayoutVars>
      </dgm:prSet>
      <dgm:spPr/>
      <dgm:t>
        <a:bodyPr/>
        <a:lstStyle/>
        <a:p>
          <a:endParaRPr lang="en-GB"/>
        </a:p>
      </dgm:t>
    </dgm:pt>
    <dgm:pt modelId="{89D37885-F4C0-44DA-8896-37027C2367A0}" type="pres">
      <dgm:prSet presAssocID="{DA5E25BA-2948-4E7C-9264-3276206F9E6B}" presName="sibTrans" presStyleCnt="0"/>
      <dgm:spPr/>
    </dgm:pt>
    <dgm:pt modelId="{87AE5E8A-0558-495D-991E-283A9AB938AC}" type="pres">
      <dgm:prSet presAssocID="{C10D401A-3961-4DB7-876A-E83FD5E9FC42}" presName="composite" presStyleCnt="0"/>
      <dgm:spPr/>
    </dgm:pt>
    <dgm:pt modelId="{8E2B0DD0-0898-4D90-BB6D-975B3BBCE558}" type="pres">
      <dgm:prSet presAssocID="{C10D401A-3961-4DB7-876A-E83FD5E9FC42}" presName="FirstChild" presStyleLbl="revTx" presStyleIdx="2" presStyleCnt="6">
        <dgm:presLayoutVars>
          <dgm:chMax val="0"/>
          <dgm:chPref val="0"/>
          <dgm:bulletEnabled val="1"/>
        </dgm:presLayoutVars>
      </dgm:prSet>
      <dgm:spPr/>
      <dgm:t>
        <a:bodyPr/>
        <a:lstStyle/>
        <a:p>
          <a:endParaRPr lang="en-GB"/>
        </a:p>
      </dgm:t>
    </dgm:pt>
    <dgm:pt modelId="{7BF61A4C-9437-4E39-B817-2338F2DE4B9F}" type="pres">
      <dgm:prSet presAssocID="{C10D401A-3961-4DB7-876A-E83FD5E9FC42}" presName="Parent" presStyleLbl="alignNode1" presStyleIdx="1" presStyleCnt="3">
        <dgm:presLayoutVars>
          <dgm:chMax val="3"/>
          <dgm:chPref val="3"/>
          <dgm:bulletEnabled val="1"/>
        </dgm:presLayoutVars>
      </dgm:prSet>
      <dgm:spPr/>
      <dgm:t>
        <a:bodyPr/>
        <a:lstStyle/>
        <a:p>
          <a:endParaRPr lang="en-GB"/>
        </a:p>
      </dgm:t>
    </dgm:pt>
    <dgm:pt modelId="{8C1B374F-881A-4739-BA79-768DDD15296C}" type="pres">
      <dgm:prSet presAssocID="{C10D401A-3961-4DB7-876A-E83FD5E9FC42}" presName="Accent" presStyleLbl="parChTrans1D1" presStyleIdx="1" presStyleCnt="3"/>
      <dgm:spPr/>
    </dgm:pt>
    <dgm:pt modelId="{9EB5430D-BA9A-40DE-BF25-36CCF6ADB464}" type="pres">
      <dgm:prSet presAssocID="{C10D401A-3961-4DB7-876A-E83FD5E9FC42}" presName="Child" presStyleLbl="revTx" presStyleIdx="3" presStyleCnt="6" custScaleY="141781">
        <dgm:presLayoutVars>
          <dgm:chMax val="0"/>
          <dgm:chPref val="0"/>
          <dgm:bulletEnabled val="1"/>
        </dgm:presLayoutVars>
      </dgm:prSet>
      <dgm:spPr/>
      <dgm:t>
        <a:bodyPr/>
        <a:lstStyle/>
        <a:p>
          <a:endParaRPr lang="en-GB"/>
        </a:p>
      </dgm:t>
    </dgm:pt>
    <dgm:pt modelId="{3EC06F35-779E-49CF-8F69-247A9DC4CE29}" type="pres">
      <dgm:prSet presAssocID="{1E33E107-E6F7-4FD9-9D3B-91EFB2077F68}" presName="sibTrans" presStyleCnt="0"/>
      <dgm:spPr/>
    </dgm:pt>
    <dgm:pt modelId="{8E4EB0FD-B746-4A8E-AE84-789342627017}" type="pres">
      <dgm:prSet presAssocID="{0DBC6579-D87A-4D2E-9FF9-7F4AEEF5C939}" presName="composite" presStyleCnt="0"/>
      <dgm:spPr/>
    </dgm:pt>
    <dgm:pt modelId="{EFE98390-CA16-42EC-B3F0-4A7AF849A119}" type="pres">
      <dgm:prSet presAssocID="{0DBC6579-D87A-4D2E-9FF9-7F4AEEF5C939}" presName="FirstChild" presStyleLbl="revTx" presStyleIdx="4" presStyleCnt="6">
        <dgm:presLayoutVars>
          <dgm:chMax val="0"/>
          <dgm:chPref val="0"/>
          <dgm:bulletEnabled val="1"/>
        </dgm:presLayoutVars>
      </dgm:prSet>
      <dgm:spPr/>
      <dgm:t>
        <a:bodyPr/>
        <a:lstStyle/>
        <a:p>
          <a:endParaRPr lang="en-GB"/>
        </a:p>
      </dgm:t>
    </dgm:pt>
    <dgm:pt modelId="{075CF369-C4CB-48AD-B848-8756057C3063}" type="pres">
      <dgm:prSet presAssocID="{0DBC6579-D87A-4D2E-9FF9-7F4AEEF5C939}" presName="Parent" presStyleLbl="alignNode1" presStyleIdx="2" presStyleCnt="3">
        <dgm:presLayoutVars>
          <dgm:chMax val="3"/>
          <dgm:chPref val="3"/>
          <dgm:bulletEnabled val="1"/>
        </dgm:presLayoutVars>
      </dgm:prSet>
      <dgm:spPr/>
      <dgm:t>
        <a:bodyPr/>
        <a:lstStyle/>
        <a:p>
          <a:endParaRPr lang="en-GB"/>
        </a:p>
      </dgm:t>
    </dgm:pt>
    <dgm:pt modelId="{66CF02A4-C367-46C0-8440-B828C6AA74B9}" type="pres">
      <dgm:prSet presAssocID="{0DBC6579-D87A-4D2E-9FF9-7F4AEEF5C939}" presName="Accent" presStyleLbl="parChTrans1D1" presStyleIdx="2" presStyleCnt="3"/>
      <dgm:spPr/>
    </dgm:pt>
    <dgm:pt modelId="{5D95612E-2370-4E73-A299-DD576BA06B24}" type="pres">
      <dgm:prSet presAssocID="{0DBC6579-D87A-4D2E-9FF9-7F4AEEF5C939}" presName="Child" presStyleLbl="revTx" presStyleIdx="5" presStyleCnt="6" custScaleY="187535">
        <dgm:presLayoutVars>
          <dgm:chMax val="0"/>
          <dgm:chPref val="0"/>
          <dgm:bulletEnabled val="1"/>
        </dgm:presLayoutVars>
      </dgm:prSet>
      <dgm:spPr/>
      <dgm:t>
        <a:bodyPr/>
        <a:lstStyle/>
        <a:p>
          <a:endParaRPr lang="en-GB"/>
        </a:p>
      </dgm:t>
    </dgm:pt>
  </dgm:ptLst>
  <dgm:cxnLst>
    <dgm:cxn modelId="{29D27EEE-3693-4433-90E1-E0DFF72D0C18}" srcId="{D2793EC7-B80A-4528-9245-4D8B339654F6}" destId="{C10D401A-3961-4DB7-876A-E83FD5E9FC42}" srcOrd="1" destOrd="0" parTransId="{32CABC4A-F31C-46D3-92A4-0CAF10EAA311}" sibTransId="{1E33E107-E6F7-4FD9-9D3B-91EFB2077F68}"/>
    <dgm:cxn modelId="{FAD7D4F6-E600-4115-B379-3C556917DEEB}" type="presOf" srcId="{99C0FD8F-7FF5-4748-B860-E3EF83BA84CE}" destId="{9EB5430D-BA9A-40DE-BF25-36CCF6ADB464}" srcOrd="0" destOrd="1" presId="urn:microsoft.com/office/officeart/2011/layout/TabList"/>
    <dgm:cxn modelId="{210AA117-BB94-4DF2-9D34-98D9E79756AE}" type="presOf" srcId="{7D575543-A690-4146-BFAB-08D4ADA5B6EA}" destId="{9EB5430D-BA9A-40DE-BF25-36CCF6ADB464}" srcOrd="0" destOrd="2" presId="urn:microsoft.com/office/officeart/2011/layout/TabList"/>
    <dgm:cxn modelId="{A96F5FD1-BA5E-4E08-A363-FF25566AD67D}" type="presOf" srcId="{EAC73113-A30B-4C2D-A3DC-794B964F42B7}" destId="{5D95612E-2370-4E73-A299-DD576BA06B24}" srcOrd="0" destOrd="4" presId="urn:microsoft.com/office/officeart/2011/layout/TabList"/>
    <dgm:cxn modelId="{B559682F-23D8-4995-956B-D1C32E3FE9BE}" srcId="{C10D401A-3961-4DB7-876A-E83FD5E9FC42}" destId="{99C0FD8F-7FF5-4748-B860-E3EF83BA84CE}" srcOrd="2" destOrd="0" parTransId="{987663BF-DF48-45CF-9722-7EFE7393B920}" sibTransId="{B828D5A0-2262-44FD-A57B-BB54BF7ACBF2}"/>
    <dgm:cxn modelId="{7754EB9C-7F6C-4E67-9859-676115AFFCD6}" srcId="{C10D401A-3961-4DB7-876A-E83FD5E9FC42}" destId="{A03DB0D2-C236-45B6-ABB3-CA5C85065834}" srcOrd="1" destOrd="0" parTransId="{773089B9-9B4C-4CE3-95E0-51C0423F3E2C}" sibTransId="{250128CB-EF46-4F10-A312-6343A0855ED6}"/>
    <dgm:cxn modelId="{C83A7CA8-8CCC-4FC7-A5D2-DBE99829669D}" srcId="{0DBC6579-D87A-4D2E-9FF9-7F4AEEF5C939}" destId="{7420431C-BB37-4E76-9135-32C7E7F8A358}" srcOrd="2" destOrd="0" parTransId="{A2A21C62-4F44-4D9C-806C-11C9D6727E79}" sibTransId="{89284C79-38FD-4F8A-BDAD-FD82FDF55FF3}"/>
    <dgm:cxn modelId="{6E5B7CFA-8721-4448-B3BA-9F38F97ACDAD}" type="presOf" srcId="{D2793EC7-B80A-4528-9245-4D8B339654F6}" destId="{332AD74F-5DEC-4BF2-AA29-D853CC31A9AC}" srcOrd="0" destOrd="0" presId="urn:microsoft.com/office/officeart/2011/layout/TabList"/>
    <dgm:cxn modelId="{53E5F569-25B6-4EDB-8350-0217335DEFAD}" srcId="{0DBC6579-D87A-4D2E-9FF9-7F4AEEF5C939}" destId="{8ED7E827-E288-4BA8-833F-2E692E0CBB34}" srcOrd="0" destOrd="0" parTransId="{CC3CB791-02BC-4330-A4A1-2577F38FC0B3}" sibTransId="{66972723-13EC-41CC-8371-E7A2DF728892}"/>
    <dgm:cxn modelId="{52E51F88-573E-4618-9CD0-405838EBC144}" srcId="{0DBC6579-D87A-4D2E-9FF9-7F4AEEF5C939}" destId="{17D42ACA-0F7F-4086-BBCF-C0392F3938E5}" srcOrd="3" destOrd="0" parTransId="{3A4D812C-4314-4171-A66B-70BB6EE81AFD}" sibTransId="{1902CE09-12FC-4689-AB2F-A988955AFEB6}"/>
    <dgm:cxn modelId="{54DA0B3E-146C-45EE-8A69-23DCDA15D912}" type="presOf" srcId="{7420431C-BB37-4E76-9135-32C7E7F8A358}" destId="{5D95612E-2370-4E73-A299-DD576BA06B24}" srcOrd="0" destOrd="1" presId="urn:microsoft.com/office/officeart/2011/layout/TabList"/>
    <dgm:cxn modelId="{9B0B751F-91F3-445A-A514-8DA40842666E}" type="presOf" srcId="{04AFB852-52F7-4836-BB50-0B65547C69D6}" destId="{238B1EAE-3E67-473E-A64B-F49AF27AB563}" srcOrd="0" destOrd="2" presId="urn:microsoft.com/office/officeart/2011/layout/TabList"/>
    <dgm:cxn modelId="{52EA8736-7607-4ECB-8249-19D1E548E893}" srcId="{13ED5155-8656-43AB-B43C-C91C0E876978}" destId="{2F22BF9E-F1F9-46EB-975D-A9025BE18B15}" srcOrd="1" destOrd="0" parTransId="{8979258C-55D0-4B7F-977B-BD0B1D03079E}" sibTransId="{C0AA42ED-B35D-40D7-A745-75CADA6EB610}"/>
    <dgm:cxn modelId="{13C63493-0041-46A0-9FA1-C0B348593D2D}" type="presOf" srcId="{D2EE0F78-0FEC-4464-89A7-92711C494539}" destId="{5D95612E-2370-4E73-A299-DD576BA06B24}" srcOrd="0" destOrd="3" presId="urn:microsoft.com/office/officeart/2011/layout/TabList"/>
    <dgm:cxn modelId="{94BBF43E-B809-45ED-A105-95D337455AF5}" type="presOf" srcId="{7FA39CAA-8A9F-4C2C-87B0-6225D8C434E1}" destId="{238B1EAE-3E67-473E-A64B-F49AF27AB563}" srcOrd="0" destOrd="1" presId="urn:microsoft.com/office/officeart/2011/layout/TabList"/>
    <dgm:cxn modelId="{B88711E1-2B47-4687-ABD0-C90865C961EA}" srcId="{0DBC6579-D87A-4D2E-9FF9-7F4AEEF5C939}" destId="{D2EE0F78-0FEC-4464-89A7-92711C494539}" srcOrd="4" destOrd="0" parTransId="{9925F573-1C58-4BA0-AA03-988235F82709}" sibTransId="{069C26F8-E8FA-428A-91DC-00DB149251F9}"/>
    <dgm:cxn modelId="{2CE7154D-C694-4B53-9DBA-5B300BDB6266}" srcId="{C10D401A-3961-4DB7-876A-E83FD5E9FC42}" destId="{C6444416-28ED-484E-8F35-FE5B1D9CDB76}" srcOrd="0" destOrd="0" parTransId="{A373FEF0-6348-446F-A209-47B2C7782D8B}" sibTransId="{98A3A381-4765-4C76-9AA0-53FF7C8047FA}"/>
    <dgm:cxn modelId="{02EF6600-4F41-4DED-ACC7-674EE677B395}" srcId="{D2793EC7-B80A-4528-9245-4D8B339654F6}" destId="{13ED5155-8656-43AB-B43C-C91C0E876978}" srcOrd="0" destOrd="0" parTransId="{0311C2C8-074B-4EE1-8B19-4905841D3C66}" sibTransId="{DA5E25BA-2948-4E7C-9264-3276206F9E6B}"/>
    <dgm:cxn modelId="{3B421B0E-B83E-4492-A14C-0DE1FC8F1404}" type="presOf" srcId="{BDBC7ABC-F368-463E-AA6D-9A40B9985A8F}" destId="{5D95612E-2370-4E73-A299-DD576BA06B24}" srcOrd="0" destOrd="0" presId="urn:microsoft.com/office/officeart/2011/layout/TabList"/>
    <dgm:cxn modelId="{D000D880-2E5F-4B09-AD3B-EDB997D46C82}" srcId="{D2793EC7-B80A-4528-9245-4D8B339654F6}" destId="{0DBC6579-D87A-4D2E-9FF9-7F4AEEF5C939}" srcOrd="2" destOrd="0" parTransId="{F2AAA3FE-4E53-4F91-9AF7-3943202B1C99}" sibTransId="{BB87ECBC-2B53-4485-BA56-0898B0AF5031}"/>
    <dgm:cxn modelId="{CB238606-6198-4B93-8A40-08939F839CBB}" srcId="{C10D401A-3961-4DB7-876A-E83FD5E9FC42}" destId="{7D575543-A690-4146-BFAB-08D4ADA5B6EA}" srcOrd="3" destOrd="0" parTransId="{A6F0E0D2-9B33-4B86-B0B4-AA47E7835B42}" sibTransId="{A8F04AE6-9C7B-4943-A1DD-88C87D3868C1}"/>
    <dgm:cxn modelId="{30284ACA-1595-455D-88F3-F94753B41FC1}" srcId="{0DBC6579-D87A-4D2E-9FF9-7F4AEEF5C939}" destId="{EAC73113-A30B-4C2D-A3DC-794B964F42B7}" srcOrd="5" destOrd="0" parTransId="{8068A325-A2E3-4D8E-83C1-7E7834311F81}" sibTransId="{BDA78EEC-C1AD-4DE6-9E21-604D74BB856B}"/>
    <dgm:cxn modelId="{18ADC941-75D6-497B-9D9E-C169DDA9F59B}" type="presOf" srcId="{8ED7E827-E288-4BA8-833F-2E692E0CBB34}" destId="{EFE98390-CA16-42EC-B3F0-4A7AF849A119}" srcOrd="0" destOrd="0" presId="urn:microsoft.com/office/officeart/2011/layout/TabList"/>
    <dgm:cxn modelId="{A752D198-1CF9-49BA-8E3B-AA99F4D798D1}" type="presOf" srcId="{0DBC6579-D87A-4D2E-9FF9-7F4AEEF5C939}" destId="{075CF369-C4CB-48AD-B848-8756057C3063}" srcOrd="0" destOrd="0" presId="urn:microsoft.com/office/officeart/2011/layout/TabList"/>
    <dgm:cxn modelId="{85F890A2-754F-4927-B24E-1F30754FC29E}" srcId="{0DBC6579-D87A-4D2E-9FF9-7F4AEEF5C939}" destId="{BDBC7ABC-F368-463E-AA6D-9A40B9985A8F}" srcOrd="1" destOrd="0" parTransId="{22F205A2-F94E-4774-8D29-753CE435E65F}" sibTransId="{33EEEC29-FDD1-4D24-9711-152C50D54D1D}"/>
    <dgm:cxn modelId="{A0BF2FA9-D253-418E-8AC5-121D305B7EA4}" type="presOf" srcId="{C6444416-28ED-484E-8F35-FE5B1D9CDB76}" destId="{8E2B0DD0-0898-4D90-BB6D-975B3BBCE558}" srcOrd="0" destOrd="0" presId="urn:microsoft.com/office/officeart/2011/layout/TabList"/>
    <dgm:cxn modelId="{6EC78CFE-F35D-49DF-AE6C-4E7B8E3EDCEE}" type="presOf" srcId="{17D42ACA-0F7F-4086-BBCF-C0392F3938E5}" destId="{5D95612E-2370-4E73-A299-DD576BA06B24}" srcOrd="0" destOrd="2" presId="urn:microsoft.com/office/officeart/2011/layout/TabList"/>
    <dgm:cxn modelId="{3BDF4706-A3D0-463F-900D-9A7D2B53D5E2}" type="presOf" srcId="{C10D401A-3961-4DB7-876A-E83FD5E9FC42}" destId="{7BF61A4C-9437-4E39-B817-2338F2DE4B9F}" srcOrd="0" destOrd="0" presId="urn:microsoft.com/office/officeart/2011/layout/TabList"/>
    <dgm:cxn modelId="{530C1C67-FDAD-451F-BE89-DC4637B176D2}" type="presOf" srcId="{89F1BE1D-D38F-4442-92EA-FF70081CEA8D}" destId="{FF925DE4-4C58-435A-AA40-92F1E45FA468}" srcOrd="0" destOrd="0" presId="urn:microsoft.com/office/officeart/2011/layout/TabList"/>
    <dgm:cxn modelId="{3280AB8A-CBB1-4A1A-B5A0-3467C40F03DB}" srcId="{13ED5155-8656-43AB-B43C-C91C0E876978}" destId="{7FA39CAA-8A9F-4C2C-87B0-6225D8C434E1}" srcOrd="2" destOrd="0" parTransId="{B53602E3-D45B-4E3F-99D8-2268B258E22F}" sibTransId="{B21C9AF0-2EAF-4AD9-96D6-C63F8F043994}"/>
    <dgm:cxn modelId="{15268EDA-58EB-4052-BDAA-50D34C37877C}" type="presOf" srcId="{13ED5155-8656-43AB-B43C-C91C0E876978}" destId="{FA59EF3E-C11C-484A-8C99-D6A322567792}" srcOrd="0" destOrd="0" presId="urn:microsoft.com/office/officeart/2011/layout/TabList"/>
    <dgm:cxn modelId="{4519EE14-C366-49CD-9F17-AC6453BB07BB}" type="presOf" srcId="{A03DB0D2-C236-45B6-ABB3-CA5C85065834}" destId="{9EB5430D-BA9A-40DE-BF25-36CCF6ADB464}" srcOrd="0" destOrd="0" presId="urn:microsoft.com/office/officeart/2011/layout/TabList"/>
    <dgm:cxn modelId="{C14AA28B-0A46-46A7-AA40-AB07346A0F5B}" srcId="{13ED5155-8656-43AB-B43C-C91C0E876978}" destId="{04AFB852-52F7-4836-BB50-0B65547C69D6}" srcOrd="3" destOrd="0" parTransId="{08CC4548-9954-490D-98DC-43B0D5CA242A}" sibTransId="{6CEF00E7-2B88-4063-8FB9-3AA0C45F49EF}"/>
    <dgm:cxn modelId="{FB1A007D-EDD6-4B16-9BCD-01ADADF788A8}" srcId="{13ED5155-8656-43AB-B43C-C91C0E876978}" destId="{89F1BE1D-D38F-4442-92EA-FF70081CEA8D}" srcOrd="0" destOrd="0" parTransId="{53E4D178-8060-47A7-9922-13BE3CC7F14B}" sibTransId="{679E85FD-E504-4F90-894F-CDBA43DF6C08}"/>
    <dgm:cxn modelId="{14F9B0AF-CEB3-4008-B0FD-05C4E340CC0E}" type="presOf" srcId="{2F22BF9E-F1F9-46EB-975D-A9025BE18B15}" destId="{238B1EAE-3E67-473E-A64B-F49AF27AB563}" srcOrd="0" destOrd="0" presId="urn:microsoft.com/office/officeart/2011/layout/TabList"/>
    <dgm:cxn modelId="{38D67AD3-E543-499E-8682-DE37B38723A6}" type="presParOf" srcId="{332AD74F-5DEC-4BF2-AA29-D853CC31A9AC}" destId="{DE6B92F7-5EA5-477B-B1F0-6000D8CACE4F}" srcOrd="0" destOrd="0" presId="urn:microsoft.com/office/officeart/2011/layout/TabList"/>
    <dgm:cxn modelId="{64F88CD8-6D11-41D9-AA94-F4AC8ED99EB1}" type="presParOf" srcId="{DE6B92F7-5EA5-477B-B1F0-6000D8CACE4F}" destId="{FF925DE4-4C58-435A-AA40-92F1E45FA468}" srcOrd="0" destOrd="0" presId="urn:microsoft.com/office/officeart/2011/layout/TabList"/>
    <dgm:cxn modelId="{7794CDFE-6D89-4CF7-95F4-7377CC69D251}" type="presParOf" srcId="{DE6B92F7-5EA5-477B-B1F0-6000D8CACE4F}" destId="{FA59EF3E-C11C-484A-8C99-D6A322567792}" srcOrd="1" destOrd="0" presId="urn:microsoft.com/office/officeart/2011/layout/TabList"/>
    <dgm:cxn modelId="{94D3E76A-E996-49F7-B286-FC304B9BD271}" type="presParOf" srcId="{DE6B92F7-5EA5-477B-B1F0-6000D8CACE4F}" destId="{62D715BD-E324-483D-B58E-5191F97DB0EF}" srcOrd="2" destOrd="0" presId="urn:microsoft.com/office/officeart/2011/layout/TabList"/>
    <dgm:cxn modelId="{7C876CC3-128C-4DF8-93CD-A2D0DFBE9527}" type="presParOf" srcId="{332AD74F-5DEC-4BF2-AA29-D853CC31A9AC}" destId="{238B1EAE-3E67-473E-A64B-F49AF27AB563}" srcOrd="1" destOrd="0" presId="urn:microsoft.com/office/officeart/2011/layout/TabList"/>
    <dgm:cxn modelId="{F2B5D092-1BBC-48E9-9350-1366708F6AAB}" type="presParOf" srcId="{332AD74F-5DEC-4BF2-AA29-D853CC31A9AC}" destId="{89D37885-F4C0-44DA-8896-37027C2367A0}" srcOrd="2" destOrd="0" presId="urn:microsoft.com/office/officeart/2011/layout/TabList"/>
    <dgm:cxn modelId="{D22781F5-93DA-4CEF-A6DD-805C2B68D60B}" type="presParOf" srcId="{332AD74F-5DEC-4BF2-AA29-D853CC31A9AC}" destId="{87AE5E8A-0558-495D-991E-283A9AB938AC}" srcOrd="3" destOrd="0" presId="urn:microsoft.com/office/officeart/2011/layout/TabList"/>
    <dgm:cxn modelId="{F49AF730-1013-4365-9A9A-294423AF8D6A}" type="presParOf" srcId="{87AE5E8A-0558-495D-991E-283A9AB938AC}" destId="{8E2B0DD0-0898-4D90-BB6D-975B3BBCE558}" srcOrd="0" destOrd="0" presId="urn:microsoft.com/office/officeart/2011/layout/TabList"/>
    <dgm:cxn modelId="{D051E28D-0525-4D67-9A24-A0F9A418BF9A}" type="presParOf" srcId="{87AE5E8A-0558-495D-991E-283A9AB938AC}" destId="{7BF61A4C-9437-4E39-B817-2338F2DE4B9F}" srcOrd="1" destOrd="0" presId="urn:microsoft.com/office/officeart/2011/layout/TabList"/>
    <dgm:cxn modelId="{173E56FE-E04D-4151-9206-142BDDCE44AA}" type="presParOf" srcId="{87AE5E8A-0558-495D-991E-283A9AB938AC}" destId="{8C1B374F-881A-4739-BA79-768DDD15296C}" srcOrd="2" destOrd="0" presId="urn:microsoft.com/office/officeart/2011/layout/TabList"/>
    <dgm:cxn modelId="{E65F0B7B-E259-4E7C-B678-A3C179F520D6}" type="presParOf" srcId="{332AD74F-5DEC-4BF2-AA29-D853CC31A9AC}" destId="{9EB5430D-BA9A-40DE-BF25-36CCF6ADB464}" srcOrd="4" destOrd="0" presId="urn:microsoft.com/office/officeart/2011/layout/TabList"/>
    <dgm:cxn modelId="{52344BC3-0CFE-4087-98A7-F3351C7F4FA5}" type="presParOf" srcId="{332AD74F-5DEC-4BF2-AA29-D853CC31A9AC}" destId="{3EC06F35-779E-49CF-8F69-247A9DC4CE29}" srcOrd="5" destOrd="0" presId="urn:microsoft.com/office/officeart/2011/layout/TabList"/>
    <dgm:cxn modelId="{D38ED477-E081-4C11-A486-2EE18FBE189A}" type="presParOf" srcId="{332AD74F-5DEC-4BF2-AA29-D853CC31A9AC}" destId="{8E4EB0FD-B746-4A8E-AE84-789342627017}" srcOrd="6" destOrd="0" presId="urn:microsoft.com/office/officeart/2011/layout/TabList"/>
    <dgm:cxn modelId="{CC1A3D95-9B59-4830-8527-4A9220D30952}" type="presParOf" srcId="{8E4EB0FD-B746-4A8E-AE84-789342627017}" destId="{EFE98390-CA16-42EC-B3F0-4A7AF849A119}" srcOrd="0" destOrd="0" presId="urn:microsoft.com/office/officeart/2011/layout/TabList"/>
    <dgm:cxn modelId="{12E19D2C-E0F3-4116-A398-6B5946DED912}" type="presParOf" srcId="{8E4EB0FD-B746-4A8E-AE84-789342627017}" destId="{075CF369-C4CB-48AD-B848-8756057C3063}" srcOrd="1" destOrd="0" presId="urn:microsoft.com/office/officeart/2011/layout/TabList"/>
    <dgm:cxn modelId="{40CBA257-0E66-4C1E-A38F-67E4CE093B9D}" type="presParOf" srcId="{8E4EB0FD-B746-4A8E-AE84-789342627017}" destId="{66CF02A4-C367-46C0-8440-B828C6AA74B9}" srcOrd="2" destOrd="0" presId="urn:microsoft.com/office/officeart/2011/layout/TabList"/>
    <dgm:cxn modelId="{FF7048C0-A5ED-4DA7-84C3-8C27B225130A}" type="presParOf" srcId="{332AD74F-5DEC-4BF2-AA29-D853CC31A9AC}" destId="{5D95612E-2370-4E73-A299-DD576BA06B24}" srcOrd="7" destOrd="0" presId="urn:microsoft.com/office/officeart/2011/layout/Tab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E1C1257-D12A-4C7F-85B3-F313421229BF}" type="doc">
      <dgm:prSet loTypeId="urn:diagrams.loki3.com/BracketList" loCatId="list" qsTypeId="urn:microsoft.com/office/officeart/2005/8/quickstyle/simple1" qsCatId="simple" csTypeId="urn:microsoft.com/office/officeart/2005/8/colors/colorful4" csCatId="colorful" phldr="1"/>
      <dgm:spPr/>
      <dgm:t>
        <a:bodyPr/>
        <a:lstStyle/>
        <a:p>
          <a:endParaRPr lang="en-GB"/>
        </a:p>
      </dgm:t>
    </dgm:pt>
    <dgm:pt modelId="{B127E554-BF72-4E51-AB11-E020A0C60BCA}">
      <dgm:prSet phldrT="[Text]" custT="1"/>
      <dgm:spPr/>
      <dgm:t>
        <a:bodyPr/>
        <a:lstStyle/>
        <a:p>
          <a:pPr algn="ctr"/>
          <a:r>
            <a:rPr lang="el-GR" sz="2600" kern="1200" dirty="0">
              <a:solidFill>
                <a:srgbClr val="004680"/>
              </a:solidFill>
              <a:latin typeface="Calibri"/>
              <a:ea typeface="+mn-ea"/>
              <a:cs typeface="+mn-cs"/>
            </a:rPr>
            <a:t>Η διαπολιτισμική ικανότητα είναι</a:t>
          </a:r>
          <a:r>
            <a:rPr lang="en-GB" sz="2600" kern="1200" dirty="0">
              <a:solidFill>
                <a:srgbClr val="004680"/>
              </a:solidFill>
              <a:latin typeface="Calibri"/>
              <a:ea typeface="+mn-ea"/>
              <a:cs typeface="+mn-cs"/>
            </a:rPr>
            <a:t>:</a:t>
          </a:r>
        </a:p>
      </dgm:t>
    </dgm:pt>
    <dgm:pt modelId="{DD1F613C-1068-484D-8A7A-5520FC629444}" type="parTrans" cxnId="{BDAD2A8F-6B95-47C5-87FC-C83DA5FAA872}">
      <dgm:prSet/>
      <dgm:spPr/>
      <dgm:t>
        <a:bodyPr/>
        <a:lstStyle/>
        <a:p>
          <a:endParaRPr lang="en-GB"/>
        </a:p>
      </dgm:t>
    </dgm:pt>
    <dgm:pt modelId="{170BC3BA-46AE-47EC-93B5-1B15AEABAB2D}" type="sibTrans" cxnId="{BDAD2A8F-6B95-47C5-87FC-C83DA5FAA872}">
      <dgm:prSet/>
      <dgm:spPr/>
      <dgm:t>
        <a:bodyPr/>
        <a:lstStyle/>
        <a:p>
          <a:endParaRPr lang="en-GB"/>
        </a:p>
      </dgm:t>
    </dgm:pt>
    <dgm:pt modelId="{4A02A6EC-56D1-4661-AFCC-28AD8A870F0B}">
      <dgm:prSet phldrT="[Text]" custT="1"/>
      <dgm:spPr/>
      <dgm:t>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el-GR" sz="1800" dirty="0">
              <a:solidFill>
                <a:schemeClr val="bg2"/>
              </a:solidFill>
            </a:rPr>
            <a:t>Οι δεξιότητες, οι στάσεις και οι συμπεριφορές που απαιτούνται για τη βελτίωση των αλληλεπιδράσεων μεταξύ διαφορετικών πολιτισμών, είτε εντός μιας κοινωνίας (χωρίς διακρίσεις λόγω ηλικίας, φύλου, θρησκείας, κοινωνικοοικονομικής κατάστασης, πολιτικών πεποιθήσεων, εθνικότητας κ.λπ.) είτε διασυνοριακά.</a:t>
          </a:r>
          <a:endParaRPr lang="en-GB" sz="2100" dirty="0">
            <a:solidFill>
              <a:schemeClr val="bg2"/>
            </a:solidFill>
          </a:endParaRPr>
        </a:p>
      </dgm:t>
    </dgm:pt>
    <dgm:pt modelId="{690A8F41-EC52-4F80-A8E2-F42D178B1FCC}" type="parTrans" cxnId="{522042AD-7FE9-4A36-9BE4-C7BD86F3CAFA}">
      <dgm:prSet/>
      <dgm:spPr/>
      <dgm:t>
        <a:bodyPr/>
        <a:lstStyle/>
        <a:p>
          <a:endParaRPr lang="en-GB"/>
        </a:p>
      </dgm:t>
    </dgm:pt>
    <dgm:pt modelId="{33FDC9B9-A92E-417E-BC49-2B5560D499D6}" type="sibTrans" cxnId="{522042AD-7FE9-4A36-9BE4-C7BD86F3CAFA}">
      <dgm:prSet/>
      <dgm:spPr/>
      <dgm:t>
        <a:bodyPr/>
        <a:lstStyle/>
        <a:p>
          <a:endParaRPr lang="en-GB"/>
        </a:p>
      </dgm:t>
    </dgm:pt>
    <dgm:pt modelId="{F5707CC1-2A47-46E6-ACAE-A793CC0CFC16}">
      <dgm:prSet phldrT="[Text]" custT="1"/>
      <dgm:spPr/>
      <dgm:t>
        <a:bodyPr/>
        <a:lstStyle/>
        <a:p>
          <a:pPr algn="ctr"/>
          <a:r>
            <a:rPr lang="el-GR" sz="2600" kern="1200" dirty="0">
              <a:solidFill>
                <a:srgbClr val="004680"/>
              </a:solidFill>
              <a:latin typeface="Calibri"/>
              <a:ea typeface="+mn-ea"/>
              <a:cs typeface="+mn-cs"/>
            </a:rPr>
            <a:t>Η πολιτισμική ασφάλεια</a:t>
          </a:r>
          <a:r>
            <a:rPr lang="en-GB" sz="2600" kern="1200" dirty="0">
              <a:solidFill>
                <a:srgbClr val="004680"/>
              </a:solidFill>
              <a:latin typeface="Calibri"/>
              <a:ea typeface="+mn-ea"/>
              <a:cs typeface="+mn-cs"/>
            </a:rPr>
            <a:t>:</a:t>
          </a:r>
        </a:p>
      </dgm:t>
    </dgm:pt>
    <dgm:pt modelId="{B1C83BFF-2783-42B2-B0E4-749EE82C98C8}" type="parTrans" cxnId="{8BAC0E2D-B32C-4DB1-BCF4-D6C36209193C}">
      <dgm:prSet/>
      <dgm:spPr/>
      <dgm:t>
        <a:bodyPr/>
        <a:lstStyle/>
        <a:p>
          <a:endParaRPr lang="en-GB"/>
        </a:p>
      </dgm:t>
    </dgm:pt>
    <dgm:pt modelId="{36C85D99-C8DB-46CC-9A38-5CEF61F2016F}" type="sibTrans" cxnId="{8BAC0E2D-B32C-4DB1-BCF4-D6C36209193C}">
      <dgm:prSet/>
      <dgm:spPr/>
      <dgm:t>
        <a:bodyPr/>
        <a:lstStyle/>
        <a:p>
          <a:endParaRPr lang="en-GB"/>
        </a:p>
      </dgm:t>
    </dgm:pt>
    <dgm:pt modelId="{4946E388-1EB4-4316-9690-C5A23394E1C1}">
      <dgm:prSet phldrT="[Text]" custT="1"/>
      <dgm:spPr/>
      <dgm:t>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el-GR" sz="1800" dirty="0">
              <a:solidFill>
                <a:schemeClr val="bg2"/>
              </a:solidFill>
            </a:rPr>
            <a:t>Ξεπερνά την πολιτισμική ικανότητα και σημαίνει ότι αναλαμβάνουμε την ευθύνη για τον τρόπο που βλέπουμε τον πολιτισμό. Σημαίνει ότι οι άνθρωποι όλων των πολιτισμικών υποβάθρων συνεργάζονται με σεβασμό και αποτελεσματικότητα με γνώση και ευαισθητοποίηση. Περιλαμβάνει στάσεις, συμπεριφορές, δεξιότητες, πολιτικές και διαδικασίες.</a:t>
          </a:r>
          <a:endParaRPr lang="en-GB" sz="2300" dirty="0">
            <a:solidFill>
              <a:schemeClr val="bg2"/>
            </a:solidFill>
          </a:endParaRPr>
        </a:p>
      </dgm:t>
    </dgm:pt>
    <dgm:pt modelId="{4E5D0DC2-3AEF-4178-BFF0-23784F4357DA}" type="parTrans" cxnId="{98FC097F-4CAA-490D-9BFF-94C2D35F4C82}">
      <dgm:prSet/>
      <dgm:spPr/>
      <dgm:t>
        <a:bodyPr/>
        <a:lstStyle/>
        <a:p>
          <a:endParaRPr lang="en-GB"/>
        </a:p>
      </dgm:t>
    </dgm:pt>
    <dgm:pt modelId="{2F03A0A0-83CF-4611-BCDD-9ABEA44590DE}" type="sibTrans" cxnId="{98FC097F-4CAA-490D-9BFF-94C2D35F4C82}">
      <dgm:prSet/>
      <dgm:spPr/>
      <dgm:t>
        <a:bodyPr/>
        <a:lstStyle/>
        <a:p>
          <a:endParaRPr lang="en-GB"/>
        </a:p>
      </dgm:t>
    </dgm:pt>
    <dgm:pt modelId="{D0C664F5-8321-407A-A486-5F312B507C7E}" type="pres">
      <dgm:prSet presAssocID="{BE1C1257-D12A-4C7F-85B3-F313421229BF}" presName="Name0" presStyleCnt="0">
        <dgm:presLayoutVars>
          <dgm:dir/>
          <dgm:animLvl val="lvl"/>
          <dgm:resizeHandles val="exact"/>
        </dgm:presLayoutVars>
      </dgm:prSet>
      <dgm:spPr/>
      <dgm:t>
        <a:bodyPr/>
        <a:lstStyle/>
        <a:p>
          <a:endParaRPr lang="en-GB"/>
        </a:p>
      </dgm:t>
    </dgm:pt>
    <dgm:pt modelId="{8CBEDE29-3D47-4B52-BB81-23845582277C}" type="pres">
      <dgm:prSet presAssocID="{B127E554-BF72-4E51-AB11-E020A0C60BCA}" presName="linNode" presStyleCnt="0"/>
      <dgm:spPr/>
    </dgm:pt>
    <dgm:pt modelId="{6C12996E-0FD8-44EE-805F-18CDCA2352EE}" type="pres">
      <dgm:prSet presAssocID="{B127E554-BF72-4E51-AB11-E020A0C60BCA}" presName="parTx" presStyleLbl="revTx" presStyleIdx="0" presStyleCnt="2">
        <dgm:presLayoutVars>
          <dgm:chMax val="1"/>
          <dgm:bulletEnabled val="1"/>
        </dgm:presLayoutVars>
      </dgm:prSet>
      <dgm:spPr/>
      <dgm:t>
        <a:bodyPr/>
        <a:lstStyle/>
        <a:p>
          <a:endParaRPr lang="en-GB"/>
        </a:p>
      </dgm:t>
    </dgm:pt>
    <dgm:pt modelId="{B7B1C306-AA8A-4E97-809D-AC4466AE6707}" type="pres">
      <dgm:prSet presAssocID="{B127E554-BF72-4E51-AB11-E020A0C60BCA}" presName="bracket" presStyleLbl="parChTrans1D1" presStyleIdx="0" presStyleCnt="2"/>
      <dgm:spPr>
        <a:ln>
          <a:solidFill>
            <a:srgbClr val="004680"/>
          </a:solidFill>
        </a:ln>
      </dgm:spPr>
    </dgm:pt>
    <dgm:pt modelId="{D58F3988-6B90-4C17-9020-A26D4C96FB9E}" type="pres">
      <dgm:prSet presAssocID="{B127E554-BF72-4E51-AB11-E020A0C60BCA}" presName="spH" presStyleCnt="0"/>
      <dgm:spPr/>
    </dgm:pt>
    <dgm:pt modelId="{03C98460-C207-40BD-9548-FA1DE80EF7BE}" type="pres">
      <dgm:prSet presAssocID="{B127E554-BF72-4E51-AB11-E020A0C60BCA}" presName="desTx" presStyleLbl="node1" presStyleIdx="0" presStyleCnt="2">
        <dgm:presLayoutVars>
          <dgm:bulletEnabled val="1"/>
        </dgm:presLayoutVars>
      </dgm:prSet>
      <dgm:spPr/>
      <dgm:t>
        <a:bodyPr/>
        <a:lstStyle/>
        <a:p>
          <a:endParaRPr lang="en-GB"/>
        </a:p>
      </dgm:t>
    </dgm:pt>
    <dgm:pt modelId="{509DC2C4-E3E2-40ED-B6E8-2E8D8B9A7FC2}" type="pres">
      <dgm:prSet presAssocID="{170BC3BA-46AE-47EC-93B5-1B15AEABAB2D}" presName="spV" presStyleCnt="0"/>
      <dgm:spPr/>
    </dgm:pt>
    <dgm:pt modelId="{66E3A42A-53DA-4B77-83EF-0C60F59F1347}" type="pres">
      <dgm:prSet presAssocID="{F5707CC1-2A47-46E6-ACAE-A793CC0CFC16}" presName="linNode" presStyleCnt="0"/>
      <dgm:spPr/>
    </dgm:pt>
    <dgm:pt modelId="{778D61D8-53B5-4656-8F2E-CC7235FF1CD5}" type="pres">
      <dgm:prSet presAssocID="{F5707CC1-2A47-46E6-ACAE-A793CC0CFC16}" presName="parTx" presStyleLbl="revTx" presStyleIdx="1" presStyleCnt="2">
        <dgm:presLayoutVars>
          <dgm:chMax val="1"/>
          <dgm:bulletEnabled val="1"/>
        </dgm:presLayoutVars>
      </dgm:prSet>
      <dgm:spPr/>
      <dgm:t>
        <a:bodyPr/>
        <a:lstStyle/>
        <a:p>
          <a:endParaRPr lang="en-GB"/>
        </a:p>
      </dgm:t>
    </dgm:pt>
    <dgm:pt modelId="{A3483407-98FA-4145-8879-82EA4914D655}" type="pres">
      <dgm:prSet presAssocID="{F5707CC1-2A47-46E6-ACAE-A793CC0CFC16}" presName="bracket" presStyleLbl="parChTrans1D1" presStyleIdx="1" presStyleCnt="2"/>
      <dgm:spPr>
        <a:ln>
          <a:solidFill>
            <a:srgbClr val="004680"/>
          </a:solidFill>
        </a:ln>
      </dgm:spPr>
    </dgm:pt>
    <dgm:pt modelId="{AB5E688E-40DB-46D3-BE57-86D63F7ECF12}" type="pres">
      <dgm:prSet presAssocID="{F5707CC1-2A47-46E6-ACAE-A793CC0CFC16}" presName="spH" presStyleCnt="0"/>
      <dgm:spPr/>
    </dgm:pt>
    <dgm:pt modelId="{6A1F47C2-FCB7-4AFD-B736-DD3D34B19D59}" type="pres">
      <dgm:prSet presAssocID="{F5707CC1-2A47-46E6-ACAE-A793CC0CFC16}" presName="desTx" presStyleLbl="node1" presStyleIdx="1" presStyleCnt="2">
        <dgm:presLayoutVars>
          <dgm:bulletEnabled val="1"/>
        </dgm:presLayoutVars>
      </dgm:prSet>
      <dgm:spPr/>
      <dgm:t>
        <a:bodyPr/>
        <a:lstStyle/>
        <a:p>
          <a:endParaRPr lang="en-GB"/>
        </a:p>
      </dgm:t>
    </dgm:pt>
  </dgm:ptLst>
  <dgm:cxnLst>
    <dgm:cxn modelId="{1B701571-B212-4FB7-B1DF-673C643829A4}" type="presOf" srcId="{B127E554-BF72-4E51-AB11-E020A0C60BCA}" destId="{6C12996E-0FD8-44EE-805F-18CDCA2352EE}" srcOrd="0" destOrd="0" presId="urn:diagrams.loki3.com/BracketList"/>
    <dgm:cxn modelId="{BDAD2A8F-6B95-47C5-87FC-C83DA5FAA872}" srcId="{BE1C1257-D12A-4C7F-85B3-F313421229BF}" destId="{B127E554-BF72-4E51-AB11-E020A0C60BCA}" srcOrd="0" destOrd="0" parTransId="{DD1F613C-1068-484D-8A7A-5520FC629444}" sibTransId="{170BC3BA-46AE-47EC-93B5-1B15AEABAB2D}"/>
    <dgm:cxn modelId="{1D740ECD-E36C-4D29-955E-37D091BBB1FE}" type="presOf" srcId="{4A02A6EC-56D1-4661-AFCC-28AD8A870F0B}" destId="{03C98460-C207-40BD-9548-FA1DE80EF7BE}" srcOrd="0" destOrd="0" presId="urn:diagrams.loki3.com/BracketList"/>
    <dgm:cxn modelId="{8BAC0E2D-B32C-4DB1-BCF4-D6C36209193C}" srcId="{BE1C1257-D12A-4C7F-85B3-F313421229BF}" destId="{F5707CC1-2A47-46E6-ACAE-A793CC0CFC16}" srcOrd="1" destOrd="0" parTransId="{B1C83BFF-2783-42B2-B0E4-749EE82C98C8}" sibTransId="{36C85D99-C8DB-46CC-9A38-5CEF61F2016F}"/>
    <dgm:cxn modelId="{522042AD-7FE9-4A36-9BE4-C7BD86F3CAFA}" srcId="{B127E554-BF72-4E51-AB11-E020A0C60BCA}" destId="{4A02A6EC-56D1-4661-AFCC-28AD8A870F0B}" srcOrd="0" destOrd="0" parTransId="{690A8F41-EC52-4F80-A8E2-F42D178B1FCC}" sibTransId="{33FDC9B9-A92E-417E-BC49-2B5560D499D6}"/>
    <dgm:cxn modelId="{98FC097F-4CAA-490D-9BFF-94C2D35F4C82}" srcId="{F5707CC1-2A47-46E6-ACAE-A793CC0CFC16}" destId="{4946E388-1EB4-4316-9690-C5A23394E1C1}" srcOrd="0" destOrd="0" parTransId="{4E5D0DC2-3AEF-4178-BFF0-23784F4357DA}" sibTransId="{2F03A0A0-83CF-4611-BCDD-9ABEA44590DE}"/>
    <dgm:cxn modelId="{29E16ABB-7E1E-461A-B5F2-E77210FD42D8}" type="presOf" srcId="{F5707CC1-2A47-46E6-ACAE-A793CC0CFC16}" destId="{778D61D8-53B5-4656-8F2E-CC7235FF1CD5}" srcOrd="0" destOrd="0" presId="urn:diagrams.loki3.com/BracketList"/>
    <dgm:cxn modelId="{7F40CBFE-4E73-43A1-AAE3-D6CD00627800}" type="presOf" srcId="{4946E388-1EB4-4316-9690-C5A23394E1C1}" destId="{6A1F47C2-FCB7-4AFD-B736-DD3D34B19D59}" srcOrd="0" destOrd="0" presId="urn:diagrams.loki3.com/BracketList"/>
    <dgm:cxn modelId="{FB67715D-5147-44A9-A4D3-DBE7256D7294}" type="presOf" srcId="{BE1C1257-D12A-4C7F-85B3-F313421229BF}" destId="{D0C664F5-8321-407A-A486-5F312B507C7E}" srcOrd="0" destOrd="0" presId="urn:diagrams.loki3.com/BracketList"/>
    <dgm:cxn modelId="{09F9A9C2-D25F-4FA5-B79D-222332C1A6D4}" type="presParOf" srcId="{D0C664F5-8321-407A-A486-5F312B507C7E}" destId="{8CBEDE29-3D47-4B52-BB81-23845582277C}" srcOrd="0" destOrd="0" presId="urn:diagrams.loki3.com/BracketList"/>
    <dgm:cxn modelId="{F231A583-9BAC-4F70-BDA8-D3126C5788DB}" type="presParOf" srcId="{8CBEDE29-3D47-4B52-BB81-23845582277C}" destId="{6C12996E-0FD8-44EE-805F-18CDCA2352EE}" srcOrd="0" destOrd="0" presId="urn:diagrams.loki3.com/BracketList"/>
    <dgm:cxn modelId="{775A975D-D10D-4AE0-8EE9-3DA046B74368}" type="presParOf" srcId="{8CBEDE29-3D47-4B52-BB81-23845582277C}" destId="{B7B1C306-AA8A-4E97-809D-AC4466AE6707}" srcOrd="1" destOrd="0" presId="urn:diagrams.loki3.com/BracketList"/>
    <dgm:cxn modelId="{4DCDE70F-4637-40B0-A68F-EAD0AFD878D0}" type="presParOf" srcId="{8CBEDE29-3D47-4B52-BB81-23845582277C}" destId="{D58F3988-6B90-4C17-9020-A26D4C96FB9E}" srcOrd="2" destOrd="0" presId="urn:diagrams.loki3.com/BracketList"/>
    <dgm:cxn modelId="{1BDF90D9-9892-4C3C-AF70-9E6BAD0B5CF2}" type="presParOf" srcId="{8CBEDE29-3D47-4B52-BB81-23845582277C}" destId="{03C98460-C207-40BD-9548-FA1DE80EF7BE}" srcOrd="3" destOrd="0" presId="urn:diagrams.loki3.com/BracketList"/>
    <dgm:cxn modelId="{D0C5C022-4602-41D3-9841-A121FB5F54B2}" type="presParOf" srcId="{D0C664F5-8321-407A-A486-5F312B507C7E}" destId="{509DC2C4-E3E2-40ED-B6E8-2E8D8B9A7FC2}" srcOrd="1" destOrd="0" presId="urn:diagrams.loki3.com/BracketList"/>
    <dgm:cxn modelId="{3B213997-A9A4-4FB8-873A-A6E00AD578C9}" type="presParOf" srcId="{D0C664F5-8321-407A-A486-5F312B507C7E}" destId="{66E3A42A-53DA-4B77-83EF-0C60F59F1347}" srcOrd="2" destOrd="0" presId="urn:diagrams.loki3.com/BracketList"/>
    <dgm:cxn modelId="{5CFCCFB5-CEF6-4465-A728-C6A810058733}" type="presParOf" srcId="{66E3A42A-53DA-4B77-83EF-0C60F59F1347}" destId="{778D61D8-53B5-4656-8F2E-CC7235FF1CD5}" srcOrd="0" destOrd="0" presId="urn:diagrams.loki3.com/BracketList"/>
    <dgm:cxn modelId="{997D1471-548E-49B0-A301-65E19B4D5EED}" type="presParOf" srcId="{66E3A42A-53DA-4B77-83EF-0C60F59F1347}" destId="{A3483407-98FA-4145-8879-82EA4914D655}" srcOrd="1" destOrd="0" presId="urn:diagrams.loki3.com/BracketList"/>
    <dgm:cxn modelId="{154E1E61-3964-466D-B120-2CA9CD023DEA}" type="presParOf" srcId="{66E3A42A-53DA-4B77-83EF-0C60F59F1347}" destId="{AB5E688E-40DB-46D3-BE57-86D63F7ECF12}" srcOrd="2" destOrd="0" presId="urn:diagrams.loki3.com/BracketList"/>
    <dgm:cxn modelId="{DA7B24D4-F6A2-466E-822A-B539DDE0310B}" type="presParOf" srcId="{66E3A42A-53DA-4B77-83EF-0C60F59F1347}" destId="{6A1F47C2-FCB7-4AFD-B736-DD3D34B19D59}" srcOrd="3" destOrd="0" presId="urn:diagrams.loki3.com/Bracke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ECDED491-FB47-4CB7-9FE4-B994DBBEE4FB}" type="doc">
      <dgm:prSet loTypeId="urn:microsoft.com/office/officeart/2005/8/layout/list1" loCatId="list" qsTypeId="urn:microsoft.com/office/officeart/2005/8/quickstyle/simple5" qsCatId="simple" csTypeId="urn:microsoft.com/office/officeart/2005/8/colors/colorful1" csCatId="colorful" phldr="1"/>
      <dgm:spPr/>
      <dgm:t>
        <a:bodyPr/>
        <a:lstStyle/>
        <a:p>
          <a:endParaRPr lang="en-GB"/>
        </a:p>
      </dgm:t>
    </dgm:pt>
    <dgm:pt modelId="{A0160AB5-48CB-405A-829A-BD54AC33612D}">
      <dgm:prSet custT="1"/>
      <dgm:spPr/>
      <dgm:t>
        <a:bodyPr/>
        <a:lstStyle/>
        <a:p>
          <a:pPr algn="ctr"/>
          <a:r>
            <a:rPr lang="el-GR" sz="1500" b="1" i="0" kern="1200" dirty="0">
              <a:solidFill>
                <a:schemeClr val="bg2"/>
              </a:solidFill>
              <a:latin typeface="Calibri"/>
              <a:ea typeface="+mn-ea"/>
              <a:cs typeface="+mn-cs"/>
            </a:rPr>
            <a:t>Ρωτήσει για την πολιτισμική ταυτότητα του/της ασθενούς </a:t>
          </a:r>
          <a:endParaRPr lang="en-US" sz="1500" b="1" i="0" kern="1200" dirty="0">
            <a:solidFill>
              <a:schemeClr val="bg2"/>
            </a:solidFill>
            <a:latin typeface="Calibri"/>
            <a:ea typeface="+mn-ea"/>
            <a:cs typeface="+mn-cs"/>
          </a:endParaRPr>
        </a:p>
      </dgm:t>
    </dgm:pt>
    <dgm:pt modelId="{D4A68808-5E79-4AAA-8136-2EAD639345FC}" type="parTrans" cxnId="{39ED6CCB-3B35-4D6B-A2E2-6E356794F4B0}">
      <dgm:prSet/>
      <dgm:spPr/>
      <dgm:t>
        <a:bodyPr/>
        <a:lstStyle/>
        <a:p>
          <a:endParaRPr lang="en-GB"/>
        </a:p>
      </dgm:t>
    </dgm:pt>
    <dgm:pt modelId="{1E078274-1DCF-4B39-AA92-747048D351A9}" type="sibTrans" cxnId="{39ED6CCB-3B35-4D6B-A2E2-6E356794F4B0}">
      <dgm:prSet/>
      <dgm:spPr/>
      <dgm:t>
        <a:bodyPr/>
        <a:lstStyle/>
        <a:p>
          <a:endParaRPr lang="en-GB"/>
        </a:p>
      </dgm:t>
    </dgm:pt>
    <dgm:pt modelId="{ECD60BDB-1CF1-4AAE-A8E9-4D860F7ED45F}">
      <dgm:prSet custT="1"/>
      <dgm:spPr/>
      <dgm:t>
        <a:bodyPr/>
        <a:lstStyle/>
        <a:p>
          <a:pPr algn="ctr"/>
          <a:r>
            <a:rPr lang="el-GR" sz="1500" b="1" i="0" dirty="0">
              <a:solidFill>
                <a:schemeClr val="bg2"/>
              </a:solidFill>
            </a:rPr>
            <a:t>Εξετάσει τις πολιτισμικές ερμηνείες της ασθένειας </a:t>
          </a:r>
          <a:endParaRPr lang="en-GB" sz="1500" dirty="0">
            <a:solidFill>
              <a:schemeClr val="bg2"/>
            </a:solidFill>
          </a:endParaRPr>
        </a:p>
      </dgm:t>
    </dgm:pt>
    <dgm:pt modelId="{833CA27A-495C-4FAB-A623-3A8C736B02F5}" type="sibTrans" cxnId="{1DCC7A49-0A5E-4551-B21D-DE193A267D41}">
      <dgm:prSet/>
      <dgm:spPr/>
      <dgm:t>
        <a:bodyPr/>
        <a:lstStyle/>
        <a:p>
          <a:endParaRPr lang="en-GB"/>
        </a:p>
      </dgm:t>
    </dgm:pt>
    <dgm:pt modelId="{E99AD0E2-27E6-4761-BE36-8F8320455CF9}" type="parTrans" cxnId="{1DCC7A49-0A5E-4551-B21D-DE193A267D41}">
      <dgm:prSet/>
      <dgm:spPr/>
      <dgm:t>
        <a:bodyPr/>
        <a:lstStyle/>
        <a:p>
          <a:endParaRPr lang="en-GB"/>
        </a:p>
      </dgm:t>
    </dgm:pt>
    <dgm:pt modelId="{BE9B3349-FCD4-4892-ACB4-5E0A91669553}">
      <dgm:prSet custT="1"/>
      <dgm:spPr>
        <a:solidFill>
          <a:schemeClr val="accent3">
            <a:lumMod val="20000"/>
            <a:lumOff val="80000"/>
            <a:alpha val="90000"/>
          </a:schemeClr>
        </a:solidFill>
      </dgm:spPr>
      <dgm:t>
        <a:bodyPr/>
        <a:lstStyle/>
        <a:p>
          <a:r>
            <a:rPr lang="el-GR" sz="1300" b="0" i="0" dirty="0"/>
            <a:t>Για να καθορίσει την εθνική ή πολιτιστική ομάδα αναφοράς, τις γλωσσικές ικανότητες, τη χρήση της γλώσσας και τη γλωσσική προτίμηση.</a:t>
          </a:r>
          <a:endParaRPr lang="en-GB" sz="1200" dirty="0"/>
        </a:p>
      </dgm:t>
    </dgm:pt>
    <dgm:pt modelId="{6BB8DEC1-C05E-4664-A480-28688F33929B}" type="parTrans" cxnId="{79A309DB-EFA5-48C5-9958-2133E89A973B}">
      <dgm:prSet/>
      <dgm:spPr/>
      <dgm:t>
        <a:bodyPr/>
        <a:lstStyle/>
        <a:p>
          <a:endParaRPr lang="en-GB"/>
        </a:p>
      </dgm:t>
    </dgm:pt>
    <dgm:pt modelId="{A6EEDE8C-65E9-4F04-AF92-A757AB3A4015}" type="sibTrans" cxnId="{79A309DB-EFA5-48C5-9958-2133E89A973B}">
      <dgm:prSet/>
      <dgm:spPr/>
      <dgm:t>
        <a:bodyPr/>
        <a:lstStyle/>
        <a:p>
          <a:endParaRPr lang="en-GB"/>
        </a:p>
      </dgm:t>
    </dgm:pt>
    <dgm:pt modelId="{16752CB6-82DB-4671-B9E5-D1937E1AAE76}">
      <dgm:prSet custT="1"/>
      <dgm:spPr/>
      <dgm:t>
        <a:bodyPr/>
        <a:lstStyle/>
        <a:p>
          <a:pPr algn="ctr"/>
          <a:r>
            <a:rPr lang="el-GR" sz="1500" b="1" i="0" dirty="0">
              <a:solidFill>
                <a:schemeClr val="bg2"/>
              </a:solidFill>
            </a:rPr>
            <a:t>Εξετάσει τους πολιτισμικούς παράγοντες - το ψυχοκοινωνικό περιβάλλον - τα επίπεδα λειτουργίας </a:t>
          </a:r>
          <a:endParaRPr lang="en-GB" sz="1500" dirty="0">
            <a:solidFill>
              <a:schemeClr val="bg2"/>
            </a:solidFill>
          </a:endParaRPr>
        </a:p>
      </dgm:t>
    </dgm:pt>
    <dgm:pt modelId="{F5B437B0-3283-4037-A965-002761B19C40}" type="parTrans" cxnId="{900B20DA-98D4-41A3-A65C-B50AD6E80B14}">
      <dgm:prSet/>
      <dgm:spPr/>
      <dgm:t>
        <a:bodyPr/>
        <a:lstStyle/>
        <a:p>
          <a:endParaRPr lang="en-GB"/>
        </a:p>
      </dgm:t>
    </dgm:pt>
    <dgm:pt modelId="{E2510BB8-A78A-4F14-A2C5-ABAEEF361693}" type="sibTrans" cxnId="{900B20DA-98D4-41A3-A65C-B50AD6E80B14}">
      <dgm:prSet/>
      <dgm:spPr/>
      <dgm:t>
        <a:bodyPr/>
        <a:lstStyle/>
        <a:p>
          <a:endParaRPr lang="en-GB"/>
        </a:p>
      </dgm:t>
    </dgm:pt>
    <dgm:pt modelId="{711DE3EB-246D-40DE-A5A5-062B423B8120}">
      <dgm:prSet custT="1"/>
      <dgm:spPr>
        <a:solidFill>
          <a:schemeClr val="accent5">
            <a:lumMod val="20000"/>
            <a:lumOff val="80000"/>
            <a:alpha val="90000"/>
          </a:schemeClr>
        </a:solidFill>
      </dgm:spPr>
      <dgm:t>
        <a:bodyPr/>
        <a:lstStyle/>
        <a:p>
          <a:r>
            <a:rPr lang="el-GR" sz="1300" b="0" i="0" kern="1200" dirty="0">
              <a:solidFill>
                <a:prstClr val="black">
                  <a:hueOff val="0"/>
                  <a:satOff val="0"/>
                  <a:lumOff val="0"/>
                  <a:alphaOff val="0"/>
                </a:prstClr>
              </a:solidFill>
              <a:latin typeface="Calibri"/>
              <a:ea typeface="+mn-ea"/>
              <a:cs typeface="+mn-cs"/>
            </a:rPr>
            <a:t>π.χ. τα χαρακτηριστικά της δυσφορίας του ατόμου, την απτή και την αντιληπτή σοβαρότητα των συμπτωμάτων τους, προηγούμενες εμπειρίες με επαγγελματίες κ.λπ.</a:t>
          </a:r>
          <a:endParaRPr lang="en-GB" sz="1300" b="0" i="0" kern="1200" dirty="0">
            <a:solidFill>
              <a:prstClr val="black">
                <a:hueOff val="0"/>
                <a:satOff val="0"/>
                <a:lumOff val="0"/>
                <a:alphaOff val="0"/>
              </a:prstClr>
            </a:solidFill>
            <a:latin typeface="Calibri"/>
            <a:ea typeface="+mn-ea"/>
            <a:cs typeface="+mn-cs"/>
          </a:endParaRPr>
        </a:p>
      </dgm:t>
    </dgm:pt>
    <dgm:pt modelId="{5C77FA65-6006-4D5A-ACBE-0B28EEA5FE38}" type="parTrans" cxnId="{CAFD4889-D21C-4B43-B28E-22CEA12FD591}">
      <dgm:prSet/>
      <dgm:spPr/>
      <dgm:t>
        <a:bodyPr/>
        <a:lstStyle/>
        <a:p>
          <a:endParaRPr lang="en-GB"/>
        </a:p>
      </dgm:t>
    </dgm:pt>
    <dgm:pt modelId="{B39F7767-E4DD-4A57-AAEA-D4E2F25044B1}" type="sibTrans" cxnId="{CAFD4889-D21C-4B43-B28E-22CEA12FD591}">
      <dgm:prSet/>
      <dgm:spPr/>
      <dgm:t>
        <a:bodyPr/>
        <a:lstStyle/>
        <a:p>
          <a:endParaRPr lang="en-GB"/>
        </a:p>
      </dgm:t>
    </dgm:pt>
    <dgm:pt modelId="{54F84ECB-6A1E-4FFA-95D1-C90900E75332}">
      <dgm:prSet custT="1"/>
      <dgm:spPr/>
      <dgm:t>
        <a:bodyPr/>
        <a:lstStyle/>
        <a:p>
          <a:pPr algn="ctr"/>
          <a:r>
            <a:rPr lang="el-GR" sz="1500" b="1" i="0" dirty="0">
              <a:solidFill>
                <a:schemeClr val="bg2"/>
              </a:solidFill>
            </a:rPr>
            <a:t>Αξιολογήσει τα πολιτισμικά στοιχεία στη σχέση ασθενή-επαγγελματία </a:t>
          </a:r>
          <a:endParaRPr lang="en-GB" sz="1500" b="1" dirty="0">
            <a:solidFill>
              <a:schemeClr val="bg2"/>
            </a:solidFill>
          </a:endParaRPr>
        </a:p>
      </dgm:t>
    </dgm:pt>
    <dgm:pt modelId="{F95786AC-1499-40B6-9736-0DF90D3B1576}" type="parTrans" cxnId="{A5C7F135-F4DF-4DF3-8E1C-51016D7FDDA7}">
      <dgm:prSet/>
      <dgm:spPr/>
      <dgm:t>
        <a:bodyPr/>
        <a:lstStyle/>
        <a:p>
          <a:endParaRPr lang="en-GB"/>
        </a:p>
      </dgm:t>
    </dgm:pt>
    <dgm:pt modelId="{7CC98202-29EB-4239-B9AB-9467D1E218A0}" type="sibTrans" cxnId="{A5C7F135-F4DF-4DF3-8E1C-51016D7FDDA7}">
      <dgm:prSet/>
      <dgm:spPr/>
      <dgm:t>
        <a:bodyPr/>
        <a:lstStyle/>
        <a:p>
          <a:endParaRPr lang="en-GB"/>
        </a:p>
      </dgm:t>
    </dgm:pt>
    <dgm:pt modelId="{AD1BA431-4957-4316-8B77-CEC5A4B36374}">
      <dgm:prSet custT="1"/>
      <dgm:spPr>
        <a:solidFill>
          <a:schemeClr val="accent6">
            <a:lumMod val="20000"/>
            <a:lumOff val="80000"/>
            <a:alpha val="90000"/>
          </a:schemeClr>
        </a:solidFill>
      </dgm:spPr>
      <dgm:t>
        <a:bodyPr/>
        <a:lstStyle/>
        <a:p>
          <a:r>
            <a:rPr lang="el-GR" sz="1300" b="0" i="0" kern="1200" dirty="0">
              <a:solidFill>
                <a:prstClr val="black">
                  <a:hueOff val="0"/>
                  <a:satOff val="0"/>
                  <a:lumOff val="0"/>
                  <a:alphaOff val="0"/>
                </a:prstClr>
              </a:solidFill>
              <a:latin typeface="Calibri"/>
              <a:ea typeface="+mn-ea"/>
              <a:cs typeface="+mn-cs"/>
            </a:rPr>
            <a:t>Αξιολόγηση πολιτισμικά σχετικών ερμηνειών κοινωνικά στρεσογόνων παραγόντων, διαθέσιμη υποστήριξη, επίπεδα λειτουργικότητας, αναπηρία ασθενούς κ.λπ.</a:t>
          </a:r>
          <a:endParaRPr lang="en-GB" sz="1300" b="0" i="0" kern="1200" dirty="0">
            <a:solidFill>
              <a:prstClr val="black">
                <a:hueOff val="0"/>
                <a:satOff val="0"/>
                <a:lumOff val="0"/>
                <a:alphaOff val="0"/>
              </a:prstClr>
            </a:solidFill>
            <a:latin typeface="Calibri"/>
            <a:ea typeface="+mn-ea"/>
            <a:cs typeface="+mn-cs"/>
          </a:endParaRPr>
        </a:p>
      </dgm:t>
    </dgm:pt>
    <dgm:pt modelId="{9E9BDB20-8E86-4DFD-933C-79BA32312FFC}" type="parTrans" cxnId="{B2C9E096-494A-40FB-B44A-02EE90323852}">
      <dgm:prSet/>
      <dgm:spPr/>
      <dgm:t>
        <a:bodyPr/>
        <a:lstStyle/>
        <a:p>
          <a:endParaRPr lang="en-GB"/>
        </a:p>
      </dgm:t>
    </dgm:pt>
    <dgm:pt modelId="{766B8EC8-220C-400B-817B-81052064021A}" type="sibTrans" cxnId="{B2C9E096-494A-40FB-B44A-02EE90323852}">
      <dgm:prSet/>
      <dgm:spPr/>
      <dgm:t>
        <a:bodyPr/>
        <a:lstStyle/>
        <a:p>
          <a:endParaRPr lang="en-GB"/>
        </a:p>
      </dgm:t>
    </dgm:pt>
    <dgm:pt modelId="{0FCEB0BB-6141-4FCA-B97E-21345719142E}">
      <dgm:prSet custT="1"/>
      <dgm:spPr/>
      <dgm:t>
        <a:bodyPr/>
        <a:lstStyle/>
        <a:p>
          <a:pPr algn="ctr"/>
          <a:r>
            <a:rPr lang="el-GR" sz="1500" b="1" i="0" dirty="0">
              <a:solidFill>
                <a:schemeClr val="bg2"/>
              </a:solidFill>
            </a:rPr>
            <a:t>Παρέχει μια συνολική πολιτισμική αξιολόγηση για τη διάγνωση και τη φροντίδα </a:t>
          </a:r>
          <a:endParaRPr lang="en-GB" sz="1500" b="1" dirty="0">
            <a:solidFill>
              <a:schemeClr val="bg2"/>
            </a:solidFill>
          </a:endParaRPr>
        </a:p>
      </dgm:t>
    </dgm:pt>
    <dgm:pt modelId="{2C1E6322-3F02-42C2-B197-6F9FC2E6F698}" type="parTrans" cxnId="{E78E7DAC-2735-46F3-AE4C-5A629C649E61}">
      <dgm:prSet/>
      <dgm:spPr/>
      <dgm:t>
        <a:bodyPr/>
        <a:lstStyle/>
        <a:p>
          <a:endParaRPr lang="en-GB"/>
        </a:p>
      </dgm:t>
    </dgm:pt>
    <dgm:pt modelId="{0056E895-6815-4CEA-9CF1-9660CC7C615C}" type="sibTrans" cxnId="{E78E7DAC-2735-46F3-AE4C-5A629C649E61}">
      <dgm:prSet/>
      <dgm:spPr/>
      <dgm:t>
        <a:bodyPr/>
        <a:lstStyle/>
        <a:p>
          <a:endParaRPr lang="en-GB"/>
        </a:p>
      </dgm:t>
    </dgm:pt>
    <dgm:pt modelId="{B487EAE8-559A-4756-B073-99AA9F0615F2}">
      <dgm:prSet custT="1"/>
      <dgm:spPr>
        <a:solidFill>
          <a:schemeClr val="accent4">
            <a:lumMod val="20000"/>
            <a:lumOff val="80000"/>
            <a:alpha val="90000"/>
          </a:schemeClr>
        </a:solidFill>
      </dgm:spPr>
      <dgm:t>
        <a:bodyPr/>
        <a:lstStyle/>
        <a:p>
          <a:r>
            <a:rPr lang="el-GR" sz="1300" b="0" i="0" kern="1200" dirty="0">
              <a:solidFill>
                <a:prstClr val="black">
                  <a:hueOff val="0"/>
                  <a:satOff val="0"/>
                  <a:lumOff val="0"/>
                  <a:alphaOff val="0"/>
                </a:prstClr>
              </a:solidFill>
              <a:latin typeface="Calibri"/>
              <a:ea typeface="+mn-ea"/>
              <a:cs typeface="+mn-cs"/>
            </a:rPr>
            <a:t>Για να προσδιορίσει τις διαφορές μεταξύ κουλτούρας και κοινωνικού </a:t>
          </a:r>
          <a:r>
            <a:rPr lang="en-GB" sz="1300" b="0" i="0" kern="1200" dirty="0">
              <a:solidFill>
                <a:prstClr val="black">
                  <a:hueOff val="0"/>
                  <a:satOff val="0"/>
                  <a:lumOff val="0"/>
                  <a:alphaOff val="0"/>
                </a:prstClr>
              </a:solidFill>
              <a:latin typeface="Calibri"/>
              <a:ea typeface="+mn-ea"/>
              <a:cs typeface="+mn-cs"/>
            </a:rPr>
            <a:t>status</a:t>
          </a:r>
          <a:r>
            <a:rPr lang="el-GR" sz="1300" b="0" i="0" kern="1200" dirty="0">
              <a:solidFill>
                <a:prstClr val="black">
                  <a:hueOff val="0"/>
                  <a:satOff val="0"/>
                  <a:lumOff val="0"/>
                  <a:alphaOff val="0"/>
                </a:prstClr>
              </a:solidFill>
              <a:latin typeface="Calibri"/>
              <a:ea typeface="+mn-ea"/>
              <a:cs typeface="+mn-cs"/>
            </a:rPr>
            <a:t> και πώς αυτές οι διαφορές επηρεάζουν την σχέση επαγγελματία και ασθενούς (π.χ. επικοινωνία, σχέση, αποκάλυψη κ.λπ.).</a:t>
          </a:r>
          <a:endParaRPr lang="en-GB" sz="1300" b="0" i="0" kern="1200" dirty="0">
            <a:solidFill>
              <a:prstClr val="black">
                <a:hueOff val="0"/>
                <a:satOff val="0"/>
                <a:lumOff val="0"/>
                <a:alphaOff val="0"/>
              </a:prstClr>
            </a:solidFill>
            <a:latin typeface="Calibri"/>
            <a:ea typeface="+mn-ea"/>
            <a:cs typeface="+mn-cs"/>
          </a:endParaRPr>
        </a:p>
      </dgm:t>
    </dgm:pt>
    <dgm:pt modelId="{7032C13C-7B19-49E6-B30A-ADA01F2A9E70}" type="parTrans" cxnId="{9EED92FB-ADCB-49F4-9516-2B6CF331C742}">
      <dgm:prSet/>
      <dgm:spPr/>
      <dgm:t>
        <a:bodyPr/>
        <a:lstStyle/>
        <a:p>
          <a:endParaRPr lang="en-GB"/>
        </a:p>
      </dgm:t>
    </dgm:pt>
    <dgm:pt modelId="{616324D6-EF39-4F5F-AAC2-603074FB5C99}" type="sibTrans" cxnId="{9EED92FB-ADCB-49F4-9516-2B6CF331C742}">
      <dgm:prSet/>
      <dgm:spPr/>
      <dgm:t>
        <a:bodyPr/>
        <a:lstStyle/>
        <a:p>
          <a:endParaRPr lang="en-GB"/>
        </a:p>
      </dgm:t>
    </dgm:pt>
    <dgm:pt modelId="{18CFD43B-08CF-4CC5-8940-11D40200C16E}">
      <dgm:prSet custT="1"/>
      <dgm:spPr>
        <a:solidFill>
          <a:schemeClr val="accent6">
            <a:lumMod val="20000"/>
            <a:lumOff val="80000"/>
            <a:alpha val="90000"/>
          </a:schemeClr>
        </a:solidFill>
      </dgm:spPr>
      <dgm:t>
        <a:bodyPr/>
        <a:lstStyle/>
        <a:p>
          <a:r>
            <a:rPr lang="el-GR" sz="1300" b="0" i="0" kern="1200" dirty="0">
              <a:solidFill>
                <a:prstClr val="black">
                  <a:hueOff val="0"/>
                  <a:satOff val="0"/>
                  <a:lumOff val="0"/>
                  <a:alphaOff val="0"/>
                </a:prstClr>
              </a:solidFill>
              <a:latin typeface="Calibri"/>
              <a:ea typeface="+mn-ea"/>
              <a:cs typeface="+mn-cs"/>
            </a:rPr>
            <a:t>Ο επαγγελματίας συνθέτει όλες τις πληροφορίες για να καθορίσει το πλάνο θεραπείας.</a:t>
          </a:r>
          <a:endParaRPr lang="en-GB" sz="1100" kern="1200" dirty="0"/>
        </a:p>
      </dgm:t>
    </dgm:pt>
    <dgm:pt modelId="{F92E6CF4-9B06-42B0-8A4A-60DDEF91249C}" type="parTrans" cxnId="{7EA2B4B4-45D5-4A44-9C9D-FEFA33BEE7DA}">
      <dgm:prSet/>
      <dgm:spPr/>
      <dgm:t>
        <a:bodyPr/>
        <a:lstStyle/>
        <a:p>
          <a:endParaRPr lang="en-GB"/>
        </a:p>
      </dgm:t>
    </dgm:pt>
    <dgm:pt modelId="{7BD9F23A-5D69-4AFB-B7B0-6EF115EE97BF}" type="sibTrans" cxnId="{7EA2B4B4-45D5-4A44-9C9D-FEFA33BEE7DA}">
      <dgm:prSet/>
      <dgm:spPr/>
      <dgm:t>
        <a:bodyPr/>
        <a:lstStyle/>
        <a:p>
          <a:endParaRPr lang="en-GB"/>
        </a:p>
      </dgm:t>
    </dgm:pt>
    <dgm:pt modelId="{18A96DF4-0579-459F-8414-F5F4E5DBB462}" type="pres">
      <dgm:prSet presAssocID="{ECDED491-FB47-4CB7-9FE4-B994DBBEE4FB}" presName="linear" presStyleCnt="0">
        <dgm:presLayoutVars>
          <dgm:dir/>
          <dgm:animLvl val="lvl"/>
          <dgm:resizeHandles val="exact"/>
        </dgm:presLayoutVars>
      </dgm:prSet>
      <dgm:spPr/>
      <dgm:t>
        <a:bodyPr/>
        <a:lstStyle/>
        <a:p>
          <a:endParaRPr lang="en-GB"/>
        </a:p>
      </dgm:t>
    </dgm:pt>
    <dgm:pt modelId="{AE15D14D-7118-4D70-983B-A70C4D253BBD}" type="pres">
      <dgm:prSet presAssocID="{A0160AB5-48CB-405A-829A-BD54AC33612D}" presName="parentLin" presStyleCnt="0"/>
      <dgm:spPr/>
    </dgm:pt>
    <dgm:pt modelId="{BA94734B-B882-48E9-90FF-859716416661}" type="pres">
      <dgm:prSet presAssocID="{A0160AB5-48CB-405A-829A-BD54AC33612D}" presName="parentLeftMargin" presStyleLbl="node1" presStyleIdx="0" presStyleCnt="5"/>
      <dgm:spPr/>
      <dgm:t>
        <a:bodyPr/>
        <a:lstStyle/>
        <a:p>
          <a:endParaRPr lang="en-GB"/>
        </a:p>
      </dgm:t>
    </dgm:pt>
    <dgm:pt modelId="{B5CCE2CB-272E-42C6-97C0-80C91846CE9C}" type="pres">
      <dgm:prSet presAssocID="{A0160AB5-48CB-405A-829A-BD54AC33612D}" presName="parentText" presStyleLbl="node1" presStyleIdx="0" presStyleCnt="5">
        <dgm:presLayoutVars>
          <dgm:chMax val="0"/>
          <dgm:bulletEnabled val="1"/>
        </dgm:presLayoutVars>
      </dgm:prSet>
      <dgm:spPr/>
      <dgm:t>
        <a:bodyPr/>
        <a:lstStyle/>
        <a:p>
          <a:endParaRPr lang="en-GB"/>
        </a:p>
      </dgm:t>
    </dgm:pt>
    <dgm:pt modelId="{6244EA37-F759-44C4-8E7F-9F923E0F5AF7}" type="pres">
      <dgm:prSet presAssocID="{A0160AB5-48CB-405A-829A-BD54AC33612D}" presName="negativeSpace" presStyleCnt="0"/>
      <dgm:spPr/>
    </dgm:pt>
    <dgm:pt modelId="{492704FF-FA3F-48E5-9982-A959A270FCED}" type="pres">
      <dgm:prSet presAssocID="{A0160AB5-48CB-405A-829A-BD54AC33612D}" presName="childText" presStyleLbl="conFgAcc1" presStyleIdx="0" presStyleCnt="5">
        <dgm:presLayoutVars>
          <dgm:bulletEnabled val="1"/>
        </dgm:presLayoutVars>
      </dgm:prSet>
      <dgm:spPr/>
      <dgm:t>
        <a:bodyPr/>
        <a:lstStyle/>
        <a:p>
          <a:endParaRPr lang="en-GB"/>
        </a:p>
      </dgm:t>
    </dgm:pt>
    <dgm:pt modelId="{B413D1B4-72C0-47A7-8986-99E67076DFDB}" type="pres">
      <dgm:prSet presAssocID="{1E078274-1DCF-4B39-AA92-747048D351A9}" presName="spaceBetweenRectangles" presStyleCnt="0"/>
      <dgm:spPr/>
    </dgm:pt>
    <dgm:pt modelId="{FC4BCB42-A167-46FE-B377-6D2F5C0492B9}" type="pres">
      <dgm:prSet presAssocID="{ECD60BDB-1CF1-4AAE-A8E9-4D860F7ED45F}" presName="parentLin" presStyleCnt="0"/>
      <dgm:spPr/>
    </dgm:pt>
    <dgm:pt modelId="{521643E4-8A77-486C-97C5-C01F6C6767B9}" type="pres">
      <dgm:prSet presAssocID="{ECD60BDB-1CF1-4AAE-A8E9-4D860F7ED45F}" presName="parentLeftMargin" presStyleLbl="node1" presStyleIdx="0" presStyleCnt="5"/>
      <dgm:spPr/>
      <dgm:t>
        <a:bodyPr/>
        <a:lstStyle/>
        <a:p>
          <a:endParaRPr lang="en-GB"/>
        </a:p>
      </dgm:t>
    </dgm:pt>
    <dgm:pt modelId="{2B9152C6-440E-4BD8-AD19-FDE038DECD4E}" type="pres">
      <dgm:prSet presAssocID="{ECD60BDB-1CF1-4AAE-A8E9-4D860F7ED45F}" presName="parentText" presStyleLbl="node1" presStyleIdx="1" presStyleCnt="5">
        <dgm:presLayoutVars>
          <dgm:chMax val="0"/>
          <dgm:bulletEnabled val="1"/>
        </dgm:presLayoutVars>
      </dgm:prSet>
      <dgm:spPr/>
      <dgm:t>
        <a:bodyPr/>
        <a:lstStyle/>
        <a:p>
          <a:endParaRPr lang="en-GB"/>
        </a:p>
      </dgm:t>
    </dgm:pt>
    <dgm:pt modelId="{1A43AA07-22FC-4A02-B294-E6AED255974D}" type="pres">
      <dgm:prSet presAssocID="{ECD60BDB-1CF1-4AAE-A8E9-4D860F7ED45F}" presName="negativeSpace" presStyleCnt="0"/>
      <dgm:spPr/>
    </dgm:pt>
    <dgm:pt modelId="{1EAECB82-D50D-4A9B-8271-338E8D5A0F3B}" type="pres">
      <dgm:prSet presAssocID="{ECD60BDB-1CF1-4AAE-A8E9-4D860F7ED45F}" presName="childText" presStyleLbl="conFgAcc1" presStyleIdx="1" presStyleCnt="5">
        <dgm:presLayoutVars>
          <dgm:bulletEnabled val="1"/>
        </dgm:presLayoutVars>
      </dgm:prSet>
      <dgm:spPr/>
      <dgm:t>
        <a:bodyPr/>
        <a:lstStyle/>
        <a:p>
          <a:endParaRPr lang="en-GB"/>
        </a:p>
      </dgm:t>
    </dgm:pt>
    <dgm:pt modelId="{1BD6BF30-F403-48F7-AAE2-3E34D9D1946E}" type="pres">
      <dgm:prSet presAssocID="{833CA27A-495C-4FAB-A623-3A8C736B02F5}" presName="spaceBetweenRectangles" presStyleCnt="0"/>
      <dgm:spPr/>
    </dgm:pt>
    <dgm:pt modelId="{4B345FDE-47C6-4F3A-A29B-820144DB73C1}" type="pres">
      <dgm:prSet presAssocID="{16752CB6-82DB-4671-B9E5-D1937E1AAE76}" presName="parentLin" presStyleCnt="0"/>
      <dgm:spPr/>
    </dgm:pt>
    <dgm:pt modelId="{A614C861-7AEF-43AA-B271-F36475CEE494}" type="pres">
      <dgm:prSet presAssocID="{16752CB6-82DB-4671-B9E5-D1937E1AAE76}" presName="parentLeftMargin" presStyleLbl="node1" presStyleIdx="1" presStyleCnt="5"/>
      <dgm:spPr/>
      <dgm:t>
        <a:bodyPr/>
        <a:lstStyle/>
        <a:p>
          <a:endParaRPr lang="en-GB"/>
        </a:p>
      </dgm:t>
    </dgm:pt>
    <dgm:pt modelId="{4A78287E-75AB-4784-B704-4B7960E56AB4}" type="pres">
      <dgm:prSet presAssocID="{16752CB6-82DB-4671-B9E5-D1937E1AAE76}" presName="parentText" presStyleLbl="node1" presStyleIdx="2" presStyleCnt="5" custScaleX="138710" custScaleY="112960" custLinFactNeighborX="-16844" custLinFactNeighborY="-144">
        <dgm:presLayoutVars>
          <dgm:chMax val="0"/>
          <dgm:bulletEnabled val="1"/>
        </dgm:presLayoutVars>
      </dgm:prSet>
      <dgm:spPr/>
      <dgm:t>
        <a:bodyPr/>
        <a:lstStyle/>
        <a:p>
          <a:endParaRPr lang="en-GB"/>
        </a:p>
      </dgm:t>
    </dgm:pt>
    <dgm:pt modelId="{40637F8F-BD53-4CB1-823A-1F10B8EC4E43}" type="pres">
      <dgm:prSet presAssocID="{16752CB6-82DB-4671-B9E5-D1937E1AAE76}" presName="negativeSpace" presStyleCnt="0"/>
      <dgm:spPr/>
    </dgm:pt>
    <dgm:pt modelId="{BB05130E-32DE-4DE8-9C02-783B01A4250A}" type="pres">
      <dgm:prSet presAssocID="{16752CB6-82DB-4671-B9E5-D1937E1AAE76}" presName="childText" presStyleLbl="conFgAcc1" presStyleIdx="2" presStyleCnt="5">
        <dgm:presLayoutVars>
          <dgm:bulletEnabled val="1"/>
        </dgm:presLayoutVars>
      </dgm:prSet>
      <dgm:spPr/>
      <dgm:t>
        <a:bodyPr/>
        <a:lstStyle/>
        <a:p>
          <a:endParaRPr lang="en-GB"/>
        </a:p>
      </dgm:t>
    </dgm:pt>
    <dgm:pt modelId="{12694852-68B7-4D7E-8522-13469BDA56F7}" type="pres">
      <dgm:prSet presAssocID="{E2510BB8-A78A-4F14-A2C5-ABAEEF361693}" presName="spaceBetweenRectangles" presStyleCnt="0"/>
      <dgm:spPr/>
    </dgm:pt>
    <dgm:pt modelId="{250EB7CA-B969-4703-BD00-3809CDDF90CE}" type="pres">
      <dgm:prSet presAssocID="{54F84ECB-6A1E-4FFA-95D1-C90900E75332}" presName="parentLin" presStyleCnt="0"/>
      <dgm:spPr/>
    </dgm:pt>
    <dgm:pt modelId="{435F7F64-B1F5-4FA3-AD7A-6FED78DC1FD4}" type="pres">
      <dgm:prSet presAssocID="{54F84ECB-6A1E-4FFA-95D1-C90900E75332}" presName="parentLeftMargin" presStyleLbl="node1" presStyleIdx="2" presStyleCnt="5"/>
      <dgm:spPr/>
      <dgm:t>
        <a:bodyPr/>
        <a:lstStyle/>
        <a:p>
          <a:endParaRPr lang="en-GB"/>
        </a:p>
      </dgm:t>
    </dgm:pt>
    <dgm:pt modelId="{26A2F8A1-DABD-44A6-A4C7-8F012C37ABF6}" type="pres">
      <dgm:prSet presAssocID="{54F84ECB-6A1E-4FFA-95D1-C90900E75332}" presName="parentText" presStyleLbl="node1" presStyleIdx="3" presStyleCnt="5" custScaleX="103513" custScaleY="91999">
        <dgm:presLayoutVars>
          <dgm:chMax val="0"/>
          <dgm:bulletEnabled val="1"/>
        </dgm:presLayoutVars>
      </dgm:prSet>
      <dgm:spPr/>
      <dgm:t>
        <a:bodyPr/>
        <a:lstStyle/>
        <a:p>
          <a:endParaRPr lang="en-GB"/>
        </a:p>
      </dgm:t>
    </dgm:pt>
    <dgm:pt modelId="{C6756779-7D76-4297-894A-111D37A1CC22}" type="pres">
      <dgm:prSet presAssocID="{54F84ECB-6A1E-4FFA-95D1-C90900E75332}" presName="negativeSpace" presStyleCnt="0"/>
      <dgm:spPr/>
    </dgm:pt>
    <dgm:pt modelId="{2F79E6C8-904F-4911-8232-2B079452DB41}" type="pres">
      <dgm:prSet presAssocID="{54F84ECB-6A1E-4FFA-95D1-C90900E75332}" presName="childText" presStyleLbl="conFgAcc1" presStyleIdx="3" presStyleCnt="5">
        <dgm:presLayoutVars>
          <dgm:bulletEnabled val="1"/>
        </dgm:presLayoutVars>
      </dgm:prSet>
      <dgm:spPr/>
      <dgm:t>
        <a:bodyPr/>
        <a:lstStyle/>
        <a:p>
          <a:endParaRPr lang="en-GB"/>
        </a:p>
      </dgm:t>
    </dgm:pt>
    <dgm:pt modelId="{54D4DE29-2082-4855-9637-1F1D2C46884C}" type="pres">
      <dgm:prSet presAssocID="{7CC98202-29EB-4239-B9AB-9467D1E218A0}" presName="spaceBetweenRectangles" presStyleCnt="0"/>
      <dgm:spPr/>
    </dgm:pt>
    <dgm:pt modelId="{61D99964-E5F7-4EE6-9DA7-979292B742DC}" type="pres">
      <dgm:prSet presAssocID="{0FCEB0BB-6141-4FCA-B97E-21345719142E}" presName="parentLin" presStyleCnt="0"/>
      <dgm:spPr/>
    </dgm:pt>
    <dgm:pt modelId="{1E408340-4183-4979-8BA4-F25510A89713}" type="pres">
      <dgm:prSet presAssocID="{0FCEB0BB-6141-4FCA-B97E-21345719142E}" presName="parentLeftMargin" presStyleLbl="node1" presStyleIdx="3" presStyleCnt="5"/>
      <dgm:spPr/>
      <dgm:t>
        <a:bodyPr/>
        <a:lstStyle/>
        <a:p>
          <a:endParaRPr lang="en-GB"/>
        </a:p>
      </dgm:t>
    </dgm:pt>
    <dgm:pt modelId="{96DA44A6-44D1-48A4-B8E2-AB886D7BBEC6}" type="pres">
      <dgm:prSet presAssocID="{0FCEB0BB-6141-4FCA-B97E-21345719142E}" presName="parentText" presStyleLbl="node1" presStyleIdx="4" presStyleCnt="5" custScaleX="116394" custScaleY="115203">
        <dgm:presLayoutVars>
          <dgm:chMax val="0"/>
          <dgm:bulletEnabled val="1"/>
        </dgm:presLayoutVars>
      </dgm:prSet>
      <dgm:spPr/>
      <dgm:t>
        <a:bodyPr/>
        <a:lstStyle/>
        <a:p>
          <a:endParaRPr lang="en-GB"/>
        </a:p>
      </dgm:t>
    </dgm:pt>
    <dgm:pt modelId="{865FE3A2-9532-4037-B49E-9187F19463BD}" type="pres">
      <dgm:prSet presAssocID="{0FCEB0BB-6141-4FCA-B97E-21345719142E}" presName="negativeSpace" presStyleCnt="0"/>
      <dgm:spPr/>
    </dgm:pt>
    <dgm:pt modelId="{FBA96A33-F80E-4680-8094-00EDB7F56ADF}" type="pres">
      <dgm:prSet presAssocID="{0FCEB0BB-6141-4FCA-B97E-21345719142E}" presName="childText" presStyleLbl="conFgAcc1" presStyleIdx="4" presStyleCnt="5">
        <dgm:presLayoutVars>
          <dgm:bulletEnabled val="1"/>
        </dgm:presLayoutVars>
      </dgm:prSet>
      <dgm:spPr/>
      <dgm:t>
        <a:bodyPr/>
        <a:lstStyle/>
        <a:p>
          <a:endParaRPr lang="en-GB"/>
        </a:p>
      </dgm:t>
    </dgm:pt>
  </dgm:ptLst>
  <dgm:cxnLst>
    <dgm:cxn modelId="{2F26C0C1-2C27-468D-B15F-62C81908CDF4}" type="presOf" srcId="{B487EAE8-559A-4756-B073-99AA9F0615F2}" destId="{2F79E6C8-904F-4911-8232-2B079452DB41}" srcOrd="0" destOrd="0" presId="urn:microsoft.com/office/officeart/2005/8/layout/list1"/>
    <dgm:cxn modelId="{9EED92FB-ADCB-49F4-9516-2B6CF331C742}" srcId="{54F84ECB-6A1E-4FFA-95D1-C90900E75332}" destId="{B487EAE8-559A-4756-B073-99AA9F0615F2}" srcOrd="0" destOrd="0" parTransId="{7032C13C-7B19-49E6-B30A-ADA01F2A9E70}" sibTransId="{616324D6-EF39-4F5F-AAC2-603074FB5C99}"/>
    <dgm:cxn modelId="{54491C1D-3D3A-448F-8696-547D29F5D8D1}" type="presOf" srcId="{A0160AB5-48CB-405A-829A-BD54AC33612D}" destId="{BA94734B-B882-48E9-90FF-859716416661}" srcOrd="0" destOrd="0" presId="urn:microsoft.com/office/officeart/2005/8/layout/list1"/>
    <dgm:cxn modelId="{0ED7A4E9-733E-4F4F-81A6-9F79758FB4E8}" type="presOf" srcId="{16752CB6-82DB-4671-B9E5-D1937E1AAE76}" destId="{A614C861-7AEF-43AA-B271-F36475CEE494}" srcOrd="0" destOrd="0" presId="urn:microsoft.com/office/officeart/2005/8/layout/list1"/>
    <dgm:cxn modelId="{1DCC7A49-0A5E-4551-B21D-DE193A267D41}" srcId="{ECDED491-FB47-4CB7-9FE4-B994DBBEE4FB}" destId="{ECD60BDB-1CF1-4AAE-A8E9-4D860F7ED45F}" srcOrd="1" destOrd="0" parTransId="{E99AD0E2-27E6-4761-BE36-8F8320455CF9}" sibTransId="{833CA27A-495C-4FAB-A623-3A8C736B02F5}"/>
    <dgm:cxn modelId="{CAFD4889-D21C-4B43-B28E-22CEA12FD591}" srcId="{ECD60BDB-1CF1-4AAE-A8E9-4D860F7ED45F}" destId="{711DE3EB-246D-40DE-A5A5-062B423B8120}" srcOrd="0" destOrd="0" parTransId="{5C77FA65-6006-4D5A-ACBE-0B28EEA5FE38}" sibTransId="{B39F7767-E4DD-4A57-AAEA-D4E2F25044B1}"/>
    <dgm:cxn modelId="{A018FD5C-A84E-4A3E-AAC4-224235826E36}" type="presOf" srcId="{A0160AB5-48CB-405A-829A-BD54AC33612D}" destId="{B5CCE2CB-272E-42C6-97C0-80C91846CE9C}" srcOrd="1" destOrd="0" presId="urn:microsoft.com/office/officeart/2005/8/layout/list1"/>
    <dgm:cxn modelId="{6516A540-0B69-474A-80D1-60765E0A1631}" type="presOf" srcId="{ECD60BDB-1CF1-4AAE-A8E9-4D860F7ED45F}" destId="{521643E4-8A77-486C-97C5-C01F6C6767B9}" srcOrd="0" destOrd="0" presId="urn:microsoft.com/office/officeart/2005/8/layout/list1"/>
    <dgm:cxn modelId="{79A309DB-EFA5-48C5-9958-2133E89A973B}" srcId="{A0160AB5-48CB-405A-829A-BD54AC33612D}" destId="{BE9B3349-FCD4-4892-ACB4-5E0A91669553}" srcOrd="0" destOrd="0" parTransId="{6BB8DEC1-C05E-4664-A480-28688F33929B}" sibTransId="{A6EEDE8C-65E9-4F04-AF92-A757AB3A4015}"/>
    <dgm:cxn modelId="{5BF98587-5494-4242-B535-1D4C95457ACC}" type="presOf" srcId="{16752CB6-82DB-4671-B9E5-D1937E1AAE76}" destId="{4A78287E-75AB-4784-B704-4B7960E56AB4}" srcOrd="1" destOrd="0" presId="urn:microsoft.com/office/officeart/2005/8/layout/list1"/>
    <dgm:cxn modelId="{7EA2B4B4-45D5-4A44-9C9D-FEFA33BEE7DA}" srcId="{0FCEB0BB-6141-4FCA-B97E-21345719142E}" destId="{18CFD43B-08CF-4CC5-8940-11D40200C16E}" srcOrd="0" destOrd="0" parTransId="{F92E6CF4-9B06-42B0-8A4A-60DDEF91249C}" sibTransId="{7BD9F23A-5D69-4AFB-B7B0-6EF115EE97BF}"/>
    <dgm:cxn modelId="{A618C4D6-863E-45A4-A963-921ED4BB9C28}" type="presOf" srcId="{ECD60BDB-1CF1-4AAE-A8E9-4D860F7ED45F}" destId="{2B9152C6-440E-4BD8-AD19-FDE038DECD4E}" srcOrd="1" destOrd="0" presId="urn:microsoft.com/office/officeart/2005/8/layout/list1"/>
    <dgm:cxn modelId="{8C334D13-276B-4671-8012-F9E66263B5BD}" type="presOf" srcId="{ECDED491-FB47-4CB7-9FE4-B994DBBEE4FB}" destId="{18A96DF4-0579-459F-8414-F5F4E5DBB462}" srcOrd="0" destOrd="0" presId="urn:microsoft.com/office/officeart/2005/8/layout/list1"/>
    <dgm:cxn modelId="{7E4AC598-F87C-4437-A987-D02B29636C0F}" type="presOf" srcId="{54F84ECB-6A1E-4FFA-95D1-C90900E75332}" destId="{26A2F8A1-DABD-44A6-A4C7-8F012C37ABF6}" srcOrd="1" destOrd="0" presId="urn:microsoft.com/office/officeart/2005/8/layout/list1"/>
    <dgm:cxn modelId="{9A7C079E-2DD3-478F-8905-6C9AB5D34A1B}" type="presOf" srcId="{18CFD43B-08CF-4CC5-8940-11D40200C16E}" destId="{FBA96A33-F80E-4680-8094-00EDB7F56ADF}" srcOrd="0" destOrd="0" presId="urn:microsoft.com/office/officeart/2005/8/layout/list1"/>
    <dgm:cxn modelId="{21B6D967-C827-49CE-BFBD-519F53F20021}" type="presOf" srcId="{54F84ECB-6A1E-4FFA-95D1-C90900E75332}" destId="{435F7F64-B1F5-4FA3-AD7A-6FED78DC1FD4}" srcOrd="0" destOrd="0" presId="urn:microsoft.com/office/officeart/2005/8/layout/list1"/>
    <dgm:cxn modelId="{900B20DA-98D4-41A3-A65C-B50AD6E80B14}" srcId="{ECDED491-FB47-4CB7-9FE4-B994DBBEE4FB}" destId="{16752CB6-82DB-4671-B9E5-D1937E1AAE76}" srcOrd="2" destOrd="0" parTransId="{F5B437B0-3283-4037-A965-002761B19C40}" sibTransId="{E2510BB8-A78A-4F14-A2C5-ABAEEF361693}"/>
    <dgm:cxn modelId="{F2C07C30-F063-497A-8C0A-78F5BD597C8B}" type="presOf" srcId="{AD1BA431-4957-4316-8B77-CEC5A4B36374}" destId="{BB05130E-32DE-4DE8-9C02-783B01A4250A}" srcOrd="0" destOrd="0" presId="urn:microsoft.com/office/officeart/2005/8/layout/list1"/>
    <dgm:cxn modelId="{AA885E07-9B58-49B8-8C48-C737AB347D6E}" type="presOf" srcId="{0FCEB0BB-6141-4FCA-B97E-21345719142E}" destId="{1E408340-4183-4979-8BA4-F25510A89713}" srcOrd="0" destOrd="0" presId="urn:microsoft.com/office/officeart/2005/8/layout/list1"/>
    <dgm:cxn modelId="{B2C9E096-494A-40FB-B44A-02EE90323852}" srcId="{16752CB6-82DB-4671-B9E5-D1937E1AAE76}" destId="{AD1BA431-4957-4316-8B77-CEC5A4B36374}" srcOrd="0" destOrd="0" parTransId="{9E9BDB20-8E86-4DFD-933C-79BA32312FFC}" sibTransId="{766B8EC8-220C-400B-817B-81052064021A}"/>
    <dgm:cxn modelId="{58C84148-FCE6-4D20-9845-F40F47334CAD}" type="presOf" srcId="{BE9B3349-FCD4-4892-ACB4-5E0A91669553}" destId="{492704FF-FA3F-48E5-9982-A959A270FCED}" srcOrd="0" destOrd="0" presId="urn:microsoft.com/office/officeart/2005/8/layout/list1"/>
    <dgm:cxn modelId="{E78E7DAC-2735-46F3-AE4C-5A629C649E61}" srcId="{ECDED491-FB47-4CB7-9FE4-B994DBBEE4FB}" destId="{0FCEB0BB-6141-4FCA-B97E-21345719142E}" srcOrd="4" destOrd="0" parTransId="{2C1E6322-3F02-42C2-B197-6F9FC2E6F698}" sibTransId="{0056E895-6815-4CEA-9CF1-9660CC7C615C}"/>
    <dgm:cxn modelId="{39ED6CCB-3B35-4D6B-A2E2-6E356794F4B0}" srcId="{ECDED491-FB47-4CB7-9FE4-B994DBBEE4FB}" destId="{A0160AB5-48CB-405A-829A-BD54AC33612D}" srcOrd="0" destOrd="0" parTransId="{D4A68808-5E79-4AAA-8136-2EAD639345FC}" sibTransId="{1E078274-1DCF-4B39-AA92-747048D351A9}"/>
    <dgm:cxn modelId="{A5C7F135-F4DF-4DF3-8E1C-51016D7FDDA7}" srcId="{ECDED491-FB47-4CB7-9FE4-B994DBBEE4FB}" destId="{54F84ECB-6A1E-4FFA-95D1-C90900E75332}" srcOrd="3" destOrd="0" parTransId="{F95786AC-1499-40B6-9736-0DF90D3B1576}" sibTransId="{7CC98202-29EB-4239-B9AB-9467D1E218A0}"/>
    <dgm:cxn modelId="{DE41CD77-5CF5-49E5-8ED8-7D646BF2F31D}" type="presOf" srcId="{0FCEB0BB-6141-4FCA-B97E-21345719142E}" destId="{96DA44A6-44D1-48A4-B8E2-AB886D7BBEC6}" srcOrd="1" destOrd="0" presId="urn:microsoft.com/office/officeart/2005/8/layout/list1"/>
    <dgm:cxn modelId="{C80F20FD-1008-45C6-AC1F-8136395F4A54}" type="presOf" srcId="{711DE3EB-246D-40DE-A5A5-062B423B8120}" destId="{1EAECB82-D50D-4A9B-8271-338E8D5A0F3B}" srcOrd="0" destOrd="0" presId="urn:microsoft.com/office/officeart/2005/8/layout/list1"/>
    <dgm:cxn modelId="{F4086A36-0601-4CC7-8883-C0B77C82845B}" type="presParOf" srcId="{18A96DF4-0579-459F-8414-F5F4E5DBB462}" destId="{AE15D14D-7118-4D70-983B-A70C4D253BBD}" srcOrd="0" destOrd="0" presId="urn:microsoft.com/office/officeart/2005/8/layout/list1"/>
    <dgm:cxn modelId="{B70313AE-16C4-4163-97A8-4F8680F69AC0}" type="presParOf" srcId="{AE15D14D-7118-4D70-983B-A70C4D253BBD}" destId="{BA94734B-B882-48E9-90FF-859716416661}" srcOrd="0" destOrd="0" presId="urn:microsoft.com/office/officeart/2005/8/layout/list1"/>
    <dgm:cxn modelId="{CC320F14-75F6-42B2-9763-21B186E398B6}" type="presParOf" srcId="{AE15D14D-7118-4D70-983B-A70C4D253BBD}" destId="{B5CCE2CB-272E-42C6-97C0-80C91846CE9C}" srcOrd="1" destOrd="0" presId="urn:microsoft.com/office/officeart/2005/8/layout/list1"/>
    <dgm:cxn modelId="{A8302166-F207-4E5D-B441-ADEC9FE68F6C}" type="presParOf" srcId="{18A96DF4-0579-459F-8414-F5F4E5DBB462}" destId="{6244EA37-F759-44C4-8E7F-9F923E0F5AF7}" srcOrd="1" destOrd="0" presId="urn:microsoft.com/office/officeart/2005/8/layout/list1"/>
    <dgm:cxn modelId="{E2969C93-F551-452E-92FD-3AAC375F42D9}" type="presParOf" srcId="{18A96DF4-0579-459F-8414-F5F4E5DBB462}" destId="{492704FF-FA3F-48E5-9982-A959A270FCED}" srcOrd="2" destOrd="0" presId="urn:microsoft.com/office/officeart/2005/8/layout/list1"/>
    <dgm:cxn modelId="{81CFF96C-A8C1-44CD-B5F4-168D2104C128}" type="presParOf" srcId="{18A96DF4-0579-459F-8414-F5F4E5DBB462}" destId="{B413D1B4-72C0-47A7-8986-99E67076DFDB}" srcOrd="3" destOrd="0" presId="urn:microsoft.com/office/officeart/2005/8/layout/list1"/>
    <dgm:cxn modelId="{C286DA82-204F-4D57-8687-119CFD212014}" type="presParOf" srcId="{18A96DF4-0579-459F-8414-F5F4E5DBB462}" destId="{FC4BCB42-A167-46FE-B377-6D2F5C0492B9}" srcOrd="4" destOrd="0" presId="urn:microsoft.com/office/officeart/2005/8/layout/list1"/>
    <dgm:cxn modelId="{06F34BA4-D66B-4B05-8A07-3F19FEEB81A8}" type="presParOf" srcId="{FC4BCB42-A167-46FE-B377-6D2F5C0492B9}" destId="{521643E4-8A77-486C-97C5-C01F6C6767B9}" srcOrd="0" destOrd="0" presId="urn:microsoft.com/office/officeart/2005/8/layout/list1"/>
    <dgm:cxn modelId="{A2B14D88-D567-4028-B113-624334055D8D}" type="presParOf" srcId="{FC4BCB42-A167-46FE-B377-6D2F5C0492B9}" destId="{2B9152C6-440E-4BD8-AD19-FDE038DECD4E}" srcOrd="1" destOrd="0" presId="urn:microsoft.com/office/officeart/2005/8/layout/list1"/>
    <dgm:cxn modelId="{1C8E2081-9E04-4CBB-932E-987915981BA2}" type="presParOf" srcId="{18A96DF4-0579-459F-8414-F5F4E5DBB462}" destId="{1A43AA07-22FC-4A02-B294-E6AED255974D}" srcOrd="5" destOrd="0" presId="urn:microsoft.com/office/officeart/2005/8/layout/list1"/>
    <dgm:cxn modelId="{DCDFD75D-F797-401C-AE7A-2DC7C7082199}" type="presParOf" srcId="{18A96DF4-0579-459F-8414-F5F4E5DBB462}" destId="{1EAECB82-D50D-4A9B-8271-338E8D5A0F3B}" srcOrd="6" destOrd="0" presId="urn:microsoft.com/office/officeart/2005/8/layout/list1"/>
    <dgm:cxn modelId="{B1E063B9-B2AA-4EF3-B2EE-DCB3464BB68E}" type="presParOf" srcId="{18A96DF4-0579-459F-8414-F5F4E5DBB462}" destId="{1BD6BF30-F403-48F7-AAE2-3E34D9D1946E}" srcOrd="7" destOrd="0" presId="urn:microsoft.com/office/officeart/2005/8/layout/list1"/>
    <dgm:cxn modelId="{D74FB1D3-6483-488E-BB9E-3C1B941FC2A4}" type="presParOf" srcId="{18A96DF4-0579-459F-8414-F5F4E5DBB462}" destId="{4B345FDE-47C6-4F3A-A29B-820144DB73C1}" srcOrd="8" destOrd="0" presId="urn:microsoft.com/office/officeart/2005/8/layout/list1"/>
    <dgm:cxn modelId="{D5B9A687-1B97-4B77-B195-A34CA6D688E7}" type="presParOf" srcId="{4B345FDE-47C6-4F3A-A29B-820144DB73C1}" destId="{A614C861-7AEF-43AA-B271-F36475CEE494}" srcOrd="0" destOrd="0" presId="urn:microsoft.com/office/officeart/2005/8/layout/list1"/>
    <dgm:cxn modelId="{B666EE06-4861-4F6D-9CE6-11C71AD6BFF8}" type="presParOf" srcId="{4B345FDE-47C6-4F3A-A29B-820144DB73C1}" destId="{4A78287E-75AB-4784-B704-4B7960E56AB4}" srcOrd="1" destOrd="0" presId="urn:microsoft.com/office/officeart/2005/8/layout/list1"/>
    <dgm:cxn modelId="{BF170D52-A719-4C86-B060-E0EB53B1404B}" type="presParOf" srcId="{18A96DF4-0579-459F-8414-F5F4E5DBB462}" destId="{40637F8F-BD53-4CB1-823A-1F10B8EC4E43}" srcOrd="9" destOrd="0" presId="urn:microsoft.com/office/officeart/2005/8/layout/list1"/>
    <dgm:cxn modelId="{FBBB2A65-8530-4D68-A71B-9B271722C32C}" type="presParOf" srcId="{18A96DF4-0579-459F-8414-F5F4E5DBB462}" destId="{BB05130E-32DE-4DE8-9C02-783B01A4250A}" srcOrd="10" destOrd="0" presId="urn:microsoft.com/office/officeart/2005/8/layout/list1"/>
    <dgm:cxn modelId="{ED9210EF-137F-4DCF-9009-F23FD59DD23B}" type="presParOf" srcId="{18A96DF4-0579-459F-8414-F5F4E5DBB462}" destId="{12694852-68B7-4D7E-8522-13469BDA56F7}" srcOrd="11" destOrd="0" presId="urn:microsoft.com/office/officeart/2005/8/layout/list1"/>
    <dgm:cxn modelId="{1EAE15BA-6A13-4556-A2A3-2FD8E0E20D66}" type="presParOf" srcId="{18A96DF4-0579-459F-8414-F5F4E5DBB462}" destId="{250EB7CA-B969-4703-BD00-3809CDDF90CE}" srcOrd="12" destOrd="0" presId="urn:microsoft.com/office/officeart/2005/8/layout/list1"/>
    <dgm:cxn modelId="{18CD2761-C26B-46E4-A9E4-7ABBC941D10B}" type="presParOf" srcId="{250EB7CA-B969-4703-BD00-3809CDDF90CE}" destId="{435F7F64-B1F5-4FA3-AD7A-6FED78DC1FD4}" srcOrd="0" destOrd="0" presId="urn:microsoft.com/office/officeart/2005/8/layout/list1"/>
    <dgm:cxn modelId="{9D896634-1BFA-4785-90E2-6FCD1B06F1FF}" type="presParOf" srcId="{250EB7CA-B969-4703-BD00-3809CDDF90CE}" destId="{26A2F8A1-DABD-44A6-A4C7-8F012C37ABF6}" srcOrd="1" destOrd="0" presId="urn:microsoft.com/office/officeart/2005/8/layout/list1"/>
    <dgm:cxn modelId="{CF812CC6-2D5A-4047-9D9D-E07C14D3D667}" type="presParOf" srcId="{18A96DF4-0579-459F-8414-F5F4E5DBB462}" destId="{C6756779-7D76-4297-894A-111D37A1CC22}" srcOrd="13" destOrd="0" presId="urn:microsoft.com/office/officeart/2005/8/layout/list1"/>
    <dgm:cxn modelId="{93BF61B0-E286-49ED-B4AB-0D6C5F30F90B}" type="presParOf" srcId="{18A96DF4-0579-459F-8414-F5F4E5DBB462}" destId="{2F79E6C8-904F-4911-8232-2B079452DB41}" srcOrd="14" destOrd="0" presId="urn:microsoft.com/office/officeart/2005/8/layout/list1"/>
    <dgm:cxn modelId="{13796F54-FCA4-46F6-8F7A-1B617CAB6443}" type="presParOf" srcId="{18A96DF4-0579-459F-8414-F5F4E5DBB462}" destId="{54D4DE29-2082-4855-9637-1F1D2C46884C}" srcOrd="15" destOrd="0" presId="urn:microsoft.com/office/officeart/2005/8/layout/list1"/>
    <dgm:cxn modelId="{C8302D06-E746-43C0-A650-AC3F52D81585}" type="presParOf" srcId="{18A96DF4-0579-459F-8414-F5F4E5DBB462}" destId="{61D99964-E5F7-4EE6-9DA7-979292B742DC}" srcOrd="16" destOrd="0" presId="urn:microsoft.com/office/officeart/2005/8/layout/list1"/>
    <dgm:cxn modelId="{A4145612-83EC-4FC6-8FAB-EC97D49837E1}" type="presParOf" srcId="{61D99964-E5F7-4EE6-9DA7-979292B742DC}" destId="{1E408340-4183-4979-8BA4-F25510A89713}" srcOrd="0" destOrd="0" presId="urn:microsoft.com/office/officeart/2005/8/layout/list1"/>
    <dgm:cxn modelId="{435E2A2E-F1A4-4BEF-8629-F09CE9BE414F}" type="presParOf" srcId="{61D99964-E5F7-4EE6-9DA7-979292B742DC}" destId="{96DA44A6-44D1-48A4-B8E2-AB886D7BBEC6}" srcOrd="1" destOrd="0" presId="urn:microsoft.com/office/officeart/2005/8/layout/list1"/>
    <dgm:cxn modelId="{13AB2FD2-D33C-403D-A1F1-58004DDD85E7}" type="presParOf" srcId="{18A96DF4-0579-459F-8414-F5F4E5DBB462}" destId="{865FE3A2-9532-4037-B49E-9187F19463BD}" srcOrd="17" destOrd="0" presId="urn:microsoft.com/office/officeart/2005/8/layout/list1"/>
    <dgm:cxn modelId="{56D21A74-77A2-4590-B1D4-A4BA1FCED59F}" type="presParOf" srcId="{18A96DF4-0579-459F-8414-F5F4E5DBB462}" destId="{FBA96A33-F80E-4680-8094-00EDB7F56ADF}"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7521692-C38A-4B5D-9280-E4C59DE0E4F5}" type="doc">
      <dgm:prSet loTypeId="urn:microsoft.com/office/officeart/2005/8/layout/vList3" loCatId="list" qsTypeId="urn:microsoft.com/office/officeart/2005/8/quickstyle/simple1" qsCatId="simple" csTypeId="urn:microsoft.com/office/officeart/2005/8/colors/colorful4" csCatId="colorful" phldr="1"/>
      <dgm:spPr/>
    </dgm:pt>
    <dgm:pt modelId="{FB88679C-0E55-4EE7-A455-4D4314B6CE12}">
      <dgm:prSet phldrT="[Text]" custT="1"/>
      <dgm:spPr/>
      <dgm:t>
        <a:bodyPr/>
        <a:lstStyle/>
        <a:p>
          <a:pPr algn="l"/>
          <a:r>
            <a:rPr lang="el-GR" sz="1400" b="1" i="0" kern="1200" dirty="0">
              <a:solidFill>
                <a:schemeClr val="bg2"/>
              </a:solidFill>
              <a:latin typeface="Calibri"/>
              <a:ea typeface="+mn-ea"/>
              <a:cs typeface="+mn-cs"/>
            </a:rPr>
            <a:t>Άρθρο 25 για την υγεία: </a:t>
          </a:r>
        </a:p>
        <a:p>
          <a:pPr algn="just"/>
          <a:r>
            <a:rPr lang="el-GR" sz="1400" i="0" kern="1200" dirty="0">
              <a:solidFill>
                <a:schemeClr val="bg2"/>
              </a:solidFill>
              <a:latin typeface="Calibri"/>
              <a:ea typeface="+mn-ea"/>
              <a:cs typeface="+mn-cs"/>
            </a:rPr>
            <a:t>Τα άτομα με αναπηρία έχουν το δικαίωμα στο υψηλότερο δυνατό επίπεδο υγείας χωρίς διακρίσεις λόγω αναπηρίας. Πρέπει να λαμβάνουν το ίδιου εύρους, ποιοτικές και δωρεάν ή οικονομικά προσιτές υπηρεσίες υγείας όπως παρέχονται σε άλλα άτομα, να λαμβάνουν τις υπηρεσίες υγείας που χρειάζονται λόγω των αναπηριών τους και να μην υφίστανται διακρίσεις κατά την παροχή ασφάλισης υγείας.</a:t>
          </a:r>
          <a:endParaRPr lang="en-GB" sz="1400" i="0" kern="1200" dirty="0">
            <a:solidFill>
              <a:schemeClr val="bg2"/>
            </a:solidFill>
          </a:endParaRPr>
        </a:p>
      </dgm:t>
    </dgm:pt>
    <dgm:pt modelId="{67B3C4A4-6D54-461E-BDEA-8961BCC8A638}" type="parTrans" cxnId="{79492B7D-2A9F-4ABC-A9B4-AF0A689E14B9}">
      <dgm:prSet/>
      <dgm:spPr/>
      <dgm:t>
        <a:bodyPr/>
        <a:lstStyle/>
        <a:p>
          <a:endParaRPr lang="en-GB">
            <a:solidFill>
              <a:schemeClr val="bg2"/>
            </a:solidFill>
          </a:endParaRPr>
        </a:p>
      </dgm:t>
    </dgm:pt>
    <dgm:pt modelId="{78D8BD9F-4A4F-4DC1-919A-0C9C1FC4049D}" type="sibTrans" cxnId="{79492B7D-2A9F-4ABC-A9B4-AF0A689E14B9}">
      <dgm:prSet/>
      <dgm:spPr/>
      <dgm:t>
        <a:bodyPr/>
        <a:lstStyle/>
        <a:p>
          <a:endParaRPr lang="en-GB">
            <a:solidFill>
              <a:schemeClr val="bg2"/>
            </a:solidFill>
          </a:endParaRPr>
        </a:p>
      </dgm:t>
    </dgm:pt>
    <dgm:pt modelId="{F5E8C553-0F85-4831-8B14-4A950073BBBE}">
      <dgm:prSet phldrT="[Text]" custT="1"/>
      <dgm:spPr/>
      <dgm:t>
        <a:bodyPr/>
        <a:lstStyle/>
        <a:p>
          <a:pPr algn="l"/>
          <a:r>
            <a:rPr lang="el-GR" sz="1400" b="1" i="0" kern="1200" dirty="0">
              <a:solidFill>
                <a:schemeClr val="bg2"/>
              </a:solidFill>
              <a:latin typeface="Calibri"/>
              <a:ea typeface="+mn-ea"/>
              <a:cs typeface="+mn-cs"/>
            </a:rPr>
            <a:t>Άρθρο 27 για την απασχόληση/εργασία: </a:t>
          </a:r>
        </a:p>
        <a:p>
          <a:pPr algn="just"/>
          <a:r>
            <a:rPr lang="el-GR" sz="1400" i="0" kern="1200" dirty="0">
              <a:solidFill>
                <a:schemeClr val="bg2"/>
              </a:solidFill>
              <a:latin typeface="Calibri"/>
              <a:ea typeface="+mn-ea"/>
              <a:cs typeface="+mn-cs"/>
            </a:rPr>
            <a:t>Τα άτομα με αναπηρία έχουν ίσα δικαιώματα να εργάζονται και να κερδίζουν τα προς το ζην. Οι χώρες πρέπει να απαγορεύσουν τις διακρίσεις σε θέματα που σχετίζονται με την εργασία, να προωθήσουν την αυτό-απασχόληση, την επιχειρηματικότητα και την ίδρυση δικών τους επιχειρήσεων, να απασχολήσουν άτομα με αναπηρία στο δημόσιο τομέα, να προωθήσουν την απασχόλησή τους στον ιδιωτικό τομέα και να εξασφαλίσουν ότι θα τους παρέχεται αρμόζον περιβάλλον εργασίας.</a:t>
          </a:r>
          <a:endParaRPr lang="en-GB" sz="1400" i="0" kern="1200" dirty="0">
            <a:solidFill>
              <a:schemeClr val="bg2"/>
            </a:solidFill>
            <a:latin typeface="Calibri"/>
            <a:ea typeface="+mn-ea"/>
            <a:cs typeface="+mn-cs"/>
          </a:endParaRPr>
        </a:p>
      </dgm:t>
    </dgm:pt>
    <dgm:pt modelId="{523BFFA4-0EE5-4827-98BF-4E8201B30D17}" type="parTrans" cxnId="{412E8161-66F0-4484-9F0F-D84762CDFA4A}">
      <dgm:prSet/>
      <dgm:spPr/>
      <dgm:t>
        <a:bodyPr/>
        <a:lstStyle/>
        <a:p>
          <a:endParaRPr lang="en-GB">
            <a:solidFill>
              <a:schemeClr val="bg2"/>
            </a:solidFill>
          </a:endParaRPr>
        </a:p>
      </dgm:t>
    </dgm:pt>
    <dgm:pt modelId="{CCA8AC03-0F2C-4517-A929-0E4BCB99B016}" type="sibTrans" cxnId="{412E8161-66F0-4484-9F0F-D84762CDFA4A}">
      <dgm:prSet/>
      <dgm:spPr/>
      <dgm:t>
        <a:bodyPr/>
        <a:lstStyle/>
        <a:p>
          <a:endParaRPr lang="en-GB">
            <a:solidFill>
              <a:schemeClr val="bg2"/>
            </a:solidFill>
          </a:endParaRPr>
        </a:p>
      </dgm:t>
    </dgm:pt>
    <dgm:pt modelId="{FD8B2085-7E00-455B-A3A8-E1C4B71BC79C}" type="pres">
      <dgm:prSet presAssocID="{27521692-C38A-4B5D-9280-E4C59DE0E4F5}" presName="linearFlow" presStyleCnt="0">
        <dgm:presLayoutVars>
          <dgm:dir/>
          <dgm:resizeHandles val="exact"/>
        </dgm:presLayoutVars>
      </dgm:prSet>
      <dgm:spPr/>
    </dgm:pt>
    <dgm:pt modelId="{0A17D6A3-9ECF-41F8-A70C-4567D5AC20DF}" type="pres">
      <dgm:prSet presAssocID="{FB88679C-0E55-4EE7-A455-4D4314B6CE12}" presName="composite" presStyleCnt="0"/>
      <dgm:spPr/>
    </dgm:pt>
    <dgm:pt modelId="{8B42A6AB-D221-40F8-9EF8-154EF504DEFB}" type="pres">
      <dgm:prSet presAssocID="{FB88679C-0E55-4EE7-A455-4D4314B6CE12}" presName="imgShp" presStyleLbl="fgImgPlace1" presStyleIdx="0" presStyleCnt="2"/>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7000" r="-17000"/>
          </a:stretch>
        </a:blipFill>
      </dgm:spPr>
    </dgm:pt>
    <dgm:pt modelId="{065DB878-8CCD-4DFE-B8D4-A8817525B6C2}" type="pres">
      <dgm:prSet presAssocID="{FB88679C-0E55-4EE7-A455-4D4314B6CE12}" presName="txShp" presStyleLbl="node1" presStyleIdx="0" presStyleCnt="2" custScaleX="101386" custScaleY="162127">
        <dgm:presLayoutVars>
          <dgm:bulletEnabled val="1"/>
        </dgm:presLayoutVars>
      </dgm:prSet>
      <dgm:spPr/>
      <dgm:t>
        <a:bodyPr/>
        <a:lstStyle/>
        <a:p>
          <a:endParaRPr lang="en-GB"/>
        </a:p>
      </dgm:t>
    </dgm:pt>
    <dgm:pt modelId="{A5343623-2817-4316-A002-B6DC9F3A0721}" type="pres">
      <dgm:prSet presAssocID="{78D8BD9F-4A4F-4DC1-919A-0C9C1FC4049D}" presName="spacing" presStyleCnt="0"/>
      <dgm:spPr/>
    </dgm:pt>
    <dgm:pt modelId="{EBDEAFAF-24DE-4FF9-8583-B49FB1749BC0}" type="pres">
      <dgm:prSet presAssocID="{F5E8C553-0F85-4831-8B14-4A950073BBBE}" presName="composite" presStyleCnt="0"/>
      <dgm:spPr/>
    </dgm:pt>
    <dgm:pt modelId="{9E6F1171-CEE5-455B-B4D6-844670F18CA2}" type="pres">
      <dgm:prSet presAssocID="{F5E8C553-0F85-4831-8B14-4A950073BBBE}" presName="imgShp" presStyleLbl="fgImgPlace1" presStyleIdx="1" presStyleCnt="2"/>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25000" r="-25000"/>
          </a:stretch>
        </a:blipFill>
      </dgm:spPr>
    </dgm:pt>
    <dgm:pt modelId="{CF329A31-4FC3-4ACE-BA68-AFED23D64DFA}" type="pres">
      <dgm:prSet presAssocID="{F5E8C553-0F85-4831-8B14-4A950073BBBE}" presName="txShp" presStyleLbl="node1" presStyleIdx="1" presStyleCnt="2" custScaleX="100748" custScaleY="174027" custLinFactNeighborX="-981" custLinFactNeighborY="2085">
        <dgm:presLayoutVars>
          <dgm:bulletEnabled val="1"/>
        </dgm:presLayoutVars>
      </dgm:prSet>
      <dgm:spPr/>
      <dgm:t>
        <a:bodyPr/>
        <a:lstStyle/>
        <a:p>
          <a:endParaRPr lang="en-GB"/>
        </a:p>
      </dgm:t>
    </dgm:pt>
  </dgm:ptLst>
  <dgm:cxnLst>
    <dgm:cxn modelId="{DAAA208D-9E53-4E67-AA11-D0DE5AAB00C8}" type="presOf" srcId="{F5E8C553-0F85-4831-8B14-4A950073BBBE}" destId="{CF329A31-4FC3-4ACE-BA68-AFED23D64DFA}" srcOrd="0" destOrd="0" presId="urn:microsoft.com/office/officeart/2005/8/layout/vList3"/>
    <dgm:cxn modelId="{79492B7D-2A9F-4ABC-A9B4-AF0A689E14B9}" srcId="{27521692-C38A-4B5D-9280-E4C59DE0E4F5}" destId="{FB88679C-0E55-4EE7-A455-4D4314B6CE12}" srcOrd="0" destOrd="0" parTransId="{67B3C4A4-6D54-461E-BDEA-8961BCC8A638}" sibTransId="{78D8BD9F-4A4F-4DC1-919A-0C9C1FC4049D}"/>
    <dgm:cxn modelId="{E08A44FB-0A76-4D41-9843-AA4845F245C4}" type="presOf" srcId="{27521692-C38A-4B5D-9280-E4C59DE0E4F5}" destId="{FD8B2085-7E00-455B-A3A8-E1C4B71BC79C}" srcOrd="0" destOrd="0" presId="urn:microsoft.com/office/officeart/2005/8/layout/vList3"/>
    <dgm:cxn modelId="{412E8161-66F0-4484-9F0F-D84762CDFA4A}" srcId="{27521692-C38A-4B5D-9280-E4C59DE0E4F5}" destId="{F5E8C553-0F85-4831-8B14-4A950073BBBE}" srcOrd="1" destOrd="0" parTransId="{523BFFA4-0EE5-4827-98BF-4E8201B30D17}" sibTransId="{CCA8AC03-0F2C-4517-A929-0E4BCB99B016}"/>
    <dgm:cxn modelId="{7889154C-EB33-4725-A1C9-27D841838571}" type="presOf" srcId="{FB88679C-0E55-4EE7-A455-4D4314B6CE12}" destId="{065DB878-8CCD-4DFE-B8D4-A8817525B6C2}" srcOrd="0" destOrd="0" presId="urn:microsoft.com/office/officeart/2005/8/layout/vList3"/>
    <dgm:cxn modelId="{82A5BEF9-2713-4952-962F-F357036C5B7E}" type="presParOf" srcId="{FD8B2085-7E00-455B-A3A8-E1C4B71BC79C}" destId="{0A17D6A3-9ECF-41F8-A70C-4567D5AC20DF}" srcOrd="0" destOrd="0" presId="urn:microsoft.com/office/officeart/2005/8/layout/vList3"/>
    <dgm:cxn modelId="{60F4FCB4-9760-4AF1-BA5F-DFB3FD19EBC0}" type="presParOf" srcId="{0A17D6A3-9ECF-41F8-A70C-4567D5AC20DF}" destId="{8B42A6AB-D221-40F8-9EF8-154EF504DEFB}" srcOrd="0" destOrd="0" presId="urn:microsoft.com/office/officeart/2005/8/layout/vList3"/>
    <dgm:cxn modelId="{0763053B-0202-4919-A865-C20AD0C52211}" type="presParOf" srcId="{0A17D6A3-9ECF-41F8-A70C-4567D5AC20DF}" destId="{065DB878-8CCD-4DFE-B8D4-A8817525B6C2}" srcOrd="1" destOrd="0" presId="urn:microsoft.com/office/officeart/2005/8/layout/vList3"/>
    <dgm:cxn modelId="{7B4BD5DE-0937-4878-8A7E-FD1FFF82A5BA}" type="presParOf" srcId="{FD8B2085-7E00-455B-A3A8-E1C4B71BC79C}" destId="{A5343623-2817-4316-A002-B6DC9F3A0721}" srcOrd="1" destOrd="0" presId="urn:microsoft.com/office/officeart/2005/8/layout/vList3"/>
    <dgm:cxn modelId="{898A1974-0461-42D8-ABD7-294289AFAD9E}" type="presParOf" srcId="{FD8B2085-7E00-455B-A3A8-E1C4B71BC79C}" destId="{EBDEAFAF-24DE-4FF9-8583-B49FB1749BC0}" srcOrd="2" destOrd="0" presId="urn:microsoft.com/office/officeart/2005/8/layout/vList3"/>
    <dgm:cxn modelId="{B82D6B0B-D700-4854-9206-CDCEA665EB52}" type="presParOf" srcId="{EBDEAFAF-24DE-4FF9-8583-B49FB1749BC0}" destId="{9E6F1171-CEE5-455B-B4D6-844670F18CA2}" srcOrd="0" destOrd="0" presId="urn:microsoft.com/office/officeart/2005/8/layout/vList3"/>
    <dgm:cxn modelId="{AEC57961-BF56-49FE-802C-2EA956F91F78}" type="presParOf" srcId="{EBDEAFAF-24DE-4FF9-8583-B49FB1749BC0}" destId="{CF329A31-4FC3-4ACE-BA68-AFED23D64DFA}"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7C87DD2-8C10-4CA5-8F8D-8EE00762208D}" type="doc">
      <dgm:prSet loTypeId="urn:microsoft.com/office/officeart/2005/8/layout/hierarchy4" loCatId="relationship" qsTypeId="urn:microsoft.com/office/officeart/2005/8/quickstyle/simple1" qsCatId="simple" csTypeId="urn:microsoft.com/office/officeart/2005/8/colors/colorful3" csCatId="colorful" phldr="1"/>
      <dgm:spPr/>
      <dgm:t>
        <a:bodyPr/>
        <a:lstStyle/>
        <a:p>
          <a:endParaRPr lang="en-GB"/>
        </a:p>
      </dgm:t>
    </dgm:pt>
    <dgm:pt modelId="{5EC45878-7AF8-4C34-B8D5-71A87295400C}">
      <dgm:prSet phldrT="[Text]" custT="1"/>
      <dgm:spPr>
        <a:solidFill>
          <a:schemeClr val="accent5">
            <a:lumMod val="75000"/>
          </a:schemeClr>
        </a:solidFill>
      </dgm:spPr>
      <dgm:t>
        <a:bodyPr/>
        <a:lstStyle/>
        <a:p>
          <a:pPr algn="ctr">
            <a:lnSpc>
              <a:spcPct val="90000"/>
            </a:lnSpc>
          </a:pPr>
          <a:r>
            <a:rPr lang="el-GR" sz="1600" b="1" dirty="0">
              <a:solidFill>
                <a:schemeClr val="bg2"/>
              </a:solidFill>
            </a:rPr>
            <a:t>Ιατρικό Μοντέλο</a:t>
          </a:r>
          <a:r>
            <a:rPr lang="en-US" sz="1600" b="1" dirty="0">
              <a:solidFill>
                <a:schemeClr val="bg2"/>
              </a:solidFill>
            </a:rPr>
            <a:t>:</a:t>
          </a:r>
          <a:endParaRPr lang="en-GB" sz="1600" b="1" dirty="0">
            <a:solidFill>
              <a:schemeClr val="bg2"/>
            </a:solidFill>
          </a:endParaRPr>
        </a:p>
        <a:p>
          <a:pPr algn="just">
            <a:lnSpc>
              <a:spcPct val="150000"/>
            </a:lnSpc>
          </a:pPr>
          <a:r>
            <a:rPr lang="el-GR" sz="1500" dirty="0">
              <a:solidFill>
                <a:schemeClr val="bg2"/>
              </a:solidFill>
            </a:rPr>
            <a:t>Η αναπηρία ως </a:t>
          </a:r>
          <a:r>
            <a:rPr lang="el-GR" sz="1500" u="sng" dirty="0">
              <a:solidFill>
                <a:schemeClr val="bg2"/>
              </a:solidFill>
            </a:rPr>
            <a:t>χαρακτηριστικό του ατόμου</a:t>
          </a:r>
          <a:r>
            <a:rPr lang="el-GR" sz="1500" dirty="0">
              <a:solidFill>
                <a:schemeClr val="bg2"/>
              </a:solidFill>
            </a:rPr>
            <a:t>, που προκαλείται άμεσα από </a:t>
          </a:r>
          <a:r>
            <a:rPr lang="el-GR" sz="1500" u="sng" dirty="0">
              <a:solidFill>
                <a:schemeClr val="bg2"/>
              </a:solidFill>
            </a:rPr>
            <a:t>ασθένεια, τραύμα ή άλλη κατάσταση υγείας</a:t>
          </a:r>
          <a:r>
            <a:rPr lang="el-GR" sz="1500" dirty="0">
              <a:solidFill>
                <a:schemeClr val="bg2"/>
              </a:solidFill>
            </a:rPr>
            <a:t>, η οποία απαιτεί ιατρική φροντίδα που παρέχεται με τη μορφή ατομικής θεραπείας από επαγγελματίες. Ιατρική ή άλλη θεραπεία/ παρέμβαση για να «διορθωθεί» το πρόβλημα με το άτομο. </a:t>
          </a:r>
          <a:endParaRPr lang="en-GB" sz="1500" dirty="0">
            <a:solidFill>
              <a:schemeClr val="bg2"/>
            </a:solidFill>
          </a:endParaRPr>
        </a:p>
      </dgm:t>
    </dgm:pt>
    <dgm:pt modelId="{D9FD5F7F-9BC1-497E-8D69-762F55914D43}" type="parTrans" cxnId="{41901D3D-CB3E-44CB-8B7F-7A77080B8B7F}">
      <dgm:prSet/>
      <dgm:spPr/>
      <dgm:t>
        <a:bodyPr/>
        <a:lstStyle/>
        <a:p>
          <a:endParaRPr lang="en-GB">
            <a:solidFill>
              <a:schemeClr val="bg2"/>
            </a:solidFill>
          </a:endParaRPr>
        </a:p>
      </dgm:t>
    </dgm:pt>
    <dgm:pt modelId="{4DD240A7-F11D-404D-9EA7-64FD12952CBC}" type="sibTrans" cxnId="{41901D3D-CB3E-44CB-8B7F-7A77080B8B7F}">
      <dgm:prSet/>
      <dgm:spPr/>
      <dgm:t>
        <a:bodyPr/>
        <a:lstStyle/>
        <a:p>
          <a:endParaRPr lang="en-GB">
            <a:solidFill>
              <a:schemeClr val="bg2"/>
            </a:solidFill>
          </a:endParaRPr>
        </a:p>
      </dgm:t>
    </dgm:pt>
    <dgm:pt modelId="{5AC42EF1-B1B5-42B9-918F-805CFF4C0632}">
      <dgm:prSet phldrT="[Text]" custT="1"/>
      <dgm:spPr>
        <a:solidFill>
          <a:schemeClr val="accent5">
            <a:lumMod val="75000"/>
          </a:schemeClr>
        </a:solidFill>
      </dgm:spPr>
      <dgm:t>
        <a:bodyPr/>
        <a:lstStyle/>
        <a:p>
          <a:pPr algn="ctr">
            <a:lnSpc>
              <a:spcPct val="90000"/>
            </a:lnSpc>
          </a:pPr>
          <a:r>
            <a:rPr lang="el-GR" sz="1600" b="1" dirty="0">
              <a:solidFill>
                <a:schemeClr val="bg2"/>
              </a:solidFill>
            </a:rPr>
            <a:t>Κοινωνικό Μοντέλο</a:t>
          </a:r>
          <a:r>
            <a:rPr lang="en-US" sz="1600" b="1" dirty="0">
              <a:solidFill>
                <a:schemeClr val="bg2"/>
              </a:solidFill>
            </a:rPr>
            <a:t>:</a:t>
          </a:r>
        </a:p>
        <a:p>
          <a:pPr algn="just">
            <a:lnSpc>
              <a:spcPct val="150000"/>
            </a:lnSpc>
          </a:pPr>
          <a:r>
            <a:rPr lang="el-GR" sz="1500" dirty="0">
              <a:solidFill>
                <a:schemeClr val="bg2"/>
              </a:solidFill>
            </a:rPr>
            <a:t>Η αναπηρία </a:t>
          </a:r>
          <a:r>
            <a:rPr lang="el-GR" sz="1500" u="sng" dirty="0">
              <a:solidFill>
                <a:schemeClr val="bg2"/>
              </a:solidFill>
            </a:rPr>
            <a:t>ως κοινωνικά δημιουργημένο πρόβλημα,</a:t>
          </a:r>
          <a:r>
            <a:rPr lang="el-GR" sz="1500" u="none" dirty="0">
              <a:solidFill>
                <a:schemeClr val="bg2"/>
              </a:solidFill>
            </a:rPr>
            <a:t> </a:t>
          </a:r>
          <a:r>
            <a:rPr lang="el-GR" sz="1500" dirty="0">
              <a:solidFill>
                <a:schemeClr val="bg2"/>
              </a:solidFill>
            </a:rPr>
            <a:t>και όχι ως χαρακτηριστικό ενός ατόμου, που απαιτεί πολιτική απάντηση. Οι στάσεις και τα άλλα χαρακτηριστικά του κοινωνικού περιβάλλοντος αποτελούν ένα ασυμβίβαστο φυσικό περιβάλλον που δημιουργεί το πρόβλημα.</a:t>
          </a:r>
          <a:endParaRPr lang="en-GB" sz="1500" u="none" dirty="0">
            <a:solidFill>
              <a:schemeClr val="bg2"/>
            </a:solidFill>
          </a:endParaRPr>
        </a:p>
      </dgm:t>
    </dgm:pt>
    <dgm:pt modelId="{6D543F41-E1A7-4630-BC12-85A7A021EADA}" type="parTrans" cxnId="{A0D1A44F-2DA2-4DE5-979F-CC83FA1C8CF7}">
      <dgm:prSet/>
      <dgm:spPr/>
      <dgm:t>
        <a:bodyPr/>
        <a:lstStyle/>
        <a:p>
          <a:endParaRPr lang="en-GB">
            <a:solidFill>
              <a:schemeClr val="bg2"/>
            </a:solidFill>
          </a:endParaRPr>
        </a:p>
      </dgm:t>
    </dgm:pt>
    <dgm:pt modelId="{7E40AB5F-C911-4617-AC51-5A33B005CE11}" type="sibTrans" cxnId="{A0D1A44F-2DA2-4DE5-979F-CC83FA1C8CF7}">
      <dgm:prSet/>
      <dgm:spPr/>
      <dgm:t>
        <a:bodyPr/>
        <a:lstStyle/>
        <a:p>
          <a:endParaRPr lang="en-GB">
            <a:solidFill>
              <a:schemeClr val="bg2"/>
            </a:solidFill>
          </a:endParaRPr>
        </a:p>
      </dgm:t>
    </dgm:pt>
    <dgm:pt modelId="{F9AD84AB-3EEC-459D-A4B3-25FD50095F25}" type="pres">
      <dgm:prSet presAssocID="{57C87DD2-8C10-4CA5-8F8D-8EE00762208D}" presName="Name0" presStyleCnt="0">
        <dgm:presLayoutVars>
          <dgm:chPref val="1"/>
          <dgm:dir/>
          <dgm:animOne val="branch"/>
          <dgm:animLvl val="lvl"/>
          <dgm:resizeHandles/>
        </dgm:presLayoutVars>
      </dgm:prSet>
      <dgm:spPr/>
      <dgm:t>
        <a:bodyPr/>
        <a:lstStyle/>
        <a:p>
          <a:endParaRPr lang="en-GB"/>
        </a:p>
      </dgm:t>
    </dgm:pt>
    <dgm:pt modelId="{BEE8E86C-B102-4968-B066-17F5AAD7E871}" type="pres">
      <dgm:prSet presAssocID="{5EC45878-7AF8-4C34-B8D5-71A87295400C}" presName="vertOne" presStyleCnt="0"/>
      <dgm:spPr/>
    </dgm:pt>
    <dgm:pt modelId="{D5109BF4-86B7-44FA-A4F5-0E2E92B0E490}" type="pres">
      <dgm:prSet presAssocID="{5EC45878-7AF8-4C34-B8D5-71A87295400C}" presName="txOne" presStyleLbl="node0" presStyleIdx="0" presStyleCnt="2">
        <dgm:presLayoutVars>
          <dgm:chPref val="3"/>
        </dgm:presLayoutVars>
      </dgm:prSet>
      <dgm:spPr/>
      <dgm:t>
        <a:bodyPr/>
        <a:lstStyle/>
        <a:p>
          <a:endParaRPr lang="en-GB"/>
        </a:p>
      </dgm:t>
    </dgm:pt>
    <dgm:pt modelId="{D93FB5ED-23A3-4639-B39D-F4D1EBD6A914}" type="pres">
      <dgm:prSet presAssocID="{5EC45878-7AF8-4C34-B8D5-71A87295400C}" presName="horzOne" presStyleCnt="0"/>
      <dgm:spPr/>
    </dgm:pt>
    <dgm:pt modelId="{D2DBE1D5-3676-44EB-BDCB-80F1A89816EF}" type="pres">
      <dgm:prSet presAssocID="{4DD240A7-F11D-404D-9EA7-64FD12952CBC}" presName="sibSpaceOne" presStyleCnt="0"/>
      <dgm:spPr/>
    </dgm:pt>
    <dgm:pt modelId="{90224B57-99A9-43C9-8951-087DC4E9BB50}" type="pres">
      <dgm:prSet presAssocID="{5AC42EF1-B1B5-42B9-918F-805CFF4C0632}" presName="vertOne" presStyleCnt="0"/>
      <dgm:spPr/>
    </dgm:pt>
    <dgm:pt modelId="{61C088FB-E781-413B-B800-4A0E59B55002}" type="pres">
      <dgm:prSet presAssocID="{5AC42EF1-B1B5-42B9-918F-805CFF4C0632}" presName="txOne" presStyleLbl="node0" presStyleIdx="1" presStyleCnt="2" custLinFactNeighborX="21222">
        <dgm:presLayoutVars>
          <dgm:chPref val="3"/>
        </dgm:presLayoutVars>
      </dgm:prSet>
      <dgm:spPr/>
      <dgm:t>
        <a:bodyPr/>
        <a:lstStyle/>
        <a:p>
          <a:endParaRPr lang="en-GB"/>
        </a:p>
      </dgm:t>
    </dgm:pt>
    <dgm:pt modelId="{39AEAF8B-82E1-47EB-9A2D-AF888C552818}" type="pres">
      <dgm:prSet presAssocID="{5AC42EF1-B1B5-42B9-918F-805CFF4C0632}" presName="horzOne" presStyleCnt="0"/>
      <dgm:spPr/>
    </dgm:pt>
  </dgm:ptLst>
  <dgm:cxnLst>
    <dgm:cxn modelId="{41901D3D-CB3E-44CB-8B7F-7A77080B8B7F}" srcId="{57C87DD2-8C10-4CA5-8F8D-8EE00762208D}" destId="{5EC45878-7AF8-4C34-B8D5-71A87295400C}" srcOrd="0" destOrd="0" parTransId="{D9FD5F7F-9BC1-497E-8D69-762F55914D43}" sibTransId="{4DD240A7-F11D-404D-9EA7-64FD12952CBC}"/>
    <dgm:cxn modelId="{0332F74C-1078-41B7-A009-A95D31CD36F4}" type="presOf" srcId="{57C87DD2-8C10-4CA5-8F8D-8EE00762208D}" destId="{F9AD84AB-3EEC-459D-A4B3-25FD50095F25}" srcOrd="0" destOrd="0" presId="urn:microsoft.com/office/officeart/2005/8/layout/hierarchy4"/>
    <dgm:cxn modelId="{F47295C7-F724-4A22-90E6-2A3199F39E90}" type="presOf" srcId="{5EC45878-7AF8-4C34-B8D5-71A87295400C}" destId="{D5109BF4-86B7-44FA-A4F5-0E2E92B0E490}" srcOrd="0" destOrd="0" presId="urn:microsoft.com/office/officeart/2005/8/layout/hierarchy4"/>
    <dgm:cxn modelId="{45D3C4B1-E0B6-48B0-995B-A18F9DEA5184}" type="presOf" srcId="{5AC42EF1-B1B5-42B9-918F-805CFF4C0632}" destId="{61C088FB-E781-413B-B800-4A0E59B55002}" srcOrd="0" destOrd="0" presId="urn:microsoft.com/office/officeart/2005/8/layout/hierarchy4"/>
    <dgm:cxn modelId="{A0D1A44F-2DA2-4DE5-979F-CC83FA1C8CF7}" srcId="{57C87DD2-8C10-4CA5-8F8D-8EE00762208D}" destId="{5AC42EF1-B1B5-42B9-918F-805CFF4C0632}" srcOrd="1" destOrd="0" parTransId="{6D543F41-E1A7-4630-BC12-85A7A021EADA}" sibTransId="{7E40AB5F-C911-4617-AC51-5A33B005CE11}"/>
    <dgm:cxn modelId="{B350C53F-C705-43DA-87B4-CE76311E1C49}" type="presParOf" srcId="{F9AD84AB-3EEC-459D-A4B3-25FD50095F25}" destId="{BEE8E86C-B102-4968-B066-17F5AAD7E871}" srcOrd="0" destOrd="0" presId="urn:microsoft.com/office/officeart/2005/8/layout/hierarchy4"/>
    <dgm:cxn modelId="{C025BB54-8B12-47E0-AF88-F71A3C1A931D}" type="presParOf" srcId="{BEE8E86C-B102-4968-B066-17F5AAD7E871}" destId="{D5109BF4-86B7-44FA-A4F5-0E2E92B0E490}" srcOrd="0" destOrd="0" presId="urn:microsoft.com/office/officeart/2005/8/layout/hierarchy4"/>
    <dgm:cxn modelId="{8B53AC44-ED4D-44F2-94A5-56B3F96AA3E6}" type="presParOf" srcId="{BEE8E86C-B102-4968-B066-17F5AAD7E871}" destId="{D93FB5ED-23A3-4639-B39D-F4D1EBD6A914}" srcOrd="1" destOrd="0" presId="urn:microsoft.com/office/officeart/2005/8/layout/hierarchy4"/>
    <dgm:cxn modelId="{F991A1E8-04D4-4C0A-9DF7-B7842AFAD16A}" type="presParOf" srcId="{F9AD84AB-3EEC-459D-A4B3-25FD50095F25}" destId="{D2DBE1D5-3676-44EB-BDCB-80F1A89816EF}" srcOrd="1" destOrd="0" presId="urn:microsoft.com/office/officeart/2005/8/layout/hierarchy4"/>
    <dgm:cxn modelId="{04A95B12-20DB-4850-94DD-504ABFE680FF}" type="presParOf" srcId="{F9AD84AB-3EEC-459D-A4B3-25FD50095F25}" destId="{90224B57-99A9-43C9-8951-087DC4E9BB50}" srcOrd="2" destOrd="0" presId="urn:microsoft.com/office/officeart/2005/8/layout/hierarchy4"/>
    <dgm:cxn modelId="{797A51FD-ECE8-4780-8DDF-1FECC3F344A8}" type="presParOf" srcId="{90224B57-99A9-43C9-8951-087DC4E9BB50}" destId="{61C088FB-E781-413B-B800-4A0E59B55002}" srcOrd="0" destOrd="0" presId="urn:microsoft.com/office/officeart/2005/8/layout/hierarchy4"/>
    <dgm:cxn modelId="{85648289-54F0-47DE-907B-E5D7658BFA37}" type="presParOf" srcId="{90224B57-99A9-43C9-8951-087DC4E9BB50}" destId="{39AEAF8B-82E1-47EB-9A2D-AF888C552818}"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A13E0C0-1F5A-4DB5-B2C4-BE5FF13330AC}" type="doc">
      <dgm:prSet loTypeId="urn:microsoft.com/office/officeart/2005/8/layout/radial5" loCatId="relationship" qsTypeId="urn:microsoft.com/office/officeart/2005/8/quickstyle/simple1" qsCatId="simple" csTypeId="urn:microsoft.com/office/officeart/2005/8/colors/accent3_3" csCatId="accent3" phldr="1"/>
      <dgm:spPr/>
      <dgm:t>
        <a:bodyPr/>
        <a:lstStyle/>
        <a:p>
          <a:endParaRPr lang="en-GB"/>
        </a:p>
      </dgm:t>
    </dgm:pt>
    <dgm:pt modelId="{FE0E8369-D8F4-4991-82B6-545B09E97503}">
      <dgm:prSet phldrT="[Text]"/>
      <dgm:spPr>
        <a:solidFill>
          <a:schemeClr val="accent2">
            <a:lumMod val="50000"/>
          </a:schemeClr>
        </a:solidFill>
      </dgm:spPr>
      <dgm:t>
        <a:bodyPr/>
        <a:lstStyle/>
        <a:p>
          <a:r>
            <a:rPr lang="el-GR" dirty="0"/>
            <a:t>Δραστηριότητα</a:t>
          </a:r>
          <a:endParaRPr lang="en-GB" dirty="0"/>
        </a:p>
      </dgm:t>
    </dgm:pt>
    <dgm:pt modelId="{37A614AE-5009-4CE9-9B15-92CA0BE0CBC8}" type="parTrans" cxnId="{D44E9340-7B78-4D69-8D92-2CA7689F4821}">
      <dgm:prSet/>
      <dgm:spPr/>
      <dgm:t>
        <a:bodyPr/>
        <a:lstStyle/>
        <a:p>
          <a:endParaRPr lang="en-GB"/>
        </a:p>
      </dgm:t>
    </dgm:pt>
    <dgm:pt modelId="{CF7BC28F-8100-46E4-8923-68DD30B3D31B}" type="sibTrans" cxnId="{D44E9340-7B78-4D69-8D92-2CA7689F4821}">
      <dgm:prSet/>
      <dgm:spPr/>
      <dgm:t>
        <a:bodyPr/>
        <a:lstStyle/>
        <a:p>
          <a:endParaRPr lang="en-GB"/>
        </a:p>
      </dgm:t>
    </dgm:pt>
    <dgm:pt modelId="{1167839D-DAF1-4021-8AA9-450FA08815C2}">
      <dgm:prSet phldrT="[Text]" custT="1"/>
      <dgm:spPr>
        <a:solidFill>
          <a:schemeClr val="accent2"/>
        </a:solidFill>
      </dgm:spPr>
      <dgm:t>
        <a:bodyPr/>
        <a:lstStyle/>
        <a:p>
          <a:r>
            <a:rPr lang="el-GR" sz="1300" dirty="0">
              <a:latin typeface="Arabic Typesetting"/>
              <a:cs typeface="Arabic Typesetting"/>
            </a:rPr>
            <a:t>Κατάσταση της υγείας</a:t>
          </a:r>
          <a:endParaRPr lang="en-GB" sz="1300" dirty="0">
            <a:latin typeface="Arabic Typesetting"/>
            <a:cs typeface="Arabic Typesetting"/>
          </a:endParaRPr>
        </a:p>
      </dgm:t>
    </dgm:pt>
    <dgm:pt modelId="{DAA298A0-374E-4CCA-8FBD-6DB227C90B85}" type="parTrans" cxnId="{81F765E9-9436-4F4B-A2BB-149B39C51B9F}">
      <dgm:prSet/>
      <dgm:spPr>
        <a:solidFill>
          <a:schemeClr val="accent3">
            <a:lumMod val="40000"/>
            <a:lumOff val="60000"/>
          </a:schemeClr>
        </a:solidFill>
      </dgm:spPr>
      <dgm:t>
        <a:bodyPr/>
        <a:lstStyle/>
        <a:p>
          <a:endParaRPr lang="en-GB"/>
        </a:p>
      </dgm:t>
    </dgm:pt>
    <dgm:pt modelId="{97C16FA9-41F5-4E42-9F1E-B31D399B2B8F}" type="sibTrans" cxnId="{81F765E9-9436-4F4B-A2BB-149B39C51B9F}">
      <dgm:prSet/>
      <dgm:spPr/>
      <dgm:t>
        <a:bodyPr/>
        <a:lstStyle/>
        <a:p>
          <a:endParaRPr lang="en-GB"/>
        </a:p>
      </dgm:t>
    </dgm:pt>
    <dgm:pt modelId="{32B73DC7-0459-4ACA-BF11-A72C3E9D981C}">
      <dgm:prSet phldrT="[Text]" custT="1"/>
      <dgm:spPr>
        <a:solidFill>
          <a:schemeClr val="accent2"/>
        </a:solidFill>
      </dgm:spPr>
      <dgm:t>
        <a:bodyPr/>
        <a:lstStyle/>
        <a:p>
          <a:pPr rtl="0"/>
          <a:r>
            <a:rPr lang="el-GR" sz="1300" dirty="0">
              <a:latin typeface="Arabic Typesetting"/>
              <a:cs typeface="Arabic Typesetting"/>
            </a:rPr>
            <a:t>Περιβαλλοντικοί/Ατομικοί Παράγοντες</a:t>
          </a:r>
          <a:endParaRPr lang="en-GB" sz="1300" dirty="0">
            <a:latin typeface="Arabic Typesetting"/>
            <a:cs typeface="Arabic Typesetting"/>
          </a:endParaRPr>
        </a:p>
      </dgm:t>
    </dgm:pt>
    <dgm:pt modelId="{7ABC47E7-C650-45BD-8DBC-65A1B517315B}" type="parTrans" cxnId="{9ABEBE1F-3DAD-4B24-8148-4ED057C4AE1A}">
      <dgm:prSet/>
      <dgm:spPr>
        <a:solidFill>
          <a:schemeClr val="accent3">
            <a:lumMod val="40000"/>
            <a:lumOff val="60000"/>
          </a:schemeClr>
        </a:solidFill>
      </dgm:spPr>
      <dgm:t>
        <a:bodyPr/>
        <a:lstStyle/>
        <a:p>
          <a:endParaRPr lang="en-GB"/>
        </a:p>
      </dgm:t>
    </dgm:pt>
    <dgm:pt modelId="{294620AA-F64D-40DB-8AC8-E1EAFDC0A2C0}" type="sibTrans" cxnId="{9ABEBE1F-3DAD-4B24-8148-4ED057C4AE1A}">
      <dgm:prSet/>
      <dgm:spPr/>
      <dgm:t>
        <a:bodyPr/>
        <a:lstStyle/>
        <a:p>
          <a:endParaRPr lang="en-GB"/>
        </a:p>
      </dgm:t>
    </dgm:pt>
    <dgm:pt modelId="{43D9BF87-E536-49D1-ADD1-9BE153434287}">
      <dgm:prSet/>
      <dgm:spPr>
        <a:solidFill>
          <a:schemeClr val="accent2"/>
        </a:solidFill>
      </dgm:spPr>
      <dgm:t>
        <a:bodyPr/>
        <a:lstStyle/>
        <a:p>
          <a:r>
            <a:rPr lang="el-GR" dirty="0">
              <a:latin typeface="Arabic Typesetting"/>
              <a:cs typeface="Arabic Typesetting"/>
            </a:rPr>
            <a:t>Συμμετοχή</a:t>
          </a:r>
          <a:endParaRPr lang="en-GB" dirty="0">
            <a:latin typeface="Arabic Typesetting"/>
            <a:cs typeface="Arabic Typesetting"/>
          </a:endParaRPr>
        </a:p>
      </dgm:t>
    </dgm:pt>
    <dgm:pt modelId="{2D01205D-DF1E-4C76-9070-F03BACC2C186}" type="parTrans" cxnId="{7763C895-1C08-4ED2-9B92-9D07F38EDD05}">
      <dgm:prSet/>
      <dgm:spPr>
        <a:solidFill>
          <a:schemeClr val="accent3">
            <a:lumMod val="40000"/>
            <a:lumOff val="60000"/>
          </a:schemeClr>
        </a:solidFill>
      </dgm:spPr>
      <dgm:t>
        <a:bodyPr/>
        <a:lstStyle/>
        <a:p>
          <a:endParaRPr lang="en-GB"/>
        </a:p>
      </dgm:t>
    </dgm:pt>
    <dgm:pt modelId="{B3C36437-319A-41BF-A3BC-B00325119E7B}" type="sibTrans" cxnId="{7763C895-1C08-4ED2-9B92-9D07F38EDD05}">
      <dgm:prSet/>
      <dgm:spPr/>
      <dgm:t>
        <a:bodyPr/>
        <a:lstStyle/>
        <a:p>
          <a:endParaRPr lang="en-GB"/>
        </a:p>
      </dgm:t>
    </dgm:pt>
    <dgm:pt modelId="{BEBB3B7D-E853-4C92-8B13-8AACB03CA812}">
      <dgm:prSet/>
      <dgm:spPr/>
      <dgm:t>
        <a:bodyPr/>
        <a:lstStyle/>
        <a:p>
          <a:endParaRPr lang="en-GB"/>
        </a:p>
      </dgm:t>
    </dgm:pt>
    <dgm:pt modelId="{1B6D7665-39C7-4D11-90ED-8BA9C7F427EC}" type="parTrans" cxnId="{21CAD21B-959A-4376-9094-5309032B6C5E}">
      <dgm:prSet custAng="5400000"/>
      <dgm:spPr>
        <a:prstGeom prst="upDownArrow">
          <a:avLst/>
        </a:prstGeom>
        <a:solidFill>
          <a:schemeClr val="accent3">
            <a:lumMod val="40000"/>
            <a:lumOff val="60000"/>
          </a:schemeClr>
        </a:solidFill>
      </dgm:spPr>
      <dgm:t>
        <a:bodyPr/>
        <a:lstStyle/>
        <a:p>
          <a:endParaRPr lang="en-GB"/>
        </a:p>
      </dgm:t>
    </dgm:pt>
    <dgm:pt modelId="{5B27AC37-DA76-4CE4-AEC7-6AA47F9D01E9}" type="sibTrans" cxnId="{21CAD21B-959A-4376-9094-5309032B6C5E}">
      <dgm:prSet/>
      <dgm:spPr/>
      <dgm:t>
        <a:bodyPr/>
        <a:lstStyle/>
        <a:p>
          <a:endParaRPr lang="en-GB"/>
        </a:p>
      </dgm:t>
    </dgm:pt>
    <dgm:pt modelId="{8B8DB490-7599-4F4E-B217-4494AE781DCB}">
      <dgm:prSet phldr="0"/>
      <dgm:spPr/>
      <dgm:t>
        <a:bodyPr/>
        <a:lstStyle/>
        <a:p>
          <a:r>
            <a:rPr lang="el-GR" sz="1300" dirty="0">
              <a:latin typeface="Arabic Typesetting"/>
              <a:cs typeface="Arabic Typesetting"/>
            </a:rPr>
            <a:t>Σωματικές λειτουργίες και Δομή</a:t>
          </a:r>
          <a:endParaRPr lang="en-US" dirty="0">
            <a:latin typeface="Arabic Typesetting"/>
            <a:cs typeface="Arabic Typesetting"/>
          </a:endParaRPr>
        </a:p>
      </dgm:t>
    </dgm:pt>
    <dgm:pt modelId="{CE05A72E-2D19-4515-8518-C85A081F7DAE}" type="parTrans" cxnId="{AC8A354F-47FC-406D-96A2-2BB401305D1C}">
      <dgm:prSet/>
      <dgm:spPr/>
      <dgm:t>
        <a:bodyPr/>
        <a:lstStyle/>
        <a:p>
          <a:endParaRPr lang="en-US"/>
        </a:p>
      </dgm:t>
    </dgm:pt>
    <dgm:pt modelId="{4BD71EF2-C193-4119-A4CC-C3DCA619C8DA}" type="sibTrans" cxnId="{AC8A354F-47FC-406D-96A2-2BB401305D1C}">
      <dgm:prSet/>
      <dgm:spPr/>
      <dgm:t>
        <a:bodyPr/>
        <a:lstStyle/>
        <a:p>
          <a:endParaRPr lang="el-GR"/>
        </a:p>
      </dgm:t>
    </dgm:pt>
    <dgm:pt modelId="{0AB13EAE-6E22-40AD-BDAB-E25CCF0A3297}" type="pres">
      <dgm:prSet presAssocID="{6A13E0C0-1F5A-4DB5-B2C4-BE5FF13330AC}" presName="Name0" presStyleCnt="0">
        <dgm:presLayoutVars>
          <dgm:chMax val="1"/>
          <dgm:dir/>
          <dgm:animLvl val="ctr"/>
          <dgm:resizeHandles val="exact"/>
        </dgm:presLayoutVars>
      </dgm:prSet>
      <dgm:spPr/>
      <dgm:t>
        <a:bodyPr/>
        <a:lstStyle/>
        <a:p>
          <a:endParaRPr lang="en-GB"/>
        </a:p>
      </dgm:t>
    </dgm:pt>
    <dgm:pt modelId="{4CD6959A-94A4-418F-BA6F-56753485FD08}" type="pres">
      <dgm:prSet presAssocID="{FE0E8369-D8F4-4991-82B6-545B09E97503}" presName="centerShape" presStyleLbl="node0" presStyleIdx="0" presStyleCnt="1"/>
      <dgm:spPr/>
      <dgm:t>
        <a:bodyPr/>
        <a:lstStyle/>
        <a:p>
          <a:endParaRPr lang="en-GB"/>
        </a:p>
      </dgm:t>
    </dgm:pt>
    <dgm:pt modelId="{5BB38CC8-CB62-42FE-851D-9B9895AC3F24}" type="pres">
      <dgm:prSet presAssocID="{DAA298A0-374E-4CCA-8FBD-6DB227C90B85}" presName="parTrans" presStyleLbl="sibTrans2D1" presStyleIdx="0" presStyleCnt="4" custAng="5400000"/>
      <dgm:spPr>
        <a:prstGeom prst="upDownArrow">
          <a:avLst/>
        </a:prstGeom>
      </dgm:spPr>
      <dgm:t>
        <a:bodyPr/>
        <a:lstStyle/>
        <a:p>
          <a:endParaRPr lang="en-GB"/>
        </a:p>
      </dgm:t>
    </dgm:pt>
    <dgm:pt modelId="{0DE73A21-EC38-4856-A11D-6F11F5D34F16}" type="pres">
      <dgm:prSet presAssocID="{DAA298A0-374E-4CCA-8FBD-6DB227C90B85}" presName="connectorText" presStyleLbl="sibTrans2D1" presStyleIdx="0" presStyleCnt="4"/>
      <dgm:spPr/>
      <dgm:t>
        <a:bodyPr/>
        <a:lstStyle/>
        <a:p>
          <a:endParaRPr lang="en-GB"/>
        </a:p>
      </dgm:t>
    </dgm:pt>
    <dgm:pt modelId="{2E9219C2-94CC-4024-9B7F-5FE8A75C62B7}" type="pres">
      <dgm:prSet presAssocID="{1167839D-DAF1-4021-8AA9-450FA08815C2}" presName="node" presStyleLbl="node1" presStyleIdx="0" presStyleCnt="4">
        <dgm:presLayoutVars>
          <dgm:bulletEnabled val="1"/>
        </dgm:presLayoutVars>
      </dgm:prSet>
      <dgm:spPr/>
      <dgm:t>
        <a:bodyPr/>
        <a:lstStyle/>
        <a:p>
          <a:endParaRPr lang="en-GB"/>
        </a:p>
      </dgm:t>
    </dgm:pt>
    <dgm:pt modelId="{C5512F44-319C-49B2-9086-297350CD2AA6}" type="pres">
      <dgm:prSet presAssocID="{2D01205D-DF1E-4C76-9070-F03BACC2C186}" presName="parTrans" presStyleLbl="sibTrans2D1" presStyleIdx="1" presStyleCnt="4" custAng="5400000"/>
      <dgm:spPr>
        <a:prstGeom prst="upDownArrow">
          <a:avLst/>
        </a:prstGeom>
      </dgm:spPr>
      <dgm:t>
        <a:bodyPr/>
        <a:lstStyle/>
        <a:p>
          <a:endParaRPr lang="en-GB"/>
        </a:p>
      </dgm:t>
    </dgm:pt>
    <dgm:pt modelId="{AA2AB445-BA01-4233-A8A5-383EE049413F}" type="pres">
      <dgm:prSet presAssocID="{2D01205D-DF1E-4C76-9070-F03BACC2C186}" presName="connectorText" presStyleLbl="sibTrans2D1" presStyleIdx="1" presStyleCnt="4"/>
      <dgm:spPr/>
      <dgm:t>
        <a:bodyPr/>
        <a:lstStyle/>
        <a:p>
          <a:endParaRPr lang="en-GB"/>
        </a:p>
      </dgm:t>
    </dgm:pt>
    <dgm:pt modelId="{CDCA3504-EC9B-47AB-967D-C9DB90E07894}" type="pres">
      <dgm:prSet presAssocID="{43D9BF87-E536-49D1-ADD1-9BE153434287}" presName="node" presStyleLbl="node1" presStyleIdx="1" presStyleCnt="4">
        <dgm:presLayoutVars>
          <dgm:bulletEnabled val="1"/>
        </dgm:presLayoutVars>
      </dgm:prSet>
      <dgm:spPr/>
      <dgm:t>
        <a:bodyPr/>
        <a:lstStyle/>
        <a:p>
          <a:endParaRPr lang="en-GB"/>
        </a:p>
      </dgm:t>
    </dgm:pt>
    <dgm:pt modelId="{913EB1FA-4154-4803-8C7E-680A48DDC782}" type="pres">
      <dgm:prSet presAssocID="{7ABC47E7-C650-45BD-8DBC-65A1B517315B}" presName="parTrans" presStyleLbl="sibTrans2D1" presStyleIdx="2" presStyleCnt="4" custAng="5400000"/>
      <dgm:spPr>
        <a:prstGeom prst="upDownArrow">
          <a:avLst/>
        </a:prstGeom>
      </dgm:spPr>
      <dgm:t>
        <a:bodyPr/>
        <a:lstStyle/>
        <a:p>
          <a:endParaRPr lang="en-GB"/>
        </a:p>
      </dgm:t>
    </dgm:pt>
    <dgm:pt modelId="{CBBFB605-494C-4BA4-8A9D-40B511F8E48C}" type="pres">
      <dgm:prSet presAssocID="{7ABC47E7-C650-45BD-8DBC-65A1B517315B}" presName="connectorText" presStyleLbl="sibTrans2D1" presStyleIdx="2" presStyleCnt="4"/>
      <dgm:spPr/>
      <dgm:t>
        <a:bodyPr/>
        <a:lstStyle/>
        <a:p>
          <a:endParaRPr lang="en-GB"/>
        </a:p>
      </dgm:t>
    </dgm:pt>
    <dgm:pt modelId="{0FF30B4F-5282-412B-B040-BECFB4B4D402}" type="pres">
      <dgm:prSet presAssocID="{32B73DC7-0459-4ACA-BF11-A72C3E9D981C}" presName="node" presStyleLbl="node1" presStyleIdx="2" presStyleCnt="4">
        <dgm:presLayoutVars>
          <dgm:bulletEnabled val="1"/>
        </dgm:presLayoutVars>
      </dgm:prSet>
      <dgm:spPr/>
      <dgm:t>
        <a:bodyPr/>
        <a:lstStyle/>
        <a:p>
          <a:endParaRPr lang="en-GB"/>
        </a:p>
      </dgm:t>
    </dgm:pt>
    <dgm:pt modelId="{66463FFD-2CA1-4A5C-8C95-F2A3D463E7F1}" type="pres">
      <dgm:prSet presAssocID="{CE05A72E-2D19-4515-8518-C85A081F7DAE}" presName="parTrans" presStyleLbl="sibTrans2D1" presStyleIdx="3" presStyleCnt="4"/>
      <dgm:spPr/>
      <dgm:t>
        <a:bodyPr/>
        <a:lstStyle/>
        <a:p>
          <a:endParaRPr lang="en-GB"/>
        </a:p>
      </dgm:t>
    </dgm:pt>
    <dgm:pt modelId="{4304A6FA-1C14-401A-BF44-1226C72CB8ED}" type="pres">
      <dgm:prSet presAssocID="{CE05A72E-2D19-4515-8518-C85A081F7DAE}" presName="connectorText" presStyleLbl="sibTrans2D1" presStyleIdx="3" presStyleCnt="4"/>
      <dgm:spPr/>
      <dgm:t>
        <a:bodyPr/>
        <a:lstStyle/>
        <a:p>
          <a:endParaRPr lang="en-GB"/>
        </a:p>
      </dgm:t>
    </dgm:pt>
    <dgm:pt modelId="{9085FC3B-9975-4542-846E-9658EEEB3A3E}" type="pres">
      <dgm:prSet presAssocID="{8B8DB490-7599-4F4E-B217-4494AE781DCB}" presName="node" presStyleLbl="node1" presStyleIdx="3" presStyleCnt="4">
        <dgm:presLayoutVars>
          <dgm:bulletEnabled val="1"/>
        </dgm:presLayoutVars>
      </dgm:prSet>
      <dgm:spPr/>
      <dgm:t>
        <a:bodyPr/>
        <a:lstStyle/>
        <a:p>
          <a:endParaRPr lang="en-GB"/>
        </a:p>
      </dgm:t>
    </dgm:pt>
  </dgm:ptLst>
  <dgm:cxnLst>
    <dgm:cxn modelId="{290F7245-A3F8-497B-A2EF-17878004B7AE}" type="presOf" srcId="{DAA298A0-374E-4CCA-8FBD-6DB227C90B85}" destId="{5BB38CC8-CB62-42FE-851D-9B9895AC3F24}" srcOrd="0" destOrd="0" presId="urn:microsoft.com/office/officeart/2005/8/layout/radial5"/>
    <dgm:cxn modelId="{39AF49F9-4DE1-4AA6-A097-DC3794ECDD0D}" type="presOf" srcId="{1167839D-DAF1-4021-8AA9-450FA08815C2}" destId="{2E9219C2-94CC-4024-9B7F-5FE8A75C62B7}" srcOrd="0" destOrd="0" presId="urn:microsoft.com/office/officeart/2005/8/layout/radial5"/>
    <dgm:cxn modelId="{7B52665C-BAA8-4A48-BC21-17B1AD4877EB}" type="presOf" srcId="{6A13E0C0-1F5A-4DB5-B2C4-BE5FF13330AC}" destId="{0AB13EAE-6E22-40AD-BDAB-E25CCF0A3297}" srcOrd="0" destOrd="0" presId="urn:microsoft.com/office/officeart/2005/8/layout/radial5"/>
    <dgm:cxn modelId="{AC8A354F-47FC-406D-96A2-2BB401305D1C}" srcId="{FE0E8369-D8F4-4991-82B6-545B09E97503}" destId="{8B8DB490-7599-4F4E-B217-4494AE781DCB}" srcOrd="3" destOrd="0" parTransId="{CE05A72E-2D19-4515-8518-C85A081F7DAE}" sibTransId="{4BD71EF2-C193-4119-A4CC-C3DCA619C8DA}"/>
    <dgm:cxn modelId="{7763C895-1C08-4ED2-9B92-9D07F38EDD05}" srcId="{FE0E8369-D8F4-4991-82B6-545B09E97503}" destId="{43D9BF87-E536-49D1-ADD1-9BE153434287}" srcOrd="1" destOrd="0" parTransId="{2D01205D-DF1E-4C76-9070-F03BACC2C186}" sibTransId="{B3C36437-319A-41BF-A3BC-B00325119E7B}"/>
    <dgm:cxn modelId="{B53EAB30-2282-4BCD-8506-68931C0E613B}" type="presOf" srcId="{2D01205D-DF1E-4C76-9070-F03BACC2C186}" destId="{C5512F44-319C-49B2-9086-297350CD2AA6}" srcOrd="0" destOrd="0" presId="urn:microsoft.com/office/officeart/2005/8/layout/radial5"/>
    <dgm:cxn modelId="{983A7299-28EB-4E84-9721-EFBC16C35605}" type="presOf" srcId="{7ABC47E7-C650-45BD-8DBC-65A1B517315B}" destId="{CBBFB605-494C-4BA4-8A9D-40B511F8E48C}" srcOrd="1" destOrd="0" presId="urn:microsoft.com/office/officeart/2005/8/layout/radial5"/>
    <dgm:cxn modelId="{25B10D6A-546F-446D-83CB-FD462045D547}" type="presOf" srcId="{CE05A72E-2D19-4515-8518-C85A081F7DAE}" destId="{66463FFD-2CA1-4A5C-8C95-F2A3D463E7F1}" srcOrd="0" destOrd="0" presId="urn:microsoft.com/office/officeart/2005/8/layout/radial5"/>
    <dgm:cxn modelId="{D44E9340-7B78-4D69-8D92-2CA7689F4821}" srcId="{6A13E0C0-1F5A-4DB5-B2C4-BE5FF13330AC}" destId="{FE0E8369-D8F4-4991-82B6-545B09E97503}" srcOrd="0" destOrd="0" parTransId="{37A614AE-5009-4CE9-9B15-92CA0BE0CBC8}" sibTransId="{CF7BC28F-8100-46E4-8923-68DD30B3D31B}"/>
    <dgm:cxn modelId="{26BB05BD-0628-468E-AA67-9FB3A777C2E7}" type="presOf" srcId="{8B8DB490-7599-4F4E-B217-4494AE781DCB}" destId="{9085FC3B-9975-4542-846E-9658EEEB3A3E}" srcOrd="0" destOrd="0" presId="urn:microsoft.com/office/officeart/2005/8/layout/radial5"/>
    <dgm:cxn modelId="{21CAD21B-959A-4376-9094-5309032B6C5E}" srcId="{6A13E0C0-1F5A-4DB5-B2C4-BE5FF13330AC}" destId="{BEBB3B7D-E853-4C92-8B13-8AACB03CA812}" srcOrd="1" destOrd="0" parTransId="{1B6D7665-39C7-4D11-90ED-8BA9C7F427EC}" sibTransId="{5B27AC37-DA76-4CE4-AEC7-6AA47F9D01E9}"/>
    <dgm:cxn modelId="{67FB1590-5321-498C-B802-224867F43606}" type="presOf" srcId="{DAA298A0-374E-4CCA-8FBD-6DB227C90B85}" destId="{0DE73A21-EC38-4856-A11D-6F11F5D34F16}" srcOrd="1" destOrd="0" presId="urn:microsoft.com/office/officeart/2005/8/layout/radial5"/>
    <dgm:cxn modelId="{EABD2F75-AAE4-4230-AA9E-F1043331CDE3}" type="presOf" srcId="{FE0E8369-D8F4-4991-82B6-545B09E97503}" destId="{4CD6959A-94A4-418F-BA6F-56753485FD08}" srcOrd="0" destOrd="0" presId="urn:microsoft.com/office/officeart/2005/8/layout/radial5"/>
    <dgm:cxn modelId="{D5F2A592-493D-4C97-BDB5-EC4008B7C708}" type="presOf" srcId="{32B73DC7-0459-4ACA-BF11-A72C3E9D981C}" destId="{0FF30B4F-5282-412B-B040-BECFB4B4D402}" srcOrd="0" destOrd="0" presId="urn:microsoft.com/office/officeart/2005/8/layout/radial5"/>
    <dgm:cxn modelId="{EED38494-12E4-44F3-AC6F-709C38D529DB}" type="presOf" srcId="{7ABC47E7-C650-45BD-8DBC-65A1B517315B}" destId="{913EB1FA-4154-4803-8C7E-680A48DDC782}" srcOrd="0" destOrd="0" presId="urn:microsoft.com/office/officeart/2005/8/layout/radial5"/>
    <dgm:cxn modelId="{81F765E9-9436-4F4B-A2BB-149B39C51B9F}" srcId="{FE0E8369-D8F4-4991-82B6-545B09E97503}" destId="{1167839D-DAF1-4021-8AA9-450FA08815C2}" srcOrd="0" destOrd="0" parTransId="{DAA298A0-374E-4CCA-8FBD-6DB227C90B85}" sibTransId="{97C16FA9-41F5-4E42-9F1E-B31D399B2B8F}"/>
    <dgm:cxn modelId="{D5772ABB-702B-468C-A0DC-5790E748B844}" type="presOf" srcId="{43D9BF87-E536-49D1-ADD1-9BE153434287}" destId="{CDCA3504-EC9B-47AB-967D-C9DB90E07894}" srcOrd="0" destOrd="0" presId="urn:microsoft.com/office/officeart/2005/8/layout/radial5"/>
    <dgm:cxn modelId="{9ABEBE1F-3DAD-4B24-8148-4ED057C4AE1A}" srcId="{FE0E8369-D8F4-4991-82B6-545B09E97503}" destId="{32B73DC7-0459-4ACA-BF11-A72C3E9D981C}" srcOrd="2" destOrd="0" parTransId="{7ABC47E7-C650-45BD-8DBC-65A1B517315B}" sibTransId="{294620AA-F64D-40DB-8AC8-E1EAFDC0A2C0}"/>
    <dgm:cxn modelId="{1CD3179B-E641-4A9F-B35C-57BA41AA41DA}" type="presOf" srcId="{CE05A72E-2D19-4515-8518-C85A081F7DAE}" destId="{4304A6FA-1C14-401A-BF44-1226C72CB8ED}" srcOrd="1" destOrd="0" presId="urn:microsoft.com/office/officeart/2005/8/layout/radial5"/>
    <dgm:cxn modelId="{4CD3FCDF-B58F-488B-91B7-95C82F07574F}" type="presOf" srcId="{2D01205D-DF1E-4C76-9070-F03BACC2C186}" destId="{AA2AB445-BA01-4233-A8A5-383EE049413F}" srcOrd="1" destOrd="0" presId="urn:microsoft.com/office/officeart/2005/8/layout/radial5"/>
    <dgm:cxn modelId="{6CA8A7FD-97BA-41E7-86FE-FBB3DBBA68BE}" type="presParOf" srcId="{0AB13EAE-6E22-40AD-BDAB-E25CCF0A3297}" destId="{4CD6959A-94A4-418F-BA6F-56753485FD08}" srcOrd="0" destOrd="0" presId="urn:microsoft.com/office/officeart/2005/8/layout/radial5"/>
    <dgm:cxn modelId="{9CAB57EE-B28A-4B54-B1A2-64FBA0DA6A2B}" type="presParOf" srcId="{0AB13EAE-6E22-40AD-BDAB-E25CCF0A3297}" destId="{5BB38CC8-CB62-42FE-851D-9B9895AC3F24}" srcOrd="1" destOrd="0" presId="urn:microsoft.com/office/officeart/2005/8/layout/radial5"/>
    <dgm:cxn modelId="{AD8A9FA4-8F09-4E98-BAA0-F623CA767F46}" type="presParOf" srcId="{5BB38CC8-CB62-42FE-851D-9B9895AC3F24}" destId="{0DE73A21-EC38-4856-A11D-6F11F5D34F16}" srcOrd="0" destOrd="0" presId="urn:microsoft.com/office/officeart/2005/8/layout/radial5"/>
    <dgm:cxn modelId="{72BA0D86-98EB-4BCE-A761-50C7C64D84F0}" type="presParOf" srcId="{0AB13EAE-6E22-40AD-BDAB-E25CCF0A3297}" destId="{2E9219C2-94CC-4024-9B7F-5FE8A75C62B7}" srcOrd="2" destOrd="0" presId="urn:microsoft.com/office/officeart/2005/8/layout/radial5"/>
    <dgm:cxn modelId="{9BE2C67A-7981-45B3-B26C-AAFC467B1350}" type="presParOf" srcId="{0AB13EAE-6E22-40AD-BDAB-E25CCF0A3297}" destId="{C5512F44-319C-49B2-9086-297350CD2AA6}" srcOrd="3" destOrd="0" presId="urn:microsoft.com/office/officeart/2005/8/layout/radial5"/>
    <dgm:cxn modelId="{2D5C753A-A6A6-48D9-B03B-9266B30F7FB4}" type="presParOf" srcId="{C5512F44-319C-49B2-9086-297350CD2AA6}" destId="{AA2AB445-BA01-4233-A8A5-383EE049413F}" srcOrd="0" destOrd="0" presId="urn:microsoft.com/office/officeart/2005/8/layout/radial5"/>
    <dgm:cxn modelId="{8CD176BD-E853-4039-B55A-CCB8D422AB56}" type="presParOf" srcId="{0AB13EAE-6E22-40AD-BDAB-E25CCF0A3297}" destId="{CDCA3504-EC9B-47AB-967D-C9DB90E07894}" srcOrd="4" destOrd="0" presId="urn:microsoft.com/office/officeart/2005/8/layout/radial5"/>
    <dgm:cxn modelId="{18BF2852-44DD-40CA-A67D-AC104A27751F}" type="presParOf" srcId="{0AB13EAE-6E22-40AD-BDAB-E25CCF0A3297}" destId="{913EB1FA-4154-4803-8C7E-680A48DDC782}" srcOrd="5" destOrd="0" presId="urn:microsoft.com/office/officeart/2005/8/layout/radial5"/>
    <dgm:cxn modelId="{E113D184-46B3-4BF7-9706-0E540E607534}" type="presParOf" srcId="{913EB1FA-4154-4803-8C7E-680A48DDC782}" destId="{CBBFB605-494C-4BA4-8A9D-40B511F8E48C}" srcOrd="0" destOrd="0" presId="urn:microsoft.com/office/officeart/2005/8/layout/radial5"/>
    <dgm:cxn modelId="{593FE1BB-9A25-4741-8AB0-7602B04413FE}" type="presParOf" srcId="{0AB13EAE-6E22-40AD-BDAB-E25CCF0A3297}" destId="{0FF30B4F-5282-412B-B040-BECFB4B4D402}" srcOrd="6" destOrd="0" presId="urn:microsoft.com/office/officeart/2005/8/layout/radial5"/>
    <dgm:cxn modelId="{4B993113-45A8-49FA-A7AC-6A688B5DBA91}" type="presParOf" srcId="{0AB13EAE-6E22-40AD-BDAB-E25CCF0A3297}" destId="{66463FFD-2CA1-4A5C-8C95-F2A3D463E7F1}" srcOrd="7" destOrd="0" presId="urn:microsoft.com/office/officeart/2005/8/layout/radial5"/>
    <dgm:cxn modelId="{F0CC22D4-24D2-401F-BB05-A4030218E92B}" type="presParOf" srcId="{66463FFD-2CA1-4A5C-8C95-F2A3D463E7F1}" destId="{4304A6FA-1C14-401A-BF44-1226C72CB8ED}" srcOrd="0" destOrd="0" presId="urn:microsoft.com/office/officeart/2005/8/layout/radial5"/>
    <dgm:cxn modelId="{019AC549-7672-4C19-915D-9E4D295CF73F}" type="presParOf" srcId="{0AB13EAE-6E22-40AD-BDAB-E25CCF0A3297}" destId="{9085FC3B-9975-4542-846E-9658EEEB3A3E}" srcOrd="8"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E00D34A-4EC3-4B83-8297-92AD467B1DB5}" type="doc">
      <dgm:prSet loTypeId="urn:microsoft.com/office/officeart/2005/8/layout/default" loCatId="list" qsTypeId="urn:microsoft.com/office/officeart/2005/8/quickstyle/simple4" qsCatId="simple" csTypeId="urn:microsoft.com/office/officeart/2005/8/colors/accent3_2" csCatId="accent3" phldr="1"/>
      <dgm:spPr/>
      <dgm:t>
        <a:bodyPr/>
        <a:lstStyle/>
        <a:p>
          <a:endParaRPr lang="en-GB"/>
        </a:p>
      </dgm:t>
    </dgm:pt>
    <dgm:pt modelId="{ED1EF855-6CC1-4E02-A2E3-BE50C0324D5C}">
      <dgm:prSet phldrT="[Text]" custT="1"/>
      <dgm:spPr>
        <a:solidFill>
          <a:schemeClr val="accent6">
            <a:lumMod val="75000"/>
          </a:schemeClr>
        </a:solidFill>
      </dgm:spPr>
      <dgm: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lang="en-US" sz="1900" kern="1200" dirty="0">
            <a:solidFill>
              <a:schemeClr val="bg2"/>
            </a:solidFill>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lang="el-GR" sz="1900" kern="1200" dirty="0">
              <a:solidFill>
                <a:schemeClr val="bg2"/>
              </a:solidFill>
              <a:latin typeface="Calibri"/>
              <a:ea typeface="+mn-ea"/>
              <a:cs typeface="+mn-cs"/>
            </a:rPr>
            <a:t>Ακουστικές Αναπηρίες</a:t>
          </a:r>
          <a:endParaRPr lang="en-US" sz="1900" kern="1200" dirty="0">
            <a:solidFill>
              <a:schemeClr val="bg2"/>
            </a:solidFill>
            <a:latin typeface="Calibri"/>
            <a:ea typeface="+mn-ea"/>
            <a:cs typeface="+mn-cs"/>
          </a:endParaRPr>
        </a:p>
        <a:p>
          <a:pPr marL="0" lvl="0" defTabSz="755650">
            <a:lnSpc>
              <a:spcPct val="90000"/>
            </a:lnSpc>
            <a:spcBef>
              <a:spcPct val="0"/>
            </a:spcBef>
            <a:spcAft>
              <a:spcPct val="35000"/>
            </a:spcAft>
          </a:pPr>
          <a:endParaRPr lang="en-GB" kern="1200" dirty="0"/>
        </a:p>
      </dgm:t>
    </dgm:pt>
    <dgm:pt modelId="{4EF5D124-11A7-419C-9383-01A6B39EA3AC}" type="parTrans" cxnId="{9371E70E-0C7D-4CBC-AE69-46B8120B069E}">
      <dgm:prSet/>
      <dgm:spPr/>
      <dgm:t>
        <a:bodyPr/>
        <a:lstStyle/>
        <a:p>
          <a:endParaRPr lang="en-GB"/>
        </a:p>
      </dgm:t>
    </dgm:pt>
    <dgm:pt modelId="{28F8C2B5-7CE2-448D-8FCB-5F9D3A519CF9}" type="sibTrans" cxnId="{9371E70E-0C7D-4CBC-AE69-46B8120B069E}">
      <dgm:prSet/>
      <dgm:spPr/>
      <dgm:t>
        <a:bodyPr/>
        <a:lstStyle/>
        <a:p>
          <a:endParaRPr lang="en-GB"/>
        </a:p>
      </dgm:t>
    </dgm:pt>
    <dgm:pt modelId="{729154C7-7452-4C38-8924-B14C762A8477}">
      <dgm:prSet phldrT="[Text]" custT="1"/>
      <dgm:spPr>
        <a:solidFill>
          <a:schemeClr val="accent6">
            <a:lumMod val="75000"/>
          </a:schemeClr>
        </a:solidFill>
      </dgm:spPr>
      <dgm:t>
        <a:bodyPr/>
        <a:lstStyle/>
        <a:p>
          <a:pPr>
            <a:buFont typeface="Arial" panose="020B0604020202020204" pitchFamily="34" charset="0"/>
            <a:buChar char="•"/>
          </a:pPr>
          <a:r>
            <a:rPr lang="el-GR" sz="1900" kern="1200" dirty="0">
              <a:solidFill>
                <a:schemeClr val="bg2"/>
              </a:solidFill>
              <a:latin typeface="Calibri"/>
              <a:ea typeface="+mn-ea"/>
              <a:cs typeface="+mn-cs"/>
            </a:rPr>
            <a:t>Μαθησιακές Δυσκολίες</a:t>
          </a:r>
          <a:endParaRPr lang="en-GB" sz="1900" kern="1200" dirty="0">
            <a:solidFill>
              <a:schemeClr val="bg2"/>
            </a:solidFill>
            <a:latin typeface="Calibri"/>
            <a:ea typeface="+mn-ea"/>
            <a:cs typeface="+mn-cs"/>
          </a:endParaRPr>
        </a:p>
      </dgm:t>
    </dgm:pt>
    <dgm:pt modelId="{F95F0BC4-56CE-4CB1-8069-0959FBA55176}" type="parTrans" cxnId="{6692E022-E3A4-499E-9B22-F3A8FA3F7183}">
      <dgm:prSet/>
      <dgm:spPr/>
      <dgm:t>
        <a:bodyPr/>
        <a:lstStyle/>
        <a:p>
          <a:endParaRPr lang="en-GB"/>
        </a:p>
      </dgm:t>
    </dgm:pt>
    <dgm:pt modelId="{72987DFB-6EFA-4444-A508-E7EE298DB0D1}" type="sibTrans" cxnId="{6692E022-E3A4-499E-9B22-F3A8FA3F7183}">
      <dgm:prSet/>
      <dgm:spPr/>
      <dgm:t>
        <a:bodyPr/>
        <a:lstStyle/>
        <a:p>
          <a:endParaRPr lang="en-GB"/>
        </a:p>
      </dgm:t>
    </dgm:pt>
    <dgm:pt modelId="{784D265F-626F-4699-B610-63C4B180038D}">
      <dgm:prSet custT="1"/>
      <dgm:spPr>
        <a:solidFill>
          <a:schemeClr val="accent6">
            <a:lumMod val="75000"/>
          </a:schemeClr>
        </a:solidFill>
      </dgm:spPr>
      <dgm:t>
        <a:bodyPr/>
        <a:lstStyle/>
        <a:p>
          <a:r>
            <a:rPr lang="el-GR" sz="1900" kern="1200" dirty="0">
              <a:solidFill>
                <a:srgbClr val="FFFFFF"/>
              </a:solidFill>
              <a:latin typeface="Calibri"/>
              <a:ea typeface="+mn-ea"/>
              <a:cs typeface="+mn-cs"/>
            </a:rPr>
            <a:t>Σωματικές Αναπηρίες</a:t>
          </a:r>
          <a:endParaRPr lang="en-GB" sz="1900" kern="1200" dirty="0">
            <a:solidFill>
              <a:srgbClr val="FFFFFF"/>
            </a:solidFill>
            <a:latin typeface="Calibri"/>
            <a:ea typeface="+mn-ea"/>
            <a:cs typeface="+mn-cs"/>
          </a:endParaRPr>
        </a:p>
      </dgm:t>
    </dgm:pt>
    <dgm:pt modelId="{69165E11-DB65-411F-B245-71B5F153F2D1}" type="parTrans" cxnId="{3C2DED04-8CE6-4823-BD5A-E3B1543CEA3F}">
      <dgm:prSet/>
      <dgm:spPr/>
      <dgm:t>
        <a:bodyPr/>
        <a:lstStyle/>
        <a:p>
          <a:endParaRPr lang="en-GB"/>
        </a:p>
      </dgm:t>
    </dgm:pt>
    <dgm:pt modelId="{7A56F038-20C8-4678-A0D4-66C97B97A6DB}" type="sibTrans" cxnId="{3C2DED04-8CE6-4823-BD5A-E3B1543CEA3F}">
      <dgm:prSet/>
      <dgm:spPr/>
      <dgm:t>
        <a:bodyPr/>
        <a:lstStyle/>
        <a:p>
          <a:endParaRPr lang="en-GB"/>
        </a:p>
      </dgm:t>
    </dgm:pt>
    <dgm:pt modelId="{4FF95F29-602A-432D-BA3F-ED0AA212C9FD}">
      <dgm:prSet custT="1"/>
      <dgm:spPr>
        <a:solidFill>
          <a:schemeClr val="accent6">
            <a:lumMod val="75000"/>
          </a:schemeClr>
        </a:solidFill>
      </dgm:spPr>
      <dgm:t>
        <a:bodyPr/>
        <a:lstStyle/>
        <a:p>
          <a:endParaRPr lang="el-GR" sz="1900" kern="1200" dirty="0">
            <a:solidFill>
              <a:schemeClr val="bg2"/>
            </a:solidFill>
            <a:latin typeface="Calibri"/>
            <a:ea typeface="+mn-ea"/>
            <a:cs typeface="+mn-cs"/>
          </a:endParaRPr>
        </a:p>
        <a:p>
          <a:r>
            <a:rPr lang="el-GR" sz="1900" kern="1200" dirty="0">
              <a:solidFill>
                <a:schemeClr val="bg2"/>
              </a:solidFill>
              <a:latin typeface="Calibri"/>
              <a:ea typeface="+mn-ea"/>
              <a:cs typeface="+mn-cs"/>
            </a:rPr>
            <a:t>Διανοητικές Αναπηρίες</a:t>
          </a:r>
          <a:endParaRPr lang="en-US" sz="1900" kern="1200" dirty="0">
            <a:solidFill>
              <a:schemeClr val="bg2"/>
            </a:solidFill>
            <a:latin typeface="Calibri"/>
            <a:ea typeface="+mn-ea"/>
            <a:cs typeface="+mn-cs"/>
          </a:endParaRPr>
        </a:p>
        <a:p>
          <a:endParaRPr lang="en-US" sz="1900" kern="1200" dirty="0">
            <a:solidFill>
              <a:schemeClr val="bg2"/>
            </a:solidFill>
            <a:latin typeface="Calibri"/>
            <a:ea typeface="+mn-ea"/>
            <a:cs typeface="+mn-cs"/>
          </a:endParaRPr>
        </a:p>
      </dgm:t>
    </dgm:pt>
    <dgm:pt modelId="{1CAA0693-8931-484F-A127-B38B942C6A6C}" type="parTrans" cxnId="{A2E24A3F-BE2F-4528-A483-61AC6CC9D1D4}">
      <dgm:prSet/>
      <dgm:spPr/>
      <dgm:t>
        <a:bodyPr/>
        <a:lstStyle/>
        <a:p>
          <a:endParaRPr lang="en-GB"/>
        </a:p>
      </dgm:t>
    </dgm:pt>
    <dgm:pt modelId="{881B2FB2-9482-4291-8FC4-2999DC3E3C73}" type="sibTrans" cxnId="{A2E24A3F-BE2F-4528-A483-61AC6CC9D1D4}">
      <dgm:prSet/>
      <dgm:spPr/>
      <dgm:t>
        <a:bodyPr/>
        <a:lstStyle/>
        <a:p>
          <a:endParaRPr lang="en-GB"/>
        </a:p>
      </dgm:t>
    </dgm:pt>
    <dgm:pt modelId="{993090A7-A951-4A63-9D65-596B043B9D22}">
      <dgm:prSet custT="1"/>
      <dgm:spPr>
        <a:solidFill>
          <a:schemeClr val="accent6">
            <a:lumMod val="75000"/>
          </a:schemeClr>
        </a:solidFill>
      </dgm:spPr>
      <dgm:t>
        <a:bodyPr/>
        <a:lstStyle/>
        <a:p>
          <a:r>
            <a:rPr lang="el-GR" sz="1900" kern="1200" dirty="0">
              <a:solidFill>
                <a:schemeClr val="bg2"/>
              </a:solidFill>
              <a:latin typeface="Calibri"/>
              <a:ea typeface="+mn-ea"/>
              <a:cs typeface="+mn-cs"/>
            </a:rPr>
            <a:t>Αναπηρίες Ψυχικής Υγείας</a:t>
          </a:r>
          <a:endParaRPr lang="en-GB" sz="1900" kern="1200" dirty="0">
            <a:solidFill>
              <a:schemeClr val="bg2"/>
            </a:solidFill>
            <a:latin typeface="Calibri"/>
            <a:ea typeface="+mn-ea"/>
            <a:cs typeface="+mn-cs"/>
          </a:endParaRPr>
        </a:p>
      </dgm:t>
    </dgm:pt>
    <dgm:pt modelId="{C3614C2B-C17A-411E-A8F3-61F62A5193D8}" type="parTrans" cxnId="{A73B1B6F-A02F-429C-93A7-0E76931F8FA6}">
      <dgm:prSet/>
      <dgm:spPr/>
      <dgm:t>
        <a:bodyPr/>
        <a:lstStyle/>
        <a:p>
          <a:endParaRPr lang="en-GB"/>
        </a:p>
      </dgm:t>
    </dgm:pt>
    <dgm:pt modelId="{7D4846F6-CD15-4019-87A2-59DB50B1DE4B}" type="sibTrans" cxnId="{A73B1B6F-A02F-429C-93A7-0E76931F8FA6}">
      <dgm:prSet/>
      <dgm:spPr/>
      <dgm:t>
        <a:bodyPr/>
        <a:lstStyle/>
        <a:p>
          <a:endParaRPr lang="en-GB"/>
        </a:p>
      </dgm:t>
    </dgm:pt>
    <dgm:pt modelId="{326FFB4C-AC25-49FC-AA9F-F199DDB550E3}">
      <dgm:prSet phldrT="[Text]" custT="1"/>
      <dgm:spPr>
        <a:solidFill>
          <a:schemeClr val="accent6">
            <a:lumMod val="75000"/>
          </a:schemeClr>
        </a:solidFill>
      </dgm:spPr>
      <dgm:t>
        <a:bodyPr/>
        <a:lstStyle/>
        <a:p>
          <a:r>
            <a:rPr lang="el-GR" sz="1900" kern="1200" dirty="0">
              <a:solidFill>
                <a:schemeClr val="bg2"/>
              </a:solidFill>
              <a:latin typeface="Calibri"/>
              <a:ea typeface="+mn-ea"/>
              <a:cs typeface="+mn-cs"/>
            </a:rPr>
            <a:t>Διαταραχές Όρασης</a:t>
          </a:r>
          <a:endParaRPr lang="en-GB" sz="1900" kern="1200" dirty="0">
            <a:solidFill>
              <a:schemeClr val="bg2"/>
            </a:solidFill>
            <a:latin typeface="Calibri"/>
            <a:ea typeface="+mn-ea"/>
            <a:cs typeface="+mn-cs"/>
          </a:endParaRPr>
        </a:p>
      </dgm:t>
    </dgm:pt>
    <dgm:pt modelId="{658147CD-B5F7-42C1-9650-CEEF5EAC428F}" type="sibTrans" cxnId="{21CA1A04-6A33-42DF-86D4-FA7ADAA6A94A}">
      <dgm:prSet/>
      <dgm:spPr/>
      <dgm:t>
        <a:bodyPr/>
        <a:lstStyle/>
        <a:p>
          <a:endParaRPr lang="en-GB"/>
        </a:p>
      </dgm:t>
    </dgm:pt>
    <dgm:pt modelId="{761F95A4-E5AF-4EC8-8671-AB59931927D9}" type="parTrans" cxnId="{21CA1A04-6A33-42DF-86D4-FA7ADAA6A94A}">
      <dgm:prSet/>
      <dgm:spPr/>
      <dgm:t>
        <a:bodyPr/>
        <a:lstStyle/>
        <a:p>
          <a:endParaRPr lang="en-GB"/>
        </a:p>
      </dgm:t>
    </dgm:pt>
    <dgm:pt modelId="{995E2C2F-205E-4F85-921E-115EEDBC0D0D}" type="pres">
      <dgm:prSet presAssocID="{EE00D34A-4EC3-4B83-8297-92AD467B1DB5}" presName="diagram" presStyleCnt="0">
        <dgm:presLayoutVars>
          <dgm:dir/>
          <dgm:resizeHandles val="exact"/>
        </dgm:presLayoutVars>
      </dgm:prSet>
      <dgm:spPr/>
      <dgm:t>
        <a:bodyPr/>
        <a:lstStyle/>
        <a:p>
          <a:endParaRPr lang="en-GB"/>
        </a:p>
      </dgm:t>
    </dgm:pt>
    <dgm:pt modelId="{9B512B94-390C-4BCE-89F7-F7E36BF53873}" type="pres">
      <dgm:prSet presAssocID="{784D265F-626F-4699-B610-63C4B180038D}" presName="node" presStyleLbl="node1" presStyleIdx="0" presStyleCnt="6">
        <dgm:presLayoutVars>
          <dgm:bulletEnabled val="1"/>
        </dgm:presLayoutVars>
      </dgm:prSet>
      <dgm:spPr/>
      <dgm:t>
        <a:bodyPr/>
        <a:lstStyle/>
        <a:p>
          <a:endParaRPr lang="en-GB"/>
        </a:p>
      </dgm:t>
    </dgm:pt>
    <dgm:pt modelId="{F5576B16-6FB1-4E14-BB3E-70E53AC29986}" type="pres">
      <dgm:prSet presAssocID="{7A56F038-20C8-4678-A0D4-66C97B97A6DB}" presName="sibTrans" presStyleCnt="0"/>
      <dgm:spPr/>
    </dgm:pt>
    <dgm:pt modelId="{CCA63C39-6C60-4D93-8C3A-461B91DF9F97}" type="pres">
      <dgm:prSet presAssocID="{ED1EF855-6CC1-4E02-A2E3-BE50C0324D5C}" presName="node" presStyleLbl="node1" presStyleIdx="1" presStyleCnt="6">
        <dgm:presLayoutVars>
          <dgm:bulletEnabled val="1"/>
        </dgm:presLayoutVars>
      </dgm:prSet>
      <dgm:spPr/>
      <dgm:t>
        <a:bodyPr/>
        <a:lstStyle/>
        <a:p>
          <a:endParaRPr lang="en-GB"/>
        </a:p>
      </dgm:t>
    </dgm:pt>
    <dgm:pt modelId="{0AFCF923-E102-4EAF-8A1B-B21ED99AEE80}" type="pres">
      <dgm:prSet presAssocID="{28F8C2B5-7CE2-448D-8FCB-5F9D3A519CF9}" presName="sibTrans" presStyleCnt="0"/>
      <dgm:spPr/>
    </dgm:pt>
    <dgm:pt modelId="{C937EE93-F86C-4A53-A9E1-0EE084F37BAE}" type="pres">
      <dgm:prSet presAssocID="{326FFB4C-AC25-49FC-AA9F-F199DDB550E3}" presName="node" presStyleLbl="node1" presStyleIdx="2" presStyleCnt="6">
        <dgm:presLayoutVars>
          <dgm:bulletEnabled val="1"/>
        </dgm:presLayoutVars>
      </dgm:prSet>
      <dgm:spPr/>
      <dgm:t>
        <a:bodyPr/>
        <a:lstStyle/>
        <a:p>
          <a:endParaRPr lang="en-GB"/>
        </a:p>
      </dgm:t>
    </dgm:pt>
    <dgm:pt modelId="{98115DBE-3532-426C-885C-D5D517A12898}" type="pres">
      <dgm:prSet presAssocID="{658147CD-B5F7-42C1-9650-CEEF5EAC428F}" presName="sibTrans" presStyleCnt="0"/>
      <dgm:spPr/>
    </dgm:pt>
    <dgm:pt modelId="{CCB98A38-70B5-4B6E-B395-5A34CCB8FC5A}" type="pres">
      <dgm:prSet presAssocID="{729154C7-7452-4C38-8924-B14C762A8477}" presName="node" presStyleLbl="node1" presStyleIdx="3" presStyleCnt="6">
        <dgm:presLayoutVars>
          <dgm:bulletEnabled val="1"/>
        </dgm:presLayoutVars>
      </dgm:prSet>
      <dgm:spPr/>
      <dgm:t>
        <a:bodyPr/>
        <a:lstStyle/>
        <a:p>
          <a:endParaRPr lang="en-GB"/>
        </a:p>
      </dgm:t>
    </dgm:pt>
    <dgm:pt modelId="{3AE0C841-44EC-41EE-BCED-0764258B7E9B}" type="pres">
      <dgm:prSet presAssocID="{72987DFB-6EFA-4444-A508-E7EE298DB0D1}" presName="sibTrans" presStyleCnt="0"/>
      <dgm:spPr/>
    </dgm:pt>
    <dgm:pt modelId="{1E89A72A-D0DA-40CB-9276-710EEEC8DB13}" type="pres">
      <dgm:prSet presAssocID="{4FF95F29-602A-432D-BA3F-ED0AA212C9FD}" presName="node" presStyleLbl="node1" presStyleIdx="4" presStyleCnt="6">
        <dgm:presLayoutVars>
          <dgm:bulletEnabled val="1"/>
        </dgm:presLayoutVars>
      </dgm:prSet>
      <dgm:spPr/>
      <dgm:t>
        <a:bodyPr/>
        <a:lstStyle/>
        <a:p>
          <a:endParaRPr lang="en-GB"/>
        </a:p>
      </dgm:t>
    </dgm:pt>
    <dgm:pt modelId="{CC1AFC52-9477-425F-9A75-B3C08C07B296}" type="pres">
      <dgm:prSet presAssocID="{881B2FB2-9482-4291-8FC4-2999DC3E3C73}" presName="sibTrans" presStyleCnt="0"/>
      <dgm:spPr/>
    </dgm:pt>
    <dgm:pt modelId="{6DA78586-9ED3-4ADE-9EF8-127AA3C4B011}" type="pres">
      <dgm:prSet presAssocID="{993090A7-A951-4A63-9D65-596B043B9D22}" presName="node" presStyleLbl="node1" presStyleIdx="5" presStyleCnt="6">
        <dgm:presLayoutVars>
          <dgm:bulletEnabled val="1"/>
        </dgm:presLayoutVars>
      </dgm:prSet>
      <dgm:spPr/>
      <dgm:t>
        <a:bodyPr/>
        <a:lstStyle/>
        <a:p>
          <a:endParaRPr lang="en-GB"/>
        </a:p>
      </dgm:t>
    </dgm:pt>
  </dgm:ptLst>
  <dgm:cxnLst>
    <dgm:cxn modelId="{3C2DED04-8CE6-4823-BD5A-E3B1543CEA3F}" srcId="{EE00D34A-4EC3-4B83-8297-92AD467B1DB5}" destId="{784D265F-626F-4699-B610-63C4B180038D}" srcOrd="0" destOrd="0" parTransId="{69165E11-DB65-411F-B245-71B5F153F2D1}" sibTransId="{7A56F038-20C8-4678-A0D4-66C97B97A6DB}"/>
    <dgm:cxn modelId="{4D6E1E9C-AB0F-449A-8223-B21F85302188}" type="presOf" srcId="{326FFB4C-AC25-49FC-AA9F-F199DDB550E3}" destId="{C937EE93-F86C-4A53-A9E1-0EE084F37BAE}" srcOrd="0" destOrd="0" presId="urn:microsoft.com/office/officeart/2005/8/layout/default"/>
    <dgm:cxn modelId="{B02B952A-A775-4676-B655-73D4ADDBC249}" type="presOf" srcId="{784D265F-626F-4699-B610-63C4B180038D}" destId="{9B512B94-390C-4BCE-89F7-F7E36BF53873}" srcOrd="0" destOrd="0" presId="urn:microsoft.com/office/officeart/2005/8/layout/default"/>
    <dgm:cxn modelId="{21CA1A04-6A33-42DF-86D4-FA7ADAA6A94A}" srcId="{EE00D34A-4EC3-4B83-8297-92AD467B1DB5}" destId="{326FFB4C-AC25-49FC-AA9F-F199DDB550E3}" srcOrd="2" destOrd="0" parTransId="{761F95A4-E5AF-4EC8-8671-AB59931927D9}" sibTransId="{658147CD-B5F7-42C1-9650-CEEF5EAC428F}"/>
    <dgm:cxn modelId="{087BCDDF-14A3-4F03-8382-987947368BF6}" type="presOf" srcId="{ED1EF855-6CC1-4E02-A2E3-BE50C0324D5C}" destId="{CCA63C39-6C60-4D93-8C3A-461B91DF9F97}" srcOrd="0" destOrd="0" presId="urn:microsoft.com/office/officeart/2005/8/layout/default"/>
    <dgm:cxn modelId="{95F0A3F5-E561-4327-BFF7-84584E98018B}" type="presOf" srcId="{4FF95F29-602A-432D-BA3F-ED0AA212C9FD}" destId="{1E89A72A-D0DA-40CB-9276-710EEEC8DB13}" srcOrd="0" destOrd="0" presId="urn:microsoft.com/office/officeart/2005/8/layout/default"/>
    <dgm:cxn modelId="{5E267EEF-5E44-4279-ADAB-26BAF07C1D85}" type="presOf" srcId="{729154C7-7452-4C38-8924-B14C762A8477}" destId="{CCB98A38-70B5-4B6E-B395-5A34CCB8FC5A}" srcOrd="0" destOrd="0" presId="urn:microsoft.com/office/officeart/2005/8/layout/default"/>
    <dgm:cxn modelId="{9371E70E-0C7D-4CBC-AE69-46B8120B069E}" srcId="{EE00D34A-4EC3-4B83-8297-92AD467B1DB5}" destId="{ED1EF855-6CC1-4E02-A2E3-BE50C0324D5C}" srcOrd="1" destOrd="0" parTransId="{4EF5D124-11A7-419C-9383-01A6B39EA3AC}" sibTransId="{28F8C2B5-7CE2-448D-8FCB-5F9D3A519CF9}"/>
    <dgm:cxn modelId="{A73B1B6F-A02F-429C-93A7-0E76931F8FA6}" srcId="{EE00D34A-4EC3-4B83-8297-92AD467B1DB5}" destId="{993090A7-A951-4A63-9D65-596B043B9D22}" srcOrd="5" destOrd="0" parTransId="{C3614C2B-C17A-411E-A8F3-61F62A5193D8}" sibTransId="{7D4846F6-CD15-4019-87A2-59DB50B1DE4B}"/>
    <dgm:cxn modelId="{AFB138F1-9D4C-478D-8289-A3CBBAF98380}" type="presOf" srcId="{993090A7-A951-4A63-9D65-596B043B9D22}" destId="{6DA78586-9ED3-4ADE-9EF8-127AA3C4B011}" srcOrd="0" destOrd="0" presId="urn:microsoft.com/office/officeart/2005/8/layout/default"/>
    <dgm:cxn modelId="{A2E24A3F-BE2F-4528-A483-61AC6CC9D1D4}" srcId="{EE00D34A-4EC3-4B83-8297-92AD467B1DB5}" destId="{4FF95F29-602A-432D-BA3F-ED0AA212C9FD}" srcOrd="4" destOrd="0" parTransId="{1CAA0693-8931-484F-A127-B38B942C6A6C}" sibTransId="{881B2FB2-9482-4291-8FC4-2999DC3E3C73}"/>
    <dgm:cxn modelId="{C6A526DF-B0EE-49B1-B075-9A02D6A4323F}" type="presOf" srcId="{EE00D34A-4EC3-4B83-8297-92AD467B1DB5}" destId="{995E2C2F-205E-4F85-921E-115EEDBC0D0D}" srcOrd="0" destOrd="0" presId="urn:microsoft.com/office/officeart/2005/8/layout/default"/>
    <dgm:cxn modelId="{6692E022-E3A4-499E-9B22-F3A8FA3F7183}" srcId="{EE00D34A-4EC3-4B83-8297-92AD467B1DB5}" destId="{729154C7-7452-4C38-8924-B14C762A8477}" srcOrd="3" destOrd="0" parTransId="{F95F0BC4-56CE-4CB1-8069-0959FBA55176}" sibTransId="{72987DFB-6EFA-4444-A508-E7EE298DB0D1}"/>
    <dgm:cxn modelId="{0D0BFD01-C5B2-4582-9687-555EA15F2803}" type="presParOf" srcId="{995E2C2F-205E-4F85-921E-115EEDBC0D0D}" destId="{9B512B94-390C-4BCE-89F7-F7E36BF53873}" srcOrd="0" destOrd="0" presId="urn:microsoft.com/office/officeart/2005/8/layout/default"/>
    <dgm:cxn modelId="{846822AE-D6BD-485F-B3AF-E9BCEE7FFBD7}" type="presParOf" srcId="{995E2C2F-205E-4F85-921E-115EEDBC0D0D}" destId="{F5576B16-6FB1-4E14-BB3E-70E53AC29986}" srcOrd="1" destOrd="0" presId="urn:microsoft.com/office/officeart/2005/8/layout/default"/>
    <dgm:cxn modelId="{8B868B72-4D7B-45F4-A216-7058120FDA8E}" type="presParOf" srcId="{995E2C2F-205E-4F85-921E-115EEDBC0D0D}" destId="{CCA63C39-6C60-4D93-8C3A-461B91DF9F97}" srcOrd="2" destOrd="0" presId="urn:microsoft.com/office/officeart/2005/8/layout/default"/>
    <dgm:cxn modelId="{B9569942-C42F-44A7-A044-24F3A0FFC36B}" type="presParOf" srcId="{995E2C2F-205E-4F85-921E-115EEDBC0D0D}" destId="{0AFCF923-E102-4EAF-8A1B-B21ED99AEE80}" srcOrd="3" destOrd="0" presId="urn:microsoft.com/office/officeart/2005/8/layout/default"/>
    <dgm:cxn modelId="{66BDEAE5-2B97-4204-AAD0-F74D9F3C2E56}" type="presParOf" srcId="{995E2C2F-205E-4F85-921E-115EEDBC0D0D}" destId="{C937EE93-F86C-4A53-A9E1-0EE084F37BAE}" srcOrd="4" destOrd="0" presId="urn:microsoft.com/office/officeart/2005/8/layout/default"/>
    <dgm:cxn modelId="{17943F68-960E-46C5-A01A-62AF4F0C1F52}" type="presParOf" srcId="{995E2C2F-205E-4F85-921E-115EEDBC0D0D}" destId="{98115DBE-3532-426C-885C-D5D517A12898}" srcOrd="5" destOrd="0" presId="urn:microsoft.com/office/officeart/2005/8/layout/default"/>
    <dgm:cxn modelId="{E4D0AB7E-9B93-4EC3-B380-D43E648DC3D4}" type="presParOf" srcId="{995E2C2F-205E-4F85-921E-115EEDBC0D0D}" destId="{CCB98A38-70B5-4B6E-B395-5A34CCB8FC5A}" srcOrd="6" destOrd="0" presId="urn:microsoft.com/office/officeart/2005/8/layout/default"/>
    <dgm:cxn modelId="{BE319A0B-F037-46C5-A728-FF72A6EB141C}" type="presParOf" srcId="{995E2C2F-205E-4F85-921E-115EEDBC0D0D}" destId="{3AE0C841-44EC-41EE-BCED-0764258B7E9B}" srcOrd="7" destOrd="0" presId="urn:microsoft.com/office/officeart/2005/8/layout/default"/>
    <dgm:cxn modelId="{40712B10-7013-4E6A-8FDF-3C9ACAE91502}" type="presParOf" srcId="{995E2C2F-205E-4F85-921E-115EEDBC0D0D}" destId="{1E89A72A-D0DA-40CB-9276-710EEEC8DB13}" srcOrd="8" destOrd="0" presId="urn:microsoft.com/office/officeart/2005/8/layout/default"/>
    <dgm:cxn modelId="{21BC8142-0D62-4B04-9ABA-C58C17D01F89}" type="presParOf" srcId="{995E2C2F-205E-4F85-921E-115EEDBC0D0D}" destId="{CC1AFC52-9477-425F-9A75-B3C08C07B296}" srcOrd="9" destOrd="0" presId="urn:microsoft.com/office/officeart/2005/8/layout/default"/>
    <dgm:cxn modelId="{E82F3AF6-FAC2-4080-9D07-975477EEE873}" type="presParOf" srcId="{995E2C2F-205E-4F85-921E-115EEDBC0D0D}" destId="{6DA78586-9ED3-4ADE-9EF8-127AA3C4B011}"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4685E14-1C79-4279-95EA-250B575B8124}" type="doc">
      <dgm:prSet loTypeId="urn:microsoft.com/office/officeart/2009/3/layout/OpposingIdeas" loCatId="relationship" qsTypeId="urn:microsoft.com/office/officeart/2005/8/quickstyle/simple1" qsCatId="simple" csTypeId="urn:microsoft.com/office/officeart/2005/8/colors/accent6_3" csCatId="accent6" phldr="1"/>
      <dgm:spPr/>
      <dgm:t>
        <a:bodyPr/>
        <a:lstStyle/>
        <a:p>
          <a:endParaRPr lang="en-GB"/>
        </a:p>
      </dgm:t>
    </dgm:pt>
    <dgm:pt modelId="{12644FCC-0709-4EE5-8FAA-F7EBBD3008BC}">
      <dgm:prSet phldrT="[Text]"/>
      <dgm:spPr/>
      <dgm:t>
        <a:bodyPr/>
        <a:lstStyle/>
        <a:p>
          <a:r>
            <a:rPr lang="el-GR" dirty="0">
              <a:solidFill>
                <a:schemeClr val="tx2"/>
              </a:solidFill>
            </a:rPr>
            <a:t>Οικογένειες ως διαμεσολαβητές</a:t>
          </a:r>
          <a:endParaRPr lang="en-GB" dirty="0">
            <a:solidFill>
              <a:schemeClr val="tx2"/>
            </a:solidFill>
          </a:endParaRPr>
        </a:p>
      </dgm:t>
    </dgm:pt>
    <dgm:pt modelId="{24E1A7A2-D21F-4A23-8B23-30C7FF237549}" type="parTrans" cxnId="{77707F08-D55A-45B2-B018-6F281171A8F0}">
      <dgm:prSet/>
      <dgm:spPr/>
      <dgm:t>
        <a:bodyPr/>
        <a:lstStyle/>
        <a:p>
          <a:endParaRPr lang="en-GB"/>
        </a:p>
      </dgm:t>
    </dgm:pt>
    <dgm:pt modelId="{FBED60DC-01CA-4CE5-B428-6F3FC0ADB9B2}" type="sibTrans" cxnId="{77707F08-D55A-45B2-B018-6F281171A8F0}">
      <dgm:prSet/>
      <dgm:spPr/>
      <dgm:t>
        <a:bodyPr/>
        <a:lstStyle/>
        <a:p>
          <a:endParaRPr lang="en-GB"/>
        </a:p>
      </dgm:t>
    </dgm:pt>
    <dgm:pt modelId="{71CD5593-B4B6-48A1-9F90-95712AF78822}">
      <dgm:prSet phldrT="[Text]" custT="1"/>
      <dgm:spPr/>
      <dgm:t>
        <a:bodyPr/>
        <a:lstStyle/>
        <a:p>
          <a:pPr>
            <a:buFont typeface="Wingdings" panose="05000000000000000000" pitchFamily="2" charset="2"/>
            <a:buChar char="§"/>
          </a:pPr>
          <a:r>
            <a:rPr lang="el-GR" sz="1900" kern="1200" baseline="0" dirty="0">
              <a:solidFill>
                <a:schemeClr val="bg2"/>
              </a:solidFill>
              <a:latin typeface="+mn-lt"/>
              <a:ea typeface="+mn-ea"/>
              <a:cs typeface="+mn-cs"/>
            </a:rPr>
            <a:t>- Παροχή ψυχολογικής υποστήριξης</a:t>
          </a:r>
          <a:endParaRPr lang="en-US" sz="1900" kern="1200" baseline="0" dirty="0">
            <a:solidFill>
              <a:schemeClr val="bg2"/>
            </a:solidFill>
            <a:latin typeface="+mn-lt"/>
            <a:ea typeface="+mn-ea"/>
            <a:cs typeface="+mn-cs"/>
          </a:endParaRPr>
        </a:p>
        <a:p>
          <a:pPr>
            <a:buFont typeface="Arial" panose="020B0604020202020204" pitchFamily="34" charset="0"/>
            <a:buChar char="•"/>
          </a:pPr>
          <a:r>
            <a:rPr lang="el-GR" sz="1900" kern="1200" baseline="0" dirty="0">
              <a:solidFill>
                <a:schemeClr val="bg2"/>
              </a:solidFill>
              <a:latin typeface="+mn-lt"/>
              <a:ea typeface="+mn-ea"/>
              <a:cs typeface="+mn-cs"/>
            </a:rPr>
            <a:t>- Συμμετοχή στη λήψη αποφάσεων</a:t>
          </a:r>
          <a:endParaRPr lang="en-US" sz="1900" kern="1200" baseline="0" dirty="0">
            <a:solidFill>
              <a:schemeClr val="bg2"/>
            </a:solidFill>
            <a:latin typeface="+mn-lt"/>
            <a:ea typeface="+mn-ea"/>
            <a:cs typeface="+mn-cs"/>
          </a:endParaRPr>
        </a:p>
        <a:p>
          <a:pPr>
            <a:buFont typeface="Arial" panose="020B0604020202020204" pitchFamily="34" charset="0"/>
            <a:buChar char="•"/>
          </a:pPr>
          <a:r>
            <a:rPr lang="el-GR" sz="1900" kern="1200" baseline="0" dirty="0">
              <a:solidFill>
                <a:schemeClr val="bg2"/>
              </a:solidFill>
              <a:latin typeface="+mn-lt"/>
              <a:ea typeface="+mn-ea"/>
              <a:cs typeface="+mn-cs"/>
            </a:rPr>
            <a:t>- Παροχή επαρκών πληροφοριών για τον/την ασθενή/πελάτη/-</a:t>
          </a:r>
          <a:r>
            <a:rPr lang="el-GR" sz="1900" kern="1200" baseline="0" dirty="0" err="1">
              <a:solidFill>
                <a:schemeClr val="bg2"/>
              </a:solidFill>
              <a:latin typeface="+mn-lt"/>
              <a:ea typeface="+mn-ea"/>
              <a:cs typeface="+mn-cs"/>
            </a:rPr>
            <a:t>ισσα</a:t>
          </a:r>
          <a:endParaRPr lang="en-GB" sz="1900" kern="1200" dirty="0">
            <a:solidFill>
              <a:schemeClr val="bg2"/>
            </a:solidFill>
          </a:endParaRPr>
        </a:p>
        <a:p>
          <a:pPr>
            <a:buFont typeface="Wingdings" panose="05000000000000000000" pitchFamily="2" charset="2"/>
            <a:buChar char="§"/>
          </a:pPr>
          <a:endParaRPr lang="en-GB" sz="1900" kern="1200" dirty="0"/>
        </a:p>
        <a:p>
          <a:pPr>
            <a:buNone/>
          </a:pPr>
          <a:endParaRPr lang="en-GB" sz="1900" kern="1200" dirty="0"/>
        </a:p>
      </dgm:t>
    </dgm:pt>
    <dgm:pt modelId="{3B581C0B-3981-4C51-8B1A-FF726AE30803}" type="parTrans" cxnId="{1E07FCFD-6BAF-4B35-B793-3B40EFCB5738}">
      <dgm:prSet/>
      <dgm:spPr/>
      <dgm:t>
        <a:bodyPr/>
        <a:lstStyle/>
        <a:p>
          <a:endParaRPr lang="en-GB"/>
        </a:p>
      </dgm:t>
    </dgm:pt>
    <dgm:pt modelId="{29BB3FED-0BCC-4A2D-AB34-4BDB11BD1DB4}" type="sibTrans" cxnId="{1E07FCFD-6BAF-4B35-B793-3B40EFCB5738}">
      <dgm:prSet/>
      <dgm:spPr/>
      <dgm:t>
        <a:bodyPr/>
        <a:lstStyle/>
        <a:p>
          <a:endParaRPr lang="en-GB"/>
        </a:p>
      </dgm:t>
    </dgm:pt>
    <dgm:pt modelId="{65D570FE-85A5-41EC-8C85-FB0CD03723F4}">
      <dgm:prSet phldrT="[Text]"/>
      <dgm:spPr>
        <a:solidFill>
          <a:schemeClr val="accent6">
            <a:lumMod val="40000"/>
            <a:lumOff val="60000"/>
          </a:schemeClr>
        </a:solidFill>
      </dgm:spPr>
      <dgm:t>
        <a:bodyPr/>
        <a:lstStyle/>
        <a:p>
          <a:r>
            <a:rPr lang="el-GR" dirty="0">
              <a:solidFill>
                <a:schemeClr val="tx2"/>
              </a:solidFill>
            </a:rPr>
            <a:t>Οικογένειες ως εμπόδιο</a:t>
          </a:r>
          <a:endParaRPr lang="en-GB" dirty="0">
            <a:solidFill>
              <a:schemeClr val="tx2"/>
            </a:solidFill>
          </a:endParaRPr>
        </a:p>
      </dgm:t>
    </dgm:pt>
    <dgm:pt modelId="{5D18B161-FAAF-429A-8D5D-1ABA5153F5A6}" type="parTrans" cxnId="{BFA88173-8097-4B97-937A-BE81D621FE80}">
      <dgm:prSet/>
      <dgm:spPr/>
      <dgm:t>
        <a:bodyPr/>
        <a:lstStyle/>
        <a:p>
          <a:endParaRPr lang="en-GB"/>
        </a:p>
      </dgm:t>
    </dgm:pt>
    <dgm:pt modelId="{DB095F84-693A-4306-8FE9-03B3BC7602E8}" type="sibTrans" cxnId="{BFA88173-8097-4B97-937A-BE81D621FE80}">
      <dgm:prSet/>
      <dgm:spPr/>
      <dgm:t>
        <a:bodyPr/>
        <a:lstStyle/>
        <a:p>
          <a:endParaRPr lang="en-GB"/>
        </a:p>
      </dgm:t>
    </dgm:pt>
    <dgm:pt modelId="{FC4B9248-0A24-4F3F-B017-030E1FDF312B}">
      <dgm:prSet phldrT="[Text]" custT="1"/>
      <dgm:spPr/>
      <dgm:t>
        <a:bodyPr/>
        <a:lstStyle/>
        <a:p>
          <a:r>
            <a:rPr lang="en-GB" sz="1900" kern="1200" baseline="0" dirty="0">
              <a:solidFill>
                <a:schemeClr val="bg2"/>
              </a:solidFill>
              <a:latin typeface="+mn-lt"/>
              <a:ea typeface="+mn-ea"/>
              <a:cs typeface="+mn-cs"/>
            </a:rPr>
            <a:t>- </a:t>
          </a:r>
          <a:r>
            <a:rPr lang="el-GR" sz="1900" kern="1200" baseline="0" dirty="0">
              <a:solidFill>
                <a:schemeClr val="bg2"/>
              </a:solidFill>
              <a:latin typeface="+mn-lt"/>
              <a:ea typeface="+mn-ea"/>
              <a:cs typeface="+mn-cs"/>
            </a:rPr>
            <a:t>Παρεξηγήσεις σχετικά με τις ανάγκες περίθαλψης</a:t>
          </a:r>
        </a:p>
        <a:p>
          <a:r>
            <a:rPr lang="el-GR" sz="1900" kern="1200" baseline="0" dirty="0">
              <a:solidFill>
                <a:schemeClr val="bg2"/>
              </a:solidFill>
              <a:latin typeface="+mn-lt"/>
              <a:ea typeface="+mn-ea"/>
              <a:cs typeface="+mn-cs"/>
            </a:rPr>
            <a:t>- Προβάλλουν αντίσταση </a:t>
          </a:r>
        </a:p>
        <a:p>
          <a:r>
            <a:rPr lang="el-GR" sz="1900" kern="1200" baseline="0" dirty="0">
              <a:solidFill>
                <a:schemeClr val="bg2"/>
              </a:solidFill>
              <a:latin typeface="+mn-lt"/>
              <a:ea typeface="+mn-ea"/>
              <a:cs typeface="+mn-cs"/>
            </a:rPr>
            <a:t>- Μη συνεργάσιμες</a:t>
          </a:r>
        </a:p>
        <a:p>
          <a:r>
            <a:rPr lang="el-GR" sz="1900" kern="1200" baseline="0" dirty="0">
              <a:solidFill>
                <a:schemeClr val="bg2"/>
              </a:solidFill>
              <a:latin typeface="+mn-lt"/>
              <a:ea typeface="+mn-ea"/>
              <a:cs typeface="+mn-cs"/>
            </a:rPr>
            <a:t>- Καταχρηστικές</a:t>
          </a:r>
          <a:endParaRPr lang="en-GB" sz="1900" kern="1200" baseline="0" dirty="0">
            <a:solidFill>
              <a:schemeClr val="bg2"/>
            </a:solidFill>
            <a:latin typeface="+mn-lt"/>
            <a:ea typeface="+mn-ea"/>
            <a:cs typeface="+mn-cs"/>
          </a:endParaRPr>
        </a:p>
      </dgm:t>
    </dgm:pt>
    <dgm:pt modelId="{3969BC46-BF70-471D-8BBF-13911F895133}" type="parTrans" cxnId="{E250A815-BBD7-4D6E-8E91-515E05002690}">
      <dgm:prSet/>
      <dgm:spPr/>
      <dgm:t>
        <a:bodyPr/>
        <a:lstStyle/>
        <a:p>
          <a:endParaRPr lang="en-GB"/>
        </a:p>
      </dgm:t>
    </dgm:pt>
    <dgm:pt modelId="{07F4A507-9624-4C15-B2D6-BC9235B92EE6}" type="sibTrans" cxnId="{E250A815-BBD7-4D6E-8E91-515E05002690}">
      <dgm:prSet/>
      <dgm:spPr/>
      <dgm:t>
        <a:bodyPr/>
        <a:lstStyle/>
        <a:p>
          <a:endParaRPr lang="en-GB"/>
        </a:p>
      </dgm:t>
    </dgm:pt>
    <dgm:pt modelId="{E156E4F5-651C-4B4F-99FF-892A7DEA067F}" type="pres">
      <dgm:prSet presAssocID="{54685E14-1C79-4279-95EA-250B575B8124}" presName="Name0" presStyleCnt="0">
        <dgm:presLayoutVars>
          <dgm:chMax val="2"/>
          <dgm:dir/>
          <dgm:animOne val="branch"/>
          <dgm:animLvl val="lvl"/>
          <dgm:resizeHandles val="exact"/>
        </dgm:presLayoutVars>
      </dgm:prSet>
      <dgm:spPr/>
      <dgm:t>
        <a:bodyPr/>
        <a:lstStyle/>
        <a:p>
          <a:endParaRPr lang="en-GB"/>
        </a:p>
      </dgm:t>
    </dgm:pt>
    <dgm:pt modelId="{F8B1DB80-9DAC-4645-A40E-EAA9AE320968}" type="pres">
      <dgm:prSet presAssocID="{54685E14-1C79-4279-95EA-250B575B8124}" presName="Background" presStyleLbl="node1" presStyleIdx="0" presStyleCnt="1"/>
      <dgm:spPr/>
    </dgm:pt>
    <dgm:pt modelId="{E40DFB13-9DBB-4C3D-8828-A28A0057951D}" type="pres">
      <dgm:prSet presAssocID="{54685E14-1C79-4279-95EA-250B575B8124}" presName="Divider" presStyleLbl="callout" presStyleIdx="0" presStyleCnt="1"/>
      <dgm:spPr/>
    </dgm:pt>
    <dgm:pt modelId="{DD552817-71AF-49BE-A8A4-32F0FE1FE326}" type="pres">
      <dgm:prSet presAssocID="{54685E14-1C79-4279-95EA-250B575B8124}" presName="ChildText1" presStyleLbl="revTx" presStyleIdx="0" presStyleCnt="0" custScaleX="111778" custScaleY="100001" custLinFactNeighborX="73" custLinFactNeighborY="-568">
        <dgm:presLayoutVars>
          <dgm:chMax val="0"/>
          <dgm:chPref val="0"/>
          <dgm:bulletEnabled val="1"/>
        </dgm:presLayoutVars>
      </dgm:prSet>
      <dgm:spPr/>
      <dgm:t>
        <a:bodyPr/>
        <a:lstStyle/>
        <a:p>
          <a:endParaRPr lang="en-GB"/>
        </a:p>
      </dgm:t>
    </dgm:pt>
    <dgm:pt modelId="{2CB64CFA-67A9-4EB7-ABD4-A18B474E668A}" type="pres">
      <dgm:prSet presAssocID="{54685E14-1C79-4279-95EA-250B575B8124}" presName="ChildText2" presStyleLbl="revTx" presStyleIdx="0" presStyleCnt="0" custLinFactNeighborX="-3290" custLinFactNeighborY="-568">
        <dgm:presLayoutVars>
          <dgm:chMax val="0"/>
          <dgm:chPref val="0"/>
          <dgm:bulletEnabled val="1"/>
        </dgm:presLayoutVars>
      </dgm:prSet>
      <dgm:spPr/>
      <dgm:t>
        <a:bodyPr/>
        <a:lstStyle/>
        <a:p>
          <a:endParaRPr lang="en-GB"/>
        </a:p>
      </dgm:t>
    </dgm:pt>
    <dgm:pt modelId="{AE8DCFBA-5CB0-461D-9C21-FAABA3A85A0C}" type="pres">
      <dgm:prSet presAssocID="{54685E14-1C79-4279-95EA-250B575B8124}" presName="ParentText1" presStyleLbl="revTx" presStyleIdx="0" presStyleCnt="0">
        <dgm:presLayoutVars>
          <dgm:chMax val="1"/>
          <dgm:chPref val="1"/>
        </dgm:presLayoutVars>
      </dgm:prSet>
      <dgm:spPr/>
      <dgm:t>
        <a:bodyPr/>
        <a:lstStyle/>
        <a:p>
          <a:endParaRPr lang="en-GB"/>
        </a:p>
      </dgm:t>
    </dgm:pt>
    <dgm:pt modelId="{407F8BFD-4278-457E-A8C5-1034603C6E42}" type="pres">
      <dgm:prSet presAssocID="{54685E14-1C79-4279-95EA-250B575B8124}" presName="ParentShape1" presStyleLbl="alignImgPlace1" presStyleIdx="0" presStyleCnt="2">
        <dgm:presLayoutVars/>
      </dgm:prSet>
      <dgm:spPr/>
      <dgm:t>
        <a:bodyPr/>
        <a:lstStyle/>
        <a:p>
          <a:endParaRPr lang="en-GB"/>
        </a:p>
      </dgm:t>
    </dgm:pt>
    <dgm:pt modelId="{22F63A20-16CF-4EE8-8C84-A9BC2F064E6A}" type="pres">
      <dgm:prSet presAssocID="{54685E14-1C79-4279-95EA-250B575B8124}" presName="ParentText2" presStyleLbl="revTx" presStyleIdx="0" presStyleCnt="0">
        <dgm:presLayoutVars>
          <dgm:chMax val="1"/>
          <dgm:chPref val="1"/>
        </dgm:presLayoutVars>
      </dgm:prSet>
      <dgm:spPr/>
      <dgm:t>
        <a:bodyPr/>
        <a:lstStyle/>
        <a:p>
          <a:endParaRPr lang="en-GB"/>
        </a:p>
      </dgm:t>
    </dgm:pt>
    <dgm:pt modelId="{AE5DB79B-8F1F-4091-B9E5-BFB800B684E7}" type="pres">
      <dgm:prSet presAssocID="{54685E14-1C79-4279-95EA-250B575B8124}" presName="ParentShape2" presStyleLbl="alignImgPlace1" presStyleIdx="1" presStyleCnt="2">
        <dgm:presLayoutVars/>
      </dgm:prSet>
      <dgm:spPr/>
      <dgm:t>
        <a:bodyPr/>
        <a:lstStyle/>
        <a:p>
          <a:endParaRPr lang="en-GB"/>
        </a:p>
      </dgm:t>
    </dgm:pt>
  </dgm:ptLst>
  <dgm:cxnLst>
    <dgm:cxn modelId="{E3C343E2-059E-4E8C-BF62-5E22B10551DF}" type="presOf" srcId="{65D570FE-85A5-41EC-8C85-FB0CD03723F4}" destId="{22F63A20-16CF-4EE8-8C84-A9BC2F064E6A}" srcOrd="0" destOrd="0" presId="urn:microsoft.com/office/officeart/2009/3/layout/OpposingIdeas"/>
    <dgm:cxn modelId="{E250A815-BBD7-4D6E-8E91-515E05002690}" srcId="{65D570FE-85A5-41EC-8C85-FB0CD03723F4}" destId="{FC4B9248-0A24-4F3F-B017-030E1FDF312B}" srcOrd="0" destOrd="0" parTransId="{3969BC46-BF70-471D-8BBF-13911F895133}" sibTransId="{07F4A507-9624-4C15-B2D6-BC9235B92EE6}"/>
    <dgm:cxn modelId="{477A9E38-411D-498E-9EA0-8E09FCA9B589}" type="presOf" srcId="{FC4B9248-0A24-4F3F-B017-030E1FDF312B}" destId="{2CB64CFA-67A9-4EB7-ABD4-A18B474E668A}" srcOrd="0" destOrd="0" presId="urn:microsoft.com/office/officeart/2009/3/layout/OpposingIdeas"/>
    <dgm:cxn modelId="{0405B92D-3F8E-4925-94A1-AE35DEA7D5FB}" type="presOf" srcId="{12644FCC-0709-4EE5-8FAA-F7EBBD3008BC}" destId="{AE8DCFBA-5CB0-461D-9C21-FAABA3A85A0C}" srcOrd="0" destOrd="0" presId="urn:microsoft.com/office/officeart/2009/3/layout/OpposingIdeas"/>
    <dgm:cxn modelId="{0BDB8EC1-5F4F-4504-86BB-A636068EAD40}" type="presOf" srcId="{54685E14-1C79-4279-95EA-250B575B8124}" destId="{E156E4F5-651C-4B4F-99FF-892A7DEA067F}" srcOrd="0" destOrd="0" presId="urn:microsoft.com/office/officeart/2009/3/layout/OpposingIdeas"/>
    <dgm:cxn modelId="{1E07FCFD-6BAF-4B35-B793-3B40EFCB5738}" srcId="{12644FCC-0709-4EE5-8FAA-F7EBBD3008BC}" destId="{71CD5593-B4B6-48A1-9F90-95712AF78822}" srcOrd="0" destOrd="0" parTransId="{3B581C0B-3981-4C51-8B1A-FF726AE30803}" sibTransId="{29BB3FED-0BCC-4A2D-AB34-4BDB11BD1DB4}"/>
    <dgm:cxn modelId="{F654B046-8A71-44AF-A562-95041B1637EF}" type="presOf" srcId="{12644FCC-0709-4EE5-8FAA-F7EBBD3008BC}" destId="{407F8BFD-4278-457E-A8C5-1034603C6E42}" srcOrd="1" destOrd="0" presId="urn:microsoft.com/office/officeart/2009/3/layout/OpposingIdeas"/>
    <dgm:cxn modelId="{77707F08-D55A-45B2-B018-6F281171A8F0}" srcId="{54685E14-1C79-4279-95EA-250B575B8124}" destId="{12644FCC-0709-4EE5-8FAA-F7EBBD3008BC}" srcOrd="0" destOrd="0" parTransId="{24E1A7A2-D21F-4A23-8B23-30C7FF237549}" sibTransId="{FBED60DC-01CA-4CE5-B428-6F3FC0ADB9B2}"/>
    <dgm:cxn modelId="{096A64DF-3E5B-45A0-AA77-49DEB3237C9D}" type="presOf" srcId="{71CD5593-B4B6-48A1-9F90-95712AF78822}" destId="{DD552817-71AF-49BE-A8A4-32F0FE1FE326}" srcOrd="0" destOrd="0" presId="urn:microsoft.com/office/officeart/2009/3/layout/OpposingIdeas"/>
    <dgm:cxn modelId="{BFA88173-8097-4B97-937A-BE81D621FE80}" srcId="{54685E14-1C79-4279-95EA-250B575B8124}" destId="{65D570FE-85A5-41EC-8C85-FB0CD03723F4}" srcOrd="1" destOrd="0" parTransId="{5D18B161-FAAF-429A-8D5D-1ABA5153F5A6}" sibTransId="{DB095F84-693A-4306-8FE9-03B3BC7602E8}"/>
    <dgm:cxn modelId="{99A47673-0522-462C-8B60-BDBAC8401430}" type="presOf" srcId="{65D570FE-85A5-41EC-8C85-FB0CD03723F4}" destId="{AE5DB79B-8F1F-4091-B9E5-BFB800B684E7}" srcOrd="1" destOrd="0" presId="urn:microsoft.com/office/officeart/2009/3/layout/OpposingIdeas"/>
    <dgm:cxn modelId="{765E2126-44E3-434D-BE7D-4A0498593972}" type="presParOf" srcId="{E156E4F5-651C-4B4F-99FF-892A7DEA067F}" destId="{F8B1DB80-9DAC-4645-A40E-EAA9AE320968}" srcOrd="0" destOrd="0" presId="urn:microsoft.com/office/officeart/2009/3/layout/OpposingIdeas"/>
    <dgm:cxn modelId="{020344B5-42E1-4BC4-A359-EFD37832CF58}" type="presParOf" srcId="{E156E4F5-651C-4B4F-99FF-892A7DEA067F}" destId="{E40DFB13-9DBB-4C3D-8828-A28A0057951D}" srcOrd="1" destOrd="0" presId="urn:microsoft.com/office/officeart/2009/3/layout/OpposingIdeas"/>
    <dgm:cxn modelId="{9CBB7273-1252-434B-A06A-E806C4D31D0A}" type="presParOf" srcId="{E156E4F5-651C-4B4F-99FF-892A7DEA067F}" destId="{DD552817-71AF-49BE-A8A4-32F0FE1FE326}" srcOrd="2" destOrd="0" presId="urn:microsoft.com/office/officeart/2009/3/layout/OpposingIdeas"/>
    <dgm:cxn modelId="{B769D87C-4F87-4D88-82C4-3FCF17B53E20}" type="presParOf" srcId="{E156E4F5-651C-4B4F-99FF-892A7DEA067F}" destId="{2CB64CFA-67A9-4EB7-ABD4-A18B474E668A}" srcOrd="3" destOrd="0" presId="urn:microsoft.com/office/officeart/2009/3/layout/OpposingIdeas"/>
    <dgm:cxn modelId="{F960952A-A717-459B-BE04-EE9B23C27263}" type="presParOf" srcId="{E156E4F5-651C-4B4F-99FF-892A7DEA067F}" destId="{AE8DCFBA-5CB0-461D-9C21-FAABA3A85A0C}" srcOrd="4" destOrd="0" presId="urn:microsoft.com/office/officeart/2009/3/layout/OpposingIdeas"/>
    <dgm:cxn modelId="{DB9E26F4-49DD-4894-886C-10143B16F0AE}" type="presParOf" srcId="{E156E4F5-651C-4B4F-99FF-892A7DEA067F}" destId="{407F8BFD-4278-457E-A8C5-1034603C6E42}" srcOrd="5" destOrd="0" presId="urn:microsoft.com/office/officeart/2009/3/layout/OpposingIdeas"/>
    <dgm:cxn modelId="{F93ED32F-A5BA-4D0F-B7EE-2EAB50F2111B}" type="presParOf" srcId="{E156E4F5-651C-4B4F-99FF-892A7DEA067F}" destId="{22F63A20-16CF-4EE8-8C84-A9BC2F064E6A}" srcOrd="6" destOrd="0" presId="urn:microsoft.com/office/officeart/2009/3/layout/OpposingIdeas"/>
    <dgm:cxn modelId="{A6FF501E-B5E7-4460-BCC2-9CE7647F5211}" type="presParOf" srcId="{E156E4F5-651C-4B4F-99FF-892A7DEA067F}" destId="{AE5DB79B-8F1F-4091-B9E5-BFB800B684E7}" srcOrd="7" destOrd="0" presId="urn:microsoft.com/office/officeart/2009/3/layout/OpposingIdea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E071069-4698-48B7-8362-7615AFC14D20}" type="doc">
      <dgm:prSet loTypeId="urn:microsoft.com/office/officeart/2008/layout/LinedList" loCatId="list" qsTypeId="urn:microsoft.com/office/officeart/2005/8/quickstyle/simple1" qsCatId="simple" csTypeId="urn:microsoft.com/office/officeart/2005/8/colors/colorful3" csCatId="colorful" phldr="1"/>
      <dgm:spPr/>
      <dgm:t>
        <a:bodyPr/>
        <a:lstStyle/>
        <a:p>
          <a:endParaRPr lang="en-GB"/>
        </a:p>
      </dgm:t>
    </dgm:pt>
    <dgm:pt modelId="{0DE4B423-76CE-4581-B2CD-253432F5D08E}">
      <dgm:prSet phldrT="[Text]" custT="1"/>
      <dgm:spPr/>
      <dgm:t>
        <a:bodyPr/>
        <a:lstStyle/>
        <a:p>
          <a:pPr algn="l"/>
          <a:r>
            <a:rPr lang="el-GR" sz="2600" b="1" kern="1200" baseline="0" dirty="0">
              <a:solidFill>
                <a:schemeClr val="tx2"/>
              </a:solidFill>
              <a:latin typeface="+mn-lt"/>
              <a:ea typeface="+mn-ea"/>
              <a:cs typeface="+mn-cs"/>
            </a:rPr>
            <a:t>Τι πρέπει να κάνετε όταν αλληλεπιδράτε με τα μέλη της οικογένειας των ασθενών/πελατών/</a:t>
          </a:r>
          <a:r>
            <a:rPr lang="el-GR" sz="2600" b="1" kern="1200" baseline="0" dirty="0" err="1">
              <a:solidFill>
                <a:schemeClr val="tx2"/>
              </a:solidFill>
              <a:latin typeface="+mn-lt"/>
              <a:ea typeface="+mn-ea"/>
              <a:cs typeface="+mn-cs"/>
            </a:rPr>
            <a:t>ισσών</a:t>
          </a:r>
          <a:r>
            <a:rPr lang="el-GR" sz="2600" b="1" kern="1200" baseline="0" dirty="0">
              <a:solidFill>
                <a:schemeClr val="tx2"/>
              </a:solidFill>
              <a:latin typeface="+mn-lt"/>
              <a:ea typeface="+mn-ea"/>
              <a:cs typeface="+mn-cs"/>
            </a:rPr>
            <a:t> σας:</a:t>
          </a:r>
          <a:endParaRPr lang="en-GB" sz="2600" b="1" kern="1200" baseline="0" dirty="0">
            <a:solidFill>
              <a:schemeClr val="tx2"/>
            </a:solidFill>
            <a:latin typeface="+mn-lt"/>
            <a:ea typeface="+mn-ea"/>
            <a:cs typeface="+mn-cs"/>
          </a:endParaRPr>
        </a:p>
      </dgm:t>
    </dgm:pt>
    <dgm:pt modelId="{F7D8E3FB-E558-40D0-9729-BF8230C0C87C}" type="parTrans" cxnId="{BD18A6DD-3601-44EB-95CF-E033EED1E052}">
      <dgm:prSet/>
      <dgm:spPr/>
      <dgm:t>
        <a:bodyPr/>
        <a:lstStyle/>
        <a:p>
          <a:endParaRPr lang="en-GB"/>
        </a:p>
      </dgm:t>
    </dgm:pt>
    <dgm:pt modelId="{088D89AB-B2E9-434B-ABF6-1932D60ED86A}" type="sibTrans" cxnId="{BD18A6DD-3601-44EB-95CF-E033EED1E052}">
      <dgm:prSet/>
      <dgm:spPr/>
      <dgm:t>
        <a:bodyPr/>
        <a:lstStyle/>
        <a:p>
          <a:endParaRPr lang="en-GB"/>
        </a:p>
      </dgm:t>
    </dgm:pt>
    <dgm:pt modelId="{D01DE1FF-FD8D-4C84-8687-82E3996D56C7}">
      <dgm:prSet phldrT="[Text]" custT="1"/>
      <dgm:spPr/>
      <dgm:t>
        <a:bodyPr/>
        <a:lstStyle/>
        <a:p>
          <a:pPr algn="just">
            <a:buFont typeface="Wingdings" panose="05000000000000000000" pitchFamily="2" charset="2"/>
            <a:buNone/>
          </a:pPr>
          <a:r>
            <a:rPr lang="el-GR" sz="1600" kern="1200" baseline="0" dirty="0">
              <a:solidFill>
                <a:schemeClr val="tx2"/>
              </a:solidFill>
              <a:latin typeface="+mn-lt"/>
              <a:ea typeface="+mn-ea"/>
              <a:cs typeface="+mn-cs"/>
            </a:rPr>
            <a:t>Αναγνωρίστε την παρουσία του μέλους της οικογένειας και προσδιορίστε τη σχέση μεταξύ του/της ασθενούς/πελάτη-</a:t>
          </a:r>
          <a:r>
            <a:rPr lang="el-GR" sz="1600" kern="1200" baseline="0" dirty="0" err="1">
              <a:solidFill>
                <a:schemeClr val="tx2"/>
              </a:solidFill>
              <a:latin typeface="+mn-lt"/>
              <a:ea typeface="+mn-ea"/>
              <a:cs typeface="+mn-cs"/>
            </a:rPr>
            <a:t>ισσας</a:t>
          </a:r>
          <a:r>
            <a:rPr lang="el-GR" sz="1600" kern="1200" baseline="0" dirty="0">
              <a:solidFill>
                <a:schemeClr val="tx2"/>
              </a:solidFill>
              <a:latin typeface="+mn-lt"/>
              <a:ea typeface="+mn-ea"/>
              <a:cs typeface="+mn-cs"/>
            </a:rPr>
            <a:t> και του μέλους της οικογένειας. </a:t>
          </a:r>
          <a:endParaRPr lang="en-US" sz="1200" kern="1200" baseline="0" dirty="0">
            <a:solidFill>
              <a:schemeClr val="tx2"/>
            </a:solidFill>
            <a:latin typeface="+mn-lt"/>
            <a:ea typeface="+mn-ea"/>
            <a:cs typeface="+mn-cs"/>
          </a:endParaRPr>
        </a:p>
        <a:p>
          <a:pPr algn="just">
            <a:buFont typeface="Wingdings" panose="05000000000000000000" pitchFamily="2" charset="2"/>
            <a:buNone/>
          </a:pPr>
          <a:r>
            <a:rPr lang="el-GR" sz="1600" kern="1200" baseline="0" dirty="0">
              <a:solidFill>
                <a:schemeClr val="tx2"/>
              </a:solidFill>
              <a:latin typeface="+mn-lt"/>
              <a:ea typeface="+mn-ea"/>
              <a:cs typeface="+mn-cs"/>
            </a:rPr>
            <a:t>Προσδιορίστε το ρόλο του μέλους της οικογένειας στη λήψη αποφάσεων και θυμηθείτε ότι κάθε περίπτωση (και κάθε οικογένεια) είναι διαφορετική. </a:t>
          </a:r>
          <a:endParaRPr lang="en-US" sz="1200" kern="1200" dirty="0"/>
        </a:p>
        <a:p>
          <a:pPr algn="l">
            <a:buNone/>
          </a:pPr>
          <a:endParaRPr lang="en-US" sz="1200" kern="1200" dirty="0"/>
        </a:p>
      </dgm:t>
    </dgm:pt>
    <dgm:pt modelId="{1EFC2A66-2862-4A21-963C-5A2A0A3329E6}" type="parTrans" cxnId="{16E78A5E-4F4B-4C8B-BE05-3DBCA8568B8C}">
      <dgm:prSet/>
      <dgm:spPr/>
      <dgm:t>
        <a:bodyPr/>
        <a:lstStyle/>
        <a:p>
          <a:endParaRPr lang="en-GB"/>
        </a:p>
      </dgm:t>
    </dgm:pt>
    <dgm:pt modelId="{07478AE0-2102-4843-87D9-F51100924C29}" type="sibTrans" cxnId="{16E78A5E-4F4B-4C8B-BE05-3DBCA8568B8C}">
      <dgm:prSet/>
      <dgm:spPr/>
      <dgm:t>
        <a:bodyPr/>
        <a:lstStyle/>
        <a:p>
          <a:endParaRPr lang="en-GB"/>
        </a:p>
      </dgm:t>
    </dgm:pt>
    <dgm:pt modelId="{F0BF85A6-370F-4A24-90E0-397CD5572421}">
      <dgm:prSet phldrT="[Text]" custT="1"/>
      <dgm:spPr/>
      <dgm:t>
        <a:bodyPr/>
        <a:lstStyle/>
        <a:p>
          <a:pPr marL="0" lvl="0" algn="just" defTabSz="666750">
            <a:lnSpc>
              <a:spcPct val="90000"/>
            </a:lnSpc>
            <a:spcBef>
              <a:spcPct val="0"/>
            </a:spcBef>
            <a:spcAft>
              <a:spcPct val="35000"/>
            </a:spcAft>
            <a:buFont typeface="Wingdings" panose="05000000000000000000" pitchFamily="2" charset="2"/>
            <a:buNone/>
          </a:pPr>
          <a:r>
            <a:rPr lang="el-GR" sz="1600" kern="1200" baseline="0" dirty="0">
              <a:solidFill>
                <a:srgbClr val="004680"/>
              </a:solidFill>
              <a:latin typeface="Calibri"/>
              <a:ea typeface="+mn-ea"/>
              <a:cs typeface="+mn-cs"/>
            </a:rPr>
            <a:t>Αναγνωρίστε και παραδεχτείτε τυχόν συναισθήματα που εκφράζονται από το άτομο ή το μέλος της οικογένειας του. </a:t>
          </a:r>
          <a:endParaRPr lang="en-US" sz="1200" kern="1200" baseline="0" dirty="0">
            <a:solidFill>
              <a:srgbClr val="004680"/>
            </a:solidFill>
            <a:latin typeface="Calibri"/>
            <a:ea typeface="+mn-ea"/>
            <a:cs typeface="+mn-cs"/>
          </a:endParaRPr>
        </a:p>
        <a:p>
          <a:pPr marL="0" lvl="0" algn="just" defTabSz="666750">
            <a:lnSpc>
              <a:spcPct val="90000"/>
            </a:lnSpc>
            <a:spcBef>
              <a:spcPct val="0"/>
            </a:spcBef>
            <a:spcAft>
              <a:spcPct val="35000"/>
            </a:spcAft>
            <a:buFont typeface="Wingdings" panose="05000000000000000000" pitchFamily="2" charset="2"/>
            <a:buNone/>
          </a:pPr>
          <a:r>
            <a:rPr lang="el-GR" sz="1600" kern="1200" baseline="0" dirty="0">
              <a:solidFill>
                <a:srgbClr val="004680"/>
              </a:solidFill>
              <a:latin typeface="Calibri"/>
              <a:ea typeface="+mn-ea"/>
              <a:cs typeface="+mn-cs"/>
            </a:rPr>
            <a:t>Ενθαρρύνετε το μέλος της οικογένειας να είναι συγκεκριμένο για τις πληροφορίες που σας δίνει. </a:t>
          </a:r>
          <a:endParaRPr lang="en-GB" sz="1600" kern="1200" baseline="0" dirty="0">
            <a:solidFill>
              <a:srgbClr val="004680"/>
            </a:solidFill>
            <a:latin typeface="Calibri"/>
            <a:ea typeface="+mn-ea"/>
            <a:cs typeface="+mn-cs"/>
          </a:endParaRPr>
        </a:p>
      </dgm:t>
    </dgm:pt>
    <dgm:pt modelId="{12B9B7DB-77BD-4BE9-907A-A1D5F58B84C7}" type="parTrans" cxnId="{1711B67C-ED71-4F14-827A-C069FFE68E3A}">
      <dgm:prSet/>
      <dgm:spPr/>
      <dgm:t>
        <a:bodyPr/>
        <a:lstStyle/>
        <a:p>
          <a:endParaRPr lang="en-GB"/>
        </a:p>
      </dgm:t>
    </dgm:pt>
    <dgm:pt modelId="{F16683B0-9789-4793-9E12-FF792DFBC6E3}" type="sibTrans" cxnId="{1711B67C-ED71-4F14-827A-C069FFE68E3A}">
      <dgm:prSet/>
      <dgm:spPr/>
      <dgm:t>
        <a:bodyPr/>
        <a:lstStyle/>
        <a:p>
          <a:endParaRPr lang="en-GB"/>
        </a:p>
      </dgm:t>
    </dgm:pt>
    <dgm:pt modelId="{5AEDC9F8-17DE-45FF-ACA3-04AD5370ADDF}">
      <dgm:prSet phldrT="[Text]" custT="1"/>
      <dgm:spPr/>
      <dgm:t>
        <a:bodyPr/>
        <a:lstStyle/>
        <a:p>
          <a:pPr algn="just"/>
          <a:r>
            <a:rPr lang="el-GR" sz="1600" kern="1200" baseline="0" dirty="0">
              <a:solidFill>
                <a:srgbClr val="004680"/>
              </a:solidFill>
              <a:latin typeface="Calibri"/>
              <a:ea typeface="+mn-ea"/>
              <a:cs typeface="+mn-cs"/>
            </a:rPr>
            <a:t>Εάν το θεωρείτε απαραίτητο, αξιολογήστε τον/την ασθενή/πελάτη-</a:t>
          </a:r>
          <a:r>
            <a:rPr lang="el-GR" sz="1600" kern="1200" baseline="0" dirty="0" err="1">
              <a:solidFill>
                <a:srgbClr val="004680"/>
              </a:solidFill>
              <a:latin typeface="Calibri"/>
              <a:ea typeface="+mn-ea"/>
              <a:cs typeface="+mn-cs"/>
            </a:rPr>
            <a:t>ισσα</a:t>
          </a:r>
          <a:r>
            <a:rPr lang="el-GR" sz="1600" kern="1200" baseline="0" dirty="0">
              <a:solidFill>
                <a:srgbClr val="004680"/>
              </a:solidFill>
              <a:latin typeface="Calibri"/>
              <a:ea typeface="+mn-ea"/>
              <a:cs typeface="+mn-cs"/>
            </a:rPr>
            <a:t> ιδιωτικά (χωριστά από το μέλος της οικογένειας) για σωματική, συναισθηματική ή οικονομική κακοποίηση ή παραμέληση. </a:t>
          </a:r>
          <a:endParaRPr lang="en-US" sz="1200" kern="1200" baseline="0" dirty="0">
            <a:solidFill>
              <a:srgbClr val="004680"/>
            </a:solidFill>
            <a:latin typeface="Calibri"/>
            <a:ea typeface="+mn-ea"/>
            <a:cs typeface="+mn-cs"/>
          </a:endParaRPr>
        </a:p>
        <a:p>
          <a:pPr algn="just"/>
          <a:r>
            <a:rPr lang="el-GR" sz="1600" kern="1200" baseline="0" dirty="0">
              <a:solidFill>
                <a:srgbClr val="004680"/>
              </a:solidFill>
              <a:latin typeface="Calibri"/>
              <a:ea typeface="+mn-ea"/>
              <a:cs typeface="+mn-cs"/>
            </a:rPr>
            <a:t>Αναγνωρίστε τον αντίκτυπο της υγείας του/της ασθενούς/πελάτη-</a:t>
          </a:r>
          <a:r>
            <a:rPr lang="el-GR" sz="1600" kern="1200" baseline="0" dirty="0" err="1">
              <a:solidFill>
                <a:srgbClr val="004680"/>
              </a:solidFill>
              <a:latin typeface="Calibri"/>
              <a:ea typeface="+mn-ea"/>
              <a:cs typeface="+mn-cs"/>
            </a:rPr>
            <a:t>ισσας</a:t>
          </a:r>
          <a:r>
            <a:rPr lang="el-GR" sz="1600" kern="1200" baseline="0" dirty="0">
              <a:solidFill>
                <a:srgbClr val="004680"/>
              </a:solidFill>
              <a:latin typeface="Calibri"/>
              <a:ea typeface="+mn-ea"/>
              <a:cs typeface="+mn-cs"/>
            </a:rPr>
            <a:t> στην οικογένειά του/της και ιδιαίτερα, εάν το μέλος της οικογένειας είναι ο μόνος φροντιστής του/της.</a:t>
          </a:r>
          <a:endParaRPr lang="en-GB" sz="1600" kern="1200" baseline="0" dirty="0">
            <a:solidFill>
              <a:srgbClr val="004680"/>
            </a:solidFill>
            <a:latin typeface="Calibri"/>
            <a:ea typeface="+mn-ea"/>
            <a:cs typeface="+mn-cs"/>
          </a:endParaRPr>
        </a:p>
      </dgm:t>
    </dgm:pt>
    <dgm:pt modelId="{3440D643-E3DC-4D55-8D2D-03EDA1B1B60A}" type="parTrans" cxnId="{DE7D7924-CF6A-4D39-B69C-56A7080CB345}">
      <dgm:prSet/>
      <dgm:spPr/>
      <dgm:t>
        <a:bodyPr/>
        <a:lstStyle/>
        <a:p>
          <a:endParaRPr lang="en-GB"/>
        </a:p>
      </dgm:t>
    </dgm:pt>
    <dgm:pt modelId="{CFA597F1-44EC-4DA4-8673-F9EA62F01B2F}" type="sibTrans" cxnId="{DE7D7924-CF6A-4D39-B69C-56A7080CB345}">
      <dgm:prSet/>
      <dgm:spPr/>
      <dgm:t>
        <a:bodyPr/>
        <a:lstStyle/>
        <a:p>
          <a:endParaRPr lang="en-GB"/>
        </a:p>
      </dgm:t>
    </dgm:pt>
    <dgm:pt modelId="{3EEFA081-3328-43E9-B4DB-767EFF6C56C2}" type="pres">
      <dgm:prSet presAssocID="{1E071069-4698-48B7-8362-7615AFC14D20}" presName="vert0" presStyleCnt="0">
        <dgm:presLayoutVars>
          <dgm:dir/>
          <dgm:animOne val="branch"/>
          <dgm:animLvl val="lvl"/>
        </dgm:presLayoutVars>
      </dgm:prSet>
      <dgm:spPr/>
      <dgm:t>
        <a:bodyPr/>
        <a:lstStyle/>
        <a:p>
          <a:endParaRPr lang="en-GB"/>
        </a:p>
      </dgm:t>
    </dgm:pt>
    <dgm:pt modelId="{CE5E3E6F-9F57-4982-AE89-335F9606A761}" type="pres">
      <dgm:prSet presAssocID="{0DE4B423-76CE-4581-B2CD-253432F5D08E}" presName="thickLine" presStyleLbl="alignNode1" presStyleIdx="0" presStyleCnt="1"/>
      <dgm:spPr/>
    </dgm:pt>
    <dgm:pt modelId="{6A3442BD-8FFC-4F99-A637-0E2E6444FFA6}" type="pres">
      <dgm:prSet presAssocID="{0DE4B423-76CE-4581-B2CD-253432F5D08E}" presName="horz1" presStyleCnt="0"/>
      <dgm:spPr/>
    </dgm:pt>
    <dgm:pt modelId="{77A0D6CA-6C50-4FEA-A7A1-DE006ADE603E}" type="pres">
      <dgm:prSet presAssocID="{0DE4B423-76CE-4581-B2CD-253432F5D08E}" presName="tx1" presStyleLbl="revTx" presStyleIdx="0" presStyleCnt="4" custScaleX="127031" custScaleY="100098"/>
      <dgm:spPr/>
      <dgm:t>
        <a:bodyPr/>
        <a:lstStyle/>
        <a:p>
          <a:endParaRPr lang="en-GB"/>
        </a:p>
      </dgm:t>
    </dgm:pt>
    <dgm:pt modelId="{EF0D1007-C71D-46C9-AC97-5DDD6BB5632B}" type="pres">
      <dgm:prSet presAssocID="{0DE4B423-76CE-4581-B2CD-253432F5D08E}" presName="vert1" presStyleCnt="0"/>
      <dgm:spPr/>
    </dgm:pt>
    <dgm:pt modelId="{86284B9C-B9F4-493F-8E90-FBA0A320D16C}" type="pres">
      <dgm:prSet presAssocID="{D01DE1FF-FD8D-4C84-8687-82E3996D56C7}" presName="vertSpace2a" presStyleCnt="0"/>
      <dgm:spPr/>
    </dgm:pt>
    <dgm:pt modelId="{2A967C7C-15EF-433C-8FEF-DBF0FACA5F5F}" type="pres">
      <dgm:prSet presAssocID="{D01DE1FF-FD8D-4C84-8687-82E3996D56C7}" presName="horz2" presStyleCnt="0"/>
      <dgm:spPr/>
    </dgm:pt>
    <dgm:pt modelId="{897F62AA-0AFC-46B6-B7F8-E85E369FD395}" type="pres">
      <dgm:prSet presAssocID="{D01DE1FF-FD8D-4C84-8687-82E3996D56C7}" presName="horzSpace2" presStyleCnt="0"/>
      <dgm:spPr/>
    </dgm:pt>
    <dgm:pt modelId="{889E6D1E-BD49-4D6D-A509-DD44BE133A14}" type="pres">
      <dgm:prSet presAssocID="{D01DE1FF-FD8D-4C84-8687-82E3996D56C7}" presName="tx2" presStyleLbl="revTx" presStyleIdx="1" presStyleCnt="4" custLinFactNeighborX="244" custLinFactNeighborY="194"/>
      <dgm:spPr/>
      <dgm:t>
        <a:bodyPr/>
        <a:lstStyle/>
        <a:p>
          <a:endParaRPr lang="en-GB"/>
        </a:p>
      </dgm:t>
    </dgm:pt>
    <dgm:pt modelId="{50F830D9-B4F3-4873-87BA-391A2829B762}" type="pres">
      <dgm:prSet presAssocID="{D01DE1FF-FD8D-4C84-8687-82E3996D56C7}" presName="vert2" presStyleCnt="0"/>
      <dgm:spPr/>
    </dgm:pt>
    <dgm:pt modelId="{807ADC1B-B839-41B2-AB46-EC5A5BE04F1B}" type="pres">
      <dgm:prSet presAssocID="{D01DE1FF-FD8D-4C84-8687-82E3996D56C7}" presName="thinLine2b" presStyleLbl="callout" presStyleIdx="0" presStyleCnt="3"/>
      <dgm:spPr/>
    </dgm:pt>
    <dgm:pt modelId="{11D5B1A8-6C26-45D8-BBAD-2D7E149576E3}" type="pres">
      <dgm:prSet presAssocID="{D01DE1FF-FD8D-4C84-8687-82E3996D56C7}" presName="vertSpace2b" presStyleCnt="0"/>
      <dgm:spPr/>
    </dgm:pt>
    <dgm:pt modelId="{78F64AAA-1066-4924-A972-DA6B9FCB11AE}" type="pres">
      <dgm:prSet presAssocID="{F0BF85A6-370F-4A24-90E0-397CD5572421}" presName="horz2" presStyleCnt="0"/>
      <dgm:spPr/>
    </dgm:pt>
    <dgm:pt modelId="{C64F3EA7-3D71-48E3-96BE-5924B3DAB03F}" type="pres">
      <dgm:prSet presAssocID="{F0BF85A6-370F-4A24-90E0-397CD5572421}" presName="horzSpace2" presStyleCnt="0"/>
      <dgm:spPr/>
    </dgm:pt>
    <dgm:pt modelId="{D9FB0480-5604-4758-9F00-673E5EE800DC}" type="pres">
      <dgm:prSet presAssocID="{F0BF85A6-370F-4A24-90E0-397CD5572421}" presName="tx2" presStyleLbl="revTx" presStyleIdx="2" presStyleCnt="4"/>
      <dgm:spPr/>
      <dgm:t>
        <a:bodyPr/>
        <a:lstStyle/>
        <a:p>
          <a:endParaRPr lang="en-GB"/>
        </a:p>
      </dgm:t>
    </dgm:pt>
    <dgm:pt modelId="{83DEEC4F-7B38-4D17-A7CE-B52AA5B4D345}" type="pres">
      <dgm:prSet presAssocID="{F0BF85A6-370F-4A24-90E0-397CD5572421}" presName="vert2" presStyleCnt="0"/>
      <dgm:spPr/>
    </dgm:pt>
    <dgm:pt modelId="{7CAA3DEC-C269-4843-B8B5-6D40C4DDAB98}" type="pres">
      <dgm:prSet presAssocID="{F0BF85A6-370F-4A24-90E0-397CD5572421}" presName="thinLine2b" presStyleLbl="callout" presStyleIdx="1" presStyleCnt="3"/>
      <dgm:spPr/>
    </dgm:pt>
    <dgm:pt modelId="{3DF7E487-EF5D-48E4-9DB6-3CF4D48C6E8B}" type="pres">
      <dgm:prSet presAssocID="{F0BF85A6-370F-4A24-90E0-397CD5572421}" presName="vertSpace2b" presStyleCnt="0"/>
      <dgm:spPr/>
    </dgm:pt>
    <dgm:pt modelId="{923A3799-31CC-420D-9C99-7B28F0711F98}" type="pres">
      <dgm:prSet presAssocID="{5AEDC9F8-17DE-45FF-ACA3-04AD5370ADDF}" presName="horz2" presStyleCnt="0"/>
      <dgm:spPr/>
    </dgm:pt>
    <dgm:pt modelId="{82D21D0C-0542-4243-B6E3-A18CCC7A83B2}" type="pres">
      <dgm:prSet presAssocID="{5AEDC9F8-17DE-45FF-ACA3-04AD5370ADDF}" presName="horzSpace2" presStyleCnt="0"/>
      <dgm:spPr/>
    </dgm:pt>
    <dgm:pt modelId="{5740F2C9-6D6C-4D84-887B-7BCF8C1DCA1E}" type="pres">
      <dgm:prSet presAssocID="{5AEDC9F8-17DE-45FF-ACA3-04AD5370ADDF}" presName="tx2" presStyleLbl="revTx" presStyleIdx="3" presStyleCnt="4" custScaleX="99699" custScaleY="104918" custLinFactNeighborX="-441" custLinFactNeighborY="-7086"/>
      <dgm:spPr/>
      <dgm:t>
        <a:bodyPr/>
        <a:lstStyle/>
        <a:p>
          <a:endParaRPr lang="en-GB"/>
        </a:p>
      </dgm:t>
    </dgm:pt>
    <dgm:pt modelId="{4B290089-2D46-487F-8D90-AA9341112891}" type="pres">
      <dgm:prSet presAssocID="{5AEDC9F8-17DE-45FF-ACA3-04AD5370ADDF}" presName="vert2" presStyleCnt="0"/>
      <dgm:spPr/>
    </dgm:pt>
    <dgm:pt modelId="{BA9050BE-CCB0-4933-B252-D6BDDC9A3D5A}" type="pres">
      <dgm:prSet presAssocID="{5AEDC9F8-17DE-45FF-ACA3-04AD5370ADDF}" presName="thinLine2b" presStyleLbl="callout" presStyleIdx="2" presStyleCnt="3"/>
      <dgm:spPr/>
    </dgm:pt>
    <dgm:pt modelId="{BDB70D44-1154-4AB7-B3EB-70AEA294C43E}" type="pres">
      <dgm:prSet presAssocID="{5AEDC9F8-17DE-45FF-ACA3-04AD5370ADDF}" presName="vertSpace2b" presStyleCnt="0"/>
      <dgm:spPr/>
    </dgm:pt>
  </dgm:ptLst>
  <dgm:cxnLst>
    <dgm:cxn modelId="{42D95A11-D4E5-4F99-B0BE-57361F00EE5F}" type="presOf" srcId="{0DE4B423-76CE-4581-B2CD-253432F5D08E}" destId="{77A0D6CA-6C50-4FEA-A7A1-DE006ADE603E}" srcOrd="0" destOrd="0" presId="urn:microsoft.com/office/officeart/2008/layout/LinedList"/>
    <dgm:cxn modelId="{16E78A5E-4F4B-4C8B-BE05-3DBCA8568B8C}" srcId="{0DE4B423-76CE-4581-B2CD-253432F5D08E}" destId="{D01DE1FF-FD8D-4C84-8687-82E3996D56C7}" srcOrd="0" destOrd="0" parTransId="{1EFC2A66-2862-4A21-963C-5A2A0A3329E6}" sibTransId="{07478AE0-2102-4843-87D9-F51100924C29}"/>
    <dgm:cxn modelId="{BD18A6DD-3601-44EB-95CF-E033EED1E052}" srcId="{1E071069-4698-48B7-8362-7615AFC14D20}" destId="{0DE4B423-76CE-4581-B2CD-253432F5D08E}" srcOrd="0" destOrd="0" parTransId="{F7D8E3FB-E558-40D0-9729-BF8230C0C87C}" sibTransId="{088D89AB-B2E9-434B-ABF6-1932D60ED86A}"/>
    <dgm:cxn modelId="{DE7D7924-CF6A-4D39-B69C-56A7080CB345}" srcId="{0DE4B423-76CE-4581-B2CD-253432F5D08E}" destId="{5AEDC9F8-17DE-45FF-ACA3-04AD5370ADDF}" srcOrd="2" destOrd="0" parTransId="{3440D643-E3DC-4D55-8D2D-03EDA1B1B60A}" sibTransId="{CFA597F1-44EC-4DA4-8673-F9EA62F01B2F}"/>
    <dgm:cxn modelId="{47D917C8-8692-4F76-AF87-B5ED54BD5C4E}" type="presOf" srcId="{F0BF85A6-370F-4A24-90E0-397CD5572421}" destId="{D9FB0480-5604-4758-9F00-673E5EE800DC}" srcOrd="0" destOrd="0" presId="urn:microsoft.com/office/officeart/2008/layout/LinedList"/>
    <dgm:cxn modelId="{34D63B06-26AF-4724-82B2-C17EA0DCEE10}" type="presOf" srcId="{5AEDC9F8-17DE-45FF-ACA3-04AD5370ADDF}" destId="{5740F2C9-6D6C-4D84-887B-7BCF8C1DCA1E}" srcOrd="0" destOrd="0" presId="urn:microsoft.com/office/officeart/2008/layout/LinedList"/>
    <dgm:cxn modelId="{6AD77829-CAFB-4953-92C8-FDD420B46521}" type="presOf" srcId="{1E071069-4698-48B7-8362-7615AFC14D20}" destId="{3EEFA081-3328-43E9-B4DB-767EFF6C56C2}" srcOrd="0" destOrd="0" presId="urn:microsoft.com/office/officeart/2008/layout/LinedList"/>
    <dgm:cxn modelId="{1711B67C-ED71-4F14-827A-C069FFE68E3A}" srcId="{0DE4B423-76CE-4581-B2CD-253432F5D08E}" destId="{F0BF85A6-370F-4A24-90E0-397CD5572421}" srcOrd="1" destOrd="0" parTransId="{12B9B7DB-77BD-4BE9-907A-A1D5F58B84C7}" sibTransId="{F16683B0-9789-4793-9E12-FF792DFBC6E3}"/>
    <dgm:cxn modelId="{8CC97216-9B61-4D73-B3CB-E0D4D0B316F3}" type="presOf" srcId="{D01DE1FF-FD8D-4C84-8687-82E3996D56C7}" destId="{889E6D1E-BD49-4D6D-A509-DD44BE133A14}" srcOrd="0" destOrd="0" presId="urn:microsoft.com/office/officeart/2008/layout/LinedList"/>
    <dgm:cxn modelId="{E490854F-80FF-4956-B87F-85D7C1589C74}" type="presParOf" srcId="{3EEFA081-3328-43E9-B4DB-767EFF6C56C2}" destId="{CE5E3E6F-9F57-4982-AE89-335F9606A761}" srcOrd="0" destOrd="0" presId="urn:microsoft.com/office/officeart/2008/layout/LinedList"/>
    <dgm:cxn modelId="{FC6245B0-6D61-4079-9CC3-C7F553D1B132}" type="presParOf" srcId="{3EEFA081-3328-43E9-B4DB-767EFF6C56C2}" destId="{6A3442BD-8FFC-4F99-A637-0E2E6444FFA6}" srcOrd="1" destOrd="0" presId="urn:microsoft.com/office/officeart/2008/layout/LinedList"/>
    <dgm:cxn modelId="{DBD39566-56EF-4554-B639-EE0E61AC8588}" type="presParOf" srcId="{6A3442BD-8FFC-4F99-A637-0E2E6444FFA6}" destId="{77A0D6CA-6C50-4FEA-A7A1-DE006ADE603E}" srcOrd="0" destOrd="0" presId="urn:microsoft.com/office/officeart/2008/layout/LinedList"/>
    <dgm:cxn modelId="{8FEAD0D0-1FEB-405A-99A4-623C9DA0AB99}" type="presParOf" srcId="{6A3442BD-8FFC-4F99-A637-0E2E6444FFA6}" destId="{EF0D1007-C71D-46C9-AC97-5DDD6BB5632B}" srcOrd="1" destOrd="0" presId="urn:microsoft.com/office/officeart/2008/layout/LinedList"/>
    <dgm:cxn modelId="{40363491-85AE-4418-9BDB-4521FEB14E78}" type="presParOf" srcId="{EF0D1007-C71D-46C9-AC97-5DDD6BB5632B}" destId="{86284B9C-B9F4-493F-8E90-FBA0A320D16C}" srcOrd="0" destOrd="0" presId="urn:microsoft.com/office/officeart/2008/layout/LinedList"/>
    <dgm:cxn modelId="{091BBA0B-A4A4-4CEC-BC1F-D21322D8221A}" type="presParOf" srcId="{EF0D1007-C71D-46C9-AC97-5DDD6BB5632B}" destId="{2A967C7C-15EF-433C-8FEF-DBF0FACA5F5F}" srcOrd="1" destOrd="0" presId="urn:microsoft.com/office/officeart/2008/layout/LinedList"/>
    <dgm:cxn modelId="{3B090940-034D-4E43-9806-3E26276AFC5A}" type="presParOf" srcId="{2A967C7C-15EF-433C-8FEF-DBF0FACA5F5F}" destId="{897F62AA-0AFC-46B6-B7F8-E85E369FD395}" srcOrd="0" destOrd="0" presId="urn:microsoft.com/office/officeart/2008/layout/LinedList"/>
    <dgm:cxn modelId="{6EF3415F-1A2C-408F-818D-E31501751DC0}" type="presParOf" srcId="{2A967C7C-15EF-433C-8FEF-DBF0FACA5F5F}" destId="{889E6D1E-BD49-4D6D-A509-DD44BE133A14}" srcOrd="1" destOrd="0" presId="urn:microsoft.com/office/officeart/2008/layout/LinedList"/>
    <dgm:cxn modelId="{D67C584B-3844-4286-B546-12F3539555D3}" type="presParOf" srcId="{2A967C7C-15EF-433C-8FEF-DBF0FACA5F5F}" destId="{50F830D9-B4F3-4873-87BA-391A2829B762}" srcOrd="2" destOrd="0" presId="urn:microsoft.com/office/officeart/2008/layout/LinedList"/>
    <dgm:cxn modelId="{A06AC0DE-728A-4BF1-AF04-F05012B4CCB0}" type="presParOf" srcId="{EF0D1007-C71D-46C9-AC97-5DDD6BB5632B}" destId="{807ADC1B-B839-41B2-AB46-EC5A5BE04F1B}" srcOrd="2" destOrd="0" presId="urn:microsoft.com/office/officeart/2008/layout/LinedList"/>
    <dgm:cxn modelId="{F2C4B98F-C220-4E02-858B-53C826128142}" type="presParOf" srcId="{EF0D1007-C71D-46C9-AC97-5DDD6BB5632B}" destId="{11D5B1A8-6C26-45D8-BBAD-2D7E149576E3}" srcOrd="3" destOrd="0" presId="urn:microsoft.com/office/officeart/2008/layout/LinedList"/>
    <dgm:cxn modelId="{E3A2C76E-CCCA-4185-ADEB-E83A628FF112}" type="presParOf" srcId="{EF0D1007-C71D-46C9-AC97-5DDD6BB5632B}" destId="{78F64AAA-1066-4924-A972-DA6B9FCB11AE}" srcOrd="4" destOrd="0" presId="urn:microsoft.com/office/officeart/2008/layout/LinedList"/>
    <dgm:cxn modelId="{6113A795-179E-425D-8B10-7AA92758ACDA}" type="presParOf" srcId="{78F64AAA-1066-4924-A972-DA6B9FCB11AE}" destId="{C64F3EA7-3D71-48E3-96BE-5924B3DAB03F}" srcOrd="0" destOrd="0" presId="urn:microsoft.com/office/officeart/2008/layout/LinedList"/>
    <dgm:cxn modelId="{531BA67C-94C8-42B3-B551-BD1AC18F7A99}" type="presParOf" srcId="{78F64AAA-1066-4924-A972-DA6B9FCB11AE}" destId="{D9FB0480-5604-4758-9F00-673E5EE800DC}" srcOrd="1" destOrd="0" presId="urn:microsoft.com/office/officeart/2008/layout/LinedList"/>
    <dgm:cxn modelId="{D01AFCA5-24AB-48CB-BD7C-E10FEA523FA1}" type="presParOf" srcId="{78F64AAA-1066-4924-A972-DA6B9FCB11AE}" destId="{83DEEC4F-7B38-4D17-A7CE-B52AA5B4D345}" srcOrd="2" destOrd="0" presId="urn:microsoft.com/office/officeart/2008/layout/LinedList"/>
    <dgm:cxn modelId="{6C4DFD4F-38E0-4513-BF48-88D57C55B441}" type="presParOf" srcId="{EF0D1007-C71D-46C9-AC97-5DDD6BB5632B}" destId="{7CAA3DEC-C269-4843-B8B5-6D40C4DDAB98}" srcOrd="5" destOrd="0" presId="urn:microsoft.com/office/officeart/2008/layout/LinedList"/>
    <dgm:cxn modelId="{B9917CBE-6FB8-41A7-8836-92ADDBDD6418}" type="presParOf" srcId="{EF0D1007-C71D-46C9-AC97-5DDD6BB5632B}" destId="{3DF7E487-EF5D-48E4-9DB6-3CF4D48C6E8B}" srcOrd="6" destOrd="0" presId="urn:microsoft.com/office/officeart/2008/layout/LinedList"/>
    <dgm:cxn modelId="{B498B84B-AA10-4801-9577-6448E4D41AF0}" type="presParOf" srcId="{EF0D1007-C71D-46C9-AC97-5DDD6BB5632B}" destId="{923A3799-31CC-420D-9C99-7B28F0711F98}" srcOrd="7" destOrd="0" presId="urn:microsoft.com/office/officeart/2008/layout/LinedList"/>
    <dgm:cxn modelId="{D62C3F3E-7C49-4AAA-88CE-239954BD1DEF}" type="presParOf" srcId="{923A3799-31CC-420D-9C99-7B28F0711F98}" destId="{82D21D0C-0542-4243-B6E3-A18CCC7A83B2}" srcOrd="0" destOrd="0" presId="urn:microsoft.com/office/officeart/2008/layout/LinedList"/>
    <dgm:cxn modelId="{8157E20A-0E5F-46AD-9715-8A5C014DD81E}" type="presParOf" srcId="{923A3799-31CC-420D-9C99-7B28F0711F98}" destId="{5740F2C9-6D6C-4D84-887B-7BCF8C1DCA1E}" srcOrd="1" destOrd="0" presId="urn:microsoft.com/office/officeart/2008/layout/LinedList"/>
    <dgm:cxn modelId="{FC24D9F3-9C96-4915-B3A3-4E494A0B2732}" type="presParOf" srcId="{923A3799-31CC-420D-9C99-7B28F0711F98}" destId="{4B290089-2D46-487F-8D90-AA9341112891}" srcOrd="2" destOrd="0" presId="urn:microsoft.com/office/officeart/2008/layout/LinedList"/>
    <dgm:cxn modelId="{650952A6-CB0E-4A6F-9684-9398E42D32EA}" type="presParOf" srcId="{EF0D1007-C71D-46C9-AC97-5DDD6BB5632B}" destId="{BA9050BE-CCB0-4933-B252-D6BDDC9A3D5A}" srcOrd="8" destOrd="0" presId="urn:microsoft.com/office/officeart/2008/layout/LinedList"/>
    <dgm:cxn modelId="{CE6B1D91-5099-40B3-B695-E21827867718}" type="presParOf" srcId="{EF0D1007-C71D-46C9-AC97-5DDD6BB5632B}" destId="{BDB70D44-1154-4AB7-B3EB-70AEA294C43E}" srcOrd="9"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E9FE5B1-2DD9-4A10-BA95-951B0B78ACC3}"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en-GB"/>
        </a:p>
      </dgm:t>
    </dgm:pt>
    <dgm:pt modelId="{9012EB4D-33C7-408C-8B7C-6102491BD584}">
      <dgm:prSet phldrT="[Text]"/>
      <dgm:spPr/>
      <dgm:t>
        <a:bodyPr/>
        <a:lstStyle/>
        <a:p>
          <a:pPr algn="just"/>
          <a:r>
            <a:rPr lang="el-GR" b="0" i="0" dirty="0">
              <a:solidFill>
                <a:schemeClr val="bg2"/>
              </a:solidFill>
            </a:rPr>
            <a:t>Οι εθνοτικές μειονότητες έχουν χαμηλότερη πρόσβαση σε υπηρεσίες ψυχικής υγείας από ό,τι έχουν οι λευκοί. Είναι λιγότερο πιθανό να λάβουν την απαραίτητη φροντίδα και όταν  τη λάβουν είναι πιο πιθανό να είναι χαμηλής ποιότητας. </a:t>
          </a:r>
          <a:endParaRPr lang="en-GB" dirty="0">
            <a:solidFill>
              <a:schemeClr val="bg2"/>
            </a:solidFill>
          </a:endParaRPr>
        </a:p>
      </dgm:t>
    </dgm:pt>
    <dgm:pt modelId="{62522F77-A004-433B-9A97-2418870FEC97}" type="parTrans" cxnId="{00625E3B-91DC-4531-8C57-C1C3A230CBAF}">
      <dgm:prSet/>
      <dgm:spPr/>
      <dgm:t>
        <a:bodyPr/>
        <a:lstStyle/>
        <a:p>
          <a:endParaRPr lang="en-GB">
            <a:solidFill>
              <a:schemeClr val="bg2"/>
            </a:solidFill>
          </a:endParaRPr>
        </a:p>
      </dgm:t>
    </dgm:pt>
    <dgm:pt modelId="{D865719D-2197-4D70-8093-50F04C8CA4FB}" type="sibTrans" cxnId="{00625E3B-91DC-4531-8C57-C1C3A230CBAF}">
      <dgm:prSet/>
      <dgm:spPr/>
      <dgm:t>
        <a:bodyPr/>
        <a:lstStyle/>
        <a:p>
          <a:endParaRPr lang="en-GB">
            <a:solidFill>
              <a:schemeClr val="bg2"/>
            </a:solidFill>
          </a:endParaRPr>
        </a:p>
      </dgm:t>
    </dgm:pt>
    <dgm:pt modelId="{40AE9FCA-9E48-4D4B-96EA-72C81450772A}">
      <dgm:prSet phldrT="[Text]"/>
      <dgm:spPr/>
      <dgm:t>
        <a:bodyPr/>
        <a:lstStyle/>
        <a:p>
          <a:pPr algn="just"/>
          <a:r>
            <a:rPr lang="el-GR" b="0" i="0" dirty="0">
              <a:solidFill>
                <a:schemeClr val="bg2"/>
              </a:solidFill>
            </a:rPr>
            <a:t>Οι εθνοτικές μειονότητες έχουν ανάγκες στην ψυχική υγεία που δεν εκπληρώνονται και επηρεαστεί αρνητικά η συνολική υγεία και παραγωγικότητά τους. </a:t>
          </a:r>
          <a:endParaRPr lang="en-US" i="0" dirty="0">
            <a:solidFill>
              <a:schemeClr val="bg2"/>
            </a:solidFill>
          </a:endParaRPr>
        </a:p>
      </dgm:t>
    </dgm:pt>
    <dgm:pt modelId="{BA5CFA62-28A6-4055-B3A5-0C5D0B167220}" type="parTrans" cxnId="{A0E3AF63-566D-45DC-A39D-AEC042D36385}">
      <dgm:prSet/>
      <dgm:spPr/>
      <dgm:t>
        <a:bodyPr/>
        <a:lstStyle/>
        <a:p>
          <a:endParaRPr lang="en-GB">
            <a:solidFill>
              <a:schemeClr val="bg2"/>
            </a:solidFill>
          </a:endParaRPr>
        </a:p>
      </dgm:t>
    </dgm:pt>
    <dgm:pt modelId="{36001D94-C6B0-49CA-A388-0D9653D7D2A4}" type="sibTrans" cxnId="{A0E3AF63-566D-45DC-A39D-AEC042D36385}">
      <dgm:prSet/>
      <dgm:spPr/>
      <dgm:t>
        <a:bodyPr/>
        <a:lstStyle/>
        <a:p>
          <a:endParaRPr lang="en-GB">
            <a:solidFill>
              <a:schemeClr val="bg2"/>
            </a:solidFill>
          </a:endParaRPr>
        </a:p>
      </dgm:t>
    </dgm:pt>
    <dgm:pt modelId="{E6623088-754B-44AA-A8E3-09804656A861}">
      <dgm:prSet/>
      <dgm:spPr/>
      <dgm:t>
        <a:bodyPr/>
        <a:lstStyle/>
        <a:p>
          <a:pPr algn="just"/>
          <a:r>
            <a:rPr lang="el-GR" b="0" i="0" dirty="0">
              <a:solidFill>
                <a:schemeClr val="bg2"/>
              </a:solidFill>
            </a:rPr>
            <a:t>Πολλοί ενήλικες με αναπηρία (ηλικίας 18 - 55 ετών) έχουν και κάποια ψυχική διαταραχή που συμβάλλει στην αναπηρία τους.</a:t>
          </a:r>
          <a:endParaRPr lang="en-GB" dirty="0">
            <a:solidFill>
              <a:schemeClr val="bg2"/>
            </a:solidFill>
          </a:endParaRPr>
        </a:p>
      </dgm:t>
    </dgm:pt>
    <dgm:pt modelId="{022BEBF5-B5E8-42C1-B183-A1187E7F0AAB}" type="parTrans" cxnId="{50608311-D64B-42DE-8834-6953E366F0D3}">
      <dgm:prSet/>
      <dgm:spPr/>
      <dgm:t>
        <a:bodyPr/>
        <a:lstStyle/>
        <a:p>
          <a:endParaRPr lang="en-GB">
            <a:solidFill>
              <a:schemeClr val="bg2"/>
            </a:solidFill>
          </a:endParaRPr>
        </a:p>
      </dgm:t>
    </dgm:pt>
    <dgm:pt modelId="{F69A2E90-A4A0-44D4-9AFE-A3C6D3F23BFB}" type="sibTrans" cxnId="{50608311-D64B-42DE-8834-6953E366F0D3}">
      <dgm:prSet/>
      <dgm:spPr/>
      <dgm:t>
        <a:bodyPr/>
        <a:lstStyle/>
        <a:p>
          <a:endParaRPr lang="en-GB">
            <a:solidFill>
              <a:schemeClr val="bg2"/>
            </a:solidFill>
          </a:endParaRPr>
        </a:p>
      </dgm:t>
    </dgm:pt>
    <dgm:pt modelId="{C97A8E69-03A3-465F-B681-044EF20D0B62}" type="pres">
      <dgm:prSet presAssocID="{2E9FE5B1-2DD9-4A10-BA95-951B0B78ACC3}" presName="linear" presStyleCnt="0">
        <dgm:presLayoutVars>
          <dgm:animLvl val="lvl"/>
          <dgm:resizeHandles val="exact"/>
        </dgm:presLayoutVars>
      </dgm:prSet>
      <dgm:spPr/>
      <dgm:t>
        <a:bodyPr/>
        <a:lstStyle/>
        <a:p>
          <a:endParaRPr lang="en-GB"/>
        </a:p>
      </dgm:t>
    </dgm:pt>
    <dgm:pt modelId="{0735BA42-A901-4F97-8A58-7AFBC1395BB2}" type="pres">
      <dgm:prSet presAssocID="{9012EB4D-33C7-408C-8B7C-6102491BD584}" presName="parentText" presStyleLbl="node1" presStyleIdx="0" presStyleCnt="3" custLinFactY="-3495" custLinFactNeighborY="-100000">
        <dgm:presLayoutVars>
          <dgm:chMax val="0"/>
          <dgm:bulletEnabled val="1"/>
        </dgm:presLayoutVars>
      </dgm:prSet>
      <dgm:spPr/>
      <dgm:t>
        <a:bodyPr/>
        <a:lstStyle/>
        <a:p>
          <a:endParaRPr lang="en-GB"/>
        </a:p>
      </dgm:t>
    </dgm:pt>
    <dgm:pt modelId="{61C8DB92-4B65-482F-A5DA-B798A2E1CC66}" type="pres">
      <dgm:prSet presAssocID="{D865719D-2197-4D70-8093-50F04C8CA4FB}" presName="spacer" presStyleCnt="0"/>
      <dgm:spPr/>
    </dgm:pt>
    <dgm:pt modelId="{E56913F6-C783-4750-8C89-73B1C44C1838}" type="pres">
      <dgm:prSet presAssocID="{40AE9FCA-9E48-4D4B-96EA-72C81450772A}" presName="parentText" presStyleLbl="node1" presStyleIdx="1" presStyleCnt="3" custLinFactNeighborY="-14401">
        <dgm:presLayoutVars>
          <dgm:chMax val="0"/>
          <dgm:bulletEnabled val="1"/>
        </dgm:presLayoutVars>
      </dgm:prSet>
      <dgm:spPr/>
      <dgm:t>
        <a:bodyPr/>
        <a:lstStyle/>
        <a:p>
          <a:endParaRPr lang="en-GB"/>
        </a:p>
      </dgm:t>
    </dgm:pt>
    <dgm:pt modelId="{FEF39AC2-3E43-4BE3-BE29-46DE91A0AAE1}" type="pres">
      <dgm:prSet presAssocID="{36001D94-C6B0-49CA-A388-0D9653D7D2A4}" presName="spacer" presStyleCnt="0"/>
      <dgm:spPr/>
    </dgm:pt>
    <dgm:pt modelId="{687FFF40-76EC-4694-B5EA-3E43D88C4451}" type="pres">
      <dgm:prSet presAssocID="{E6623088-754B-44AA-A8E3-09804656A861}" presName="parentText" presStyleLbl="node1" presStyleIdx="2" presStyleCnt="3" custLinFactNeighborY="19536">
        <dgm:presLayoutVars>
          <dgm:chMax val="0"/>
          <dgm:bulletEnabled val="1"/>
        </dgm:presLayoutVars>
      </dgm:prSet>
      <dgm:spPr/>
      <dgm:t>
        <a:bodyPr/>
        <a:lstStyle/>
        <a:p>
          <a:endParaRPr lang="en-GB"/>
        </a:p>
      </dgm:t>
    </dgm:pt>
  </dgm:ptLst>
  <dgm:cxnLst>
    <dgm:cxn modelId="{A0E3AF63-566D-45DC-A39D-AEC042D36385}" srcId="{2E9FE5B1-2DD9-4A10-BA95-951B0B78ACC3}" destId="{40AE9FCA-9E48-4D4B-96EA-72C81450772A}" srcOrd="1" destOrd="0" parTransId="{BA5CFA62-28A6-4055-B3A5-0C5D0B167220}" sibTransId="{36001D94-C6B0-49CA-A388-0D9653D7D2A4}"/>
    <dgm:cxn modelId="{13DBEB8F-70EC-419D-812A-B1B933CAD59F}" type="presOf" srcId="{40AE9FCA-9E48-4D4B-96EA-72C81450772A}" destId="{E56913F6-C783-4750-8C89-73B1C44C1838}" srcOrd="0" destOrd="0" presId="urn:microsoft.com/office/officeart/2005/8/layout/vList2"/>
    <dgm:cxn modelId="{00625E3B-91DC-4531-8C57-C1C3A230CBAF}" srcId="{2E9FE5B1-2DD9-4A10-BA95-951B0B78ACC3}" destId="{9012EB4D-33C7-408C-8B7C-6102491BD584}" srcOrd="0" destOrd="0" parTransId="{62522F77-A004-433B-9A97-2418870FEC97}" sibTransId="{D865719D-2197-4D70-8093-50F04C8CA4FB}"/>
    <dgm:cxn modelId="{5DD40670-2301-4778-B2A4-AF2EE3B6D542}" type="presOf" srcId="{E6623088-754B-44AA-A8E3-09804656A861}" destId="{687FFF40-76EC-4694-B5EA-3E43D88C4451}" srcOrd="0" destOrd="0" presId="urn:microsoft.com/office/officeart/2005/8/layout/vList2"/>
    <dgm:cxn modelId="{BA2C7B18-F1CB-4780-B15F-6E8B09B15F48}" type="presOf" srcId="{9012EB4D-33C7-408C-8B7C-6102491BD584}" destId="{0735BA42-A901-4F97-8A58-7AFBC1395BB2}" srcOrd="0" destOrd="0" presId="urn:microsoft.com/office/officeart/2005/8/layout/vList2"/>
    <dgm:cxn modelId="{50608311-D64B-42DE-8834-6953E366F0D3}" srcId="{2E9FE5B1-2DD9-4A10-BA95-951B0B78ACC3}" destId="{E6623088-754B-44AA-A8E3-09804656A861}" srcOrd="2" destOrd="0" parTransId="{022BEBF5-B5E8-42C1-B183-A1187E7F0AAB}" sibTransId="{F69A2E90-A4A0-44D4-9AFE-A3C6D3F23BFB}"/>
    <dgm:cxn modelId="{8FEC10A4-9A47-4C0B-B524-EB384B86A3B4}" type="presOf" srcId="{2E9FE5B1-2DD9-4A10-BA95-951B0B78ACC3}" destId="{C97A8E69-03A3-465F-B681-044EF20D0B62}" srcOrd="0" destOrd="0" presId="urn:microsoft.com/office/officeart/2005/8/layout/vList2"/>
    <dgm:cxn modelId="{449B578F-A303-4605-A980-18217D6AADE1}" type="presParOf" srcId="{C97A8E69-03A3-465F-B681-044EF20D0B62}" destId="{0735BA42-A901-4F97-8A58-7AFBC1395BB2}" srcOrd="0" destOrd="0" presId="urn:microsoft.com/office/officeart/2005/8/layout/vList2"/>
    <dgm:cxn modelId="{146ECDBD-D177-4648-B180-7291119D7FD5}" type="presParOf" srcId="{C97A8E69-03A3-465F-B681-044EF20D0B62}" destId="{61C8DB92-4B65-482F-A5DA-B798A2E1CC66}" srcOrd="1" destOrd="0" presId="urn:microsoft.com/office/officeart/2005/8/layout/vList2"/>
    <dgm:cxn modelId="{017D8E92-A6FF-4AE6-8747-E17D701BBA09}" type="presParOf" srcId="{C97A8E69-03A3-465F-B681-044EF20D0B62}" destId="{E56913F6-C783-4750-8C89-73B1C44C1838}" srcOrd="2" destOrd="0" presId="urn:microsoft.com/office/officeart/2005/8/layout/vList2"/>
    <dgm:cxn modelId="{76CF5CA6-D3D3-47B1-AC51-17400022C2CB}" type="presParOf" srcId="{C97A8E69-03A3-465F-B681-044EF20D0B62}" destId="{FEF39AC2-3E43-4BE3-BE29-46DE91A0AAE1}" srcOrd="3" destOrd="0" presId="urn:microsoft.com/office/officeart/2005/8/layout/vList2"/>
    <dgm:cxn modelId="{9314B135-FEB3-43A7-A82A-F2AEDD6073BC}" type="presParOf" srcId="{C97A8E69-03A3-465F-B681-044EF20D0B62}" destId="{687FFF40-76EC-4694-B5EA-3E43D88C4451}"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CDED491-FB47-4CB7-9FE4-B994DBBEE4FB}"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GB"/>
        </a:p>
      </dgm:t>
    </dgm:pt>
    <dgm:pt modelId="{AEBCB1E6-D50F-49A0-AFCB-A3E0B4760E1C}">
      <dgm:prSet phldrT="[Text]" custT="1"/>
      <dgm:spPr/>
      <dgm:t>
        <a:bodyPr/>
        <a:lstStyle/>
        <a:p>
          <a:pPr algn="ctr"/>
          <a:r>
            <a:rPr lang="el-GR" sz="1700" b="1" kern="1200" dirty="0">
              <a:solidFill>
                <a:schemeClr val="bg2"/>
              </a:solidFill>
              <a:latin typeface="Calibri"/>
              <a:ea typeface="+mn-ea"/>
              <a:cs typeface="+mn-cs"/>
            </a:rPr>
            <a:t>Ψυχική Υγεία: </a:t>
          </a:r>
        </a:p>
        <a:p>
          <a:pPr algn="ctr"/>
          <a:r>
            <a:rPr lang="el-GR" sz="1700" kern="1200" dirty="0">
              <a:solidFill>
                <a:schemeClr val="bg2"/>
              </a:solidFill>
              <a:latin typeface="Calibri"/>
              <a:ea typeface="+mn-ea"/>
              <a:cs typeface="+mn-cs"/>
            </a:rPr>
            <a:t>Η αποτελεσματική ψυχική λειτουργία που οδηγεί σε παραγωγικές δραστηριότητες, διατήρηση σχέσεων με άλλους ανθρώπους, ικανότητα προσαρμογής στις αλλαγές και αντιμετώπισης των αντιξοοτήτων.</a:t>
          </a:r>
          <a:endParaRPr lang="en-GB" sz="1700" kern="1200" dirty="0">
            <a:solidFill>
              <a:schemeClr val="bg2"/>
            </a:solidFill>
            <a:latin typeface="Calibri"/>
            <a:ea typeface="+mn-ea"/>
            <a:cs typeface="+mn-cs"/>
          </a:endParaRPr>
        </a:p>
      </dgm:t>
    </dgm:pt>
    <dgm:pt modelId="{0116B257-6B23-48E0-8176-D71FB703D04E}" type="parTrans" cxnId="{2638F115-42CE-4193-8889-29769C4167AE}">
      <dgm:prSet/>
      <dgm:spPr/>
      <dgm:t>
        <a:bodyPr/>
        <a:lstStyle/>
        <a:p>
          <a:endParaRPr lang="en-GB">
            <a:solidFill>
              <a:schemeClr val="bg2"/>
            </a:solidFill>
          </a:endParaRPr>
        </a:p>
      </dgm:t>
    </dgm:pt>
    <dgm:pt modelId="{87F88D1A-F7E8-4B86-A777-AA02309B24A1}" type="sibTrans" cxnId="{2638F115-42CE-4193-8889-29769C4167AE}">
      <dgm:prSet/>
      <dgm:spPr/>
      <dgm:t>
        <a:bodyPr/>
        <a:lstStyle/>
        <a:p>
          <a:endParaRPr lang="en-GB">
            <a:solidFill>
              <a:schemeClr val="bg2"/>
            </a:solidFill>
          </a:endParaRPr>
        </a:p>
      </dgm:t>
    </dgm:pt>
    <dgm:pt modelId="{4847FF74-898C-4AFB-9826-7E5B971428B8}">
      <dgm:prSet phldrT="[Text]" custT="1"/>
      <dgm:spPr/>
      <dgm:t>
        <a:bodyPr/>
        <a:lstStyle/>
        <a:p>
          <a:pPr algn="ctr"/>
          <a:r>
            <a:rPr lang="el-GR" sz="1800" b="1" kern="1200" dirty="0">
              <a:solidFill>
                <a:schemeClr val="bg2"/>
              </a:solidFill>
              <a:latin typeface="Calibri"/>
              <a:ea typeface="+mn-ea"/>
              <a:cs typeface="+mn-cs"/>
            </a:rPr>
            <a:t>Προβλήματα Ψυχικής Υγείας:</a:t>
          </a:r>
        </a:p>
        <a:p>
          <a:pPr algn="ctr"/>
          <a:r>
            <a:rPr lang="el-GR" sz="1800" kern="1200" dirty="0">
              <a:solidFill>
                <a:schemeClr val="bg2"/>
              </a:solidFill>
              <a:latin typeface="Calibri"/>
              <a:ea typeface="+mn-ea"/>
              <a:cs typeface="+mn-cs"/>
            </a:rPr>
            <a:t>Ενδείξεις και συμπτώματα ανεπαρκούς έντασης ή διάρκειας που να πληρούν τα κριτήρια για τη διάγνωση οποιασδήποτε ψυχικής διαταραχής.</a:t>
          </a:r>
          <a:endParaRPr lang="en-GB" sz="1800" kern="1200" dirty="0">
            <a:solidFill>
              <a:schemeClr val="bg2"/>
            </a:solidFill>
            <a:latin typeface="Calibri"/>
            <a:ea typeface="+mn-ea"/>
            <a:cs typeface="+mn-cs"/>
          </a:endParaRPr>
        </a:p>
      </dgm:t>
    </dgm:pt>
    <dgm:pt modelId="{4DFDCFA0-B1D4-4CE9-A380-7C476AB23640}" type="parTrans" cxnId="{70287CEA-E0A2-4F22-80DA-1EEEEEF0DEBE}">
      <dgm:prSet/>
      <dgm:spPr/>
      <dgm:t>
        <a:bodyPr/>
        <a:lstStyle/>
        <a:p>
          <a:endParaRPr lang="en-GB">
            <a:solidFill>
              <a:schemeClr val="bg2"/>
            </a:solidFill>
          </a:endParaRPr>
        </a:p>
      </dgm:t>
    </dgm:pt>
    <dgm:pt modelId="{A8DC6F61-C767-4E9A-A455-1E058D4FBD9B}" type="sibTrans" cxnId="{70287CEA-E0A2-4F22-80DA-1EEEEEF0DEBE}">
      <dgm:prSet/>
      <dgm:spPr/>
      <dgm:t>
        <a:bodyPr/>
        <a:lstStyle/>
        <a:p>
          <a:endParaRPr lang="en-GB">
            <a:solidFill>
              <a:schemeClr val="bg2"/>
            </a:solidFill>
          </a:endParaRPr>
        </a:p>
      </dgm:t>
    </dgm:pt>
    <dgm:pt modelId="{A0160AB5-48CB-405A-829A-BD54AC33612D}">
      <dgm:prSet custT="1"/>
      <dgm:spPr>
        <a:solidFill>
          <a:schemeClr val="accent6">
            <a:lumMod val="75000"/>
          </a:schemeClr>
        </a:solidFill>
      </dgm:spPr>
      <dgm:t>
        <a:bodyPr/>
        <a:lstStyle/>
        <a:p>
          <a:pPr algn="ctr"/>
          <a:r>
            <a:rPr lang="el-GR" sz="1600" b="1" kern="1200" dirty="0">
              <a:solidFill>
                <a:schemeClr val="bg2"/>
              </a:solidFill>
              <a:latin typeface="Calibri"/>
              <a:ea typeface="+mn-ea"/>
              <a:cs typeface="+mn-cs"/>
            </a:rPr>
            <a:t>Ψυχική ασθένεια: </a:t>
          </a:r>
        </a:p>
        <a:p>
          <a:pPr algn="ctr"/>
          <a:r>
            <a:rPr lang="el-GR" sz="1600" kern="1200" dirty="0">
              <a:solidFill>
                <a:schemeClr val="bg2"/>
              </a:solidFill>
              <a:latin typeface="Calibri"/>
              <a:ea typeface="+mn-ea"/>
              <a:cs typeface="+mn-cs"/>
            </a:rPr>
            <a:t>Όλες οι ψυχικές διαταραχές, οι οποίες είναι καταστάσεις υγείας που χαρακτηρίζονται από αλλοιώσεις στη σκέψη, τη διάθεση ή τη συμπεριφορά (ή κάποιος συνδυασμός αυτών) που σχετίζονται με δυσφορία και/ή διαταραχή της λειτουργίας.</a:t>
          </a:r>
          <a:endParaRPr lang="en-US" sz="1600" kern="1200" dirty="0">
            <a:solidFill>
              <a:schemeClr val="bg2"/>
            </a:solidFill>
            <a:latin typeface="Calibri"/>
            <a:ea typeface="+mn-ea"/>
            <a:cs typeface="+mn-cs"/>
          </a:endParaRPr>
        </a:p>
      </dgm:t>
    </dgm:pt>
    <dgm:pt modelId="{D4A68808-5E79-4AAA-8136-2EAD639345FC}" type="parTrans" cxnId="{39ED6CCB-3B35-4D6B-A2E2-6E356794F4B0}">
      <dgm:prSet/>
      <dgm:spPr/>
      <dgm:t>
        <a:bodyPr/>
        <a:lstStyle/>
        <a:p>
          <a:endParaRPr lang="en-GB">
            <a:solidFill>
              <a:schemeClr val="bg2"/>
            </a:solidFill>
          </a:endParaRPr>
        </a:p>
      </dgm:t>
    </dgm:pt>
    <dgm:pt modelId="{1E078274-1DCF-4B39-AA92-747048D351A9}" type="sibTrans" cxnId="{39ED6CCB-3B35-4D6B-A2E2-6E356794F4B0}">
      <dgm:prSet/>
      <dgm:spPr/>
      <dgm:t>
        <a:bodyPr/>
        <a:lstStyle/>
        <a:p>
          <a:endParaRPr lang="en-GB">
            <a:solidFill>
              <a:schemeClr val="bg2"/>
            </a:solidFill>
          </a:endParaRPr>
        </a:p>
      </dgm:t>
    </dgm:pt>
    <dgm:pt modelId="{ECD60BDB-1CF1-4AAE-A8E9-4D860F7ED45F}">
      <dgm:prSet custT="1"/>
      <dgm:spPr/>
      <dgm:t>
        <a:bodyPr/>
        <a:lstStyle/>
        <a:p>
          <a:pPr algn="ctr"/>
          <a:r>
            <a:rPr lang="el-GR" sz="2000" b="1" dirty="0">
              <a:solidFill>
                <a:schemeClr val="bg2"/>
              </a:solidFill>
            </a:rPr>
            <a:t>Πολιτισμός</a:t>
          </a:r>
          <a:r>
            <a:rPr lang="en-GB" sz="2000" b="1" dirty="0">
              <a:solidFill>
                <a:schemeClr val="bg2"/>
              </a:solidFill>
            </a:rPr>
            <a:t>: </a:t>
          </a:r>
        </a:p>
        <a:p>
          <a:pPr algn="ctr"/>
          <a:r>
            <a:rPr lang="el-GR" sz="1800" dirty="0">
              <a:solidFill>
                <a:schemeClr val="bg2"/>
              </a:solidFill>
            </a:rPr>
            <a:t>Κοινή κληρονομιά, σύνολο πεποιθήσεων, κανόνων και αξιών.</a:t>
          </a:r>
          <a:endParaRPr lang="en-GB" sz="2000" dirty="0">
            <a:solidFill>
              <a:schemeClr val="bg2"/>
            </a:solidFill>
          </a:endParaRPr>
        </a:p>
      </dgm:t>
    </dgm:pt>
    <dgm:pt modelId="{E99AD0E2-27E6-4761-BE36-8F8320455CF9}" type="parTrans" cxnId="{1DCC7A49-0A5E-4551-B21D-DE193A267D41}">
      <dgm:prSet/>
      <dgm:spPr/>
      <dgm:t>
        <a:bodyPr/>
        <a:lstStyle/>
        <a:p>
          <a:endParaRPr lang="en-GB">
            <a:solidFill>
              <a:schemeClr val="bg2"/>
            </a:solidFill>
          </a:endParaRPr>
        </a:p>
      </dgm:t>
    </dgm:pt>
    <dgm:pt modelId="{833CA27A-495C-4FAB-A623-3A8C736B02F5}" type="sibTrans" cxnId="{1DCC7A49-0A5E-4551-B21D-DE193A267D41}">
      <dgm:prSet/>
      <dgm:spPr/>
      <dgm:t>
        <a:bodyPr/>
        <a:lstStyle/>
        <a:p>
          <a:endParaRPr lang="en-GB">
            <a:solidFill>
              <a:schemeClr val="bg2"/>
            </a:solidFill>
          </a:endParaRPr>
        </a:p>
      </dgm:t>
    </dgm:pt>
    <dgm:pt modelId="{F111A323-335C-4C9E-99D5-5042FF552639}" type="pres">
      <dgm:prSet presAssocID="{ECDED491-FB47-4CB7-9FE4-B994DBBEE4FB}" presName="diagram" presStyleCnt="0">
        <dgm:presLayoutVars>
          <dgm:dir/>
          <dgm:resizeHandles val="exact"/>
        </dgm:presLayoutVars>
      </dgm:prSet>
      <dgm:spPr/>
      <dgm:t>
        <a:bodyPr/>
        <a:lstStyle/>
        <a:p>
          <a:endParaRPr lang="en-GB"/>
        </a:p>
      </dgm:t>
    </dgm:pt>
    <dgm:pt modelId="{6B8BC65C-4FA3-4E66-92BD-8157DB846A43}" type="pres">
      <dgm:prSet presAssocID="{AEBCB1E6-D50F-49A0-AFCB-A3E0B4760E1C}" presName="node" presStyleLbl="node1" presStyleIdx="0" presStyleCnt="4">
        <dgm:presLayoutVars>
          <dgm:bulletEnabled val="1"/>
        </dgm:presLayoutVars>
      </dgm:prSet>
      <dgm:spPr/>
      <dgm:t>
        <a:bodyPr/>
        <a:lstStyle/>
        <a:p>
          <a:endParaRPr lang="en-GB"/>
        </a:p>
      </dgm:t>
    </dgm:pt>
    <dgm:pt modelId="{07B6E00B-885B-4AE1-BF46-51F7EF0D7F9E}" type="pres">
      <dgm:prSet presAssocID="{87F88D1A-F7E8-4B86-A777-AA02309B24A1}" presName="sibTrans" presStyleCnt="0"/>
      <dgm:spPr/>
    </dgm:pt>
    <dgm:pt modelId="{AEAC6FB5-EF9F-4EBB-B7B6-FBCB93F4C0D6}" type="pres">
      <dgm:prSet presAssocID="{A0160AB5-48CB-405A-829A-BD54AC33612D}" presName="node" presStyleLbl="node1" presStyleIdx="1" presStyleCnt="4">
        <dgm:presLayoutVars>
          <dgm:bulletEnabled val="1"/>
        </dgm:presLayoutVars>
      </dgm:prSet>
      <dgm:spPr/>
      <dgm:t>
        <a:bodyPr/>
        <a:lstStyle/>
        <a:p>
          <a:endParaRPr lang="en-GB"/>
        </a:p>
      </dgm:t>
    </dgm:pt>
    <dgm:pt modelId="{D4C87E6E-2AA6-45C8-9BA6-EFD19DF7ED86}" type="pres">
      <dgm:prSet presAssocID="{1E078274-1DCF-4B39-AA92-747048D351A9}" presName="sibTrans" presStyleCnt="0"/>
      <dgm:spPr/>
    </dgm:pt>
    <dgm:pt modelId="{111E2F54-A51B-4595-BE10-A838E3EA06B6}" type="pres">
      <dgm:prSet presAssocID="{4847FF74-898C-4AFB-9826-7E5B971428B8}" presName="node" presStyleLbl="node1" presStyleIdx="2" presStyleCnt="4">
        <dgm:presLayoutVars>
          <dgm:bulletEnabled val="1"/>
        </dgm:presLayoutVars>
      </dgm:prSet>
      <dgm:spPr/>
      <dgm:t>
        <a:bodyPr/>
        <a:lstStyle/>
        <a:p>
          <a:endParaRPr lang="en-GB"/>
        </a:p>
      </dgm:t>
    </dgm:pt>
    <dgm:pt modelId="{D9FE70F5-32F2-44A6-92BD-03BC47D408FF}" type="pres">
      <dgm:prSet presAssocID="{A8DC6F61-C767-4E9A-A455-1E058D4FBD9B}" presName="sibTrans" presStyleCnt="0"/>
      <dgm:spPr/>
    </dgm:pt>
    <dgm:pt modelId="{AC1C1E4C-CB9B-4A21-808E-5FB8A0E03B4A}" type="pres">
      <dgm:prSet presAssocID="{ECD60BDB-1CF1-4AAE-A8E9-4D860F7ED45F}" presName="node" presStyleLbl="node1" presStyleIdx="3" presStyleCnt="4">
        <dgm:presLayoutVars>
          <dgm:bulletEnabled val="1"/>
        </dgm:presLayoutVars>
      </dgm:prSet>
      <dgm:spPr/>
      <dgm:t>
        <a:bodyPr/>
        <a:lstStyle/>
        <a:p>
          <a:endParaRPr lang="en-GB"/>
        </a:p>
      </dgm:t>
    </dgm:pt>
  </dgm:ptLst>
  <dgm:cxnLst>
    <dgm:cxn modelId="{39ED6CCB-3B35-4D6B-A2E2-6E356794F4B0}" srcId="{ECDED491-FB47-4CB7-9FE4-B994DBBEE4FB}" destId="{A0160AB5-48CB-405A-829A-BD54AC33612D}" srcOrd="1" destOrd="0" parTransId="{D4A68808-5E79-4AAA-8136-2EAD639345FC}" sibTransId="{1E078274-1DCF-4B39-AA92-747048D351A9}"/>
    <dgm:cxn modelId="{4EFBF8E0-00DC-476F-B034-B015A7137F2E}" type="presOf" srcId="{ECD60BDB-1CF1-4AAE-A8E9-4D860F7ED45F}" destId="{AC1C1E4C-CB9B-4A21-808E-5FB8A0E03B4A}" srcOrd="0" destOrd="0" presId="urn:microsoft.com/office/officeart/2005/8/layout/default"/>
    <dgm:cxn modelId="{1DCC7A49-0A5E-4551-B21D-DE193A267D41}" srcId="{ECDED491-FB47-4CB7-9FE4-B994DBBEE4FB}" destId="{ECD60BDB-1CF1-4AAE-A8E9-4D860F7ED45F}" srcOrd="3" destOrd="0" parTransId="{E99AD0E2-27E6-4761-BE36-8F8320455CF9}" sibTransId="{833CA27A-495C-4FAB-A623-3A8C736B02F5}"/>
    <dgm:cxn modelId="{9C5F6835-5F38-4684-AF5D-23E8247678F5}" type="presOf" srcId="{A0160AB5-48CB-405A-829A-BD54AC33612D}" destId="{AEAC6FB5-EF9F-4EBB-B7B6-FBCB93F4C0D6}" srcOrd="0" destOrd="0" presId="urn:microsoft.com/office/officeart/2005/8/layout/default"/>
    <dgm:cxn modelId="{70287CEA-E0A2-4F22-80DA-1EEEEEF0DEBE}" srcId="{ECDED491-FB47-4CB7-9FE4-B994DBBEE4FB}" destId="{4847FF74-898C-4AFB-9826-7E5B971428B8}" srcOrd="2" destOrd="0" parTransId="{4DFDCFA0-B1D4-4CE9-A380-7C476AB23640}" sibTransId="{A8DC6F61-C767-4E9A-A455-1E058D4FBD9B}"/>
    <dgm:cxn modelId="{8A858A2C-A682-41EE-9E30-2A8F5C5A3C01}" type="presOf" srcId="{4847FF74-898C-4AFB-9826-7E5B971428B8}" destId="{111E2F54-A51B-4595-BE10-A838E3EA06B6}" srcOrd="0" destOrd="0" presId="urn:microsoft.com/office/officeart/2005/8/layout/default"/>
    <dgm:cxn modelId="{2638F115-42CE-4193-8889-29769C4167AE}" srcId="{ECDED491-FB47-4CB7-9FE4-B994DBBEE4FB}" destId="{AEBCB1E6-D50F-49A0-AFCB-A3E0B4760E1C}" srcOrd="0" destOrd="0" parTransId="{0116B257-6B23-48E0-8176-D71FB703D04E}" sibTransId="{87F88D1A-F7E8-4B86-A777-AA02309B24A1}"/>
    <dgm:cxn modelId="{F9832BF8-2247-41EA-9A7C-3D2489F708E3}" type="presOf" srcId="{AEBCB1E6-D50F-49A0-AFCB-A3E0B4760E1C}" destId="{6B8BC65C-4FA3-4E66-92BD-8157DB846A43}" srcOrd="0" destOrd="0" presId="urn:microsoft.com/office/officeart/2005/8/layout/default"/>
    <dgm:cxn modelId="{EF8F4533-8257-4967-810D-0C6C3842279A}" type="presOf" srcId="{ECDED491-FB47-4CB7-9FE4-B994DBBEE4FB}" destId="{F111A323-335C-4C9E-99D5-5042FF552639}" srcOrd="0" destOrd="0" presId="urn:microsoft.com/office/officeart/2005/8/layout/default"/>
    <dgm:cxn modelId="{B2BEB7E6-B2C5-4E40-99BA-FEA6BBEA82DC}" type="presParOf" srcId="{F111A323-335C-4C9E-99D5-5042FF552639}" destId="{6B8BC65C-4FA3-4E66-92BD-8157DB846A43}" srcOrd="0" destOrd="0" presId="urn:microsoft.com/office/officeart/2005/8/layout/default"/>
    <dgm:cxn modelId="{43891AFF-1993-4718-BC88-93943AEFB336}" type="presParOf" srcId="{F111A323-335C-4C9E-99D5-5042FF552639}" destId="{07B6E00B-885B-4AE1-BF46-51F7EF0D7F9E}" srcOrd="1" destOrd="0" presId="urn:microsoft.com/office/officeart/2005/8/layout/default"/>
    <dgm:cxn modelId="{ACC19353-CF17-4CDF-8FE1-F0E949CA804F}" type="presParOf" srcId="{F111A323-335C-4C9E-99D5-5042FF552639}" destId="{AEAC6FB5-EF9F-4EBB-B7B6-FBCB93F4C0D6}" srcOrd="2" destOrd="0" presId="urn:microsoft.com/office/officeart/2005/8/layout/default"/>
    <dgm:cxn modelId="{7D257C43-4665-494D-9033-725B51C7474B}" type="presParOf" srcId="{F111A323-335C-4C9E-99D5-5042FF552639}" destId="{D4C87E6E-2AA6-45C8-9BA6-EFD19DF7ED86}" srcOrd="3" destOrd="0" presId="urn:microsoft.com/office/officeart/2005/8/layout/default"/>
    <dgm:cxn modelId="{638EBA0C-E8D5-46B7-ABA0-7C2920C04428}" type="presParOf" srcId="{F111A323-335C-4C9E-99D5-5042FF552639}" destId="{111E2F54-A51B-4595-BE10-A838E3EA06B6}" srcOrd="4" destOrd="0" presId="urn:microsoft.com/office/officeart/2005/8/layout/default"/>
    <dgm:cxn modelId="{130A6FE5-C0A8-4ED8-A367-95BB120D0336}" type="presParOf" srcId="{F111A323-335C-4C9E-99D5-5042FF552639}" destId="{D9FE70F5-32F2-44A6-92BD-03BC47D408FF}" srcOrd="5" destOrd="0" presId="urn:microsoft.com/office/officeart/2005/8/layout/default"/>
    <dgm:cxn modelId="{12053D36-1A6C-4462-8E54-5F2852083B3A}" type="presParOf" srcId="{F111A323-335C-4C9E-99D5-5042FF552639}" destId="{AC1C1E4C-CB9B-4A21-808E-5FB8A0E03B4A}"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1.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2.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9/3/layout/OpposingIdeas">
  <dgm:title val=""/>
  <dgm:desc val=""/>
  <dgm:catLst>
    <dgm:cat type="relationship" pri="3400"/>
  </dgm:catLst>
  <dgm:samp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clrData>
  <dgm:layoutNode name="Name0">
    <dgm:varLst>
      <dgm:chMax val="2"/>
      <dgm:dir/>
      <dgm:animOne val="branch"/>
      <dgm:animLvl val="lvl"/>
      <dgm:resizeHandles val="exact"/>
    </dgm:varLst>
    <dgm:choose name="Name1">
      <dgm:if name="Name2" axis="ch" ptType="node" func="cnt" op="lte" val="1">
        <dgm:alg type="composite">
          <dgm:param type="ar" val="0.9928"/>
        </dgm:alg>
      </dgm:if>
      <dgm:else name="Name3">
        <dgm:alg type="composite">
          <dgm:param type="ar" val="1.6364"/>
        </dgm:alg>
      </dgm:else>
    </dgm:choose>
    <dgm:shape xmlns:r="http://schemas.openxmlformats.org/officeDocument/2006/relationships" r:blip="">
      <dgm:adjLst/>
    </dgm:shape>
    <dgm:choose name="Name4">
      <dgm:if name="Name5" func="var" arg="dir" op="equ" val="norm">
        <dgm:choose name="Name6">
          <dgm:if name="Name7"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2963"/>
              <dgm:constr type="t" for="ch" forName="ChildText1" refType="h" fact="0.2722"/>
              <dgm:constr type="w" for="ch" forName="ChildText1" refType="w" fact="0.6534"/>
              <dgm:constr type="h" for="ch" forName="ChildText1" refType="h" fact="0.6682"/>
              <dgm:constr type="l" for="ch" forName="Background" refType="w" fact="0.246"/>
              <dgm:constr type="t" for="ch" forName="Background" refType="h" fact="0.2125"/>
              <dgm:constr type="w" for="ch" forName="Background" refType="w" fact="0.754"/>
              <dgm:constr type="h" for="ch" forName="Background" refType="h" fact="0.7875"/>
              <dgm:constr type="l" for="ch" forName="ParentText1" refType="w" fact="0"/>
              <dgm:constr type="t" for="ch" forName="ParentText1" refType="h" fact="0"/>
              <dgm:constr type="w" for="ch" forName="ParentText1" refType="w" fact="0.234"/>
              <dgm:constr type="h" for="ch" forName="ParentText1" refType="h" fact="0.8713"/>
              <dgm:constr type="l" for="ch" forName="ParentShape1" refType="w" fact="0"/>
              <dgm:constr type="t" for="ch" forName="ParentShape1" refType="h" fact="0"/>
              <dgm:constr type="w" for="ch" forName="ParentShape1" refType="w" fact="0.234"/>
              <dgm:constr type="h" for="ch" forName="ParentShape1" refType="h" fact="0.8713"/>
            </dgm:constrLst>
          </dgm:if>
          <dgm:else name="Name8">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15"/>
              <dgm:constr type="t" for="ch" forName="ChildText1" refType="h" fact="0.22"/>
              <dgm:constr type="w" for="ch" forName="ChildText1" refType="w" fact="0.325"/>
              <dgm:constr type="h" for="ch" forName="ChildText1" refType="h" fact="0.56"/>
              <dgm:constr type="l" for="ch" forName="ChildText2" refType="w" fact="0.525"/>
              <dgm:constr type="t" for="ch" forName="ChildText2" refType="h" fact="0.22"/>
              <dgm:constr type="w" for="ch" forName="ChildText2" refType="w" fact="0.325"/>
              <dgm:constr type="h" for="ch" forName="ChildText2" refType="h" fact="0.56"/>
              <dgm:constr type="l" for="ch" forName="Background" refType="w" fact="0.125"/>
              <dgm:constr type="t" for="ch" forName="Background" refType="h" fact="0.17"/>
              <dgm:constr type="w" for="ch" forName="Background" refType="w" fact="0.75"/>
              <dgm:constr type="h" for="ch" forName="Background" refType="h" fact="0.66"/>
              <dgm:constr type="l" for="ch" forName="ParentText1" refType="w" fact="0"/>
              <dgm:constr type="t" for="ch" forName="ParentText1" refType="h" fact="0"/>
              <dgm:constr type="w" for="ch" forName="ParentText1" refType="w" fact="0.125"/>
              <dgm:constr type="h" for="ch" forName="ParentText1" refType="h" fact="0.72"/>
              <dgm:constr type="l" for="ch" forName="ParentShape1" refType="w" fact="0"/>
              <dgm:constr type="t" for="ch" forName="ParentShape1" refType="h" fact="0"/>
              <dgm:constr type="w" for="ch" forName="ParentShape1" refType="w" fact="0.125"/>
              <dgm:constr type="h" for="ch" forName="ParentShape1" refType="h" fact="0.72"/>
              <dgm:constr type="l" for="ch" forName="ParentText2" refType="w" fact="0.875"/>
              <dgm:constr type="t" for="ch" forName="ParentText2" refType="h" fact="0.28"/>
              <dgm:constr type="w" for="ch" forName="ParentText2" refType="w" fact="0.125"/>
              <dgm:constr type="h" for="ch" forName="ParentText2" refType="h" fact="0.72"/>
              <dgm:constr type="l" for="ch" forName="ParentShape2" refType="w" fact="0.875"/>
              <dgm:constr type="t" for="ch" forName="ParentShape2" refType="h" fact="0.28"/>
              <dgm:constr type="w" for="ch" forName="ParentShape2" refType="w" fact="0.125"/>
              <dgm:constr type="h" for="ch" forName="ParentShape2" refType="h" fact="0.72"/>
              <dgm:constr type="l" for="ch" forName="Divider" refType="w" fact="0.5"/>
              <dgm:constr type="t" for="ch" forName="Divider" refType="h" fact="0.24"/>
              <dgm:constr type="w" for="ch" forName="Divider" refType="w" fact="0.0001"/>
              <dgm:constr type="h" for="ch" forName="Divider" refType="h" fact="0.52"/>
            </dgm:constrLst>
          </dgm:else>
        </dgm:choose>
      </dgm:if>
      <dgm:else name="Name9">
        <dgm:choose name="Name10">
          <dgm:if name="Name11"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2455"/>
              <dgm:constr type="t" for="ch" forName="ChildText1" refType="h" fact="0.2651"/>
              <dgm:constr type="w" for="ch" forName="ChildText1" refType="w" fact="0.5351"/>
              <dgm:constr type="h" for="ch" forName="ChildText1" refType="h" fact="0.56"/>
              <dgm:constr type="r" for="ch" forName="Background" refType="w" fact="-0.246"/>
              <dgm:constr type="t" for="ch" forName="Background" refType="h" fact="0.2125"/>
              <dgm:constr type="w" for="ch" forName="Background" refType="w" fact="0.754"/>
              <dgm:constr type="h" for="ch" forName="Background" refType="h" fact="0.7875"/>
              <dgm:constr type="r" for="ch" forName="ParentText1" refType="w" fact="0"/>
              <dgm:constr type="t" for="ch" forName="ParentText1" refType="h" fact="0"/>
              <dgm:constr type="w" for="ch" forName="ParentText1" refType="w" fact="0.234"/>
              <dgm:constr type="h" for="ch" forName="ParentText1" refType="h" fact="0.8713"/>
              <dgm:constr type="r" for="ch" forName="ParentShape1" refType="w" fact="0"/>
              <dgm:constr type="t" for="ch" forName="ParentShape1" refType="h" fact="0"/>
              <dgm:constr type="w" for="ch" forName="ParentShape1" refType="w" fact="0.234"/>
              <dgm:constr type="h" for="ch" forName="ParentShape1" refType="h" fact="0.8713"/>
            </dgm:constrLst>
          </dgm:if>
          <dgm:else name="Name12">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15"/>
              <dgm:constr type="t" for="ch" forName="ChildText1" refType="h" fact="0.22"/>
              <dgm:constr type="w" for="ch" forName="ChildText1" refType="w" fact="0.325"/>
              <dgm:constr type="h" for="ch" forName="ChildText1" refType="h" fact="0.56"/>
              <dgm:constr type="r" for="ch" forName="ChildText2" refType="w" fact="-0.525"/>
              <dgm:constr type="t" for="ch" forName="ChildText2" refType="h" fact="0.22"/>
              <dgm:constr type="w" for="ch" forName="ChildText2" refType="w" fact="0.325"/>
              <dgm:constr type="h" for="ch" forName="ChildText2" refType="h" fact="0.56"/>
              <dgm:constr type="r" for="ch" forName="Background" refType="w" fact="-0.125"/>
              <dgm:constr type="t" for="ch" forName="Background" refType="h" fact="0.17"/>
              <dgm:constr type="w" for="ch" forName="Background" refType="w" fact="0.75"/>
              <dgm:constr type="h" for="ch" forName="Background" refType="h" fact="0.66"/>
              <dgm:constr type="r" for="ch" forName="ParentText1" refType="w" fact="0"/>
              <dgm:constr type="t" for="ch" forName="ParentText1" refType="h" fact="0"/>
              <dgm:constr type="w" for="ch" forName="ParentText1" refType="w" fact="0.125"/>
              <dgm:constr type="h" for="ch" forName="ParentText1" refType="h" fact="0.72"/>
              <dgm:constr type="r" for="ch" forName="ParentShape1" refType="w" fact="0"/>
              <dgm:constr type="t" for="ch" forName="ParentShape1" refType="h" fact="0"/>
              <dgm:constr type="w" for="ch" forName="ParentShape1" refType="w" fact="0.125"/>
              <dgm:constr type="h" for="ch" forName="ParentShape1" refType="h" fact="0.72"/>
              <dgm:constr type="r" for="ch" forName="ParentText2" refType="w" fact="-0.875"/>
              <dgm:constr type="t" for="ch" forName="ParentText2" refType="h" fact="0.28"/>
              <dgm:constr type="w" for="ch" forName="ParentText2" refType="w" fact="0.125"/>
              <dgm:constr type="h" for="ch" forName="ParentText2" refType="h" fact="0.72"/>
              <dgm:constr type="r" for="ch" forName="ParentShape2" refType="w" fact="-0.875"/>
              <dgm:constr type="t" for="ch" forName="ParentShape2" refType="h" fact="0.28"/>
              <dgm:constr type="w" for="ch" forName="ParentShape2" refType="w" fact="0.125"/>
              <dgm:constr type="h" for="ch" forName="ParentShape2" refType="h" fact="0.72"/>
              <dgm:constr type="r" for="ch" forName="Divider" refType="w" fact="-0.5"/>
              <dgm:constr type="t" for="ch" forName="Divider" refType="h" fact="0.24"/>
              <dgm:constr type="w" for="ch" forName="Divider" refType="w" fact="0.0001"/>
              <dgm:constr type="h" for="ch" forName="Divider" refType="h" fact="0.52"/>
            </dgm:constrLst>
          </dgm:else>
        </dgm:choose>
      </dgm:else>
    </dgm:choose>
    <dgm:choose name="Name13">
      <dgm:if name="Name14" axis="ch" ptType="node" func="cnt" op="gte" val="1">
        <dgm:layoutNode name="Background" styleLbl="node1">
          <dgm:alg type="sp"/>
          <dgm:choose name="Name15">
            <dgm:if name="Name16" func="var" arg="dir" op="equ" val="norm">
              <dgm:shape xmlns:r="http://schemas.openxmlformats.org/officeDocument/2006/relationships" type="round2DiagRect" r:blip="">
                <dgm:adjLst>
                  <dgm:adj idx="1" val="0"/>
                  <dgm:adj idx="2" val="0.1667"/>
                </dgm:adjLst>
              </dgm:shape>
            </dgm:if>
            <dgm:else name="Name17">
              <dgm:shape xmlns:r="http://schemas.openxmlformats.org/officeDocument/2006/relationships" type="round2DiagRect" r:blip="">
                <dgm:adjLst>
                  <dgm:adj idx="1" val="0.1667"/>
                  <dgm:adj idx="2" val="0"/>
                </dgm:adjLst>
              </dgm:shape>
            </dgm:else>
          </dgm:choose>
          <dgm:presOf/>
        </dgm:layoutNode>
        <dgm:choose name="Name18">
          <dgm:if name="Name19" axis="ch" ptType="node" func="cnt" op="gte" val="2">
            <dgm:layoutNode name="Divider" styleLbl="callout">
              <dgm:alg type="sp"/>
              <dgm:shape xmlns:r="http://schemas.openxmlformats.org/officeDocument/2006/relationships" type="line" r:blip="">
                <dgm:adjLst/>
              </dgm:shape>
              <dgm:presOf/>
            </dgm:layoutNode>
          </dgm:if>
          <dgm:else name="Name20"/>
        </dgm:choose>
        <dgm:layoutNode name="ChildText1"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21">
          <dgm:if name="Name22" axis="ch" ptType="node" func="cnt" op="gte" val="2">
            <dgm:layoutNode name="ChildText2"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3"/>
        </dgm:choose>
        <dgm:layoutNode name="ParentText1" styleLbl="revTx">
          <dgm:varLst>
            <dgm:chMax val="1"/>
            <dgm:chPref val="1"/>
          </dgm:varLst>
          <dgm:choose name="Name24">
            <dgm:if name="Name25" func="var" arg="dir" op="equ" val="norm">
              <dgm:alg type="tx">
                <dgm:param type="parTxLTRAlign" val="r"/>
                <dgm:param type="shpTxLTRAlignCh" val="r"/>
                <dgm:param type="txAnchorVertCh" val="mid"/>
                <dgm:param type="autoTxRot" val="grav"/>
              </dgm:alg>
            </dgm:if>
            <dgm:else name="Name26">
              <dgm:alg type="tx">
                <dgm:param type="parTxLTRAlign" val="l"/>
                <dgm:param type="shpTxLTRAlignCh" val="r"/>
                <dgm:param type="txAnchorVertCh" val="mid"/>
                <dgm:param type="autoTxRot" val="grav"/>
              </dgm:alg>
            </dgm:else>
          </dgm:choose>
          <dgm:choose name="Name27">
            <dgm:if name="Name28" func="var" arg="dir" op="equ" val="norm">
              <dgm:shape xmlns:r="http://schemas.openxmlformats.org/officeDocument/2006/relationships" rot="-90" type="rightArrow" r:blip="" hideGeom="1">
                <dgm:adjLst>
                  <dgm:adj idx="1" val="0.4983"/>
                  <dgm:adj idx="2" val="0.6066"/>
                </dgm:adjLst>
              </dgm:shape>
            </dgm:if>
            <dgm:else name="Name29">
              <dgm:shape xmlns:r="http://schemas.openxmlformats.org/officeDocument/2006/relationships" rot="90" type="leftArrow" r:blip="" hideGeom="1">
                <dgm:adjLst>
                  <dgm:adj idx="1" val="0.4983"/>
                  <dgm:adj idx="2" val="0.6066"/>
                </dgm:adjLst>
              </dgm:shape>
            </dgm:else>
          </dgm:choose>
          <dgm:presOf axis="ch 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1" styleLbl="alignImgPlace1">
          <dgm:varLst/>
          <dgm:alg type="sp"/>
          <dgm:presOf axis="ch self" ptType="node node" st="1 1" cnt="1 0"/>
          <dgm:choose name="Name30">
            <dgm:if name="Name31" func="var" arg="dir" op="equ" val="norm">
              <dgm:shape xmlns:r="http://schemas.openxmlformats.org/officeDocument/2006/relationships" rot="-90" type="rightArrow" r:blip="">
                <dgm:adjLst>
                  <dgm:adj idx="1" val="0.4983"/>
                  <dgm:adj idx="2" val="0.6066"/>
                </dgm:adjLst>
              </dgm:shape>
            </dgm:if>
            <dgm:else name="Name32">
              <dgm:shape xmlns:r="http://schemas.openxmlformats.org/officeDocument/2006/relationships" rot="90" type="leftArrow" r:blip="">
                <dgm:adjLst>
                  <dgm:adj idx="1" val="0.4983"/>
                  <dgm:adj idx="2" val="0.6066"/>
                </dgm:adjLst>
              </dgm:shape>
            </dgm:else>
          </dgm:choose>
        </dgm:layoutNode>
        <dgm:choose name="Name33">
          <dgm:if name="Name34" axis="ch" ptType="node" func="cnt" op="gte" val="2">
            <dgm:layoutNode name="ParentText2" styleLbl="revTx">
              <dgm:varLst>
                <dgm:chMax val="1"/>
                <dgm:chPref val="1"/>
              </dgm:varLst>
              <dgm:choose name="Name35">
                <dgm:if name="Name36" func="var" arg="dir" op="equ" val="norm">
                  <dgm:alg type="tx">
                    <dgm:param type="parTxLTRAlign" val="r"/>
                    <dgm:param type="shpTxLTRAlignCh" val="r"/>
                    <dgm:param type="txAnchorVertCh" val="mid"/>
                    <dgm:param type="autoTxRot" val="grav"/>
                  </dgm:alg>
                </dgm:if>
                <dgm:else name="Name37">
                  <dgm:alg type="tx">
                    <dgm:param type="parTxLTRAlign" val="l"/>
                    <dgm:param type="shpTxLTRAlignCh" val="r"/>
                    <dgm:param type="txAnchorVertCh" val="mid"/>
                    <dgm:param type="autoTxRot" val="grav"/>
                  </dgm:alg>
                </dgm:else>
              </dgm:choose>
              <dgm:choose name="Name38">
                <dgm:if name="Name39" func="var" arg="dir" op="equ" val="norm">
                  <dgm:shape xmlns:r="http://schemas.openxmlformats.org/officeDocument/2006/relationships" rot="90" type="rightArrow" r:blip="" hideGeom="1">
                    <dgm:adjLst>
                      <dgm:adj idx="1" val="0.4983"/>
                      <dgm:adj idx="2" val="0.6066"/>
                    </dgm:adjLst>
                  </dgm:shape>
                </dgm:if>
                <dgm:else name="Name40">
                  <dgm:shape xmlns:r="http://schemas.openxmlformats.org/officeDocument/2006/relationships" rot="-90" type="leftArrow" r:blip="" hideGeom="1">
                    <dgm:adjLst>
                      <dgm:adj idx="1" val="0.4983"/>
                      <dgm:adj idx="2" val="0.6066"/>
                    </dgm:adjLst>
                  </dgm:shape>
                </dgm:else>
              </dgm:choose>
              <dgm:presOf axis="ch 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2" styleLbl="alignImgPlace1">
              <dgm:varLst/>
              <dgm:alg type="sp"/>
              <dgm:choose name="Name41">
                <dgm:if name="Name42" func="var" arg="dir" op="equ" val="norm">
                  <dgm:shape xmlns:r="http://schemas.openxmlformats.org/officeDocument/2006/relationships" rot="90" type="rightArrow" r:blip="">
                    <dgm:adjLst>
                      <dgm:adj idx="1" val="0.4983"/>
                      <dgm:adj idx="2" val="0.6066"/>
                    </dgm:adjLst>
                  </dgm:shape>
                </dgm:if>
                <dgm:else name="Name43">
                  <dgm:shape xmlns:r="http://schemas.openxmlformats.org/officeDocument/2006/relationships" rot="-90" type="leftArrow" r:blip="">
                    <dgm:adjLst>
                      <dgm:adj idx="1" val="0.4983"/>
                      <dgm:adj idx="2" val="0.6066"/>
                    </dgm:adjLst>
                  </dgm:shape>
                </dgm:else>
              </dgm:choose>
              <dgm:presOf axis="ch self" ptType="node node" st="2 1" cnt="1 0"/>
            </dgm:layoutNode>
          </dgm:if>
          <dgm:else name="Name44"/>
        </dgm:choose>
      </dgm:if>
      <dgm:else name="Name45"/>
    </dgm:choose>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6967"/>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54939" y="0"/>
            <a:ext cx="2949099" cy="496967"/>
          </a:xfrm>
          <a:prstGeom prst="rect">
            <a:avLst/>
          </a:prstGeom>
        </p:spPr>
        <p:txBody>
          <a:bodyPr vert="horz" lIns="91440" tIns="45720" rIns="91440" bIns="45720" rtlCol="0"/>
          <a:lstStyle>
            <a:lvl1pPr algn="r">
              <a:defRPr sz="1200"/>
            </a:lvl1pPr>
          </a:lstStyle>
          <a:p>
            <a:fld id="{FE5B4EDC-59C0-49C7-8ADA-5A781B329E02}" type="datetimeFigureOut">
              <a:rPr lang="en-US"/>
              <a:t>2/4/2022</a:t>
            </a:fld>
            <a:endParaRPr/>
          </a:p>
        </p:txBody>
      </p:sp>
      <p:sp>
        <p:nvSpPr>
          <p:cNvPr id="4" name="Footer Placeholder 3"/>
          <p:cNvSpPr>
            <a:spLocks noGrp="1"/>
          </p:cNvSpPr>
          <p:nvPr>
            <p:ph type="ftr" sz="quarter" idx="2"/>
          </p:nvPr>
        </p:nvSpPr>
        <p:spPr>
          <a:xfrm>
            <a:off x="0" y="9440646"/>
            <a:ext cx="2949099" cy="49696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54939" y="9440646"/>
            <a:ext cx="2949099" cy="496967"/>
          </a:xfrm>
          <a:prstGeom prst="rect">
            <a:avLst/>
          </a:prstGeom>
        </p:spPr>
        <p:txBody>
          <a:bodyPr vert="horz" lIns="91440" tIns="45720" rIns="91440" bIns="45720" rtlCol="0" anchor="b"/>
          <a:lstStyle>
            <a:lvl1pPr algn="r">
              <a:defRPr sz="1200"/>
            </a:lvl1pPr>
          </a:lstStyle>
          <a:p>
            <a:fld id="{79429053-DC2A-4342-ADD4-2FD729D91E2C}" type="slidenum">
              <a:rPr/>
              <a:t>‹#›</a:t>
            </a:fld>
            <a:endParaRPr/>
          </a:p>
        </p:txBody>
      </p:sp>
    </p:spTree>
    <p:extLst>
      <p:ext uri="{BB962C8B-B14F-4D97-AF65-F5344CB8AC3E}">
        <p14:creationId xmlns:p14="http://schemas.microsoft.com/office/powerpoint/2010/main" val="42320457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6967"/>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54939" y="0"/>
            <a:ext cx="2949099" cy="496967"/>
          </a:xfrm>
          <a:prstGeom prst="rect">
            <a:avLst/>
          </a:prstGeom>
        </p:spPr>
        <p:txBody>
          <a:bodyPr vert="horz" lIns="91440" tIns="45720" rIns="91440" bIns="45720" rtlCol="0"/>
          <a:lstStyle>
            <a:lvl1pPr algn="r">
              <a:defRPr sz="1200"/>
            </a:lvl1pPr>
          </a:lstStyle>
          <a:p>
            <a:fld id="{F2D8D46A-B586-417D-BFBD-8C8FE0AAF762}" type="datetimeFigureOut">
              <a:rPr lang="en-US"/>
              <a:t>2/4/2022</a:t>
            </a:fld>
            <a:endParaRPr/>
          </a:p>
        </p:txBody>
      </p:sp>
      <p:sp>
        <p:nvSpPr>
          <p:cNvPr id="4" name="Slide Image Placeholder 3"/>
          <p:cNvSpPr>
            <a:spLocks noGrp="1" noRot="1" noChangeAspect="1"/>
          </p:cNvSpPr>
          <p:nvPr>
            <p:ph type="sldImg" idx="2"/>
          </p:nvPr>
        </p:nvSpPr>
        <p:spPr>
          <a:xfrm>
            <a:off x="92075" y="746125"/>
            <a:ext cx="6621463" cy="3725863"/>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0562" y="4721186"/>
            <a:ext cx="5444490" cy="4472702"/>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9440646"/>
            <a:ext cx="2949099" cy="49696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54939" y="9440646"/>
            <a:ext cx="2949099" cy="496967"/>
          </a:xfrm>
          <a:prstGeom prst="rect">
            <a:avLst/>
          </a:prstGeom>
        </p:spPr>
        <p:txBody>
          <a:bodyPr vert="horz" lIns="91440" tIns="45720" rIns="91440" bIns="45720" rtlCol="0" anchor="b"/>
          <a:lstStyle>
            <a:lvl1pPr algn="r">
              <a:defRPr sz="1200"/>
            </a:lvl1pPr>
          </a:lstStyle>
          <a:p>
            <a:fld id="{3EBA5BD7-F043-4D1B-AA17-CD412FC534DE}" type="slidenum">
              <a:rPr/>
              <a:t>‹#›</a:t>
            </a:fld>
            <a:endParaRPr/>
          </a:p>
        </p:txBody>
      </p:sp>
    </p:spTree>
    <p:extLst>
      <p:ext uri="{BB962C8B-B14F-4D97-AF65-F5344CB8AC3E}">
        <p14:creationId xmlns:p14="http://schemas.microsoft.com/office/powerpoint/2010/main" val="276705785"/>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5"/>
          </p:nvPr>
        </p:nvSpPr>
        <p:spPr/>
        <p:txBody>
          <a:bodyPr/>
          <a:lstStyle/>
          <a:p>
            <a:fld id="{3EBA5BD7-F043-4D1B-AA17-CD412FC534DE}" type="slidenum">
              <a:rPr lang="el-GR" smtClean="0"/>
              <a:t>8</a:t>
            </a:fld>
            <a:endParaRPr lang="el-GR"/>
          </a:p>
        </p:txBody>
      </p:sp>
    </p:spTree>
    <p:extLst>
      <p:ext uri="{BB962C8B-B14F-4D97-AF65-F5344CB8AC3E}">
        <p14:creationId xmlns:p14="http://schemas.microsoft.com/office/powerpoint/2010/main" val="7472752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microsoft.com/office/2007/relationships/hdphoto" Target="../media/hdphoto1.wdp"/></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stretch>
            <a:fillRect/>
          </a:stretch>
        </p:blipFill>
        <p:spPr>
          <a:xfrm>
            <a:off x="8700" y="8963"/>
            <a:ext cx="12180125" cy="6197114"/>
          </a:xfrm>
          <a:prstGeom prst="rect">
            <a:avLst/>
          </a:prstGeom>
        </p:spPr>
      </p:pic>
      <p:pic>
        <p:nvPicPr>
          <p:cNvPr id="12" name="Picture 11"/>
          <p:cNvPicPr>
            <a:picLocks noChangeAspect="1"/>
          </p:cNvPicPr>
          <p:nvPr userDrawn="1"/>
        </p:nvPicPr>
        <p:blipFill>
          <a:blip r:embed="rId3">
            <a:extLst>
              <a:ext uri="{BEBA8EAE-BF5A-486C-A8C5-ECC9F3942E4B}">
                <a14:imgProps xmlns:a14="http://schemas.microsoft.com/office/drawing/2010/main">
                  <a14:imgLayer r:embed="rId4">
                    <a14:imgEffect>
                      <a14:saturation sat="66000"/>
                    </a14:imgEffect>
                  </a14:imgLayer>
                </a14:imgProps>
              </a:ext>
            </a:extLst>
          </a:blip>
          <a:stretch>
            <a:fillRect/>
          </a:stretch>
        </p:blipFill>
        <p:spPr>
          <a:xfrm>
            <a:off x="0" y="0"/>
            <a:ext cx="12188826" cy="6201541"/>
          </a:xfrm>
          <a:prstGeom prst="rect">
            <a:avLst/>
          </a:prstGeom>
        </p:spPr>
      </p:pic>
      <p:sp>
        <p:nvSpPr>
          <p:cNvPr id="2" name="Title 1"/>
          <p:cNvSpPr>
            <a:spLocks noGrp="1"/>
          </p:cNvSpPr>
          <p:nvPr>
            <p:ph type="ctrTitle"/>
          </p:nvPr>
        </p:nvSpPr>
        <p:spPr>
          <a:xfrm>
            <a:off x="1914630" y="1788454"/>
            <a:ext cx="8359052" cy="2098226"/>
          </a:xfrm>
        </p:spPr>
        <p:txBody>
          <a:bodyPr anchor="b">
            <a:noAutofit/>
          </a:bodyPr>
          <a:lstStyle>
            <a:lvl1pPr algn="ctr">
              <a:defRPr sz="7198" cap="all" baseline="0">
                <a:solidFill>
                  <a:schemeClr val="bg2"/>
                </a:solidFill>
              </a:defRPr>
            </a:lvl1pPr>
          </a:lstStyle>
          <a:p>
            <a:r>
              <a:rPr lang="en-US" dirty="0"/>
              <a:t>Click to edit Master title style</a:t>
            </a:r>
          </a:p>
        </p:txBody>
      </p:sp>
      <p:sp>
        <p:nvSpPr>
          <p:cNvPr id="3" name="Subtitle 2"/>
          <p:cNvSpPr>
            <a:spLocks noGrp="1"/>
          </p:cNvSpPr>
          <p:nvPr>
            <p:ph type="subTitle" idx="1"/>
          </p:nvPr>
        </p:nvSpPr>
        <p:spPr>
          <a:xfrm>
            <a:off x="2679209" y="3956280"/>
            <a:ext cx="6829894" cy="1086237"/>
          </a:xfrm>
        </p:spPr>
        <p:txBody>
          <a:bodyPr>
            <a:normAutofit/>
          </a:bodyPr>
          <a:lstStyle>
            <a:lvl1pPr marL="0" indent="0" algn="ctr">
              <a:lnSpc>
                <a:spcPct val="112000"/>
              </a:lnSpc>
              <a:spcBef>
                <a:spcPts val="0"/>
              </a:spcBef>
              <a:spcAft>
                <a:spcPts val="0"/>
              </a:spcAft>
              <a:buNone/>
              <a:defRPr sz="2299">
                <a:solidFill>
                  <a:schemeClr val="bg2"/>
                </a:solidFill>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dirty="0"/>
              <a:t>Click to edit Master subtitle style</a:t>
            </a:r>
          </a:p>
        </p:txBody>
      </p:sp>
      <p:sp>
        <p:nvSpPr>
          <p:cNvPr id="6" name="Slide Number Placeholder 5"/>
          <p:cNvSpPr>
            <a:spLocks noGrp="1"/>
          </p:cNvSpPr>
          <p:nvPr>
            <p:ph type="sldNum" sz="quarter" idx="12"/>
          </p:nvPr>
        </p:nvSpPr>
        <p:spPr>
          <a:xfrm>
            <a:off x="10588712" y="6429772"/>
            <a:ext cx="1595876" cy="404614"/>
          </a:xfrm>
        </p:spPr>
        <p:txBody>
          <a:bodyPr/>
          <a:lstStyle>
            <a:lvl1pPr>
              <a:defRPr baseline="0">
                <a:solidFill>
                  <a:schemeClr val="tx2"/>
                </a:solidFill>
              </a:defRPr>
            </a:lvl1pPr>
          </a:lstStyle>
          <a:p>
            <a:fld id="{C014DD1E-5D91-48A3-AD6D-45FBA980D106}" type="slidenum">
              <a:rPr lang="en-GB" smtClean="0"/>
              <a:t>‹#›</a:t>
            </a:fld>
            <a:endParaRPr lang="en-GB"/>
          </a:p>
        </p:txBody>
      </p:sp>
      <p:pic>
        <p:nvPicPr>
          <p:cNvPr id="4" name="Picture 3"/>
          <p:cNvPicPr>
            <a:picLocks noChangeAspect="1"/>
          </p:cNvPicPr>
          <p:nvPr userDrawn="1"/>
        </p:nvPicPr>
        <p:blipFill>
          <a:blip r:embed="rId5"/>
          <a:stretch>
            <a:fillRect/>
          </a:stretch>
        </p:blipFill>
        <p:spPr>
          <a:xfrm>
            <a:off x="134354" y="6217865"/>
            <a:ext cx="2255716" cy="640135"/>
          </a:xfrm>
          <a:prstGeom prst="rect">
            <a:avLst/>
          </a:prstGeom>
        </p:spPr>
      </p:pic>
      <p:pic>
        <p:nvPicPr>
          <p:cNvPr id="9" name="Picture 8"/>
          <p:cNvPicPr>
            <a:picLocks noChangeAspect="1"/>
          </p:cNvPicPr>
          <p:nvPr userDrawn="1"/>
        </p:nvPicPr>
        <p:blipFill>
          <a:blip r:embed="rId6"/>
          <a:stretch>
            <a:fillRect/>
          </a:stretch>
        </p:blipFill>
        <p:spPr>
          <a:xfrm>
            <a:off x="2782044" y="6303215"/>
            <a:ext cx="5834378" cy="469433"/>
          </a:xfrm>
          <a:prstGeom prst="rect">
            <a:avLst/>
          </a:prstGeom>
        </p:spPr>
      </p:pic>
      <p:pic>
        <p:nvPicPr>
          <p:cNvPr id="8" name="Picture 7"/>
          <p:cNvPicPr>
            <a:picLocks noChangeAspect="1"/>
          </p:cNvPicPr>
          <p:nvPr userDrawn="1"/>
        </p:nvPicPr>
        <p:blipFill>
          <a:blip r:embed="rId7"/>
          <a:stretch>
            <a:fillRect/>
          </a:stretch>
        </p:blipFill>
        <p:spPr>
          <a:xfrm>
            <a:off x="10126860" y="6303215"/>
            <a:ext cx="1414395" cy="475529"/>
          </a:xfrm>
          <a:prstGeom prst="rect">
            <a:avLst/>
          </a:prstGeom>
        </p:spPr>
      </p:pic>
      <p:cxnSp>
        <p:nvCxnSpPr>
          <p:cNvPr id="13" name="Straight Connector 12"/>
          <p:cNvCxnSpPr/>
          <p:nvPr userDrawn="1"/>
        </p:nvCxnSpPr>
        <p:spPr>
          <a:xfrm>
            <a:off x="0" y="6201541"/>
            <a:ext cx="12188825" cy="0"/>
          </a:xfrm>
          <a:prstGeom prst="line">
            <a:avLst/>
          </a:prstGeom>
          <a:ln w="66675">
            <a:solidFill>
              <a:srgbClr val="00468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648351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2139" cy="6857624"/>
          </a:xfrm>
          <a:prstGeom prst="rect">
            <a:avLst/>
          </a:prstGeom>
          <a:solidFill>
            <a:srgbClr val="00468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711" y="685800"/>
            <a:ext cx="3854716" cy="2157884"/>
          </a:xfrm>
        </p:spPr>
        <p:txBody>
          <a:bodyPr anchor="t">
            <a:normAutofit/>
          </a:bodyPr>
          <a:lstStyle>
            <a:lvl1pPr>
              <a:lnSpc>
                <a:spcPct val="84000"/>
              </a:lnSpc>
              <a:defRPr sz="4799" baseline="0">
                <a:solidFill>
                  <a:schemeClr val="bg2"/>
                </a:solidFill>
              </a:defRPr>
            </a:lvl1pPr>
          </a:lstStyle>
          <a:p>
            <a:r>
              <a:rPr lang="en-US" dirty="0"/>
              <a:t>Click to edit Master title style</a:t>
            </a:r>
          </a:p>
        </p:txBody>
      </p:sp>
      <p:sp>
        <p:nvSpPr>
          <p:cNvPr id="3" name="Picture Placeholder 2"/>
          <p:cNvSpPr>
            <a:spLocks noGrp="1" noChangeAspect="1"/>
          </p:cNvSpPr>
          <p:nvPr>
            <p:ph type="pic" idx="1"/>
          </p:nvPr>
        </p:nvSpPr>
        <p:spPr>
          <a:xfrm>
            <a:off x="5530679" y="1"/>
            <a:ext cx="6658146" cy="6857999"/>
          </a:xfrm>
        </p:spPr>
        <p:txBody>
          <a:bodyPr anchor="t">
            <a:normAutofit/>
          </a:bodyPr>
          <a:lstStyle>
            <a:lvl1pPr marL="0" indent="0">
              <a:buNone/>
              <a:defRPr sz="1999"/>
            </a:lvl1pPr>
            <a:lvl2pPr marL="457063" indent="0">
              <a:buNone/>
              <a:defRPr sz="1999"/>
            </a:lvl2pPr>
            <a:lvl3pPr marL="914126" indent="0">
              <a:buNone/>
              <a:defRPr sz="19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en-US"/>
              <a:t>Click icon to add picture</a:t>
            </a:r>
            <a:endParaRPr lang="en-US" dirty="0"/>
          </a:p>
        </p:txBody>
      </p:sp>
      <p:sp>
        <p:nvSpPr>
          <p:cNvPr id="4" name="Text Placeholder 3"/>
          <p:cNvSpPr>
            <a:spLocks noGrp="1"/>
          </p:cNvSpPr>
          <p:nvPr>
            <p:ph type="body" sz="half" idx="2"/>
          </p:nvPr>
        </p:nvSpPr>
        <p:spPr>
          <a:xfrm>
            <a:off x="723711" y="2855968"/>
            <a:ext cx="3854716" cy="3011432"/>
          </a:xfrm>
        </p:spPr>
        <p:txBody>
          <a:bodyPr/>
          <a:lstStyle>
            <a:lvl1pPr marL="0" indent="0">
              <a:lnSpc>
                <a:spcPct val="113000"/>
              </a:lnSpc>
              <a:spcBef>
                <a:spcPts val="0"/>
              </a:spcBef>
              <a:spcAft>
                <a:spcPts val="1500"/>
              </a:spcAft>
              <a:buNone/>
              <a:defRPr sz="1600">
                <a:solidFill>
                  <a:schemeClr val="bg2"/>
                </a:solidFill>
              </a:defRPr>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dirty="0"/>
              <a:t>Click to edit Master text styles</a:t>
            </a:r>
          </a:p>
        </p:txBody>
      </p:sp>
      <p:sp>
        <p:nvSpPr>
          <p:cNvPr id="7" name="Slide Number Placeholder 6"/>
          <p:cNvSpPr>
            <a:spLocks noGrp="1"/>
          </p:cNvSpPr>
          <p:nvPr>
            <p:ph type="sldNum" sz="quarter" idx="12"/>
          </p:nvPr>
        </p:nvSpPr>
        <p:spPr>
          <a:xfrm>
            <a:off x="10581761" y="6453574"/>
            <a:ext cx="1595876" cy="404614"/>
          </a:xfrm>
        </p:spPr>
        <p:txBody>
          <a:bodyPr/>
          <a:lstStyle>
            <a:lvl1pPr>
              <a:defRPr>
                <a:solidFill>
                  <a:schemeClr val="tx2"/>
                </a:solidFill>
              </a:defRPr>
            </a:lvl1pPr>
          </a:lstStyle>
          <a:p>
            <a:fld id="{C014DD1E-5D91-48A3-AD6D-45FBA980D106}" type="slidenum">
              <a:rPr lang="en-GB" smtClean="0"/>
              <a:t>‹#›</a:t>
            </a:fld>
            <a:endParaRPr lang="en-GB"/>
          </a:p>
        </p:txBody>
      </p:sp>
      <p:sp>
        <p:nvSpPr>
          <p:cNvPr id="9" name="Rectangle 8" title="Divider Bar"/>
          <p:cNvSpPr/>
          <p:nvPr/>
        </p:nvSpPr>
        <p:spPr>
          <a:xfrm>
            <a:off x="5302139" y="376"/>
            <a:ext cx="22854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p:cNvPicPr>
            <a:picLocks noChangeAspect="1"/>
          </p:cNvPicPr>
          <p:nvPr userDrawn="1"/>
        </p:nvPicPr>
        <p:blipFill>
          <a:blip r:embed="rId2"/>
          <a:stretch>
            <a:fillRect/>
          </a:stretch>
        </p:blipFill>
        <p:spPr>
          <a:xfrm>
            <a:off x="10683689" y="95971"/>
            <a:ext cx="1414395" cy="475529"/>
          </a:xfrm>
          <a:prstGeom prst="rect">
            <a:avLst/>
          </a:prstGeom>
        </p:spPr>
      </p:pic>
      <p:pic>
        <p:nvPicPr>
          <p:cNvPr id="5" name="Picture 4"/>
          <p:cNvPicPr>
            <a:picLocks noChangeAspect="1"/>
          </p:cNvPicPr>
          <p:nvPr userDrawn="1"/>
        </p:nvPicPr>
        <p:blipFill>
          <a:blip r:embed="rId3"/>
          <a:stretch>
            <a:fillRect/>
          </a:stretch>
        </p:blipFill>
        <p:spPr>
          <a:xfrm>
            <a:off x="5759219" y="6309320"/>
            <a:ext cx="5303745" cy="426738"/>
          </a:xfrm>
          <a:prstGeom prst="rect">
            <a:avLst/>
          </a:prstGeom>
        </p:spPr>
      </p:pic>
    </p:spTree>
    <p:extLst>
      <p:ext uri="{BB962C8B-B14F-4D97-AF65-F5344CB8AC3E}">
        <p14:creationId xmlns:p14="http://schemas.microsoft.com/office/powerpoint/2010/main" val="2416333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243" y="2295526"/>
            <a:ext cx="9598700" cy="3571875"/>
          </a:xfrm>
        </p:spPr>
        <p:txBody>
          <a:bodyPr vert="eaVert"/>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2892811" y="6453386"/>
            <a:ext cx="6279194" cy="404614"/>
          </a:xfrm>
          <a:prstGeom prst="rect">
            <a:avLst/>
          </a:prstGeom>
        </p:spPr>
        <p:txBody>
          <a:bodyPr/>
          <a:lstStyle/>
          <a:p>
            <a:endParaRPr lang="en-GB"/>
          </a:p>
        </p:txBody>
      </p:sp>
      <p:sp>
        <p:nvSpPr>
          <p:cNvPr id="6" name="Slide Number Placeholder 5"/>
          <p:cNvSpPr>
            <a:spLocks noGrp="1"/>
          </p:cNvSpPr>
          <p:nvPr>
            <p:ph type="sldNum" sz="quarter" idx="12"/>
          </p:nvPr>
        </p:nvSpPr>
        <p:spPr/>
        <p:txBody>
          <a:bodyPr/>
          <a:lstStyle/>
          <a:p>
            <a:fld id="{C014DD1E-5D91-48A3-AD6D-45FBA980D106}" type="slidenum">
              <a:rPr lang="en-GB" smtClean="0"/>
              <a:t>‹#›</a:t>
            </a:fld>
            <a:endParaRPr lang="en-GB"/>
          </a:p>
        </p:txBody>
      </p:sp>
      <p:pic>
        <p:nvPicPr>
          <p:cNvPr id="8" name="Picture 7"/>
          <p:cNvPicPr>
            <a:picLocks noChangeAspect="1"/>
          </p:cNvPicPr>
          <p:nvPr userDrawn="1"/>
        </p:nvPicPr>
        <p:blipFill>
          <a:blip r:embed="rId2"/>
          <a:stretch>
            <a:fillRect/>
          </a:stretch>
        </p:blipFill>
        <p:spPr>
          <a:xfrm>
            <a:off x="10683689" y="95971"/>
            <a:ext cx="1414395" cy="475529"/>
          </a:xfrm>
          <a:prstGeom prst="rect">
            <a:avLst/>
          </a:prstGeom>
        </p:spPr>
      </p:pic>
    </p:spTree>
    <p:extLst>
      <p:ext uri="{BB962C8B-B14F-4D97-AF65-F5344CB8AC3E}">
        <p14:creationId xmlns:p14="http://schemas.microsoft.com/office/powerpoint/2010/main" val="1505786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4062" y="624156"/>
            <a:ext cx="1565358"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243" y="624156"/>
            <a:ext cx="8177511" cy="5243244"/>
          </a:xfrm>
        </p:spPr>
        <p:txBody>
          <a:bodyPr vert="eaVert"/>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C014DD1E-5D91-48A3-AD6D-45FBA980D106}" type="slidenum">
              <a:rPr lang="en-GB" smtClean="0"/>
              <a:t>‹#›</a:t>
            </a:fld>
            <a:endParaRPr lang="en-GB"/>
          </a:p>
        </p:txBody>
      </p:sp>
      <p:pic>
        <p:nvPicPr>
          <p:cNvPr id="5" name="Picture 4"/>
          <p:cNvPicPr>
            <a:picLocks noChangeAspect="1"/>
          </p:cNvPicPr>
          <p:nvPr userDrawn="1"/>
        </p:nvPicPr>
        <p:blipFill>
          <a:blip r:embed="rId2"/>
          <a:stretch>
            <a:fillRect/>
          </a:stretch>
        </p:blipFill>
        <p:spPr>
          <a:xfrm>
            <a:off x="10683689" y="95971"/>
            <a:ext cx="1414395" cy="475529"/>
          </a:xfrm>
          <a:prstGeom prst="rect">
            <a:avLst/>
          </a:prstGeom>
        </p:spPr>
      </p:pic>
    </p:spTree>
    <p:extLst>
      <p:ext uri="{BB962C8B-B14F-4D97-AF65-F5344CB8AC3E}">
        <p14:creationId xmlns:p14="http://schemas.microsoft.com/office/powerpoint/2010/main" val="918618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C014DD1E-5D91-48A3-AD6D-45FBA980D106}" type="slidenum">
              <a:rPr lang="en-GB" smtClean="0"/>
              <a:t>‹#›</a:t>
            </a:fld>
            <a:endParaRPr lang="en-GB"/>
          </a:p>
        </p:txBody>
      </p:sp>
      <p:pic>
        <p:nvPicPr>
          <p:cNvPr id="4" name="Picture 3"/>
          <p:cNvPicPr>
            <a:picLocks noChangeAspect="1"/>
          </p:cNvPicPr>
          <p:nvPr userDrawn="1"/>
        </p:nvPicPr>
        <p:blipFill>
          <a:blip r:embed="rId2"/>
          <a:stretch>
            <a:fillRect/>
          </a:stretch>
        </p:blipFill>
        <p:spPr>
          <a:xfrm>
            <a:off x="10572236" y="210271"/>
            <a:ext cx="1414395" cy="475529"/>
          </a:xfrm>
          <a:prstGeom prst="rect">
            <a:avLst/>
          </a:prstGeom>
        </p:spPr>
      </p:pic>
    </p:spTree>
    <p:extLst>
      <p:ext uri="{BB962C8B-B14F-4D97-AF65-F5344CB8AC3E}">
        <p14:creationId xmlns:p14="http://schemas.microsoft.com/office/powerpoint/2010/main" val="1466018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lum bright="70000" contrast="-70000"/>
          </a:blip>
          <a:stretch>
            <a:fillRect/>
          </a:stretch>
        </p:blipFill>
        <p:spPr>
          <a:xfrm>
            <a:off x="0" y="0"/>
            <a:ext cx="12188826" cy="6201541"/>
          </a:xfrm>
          <a:prstGeom prst="rect">
            <a:avLst/>
          </a:prstGeom>
        </p:spPr>
      </p:pic>
      <p:sp>
        <p:nvSpPr>
          <p:cNvPr id="2" name="Title 1"/>
          <p:cNvSpPr>
            <a:spLocks noGrp="1"/>
          </p:cNvSpPr>
          <p:nvPr>
            <p:ph type="title"/>
          </p:nvPr>
        </p:nvSpPr>
        <p:spPr>
          <a:xfrm>
            <a:off x="1254026" y="1222953"/>
            <a:ext cx="9610468" cy="2885338"/>
          </a:xfrm>
        </p:spPr>
        <p:txBody>
          <a:bodyPr anchor="b">
            <a:normAutofit/>
          </a:bodyPr>
          <a:lstStyle>
            <a:lvl1pPr algn="r">
              <a:defRPr sz="7198" cap="all" baseline="0">
                <a:solidFill>
                  <a:srgbClr val="004680"/>
                </a:solidFill>
              </a:defRPr>
            </a:lvl1pPr>
          </a:lstStyle>
          <a:p>
            <a:r>
              <a:rPr lang="en-US" dirty="0"/>
              <a:t>Click to edit Master title style</a:t>
            </a:r>
          </a:p>
        </p:txBody>
      </p:sp>
      <p:sp>
        <p:nvSpPr>
          <p:cNvPr id="3" name="Text Placeholder 2"/>
          <p:cNvSpPr>
            <a:spLocks noGrp="1"/>
          </p:cNvSpPr>
          <p:nvPr>
            <p:ph type="body" idx="1"/>
          </p:nvPr>
        </p:nvSpPr>
        <p:spPr>
          <a:xfrm>
            <a:off x="1254026" y="4198958"/>
            <a:ext cx="9610468" cy="1143324"/>
          </a:xfrm>
        </p:spPr>
        <p:txBody>
          <a:bodyPr/>
          <a:lstStyle>
            <a:lvl1pPr marL="0" indent="0" algn="r">
              <a:lnSpc>
                <a:spcPct val="112000"/>
              </a:lnSpc>
              <a:spcBef>
                <a:spcPts val="0"/>
              </a:spcBef>
              <a:spcAft>
                <a:spcPts val="0"/>
              </a:spcAft>
              <a:buNone/>
              <a:defRPr sz="2399">
                <a:solidFill>
                  <a:srgbClr val="004680"/>
                </a:solidFill>
              </a:defRPr>
            </a:lvl1pPr>
            <a:lvl2pPr marL="457063" indent="0">
              <a:buNone/>
              <a:defRPr sz="19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a:xfrm>
            <a:off x="9828123" y="6453386"/>
            <a:ext cx="1595876" cy="404614"/>
          </a:xfrm>
        </p:spPr>
        <p:txBody>
          <a:bodyPr/>
          <a:lstStyle>
            <a:lvl1pPr>
              <a:defRPr>
                <a:solidFill>
                  <a:schemeClr val="tx2"/>
                </a:solidFill>
              </a:defRPr>
            </a:lvl1pPr>
          </a:lstStyle>
          <a:p>
            <a:fld id="{C014DD1E-5D91-48A3-AD6D-45FBA980D106}" type="slidenum">
              <a:rPr lang="en-GB" smtClean="0"/>
              <a:t>‹#›</a:t>
            </a:fld>
            <a:endParaRPr lang="en-GB"/>
          </a:p>
        </p:txBody>
      </p:sp>
      <p:pic>
        <p:nvPicPr>
          <p:cNvPr id="4" name="Picture 3"/>
          <p:cNvPicPr>
            <a:picLocks noChangeAspect="1"/>
          </p:cNvPicPr>
          <p:nvPr userDrawn="1"/>
        </p:nvPicPr>
        <p:blipFill>
          <a:blip r:embed="rId3"/>
          <a:stretch>
            <a:fillRect/>
          </a:stretch>
        </p:blipFill>
        <p:spPr>
          <a:xfrm>
            <a:off x="10618693" y="260648"/>
            <a:ext cx="1414395" cy="475529"/>
          </a:xfrm>
          <a:prstGeom prst="rect">
            <a:avLst/>
          </a:prstGeom>
        </p:spPr>
      </p:pic>
      <p:cxnSp>
        <p:nvCxnSpPr>
          <p:cNvPr id="9" name="Straight Connector 8"/>
          <p:cNvCxnSpPr/>
          <p:nvPr userDrawn="1"/>
        </p:nvCxnSpPr>
        <p:spPr>
          <a:xfrm>
            <a:off x="0" y="6201541"/>
            <a:ext cx="12188825" cy="0"/>
          </a:xfrm>
          <a:prstGeom prst="line">
            <a:avLst/>
          </a:prstGeom>
          <a:ln w="66675">
            <a:solidFill>
              <a:srgbClr val="004680"/>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userDrawn="1"/>
        </p:nvPicPr>
        <p:blipFill>
          <a:blip r:embed="rId4"/>
          <a:stretch>
            <a:fillRect/>
          </a:stretch>
        </p:blipFill>
        <p:spPr>
          <a:xfrm>
            <a:off x="2998068" y="6289298"/>
            <a:ext cx="5834378" cy="469433"/>
          </a:xfrm>
          <a:prstGeom prst="rect">
            <a:avLst/>
          </a:prstGeom>
          <a:solidFill>
            <a:schemeClr val="tx2"/>
          </a:solidFill>
          <a:ln>
            <a:solidFill>
              <a:srgbClr val="004680"/>
            </a:solidFill>
            <a:bevel/>
          </a:ln>
        </p:spPr>
      </p:pic>
    </p:spTree>
    <p:extLst>
      <p:ext uri="{BB962C8B-B14F-4D97-AF65-F5344CB8AC3E}">
        <p14:creationId xmlns:p14="http://schemas.microsoft.com/office/powerpoint/2010/main" val="312196495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243" y="2286000"/>
            <a:ext cx="4446628"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3704" y="2286000"/>
            <a:ext cx="4446628"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C014DD1E-5D91-48A3-AD6D-45FBA980D106}" type="slidenum">
              <a:rPr lang="en-GB" smtClean="0"/>
              <a:t>‹#›</a:t>
            </a:fld>
            <a:endParaRPr lang="en-GB"/>
          </a:p>
        </p:txBody>
      </p:sp>
      <p:pic>
        <p:nvPicPr>
          <p:cNvPr id="6" name="Picture 5"/>
          <p:cNvPicPr>
            <a:picLocks noChangeAspect="1"/>
          </p:cNvPicPr>
          <p:nvPr userDrawn="1"/>
        </p:nvPicPr>
        <p:blipFill>
          <a:blip r:embed="rId2"/>
          <a:stretch>
            <a:fillRect/>
          </a:stretch>
        </p:blipFill>
        <p:spPr>
          <a:xfrm>
            <a:off x="10683689" y="95971"/>
            <a:ext cx="1414395" cy="475529"/>
          </a:xfrm>
          <a:prstGeom prst="rect">
            <a:avLst/>
          </a:prstGeom>
        </p:spPr>
      </p:pic>
    </p:spTree>
    <p:extLst>
      <p:ext uri="{BB962C8B-B14F-4D97-AF65-F5344CB8AC3E}">
        <p14:creationId xmlns:p14="http://schemas.microsoft.com/office/powerpoint/2010/main" val="550343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243" y="685800"/>
            <a:ext cx="95987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243" y="2340864"/>
            <a:ext cx="4442827" cy="823912"/>
          </a:xfrm>
        </p:spPr>
        <p:txBody>
          <a:bodyPr anchor="b">
            <a:noAutofit/>
          </a:bodyPr>
          <a:lstStyle>
            <a:lvl1pPr marL="0" indent="0">
              <a:lnSpc>
                <a:spcPct val="84000"/>
              </a:lnSpc>
              <a:spcBef>
                <a:spcPts val="0"/>
              </a:spcBef>
              <a:spcAft>
                <a:spcPts val="0"/>
              </a:spcAft>
              <a:buNone/>
              <a:defRPr sz="2999" b="0" baseline="0">
                <a:solidFill>
                  <a:schemeClr val="tx2"/>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4" name="Content Placeholder 3"/>
          <p:cNvSpPr>
            <a:spLocks noGrp="1"/>
          </p:cNvSpPr>
          <p:nvPr>
            <p:ph sz="half" idx="2"/>
          </p:nvPr>
        </p:nvSpPr>
        <p:spPr>
          <a:xfrm>
            <a:off x="1371243" y="3305208"/>
            <a:ext cx="4442827"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315" y="2340864"/>
            <a:ext cx="4442827" cy="823912"/>
          </a:xfrm>
        </p:spPr>
        <p:txBody>
          <a:bodyPr anchor="b">
            <a:noAutofit/>
          </a:bodyPr>
          <a:lstStyle>
            <a:lvl1pPr marL="0" indent="0">
              <a:lnSpc>
                <a:spcPct val="84000"/>
              </a:lnSpc>
              <a:spcBef>
                <a:spcPts val="0"/>
              </a:spcBef>
              <a:spcAft>
                <a:spcPts val="0"/>
              </a:spcAft>
              <a:buNone/>
              <a:defRPr sz="2999" b="0" baseline="0">
                <a:solidFill>
                  <a:schemeClr val="tx2"/>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23315" y="3305208"/>
            <a:ext cx="4442827"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C014DD1E-5D91-48A3-AD6D-45FBA980D106}" type="slidenum">
              <a:rPr lang="en-GB" smtClean="0"/>
              <a:t>‹#›</a:t>
            </a:fld>
            <a:endParaRPr lang="en-GB"/>
          </a:p>
        </p:txBody>
      </p:sp>
      <p:pic>
        <p:nvPicPr>
          <p:cNvPr id="8" name="Picture 7"/>
          <p:cNvPicPr>
            <a:picLocks noChangeAspect="1"/>
          </p:cNvPicPr>
          <p:nvPr userDrawn="1"/>
        </p:nvPicPr>
        <p:blipFill>
          <a:blip r:embed="rId2"/>
          <a:stretch>
            <a:fillRect/>
          </a:stretch>
        </p:blipFill>
        <p:spPr>
          <a:xfrm>
            <a:off x="10683689" y="95971"/>
            <a:ext cx="1414395" cy="475529"/>
          </a:xfrm>
          <a:prstGeom prst="rect">
            <a:avLst/>
          </a:prstGeom>
        </p:spPr>
      </p:pic>
    </p:spTree>
    <p:extLst>
      <p:ext uri="{BB962C8B-B14F-4D97-AF65-F5344CB8AC3E}">
        <p14:creationId xmlns:p14="http://schemas.microsoft.com/office/powerpoint/2010/main" val="1572301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C014DD1E-5D91-48A3-AD6D-45FBA980D106}" type="slidenum">
              <a:rPr lang="en-GB" smtClean="0"/>
              <a:t>‹#›</a:t>
            </a:fld>
            <a:endParaRPr lang="en-GB"/>
          </a:p>
        </p:txBody>
      </p:sp>
      <p:pic>
        <p:nvPicPr>
          <p:cNvPr id="7" name="Picture 6"/>
          <p:cNvPicPr>
            <a:picLocks noChangeAspect="1"/>
          </p:cNvPicPr>
          <p:nvPr userDrawn="1"/>
        </p:nvPicPr>
        <p:blipFill>
          <a:blip r:embed="rId2"/>
          <a:stretch>
            <a:fillRect/>
          </a:stretch>
        </p:blipFill>
        <p:spPr>
          <a:xfrm>
            <a:off x="10683689" y="95971"/>
            <a:ext cx="1414395" cy="475529"/>
          </a:xfrm>
          <a:prstGeom prst="rect">
            <a:avLst/>
          </a:prstGeom>
        </p:spPr>
      </p:pic>
    </p:spTree>
    <p:extLst>
      <p:ext uri="{BB962C8B-B14F-4D97-AF65-F5344CB8AC3E}">
        <p14:creationId xmlns:p14="http://schemas.microsoft.com/office/powerpoint/2010/main" val="1580551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0486900" y="6414532"/>
            <a:ext cx="1595876" cy="404614"/>
          </a:xfrm>
        </p:spPr>
        <p:txBody>
          <a:bodyPr/>
          <a:lstStyle/>
          <a:p>
            <a:fld id="{C014DD1E-5D91-48A3-AD6D-45FBA980D106}" type="slidenum">
              <a:rPr lang="en-GB" smtClean="0"/>
              <a:t>‹#›</a:t>
            </a:fld>
            <a:endParaRPr lang="en-GB"/>
          </a:p>
        </p:txBody>
      </p:sp>
      <p:pic>
        <p:nvPicPr>
          <p:cNvPr id="3" name="Picture 2"/>
          <p:cNvPicPr>
            <a:picLocks noChangeAspect="1"/>
          </p:cNvPicPr>
          <p:nvPr userDrawn="1"/>
        </p:nvPicPr>
        <p:blipFill>
          <a:blip r:embed="rId2"/>
          <a:stretch>
            <a:fillRect/>
          </a:stretch>
        </p:blipFill>
        <p:spPr>
          <a:xfrm>
            <a:off x="10683689" y="95971"/>
            <a:ext cx="1414395" cy="475529"/>
          </a:xfrm>
          <a:prstGeom prst="rect">
            <a:avLst/>
          </a:prstGeom>
        </p:spPr>
      </p:pic>
    </p:spTree>
    <p:extLst>
      <p:ext uri="{BB962C8B-B14F-4D97-AF65-F5344CB8AC3E}">
        <p14:creationId xmlns:p14="http://schemas.microsoft.com/office/powerpoint/2010/main" val="1085796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5" name="TextBox 4"/>
          <p:cNvSpPr txBox="1"/>
          <p:nvPr userDrawn="1"/>
        </p:nvSpPr>
        <p:spPr>
          <a:xfrm>
            <a:off x="1295128" y="2505902"/>
            <a:ext cx="9790538" cy="1446550"/>
          </a:xfrm>
          <a:prstGeom prst="rect">
            <a:avLst/>
          </a:prstGeom>
          <a:noFill/>
        </p:spPr>
        <p:txBody>
          <a:bodyPr wrap="square" rtlCol="0">
            <a:spAutoFit/>
          </a:bodyPr>
          <a:lstStyle/>
          <a:p>
            <a:pPr algn="ctr"/>
            <a:r>
              <a:rPr lang="en-GB" sz="1800" kern="1200" dirty="0">
                <a:solidFill>
                  <a:schemeClr val="tx1"/>
                </a:solidFill>
                <a:effectLst/>
                <a:latin typeface="+mn-lt"/>
                <a:ea typeface="+mn-ea"/>
                <a:cs typeface="+mn-cs"/>
              </a:rPr>
              <a:t>This learning module has been developed as part of an</a:t>
            </a:r>
            <a:r>
              <a:rPr lang="en-GB" sz="1800" kern="1200" baseline="0" dirty="0">
                <a:solidFill>
                  <a:schemeClr val="tx1"/>
                </a:solidFill>
                <a:effectLst/>
                <a:latin typeface="+mn-lt"/>
                <a:ea typeface="+mn-ea"/>
                <a:cs typeface="+mn-cs"/>
              </a:rPr>
              <a:t> Erasmus+ KA2 project </a:t>
            </a:r>
          </a:p>
          <a:p>
            <a:pPr algn="ctr"/>
            <a:r>
              <a:rPr lang="en-US" sz="1800" b="1" dirty="0"/>
              <a:t>INTERCULTURAL CARE IN THE SOCIAL AND HEALTHCARE SECTOR (I-CARE)</a:t>
            </a:r>
          </a:p>
          <a:p>
            <a:pPr algn="ctr"/>
            <a:r>
              <a:rPr lang="en-GB" sz="1800" b="0" i="0" kern="1200" baseline="0" dirty="0">
                <a:solidFill>
                  <a:schemeClr val="tx1"/>
                </a:solidFill>
                <a:effectLst/>
                <a:latin typeface="+mn-lt"/>
                <a:ea typeface="+mn-ea"/>
                <a:cs typeface="+mn-cs"/>
              </a:rPr>
              <a:t>and</a:t>
            </a:r>
            <a:r>
              <a:rPr lang="en-GB" sz="1800" kern="1200" dirty="0">
                <a:solidFill>
                  <a:schemeClr val="tx1"/>
                </a:solidFill>
                <a:effectLst/>
                <a:latin typeface="+mn-lt"/>
                <a:ea typeface="+mn-ea"/>
                <a:cs typeface="+mn-cs"/>
              </a:rPr>
              <a:t> is funded with support from the European Commission.</a:t>
            </a:r>
          </a:p>
          <a:p>
            <a:pPr algn="just"/>
            <a:endParaRPr lang="en-GB" sz="1800" kern="1200" dirty="0">
              <a:solidFill>
                <a:schemeClr val="tx1"/>
              </a:solidFill>
              <a:effectLst/>
              <a:latin typeface="+mn-lt"/>
              <a:ea typeface="+mn-ea"/>
              <a:cs typeface="+mn-cs"/>
            </a:endParaRPr>
          </a:p>
          <a:p>
            <a:pPr algn="just"/>
            <a:endParaRPr lang="en-GB" sz="1600" kern="1200" dirty="0">
              <a:solidFill>
                <a:schemeClr val="tx1"/>
              </a:solidFill>
              <a:effectLst/>
              <a:latin typeface="+mn-lt"/>
              <a:ea typeface="+mn-ea"/>
              <a:cs typeface="+mn-cs"/>
            </a:endParaRPr>
          </a:p>
        </p:txBody>
      </p:sp>
      <p:pic>
        <p:nvPicPr>
          <p:cNvPr id="2" name="Picture 1"/>
          <p:cNvPicPr>
            <a:picLocks noChangeAspect="1"/>
          </p:cNvPicPr>
          <p:nvPr userDrawn="1"/>
        </p:nvPicPr>
        <p:blipFill>
          <a:blip r:embed="rId2"/>
          <a:stretch>
            <a:fillRect/>
          </a:stretch>
        </p:blipFill>
        <p:spPr>
          <a:xfrm>
            <a:off x="10255476" y="188640"/>
            <a:ext cx="1660379" cy="487722"/>
          </a:xfrm>
          <a:prstGeom prst="rect">
            <a:avLst/>
          </a:prstGeom>
        </p:spPr>
      </p:pic>
      <p:sp>
        <p:nvSpPr>
          <p:cNvPr id="3" name="TextBox 2"/>
          <p:cNvSpPr txBox="1"/>
          <p:nvPr userDrawn="1"/>
        </p:nvSpPr>
        <p:spPr>
          <a:xfrm>
            <a:off x="3298539" y="4797152"/>
            <a:ext cx="5783717" cy="923330"/>
          </a:xfrm>
          <a:prstGeom prst="rect">
            <a:avLst/>
          </a:prstGeom>
          <a:noFill/>
        </p:spPr>
        <p:txBody>
          <a:bodyPr wrap="squar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lang="en-GB" sz="1800" i="1" kern="1200" dirty="0">
                <a:solidFill>
                  <a:schemeClr val="tx1"/>
                </a:solidFill>
                <a:effectLst/>
                <a:latin typeface="+mn-lt"/>
                <a:ea typeface="+mn-ea"/>
                <a:cs typeface="+mn-cs"/>
              </a:rPr>
              <a:t>This publication reflects the views of the authors only, and the Commission cannot be held responsible for any use which may be made of the information contained therein</a:t>
            </a:r>
            <a:r>
              <a:rPr lang="en-GB" sz="1800" kern="1200" dirty="0">
                <a:solidFill>
                  <a:schemeClr val="tx1"/>
                </a:solidFill>
                <a:effectLst/>
                <a:latin typeface="+mn-lt"/>
                <a:ea typeface="+mn-ea"/>
                <a:cs typeface="+mn-cs"/>
              </a:rPr>
              <a:t>.</a:t>
            </a:r>
          </a:p>
        </p:txBody>
      </p:sp>
      <p:sp>
        <p:nvSpPr>
          <p:cNvPr id="7" name="Slide Number Placeholder 3"/>
          <p:cNvSpPr>
            <a:spLocks noGrp="1"/>
          </p:cNvSpPr>
          <p:nvPr>
            <p:ph type="sldNum" sz="quarter" idx="12"/>
          </p:nvPr>
        </p:nvSpPr>
        <p:spPr>
          <a:xfrm>
            <a:off x="10486900" y="6414532"/>
            <a:ext cx="1595876" cy="404614"/>
          </a:xfrm>
        </p:spPr>
        <p:txBody>
          <a:bodyPr/>
          <a:lstStyle/>
          <a:p>
            <a:fld id="{C014DD1E-5D91-48A3-AD6D-45FBA980D106}" type="slidenum">
              <a:rPr lang="en-GB" smtClean="0"/>
              <a:t>‹#›</a:t>
            </a:fld>
            <a:endParaRPr lang="en-GB"/>
          </a:p>
        </p:txBody>
      </p:sp>
    </p:spTree>
    <p:extLst>
      <p:ext uri="{BB962C8B-B14F-4D97-AF65-F5344CB8AC3E}">
        <p14:creationId xmlns:p14="http://schemas.microsoft.com/office/powerpoint/2010/main" val="1445627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userDrawn="1"/>
        </p:nvSpPr>
        <p:spPr>
          <a:xfrm>
            <a:off x="0" y="376"/>
            <a:ext cx="5302139" cy="6857624"/>
          </a:xfrm>
          <a:prstGeom prst="rect">
            <a:avLst/>
          </a:prstGeom>
          <a:solidFill>
            <a:srgbClr val="00468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711" y="685800"/>
            <a:ext cx="3854716" cy="2157884"/>
          </a:xfrm>
        </p:spPr>
        <p:txBody>
          <a:bodyPr anchor="t">
            <a:noAutofit/>
          </a:bodyPr>
          <a:lstStyle>
            <a:lvl1pPr>
              <a:lnSpc>
                <a:spcPct val="84000"/>
              </a:lnSpc>
              <a:defRPr sz="4799" baseline="0">
                <a:solidFill>
                  <a:schemeClr val="bg2"/>
                </a:solidFill>
              </a:defRPr>
            </a:lvl1pPr>
          </a:lstStyle>
          <a:p>
            <a:r>
              <a:rPr lang="en-US" dirty="0"/>
              <a:t>Click to edit Master title style</a:t>
            </a:r>
          </a:p>
        </p:txBody>
      </p:sp>
      <p:sp>
        <p:nvSpPr>
          <p:cNvPr id="3" name="Content Placeholder 2"/>
          <p:cNvSpPr>
            <a:spLocks noGrp="1"/>
          </p:cNvSpPr>
          <p:nvPr>
            <p:ph idx="1"/>
          </p:nvPr>
        </p:nvSpPr>
        <p:spPr>
          <a:xfrm>
            <a:off x="6254391" y="685801"/>
            <a:ext cx="5210723" cy="5175250"/>
          </a:xfrm>
        </p:spPr>
        <p:txBody>
          <a:bodyPr/>
          <a:lstStyle>
            <a:lvl1pPr>
              <a:defRPr sz="1999">
                <a:solidFill>
                  <a:schemeClr val="tx2"/>
                </a:solidFill>
              </a:defRPr>
            </a:lvl1pPr>
            <a:lvl2pPr>
              <a:defRPr sz="1999">
                <a:solidFill>
                  <a:schemeClr val="tx2"/>
                </a:solidFill>
              </a:defRPr>
            </a:lvl2pPr>
            <a:lvl3pPr>
              <a:defRPr sz="1799">
                <a:solidFill>
                  <a:schemeClr val="tx2"/>
                </a:solidFill>
              </a:defRPr>
            </a:lvl3pPr>
            <a:lvl4pPr>
              <a:defRPr sz="1799">
                <a:solidFill>
                  <a:schemeClr val="tx2"/>
                </a:solidFill>
              </a:defRPr>
            </a:lvl4pPr>
            <a:lvl5pPr>
              <a:defRPr sz="1600">
                <a:solidFill>
                  <a:schemeClr val="tx2"/>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723711" y="2856344"/>
            <a:ext cx="3854716" cy="3011056"/>
          </a:xfrm>
        </p:spPr>
        <p:txBody>
          <a:bodyPr/>
          <a:lstStyle>
            <a:lvl1pPr marL="0" indent="0">
              <a:lnSpc>
                <a:spcPct val="113000"/>
              </a:lnSpc>
              <a:spcBef>
                <a:spcPts val="0"/>
              </a:spcBef>
              <a:spcAft>
                <a:spcPts val="1500"/>
              </a:spcAft>
              <a:buNone/>
              <a:defRPr sz="1600">
                <a:solidFill>
                  <a:schemeClr val="bg2"/>
                </a:solidFill>
              </a:defRPr>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dirty="0"/>
              <a:t>Click to edit Master text styles</a:t>
            </a:r>
          </a:p>
        </p:txBody>
      </p:sp>
      <p:sp>
        <p:nvSpPr>
          <p:cNvPr id="7" name="Slide Number Placeholder 6"/>
          <p:cNvSpPr>
            <a:spLocks noGrp="1"/>
          </p:cNvSpPr>
          <p:nvPr>
            <p:ph type="sldNum" sz="quarter" idx="12"/>
          </p:nvPr>
        </p:nvSpPr>
        <p:spPr>
          <a:xfrm>
            <a:off x="10548586" y="6420976"/>
            <a:ext cx="1595876" cy="404614"/>
          </a:xfrm>
        </p:spPr>
        <p:txBody>
          <a:bodyPr/>
          <a:lstStyle>
            <a:lvl1pPr>
              <a:defRPr>
                <a:solidFill>
                  <a:schemeClr val="tx2"/>
                </a:solidFill>
              </a:defRPr>
            </a:lvl1pPr>
          </a:lstStyle>
          <a:p>
            <a:fld id="{C014DD1E-5D91-48A3-AD6D-45FBA980D106}" type="slidenum">
              <a:rPr lang="en-GB" smtClean="0"/>
              <a:t>‹#›</a:t>
            </a:fld>
            <a:endParaRPr lang="en-GB"/>
          </a:p>
        </p:txBody>
      </p:sp>
      <p:sp>
        <p:nvSpPr>
          <p:cNvPr id="9" name="Rectangle 8" title="Divider Bar"/>
          <p:cNvSpPr/>
          <p:nvPr/>
        </p:nvSpPr>
        <p:spPr>
          <a:xfrm>
            <a:off x="5302139" y="376"/>
            <a:ext cx="22854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1" name="Picture 10"/>
          <p:cNvPicPr>
            <a:picLocks noChangeAspect="1"/>
          </p:cNvPicPr>
          <p:nvPr userDrawn="1"/>
        </p:nvPicPr>
        <p:blipFill>
          <a:blip r:embed="rId2"/>
          <a:stretch>
            <a:fillRect/>
          </a:stretch>
        </p:blipFill>
        <p:spPr>
          <a:xfrm>
            <a:off x="10683689" y="95971"/>
            <a:ext cx="1414395" cy="475529"/>
          </a:xfrm>
          <a:prstGeom prst="rect">
            <a:avLst/>
          </a:prstGeom>
        </p:spPr>
      </p:pic>
      <p:pic>
        <p:nvPicPr>
          <p:cNvPr id="12" name="Picture 11"/>
          <p:cNvPicPr>
            <a:picLocks noChangeAspect="1"/>
          </p:cNvPicPr>
          <p:nvPr userDrawn="1"/>
        </p:nvPicPr>
        <p:blipFill>
          <a:blip r:embed="rId3"/>
          <a:stretch>
            <a:fillRect/>
          </a:stretch>
        </p:blipFill>
        <p:spPr>
          <a:xfrm>
            <a:off x="5806800" y="6309320"/>
            <a:ext cx="5531612" cy="445073"/>
          </a:xfrm>
          <a:prstGeom prst="rect">
            <a:avLst/>
          </a:prstGeom>
        </p:spPr>
      </p:pic>
    </p:spTree>
    <p:extLst>
      <p:ext uri="{BB962C8B-B14F-4D97-AF65-F5344CB8AC3E}">
        <p14:creationId xmlns:p14="http://schemas.microsoft.com/office/powerpoint/2010/main" val="531573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243" y="685800"/>
            <a:ext cx="95987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243" y="2286000"/>
            <a:ext cx="9598700" cy="35814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0592949" y="6431926"/>
            <a:ext cx="1595876" cy="404614"/>
          </a:xfrm>
          <a:prstGeom prst="rect">
            <a:avLst/>
          </a:prstGeom>
        </p:spPr>
        <p:txBody>
          <a:bodyPr vert="horz" lIns="91440" tIns="45720" rIns="91440" bIns="45720" rtlCol="0" anchor="ctr"/>
          <a:lstStyle>
            <a:lvl1pPr algn="r">
              <a:defRPr sz="1200" baseline="0">
                <a:solidFill>
                  <a:schemeClr val="tx2"/>
                </a:solidFill>
              </a:defRPr>
            </a:lvl1pPr>
          </a:lstStyle>
          <a:p>
            <a:fld id="{C014DD1E-5D91-48A3-AD6D-45FBA980D106}" type="slidenum">
              <a:rPr lang="en-GB" smtClean="0"/>
              <a:pPr/>
              <a:t>‹#›</a:t>
            </a:fld>
            <a:endParaRPr lang="en-GB"/>
          </a:p>
        </p:txBody>
      </p:sp>
      <p:sp>
        <p:nvSpPr>
          <p:cNvPr id="9" name="Rectangle 8" title="Side bar"/>
          <p:cNvSpPr/>
          <p:nvPr/>
        </p:nvSpPr>
        <p:spPr>
          <a:xfrm>
            <a:off x="477971" y="376"/>
            <a:ext cx="22854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Picture 4"/>
          <p:cNvPicPr>
            <a:picLocks noChangeAspect="1"/>
          </p:cNvPicPr>
          <p:nvPr userDrawn="1"/>
        </p:nvPicPr>
        <p:blipFill>
          <a:blip r:embed="rId14"/>
          <a:stretch>
            <a:fillRect/>
          </a:stretch>
        </p:blipFill>
        <p:spPr>
          <a:xfrm>
            <a:off x="702319" y="6237312"/>
            <a:ext cx="2255716" cy="640135"/>
          </a:xfrm>
          <a:prstGeom prst="rect">
            <a:avLst/>
          </a:prstGeom>
        </p:spPr>
      </p:pic>
      <p:pic>
        <p:nvPicPr>
          <p:cNvPr id="4" name="Picture 3"/>
          <p:cNvPicPr>
            <a:picLocks noChangeAspect="1"/>
          </p:cNvPicPr>
          <p:nvPr userDrawn="1"/>
        </p:nvPicPr>
        <p:blipFill>
          <a:blip r:embed="rId15">
            <a:clrChange>
              <a:clrFrom>
                <a:srgbClr val="D0E2DA"/>
              </a:clrFrom>
              <a:clrTo>
                <a:srgbClr val="D0E2DA">
                  <a:alpha val="0"/>
                </a:srgbClr>
              </a:clrTo>
            </a:clrChange>
          </a:blip>
          <a:stretch>
            <a:fillRect/>
          </a:stretch>
        </p:blipFill>
        <p:spPr>
          <a:xfrm>
            <a:off x="3790157" y="6350299"/>
            <a:ext cx="5832648" cy="469230"/>
          </a:xfrm>
          <a:prstGeom prst="rect">
            <a:avLst/>
          </a:prstGeom>
        </p:spPr>
      </p:pic>
    </p:spTree>
    <p:extLst>
      <p:ext uri="{BB962C8B-B14F-4D97-AF65-F5344CB8AC3E}">
        <p14:creationId xmlns:p14="http://schemas.microsoft.com/office/powerpoint/2010/main" val="1506807307"/>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80" r:id="rId8"/>
    <p:sldLayoutId id="2147483776" r:id="rId9"/>
    <p:sldLayoutId id="2147483777" r:id="rId10"/>
    <p:sldLayoutId id="2147483778" r:id="rId11"/>
    <p:sldLayoutId id="214748377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126" rtl="0" eaLnBrk="1" latinLnBrk="0" hangingPunct="1">
        <a:lnSpc>
          <a:spcPct val="89000"/>
        </a:lnSpc>
        <a:spcBef>
          <a:spcPct val="0"/>
        </a:spcBef>
        <a:buNone/>
        <a:defRPr sz="4399" kern="1200" baseline="0">
          <a:solidFill>
            <a:schemeClr val="tx2"/>
          </a:solidFill>
          <a:latin typeface="+mj-lt"/>
          <a:ea typeface="+mj-ea"/>
          <a:cs typeface="+mj-cs"/>
        </a:defRPr>
      </a:lvl1pPr>
    </p:titleStyle>
    <p:bodyStyle>
      <a:lvl1pPr marL="383933" indent="-383933" algn="l" defTabSz="914126" rtl="0" eaLnBrk="1" latinLnBrk="0" hangingPunct="1">
        <a:lnSpc>
          <a:spcPct val="94000"/>
        </a:lnSpc>
        <a:spcBef>
          <a:spcPts val="1000"/>
        </a:spcBef>
        <a:spcAft>
          <a:spcPts val="200"/>
        </a:spcAft>
        <a:buFont typeface="Franklin Gothic Book" panose="020B0503020102020204" pitchFamily="34" charset="0"/>
        <a:buChar char="■"/>
        <a:defRPr sz="1999" kern="1200" baseline="0">
          <a:solidFill>
            <a:schemeClr val="tx2"/>
          </a:solidFill>
          <a:latin typeface="+mn-lt"/>
          <a:ea typeface="+mn-ea"/>
          <a:cs typeface="+mn-cs"/>
        </a:defRPr>
      </a:lvl1pPr>
      <a:lvl2pPr marL="914126" indent="-383933" algn="l" defTabSz="914126" rtl="0" eaLnBrk="1" latinLnBrk="0" hangingPunct="1">
        <a:lnSpc>
          <a:spcPct val="94000"/>
        </a:lnSpc>
        <a:spcBef>
          <a:spcPts val="500"/>
        </a:spcBef>
        <a:spcAft>
          <a:spcPts val="200"/>
        </a:spcAft>
        <a:buFont typeface="Franklin Gothic Book" panose="020B0503020102020204" pitchFamily="34" charset="0"/>
        <a:buChar char="–"/>
        <a:defRPr sz="1999" i="1" kern="1200" baseline="0">
          <a:solidFill>
            <a:schemeClr val="tx2"/>
          </a:solidFill>
          <a:latin typeface="+mn-lt"/>
          <a:ea typeface="+mn-ea"/>
          <a:cs typeface="+mn-cs"/>
        </a:defRPr>
      </a:lvl2pPr>
      <a:lvl3pPr marL="1371189" indent="-383933" algn="l" defTabSz="914126" rtl="0" eaLnBrk="1" latinLnBrk="0" hangingPunct="1">
        <a:lnSpc>
          <a:spcPct val="94000"/>
        </a:lnSpc>
        <a:spcBef>
          <a:spcPts val="500"/>
        </a:spcBef>
        <a:spcAft>
          <a:spcPts val="200"/>
        </a:spcAft>
        <a:buFont typeface="Franklin Gothic Book" panose="020B0503020102020204" pitchFamily="34" charset="0"/>
        <a:buChar char="■"/>
        <a:defRPr sz="1799" kern="1200" baseline="0">
          <a:solidFill>
            <a:schemeClr val="tx2"/>
          </a:solidFill>
          <a:latin typeface="+mn-lt"/>
          <a:ea typeface="+mn-ea"/>
          <a:cs typeface="+mn-cs"/>
        </a:defRPr>
      </a:lvl3pPr>
      <a:lvl4pPr marL="1828251" indent="-383933" algn="l" defTabSz="914126" rtl="0" eaLnBrk="1" latinLnBrk="0" hangingPunct="1">
        <a:lnSpc>
          <a:spcPct val="94000"/>
        </a:lnSpc>
        <a:spcBef>
          <a:spcPts val="500"/>
        </a:spcBef>
        <a:spcAft>
          <a:spcPts val="200"/>
        </a:spcAft>
        <a:buFont typeface="Franklin Gothic Book" panose="020B0503020102020204" pitchFamily="34" charset="0"/>
        <a:buChar char="–"/>
        <a:defRPr sz="1799" i="1" kern="1200" baseline="0">
          <a:solidFill>
            <a:schemeClr val="tx2"/>
          </a:solidFill>
          <a:latin typeface="+mn-lt"/>
          <a:ea typeface="+mn-ea"/>
          <a:cs typeface="+mn-cs"/>
        </a:defRPr>
      </a:lvl4pPr>
      <a:lvl5pPr marL="2285314" indent="-383933" algn="l" defTabSz="914126"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2377" indent="-383933" algn="l" defTabSz="914126"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199440"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6503"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3566"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68">
          <p15:clr>
            <a:srgbClr val="F26B43"/>
          </p15:clr>
        </p15:guide>
        <p15:guide id="2" orient="horz" pos="1440">
          <p15:clr>
            <a:srgbClr val="F26B43"/>
          </p15:clr>
        </p15:guide>
        <p15:guide id="3" orient="horz" pos="3696">
          <p15:clr>
            <a:srgbClr val="F26B43"/>
          </p15:clr>
        </p15:guide>
        <p15:guide id="4" orient="horz" pos="432">
          <p15:clr>
            <a:srgbClr val="F26B43"/>
          </p15:clr>
        </p15:guide>
        <p15:guide id="5" orient="horz" pos="1512">
          <p15:clr>
            <a:srgbClr val="F26B43"/>
          </p15:clr>
        </p15:guide>
        <p15:guide id="6" pos="6912">
          <p15:clr>
            <a:srgbClr val="F26B43"/>
          </p15:clr>
        </p15:guide>
        <p15:guide id="7" pos="936">
          <p15:clr>
            <a:srgbClr val="F26B43"/>
          </p15:clr>
        </p15:guide>
        <p15:guide id="8"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7.xml"/><Relationship Id="rId1" Type="http://schemas.openxmlformats.org/officeDocument/2006/relationships/video" Target="https://www.youtube.com/embed/ezz93FrZYYY?feature=oembed" TargetMode="Externa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7.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7.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7.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hyperlink" Target="https://multiculturalmentalhealth.ca/patient-information-by-language/"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hyperlink" Target="https://scholar.google.com/scholar_lookup?journal=Social+Science+Information&amp;title=Social+identity+and+intergroup+behavior&amp;author=H+Tajfel&amp;volume=13&amp;issue=2&amp;publication_year=1974&amp;pages=65-93&amp;" TargetMode="External"/><Relationship Id="rId3" Type="http://schemas.openxmlformats.org/officeDocument/2006/relationships/hyperlink" Target="http://www.effectivehealthcare.ahrq.gov/reports/final.cfm" TargetMode="External"/><Relationship Id="rId7" Type="http://schemas.openxmlformats.org/officeDocument/2006/relationships/hyperlink" Target="https://books.google.gr/books?hl=en&amp;lr=&amp;id=0QVzAwAAQBAJ&amp;oi=fnd&amp;pg=PP1&amp;dq=intercultural+competence+and+disability&amp;ots=4eNDITmNf6&amp;sig=1R_UCvfrhyF7YdcYLs-JGM3XoY4&amp;redir_esc=y#v=onepage&amp;q&amp;f=false" TargetMode="External"/><Relationship Id="rId2" Type="http://schemas.openxmlformats.org/officeDocument/2006/relationships/hyperlink" Target="https://www.aruma.com.au/about-us/about-disability/types-of-disabilities/" TargetMode="External"/><Relationship Id="rId1" Type="http://schemas.openxmlformats.org/officeDocument/2006/relationships/slideLayout" Target="../slideLayouts/slideLayout2.xml"/><Relationship Id="rId6" Type="http://schemas.openxmlformats.org/officeDocument/2006/relationships/hyperlink" Target="https://doi.org/10.1037/rep0000308" TargetMode="External"/><Relationship Id="rId5" Type="http://schemas.openxmlformats.org/officeDocument/2006/relationships/hyperlink" Target="https://www.disabled-world.com/disability/types/" TargetMode="External"/><Relationship Id="rId10" Type="http://schemas.openxmlformats.org/officeDocument/2006/relationships/hyperlink" Target="https://www.who.int/docs/default-source/classification/icf/drafticfpracticalmanual2.pdf?sfvrsn=8a214b01_4" TargetMode="External"/><Relationship Id="rId4" Type="http://schemas.openxmlformats.org/officeDocument/2006/relationships/hyperlink" Target="https://www.cdc.gov/ncbddd/disabilityandhealth/disability-inclusion.html" TargetMode="External"/><Relationship Id="rId9" Type="http://schemas.openxmlformats.org/officeDocument/2006/relationships/hyperlink" Target="https://www.who.int/publications/i/item/9789241564182"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www.mind.org.uk/" TargetMode="External"/><Relationship Id="rId2" Type="http://schemas.openxmlformats.org/officeDocument/2006/relationships/hyperlink" Target="https://www.heretohelp.bc.ca/infosheet/cross-cultural-mental-health-and-substance-use#A" TargetMode="External"/><Relationship Id="rId1" Type="http://schemas.openxmlformats.org/officeDocument/2006/relationships/slideLayout" Target="../slideLayouts/slideLayout2.xml"/><Relationship Id="rId4" Type="http://schemas.openxmlformats.org/officeDocument/2006/relationships/hyperlink" Target="https://multiculturalmentalhealth.ca/clinical-tools/cultural-formulation/" TargetMode="External"/></Relationships>
</file>

<file path=ppt/slides/_rels/slide42.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19192"/>
            <a:ext cx="12287099" cy="2905952"/>
          </a:xfrm>
          <a:noFill/>
        </p:spPr>
        <p:txBody>
          <a:bodyPr/>
          <a:lstStyle/>
          <a:p>
            <a:r>
              <a:rPr lang="el-GR" dirty="0"/>
              <a:t>ΑΝΑΠΗΡΙΑ</a:t>
            </a:r>
            <a:r>
              <a:rPr lang="en-US" dirty="0"/>
              <a:t>, </a:t>
            </a:r>
            <a:r>
              <a:rPr lang="el-GR" dirty="0"/>
              <a:t>ΨΥΧΟΛΟΓΙΑ</a:t>
            </a:r>
            <a:r>
              <a:rPr lang="en-US" dirty="0"/>
              <a:t> &amp; </a:t>
            </a:r>
            <a:r>
              <a:rPr lang="el-GR" dirty="0"/>
              <a:t>ΠΡΟΒΛΗΜΑΤΑ ΨΥΧΙΚΗΣ ΥΓΕΙΑΣ</a:t>
            </a:r>
            <a:endParaRPr lang="en-GB" dirty="0"/>
          </a:p>
        </p:txBody>
      </p:sp>
      <p:sp>
        <p:nvSpPr>
          <p:cNvPr id="4" name="Slide Number Placeholder 3"/>
          <p:cNvSpPr>
            <a:spLocks noGrp="1"/>
          </p:cNvSpPr>
          <p:nvPr>
            <p:ph type="sldNum" sz="quarter" idx="12"/>
          </p:nvPr>
        </p:nvSpPr>
        <p:spPr/>
        <p:txBody>
          <a:bodyPr/>
          <a:lstStyle/>
          <a:p>
            <a:fld id="{C014DD1E-5D91-48A3-AD6D-45FBA980D106}" type="slidenum">
              <a:rPr lang="en-GB" smtClean="0"/>
              <a:t>1</a:t>
            </a:fld>
            <a:endParaRPr lang="en-GB"/>
          </a:p>
        </p:txBody>
      </p:sp>
      <p:sp>
        <p:nvSpPr>
          <p:cNvPr id="3" name="TextBox 2">
            <a:extLst>
              <a:ext uri="{FF2B5EF4-FFF2-40B4-BE49-F238E27FC236}">
                <a16:creationId xmlns:a16="http://schemas.microsoft.com/office/drawing/2014/main" xmlns="" id="{5F6C01DB-372E-4AF0-9094-1A8CE07E81FB}"/>
              </a:ext>
            </a:extLst>
          </p:cNvPr>
          <p:cNvSpPr txBox="1"/>
          <p:nvPr/>
        </p:nvSpPr>
        <p:spPr>
          <a:xfrm>
            <a:off x="4438228" y="4725144"/>
            <a:ext cx="3096344" cy="923330"/>
          </a:xfrm>
          <a:prstGeom prst="rect">
            <a:avLst/>
          </a:prstGeom>
          <a:noFill/>
        </p:spPr>
        <p:txBody>
          <a:bodyPr wrap="square" rtlCol="0">
            <a:spAutoFit/>
          </a:bodyPr>
          <a:lstStyle/>
          <a:p>
            <a:pPr algn="ctr"/>
            <a:r>
              <a:rPr lang="el-GR" sz="5400" dirty="0">
                <a:solidFill>
                  <a:schemeClr val="bg2"/>
                </a:solidFill>
              </a:rPr>
              <a:t>Ενότητα</a:t>
            </a:r>
            <a:r>
              <a:rPr lang="en-GB" sz="5400" dirty="0">
                <a:solidFill>
                  <a:schemeClr val="bg2"/>
                </a:solidFill>
              </a:rPr>
              <a:t> 7 </a:t>
            </a:r>
          </a:p>
        </p:txBody>
      </p:sp>
    </p:spTree>
    <p:extLst>
      <p:ext uri="{BB962C8B-B14F-4D97-AF65-F5344CB8AC3E}">
        <p14:creationId xmlns:p14="http://schemas.microsoft.com/office/powerpoint/2010/main" val="2740258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7868" y="540306"/>
            <a:ext cx="9598700" cy="1159024"/>
          </a:xfrm>
        </p:spPr>
        <p:txBody>
          <a:bodyPr>
            <a:normAutofit fontScale="90000"/>
          </a:bodyPr>
          <a:lstStyle/>
          <a:p>
            <a:r>
              <a:rPr lang="el-GR" dirty="0"/>
              <a:t>Εμπειρία της αναπηρίας και ποικιλομορφία (Π.Ο.Υ., 2011)</a:t>
            </a:r>
            <a:endParaRPr lang="en-GB" dirty="0"/>
          </a:p>
        </p:txBody>
      </p:sp>
      <p:sp>
        <p:nvSpPr>
          <p:cNvPr id="3" name="Content Placeholder 2"/>
          <p:cNvSpPr>
            <a:spLocks noGrp="1"/>
          </p:cNvSpPr>
          <p:nvPr>
            <p:ph idx="1"/>
          </p:nvPr>
        </p:nvSpPr>
        <p:spPr>
          <a:xfrm>
            <a:off x="1377607" y="2299925"/>
            <a:ext cx="6840759" cy="2952328"/>
          </a:xfrm>
        </p:spPr>
        <p:txBody>
          <a:bodyPr>
            <a:normAutofit fontScale="92500" lnSpcReduction="10000"/>
          </a:bodyPr>
          <a:lstStyle/>
          <a:p>
            <a:pPr algn="just"/>
            <a:r>
              <a:rPr lang="el-GR" dirty="0"/>
              <a:t>Η </a:t>
            </a:r>
            <a:r>
              <a:rPr lang="el-GR" b="1" dirty="0"/>
              <a:t>εμπειρία της αναπηρίας </a:t>
            </a:r>
            <a:r>
              <a:rPr lang="el-GR" dirty="0"/>
              <a:t>- η αλληλεπίδραση των συνθηκών υγείας, των προσωπικών παραγόντων και των περιβαλλοντικών παραγόντων - ποικίλλει σημαντικά. </a:t>
            </a:r>
          </a:p>
          <a:p>
            <a:pPr algn="just"/>
            <a:endParaRPr lang="en-US" dirty="0"/>
          </a:p>
          <a:p>
            <a:pPr algn="just"/>
            <a:r>
              <a:rPr lang="el-GR" dirty="0"/>
              <a:t>Τα άτομα με αναπηρία είναι ετερογενή μεταξύ τους. </a:t>
            </a:r>
          </a:p>
          <a:p>
            <a:pPr algn="just"/>
            <a:endParaRPr lang="en-US" dirty="0"/>
          </a:p>
          <a:p>
            <a:pPr algn="just"/>
            <a:r>
              <a:rPr lang="el-GR" dirty="0"/>
              <a:t>Ένα παιδί που γεννήθηκε με εγκεφαλική παράλυση, ένας νεαρός στρατιώτης που έχασε το πόδι του σε ναρκοπέδιο, και ένα ηλικιωμένο άτομο με άνοια είναι όλα άτομα με αναπηρία.</a:t>
            </a:r>
            <a:endParaRPr lang="en-US" dirty="0"/>
          </a:p>
        </p:txBody>
      </p:sp>
      <p:sp>
        <p:nvSpPr>
          <p:cNvPr id="4" name="Slide Number Placeholder 3"/>
          <p:cNvSpPr>
            <a:spLocks noGrp="1"/>
          </p:cNvSpPr>
          <p:nvPr>
            <p:ph type="sldNum" sz="quarter" idx="12"/>
          </p:nvPr>
        </p:nvSpPr>
        <p:spPr/>
        <p:txBody>
          <a:bodyPr/>
          <a:lstStyle/>
          <a:p>
            <a:fld id="{C014DD1E-5D91-48A3-AD6D-45FBA980D106}" type="slidenum">
              <a:rPr lang="en-GB" smtClean="0"/>
              <a:t>10</a:t>
            </a:fld>
            <a:endParaRPr lang="en-GB"/>
          </a:p>
        </p:txBody>
      </p:sp>
      <p:pic>
        <p:nvPicPr>
          <p:cNvPr id="6" name="Picture 5">
            <a:extLst>
              <a:ext uri="{FF2B5EF4-FFF2-40B4-BE49-F238E27FC236}">
                <a16:creationId xmlns:a16="http://schemas.microsoft.com/office/drawing/2014/main" xmlns="" id="{4CB068C5-A423-41DA-8E69-CAF9D5E9803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98105" y="3850404"/>
            <a:ext cx="3576970" cy="2386908"/>
          </a:xfrm>
          <a:prstGeom prst="rect">
            <a:avLst/>
          </a:prstGeom>
        </p:spPr>
      </p:pic>
      <p:pic>
        <p:nvPicPr>
          <p:cNvPr id="8" name="Picture 7">
            <a:extLst>
              <a:ext uri="{FF2B5EF4-FFF2-40B4-BE49-F238E27FC236}">
                <a16:creationId xmlns:a16="http://schemas.microsoft.com/office/drawing/2014/main" xmlns="" id="{50A4A30B-2E4D-4C45-91F0-289C2F98D10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98105" y="1330125"/>
            <a:ext cx="3576970" cy="2386907"/>
          </a:xfrm>
          <a:prstGeom prst="rect">
            <a:avLst/>
          </a:prstGeom>
        </p:spPr>
      </p:pic>
      <p:sp>
        <p:nvSpPr>
          <p:cNvPr id="7" name="TextBox 5">
            <a:extLst>
              <a:ext uri="{FF2B5EF4-FFF2-40B4-BE49-F238E27FC236}">
                <a16:creationId xmlns:a16="http://schemas.microsoft.com/office/drawing/2014/main" xmlns="" id="{C76272B8-C7B6-4DA2-AEBC-ADA543783B87}"/>
              </a:ext>
            </a:extLst>
          </p:cNvPr>
          <p:cNvSpPr txBox="1"/>
          <p:nvPr/>
        </p:nvSpPr>
        <p:spPr>
          <a:xfrm>
            <a:off x="9872383" y="6206522"/>
            <a:ext cx="2050358" cy="215444"/>
          </a:xfrm>
          <a:prstGeom prst="rect">
            <a:avLst/>
          </a:prstGeom>
          <a:noFill/>
        </p:spPr>
        <p:txBody>
          <a:bodyPr wrap="square">
            <a:spAutoFit/>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marL="0" marR="0" lvl="0" indent="0" algn="r" defTabSz="1218987" rtl="0" eaLnBrk="1" fontAlgn="auto" latinLnBrk="0" hangingPunct="1">
              <a:lnSpc>
                <a:spcPct val="100000"/>
              </a:lnSpc>
              <a:spcBef>
                <a:spcPts val="0"/>
              </a:spcBef>
              <a:spcAft>
                <a:spcPts val="600"/>
              </a:spcAft>
              <a:buClrTx/>
              <a:buSzTx/>
              <a:buFontTx/>
              <a:buNone/>
              <a:tabLst/>
              <a:defRPr/>
            </a:pPr>
            <a:r>
              <a:rPr lang="el-GR" sz="800" dirty="0">
                <a:solidFill>
                  <a:srgbClr val="004680"/>
                </a:solidFill>
                <a:latin typeface="Calibri"/>
              </a:rPr>
              <a:t>Πηγή</a:t>
            </a:r>
            <a:r>
              <a:rPr lang="en-GB" sz="800" dirty="0">
                <a:solidFill>
                  <a:srgbClr val="004680"/>
                </a:solidFill>
                <a:latin typeface="Calibri"/>
              </a:rPr>
              <a:t>:</a:t>
            </a:r>
            <a:r>
              <a:rPr lang="el-GR" sz="800" dirty="0">
                <a:solidFill>
                  <a:srgbClr val="004680"/>
                </a:solidFill>
                <a:latin typeface="Calibri"/>
              </a:rPr>
              <a:t> </a:t>
            </a:r>
            <a:r>
              <a:rPr lang="en-GB" sz="800" dirty="0">
                <a:solidFill>
                  <a:srgbClr val="004680"/>
                </a:solidFill>
                <a:latin typeface="Calibri"/>
              </a:rPr>
              <a:t>Shutterstock</a:t>
            </a:r>
            <a:endParaRPr kumimoji="0" lang="en-GB" sz="800" b="0" i="0" u="none" strike="noStrike" kern="1200" cap="none" spc="0" normalizeH="0" baseline="0" noProof="0" dirty="0">
              <a:ln>
                <a:noFill/>
              </a:ln>
              <a:solidFill>
                <a:srgbClr val="004680"/>
              </a:solidFill>
              <a:effectLst/>
              <a:uLnTx/>
              <a:uFillTx/>
              <a:latin typeface="Calibri"/>
              <a:ea typeface="+mn-ea"/>
              <a:cs typeface="+mn-cs"/>
            </a:endParaRPr>
          </a:p>
        </p:txBody>
      </p:sp>
      <p:sp>
        <p:nvSpPr>
          <p:cNvPr id="10" name="TextBox 5">
            <a:extLst>
              <a:ext uri="{FF2B5EF4-FFF2-40B4-BE49-F238E27FC236}">
                <a16:creationId xmlns:a16="http://schemas.microsoft.com/office/drawing/2014/main" xmlns="" id="{FAEAE58D-4F65-457B-937F-43C9F405F604}"/>
              </a:ext>
            </a:extLst>
          </p:cNvPr>
          <p:cNvSpPr txBox="1"/>
          <p:nvPr/>
        </p:nvSpPr>
        <p:spPr>
          <a:xfrm>
            <a:off x="9861436" y="3668367"/>
            <a:ext cx="2050358" cy="215444"/>
          </a:xfrm>
          <a:prstGeom prst="rect">
            <a:avLst/>
          </a:prstGeom>
          <a:noFill/>
        </p:spPr>
        <p:txBody>
          <a:bodyPr wrap="square">
            <a:spAutoFit/>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marL="0" marR="0" lvl="0" indent="0" algn="r" defTabSz="1218987" rtl="0" eaLnBrk="1" fontAlgn="auto" latinLnBrk="0" hangingPunct="1">
              <a:lnSpc>
                <a:spcPct val="100000"/>
              </a:lnSpc>
              <a:spcBef>
                <a:spcPts val="0"/>
              </a:spcBef>
              <a:spcAft>
                <a:spcPts val="600"/>
              </a:spcAft>
              <a:buClrTx/>
              <a:buSzTx/>
              <a:buFontTx/>
              <a:buNone/>
              <a:tabLst/>
              <a:defRPr/>
            </a:pPr>
            <a:r>
              <a:rPr lang="el-GR" sz="800" dirty="0">
                <a:solidFill>
                  <a:srgbClr val="004680"/>
                </a:solidFill>
                <a:latin typeface="Calibri"/>
              </a:rPr>
              <a:t>Πηγή</a:t>
            </a:r>
            <a:r>
              <a:rPr lang="en-GB" sz="800" dirty="0">
                <a:solidFill>
                  <a:srgbClr val="004680"/>
                </a:solidFill>
                <a:latin typeface="Calibri"/>
              </a:rPr>
              <a:t>:</a:t>
            </a:r>
            <a:r>
              <a:rPr lang="el-GR" sz="800" dirty="0">
                <a:solidFill>
                  <a:srgbClr val="004680"/>
                </a:solidFill>
                <a:latin typeface="Calibri"/>
              </a:rPr>
              <a:t> </a:t>
            </a:r>
            <a:r>
              <a:rPr lang="en-GB" sz="800" dirty="0">
                <a:solidFill>
                  <a:srgbClr val="004680"/>
                </a:solidFill>
                <a:latin typeface="Calibri"/>
              </a:rPr>
              <a:t>Shutterstock</a:t>
            </a:r>
            <a:endParaRPr kumimoji="0" lang="en-GB" sz="800" b="0" i="0" u="none" strike="noStrike" kern="1200" cap="none" spc="0" normalizeH="0" baseline="0" noProof="0" dirty="0">
              <a:ln>
                <a:noFill/>
              </a:ln>
              <a:solidFill>
                <a:srgbClr val="004680"/>
              </a:solidFill>
              <a:effectLst/>
              <a:uLnTx/>
              <a:uFillTx/>
              <a:latin typeface="Calibri"/>
              <a:ea typeface="+mn-ea"/>
              <a:cs typeface="+mn-cs"/>
            </a:endParaRPr>
          </a:p>
        </p:txBody>
      </p:sp>
    </p:spTree>
    <p:extLst>
      <p:ext uri="{BB962C8B-B14F-4D97-AF65-F5344CB8AC3E}">
        <p14:creationId xmlns:p14="http://schemas.microsoft.com/office/powerpoint/2010/main" val="1354942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243" y="685800"/>
            <a:ext cx="9598700" cy="1087016"/>
          </a:xfrm>
        </p:spPr>
        <p:txBody>
          <a:bodyPr>
            <a:normAutofit fontScale="90000"/>
          </a:bodyPr>
          <a:lstStyle/>
          <a:p>
            <a:r>
              <a:rPr lang="el-GR" dirty="0"/>
              <a:t>Ανισότητες στην υγεία  και πολιτισμική ικανότητα (</a:t>
            </a:r>
            <a:r>
              <a:rPr lang="el-GR" dirty="0" err="1"/>
              <a:t>Butler</a:t>
            </a:r>
            <a:r>
              <a:rPr lang="el-GR" dirty="0"/>
              <a:t> </a:t>
            </a:r>
            <a:r>
              <a:rPr lang="el-GR" dirty="0" err="1"/>
              <a:t>et</a:t>
            </a:r>
            <a:r>
              <a:rPr lang="el-GR" dirty="0"/>
              <a:t> </a:t>
            </a:r>
            <a:r>
              <a:rPr lang="el-GR" dirty="0" err="1"/>
              <a:t>al</a:t>
            </a:r>
            <a:r>
              <a:rPr lang="el-GR" dirty="0"/>
              <a:t>., 2016)</a:t>
            </a:r>
            <a:endParaRPr lang="en-GB" sz="1800" dirty="0"/>
          </a:p>
        </p:txBody>
      </p:sp>
      <p:sp>
        <p:nvSpPr>
          <p:cNvPr id="3" name="Content Placeholder 2"/>
          <p:cNvSpPr>
            <a:spLocks noGrp="1"/>
          </p:cNvSpPr>
          <p:nvPr>
            <p:ph idx="1"/>
          </p:nvPr>
        </p:nvSpPr>
        <p:spPr>
          <a:xfrm>
            <a:off x="1371243" y="2132856"/>
            <a:ext cx="5947305" cy="3744416"/>
          </a:xfrm>
        </p:spPr>
        <p:txBody>
          <a:bodyPr>
            <a:normAutofit fontScale="92500"/>
          </a:bodyPr>
          <a:lstStyle/>
          <a:p>
            <a:pPr algn="just"/>
            <a:r>
              <a:rPr lang="el-GR" dirty="0"/>
              <a:t>Τα άτομα με αναπηρία αντιμετωπίζουν πολλές ανισότητες στην υγεία π.χ. υψηλότερα ποσοστά παχυσαρκίας, καπνίσματος και αδράνειας, περιορισμένη πρόσβαση στην υγειονομική περίθαλψη κ.λπ. </a:t>
            </a:r>
          </a:p>
          <a:p>
            <a:pPr algn="just"/>
            <a:r>
              <a:rPr lang="el-GR" dirty="0"/>
              <a:t>Η διαπολιτισμική ικανότητα έχει προωθηθεί ως μια προσέγγιση που μπορεί να συμβάλλει στη μείωση των  ανισοτήτων στην υγεία. </a:t>
            </a:r>
          </a:p>
          <a:p>
            <a:pPr algn="just"/>
            <a:r>
              <a:rPr lang="el-GR" dirty="0"/>
              <a:t>Σήμερα, η διαπολιτισμική ικανότητα έχει επεκταθεί σε άλλες περιθωριοποιημένες ομάδες (π.χ. άτομα με αναπηρία) που κινδυνεύουν από στιγματισμό και/ή που έχουν διαφορετικές ανάγκες υγειονομικής περίθαλψης που οδηγούν σε ανισότητες υγείας.</a:t>
            </a:r>
            <a:endParaRPr lang="en-US" dirty="0"/>
          </a:p>
        </p:txBody>
      </p:sp>
      <p:sp>
        <p:nvSpPr>
          <p:cNvPr id="4" name="Slide Number Placeholder 3"/>
          <p:cNvSpPr>
            <a:spLocks noGrp="1"/>
          </p:cNvSpPr>
          <p:nvPr>
            <p:ph type="sldNum" sz="quarter" idx="12"/>
          </p:nvPr>
        </p:nvSpPr>
        <p:spPr/>
        <p:txBody>
          <a:bodyPr/>
          <a:lstStyle/>
          <a:p>
            <a:fld id="{C014DD1E-5D91-48A3-AD6D-45FBA980D106}" type="slidenum">
              <a:rPr lang="en-GB" smtClean="0"/>
              <a:t>11</a:t>
            </a:fld>
            <a:endParaRPr lang="en-GB"/>
          </a:p>
        </p:txBody>
      </p:sp>
      <p:pic>
        <p:nvPicPr>
          <p:cNvPr id="7" name="Picture 6">
            <a:extLst>
              <a:ext uri="{FF2B5EF4-FFF2-40B4-BE49-F238E27FC236}">
                <a16:creationId xmlns:a16="http://schemas.microsoft.com/office/drawing/2014/main" xmlns="" id="{6499A75B-1735-4EA7-AED5-840FD2642E5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34572" y="2132856"/>
            <a:ext cx="4356930" cy="3551036"/>
          </a:xfrm>
          <a:prstGeom prst="rect">
            <a:avLst/>
          </a:prstGeom>
        </p:spPr>
      </p:pic>
      <p:sp>
        <p:nvSpPr>
          <p:cNvPr id="6" name="TextBox 5">
            <a:extLst>
              <a:ext uri="{FF2B5EF4-FFF2-40B4-BE49-F238E27FC236}">
                <a16:creationId xmlns:a16="http://schemas.microsoft.com/office/drawing/2014/main" xmlns="" id="{7ED26754-5157-4832-BB02-7B7B37D8EF4D}"/>
              </a:ext>
            </a:extLst>
          </p:cNvPr>
          <p:cNvSpPr txBox="1"/>
          <p:nvPr/>
        </p:nvSpPr>
        <p:spPr>
          <a:xfrm>
            <a:off x="9792403" y="5668415"/>
            <a:ext cx="2050358" cy="215444"/>
          </a:xfrm>
          <a:prstGeom prst="rect">
            <a:avLst/>
          </a:prstGeom>
          <a:noFill/>
        </p:spPr>
        <p:txBody>
          <a:bodyPr wrap="square">
            <a:spAutoFit/>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marL="0" marR="0" lvl="0" indent="0" algn="r" defTabSz="1218987" rtl="0" eaLnBrk="1" fontAlgn="auto" latinLnBrk="0" hangingPunct="1">
              <a:lnSpc>
                <a:spcPct val="100000"/>
              </a:lnSpc>
              <a:spcBef>
                <a:spcPts val="0"/>
              </a:spcBef>
              <a:spcAft>
                <a:spcPts val="600"/>
              </a:spcAft>
              <a:buClrTx/>
              <a:buSzTx/>
              <a:buFontTx/>
              <a:buNone/>
              <a:tabLst/>
              <a:defRPr/>
            </a:pPr>
            <a:r>
              <a:rPr lang="en-GB" sz="800" dirty="0">
                <a:solidFill>
                  <a:srgbClr val="004680"/>
                </a:solidFill>
                <a:latin typeface="Calibri"/>
              </a:rPr>
              <a:t>Source:</a:t>
            </a:r>
            <a:r>
              <a:rPr lang="el-GR" sz="800" dirty="0">
                <a:solidFill>
                  <a:srgbClr val="004680"/>
                </a:solidFill>
                <a:latin typeface="Calibri"/>
              </a:rPr>
              <a:t> </a:t>
            </a:r>
            <a:r>
              <a:rPr lang="en-GB" sz="800" dirty="0">
                <a:solidFill>
                  <a:srgbClr val="004680"/>
                </a:solidFill>
                <a:latin typeface="Calibri"/>
              </a:rPr>
              <a:t>Shutterstock</a:t>
            </a:r>
            <a:endParaRPr kumimoji="0" lang="en-GB" sz="800" b="0" i="0" u="none" strike="noStrike" kern="1200" cap="none" spc="0" normalizeH="0" baseline="0" noProof="0" dirty="0">
              <a:ln>
                <a:noFill/>
              </a:ln>
              <a:solidFill>
                <a:srgbClr val="004680"/>
              </a:solidFill>
              <a:effectLst/>
              <a:uLnTx/>
              <a:uFillTx/>
              <a:latin typeface="Calibri"/>
              <a:ea typeface="+mn-ea"/>
              <a:cs typeface="+mn-cs"/>
            </a:endParaRPr>
          </a:p>
        </p:txBody>
      </p:sp>
    </p:spTree>
    <p:extLst>
      <p:ext uri="{BB962C8B-B14F-4D97-AF65-F5344CB8AC3E}">
        <p14:creationId xmlns:p14="http://schemas.microsoft.com/office/powerpoint/2010/main" val="3941212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6145" y="404664"/>
            <a:ext cx="9598700" cy="846583"/>
          </a:xfrm>
        </p:spPr>
        <p:txBody>
          <a:bodyPr/>
          <a:lstStyle/>
          <a:p>
            <a:r>
              <a:rPr lang="el-GR" dirty="0"/>
              <a:t>Συμπερίληψη της αναπηρίας (CDC, 2020) </a:t>
            </a:r>
            <a:endParaRPr lang="en-GB" dirty="0"/>
          </a:p>
        </p:txBody>
      </p:sp>
      <p:sp>
        <p:nvSpPr>
          <p:cNvPr id="3" name="Content Placeholder 2"/>
          <p:cNvSpPr>
            <a:spLocks noGrp="1"/>
          </p:cNvSpPr>
          <p:nvPr>
            <p:ph idx="1"/>
          </p:nvPr>
        </p:nvSpPr>
        <p:spPr>
          <a:xfrm>
            <a:off x="1406145" y="1628800"/>
            <a:ext cx="7712603" cy="4441161"/>
          </a:xfrm>
        </p:spPr>
        <p:txBody>
          <a:bodyPr>
            <a:normAutofit lnSpcReduction="10000"/>
          </a:bodyPr>
          <a:lstStyle/>
          <a:p>
            <a:pPr algn="just"/>
            <a:r>
              <a:rPr lang="el-GR" dirty="0"/>
              <a:t>Συμπερίληψη της αναπηρίας: Συμπεριλάβετε τα άτομα με αναπηρία στις καθημερινές δραστηριότητες και ενθαρρύνετέ τα να έχουν παρόμοιους ρόλους με τους συνομηλίκους τους που δεν έχουν αναπηρία. </a:t>
            </a:r>
            <a:endParaRPr lang="en-US" dirty="0"/>
          </a:p>
          <a:p>
            <a:pPr algn="just"/>
            <a:r>
              <a:rPr lang="el-GR" dirty="0"/>
              <a:t>Τα άτομα με αναπηρία μπορούν να εκπληρώσουν κοινωνικά αναμενόμενους ρόλους ζωής (μαθητής/</a:t>
            </a:r>
            <a:r>
              <a:rPr lang="el-GR" dirty="0" err="1"/>
              <a:t>τρια</a:t>
            </a:r>
            <a:r>
              <a:rPr lang="el-GR" dirty="0"/>
              <a:t>, γονέας, εργαζόμενος/η ή μέλος της κοινότητας).</a:t>
            </a:r>
            <a:endParaRPr lang="en-US" dirty="0"/>
          </a:p>
          <a:p>
            <a:pPr algn="just"/>
            <a:r>
              <a:rPr lang="el-GR" dirty="0"/>
              <a:t>Τα άτομα με αναπηρία έχουν το δικαίωμα να συμμετέχουν σε κοινωνικές δραστηριότητες (χρησιμοποιώντας δημόσιους πόρους, μεταφορικά μέσα, βιβλιοθήκες, υπηρεσίες παροχής υγειονομικής περίθαλψης κ.λπ.). </a:t>
            </a:r>
            <a:endParaRPr lang="en-US" dirty="0"/>
          </a:p>
          <a:p>
            <a:pPr algn="just"/>
            <a:r>
              <a:rPr lang="el-GR" sz="1900" dirty="0"/>
              <a:t>Η συμπερίληψη της αναπηρίας αφορά την κατανόηση της σχέσης μεταξύ του τρόπου με τον οποίο οι άνθρωποι λειτουργούν και συμμετέχουν στην κοινωνία, έχοντας τις ίδιες ευκαιρίες συμμετοχής.</a:t>
            </a:r>
            <a:endParaRPr lang="en-GB" sz="1900" dirty="0"/>
          </a:p>
        </p:txBody>
      </p:sp>
      <p:sp>
        <p:nvSpPr>
          <p:cNvPr id="4" name="Slide Number Placeholder 3"/>
          <p:cNvSpPr>
            <a:spLocks noGrp="1"/>
          </p:cNvSpPr>
          <p:nvPr>
            <p:ph type="sldNum" sz="quarter" idx="12"/>
          </p:nvPr>
        </p:nvSpPr>
        <p:spPr/>
        <p:txBody>
          <a:bodyPr/>
          <a:lstStyle/>
          <a:p>
            <a:fld id="{C014DD1E-5D91-48A3-AD6D-45FBA980D106}" type="slidenum">
              <a:rPr lang="en-GB" smtClean="0"/>
              <a:t>12</a:t>
            </a:fld>
            <a:endParaRPr lang="en-GB"/>
          </a:p>
        </p:txBody>
      </p:sp>
      <p:pic>
        <p:nvPicPr>
          <p:cNvPr id="6" name="Picture 5">
            <a:extLst>
              <a:ext uri="{FF2B5EF4-FFF2-40B4-BE49-F238E27FC236}">
                <a16:creationId xmlns:a16="http://schemas.microsoft.com/office/drawing/2014/main" xmlns="" id="{0D53677A-21CB-4421-A784-A436235E22B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18748" y="1844824"/>
            <a:ext cx="2982096" cy="3672408"/>
          </a:xfrm>
          <a:prstGeom prst="rect">
            <a:avLst/>
          </a:prstGeom>
        </p:spPr>
      </p:pic>
      <p:sp>
        <p:nvSpPr>
          <p:cNvPr id="7" name="TextBox 5">
            <a:extLst>
              <a:ext uri="{FF2B5EF4-FFF2-40B4-BE49-F238E27FC236}">
                <a16:creationId xmlns:a16="http://schemas.microsoft.com/office/drawing/2014/main" xmlns="" id="{504C422C-A064-47C3-A17F-1CB4D907AC24}"/>
              </a:ext>
            </a:extLst>
          </p:cNvPr>
          <p:cNvSpPr txBox="1"/>
          <p:nvPr/>
        </p:nvSpPr>
        <p:spPr>
          <a:xfrm>
            <a:off x="9567770" y="5085184"/>
            <a:ext cx="2050358" cy="215444"/>
          </a:xfrm>
          <a:prstGeom prst="rect">
            <a:avLst/>
          </a:prstGeom>
          <a:noFill/>
        </p:spPr>
        <p:txBody>
          <a:bodyPr wrap="square">
            <a:spAutoFit/>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marL="0" marR="0" lvl="0" indent="0" algn="r" defTabSz="1218987" rtl="0" eaLnBrk="1" fontAlgn="auto" latinLnBrk="0" hangingPunct="1">
              <a:lnSpc>
                <a:spcPct val="100000"/>
              </a:lnSpc>
              <a:spcBef>
                <a:spcPts val="0"/>
              </a:spcBef>
              <a:spcAft>
                <a:spcPts val="600"/>
              </a:spcAft>
              <a:buClrTx/>
              <a:buSzTx/>
              <a:buFontTx/>
              <a:buNone/>
              <a:tabLst/>
              <a:defRPr/>
            </a:pPr>
            <a:r>
              <a:rPr lang="en-GB" sz="800" dirty="0">
                <a:solidFill>
                  <a:srgbClr val="004680"/>
                </a:solidFill>
                <a:latin typeface="Calibri"/>
              </a:rPr>
              <a:t>Source:</a:t>
            </a:r>
            <a:r>
              <a:rPr lang="el-GR" sz="800" dirty="0">
                <a:solidFill>
                  <a:srgbClr val="004680"/>
                </a:solidFill>
                <a:latin typeface="Calibri"/>
              </a:rPr>
              <a:t> </a:t>
            </a:r>
            <a:r>
              <a:rPr lang="en-GB" sz="800" dirty="0">
                <a:solidFill>
                  <a:srgbClr val="004680"/>
                </a:solidFill>
                <a:latin typeface="Calibri"/>
              </a:rPr>
              <a:t>Shutterstock</a:t>
            </a:r>
            <a:endParaRPr kumimoji="0" lang="en-GB" sz="800" b="0" i="0" u="none" strike="noStrike" kern="1200" cap="none" spc="0" normalizeH="0" baseline="0" noProof="0" dirty="0">
              <a:ln>
                <a:noFill/>
              </a:ln>
              <a:solidFill>
                <a:srgbClr val="004680"/>
              </a:solidFill>
              <a:effectLst/>
              <a:uLnTx/>
              <a:uFillTx/>
              <a:latin typeface="Calibri"/>
              <a:ea typeface="+mn-ea"/>
              <a:cs typeface="+mn-cs"/>
            </a:endParaRPr>
          </a:p>
        </p:txBody>
      </p:sp>
    </p:spTree>
    <p:extLst>
      <p:ext uri="{BB962C8B-B14F-4D97-AF65-F5344CB8AC3E}">
        <p14:creationId xmlns:p14="http://schemas.microsoft.com/office/powerpoint/2010/main" val="4161569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014DD1E-5D91-48A3-AD6D-45FBA980D106}" type="slidenum">
              <a:rPr lang="en-GB" smtClean="0"/>
              <a:t>13</a:t>
            </a:fld>
            <a:endParaRPr lang="en-GB"/>
          </a:p>
        </p:txBody>
      </p:sp>
      <p:sp>
        <p:nvSpPr>
          <p:cNvPr id="4" name="Title 1">
            <a:extLst>
              <a:ext uri="{FF2B5EF4-FFF2-40B4-BE49-F238E27FC236}">
                <a16:creationId xmlns:a16="http://schemas.microsoft.com/office/drawing/2014/main" xmlns="" id="{F9CAC85F-9CC3-4028-8264-C5189726ACB6}"/>
              </a:ext>
            </a:extLst>
          </p:cNvPr>
          <p:cNvSpPr txBox="1">
            <a:spLocks/>
          </p:cNvSpPr>
          <p:nvPr/>
        </p:nvSpPr>
        <p:spPr>
          <a:xfrm>
            <a:off x="1269876" y="654025"/>
            <a:ext cx="10729192" cy="830759"/>
          </a:xfrm>
          <a:prstGeom prst="rect">
            <a:avLst/>
          </a:prstGeom>
        </p:spPr>
        <p:txBody>
          <a:bodyPr/>
          <a:lstStyle>
            <a:lvl1pPr algn="l" defTabSz="914126" rtl="0" eaLnBrk="1" latinLnBrk="0" hangingPunct="1">
              <a:lnSpc>
                <a:spcPct val="89000"/>
              </a:lnSpc>
              <a:spcBef>
                <a:spcPct val="0"/>
              </a:spcBef>
              <a:buNone/>
              <a:defRPr sz="4399" kern="1200" baseline="0">
                <a:solidFill>
                  <a:schemeClr val="tx2"/>
                </a:solidFill>
                <a:latin typeface="+mj-lt"/>
                <a:ea typeface="+mj-ea"/>
                <a:cs typeface="+mj-cs"/>
              </a:defRPr>
            </a:lvl1pPr>
          </a:lstStyle>
          <a:p>
            <a:r>
              <a:rPr lang="el-GR" sz="4000" dirty="0"/>
              <a:t>Η αναπηρία ως μέρος της ταυτότητας των ατόμων</a:t>
            </a:r>
            <a:endParaRPr lang="en-GB" sz="4000" dirty="0"/>
          </a:p>
        </p:txBody>
      </p:sp>
      <p:sp>
        <p:nvSpPr>
          <p:cNvPr id="7" name="Content Placeholder 2">
            <a:extLst>
              <a:ext uri="{FF2B5EF4-FFF2-40B4-BE49-F238E27FC236}">
                <a16:creationId xmlns:a16="http://schemas.microsoft.com/office/drawing/2014/main" xmlns="" id="{891779CE-9E3F-46DE-8831-DAD2EAC460B1}"/>
              </a:ext>
            </a:extLst>
          </p:cNvPr>
          <p:cNvSpPr txBox="1">
            <a:spLocks/>
          </p:cNvSpPr>
          <p:nvPr/>
        </p:nvSpPr>
        <p:spPr>
          <a:xfrm>
            <a:off x="1413892" y="1700808"/>
            <a:ext cx="4903077" cy="3888432"/>
          </a:xfrm>
          <a:prstGeom prst="rect">
            <a:avLst/>
          </a:prstGeom>
        </p:spPr>
        <p:txBody>
          <a:bodyPr/>
          <a:lstStyle>
            <a:lvl1pPr marL="383933" indent="-383933" algn="l" defTabSz="914126" rtl="0" eaLnBrk="1" latinLnBrk="0" hangingPunct="1">
              <a:lnSpc>
                <a:spcPct val="94000"/>
              </a:lnSpc>
              <a:spcBef>
                <a:spcPts val="1000"/>
              </a:spcBef>
              <a:spcAft>
                <a:spcPts val="200"/>
              </a:spcAft>
              <a:buFont typeface="Franklin Gothic Book" panose="020B0503020102020204" pitchFamily="34" charset="0"/>
              <a:buChar char="■"/>
              <a:defRPr sz="1999" kern="1200" baseline="0">
                <a:solidFill>
                  <a:schemeClr val="tx2"/>
                </a:solidFill>
                <a:latin typeface="+mn-lt"/>
                <a:ea typeface="+mn-ea"/>
                <a:cs typeface="+mn-cs"/>
              </a:defRPr>
            </a:lvl1pPr>
            <a:lvl2pPr marL="914126" indent="-383933" algn="l" defTabSz="914126" rtl="0" eaLnBrk="1" latinLnBrk="0" hangingPunct="1">
              <a:lnSpc>
                <a:spcPct val="94000"/>
              </a:lnSpc>
              <a:spcBef>
                <a:spcPts val="500"/>
              </a:spcBef>
              <a:spcAft>
                <a:spcPts val="200"/>
              </a:spcAft>
              <a:buFont typeface="Franklin Gothic Book" panose="020B0503020102020204" pitchFamily="34" charset="0"/>
              <a:buChar char="–"/>
              <a:defRPr sz="1999" i="1" kern="1200" baseline="0">
                <a:solidFill>
                  <a:schemeClr val="tx2"/>
                </a:solidFill>
                <a:latin typeface="+mn-lt"/>
                <a:ea typeface="+mn-ea"/>
                <a:cs typeface="+mn-cs"/>
              </a:defRPr>
            </a:lvl2pPr>
            <a:lvl3pPr marL="1371189" indent="-383933" algn="l" defTabSz="914126" rtl="0" eaLnBrk="1" latinLnBrk="0" hangingPunct="1">
              <a:lnSpc>
                <a:spcPct val="94000"/>
              </a:lnSpc>
              <a:spcBef>
                <a:spcPts val="500"/>
              </a:spcBef>
              <a:spcAft>
                <a:spcPts val="200"/>
              </a:spcAft>
              <a:buFont typeface="Franklin Gothic Book" panose="020B0503020102020204" pitchFamily="34" charset="0"/>
              <a:buChar char="■"/>
              <a:defRPr sz="1799" kern="1200" baseline="0">
                <a:solidFill>
                  <a:schemeClr val="tx2"/>
                </a:solidFill>
                <a:latin typeface="+mn-lt"/>
                <a:ea typeface="+mn-ea"/>
                <a:cs typeface="+mn-cs"/>
              </a:defRPr>
            </a:lvl3pPr>
            <a:lvl4pPr marL="1828251" indent="-383933" algn="l" defTabSz="914126" rtl="0" eaLnBrk="1" latinLnBrk="0" hangingPunct="1">
              <a:lnSpc>
                <a:spcPct val="94000"/>
              </a:lnSpc>
              <a:spcBef>
                <a:spcPts val="500"/>
              </a:spcBef>
              <a:spcAft>
                <a:spcPts val="200"/>
              </a:spcAft>
              <a:buFont typeface="Franklin Gothic Book" panose="020B0503020102020204" pitchFamily="34" charset="0"/>
              <a:buChar char="–"/>
              <a:defRPr sz="1799" i="1" kern="1200" baseline="0">
                <a:solidFill>
                  <a:schemeClr val="tx2"/>
                </a:solidFill>
                <a:latin typeface="+mn-lt"/>
                <a:ea typeface="+mn-ea"/>
                <a:cs typeface="+mn-cs"/>
              </a:defRPr>
            </a:lvl4pPr>
            <a:lvl5pPr marL="2285314" indent="-383933" algn="l" defTabSz="914126"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2377" indent="-383933" algn="l" defTabSz="914126"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199440"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6503"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3566"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lgn="just">
              <a:buFont typeface="Franklin Gothic Book" panose="020B0503020102020204" pitchFamily="34" charset="0"/>
              <a:buNone/>
            </a:pPr>
            <a:r>
              <a:rPr lang="el-GR" dirty="0"/>
              <a:t>Η </a:t>
            </a:r>
            <a:r>
              <a:rPr lang="el-GR" b="1" dirty="0"/>
              <a:t>κοινωνική μας ταυτότητα </a:t>
            </a:r>
            <a:r>
              <a:rPr lang="el-GR" dirty="0"/>
              <a:t>είναι κοινωνικά και ιστορικά κατασκευασμένη. Αποτελείται από τη γνώση ότι κάποιο άτομο ανήκει σε μια κοινωνική ομάδα και τη σημασία που αποδίδει στην ιδιότητα μέλους στην ομάδα αυτή (</a:t>
            </a:r>
            <a:r>
              <a:rPr lang="el-GR" dirty="0" err="1"/>
              <a:t>Tajfel</a:t>
            </a:r>
            <a:r>
              <a:rPr lang="el-GR" dirty="0"/>
              <a:t>, 1974). </a:t>
            </a:r>
            <a:endParaRPr lang="en-US" dirty="0"/>
          </a:p>
          <a:p>
            <a:pPr marL="0" indent="0" algn="just">
              <a:buNone/>
            </a:pPr>
            <a:r>
              <a:rPr lang="el-GR" b="1" dirty="0"/>
              <a:t>Ταυτότητα αναπηρίας: </a:t>
            </a:r>
            <a:r>
              <a:rPr lang="el-GR" dirty="0"/>
              <a:t>Μια αίσθηση του εαυτού που περιλαμβάνει την αναπηρία και τα συναισθήματα σύνδεσης ή αλληλεγγύης με την κοινότητα των ατόμων με αναπηρία. Η αναπηρία έχει έναν μοναδικό ρόλο στην κοινωνική ταυτότητα (</a:t>
            </a:r>
            <a:r>
              <a:rPr lang="el-GR" dirty="0" err="1"/>
              <a:t>Forber-Pratt</a:t>
            </a:r>
            <a:r>
              <a:rPr lang="el-GR" dirty="0"/>
              <a:t> </a:t>
            </a:r>
            <a:r>
              <a:rPr lang="el-GR" dirty="0" err="1"/>
              <a:t>et</a:t>
            </a:r>
            <a:r>
              <a:rPr lang="el-GR" dirty="0"/>
              <a:t> </a:t>
            </a:r>
            <a:r>
              <a:rPr lang="el-GR" dirty="0" err="1"/>
              <a:t>al</a:t>
            </a:r>
            <a:r>
              <a:rPr lang="el-GR" dirty="0"/>
              <a:t>., 2020).</a:t>
            </a:r>
            <a:endParaRPr lang="en-US" dirty="0"/>
          </a:p>
        </p:txBody>
      </p:sp>
      <p:pic>
        <p:nvPicPr>
          <p:cNvPr id="5" name="Picture 4">
            <a:extLst>
              <a:ext uri="{FF2B5EF4-FFF2-40B4-BE49-F238E27FC236}">
                <a16:creationId xmlns:a16="http://schemas.microsoft.com/office/drawing/2014/main" xmlns="" id="{FEB0853D-3D83-49AF-8C44-1C576C6B83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26460" y="1772816"/>
            <a:ext cx="5137602" cy="3425068"/>
          </a:xfrm>
          <a:prstGeom prst="rect">
            <a:avLst/>
          </a:prstGeom>
        </p:spPr>
      </p:pic>
      <p:sp>
        <p:nvSpPr>
          <p:cNvPr id="8" name="TextBox 7">
            <a:extLst>
              <a:ext uri="{FF2B5EF4-FFF2-40B4-BE49-F238E27FC236}">
                <a16:creationId xmlns:a16="http://schemas.microsoft.com/office/drawing/2014/main" xmlns="" id="{770DEEFA-B8C5-4964-BFF4-5139444242C2}"/>
              </a:ext>
            </a:extLst>
          </p:cNvPr>
          <p:cNvSpPr txBox="1"/>
          <p:nvPr/>
        </p:nvSpPr>
        <p:spPr>
          <a:xfrm>
            <a:off x="9613704" y="5268067"/>
            <a:ext cx="2050358" cy="215444"/>
          </a:xfrm>
          <a:prstGeom prst="rect">
            <a:avLst/>
          </a:prstGeom>
          <a:noFill/>
        </p:spPr>
        <p:txBody>
          <a:bodyPr wrap="square">
            <a:spAutoFit/>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marL="0" marR="0" lvl="0" indent="0" algn="r" defTabSz="1218987" rtl="0" eaLnBrk="1" fontAlgn="auto" latinLnBrk="0" hangingPunct="1">
              <a:lnSpc>
                <a:spcPct val="100000"/>
              </a:lnSpc>
              <a:spcBef>
                <a:spcPts val="0"/>
              </a:spcBef>
              <a:spcAft>
                <a:spcPts val="600"/>
              </a:spcAft>
              <a:buClrTx/>
              <a:buSzTx/>
              <a:buFontTx/>
              <a:buNone/>
              <a:tabLst/>
              <a:defRPr/>
            </a:pPr>
            <a:r>
              <a:rPr lang="el-GR" sz="800" dirty="0">
                <a:solidFill>
                  <a:srgbClr val="004680"/>
                </a:solidFill>
                <a:latin typeface="Calibri"/>
              </a:rPr>
              <a:t>Πηγή</a:t>
            </a:r>
            <a:r>
              <a:rPr lang="en-GB" sz="800" dirty="0">
                <a:solidFill>
                  <a:srgbClr val="004680"/>
                </a:solidFill>
                <a:latin typeface="Calibri"/>
              </a:rPr>
              <a:t>: P</a:t>
            </a:r>
            <a:r>
              <a:rPr kumimoji="0" lang="en-GB" sz="800" b="0" i="0" u="none" strike="noStrike" kern="1200" cap="none" spc="0" normalizeH="0" baseline="0" noProof="0" dirty="0" err="1">
                <a:ln>
                  <a:noFill/>
                </a:ln>
                <a:solidFill>
                  <a:srgbClr val="004680"/>
                </a:solidFill>
                <a:effectLst/>
                <a:uLnTx/>
                <a:uFillTx/>
                <a:latin typeface="Calibri"/>
                <a:ea typeface="+mn-ea"/>
                <a:cs typeface="+mn-cs"/>
              </a:rPr>
              <a:t>exels</a:t>
            </a:r>
            <a:endParaRPr kumimoji="0" lang="en-GB" sz="800" b="0" i="0" u="none" strike="noStrike" kern="1200" cap="none" spc="0" normalizeH="0" baseline="0" noProof="0" dirty="0">
              <a:ln>
                <a:noFill/>
              </a:ln>
              <a:solidFill>
                <a:srgbClr val="004680"/>
              </a:solidFill>
              <a:effectLst/>
              <a:uLnTx/>
              <a:uFillTx/>
              <a:latin typeface="Calibri"/>
              <a:ea typeface="+mn-ea"/>
              <a:cs typeface="+mn-cs"/>
            </a:endParaRPr>
          </a:p>
        </p:txBody>
      </p:sp>
    </p:spTree>
    <p:extLst>
      <p:ext uri="{BB962C8B-B14F-4D97-AF65-F5344CB8AC3E}">
        <p14:creationId xmlns:p14="http://schemas.microsoft.com/office/powerpoint/2010/main" val="1272096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014DD1E-5D91-48A3-AD6D-45FBA980D106}" type="slidenum">
              <a:rPr lang="en-GB" smtClean="0"/>
              <a:t>14</a:t>
            </a:fld>
            <a:endParaRPr lang="en-GB"/>
          </a:p>
        </p:txBody>
      </p:sp>
      <p:sp>
        <p:nvSpPr>
          <p:cNvPr id="4" name="Title 1">
            <a:extLst>
              <a:ext uri="{FF2B5EF4-FFF2-40B4-BE49-F238E27FC236}">
                <a16:creationId xmlns:a16="http://schemas.microsoft.com/office/drawing/2014/main" xmlns="" id="{F9CAC85F-9CC3-4028-8264-C5189726ACB6}"/>
              </a:ext>
            </a:extLst>
          </p:cNvPr>
          <p:cNvSpPr txBox="1">
            <a:spLocks/>
          </p:cNvSpPr>
          <p:nvPr/>
        </p:nvSpPr>
        <p:spPr>
          <a:xfrm>
            <a:off x="1413892" y="476672"/>
            <a:ext cx="9598700" cy="1485900"/>
          </a:xfrm>
          <a:prstGeom prst="rect">
            <a:avLst/>
          </a:prstGeom>
        </p:spPr>
        <p:txBody>
          <a:bodyPr/>
          <a:lstStyle>
            <a:lvl1pPr algn="l" defTabSz="914126" rtl="0" eaLnBrk="1" latinLnBrk="0" hangingPunct="1">
              <a:lnSpc>
                <a:spcPct val="89000"/>
              </a:lnSpc>
              <a:spcBef>
                <a:spcPct val="0"/>
              </a:spcBef>
              <a:buNone/>
              <a:defRPr sz="4399" kern="1200" baseline="0">
                <a:solidFill>
                  <a:schemeClr val="tx2"/>
                </a:solidFill>
                <a:latin typeface="+mj-lt"/>
                <a:ea typeface="+mj-ea"/>
                <a:cs typeface="+mj-cs"/>
              </a:defRPr>
            </a:lvl1pPr>
          </a:lstStyle>
          <a:p>
            <a:r>
              <a:rPr lang="el-GR" dirty="0"/>
              <a:t>Πώς ο πολιτισμός επηρεάζει τις απόψεις μας για την αναπηρία (</a:t>
            </a:r>
            <a:r>
              <a:rPr lang="el-GR" dirty="0" err="1"/>
              <a:t>Stone</a:t>
            </a:r>
            <a:r>
              <a:rPr lang="el-GR" dirty="0"/>
              <a:t>, 2005)</a:t>
            </a:r>
            <a:endParaRPr lang="en-GB" dirty="0"/>
          </a:p>
        </p:txBody>
      </p:sp>
      <p:sp>
        <p:nvSpPr>
          <p:cNvPr id="7" name="Content Placeholder 2">
            <a:extLst>
              <a:ext uri="{FF2B5EF4-FFF2-40B4-BE49-F238E27FC236}">
                <a16:creationId xmlns:a16="http://schemas.microsoft.com/office/drawing/2014/main" xmlns="" id="{891779CE-9E3F-46DE-8831-DAD2EAC460B1}"/>
              </a:ext>
            </a:extLst>
          </p:cNvPr>
          <p:cNvSpPr txBox="1">
            <a:spLocks/>
          </p:cNvSpPr>
          <p:nvPr/>
        </p:nvSpPr>
        <p:spPr>
          <a:xfrm>
            <a:off x="1413892" y="1940138"/>
            <a:ext cx="9640976" cy="3763210"/>
          </a:xfrm>
          <a:prstGeom prst="rect">
            <a:avLst/>
          </a:prstGeom>
        </p:spPr>
        <p:txBody>
          <a:bodyPr/>
          <a:lstStyle>
            <a:lvl1pPr marL="383933" indent="-383933" algn="l" defTabSz="914126" rtl="0" eaLnBrk="1" latinLnBrk="0" hangingPunct="1">
              <a:lnSpc>
                <a:spcPct val="94000"/>
              </a:lnSpc>
              <a:spcBef>
                <a:spcPts val="1000"/>
              </a:spcBef>
              <a:spcAft>
                <a:spcPts val="200"/>
              </a:spcAft>
              <a:buFont typeface="Franklin Gothic Book" panose="020B0503020102020204" pitchFamily="34" charset="0"/>
              <a:buChar char="■"/>
              <a:defRPr sz="1999" kern="1200" baseline="0">
                <a:solidFill>
                  <a:schemeClr val="tx2"/>
                </a:solidFill>
                <a:latin typeface="+mn-lt"/>
                <a:ea typeface="+mn-ea"/>
                <a:cs typeface="+mn-cs"/>
              </a:defRPr>
            </a:lvl1pPr>
            <a:lvl2pPr marL="914126" indent="-383933" algn="l" defTabSz="914126" rtl="0" eaLnBrk="1" latinLnBrk="0" hangingPunct="1">
              <a:lnSpc>
                <a:spcPct val="94000"/>
              </a:lnSpc>
              <a:spcBef>
                <a:spcPts val="500"/>
              </a:spcBef>
              <a:spcAft>
                <a:spcPts val="200"/>
              </a:spcAft>
              <a:buFont typeface="Franklin Gothic Book" panose="020B0503020102020204" pitchFamily="34" charset="0"/>
              <a:buChar char="–"/>
              <a:defRPr sz="1999" i="1" kern="1200" baseline="0">
                <a:solidFill>
                  <a:schemeClr val="tx2"/>
                </a:solidFill>
                <a:latin typeface="+mn-lt"/>
                <a:ea typeface="+mn-ea"/>
                <a:cs typeface="+mn-cs"/>
              </a:defRPr>
            </a:lvl2pPr>
            <a:lvl3pPr marL="1371189" indent="-383933" algn="l" defTabSz="914126" rtl="0" eaLnBrk="1" latinLnBrk="0" hangingPunct="1">
              <a:lnSpc>
                <a:spcPct val="94000"/>
              </a:lnSpc>
              <a:spcBef>
                <a:spcPts val="500"/>
              </a:spcBef>
              <a:spcAft>
                <a:spcPts val="200"/>
              </a:spcAft>
              <a:buFont typeface="Franklin Gothic Book" panose="020B0503020102020204" pitchFamily="34" charset="0"/>
              <a:buChar char="■"/>
              <a:defRPr sz="1799" kern="1200" baseline="0">
                <a:solidFill>
                  <a:schemeClr val="tx2"/>
                </a:solidFill>
                <a:latin typeface="+mn-lt"/>
                <a:ea typeface="+mn-ea"/>
                <a:cs typeface="+mn-cs"/>
              </a:defRPr>
            </a:lvl3pPr>
            <a:lvl4pPr marL="1828251" indent="-383933" algn="l" defTabSz="914126" rtl="0" eaLnBrk="1" latinLnBrk="0" hangingPunct="1">
              <a:lnSpc>
                <a:spcPct val="94000"/>
              </a:lnSpc>
              <a:spcBef>
                <a:spcPts val="500"/>
              </a:spcBef>
              <a:spcAft>
                <a:spcPts val="200"/>
              </a:spcAft>
              <a:buFont typeface="Franklin Gothic Book" panose="020B0503020102020204" pitchFamily="34" charset="0"/>
              <a:buChar char="–"/>
              <a:defRPr sz="1799" i="1" kern="1200" baseline="0">
                <a:solidFill>
                  <a:schemeClr val="tx2"/>
                </a:solidFill>
                <a:latin typeface="+mn-lt"/>
                <a:ea typeface="+mn-ea"/>
                <a:cs typeface="+mn-cs"/>
              </a:defRPr>
            </a:lvl4pPr>
            <a:lvl5pPr marL="2285314" indent="-383933" algn="l" defTabSz="914126"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2377" indent="-383933" algn="l" defTabSz="914126"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199440"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6503"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3566"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algn="just">
              <a:buFont typeface="Wingdings" panose="05000000000000000000" pitchFamily="2" charset="2"/>
              <a:buChar char="q"/>
            </a:pPr>
            <a:r>
              <a:rPr lang="el-GR" b="1" dirty="0"/>
              <a:t>Πεποιθήσεις για την αιτιότητα:</a:t>
            </a:r>
          </a:p>
          <a:p>
            <a:pPr marL="0" indent="0" algn="just">
              <a:buNone/>
            </a:pPr>
            <a:r>
              <a:rPr lang="el-GR" dirty="0"/>
              <a:t>Πολιτισμικές εξηγήσεις σχετικά με το γιατί και το πώς προκαλείται μια αναπηρία π.χ. είναι σημάδι κακής τύχης ή της μοίρας ή προκαλείται από ιό.</a:t>
            </a:r>
            <a:endParaRPr lang="en-US" dirty="0"/>
          </a:p>
          <a:p>
            <a:pPr algn="just">
              <a:buFont typeface="Wingdings" panose="05000000000000000000" pitchFamily="2" charset="2"/>
              <a:buChar char="q"/>
            </a:pPr>
            <a:r>
              <a:rPr lang="el-GR" b="1" dirty="0"/>
              <a:t>Υπερτιμημένα και υποτιμημένα χαρακτηριστικά: </a:t>
            </a:r>
          </a:p>
          <a:p>
            <a:pPr marL="0" indent="0" algn="just">
              <a:buNone/>
            </a:pPr>
            <a:r>
              <a:rPr lang="el-GR" dirty="0"/>
              <a:t>Τα προσωπικά χαρακτηριστικά που μια κοινωνία ή μια πολιτισμική ομάδα θεωρεί σημαντικά. Ιδιαίτερες σωματικές ή πνευματικές ιδιότητες εκτιμώνται ή απαξιώνονται από διαφορετικές κοινωνίες.</a:t>
            </a:r>
          </a:p>
          <a:p>
            <a:pPr algn="just">
              <a:buFont typeface="Wingdings" panose="05000000000000000000" pitchFamily="2" charset="2"/>
              <a:buChar char="q"/>
            </a:pPr>
            <a:r>
              <a:rPr lang="el-GR" b="1" dirty="0"/>
              <a:t>Αναμενόμενοι ρόλοι: </a:t>
            </a:r>
          </a:p>
          <a:p>
            <a:pPr marL="0" indent="0" algn="just">
              <a:buNone/>
            </a:pPr>
            <a:r>
              <a:rPr lang="el-GR" dirty="0"/>
              <a:t>Οι ρόλοι που οι κοινωνίες αναμένουν από τα άτομα με αναπηρία να παίξουν, π.χ. να συμπεριληφθούν πλήρως και να είναι ενεργά ή να κρύβονται.</a:t>
            </a:r>
            <a:endParaRPr lang="en-GB" dirty="0"/>
          </a:p>
        </p:txBody>
      </p:sp>
    </p:spTree>
    <p:extLst>
      <p:ext uri="{BB962C8B-B14F-4D97-AF65-F5344CB8AC3E}">
        <p14:creationId xmlns:p14="http://schemas.microsoft.com/office/powerpoint/2010/main" val="4294451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014DD1E-5D91-48A3-AD6D-45FBA980D106}" type="slidenum">
              <a:rPr lang="en-GB" smtClean="0"/>
              <a:t>15</a:t>
            </a:fld>
            <a:endParaRPr lang="en-GB"/>
          </a:p>
        </p:txBody>
      </p:sp>
      <p:sp>
        <p:nvSpPr>
          <p:cNvPr id="4" name="Title 1">
            <a:extLst>
              <a:ext uri="{FF2B5EF4-FFF2-40B4-BE49-F238E27FC236}">
                <a16:creationId xmlns:a16="http://schemas.microsoft.com/office/drawing/2014/main" xmlns="" id="{F9CAC85F-9CC3-4028-8264-C5189726ACB6}"/>
              </a:ext>
            </a:extLst>
          </p:cNvPr>
          <p:cNvSpPr txBox="1">
            <a:spLocks/>
          </p:cNvSpPr>
          <p:nvPr/>
        </p:nvSpPr>
        <p:spPr>
          <a:xfrm>
            <a:off x="1003480" y="486172"/>
            <a:ext cx="10009112" cy="854596"/>
          </a:xfrm>
          <a:prstGeom prst="rect">
            <a:avLst/>
          </a:prstGeom>
        </p:spPr>
        <p:txBody>
          <a:bodyPr/>
          <a:lstStyle>
            <a:lvl1pPr algn="l" defTabSz="914126" rtl="0" eaLnBrk="1" latinLnBrk="0" hangingPunct="1">
              <a:lnSpc>
                <a:spcPct val="89000"/>
              </a:lnSpc>
              <a:spcBef>
                <a:spcPct val="0"/>
              </a:spcBef>
              <a:buNone/>
              <a:defRPr sz="4399" kern="1200" baseline="0">
                <a:solidFill>
                  <a:schemeClr val="tx2"/>
                </a:solidFill>
                <a:latin typeface="+mj-lt"/>
                <a:ea typeface="+mj-ea"/>
                <a:cs typeface="+mj-cs"/>
              </a:defRPr>
            </a:lvl1pPr>
          </a:lstStyle>
          <a:p>
            <a:r>
              <a:rPr lang="el-GR" dirty="0"/>
              <a:t>Δείτε και ξανασκεφτείτε </a:t>
            </a:r>
            <a:endParaRPr lang="en-GB" dirty="0"/>
          </a:p>
        </p:txBody>
      </p:sp>
      <p:sp>
        <p:nvSpPr>
          <p:cNvPr id="7" name="Content Placeholder 2">
            <a:extLst>
              <a:ext uri="{FF2B5EF4-FFF2-40B4-BE49-F238E27FC236}">
                <a16:creationId xmlns:a16="http://schemas.microsoft.com/office/drawing/2014/main" xmlns="" id="{891779CE-9E3F-46DE-8831-DAD2EAC460B1}"/>
              </a:ext>
            </a:extLst>
          </p:cNvPr>
          <p:cNvSpPr txBox="1">
            <a:spLocks/>
          </p:cNvSpPr>
          <p:nvPr/>
        </p:nvSpPr>
        <p:spPr>
          <a:xfrm>
            <a:off x="1413892" y="1219622"/>
            <a:ext cx="10009112" cy="2942828"/>
          </a:xfrm>
          <a:prstGeom prst="rect">
            <a:avLst/>
          </a:prstGeom>
        </p:spPr>
        <p:txBody>
          <a:bodyPr/>
          <a:lstStyle>
            <a:lvl1pPr marL="383933" indent="-383933" algn="l" defTabSz="914126" rtl="0" eaLnBrk="1" latinLnBrk="0" hangingPunct="1">
              <a:lnSpc>
                <a:spcPct val="94000"/>
              </a:lnSpc>
              <a:spcBef>
                <a:spcPts val="1000"/>
              </a:spcBef>
              <a:spcAft>
                <a:spcPts val="200"/>
              </a:spcAft>
              <a:buFont typeface="Franklin Gothic Book" panose="020B0503020102020204" pitchFamily="34" charset="0"/>
              <a:buChar char="■"/>
              <a:defRPr sz="1999" kern="1200" baseline="0">
                <a:solidFill>
                  <a:schemeClr val="tx2"/>
                </a:solidFill>
                <a:latin typeface="+mn-lt"/>
                <a:ea typeface="+mn-ea"/>
                <a:cs typeface="+mn-cs"/>
              </a:defRPr>
            </a:lvl1pPr>
            <a:lvl2pPr marL="914126" indent="-383933" algn="l" defTabSz="914126" rtl="0" eaLnBrk="1" latinLnBrk="0" hangingPunct="1">
              <a:lnSpc>
                <a:spcPct val="94000"/>
              </a:lnSpc>
              <a:spcBef>
                <a:spcPts val="500"/>
              </a:spcBef>
              <a:spcAft>
                <a:spcPts val="200"/>
              </a:spcAft>
              <a:buFont typeface="Franklin Gothic Book" panose="020B0503020102020204" pitchFamily="34" charset="0"/>
              <a:buChar char="–"/>
              <a:defRPr sz="1999" i="1" kern="1200" baseline="0">
                <a:solidFill>
                  <a:schemeClr val="tx2"/>
                </a:solidFill>
                <a:latin typeface="+mn-lt"/>
                <a:ea typeface="+mn-ea"/>
                <a:cs typeface="+mn-cs"/>
              </a:defRPr>
            </a:lvl2pPr>
            <a:lvl3pPr marL="1371189" indent="-383933" algn="l" defTabSz="914126" rtl="0" eaLnBrk="1" latinLnBrk="0" hangingPunct="1">
              <a:lnSpc>
                <a:spcPct val="94000"/>
              </a:lnSpc>
              <a:spcBef>
                <a:spcPts val="500"/>
              </a:spcBef>
              <a:spcAft>
                <a:spcPts val="200"/>
              </a:spcAft>
              <a:buFont typeface="Franklin Gothic Book" panose="020B0503020102020204" pitchFamily="34" charset="0"/>
              <a:buChar char="■"/>
              <a:defRPr sz="1799" kern="1200" baseline="0">
                <a:solidFill>
                  <a:schemeClr val="tx2"/>
                </a:solidFill>
                <a:latin typeface="+mn-lt"/>
                <a:ea typeface="+mn-ea"/>
                <a:cs typeface="+mn-cs"/>
              </a:defRPr>
            </a:lvl3pPr>
            <a:lvl4pPr marL="1828251" indent="-383933" algn="l" defTabSz="914126" rtl="0" eaLnBrk="1" latinLnBrk="0" hangingPunct="1">
              <a:lnSpc>
                <a:spcPct val="94000"/>
              </a:lnSpc>
              <a:spcBef>
                <a:spcPts val="500"/>
              </a:spcBef>
              <a:spcAft>
                <a:spcPts val="200"/>
              </a:spcAft>
              <a:buFont typeface="Franklin Gothic Book" panose="020B0503020102020204" pitchFamily="34" charset="0"/>
              <a:buChar char="–"/>
              <a:defRPr sz="1799" i="1" kern="1200" baseline="0">
                <a:solidFill>
                  <a:schemeClr val="tx2"/>
                </a:solidFill>
                <a:latin typeface="+mn-lt"/>
                <a:ea typeface="+mn-ea"/>
                <a:cs typeface="+mn-cs"/>
              </a:defRPr>
            </a:lvl4pPr>
            <a:lvl5pPr marL="2285314" indent="-383933" algn="l" defTabSz="914126"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2377" indent="-383933" algn="l" defTabSz="914126"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199440"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6503"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3566"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lgn="just">
              <a:buFont typeface="Franklin Gothic Book" panose="020B0503020102020204" pitchFamily="34" charset="0"/>
              <a:buNone/>
            </a:pPr>
            <a:endParaRPr lang="en-US" sz="1600" dirty="0"/>
          </a:p>
        </p:txBody>
      </p:sp>
      <p:pic>
        <p:nvPicPr>
          <p:cNvPr id="5" name="Picture 4">
            <a:extLst>
              <a:ext uri="{FF2B5EF4-FFF2-40B4-BE49-F238E27FC236}">
                <a16:creationId xmlns:a16="http://schemas.microsoft.com/office/drawing/2014/main" xmlns="" id="{369CAE47-97C5-474E-8F92-8D314E6672A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17947" y="3212976"/>
            <a:ext cx="9043119" cy="3158852"/>
          </a:xfrm>
          <a:prstGeom prst="rect">
            <a:avLst/>
          </a:prstGeom>
        </p:spPr>
      </p:pic>
      <p:sp>
        <p:nvSpPr>
          <p:cNvPr id="8" name="TextBox 7">
            <a:extLst>
              <a:ext uri="{FF2B5EF4-FFF2-40B4-BE49-F238E27FC236}">
                <a16:creationId xmlns:a16="http://schemas.microsoft.com/office/drawing/2014/main" xmlns="" id="{2E337866-7A1C-42DE-A6C5-BC9F830C8358}"/>
              </a:ext>
            </a:extLst>
          </p:cNvPr>
          <p:cNvSpPr txBox="1"/>
          <p:nvPr/>
        </p:nvSpPr>
        <p:spPr>
          <a:xfrm>
            <a:off x="1003480" y="1146933"/>
            <a:ext cx="10707556" cy="2585323"/>
          </a:xfrm>
          <a:prstGeom prst="rect">
            <a:avLst/>
          </a:prstGeom>
          <a:noFill/>
        </p:spPr>
        <p:txBody>
          <a:bodyPr wrap="square">
            <a:spAutoFit/>
          </a:bodyPr>
          <a:lstStyle/>
          <a:p>
            <a:pPr marL="0" indent="0">
              <a:buFont typeface="Franklin Gothic Book" panose="020B0503020102020204" pitchFamily="34" charset="0"/>
              <a:buNone/>
            </a:pPr>
            <a:r>
              <a:rPr lang="el-GR" sz="1800" dirty="0">
                <a:solidFill>
                  <a:srgbClr val="004680"/>
                </a:solidFill>
              </a:rPr>
              <a:t>Κοιτάξτε την εικόνα και γράψτε τις πρώτες σας σκέψεις σχετικά με τις πιθανές ταυτότητες των ατόμων που απεικονίζονται.</a:t>
            </a:r>
            <a:r>
              <a:rPr lang="en-US" sz="1800" dirty="0">
                <a:solidFill>
                  <a:srgbClr val="004680"/>
                </a:solidFill>
              </a:rPr>
              <a:t> </a:t>
            </a:r>
            <a:br>
              <a:rPr lang="en-US" sz="1800" dirty="0">
                <a:solidFill>
                  <a:srgbClr val="004680"/>
                </a:solidFill>
              </a:rPr>
            </a:br>
            <a:r>
              <a:rPr lang="el-GR" sz="1800" dirty="0">
                <a:solidFill>
                  <a:srgbClr val="004680"/>
                </a:solidFill>
              </a:rPr>
              <a:t>Έπειτα απαντήστε τις ερωτήσεις</a:t>
            </a:r>
            <a:r>
              <a:rPr lang="en-US" sz="1800" dirty="0">
                <a:solidFill>
                  <a:srgbClr val="004680"/>
                </a:solidFill>
              </a:rPr>
              <a:t>:</a:t>
            </a:r>
          </a:p>
          <a:p>
            <a:pPr marL="0" indent="0" algn="just">
              <a:buFont typeface="Franklin Gothic Book" panose="020B0503020102020204" pitchFamily="34" charset="0"/>
              <a:buNone/>
            </a:pPr>
            <a:endParaRPr lang="en-US" sz="1800" dirty="0">
              <a:solidFill>
                <a:srgbClr val="004680"/>
              </a:solidFill>
            </a:endParaRPr>
          </a:p>
          <a:p>
            <a:pPr marL="342900" indent="-342900" algn="just">
              <a:buAutoNum type="arabicPeriod"/>
            </a:pPr>
            <a:r>
              <a:rPr lang="el-GR" sz="1800" dirty="0">
                <a:solidFill>
                  <a:srgbClr val="004680"/>
                </a:solidFill>
              </a:rPr>
              <a:t>Πιστεύετε ότι ορισμένοι από αυτά τα άτομα μπορεί να έχουν κάποιο είδος αναπηρίας;</a:t>
            </a:r>
            <a:endParaRPr lang="en-US" sz="1800" dirty="0">
              <a:solidFill>
                <a:srgbClr val="004680"/>
              </a:solidFill>
            </a:endParaRPr>
          </a:p>
          <a:p>
            <a:pPr marL="342900" indent="-342900" algn="just">
              <a:buAutoNum type="arabicPeriod"/>
            </a:pPr>
            <a:r>
              <a:rPr lang="el-GR" sz="1800" dirty="0">
                <a:solidFill>
                  <a:srgbClr val="004680"/>
                </a:solidFill>
              </a:rPr>
              <a:t>Ποια χαρακτηριστικά των ανθρώπων σας δίνουν πληροφορίες για τα πολιτισμικά χαρακτηριστικά τους π.χ. χώρα καταγωγής, επάγγελμα, θρησκεία, σεξουαλικός προσανατολισμός, αναπηρίες κ.λπ.;</a:t>
            </a:r>
            <a:endParaRPr lang="en-US" sz="1800" dirty="0">
              <a:solidFill>
                <a:srgbClr val="004680"/>
              </a:solidFill>
            </a:endParaRPr>
          </a:p>
          <a:p>
            <a:pPr marL="0" indent="0" algn="just">
              <a:buNone/>
            </a:pPr>
            <a:endParaRPr lang="el-GR" sz="1800" dirty="0">
              <a:solidFill>
                <a:srgbClr val="004680"/>
              </a:solidFill>
            </a:endParaRPr>
          </a:p>
          <a:p>
            <a:pPr marL="0" indent="0" algn="just">
              <a:buNone/>
            </a:pPr>
            <a:r>
              <a:rPr lang="el-GR" sz="1800" b="1" dirty="0">
                <a:solidFill>
                  <a:srgbClr val="004680"/>
                </a:solidFill>
              </a:rPr>
              <a:t>Συμβουλή: </a:t>
            </a:r>
            <a:r>
              <a:rPr lang="el-GR" sz="1800" dirty="0">
                <a:solidFill>
                  <a:srgbClr val="004680"/>
                </a:solidFill>
              </a:rPr>
              <a:t>Σκεφτείτε πώς τα στερεότυπα επηρεάζουν τις σκέψεις μας.</a:t>
            </a:r>
            <a:endParaRPr lang="en-US" sz="1800" dirty="0">
              <a:solidFill>
                <a:srgbClr val="004680"/>
              </a:solidFill>
            </a:endParaRPr>
          </a:p>
        </p:txBody>
      </p:sp>
      <p:sp>
        <p:nvSpPr>
          <p:cNvPr id="9" name="TextBox 8">
            <a:extLst>
              <a:ext uri="{FF2B5EF4-FFF2-40B4-BE49-F238E27FC236}">
                <a16:creationId xmlns:a16="http://schemas.microsoft.com/office/drawing/2014/main" xmlns="" id="{53BD3978-4344-4651-85A6-00BA11EA4FEA}"/>
              </a:ext>
            </a:extLst>
          </p:cNvPr>
          <p:cNvSpPr txBox="1"/>
          <p:nvPr/>
        </p:nvSpPr>
        <p:spPr>
          <a:xfrm>
            <a:off x="8614692" y="6034658"/>
            <a:ext cx="2050358" cy="215444"/>
          </a:xfrm>
          <a:prstGeom prst="rect">
            <a:avLst/>
          </a:prstGeom>
          <a:noFill/>
        </p:spPr>
        <p:txBody>
          <a:bodyPr wrap="square">
            <a:spAutoFit/>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marL="0" marR="0" lvl="0" indent="0" algn="r" defTabSz="1218987" rtl="0" eaLnBrk="1" fontAlgn="auto" latinLnBrk="0" hangingPunct="1">
              <a:lnSpc>
                <a:spcPct val="100000"/>
              </a:lnSpc>
              <a:spcBef>
                <a:spcPts val="0"/>
              </a:spcBef>
              <a:spcAft>
                <a:spcPts val="600"/>
              </a:spcAft>
              <a:buClrTx/>
              <a:buSzTx/>
              <a:buFontTx/>
              <a:buNone/>
              <a:tabLst/>
              <a:defRPr/>
            </a:pPr>
            <a:r>
              <a:rPr lang="el-GR" sz="800" dirty="0">
                <a:solidFill>
                  <a:srgbClr val="004680"/>
                </a:solidFill>
                <a:latin typeface="Calibri"/>
              </a:rPr>
              <a:t>Πηγή</a:t>
            </a:r>
            <a:r>
              <a:rPr lang="en-GB" sz="800" dirty="0">
                <a:solidFill>
                  <a:srgbClr val="004680"/>
                </a:solidFill>
                <a:latin typeface="Calibri"/>
              </a:rPr>
              <a:t>:</a:t>
            </a:r>
            <a:r>
              <a:rPr lang="el-GR" sz="800" dirty="0">
                <a:solidFill>
                  <a:srgbClr val="004680"/>
                </a:solidFill>
                <a:latin typeface="Calibri"/>
              </a:rPr>
              <a:t> </a:t>
            </a:r>
            <a:r>
              <a:rPr lang="en-GB" sz="800" dirty="0">
                <a:solidFill>
                  <a:srgbClr val="004680"/>
                </a:solidFill>
                <a:latin typeface="Calibri"/>
              </a:rPr>
              <a:t>Shutterstock</a:t>
            </a:r>
            <a:endParaRPr kumimoji="0" lang="en-GB" sz="800" b="0" i="0" u="none" strike="noStrike" kern="1200" cap="none" spc="0" normalizeH="0" baseline="0" noProof="0" dirty="0">
              <a:ln>
                <a:noFill/>
              </a:ln>
              <a:solidFill>
                <a:srgbClr val="004680"/>
              </a:solidFill>
              <a:effectLst/>
              <a:uLnTx/>
              <a:uFillTx/>
              <a:latin typeface="Calibri"/>
              <a:ea typeface="+mn-ea"/>
              <a:cs typeface="+mn-cs"/>
            </a:endParaRPr>
          </a:p>
        </p:txBody>
      </p:sp>
      <p:pic>
        <p:nvPicPr>
          <p:cNvPr id="10" name="Picture 9">
            <a:extLst>
              <a:ext uri="{FF2B5EF4-FFF2-40B4-BE49-F238E27FC236}">
                <a16:creationId xmlns:a16="http://schemas.microsoft.com/office/drawing/2014/main" xmlns="" id="{EFCB38DD-E1BF-43F3-BC73-BAEFEAF30A6D}"/>
              </a:ext>
            </a:extLst>
          </p:cNvPr>
          <p:cNvPicPr>
            <a:picLocks noChangeAspect="1"/>
          </p:cNvPicPr>
          <p:nvPr/>
        </p:nvPicPr>
        <p:blipFill>
          <a:blip r:embed="rId3"/>
          <a:stretch>
            <a:fillRect/>
          </a:stretch>
        </p:blipFill>
        <p:spPr>
          <a:xfrm>
            <a:off x="10969992" y="5492067"/>
            <a:ext cx="879761" cy="879761"/>
          </a:xfrm>
          <a:prstGeom prst="rect">
            <a:avLst/>
          </a:prstGeom>
        </p:spPr>
      </p:pic>
    </p:spTree>
    <p:extLst>
      <p:ext uri="{BB962C8B-B14F-4D97-AF65-F5344CB8AC3E}">
        <p14:creationId xmlns:p14="http://schemas.microsoft.com/office/powerpoint/2010/main" val="807655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014DD1E-5D91-48A3-AD6D-45FBA980D106}" type="slidenum">
              <a:rPr lang="en-GB" smtClean="0"/>
              <a:t>16</a:t>
            </a:fld>
            <a:endParaRPr lang="en-GB"/>
          </a:p>
        </p:txBody>
      </p:sp>
      <p:sp>
        <p:nvSpPr>
          <p:cNvPr id="4" name="Title 1">
            <a:extLst>
              <a:ext uri="{FF2B5EF4-FFF2-40B4-BE49-F238E27FC236}">
                <a16:creationId xmlns:a16="http://schemas.microsoft.com/office/drawing/2014/main" xmlns="" id="{F9CAC85F-9CC3-4028-8264-C5189726ACB6}"/>
              </a:ext>
            </a:extLst>
          </p:cNvPr>
          <p:cNvSpPr txBox="1">
            <a:spLocks/>
          </p:cNvSpPr>
          <p:nvPr/>
        </p:nvSpPr>
        <p:spPr>
          <a:xfrm>
            <a:off x="1180735" y="565507"/>
            <a:ext cx="10729192" cy="1296144"/>
          </a:xfrm>
          <a:prstGeom prst="rect">
            <a:avLst/>
          </a:prstGeom>
        </p:spPr>
        <p:txBody>
          <a:bodyPr/>
          <a:lstStyle>
            <a:lvl1pPr algn="l" defTabSz="914126" rtl="0" eaLnBrk="1" latinLnBrk="0" hangingPunct="1">
              <a:lnSpc>
                <a:spcPct val="89000"/>
              </a:lnSpc>
              <a:spcBef>
                <a:spcPct val="0"/>
              </a:spcBef>
              <a:buNone/>
              <a:defRPr sz="4399" kern="1200" baseline="0">
                <a:solidFill>
                  <a:schemeClr val="tx2"/>
                </a:solidFill>
                <a:latin typeface="+mj-lt"/>
                <a:ea typeface="+mj-ea"/>
                <a:cs typeface="+mj-cs"/>
              </a:defRPr>
            </a:lvl1pPr>
          </a:lstStyle>
          <a:p>
            <a:r>
              <a:rPr lang="el-GR" sz="4000" dirty="0"/>
              <a:t>Σχέση διαπολιτισμικής ικανότητας &amp; αναπηρίας για τους/τις επαγγελματίες (</a:t>
            </a:r>
            <a:r>
              <a:rPr lang="el-GR" sz="4000" dirty="0" err="1"/>
              <a:t>Stone</a:t>
            </a:r>
            <a:r>
              <a:rPr lang="el-GR" sz="4000" dirty="0"/>
              <a:t>, 2005)</a:t>
            </a:r>
            <a:endParaRPr lang="en-GB" sz="4000" dirty="0"/>
          </a:p>
        </p:txBody>
      </p:sp>
      <p:pic>
        <p:nvPicPr>
          <p:cNvPr id="6" name="Picture 5">
            <a:extLst>
              <a:ext uri="{FF2B5EF4-FFF2-40B4-BE49-F238E27FC236}">
                <a16:creationId xmlns:a16="http://schemas.microsoft.com/office/drawing/2014/main" xmlns="" id="{0A2F2BB5-7716-46F8-B88C-FEC7D9A5085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44144" y="4347080"/>
            <a:ext cx="3300536" cy="1852008"/>
          </a:xfrm>
          <a:prstGeom prst="rect">
            <a:avLst/>
          </a:prstGeom>
        </p:spPr>
      </p:pic>
      <p:sp>
        <p:nvSpPr>
          <p:cNvPr id="7" name="Content Placeholder 2">
            <a:extLst>
              <a:ext uri="{FF2B5EF4-FFF2-40B4-BE49-F238E27FC236}">
                <a16:creationId xmlns:a16="http://schemas.microsoft.com/office/drawing/2014/main" xmlns="" id="{891779CE-9E3F-46DE-8831-DAD2EAC460B1}"/>
              </a:ext>
            </a:extLst>
          </p:cNvPr>
          <p:cNvSpPr txBox="1">
            <a:spLocks/>
          </p:cNvSpPr>
          <p:nvPr/>
        </p:nvSpPr>
        <p:spPr>
          <a:xfrm>
            <a:off x="1180735" y="2097871"/>
            <a:ext cx="4680520" cy="3194620"/>
          </a:xfrm>
          <a:prstGeom prst="rect">
            <a:avLst/>
          </a:prstGeom>
        </p:spPr>
        <p:txBody>
          <a:bodyPr/>
          <a:lstStyle>
            <a:lvl1pPr marL="383933" indent="-383933" algn="l" defTabSz="914126" rtl="0" eaLnBrk="1" latinLnBrk="0" hangingPunct="1">
              <a:lnSpc>
                <a:spcPct val="94000"/>
              </a:lnSpc>
              <a:spcBef>
                <a:spcPts val="1000"/>
              </a:spcBef>
              <a:spcAft>
                <a:spcPts val="200"/>
              </a:spcAft>
              <a:buFont typeface="Franklin Gothic Book" panose="020B0503020102020204" pitchFamily="34" charset="0"/>
              <a:buChar char="■"/>
              <a:defRPr sz="1999" kern="1200" baseline="0">
                <a:solidFill>
                  <a:schemeClr val="tx2"/>
                </a:solidFill>
                <a:latin typeface="+mn-lt"/>
                <a:ea typeface="+mn-ea"/>
                <a:cs typeface="+mn-cs"/>
              </a:defRPr>
            </a:lvl1pPr>
            <a:lvl2pPr marL="914126" indent="-383933" algn="l" defTabSz="914126" rtl="0" eaLnBrk="1" latinLnBrk="0" hangingPunct="1">
              <a:lnSpc>
                <a:spcPct val="94000"/>
              </a:lnSpc>
              <a:spcBef>
                <a:spcPts val="500"/>
              </a:spcBef>
              <a:spcAft>
                <a:spcPts val="200"/>
              </a:spcAft>
              <a:buFont typeface="Franklin Gothic Book" panose="020B0503020102020204" pitchFamily="34" charset="0"/>
              <a:buChar char="–"/>
              <a:defRPr sz="1999" i="1" kern="1200" baseline="0">
                <a:solidFill>
                  <a:schemeClr val="tx2"/>
                </a:solidFill>
                <a:latin typeface="+mn-lt"/>
                <a:ea typeface="+mn-ea"/>
                <a:cs typeface="+mn-cs"/>
              </a:defRPr>
            </a:lvl2pPr>
            <a:lvl3pPr marL="1371189" indent="-383933" algn="l" defTabSz="914126" rtl="0" eaLnBrk="1" latinLnBrk="0" hangingPunct="1">
              <a:lnSpc>
                <a:spcPct val="94000"/>
              </a:lnSpc>
              <a:spcBef>
                <a:spcPts val="500"/>
              </a:spcBef>
              <a:spcAft>
                <a:spcPts val="200"/>
              </a:spcAft>
              <a:buFont typeface="Franklin Gothic Book" panose="020B0503020102020204" pitchFamily="34" charset="0"/>
              <a:buChar char="■"/>
              <a:defRPr sz="1799" kern="1200" baseline="0">
                <a:solidFill>
                  <a:schemeClr val="tx2"/>
                </a:solidFill>
                <a:latin typeface="+mn-lt"/>
                <a:ea typeface="+mn-ea"/>
                <a:cs typeface="+mn-cs"/>
              </a:defRPr>
            </a:lvl3pPr>
            <a:lvl4pPr marL="1828251" indent="-383933" algn="l" defTabSz="914126" rtl="0" eaLnBrk="1" latinLnBrk="0" hangingPunct="1">
              <a:lnSpc>
                <a:spcPct val="94000"/>
              </a:lnSpc>
              <a:spcBef>
                <a:spcPts val="500"/>
              </a:spcBef>
              <a:spcAft>
                <a:spcPts val="200"/>
              </a:spcAft>
              <a:buFont typeface="Franklin Gothic Book" panose="020B0503020102020204" pitchFamily="34" charset="0"/>
              <a:buChar char="–"/>
              <a:defRPr sz="1799" i="1" kern="1200" baseline="0">
                <a:solidFill>
                  <a:schemeClr val="tx2"/>
                </a:solidFill>
                <a:latin typeface="+mn-lt"/>
                <a:ea typeface="+mn-ea"/>
                <a:cs typeface="+mn-cs"/>
              </a:defRPr>
            </a:lvl4pPr>
            <a:lvl5pPr marL="2285314" indent="-383933" algn="l" defTabSz="914126"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2377" indent="-383933" algn="l" defTabSz="914126"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199440"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6503"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3566"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lgn="just">
              <a:buFont typeface="Franklin Gothic Book" panose="020B0503020102020204" pitchFamily="34" charset="0"/>
              <a:buNone/>
            </a:pPr>
            <a:r>
              <a:rPr lang="el-GR" b="1" dirty="0"/>
              <a:t>Διαπολιτισμική ικανότητα</a:t>
            </a:r>
            <a:r>
              <a:rPr lang="en-US" b="1" dirty="0"/>
              <a:t>:</a:t>
            </a:r>
            <a:r>
              <a:rPr lang="el-GR" b="1" dirty="0"/>
              <a:t> </a:t>
            </a:r>
            <a:r>
              <a:rPr lang="el-GR" dirty="0"/>
              <a:t>Η ικανότητα κατανόησης και ανταπόκρισης στις ανάγκες και τις ανησυχίες των ατόμων με αναπηρία και των οικογενειών τους που έχουν άλλη κουλτούρα. </a:t>
            </a:r>
          </a:p>
          <a:p>
            <a:pPr algn="just">
              <a:buFont typeface="Wingdings" panose="05000000000000000000" pitchFamily="2" charset="2"/>
              <a:buChar char="§"/>
            </a:pPr>
            <a:r>
              <a:rPr lang="el-GR" dirty="0"/>
              <a:t>Οι αντιδράσεις των επαγγελματιών θα πρέπει να βασίζονται στην κατανόηση των συμπεριφορών που ακολουθούν τα άτομα σύμφωνα με την κουλτούρα τους.</a:t>
            </a:r>
            <a:endParaRPr lang="en-GB" dirty="0"/>
          </a:p>
        </p:txBody>
      </p:sp>
      <p:sp>
        <p:nvSpPr>
          <p:cNvPr id="8" name="Content Placeholder 2">
            <a:extLst>
              <a:ext uri="{FF2B5EF4-FFF2-40B4-BE49-F238E27FC236}">
                <a16:creationId xmlns:a16="http://schemas.microsoft.com/office/drawing/2014/main" xmlns="" id="{3BFFD72E-AD0D-4C82-9F71-72331E2A2639}"/>
              </a:ext>
            </a:extLst>
          </p:cNvPr>
          <p:cNvSpPr txBox="1">
            <a:spLocks/>
          </p:cNvSpPr>
          <p:nvPr/>
        </p:nvSpPr>
        <p:spPr>
          <a:xfrm>
            <a:off x="6570688" y="2113186"/>
            <a:ext cx="5237581" cy="3744416"/>
          </a:xfrm>
          <a:prstGeom prst="rect">
            <a:avLst/>
          </a:prstGeom>
        </p:spPr>
        <p:txBody>
          <a:bodyPr/>
          <a:lstStyle>
            <a:lvl1pPr marL="383933" indent="-383933" algn="l" defTabSz="914126" rtl="0" eaLnBrk="1" latinLnBrk="0" hangingPunct="1">
              <a:lnSpc>
                <a:spcPct val="94000"/>
              </a:lnSpc>
              <a:spcBef>
                <a:spcPts val="1000"/>
              </a:spcBef>
              <a:spcAft>
                <a:spcPts val="200"/>
              </a:spcAft>
              <a:buFont typeface="Franklin Gothic Book" panose="020B0503020102020204" pitchFamily="34" charset="0"/>
              <a:buChar char="■"/>
              <a:defRPr sz="1999" kern="1200" baseline="0">
                <a:solidFill>
                  <a:schemeClr val="tx2"/>
                </a:solidFill>
                <a:latin typeface="+mn-lt"/>
                <a:ea typeface="+mn-ea"/>
                <a:cs typeface="+mn-cs"/>
              </a:defRPr>
            </a:lvl1pPr>
            <a:lvl2pPr marL="914126" indent="-383933" algn="l" defTabSz="914126" rtl="0" eaLnBrk="1" latinLnBrk="0" hangingPunct="1">
              <a:lnSpc>
                <a:spcPct val="94000"/>
              </a:lnSpc>
              <a:spcBef>
                <a:spcPts val="500"/>
              </a:spcBef>
              <a:spcAft>
                <a:spcPts val="200"/>
              </a:spcAft>
              <a:buFont typeface="Franklin Gothic Book" panose="020B0503020102020204" pitchFamily="34" charset="0"/>
              <a:buChar char="–"/>
              <a:defRPr sz="1999" i="1" kern="1200" baseline="0">
                <a:solidFill>
                  <a:schemeClr val="tx2"/>
                </a:solidFill>
                <a:latin typeface="+mn-lt"/>
                <a:ea typeface="+mn-ea"/>
                <a:cs typeface="+mn-cs"/>
              </a:defRPr>
            </a:lvl2pPr>
            <a:lvl3pPr marL="1371189" indent="-383933" algn="l" defTabSz="914126" rtl="0" eaLnBrk="1" latinLnBrk="0" hangingPunct="1">
              <a:lnSpc>
                <a:spcPct val="94000"/>
              </a:lnSpc>
              <a:spcBef>
                <a:spcPts val="500"/>
              </a:spcBef>
              <a:spcAft>
                <a:spcPts val="200"/>
              </a:spcAft>
              <a:buFont typeface="Franklin Gothic Book" panose="020B0503020102020204" pitchFamily="34" charset="0"/>
              <a:buChar char="■"/>
              <a:defRPr sz="1799" kern="1200" baseline="0">
                <a:solidFill>
                  <a:schemeClr val="tx2"/>
                </a:solidFill>
                <a:latin typeface="+mn-lt"/>
                <a:ea typeface="+mn-ea"/>
                <a:cs typeface="+mn-cs"/>
              </a:defRPr>
            </a:lvl3pPr>
            <a:lvl4pPr marL="1828251" indent="-383933" algn="l" defTabSz="914126" rtl="0" eaLnBrk="1" latinLnBrk="0" hangingPunct="1">
              <a:lnSpc>
                <a:spcPct val="94000"/>
              </a:lnSpc>
              <a:spcBef>
                <a:spcPts val="500"/>
              </a:spcBef>
              <a:spcAft>
                <a:spcPts val="200"/>
              </a:spcAft>
              <a:buFont typeface="Franklin Gothic Book" panose="020B0503020102020204" pitchFamily="34" charset="0"/>
              <a:buChar char="–"/>
              <a:defRPr sz="1799" i="1" kern="1200" baseline="0">
                <a:solidFill>
                  <a:schemeClr val="tx2"/>
                </a:solidFill>
                <a:latin typeface="+mn-lt"/>
                <a:ea typeface="+mn-ea"/>
                <a:cs typeface="+mn-cs"/>
              </a:defRPr>
            </a:lvl4pPr>
            <a:lvl5pPr marL="2285314" indent="-383933" algn="l" defTabSz="914126"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2377" indent="-383933" algn="l" defTabSz="914126"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199440"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6503"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3566"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lgn="just">
              <a:buFont typeface="Franklin Gothic Book" panose="020B0503020102020204" pitchFamily="34" charset="0"/>
              <a:buNone/>
            </a:pPr>
            <a:r>
              <a:rPr lang="el-GR" b="1" dirty="0"/>
              <a:t>Αναπηρία</a:t>
            </a:r>
            <a:r>
              <a:rPr lang="en-US" b="1" dirty="0"/>
              <a:t>:</a:t>
            </a:r>
            <a:r>
              <a:rPr lang="el-GR" b="1" dirty="0"/>
              <a:t> </a:t>
            </a:r>
            <a:r>
              <a:rPr lang="el-GR" dirty="0"/>
              <a:t>Γνώσεις για τις διαδικασίες που υπάρχουν όταν δουλεύεις με άτομα με αναπηρίες, ανεξαρτήτως καταγωγής τους, χρώματος, κ.λπ. </a:t>
            </a:r>
          </a:p>
          <a:p>
            <a:pPr algn="just">
              <a:buFont typeface="Wingdings" panose="05000000000000000000" pitchFamily="2" charset="2"/>
              <a:buChar char="§"/>
            </a:pPr>
            <a:r>
              <a:rPr lang="el-GR" dirty="0"/>
              <a:t>Για να είναι ικανοί/</a:t>
            </a:r>
            <a:r>
              <a:rPr lang="el-GR" dirty="0" err="1"/>
              <a:t>ές</a:t>
            </a:r>
            <a:r>
              <a:rPr lang="el-GR" dirty="0"/>
              <a:t>, οι επαγγελματίες πρέπει να έχουν κατανόηση των τρόπων με τους οποίους ο «πολιτισμός» μπορεί να επηρεάσει τις απόψεις κάποιου σχετικά με την «αναπηρία».</a:t>
            </a:r>
            <a:endParaRPr lang="en-US" dirty="0"/>
          </a:p>
        </p:txBody>
      </p:sp>
      <p:sp>
        <p:nvSpPr>
          <p:cNvPr id="9" name="TextBox 8">
            <a:extLst>
              <a:ext uri="{FF2B5EF4-FFF2-40B4-BE49-F238E27FC236}">
                <a16:creationId xmlns:a16="http://schemas.microsoft.com/office/drawing/2014/main" xmlns="" id="{2932C40E-A22D-4ED8-8D39-75A1F5F34098}"/>
              </a:ext>
            </a:extLst>
          </p:cNvPr>
          <p:cNvSpPr txBox="1"/>
          <p:nvPr/>
        </p:nvSpPr>
        <p:spPr>
          <a:xfrm>
            <a:off x="5520152" y="6199088"/>
            <a:ext cx="2050358" cy="215444"/>
          </a:xfrm>
          <a:prstGeom prst="rect">
            <a:avLst/>
          </a:prstGeom>
          <a:noFill/>
        </p:spPr>
        <p:txBody>
          <a:bodyPr wrap="square">
            <a:spAutoFit/>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marL="0" marR="0" lvl="0" indent="0" algn="r" defTabSz="1218987" rtl="0" eaLnBrk="1" fontAlgn="auto" latinLnBrk="0" hangingPunct="1">
              <a:lnSpc>
                <a:spcPct val="100000"/>
              </a:lnSpc>
              <a:spcBef>
                <a:spcPts val="0"/>
              </a:spcBef>
              <a:spcAft>
                <a:spcPts val="600"/>
              </a:spcAft>
              <a:buClrTx/>
              <a:buSzTx/>
              <a:buFontTx/>
              <a:buNone/>
              <a:tabLst/>
              <a:defRPr/>
            </a:pPr>
            <a:r>
              <a:rPr lang="el-GR" sz="800" dirty="0">
                <a:solidFill>
                  <a:srgbClr val="004680"/>
                </a:solidFill>
                <a:latin typeface="Calibri"/>
              </a:rPr>
              <a:t>Πηγή</a:t>
            </a:r>
            <a:r>
              <a:rPr lang="en-GB" sz="800" dirty="0">
                <a:solidFill>
                  <a:srgbClr val="004680"/>
                </a:solidFill>
                <a:latin typeface="Calibri"/>
              </a:rPr>
              <a:t>:</a:t>
            </a:r>
            <a:r>
              <a:rPr lang="el-GR" sz="800" dirty="0">
                <a:solidFill>
                  <a:srgbClr val="004680"/>
                </a:solidFill>
                <a:latin typeface="Calibri"/>
              </a:rPr>
              <a:t> </a:t>
            </a:r>
            <a:r>
              <a:rPr lang="en-GB" sz="800" dirty="0">
                <a:solidFill>
                  <a:srgbClr val="004680"/>
                </a:solidFill>
                <a:latin typeface="Calibri"/>
              </a:rPr>
              <a:t>Shutterstock</a:t>
            </a:r>
            <a:endParaRPr kumimoji="0" lang="en-GB" sz="800" b="0" i="0" u="none" strike="noStrike" kern="1200" cap="none" spc="0" normalizeH="0" baseline="0" noProof="0" dirty="0">
              <a:ln>
                <a:noFill/>
              </a:ln>
              <a:solidFill>
                <a:srgbClr val="004680"/>
              </a:solidFill>
              <a:effectLst/>
              <a:uLnTx/>
              <a:uFillTx/>
              <a:latin typeface="Calibri"/>
              <a:ea typeface="+mn-ea"/>
              <a:cs typeface="+mn-cs"/>
            </a:endParaRPr>
          </a:p>
        </p:txBody>
      </p:sp>
    </p:spTree>
    <p:extLst>
      <p:ext uri="{BB962C8B-B14F-4D97-AF65-F5344CB8AC3E}">
        <p14:creationId xmlns:p14="http://schemas.microsoft.com/office/powerpoint/2010/main" val="1045578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014DD1E-5D91-48A3-AD6D-45FBA980D106}" type="slidenum">
              <a:rPr lang="en-GB" smtClean="0"/>
              <a:t>17</a:t>
            </a:fld>
            <a:endParaRPr lang="en-GB"/>
          </a:p>
        </p:txBody>
      </p:sp>
      <p:sp>
        <p:nvSpPr>
          <p:cNvPr id="4" name="Title 1">
            <a:extLst>
              <a:ext uri="{FF2B5EF4-FFF2-40B4-BE49-F238E27FC236}">
                <a16:creationId xmlns:a16="http://schemas.microsoft.com/office/drawing/2014/main" xmlns="" id="{F9CAC85F-9CC3-4028-8264-C5189726ACB6}"/>
              </a:ext>
            </a:extLst>
          </p:cNvPr>
          <p:cNvSpPr txBox="1">
            <a:spLocks/>
          </p:cNvSpPr>
          <p:nvPr/>
        </p:nvSpPr>
        <p:spPr>
          <a:xfrm>
            <a:off x="1053852" y="592292"/>
            <a:ext cx="10774933" cy="1129874"/>
          </a:xfrm>
          <a:prstGeom prst="rect">
            <a:avLst/>
          </a:prstGeom>
        </p:spPr>
        <p:txBody>
          <a:bodyPr/>
          <a:lstStyle>
            <a:lvl1pPr algn="l" defTabSz="914126" rtl="0" eaLnBrk="1" latinLnBrk="0" hangingPunct="1">
              <a:lnSpc>
                <a:spcPct val="89000"/>
              </a:lnSpc>
              <a:spcBef>
                <a:spcPct val="0"/>
              </a:spcBef>
              <a:buNone/>
              <a:defRPr sz="4399" kern="1200" baseline="0">
                <a:solidFill>
                  <a:schemeClr val="tx2"/>
                </a:solidFill>
                <a:latin typeface="+mj-lt"/>
                <a:ea typeface="+mj-ea"/>
                <a:cs typeface="+mj-cs"/>
              </a:defRPr>
            </a:lvl1pPr>
          </a:lstStyle>
          <a:p>
            <a:r>
              <a:rPr lang="el-GR" sz="4000" dirty="0"/>
              <a:t>Ο ρόλος των οικογενειών στην παροχή φροντίδας</a:t>
            </a:r>
            <a:endParaRPr lang="en-GB" sz="4000" dirty="0"/>
          </a:p>
        </p:txBody>
      </p:sp>
      <p:sp>
        <p:nvSpPr>
          <p:cNvPr id="7" name="Content Placeholder 2">
            <a:extLst>
              <a:ext uri="{FF2B5EF4-FFF2-40B4-BE49-F238E27FC236}">
                <a16:creationId xmlns:a16="http://schemas.microsoft.com/office/drawing/2014/main" xmlns="" id="{891779CE-9E3F-46DE-8831-DAD2EAC460B1}"/>
              </a:ext>
            </a:extLst>
          </p:cNvPr>
          <p:cNvSpPr txBox="1">
            <a:spLocks/>
          </p:cNvSpPr>
          <p:nvPr/>
        </p:nvSpPr>
        <p:spPr>
          <a:xfrm>
            <a:off x="1053852" y="1722166"/>
            <a:ext cx="3816424" cy="3744416"/>
          </a:xfrm>
          <a:prstGeom prst="rect">
            <a:avLst/>
          </a:prstGeom>
        </p:spPr>
        <p:txBody>
          <a:bodyPr/>
          <a:lstStyle>
            <a:lvl1pPr marL="383933" indent="-383933" algn="l" defTabSz="914126" rtl="0" eaLnBrk="1" latinLnBrk="0" hangingPunct="1">
              <a:lnSpc>
                <a:spcPct val="94000"/>
              </a:lnSpc>
              <a:spcBef>
                <a:spcPts val="1000"/>
              </a:spcBef>
              <a:spcAft>
                <a:spcPts val="200"/>
              </a:spcAft>
              <a:buFont typeface="Franklin Gothic Book" panose="020B0503020102020204" pitchFamily="34" charset="0"/>
              <a:buChar char="■"/>
              <a:defRPr sz="1999" kern="1200" baseline="0">
                <a:solidFill>
                  <a:schemeClr val="tx2"/>
                </a:solidFill>
                <a:latin typeface="+mn-lt"/>
                <a:ea typeface="+mn-ea"/>
                <a:cs typeface="+mn-cs"/>
              </a:defRPr>
            </a:lvl1pPr>
            <a:lvl2pPr marL="914126" indent="-383933" algn="l" defTabSz="914126" rtl="0" eaLnBrk="1" latinLnBrk="0" hangingPunct="1">
              <a:lnSpc>
                <a:spcPct val="94000"/>
              </a:lnSpc>
              <a:spcBef>
                <a:spcPts val="500"/>
              </a:spcBef>
              <a:spcAft>
                <a:spcPts val="200"/>
              </a:spcAft>
              <a:buFont typeface="Franklin Gothic Book" panose="020B0503020102020204" pitchFamily="34" charset="0"/>
              <a:buChar char="–"/>
              <a:defRPr sz="1999" i="1" kern="1200" baseline="0">
                <a:solidFill>
                  <a:schemeClr val="tx2"/>
                </a:solidFill>
                <a:latin typeface="+mn-lt"/>
                <a:ea typeface="+mn-ea"/>
                <a:cs typeface="+mn-cs"/>
              </a:defRPr>
            </a:lvl2pPr>
            <a:lvl3pPr marL="1371189" indent="-383933" algn="l" defTabSz="914126" rtl="0" eaLnBrk="1" latinLnBrk="0" hangingPunct="1">
              <a:lnSpc>
                <a:spcPct val="94000"/>
              </a:lnSpc>
              <a:spcBef>
                <a:spcPts val="500"/>
              </a:spcBef>
              <a:spcAft>
                <a:spcPts val="200"/>
              </a:spcAft>
              <a:buFont typeface="Franklin Gothic Book" panose="020B0503020102020204" pitchFamily="34" charset="0"/>
              <a:buChar char="■"/>
              <a:defRPr sz="1799" kern="1200" baseline="0">
                <a:solidFill>
                  <a:schemeClr val="tx2"/>
                </a:solidFill>
                <a:latin typeface="+mn-lt"/>
                <a:ea typeface="+mn-ea"/>
                <a:cs typeface="+mn-cs"/>
              </a:defRPr>
            </a:lvl3pPr>
            <a:lvl4pPr marL="1828251" indent="-383933" algn="l" defTabSz="914126" rtl="0" eaLnBrk="1" latinLnBrk="0" hangingPunct="1">
              <a:lnSpc>
                <a:spcPct val="94000"/>
              </a:lnSpc>
              <a:spcBef>
                <a:spcPts val="500"/>
              </a:spcBef>
              <a:spcAft>
                <a:spcPts val="200"/>
              </a:spcAft>
              <a:buFont typeface="Franklin Gothic Book" panose="020B0503020102020204" pitchFamily="34" charset="0"/>
              <a:buChar char="–"/>
              <a:defRPr sz="1799" i="1" kern="1200" baseline="0">
                <a:solidFill>
                  <a:schemeClr val="tx2"/>
                </a:solidFill>
                <a:latin typeface="+mn-lt"/>
                <a:ea typeface="+mn-ea"/>
                <a:cs typeface="+mn-cs"/>
              </a:defRPr>
            </a:lvl4pPr>
            <a:lvl5pPr marL="2285314" indent="-383933" algn="l" defTabSz="914126"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2377" indent="-383933" algn="l" defTabSz="914126"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199440"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6503"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3566"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lgn="just">
              <a:buFont typeface="Franklin Gothic Book" panose="020B0503020102020204" pitchFamily="34" charset="0"/>
              <a:buNone/>
            </a:pPr>
            <a:r>
              <a:rPr lang="el-GR" sz="1800" dirty="0"/>
              <a:t>Τα μέλη της οικογένειας παίζουν σημαντικό ρόλο αφού μπορεί να είναι φροντιστές ατόμων με αναπηρία, ανάλογα με τον τύπο της αναπηρίας και το επίπεδο λειτουργικότητάς τους. </a:t>
            </a:r>
          </a:p>
          <a:p>
            <a:pPr marL="0" indent="0" algn="just">
              <a:buFont typeface="Franklin Gothic Book" panose="020B0503020102020204" pitchFamily="34" charset="0"/>
              <a:buNone/>
            </a:pPr>
            <a:r>
              <a:rPr lang="el-GR" sz="1800" dirty="0"/>
              <a:t>Μπορούν να λειτουργήσουν ως παράγοντες διευκόλυνσης για τη λήψη της καλύτερης φροντίδας από τους/τις επαγγελματίες ή μπορούν να λειτουργήσουν ως εμπόδια για τους/τις επαγγελματίες υγείας και κοινωνικής πρόνοιας στην επικοινωνία τους με τους/τις ασθενείς/πελάτες-</a:t>
            </a:r>
            <a:r>
              <a:rPr lang="el-GR" sz="1800" dirty="0" err="1"/>
              <a:t>ισσες</a:t>
            </a:r>
            <a:r>
              <a:rPr lang="el-GR" sz="1800" dirty="0"/>
              <a:t>.</a:t>
            </a:r>
          </a:p>
          <a:p>
            <a:pPr marL="0" indent="0" algn="just">
              <a:buFont typeface="Franklin Gothic Book" panose="020B0503020102020204" pitchFamily="34" charset="0"/>
              <a:buNone/>
            </a:pPr>
            <a:endParaRPr lang="el-GR" sz="1800" dirty="0"/>
          </a:p>
          <a:p>
            <a:pPr marL="0" indent="0" algn="just">
              <a:buFont typeface="Franklin Gothic Book" panose="020B0503020102020204" pitchFamily="34" charset="0"/>
              <a:buNone/>
            </a:pPr>
            <a:endParaRPr lang="en-US" dirty="0"/>
          </a:p>
        </p:txBody>
      </p:sp>
      <p:graphicFrame>
        <p:nvGraphicFramePr>
          <p:cNvPr id="9" name="Diagram 8">
            <a:extLst>
              <a:ext uri="{FF2B5EF4-FFF2-40B4-BE49-F238E27FC236}">
                <a16:creationId xmlns:a16="http://schemas.microsoft.com/office/drawing/2014/main" xmlns="" id="{30B34C61-25E6-46D9-BC98-FD7448097240}"/>
              </a:ext>
            </a:extLst>
          </p:cNvPr>
          <p:cNvGraphicFramePr/>
          <p:nvPr>
            <p:extLst>
              <p:ext uri="{D42A27DB-BD31-4B8C-83A1-F6EECF244321}">
                <p14:modId xmlns:p14="http://schemas.microsoft.com/office/powerpoint/2010/main" val="490922181"/>
              </p:ext>
            </p:extLst>
          </p:nvPr>
        </p:nvGraphicFramePr>
        <p:xfrm>
          <a:off x="4942284" y="1291853"/>
          <a:ext cx="7140492" cy="47294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79553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014DD1E-5D91-48A3-AD6D-45FBA980D106}" type="slidenum">
              <a:rPr lang="en-GB" smtClean="0"/>
              <a:t>18</a:t>
            </a:fld>
            <a:endParaRPr lang="en-GB"/>
          </a:p>
        </p:txBody>
      </p:sp>
      <p:sp>
        <p:nvSpPr>
          <p:cNvPr id="4" name="Title 1">
            <a:extLst>
              <a:ext uri="{FF2B5EF4-FFF2-40B4-BE49-F238E27FC236}">
                <a16:creationId xmlns:a16="http://schemas.microsoft.com/office/drawing/2014/main" xmlns="" id="{F9CAC85F-9CC3-4028-8264-C5189726ACB6}"/>
              </a:ext>
            </a:extLst>
          </p:cNvPr>
          <p:cNvSpPr txBox="1">
            <a:spLocks/>
          </p:cNvSpPr>
          <p:nvPr/>
        </p:nvSpPr>
        <p:spPr>
          <a:xfrm>
            <a:off x="1554156" y="703824"/>
            <a:ext cx="10774933" cy="648072"/>
          </a:xfrm>
          <a:prstGeom prst="rect">
            <a:avLst/>
          </a:prstGeom>
        </p:spPr>
        <p:txBody>
          <a:bodyPr/>
          <a:lstStyle>
            <a:lvl1pPr algn="l" defTabSz="914126" rtl="0" eaLnBrk="1" latinLnBrk="0" hangingPunct="1">
              <a:lnSpc>
                <a:spcPct val="89000"/>
              </a:lnSpc>
              <a:spcBef>
                <a:spcPct val="0"/>
              </a:spcBef>
              <a:buNone/>
              <a:defRPr sz="4399" kern="1200" baseline="0">
                <a:solidFill>
                  <a:schemeClr val="tx2"/>
                </a:solidFill>
                <a:latin typeface="+mj-lt"/>
                <a:ea typeface="+mj-ea"/>
                <a:cs typeface="+mj-cs"/>
              </a:defRPr>
            </a:lvl1pPr>
          </a:lstStyle>
          <a:p>
            <a:r>
              <a:rPr lang="el-GR" sz="4000" dirty="0"/>
              <a:t>Αλληλεπιδράσεις με τα μέλη της οικογένειας</a:t>
            </a:r>
            <a:endParaRPr lang="en-GB" sz="4000" dirty="0"/>
          </a:p>
        </p:txBody>
      </p:sp>
      <p:graphicFrame>
        <p:nvGraphicFramePr>
          <p:cNvPr id="3" name="Diagram 2">
            <a:extLst>
              <a:ext uri="{FF2B5EF4-FFF2-40B4-BE49-F238E27FC236}">
                <a16:creationId xmlns:a16="http://schemas.microsoft.com/office/drawing/2014/main" xmlns="" id="{6D3FD82A-E453-402C-A4BA-8452CBFF4A3B}"/>
              </a:ext>
            </a:extLst>
          </p:cNvPr>
          <p:cNvGraphicFramePr/>
          <p:nvPr>
            <p:extLst>
              <p:ext uri="{D42A27DB-BD31-4B8C-83A1-F6EECF244321}">
                <p14:modId xmlns:p14="http://schemas.microsoft.com/office/powerpoint/2010/main" val="267970388"/>
              </p:ext>
            </p:extLst>
          </p:nvPr>
        </p:nvGraphicFramePr>
        <p:xfrm>
          <a:off x="1557909" y="1628800"/>
          <a:ext cx="9721080" cy="45088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44156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014DD1E-5D91-48A3-AD6D-45FBA980D106}" type="slidenum">
              <a:rPr lang="en-GB" smtClean="0"/>
              <a:t>19</a:t>
            </a:fld>
            <a:endParaRPr lang="en-GB"/>
          </a:p>
        </p:txBody>
      </p:sp>
      <p:sp>
        <p:nvSpPr>
          <p:cNvPr id="4" name="Title 1">
            <a:extLst>
              <a:ext uri="{FF2B5EF4-FFF2-40B4-BE49-F238E27FC236}">
                <a16:creationId xmlns:a16="http://schemas.microsoft.com/office/drawing/2014/main" xmlns="" id="{F9CAC85F-9CC3-4028-8264-C5189726ACB6}"/>
              </a:ext>
            </a:extLst>
          </p:cNvPr>
          <p:cNvSpPr txBox="1">
            <a:spLocks/>
          </p:cNvSpPr>
          <p:nvPr/>
        </p:nvSpPr>
        <p:spPr>
          <a:xfrm>
            <a:off x="1390985" y="396024"/>
            <a:ext cx="9598700" cy="1152128"/>
          </a:xfrm>
          <a:prstGeom prst="rect">
            <a:avLst/>
          </a:prstGeom>
        </p:spPr>
        <p:txBody>
          <a:bodyPr/>
          <a:lstStyle>
            <a:lvl1pPr algn="l" defTabSz="914126" rtl="0" eaLnBrk="1" latinLnBrk="0" hangingPunct="1">
              <a:lnSpc>
                <a:spcPct val="89000"/>
              </a:lnSpc>
              <a:spcBef>
                <a:spcPct val="0"/>
              </a:spcBef>
              <a:buNone/>
              <a:defRPr sz="4399" kern="1200" baseline="0">
                <a:solidFill>
                  <a:schemeClr val="tx2"/>
                </a:solidFill>
                <a:latin typeface="+mj-lt"/>
                <a:ea typeface="+mj-ea"/>
                <a:cs typeface="+mj-cs"/>
              </a:defRPr>
            </a:lvl1pPr>
          </a:lstStyle>
          <a:p>
            <a:r>
              <a:rPr lang="el-GR" dirty="0"/>
              <a:t>Καλή πρακτική για τη διαπολιτισμική φροντίδα και αναπηρία</a:t>
            </a:r>
            <a:endParaRPr lang="en-GB" dirty="0"/>
          </a:p>
        </p:txBody>
      </p:sp>
      <p:sp>
        <p:nvSpPr>
          <p:cNvPr id="5" name="Content Placeholder 2">
            <a:extLst>
              <a:ext uri="{FF2B5EF4-FFF2-40B4-BE49-F238E27FC236}">
                <a16:creationId xmlns:a16="http://schemas.microsoft.com/office/drawing/2014/main" xmlns="" id="{BABB4AC4-A77B-49E2-8AE0-FDD3432FC2A4}"/>
              </a:ext>
            </a:extLst>
          </p:cNvPr>
          <p:cNvSpPr txBox="1">
            <a:spLocks/>
          </p:cNvSpPr>
          <p:nvPr/>
        </p:nvSpPr>
        <p:spPr>
          <a:xfrm>
            <a:off x="1390985" y="1988840"/>
            <a:ext cx="9835364" cy="4120380"/>
          </a:xfrm>
          <a:prstGeom prst="rect">
            <a:avLst/>
          </a:prstGeom>
        </p:spPr>
        <p:txBody>
          <a:bodyPr lIns="91440" tIns="45720" rIns="91440" bIns="45720" anchor="t"/>
          <a:lstStyle>
            <a:lvl1pPr marL="383933" indent="-383933" algn="l" defTabSz="914126" rtl="0" eaLnBrk="1" latinLnBrk="0" hangingPunct="1">
              <a:lnSpc>
                <a:spcPct val="94000"/>
              </a:lnSpc>
              <a:spcBef>
                <a:spcPts val="1000"/>
              </a:spcBef>
              <a:spcAft>
                <a:spcPts val="200"/>
              </a:spcAft>
              <a:buFont typeface="Franklin Gothic Book" panose="020B0503020102020204" pitchFamily="34" charset="0"/>
              <a:buChar char="■"/>
              <a:defRPr sz="1999" kern="1200" baseline="0">
                <a:solidFill>
                  <a:schemeClr val="tx2"/>
                </a:solidFill>
                <a:latin typeface="+mn-lt"/>
                <a:ea typeface="+mn-ea"/>
                <a:cs typeface="+mn-cs"/>
              </a:defRPr>
            </a:lvl1pPr>
            <a:lvl2pPr marL="914126" indent="-383933" algn="l" defTabSz="914126" rtl="0" eaLnBrk="1" latinLnBrk="0" hangingPunct="1">
              <a:lnSpc>
                <a:spcPct val="94000"/>
              </a:lnSpc>
              <a:spcBef>
                <a:spcPts val="500"/>
              </a:spcBef>
              <a:spcAft>
                <a:spcPts val="200"/>
              </a:spcAft>
              <a:buFont typeface="Franklin Gothic Book" panose="020B0503020102020204" pitchFamily="34" charset="0"/>
              <a:buChar char="–"/>
              <a:defRPr sz="1999" i="1" kern="1200" baseline="0">
                <a:solidFill>
                  <a:schemeClr val="tx2"/>
                </a:solidFill>
                <a:latin typeface="+mn-lt"/>
                <a:ea typeface="+mn-ea"/>
                <a:cs typeface="+mn-cs"/>
              </a:defRPr>
            </a:lvl2pPr>
            <a:lvl3pPr marL="1371189" indent="-383933" algn="l" defTabSz="914126" rtl="0" eaLnBrk="1" latinLnBrk="0" hangingPunct="1">
              <a:lnSpc>
                <a:spcPct val="94000"/>
              </a:lnSpc>
              <a:spcBef>
                <a:spcPts val="500"/>
              </a:spcBef>
              <a:spcAft>
                <a:spcPts val="200"/>
              </a:spcAft>
              <a:buFont typeface="Franklin Gothic Book" panose="020B0503020102020204" pitchFamily="34" charset="0"/>
              <a:buChar char="■"/>
              <a:defRPr sz="1799" kern="1200" baseline="0">
                <a:solidFill>
                  <a:schemeClr val="tx2"/>
                </a:solidFill>
                <a:latin typeface="+mn-lt"/>
                <a:ea typeface="+mn-ea"/>
                <a:cs typeface="+mn-cs"/>
              </a:defRPr>
            </a:lvl3pPr>
            <a:lvl4pPr marL="1828251" indent="-383933" algn="l" defTabSz="914126" rtl="0" eaLnBrk="1" latinLnBrk="0" hangingPunct="1">
              <a:lnSpc>
                <a:spcPct val="94000"/>
              </a:lnSpc>
              <a:spcBef>
                <a:spcPts val="500"/>
              </a:spcBef>
              <a:spcAft>
                <a:spcPts val="200"/>
              </a:spcAft>
              <a:buFont typeface="Franklin Gothic Book" panose="020B0503020102020204" pitchFamily="34" charset="0"/>
              <a:buChar char="–"/>
              <a:defRPr sz="1799" i="1" kern="1200" baseline="0">
                <a:solidFill>
                  <a:schemeClr val="tx2"/>
                </a:solidFill>
                <a:latin typeface="+mn-lt"/>
                <a:ea typeface="+mn-ea"/>
                <a:cs typeface="+mn-cs"/>
              </a:defRPr>
            </a:lvl4pPr>
            <a:lvl5pPr marL="2285314" indent="-383933" algn="l" defTabSz="914126"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2377" indent="-383933" algn="l" defTabSz="914126"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199440"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6503"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3566"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lgn="just">
              <a:buNone/>
            </a:pPr>
            <a:r>
              <a:rPr lang="el-GR"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Πρόγραμμα </a:t>
            </a:r>
            <a:r>
              <a:rPr lang="en-US"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Thetis</a:t>
            </a:r>
            <a:r>
              <a:rPr lang="el-GR"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 Φροντίδα για πρόσφυγες με αναπηρία:</a:t>
            </a:r>
            <a:endParaRPr lang="el-GR" sz="1800" dirty="0"/>
          </a:p>
          <a:p>
            <a:pPr marL="383540" indent="-383540" algn="just"/>
            <a:r>
              <a:rPr lang="el-GR" sz="1800" dirty="0"/>
              <a:t>Το Κοινωνικό ΕΚΑΒ, μια ελληνική ΜΚΟ με την υποστήριξη της Ύπατης Αρμοστείας του ΟΗΕ για τους Πρόσφυγες (UNHCR) και της ΜΚΟ ARSIS, υλοποιεί πρόγραμμα φροντίδας για πρόσφυγες με αναπηρία από τον Νοέμβριο του 2017. </a:t>
            </a:r>
          </a:p>
          <a:p>
            <a:pPr marL="383540" indent="-383540" algn="just"/>
            <a:r>
              <a:rPr lang="el-GR" sz="1800" dirty="0"/>
              <a:t>Το πρόγραμμα "</a:t>
            </a:r>
            <a:r>
              <a:rPr lang="el-GR" sz="1800" dirty="0" err="1"/>
              <a:t>Thetis</a:t>
            </a:r>
            <a:r>
              <a:rPr lang="el-GR" sz="1800" dirty="0"/>
              <a:t>" στοχεύει στην καταγραφή όλων των προσφύγων με αναπηρία και την έναρξη ενός ατομικού προγράμματος θεραπείας-υποστήριξης για καθένα από αυτά προσωπικά. Το πρόγραμμα αυτό πραγματοποιείται μέσω δύο εξειδικευμένων κινητών ομάδων στην ηπειρωτική Ελλάδα και ενός εξειδικευμένου δικτύου στα νησιά του ανατολικού Αιγαίου. </a:t>
            </a:r>
          </a:p>
          <a:p>
            <a:pPr marL="383540" indent="-383540" algn="just"/>
            <a:r>
              <a:rPr lang="el-GR" sz="1800" dirty="0"/>
              <a:t>Οι ομάδες διαθέτουν εξειδικευμένο προσωπικό (κοινωνικός λειτουργός, φυσιοθεραπευτής, γιατρός, ψυχολόγος) και λειτουργούν σε χώρους διαμονής προσφύγων με αναπηρίες (</a:t>
            </a:r>
            <a:r>
              <a:rPr lang="en-GB" sz="1800" dirty="0"/>
              <a:t>camps</a:t>
            </a:r>
            <a:r>
              <a:rPr lang="el-GR" sz="1800" dirty="0"/>
              <a:t> ή διαμερίσματα). Επιπλέον, εργάζονται για τη σύνδεση προσφύγων με ειδικές ανάγκες με κατάλληλα εξειδικευμένα ιδρύματα φροντίδας. Επίσης, το πρόγραμμα στοχεύει να οργανώσει και να ενθαρρύνει φροντιστές από τις </a:t>
            </a:r>
            <a:r>
              <a:rPr lang="el-GR" sz="1800" dirty="0" err="1"/>
              <a:t>εθνοτικές</a:t>
            </a:r>
            <a:r>
              <a:rPr lang="el-GR" sz="1800" dirty="0"/>
              <a:t> κοινότητες των προσφύγων με αναπηρίες για την καθημερινή τους υποστήριξη.</a:t>
            </a:r>
            <a:endParaRPr lang="en-US" b="1" dirty="0"/>
          </a:p>
        </p:txBody>
      </p:sp>
    </p:spTree>
    <p:extLst>
      <p:ext uri="{BB962C8B-B14F-4D97-AF65-F5344CB8AC3E}">
        <p14:creationId xmlns:p14="http://schemas.microsoft.com/office/powerpoint/2010/main" val="4044816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Τι θα μάθετε από αυτήν την ενότητα</a:t>
            </a:r>
            <a:endParaRPr lang="en-GB" dirty="0"/>
          </a:p>
        </p:txBody>
      </p:sp>
      <p:sp>
        <p:nvSpPr>
          <p:cNvPr id="3" name="Content Placeholder 2"/>
          <p:cNvSpPr>
            <a:spLocks noGrp="1"/>
          </p:cNvSpPr>
          <p:nvPr>
            <p:ph idx="1"/>
          </p:nvPr>
        </p:nvSpPr>
        <p:spPr>
          <a:xfrm>
            <a:off x="1371243" y="1772816"/>
            <a:ext cx="9598700" cy="4176464"/>
          </a:xfrm>
        </p:spPr>
        <p:txBody>
          <a:bodyPr>
            <a:normAutofit fontScale="92500" lnSpcReduction="20000"/>
          </a:bodyPr>
          <a:lstStyle/>
          <a:p>
            <a:pPr algn="just"/>
            <a:r>
              <a:rPr lang="el-GR" sz="2100" dirty="0"/>
              <a:t>Θα κατανοήσετε τις αλληλεπιδράσεις μεταξύ αναπηρίας και πολιτισμού</a:t>
            </a:r>
            <a:r>
              <a:rPr lang="en-GB" sz="2100" dirty="0"/>
              <a:t>,</a:t>
            </a:r>
            <a:r>
              <a:rPr lang="el-GR" sz="2100" dirty="0"/>
              <a:t> και ψυχολογίας/ προβλημάτων ψυχικής υγείας και πολιτισμού.</a:t>
            </a:r>
          </a:p>
          <a:p>
            <a:pPr algn="just"/>
            <a:r>
              <a:rPr lang="el-GR" sz="2100" dirty="0"/>
              <a:t>Θα κατανοήσετε </a:t>
            </a:r>
            <a:r>
              <a:rPr lang="el-GR" sz="2100" dirty="0">
                <a:effectLst/>
                <a:ea typeface="Calibri" panose="020F0502020204030204" pitchFamily="34" charset="0"/>
                <a:cs typeface="Times New Roman" panose="02020603050405020304" pitchFamily="18" charset="0"/>
              </a:rPr>
              <a:t>πώς τα εννοιολογικά πλαίσια της αναπηρίας και της ψυχικής υγείας είναι κοινωνικά και πολιτισμικά κατασκευασμένα.</a:t>
            </a:r>
          </a:p>
          <a:p>
            <a:pPr algn="just"/>
            <a:r>
              <a:rPr lang="el-GR" sz="2100" dirty="0"/>
              <a:t>Θα προβληματιστείτε για τις δικές σας προκαταλήψεις και στερεότυπα ως προς την αναπηρία, την ψυχική υγεία και τις διαφορετικές εθνικές και πολιτισμικές ομάδες.</a:t>
            </a:r>
          </a:p>
          <a:p>
            <a:pPr algn="just"/>
            <a:r>
              <a:rPr lang="el-GR" sz="2100" dirty="0"/>
              <a:t>Θα προσδιοριστούν οι τρόποι με τους οποίους η διαπολιτισμική ικανότητα μπορεί να βοηθήσει τους/τις επαγγελματίες να εξετάσουν τους κοινωνικοπολιτισμικούς παράγοντες που επηρεάζουν τις απόψεις των ατόμων.</a:t>
            </a:r>
          </a:p>
          <a:p>
            <a:pPr algn="just"/>
            <a:r>
              <a:rPr lang="el-GR" sz="2100" dirty="0">
                <a:ea typeface="Calibri" panose="020F0502020204030204" pitchFamily="34" charset="0"/>
                <a:cs typeface="Times New Roman" panose="02020603050405020304" pitchFamily="18" charset="0"/>
              </a:rPr>
              <a:t>Θα ενημερωθείτε για τις κοινωνικές </a:t>
            </a:r>
            <a:r>
              <a:rPr lang="el-GR" sz="2100" dirty="0">
                <a:effectLst/>
                <a:ea typeface="Calibri" panose="020F0502020204030204" pitchFamily="34" charset="0"/>
                <a:cs typeface="Times New Roman" panose="02020603050405020304" pitchFamily="18" charset="0"/>
              </a:rPr>
              <a:t>ανισότητες </a:t>
            </a:r>
            <a:r>
              <a:rPr lang="el-GR" sz="2100" dirty="0">
                <a:ea typeface="Calibri" panose="020F0502020204030204" pitchFamily="34" charset="0"/>
                <a:cs typeface="Times New Roman" panose="02020603050405020304" pitchFamily="18" charset="0"/>
              </a:rPr>
              <a:t>και πώς μπορεί να επηρεάζουν τις αλληλεπιδράσεις σας με άτομα άλλης κουλτούρας</a:t>
            </a:r>
            <a:r>
              <a:rPr lang="el-GR" sz="2100" dirty="0">
                <a:effectLst/>
                <a:ea typeface="Calibri" panose="020F0502020204030204" pitchFamily="34" charset="0"/>
                <a:cs typeface="Times New Roman" panose="02020603050405020304" pitchFamily="18" charset="0"/>
              </a:rPr>
              <a:t>.</a:t>
            </a:r>
          </a:p>
          <a:p>
            <a:pPr algn="just"/>
            <a:r>
              <a:rPr lang="el-GR" sz="2100" dirty="0">
                <a:ea typeface="Calibri" panose="020F0502020204030204" pitchFamily="34" charset="0"/>
                <a:cs typeface="Times New Roman" panose="02020603050405020304" pitchFamily="18" charset="0"/>
              </a:rPr>
              <a:t>Θα βελτιωθεί η ευαισθητοποίηση σας </a:t>
            </a:r>
            <a:r>
              <a:rPr lang="el-GR" sz="2100" dirty="0">
                <a:effectLst/>
                <a:ea typeface="Calibri" panose="020F0502020204030204" pitchFamily="34" charset="0"/>
                <a:cs typeface="Times New Roman" panose="02020603050405020304" pitchFamily="18" charset="0"/>
              </a:rPr>
              <a:t>ως προς τις πολιτισμικές διαφορές σχετικά με την αναπηρία και την ψυχική υγεία, και τους ποικίλους τρόπους αντίδρασης σε διαφορετικές καταστάσεις.</a:t>
            </a:r>
            <a:endParaRPr lang="en-US" sz="2100" dirty="0">
              <a:effectLst/>
              <a:ea typeface="Calibri" panose="020F0502020204030204" pitchFamily="34" charset="0"/>
              <a:cs typeface="Times New Roman" panose="02020603050405020304" pitchFamily="18" charset="0"/>
            </a:endParaRPr>
          </a:p>
          <a:p>
            <a:endParaRPr lang="en-GB" dirty="0"/>
          </a:p>
          <a:p>
            <a:endParaRPr lang="en-GB" dirty="0"/>
          </a:p>
          <a:p>
            <a:endParaRPr lang="en-GB" dirty="0"/>
          </a:p>
        </p:txBody>
      </p:sp>
      <p:sp>
        <p:nvSpPr>
          <p:cNvPr id="4" name="Slide Number Placeholder 3"/>
          <p:cNvSpPr>
            <a:spLocks noGrp="1"/>
          </p:cNvSpPr>
          <p:nvPr>
            <p:ph type="sldNum" sz="quarter" idx="12"/>
          </p:nvPr>
        </p:nvSpPr>
        <p:spPr/>
        <p:txBody>
          <a:bodyPr/>
          <a:lstStyle/>
          <a:p>
            <a:fld id="{C014DD1E-5D91-48A3-AD6D-45FBA980D106}" type="slidenum">
              <a:rPr lang="en-GB" smtClean="0"/>
              <a:t>2</a:t>
            </a:fld>
            <a:endParaRPr lang="en-GB"/>
          </a:p>
        </p:txBody>
      </p:sp>
    </p:spTree>
    <p:extLst>
      <p:ext uri="{BB962C8B-B14F-4D97-AF65-F5344CB8AC3E}">
        <p14:creationId xmlns:p14="http://schemas.microsoft.com/office/powerpoint/2010/main" val="112277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014DD1E-5D91-48A3-AD6D-45FBA980D106}" type="slidenum">
              <a:rPr lang="en-GB" smtClean="0"/>
              <a:t>20</a:t>
            </a:fld>
            <a:endParaRPr lang="en-GB"/>
          </a:p>
        </p:txBody>
      </p:sp>
      <p:sp>
        <p:nvSpPr>
          <p:cNvPr id="4" name="Title 1">
            <a:extLst>
              <a:ext uri="{FF2B5EF4-FFF2-40B4-BE49-F238E27FC236}">
                <a16:creationId xmlns:a16="http://schemas.microsoft.com/office/drawing/2014/main" xmlns="" id="{F9CAC85F-9CC3-4028-8264-C5189726ACB6}"/>
              </a:ext>
            </a:extLst>
          </p:cNvPr>
          <p:cNvSpPr txBox="1">
            <a:spLocks/>
          </p:cNvSpPr>
          <p:nvPr/>
        </p:nvSpPr>
        <p:spPr>
          <a:xfrm>
            <a:off x="1413892" y="476672"/>
            <a:ext cx="9598700" cy="864096"/>
          </a:xfrm>
          <a:prstGeom prst="rect">
            <a:avLst/>
          </a:prstGeom>
        </p:spPr>
        <p:txBody>
          <a:bodyPr/>
          <a:lstStyle>
            <a:lvl1pPr algn="l" defTabSz="914126" rtl="0" eaLnBrk="1" latinLnBrk="0" hangingPunct="1">
              <a:lnSpc>
                <a:spcPct val="89000"/>
              </a:lnSpc>
              <a:spcBef>
                <a:spcPct val="0"/>
              </a:spcBef>
              <a:buNone/>
              <a:defRPr sz="4399" kern="1200" baseline="0">
                <a:solidFill>
                  <a:schemeClr val="tx2"/>
                </a:solidFill>
                <a:latin typeface="+mj-lt"/>
                <a:ea typeface="+mj-ea"/>
                <a:cs typeface="+mj-cs"/>
              </a:defRPr>
            </a:lvl1pPr>
          </a:lstStyle>
          <a:p>
            <a:r>
              <a:rPr lang="el-GR" dirty="0"/>
              <a:t>Μια χορεύτρια μπαλέτου</a:t>
            </a:r>
            <a:endParaRPr lang="en-GB" dirty="0"/>
          </a:p>
        </p:txBody>
      </p:sp>
      <p:sp>
        <p:nvSpPr>
          <p:cNvPr id="7" name="Content Placeholder 2">
            <a:extLst>
              <a:ext uri="{FF2B5EF4-FFF2-40B4-BE49-F238E27FC236}">
                <a16:creationId xmlns:a16="http://schemas.microsoft.com/office/drawing/2014/main" xmlns="" id="{891779CE-9E3F-46DE-8831-DAD2EAC460B1}"/>
              </a:ext>
            </a:extLst>
          </p:cNvPr>
          <p:cNvSpPr txBox="1">
            <a:spLocks/>
          </p:cNvSpPr>
          <p:nvPr/>
        </p:nvSpPr>
        <p:spPr>
          <a:xfrm>
            <a:off x="1341884" y="1889136"/>
            <a:ext cx="4104456" cy="3515723"/>
          </a:xfrm>
          <a:prstGeom prst="rect">
            <a:avLst/>
          </a:prstGeom>
        </p:spPr>
        <p:txBody>
          <a:bodyPr/>
          <a:lstStyle>
            <a:lvl1pPr marL="383933" indent="-383933" algn="l" defTabSz="914126" rtl="0" eaLnBrk="1" latinLnBrk="0" hangingPunct="1">
              <a:lnSpc>
                <a:spcPct val="94000"/>
              </a:lnSpc>
              <a:spcBef>
                <a:spcPts val="1000"/>
              </a:spcBef>
              <a:spcAft>
                <a:spcPts val="200"/>
              </a:spcAft>
              <a:buFont typeface="Franklin Gothic Book" panose="020B0503020102020204" pitchFamily="34" charset="0"/>
              <a:buChar char="■"/>
              <a:defRPr sz="1999" kern="1200" baseline="0">
                <a:solidFill>
                  <a:schemeClr val="tx2"/>
                </a:solidFill>
                <a:latin typeface="+mn-lt"/>
                <a:ea typeface="+mn-ea"/>
                <a:cs typeface="+mn-cs"/>
              </a:defRPr>
            </a:lvl1pPr>
            <a:lvl2pPr marL="914126" indent="-383933" algn="l" defTabSz="914126" rtl="0" eaLnBrk="1" latinLnBrk="0" hangingPunct="1">
              <a:lnSpc>
                <a:spcPct val="94000"/>
              </a:lnSpc>
              <a:spcBef>
                <a:spcPts val="500"/>
              </a:spcBef>
              <a:spcAft>
                <a:spcPts val="200"/>
              </a:spcAft>
              <a:buFont typeface="Franklin Gothic Book" panose="020B0503020102020204" pitchFamily="34" charset="0"/>
              <a:buChar char="–"/>
              <a:defRPr sz="1999" i="1" kern="1200" baseline="0">
                <a:solidFill>
                  <a:schemeClr val="tx2"/>
                </a:solidFill>
                <a:latin typeface="+mn-lt"/>
                <a:ea typeface="+mn-ea"/>
                <a:cs typeface="+mn-cs"/>
              </a:defRPr>
            </a:lvl2pPr>
            <a:lvl3pPr marL="1371189" indent="-383933" algn="l" defTabSz="914126" rtl="0" eaLnBrk="1" latinLnBrk="0" hangingPunct="1">
              <a:lnSpc>
                <a:spcPct val="94000"/>
              </a:lnSpc>
              <a:spcBef>
                <a:spcPts val="500"/>
              </a:spcBef>
              <a:spcAft>
                <a:spcPts val="200"/>
              </a:spcAft>
              <a:buFont typeface="Franklin Gothic Book" panose="020B0503020102020204" pitchFamily="34" charset="0"/>
              <a:buChar char="■"/>
              <a:defRPr sz="1799" kern="1200" baseline="0">
                <a:solidFill>
                  <a:schemeClr val="tx2"/>
                </a:solidFill>
                <a:latin typeface="+mn-lt"/>
                <a:ea typeface="+mn-ea"/>
                <a:cs typeface="+mn-cs"/>
              </a:defRPr>
            </a:lvl3pPr>
            <a:lvl4pPr marL="1828251" indent="-383933" algn="l" defTabSz="914126" rtl="0" eaLnBrk="1" latinLnBrk="0" hangingPunct="1">
              <a:lnSpc>
                <a:spcPct val="94000"/>
              </a:lnSpc>
              <a:spcBef>
                <a:spcPts val="500"/>
              </a:spcBef>
              <a:spcAft>
                <a:spcPts val="200"/>
              </a:spcAft>
              <a:buFont typeface="Franklin Gothic Book" panose="020B0503020102020204" pitchFamily="34" charset="0"/>
              <a:buChar char="–"/>
              <a:defRPr sz="1799" i="1" kern="1200" baseline="0">
                <a:solidFill>
                  <a:schemeClr val="tx2"/>
                </a:solidFill>
                <a:latin typeface="+mn-lt"/>
                <a:ea typeface="+mn-ea"/>
                <a:cs typeface="+mn-cs"/>
              </a:defRPr>
            </a:lvl4pPr>
            <a:lvl5pPr marL="2285314" indent="-383933" algn="l" defTabSz="914126"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2377" indent="-383933" algn="l" defTabSz="914126"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199440"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6503"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3566"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lgn="just">
              <a:buFont typeface="Franklin Gothic Book" panose="020B0503020102020204" pitchFamily="34" charset="0"/>
              <a:buNone/>
            </a:pPr>
            <a:endParaRPr lang="en-US" sz="1800" dirty="0"/>
          </a:p>
          <a:p>
            <a:pPr algn="just">
              <a:buFontTx/>
              <a:buChar char="-"/>
            </a:pPr>
            <a:r>
              <a:rPr lang="el-GR" sz="1800" dirty="0"/>
              <a:t>Ποια είναι η γνώμη σας για την </a:t>
            </a:r>
            <a:r>
              <a:rPr lang="el-GR" sz="1800" dirty="0" err="1"/>
              <a:t>έφηβη</a:t>
            </a:r>
            <a:r>
              <a:rPr lang="el-GR" sz="1800" dirty="0"/>
              <a:t> και τι γνώμη έχετε για την αναπηρία της;</a:t>
            </a:r>
          </a:p>
          <a:p>
            <a:pPr algn="just">
              <a:buFontTx/>
              <a:buChar char="-"/>
            </a:pPr>
            <a:r>
              <a:rPr lang="el-GR" sz="1800" dirty="0"/>
              <a:t>Τι πιστεύετε για την κοινωνική της ταυτότητα; Πώς θα την κατηγοριοποιούσατε π.χ. μέλος χορευτικής κοινότητας;</a:t>
            </a:r>
          </a:p>
          <a:p>
            <a:pPr algn="just">
              <a:buFontTx/>
              <a:buChar char="-"/>
            </a:pPr>
            <a:r>
              <a:rPr lang="el-GR" sz="1800" dirty="0"/>
              <a:t>Πιστεύετε ότι αυτή η χορεύτρια σπάει τα στερεότυπα για τα άτομα με ειδικές ανάγκες; Αν ναι, με ποιους τρόπους;</a:t>
            </a:r>
            <a:endParaRPr lang="en-US" sz="1800" dirty="0"/>
          </a:p>
        </p:txBody>
      </p:sp>
      <p:pic>
        <p:nvPicPr>
          <p:cNvPr id="3" name="Online Media 2" title="16-Year-Old With No Arms Isn’t Stopping Her Passion For Ballet">
            <a:hlinkClick r:id="" action="ppaction://media"/>
            <a:extLst>
              <a:ext uri="{FF2B5EF4-FFF2-40B4-BE49-F238E27FC236}">
                <a16:creationId xmlns:a16="http://schemas.microsoft.com/office/drawing/2014/main" xmlns="" id="{AF63DE5D-B966-4221-8382-B8ECBE1EE5C4}"/>
              </a:ext>
            </a:extLst>
          </p:cNvPr>
          <p:cNvPicPr>
            <a:picLocks noRot="1" noChangeAspect="1"/>
          </p:cNvPicPr>
          <p:nvPr>
            <a:videoFile r:link="rId1"/>
          </p:nvPr>
        </p:nvPicPr>
        <p:blipFill>
          <a:blip r:embed="rId3"/>
          <a:stretch>
            <a:fillRect/>
          </a:stretch>
        </p:blipFill>
        <p:spPr>
          <a:xfrm>
            <a:off x="5662364" y="1781276"/>
            <a:ext cx="5832648" cy="3295447"/>
          </a:xfrm>
          <a:prstGeom prst="rect">
            <a:avLst/>
          </a:prstGeom>
        </p:spPr>
      </p:pic>
      <p:sp>
        <p:nvSpPr>
          <p:cNvPr id="5" name="TextBox 4">
            <a:extLst>
              <a:ext uri="{FF2B5EF4-FFF2-40B4-BE49-F238E27FC236}">
                <a16:creationId xmlns:a16="http://schemas.microsoft.com/office/drawing/2014/main" xmlns="" id="{34B55118-7CB0-4855-B33B-C4AC47ADB96B}"/>
              </a:ext>
            </a:extLst>
          </p:cNvPr>
          <p:cNvSpPr txBox="1"/>
          <p:nvPr/>
        </p:nvSpPr>
        <p:spPr>
          <a:xfrm>
            <a:off x="1413892" y="1484784"/>
            <a:ext cx="4032448" cy="646331"/>
          </a:xfrm>
          <a:prstGeom prst="rect">
            <a:avLst/>
          </a:prstGeom>
          <a:noFill/>
        </p:spPr>
        <p:txBody>
          <a:bodyPr wrap="square" rtlCol="0">
            <a:spAutoFit/>
          </a:bodyPr>
          <a:lstStyle/>
          <a:p>
            <a:pPr marL="0" indent="0">
              <a:buFont typeface="Franklin Gothic Book" panose="020B0503020102020204" pitchFamily="34" charset="0"/>
              <a:buNone/>
            </a:pPr>
            <a:r>
              <a:rPr lang="el-GR" sz="1800" dirty="0">
                <a:solidFill>
                  <a:schemeClr val="tx2"/>
                </a:solidFill>
              </a:rPr>
              <a:t>Δείτε</a:t>
            </a:r>
            <a:r>
              <a:rPr lang="el-GR" sz="1800" dirty="0">
                <a:solidFill>
                  <a:srgbClr val="0070C0"/>
                </a:solidFill>
              </a:rPr>
              <a:t> </a:t>
            </a:r>
            <a:r>
              <a:rPr lang="el-GR" sz="1800" dirty="0">
                <a:solidFill>
                  <a:schemeClr val="tx2"/>
                </a:solidFill>
              </a:rPr>
              <a:t>το</a:t>
            </a:r>
            <a:r>
              <a:rPr lang="el-GR" sz="1800" dirty="0">
                <a:solidFill>
                  <a:srgbClr val="0070C0"/>
                </a:solidFill>
              </a:rPr>
              <a:t> </a:t>
            </a:r>
            <a:r>
              <a:rPr lang="el-GR" sz="1800" dirty="0">
                <a:solidFill>
                  <a:schemeClr val="tx2"/>
                </a:solidFill>
              </a:rPr>
              <a:t>βίντεο</a:t>
            </a:r>
            <a:r>
              <a:rPr lang="el-GR" sz="1800" dirty="0">
                <a:solidFill>
                  <a:srgbClr val="0070C0"/>
                </a:solidFill>
              </a:rPr>
              <a:t> </a:t>
            </a:r>
            <a:r>
              <a:rPr lang="el-GR" sz="1800" dirty="0">
                <a:solidFill>
                  <a:schemeClr val="tx2"/>
                </a:solidFill>
              </a:rPr>
              <a:t>και</a:t>
            </a:r>
            <a:r>
              <a:rPr lang="el-GR" sz="1800" dirty="0">
                <a:solidFill>
                  <a:srgbClr val="0070C0"/>
                </a:solidFill>
              </a:rPr>
              <a:t> </a:t>
            </a:r>
            <a:r>
              <a:rPr lang="el-GR" sz="1800" dirty="0">
                <a:solidFill>
                  <a:schemeClr val="tx2"/>
                </a:solidFill>
              </a:rPr>
              <a:t>συζητήστε</a:t>
            </a:r>
            <a:r>
              <a:rPr lang="el-GR" sz="1800" dirty="0">
                <a:solidFill>
                  <a:srgbClr val="0070C0"/>
                </a:solidFill>
              </a:rPr>
              <a:t> </a:t>
            </a:r>
            <a:r>
              <a:rPr lang="el-GR" sz="1800" dirty="0">
                <a:solidFill>
                  <a:schemeClr val="tx2"/>
                </a:solidFill>
              </a:rPr>
              <a:t>σε</a:t>
            </a:r>
            <a:r>
              <a:rPr lang="el-GR" sz="1800" dirty="0">
                <a:solidFill>
                  <a:srgbClr val="0070C0"/>
                </a:solidFill>
              </a:rPr>
              <a:t> </a:t>
            </a:r>
            <a:r>
              <a:rPr lang="el-GR" sz="1800" dirty="0">
                <a:solidFill>
                  <a:schemeClr val="tx2"/>
                </a:solidFill>
              </a:rPr>
              <a:t>ομάδες</a:t>
            </a:r>
            <a:r>
              <a:rPr lang="el-GR" sz="1800" dirty="0">
                <a:solidFill>
                  <a:srgbClr val="0070C0"/>
                </a:solidFill>
              </a:rPr>
              <a:t>:</a:t>
            </a:r>
            <a:endParaRPr lang="en-US" sz="1800" dirty="0">
              <a:solidFill>
                <a:srgbClr val="0070C0"/>
              </a:solidFill>
            </a:endParaRPr>
          </a:p>
        </p:txBody>
      </p:sp>
      <p:pic>
        <p:nvPicPr>
          <p:cNvPr id="8" name="Picture 7">
            <a:extLst>
              <a:ext uri="{FF2B5EF4-FFF2-40B4-BE49-F238E27FC236}">
                <a16:creationId xmlns:a16="http://schemas.microsoft.com/office/drawing/2014/main" xmlns="" id="{AB63C5CE-6B82-4B13-A796-DA57C4E50176}"/>
              </a:ext>
            </a:extLst>
          </p:cNvPr>
          <p:cNvPicPr>
            <a:picLocks noChangeAspect="1"/>
          </p:cNvPicPr>
          <p:nvPr/>
        </p:nvPicPr>
        <p:blipFill>
          <a:blip r:embed="rId4"/>
          <a:stretch>
            <a:fillRect/>
          </a:stretch>
        </p:blipFill>
        <p:spPr>
          <a:xfrm>
            <a:off x="11012592" y="5524937"/>
            <a:ext cx="877900" cy="877900"/>
          </a:xfrm>
          <a:prstGeom prst="rect">
            <a:avLst/>
          </a:prstGeom>
        </p:spPr>
      </p:pic>
    </p:spTree>
    <p:extLst>
      <p:ext uri="{BB962C8B-B14F-4D97-AF65-F5344CB8AC3E}">
        <p14:creationId xmlns:p14="http://schemas.microsoft.com/office/powerpoint/2010/main" val="1581554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3"/>
                </p:tgtEl>
              </p:cMediaNode>
            </p:video>
            <p:seq concurrent="1" nextAc="seek">
              <p:cTn id="12" restart="whenNotActive" fill="hold" evtFilter="cancelBubble" nodeType="interactiveSeq">
                <p:stCondLst>
                  <p:cond evt="onClick" delay="0">
                    <p:tgtEl>
                      <p:spTgt spid="3"/>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3"/>
                                        </p:tgtEl>
                                      </p:cBhvr>
                                    </p:cmd>
                                  </p:childTnLst>
                                </p:cTn>
                              </p:par>
                            </p:childTnLst>
                          </p:cTn>
                        </p:par>
                      </p:childTnLst>
                    </p:cTn>
                  </p:par>
                </p:childTnLst>
              </p:cTn>
              <p:nextCondLst>
                <p:cond evt="onClick" delay="0">
                  <p:tgtEl>
                    <p:spTgt spid="3"/>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4231A98E-890D-4194-8658-F5EEAFBE59AE}"/>
              </a:ext>
            </a:extLst>
          </p:cNvPr>
          <p:cNvSpPr>
            <a:spLocks noGrp="1"/>
          </p:cNvSpPr>
          <p:nvPr>
            <p:ph type="title"/>
          </p:nvPr>
        </p:nvSpPr>
        <p:spPr>
          <a:xfrm>
            <a:off x="1391629" y="247650"/>
            <a:ext cx="9598700" cy="1485900"/>
          </a:xfrm>
        </p:spPr>
        <p:txBody>
          <a:bodyPr/>
          <a:lstStyle/>
          <a:p>
            <a:r>
              <a:rPr lang="en-GB" dirty="0"/>
              <a:t/>
            </a:r>
            <a:br>
              <a:rPr lang="en-GB" dirty="0"/>
            </a:br>
            <a:r>
              <a:rPr lang="el-GR" dirty="0"/>
              <a:t>Ανακεφαλαίωση </a:t>
            </a:r>
            <a:endParaRPr lang="en-GB" dirty="0"/>
          </a:p>
        </p:txBody>
      </p:sp>
      <p:sp>
        <p:nvSpPr>
          <p:cNvPr id="4" name="Content Placeholder 3">
            <a:extLst>
              <a:ext uri="{FF2B5EF4-FFF2-40B4-BE49-F238E27FC236}">
                <a16:creationId xmlns:a16="http://schemas.microsoft.com/office/drawing/2014/main" xmlns="" id="{3E74124A-44D9-4E6D-AFC9-9A194D09A1F8}"/>
              </a:ext>
            </a:extLst>
          </p:cNvPr>
          <p:cNvSpPr>
            <a:spLocks noGrp="1"/>
          </p:cNvSpPr>
          <p:nvPr>
            <p:ph idx="1"/>
          </p:nvPr>
        </p:nvSpPr>
        <p:spPr>
          <a:xfrm>
            <a:off x="1391629" y="1916832"/>
            <a:ext cx="9598700" cy="3581400"/>
          </a:xfrm>
        </p:spPr>
        <p:txBody>
          <a:bodyPr>
            <a:normAutofit fontScale="92500" lnSpcReduction="20000"/>
          </a:bodyPr>
          <a:lstStyle/>
          <a:p>
            <a:pPr algn="just">
              <a:buFont typeface="Wingdings" panose="05000000000000000000" pitchFamily="2" charset="2"/>
              <a:buChar char="Ø"/>
            </a:pPr>
            <a:r>
              <a:rPr lang="en-GB" sz="2000" b="1" i="1" dirty="0"/>
              <a:t> </a:t>
            </a:r>
            <a:r>
              <a:rPr lang="el-GR" sz="2000" i="1" dirty="0">
                <a:effectLst/>
                <a:latin typeface="Calibri" panose="020F0502020204030204" pitchFamily="34" charset="0"/>
                <a:ea typeface="Calibri" panose="020F0502020204030204" pitchFamily="34" charset="0"/>
                <a:cs typeface="Times New Roman" panose="02020603050405020304" pitchFamily="18" charset="0"/>
              </a:rPr>
              <a:t>Διαφορετικά άτομα έχουν διαφορετικούς τρόπους να βλέπουν, να ερμηνεύουν και να αντιμετωπίζουν την εμπειρία της αναπηρίας.</a:t>
            </a:r>
            <a:endParaRPr lang="en-GB" sz="2000" i="1" dirty="0"/>
          </a:p>
          <a:p>
            <a:pPr algn="just">
              <a:buFont typeface="Wingdings" panose="05000000000000000000" pitchFamily="2" charset="2"/>
              <a:buChar char="Ø"/>
            </a:pPr>
            <a:r>
              <a:rPr lang="el-GR" sz="2000" i="1" dirty="0"/>
              <a:t>Αυτοί οι τρόποι μπορούν να επηρεαστούν από διάφορους παράγοντες, όπως χαρακτηριστικά προσωπικότητας, κουλτούρα, θρησκευτικές πεποιθήσεις, κοινωνικό περιβάλλον, κοινωνικό στίγμα και πολλά άλλα. </a:t>
            </a:r>
          </a:p>
          <a:p>
            <a:pPr algn="just">
              <a:buFont typeface="Wingdings" panose="05000000000000000000" pitchFamily="2" charset="2"/>
              <a:buChar char="Ø"/>
            </a:pPr>
            <a:r>
              <a:rPr lang="el-GR" sz="2000" i="1" dirty="0"/>
              <a:t>Όλα τα άτομα είναι πιθανό να βιώσουν αναπηρία κάποια στιγμή στη ζωή τους. </a:t>
            </a:r>
          </a:p>
          <a:p>
            <a:pPr algn="just">
              <a:buFont typeface="Wingdings" panose="05000000000000000000" pitchFamily="2" charset="2"/>
              <a:buChar char="Ø"/>
            </a:pPr>
            <a:r>
              <a:rPr lang="el-GR" sz="2000" i="1" dirty="0"/>
              <a:t>Η λειτουργικότητα και η αναπηρία είναι αποτελέσματα της αλληλεπίδρασης μεταξύ της κατάστασης υγείας του ατόμου και του περιβάλλοντός του, επομένως το περιβάλλον στο οποίο ζει το άτομο με αναπηρία παίζει καθοριστικό ρόλο. </a:t>
            </a:r>
          </a:p>
          <a:p>
            <a:pPr algn="just">
              <a:buFont typeface="Wingdings" panose="05000000000000000000" pitchFamily="2" charset="2"/>
              <a:buChar char="Ø"/>
            </a:pPr>
            <a:r>
              <a:rPr lang="el-GR" sz="2000" i="1" dirty="0"/>
              <a:t>Τα άτομα που παρέχουν υπηρεσίες υγείας και κοινωνικής πρόνοιας πρέπει να είναι πολιτισμικά ευαισθητοποιημένα όταν αλληλεπιδρούν με ασθενείς και ωφελούμενους/ες που έχουν διαφορετικό πολιτισμικό υπόβαθρο και κάποια μορφή αναπηρίας.</a:t>
            </a:r>
            <a:endParaRPr lang="en-GB" dirty="0"/>
          </a:p>
        </p:txBody>
      </p:sp>
      <p:sp>
        <p:nvSpPr>
          <p:cNvPr id="2" name="Slide Number Placeholder 1">
            <a:extLst>
              <a:ext uri="{FF2B5EF4-FFF2-40B4-BE49-F238E27FC236}">
                <a16:creationId xmlns:a16="http://schemas.microsoft.com/office/drawing/2014/main" xmlns="" id="{52FC85D3-40D6-4637-AAE4-6E9044F2A564}"/>
              </a:ext>
            </a:extLst>
          </p:cNvPr>
          <p:cNvSpPr>
            <a:spLocks noGrp="1"/>
          </p:cNvSpPr>
          <p:nvPr>
            <p:ph type="sldNum" sz="quarter" idx="12"/>
          </p:nvPr>
        </p:nvSpPr>
        <p:spPr/>
        <p:txBody>
          <a:bodyPr/>
          <a:lstStyle/>
          <a:p>
            <a:fld id="{C014DD1E-5D91-48A3-AD6D-45FBA980D106}" type="slidenum">
              <a:rPr lang="en-GB" smtClean="0"/>
              <a:t>21</a:t>
            </a:fld>
            <a:endParaRPr lang="en-GB"/>
          </a:p>
        </p:txBody>
      </p:sp>
    </p:spTree>
    <p:extLst>
      <p:ext uri="{BB962C8B-B14F-4D97-AF65-F5344CB8AC3E}">
        <p14:creationId xmlns:p14="http://schemas.microsoft.com/office/powerpoint/2010/main" val="2577970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l-GR" sz="5400" dirty="0"/>
              <a:t>ΨΥΧΟΛΟΓΙΑ ΚΑΙ ΠΡΟΒΛΗΜΑΤΑ ΨΥΧΙΚΗΣ ΥΓΕΙΑΣ</a:t>
            </a:r>
            <a:endParaRPr lang="en-GB" sz="5400" dirty="0"/>
          </a:p>
        </p:txBody>
      </p:sp>
      <p:sp>
        <p:nvSpPr>
          <p:cNvPr id="4" name="Slide Number Placeholder 3"/>
          <p:cNvSpPr>
            <a:spLocks noGrp="1"/>
          </p:cNvSpPr>
          <p:nvPr>
            <p:ph type="sldNum" sz="quarter" idx="12"/>
          </p:nvPr>
        </p:nvSpPr>
        <p:spPr/>
        <p:txBody>
          <a:bodyPr/>
          <a:lstStyle/>
          <a:p>
            <a:fld id="{C014DD1E-5D91-48A3-AD6D-45FBA980D106}" type="slidenum">
              <a:rPr lang="en-GB" smtClean="0"/>
              <a:t>22</a:t>
            </a:fld>
            <a:endParaRPr lang="en-GB"/>
          </a:p>
        </p:txBody>
      </p:sp>
    </p:spTree>
    <p:extLst>
      <p:ext uri="{BB962C8B-B14F-4D97-AF65-F5344CB8AC3E}">
        <p14:creationId xmlns:p14="http://schemas.microsoft.com/office/powerpoint/2010/main" val="459616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3852" y="332656"/>
            <a:ext cx="10483810" cy="1872208"/>
          </a:xfrm>
        </p:spPr>
        <p:txBody>
          <a:bodyPr>
            <a:normAutofit fontScale="90000"/>
          </a:bodyPr>
          <a:lstStyle/>
          <a:p>
            <a:r>
              <a:rPr lang="el-GR" dirty="0"/>
              <a:t>Βασικά στοιχεία για την ψυχική υγεία και τις μειονότητες (Υπουργείο Υγείας και Ανθρωπίνων Υπηρεσιών των ΗΠΑ, 2001)</a:t>
            </a:r>
            <a:endParaRPr lang="en-GB" sz="1800" dirty="0"/>
          </a:p>
        </p:txBody>
      </p:sp>
      <p:sp>
        <p:nvSpPr>
          <p:cNvPr id="4" name="Slide Number Placeholder 3"/>
          <p:cNvSpPr>
            <a:spLocks noGrp="1"/>
          </p:cNvSpPr>
          <p:nvPr>
            <p:ph type="sldNum" sz="quarter" idx="12"/>
          </p:nvPr>
        </p:nvSpPr>
        <p:spPr/>
        <p:txBody>
          <a:bodyPr/>
          <a:lstStyle/>
          <a:p>
            <a:fld id="{C014DD1E-5D91-48A3-AD6D-45FBA980D106}" type="slidenum">
              <a:rPr lang="en-GB" smtClean="0"/>
              <a:t>23</a:t>
            </a:fld>
            <a:endParaRPr lang="en-GB"/>
          </a:p>
        </p:txBody>
      </p:sp>
      <p:graphicFrame>
        <p:nvGraphicFramePr>
          <p:cNvPr id="5" name="Diagram 4">
            <a:extLst>
              <a:ext uri="{FF2B5EF4-FFF2-40B4-BE49-F238E27FC236}">
                <a16:creationId xmlns:a16="http://schemas.microsoft.com/office/drawing/2014/main" xmlns="" id="{94F0D030-DE0B-4E9C-885C-C50FFECCB36F}"/>
              </a:ext>
            </a:extLst>
          </p:cNvPr>
          <p:cNvGraphicFramePr/>
          <p:nvPr>
            <p:extLst>
              <p:ext uri="{D42A27DB-BD31-4B8C-83A1-F6EECF244321}">
                <p14:modId xmlns:p14="http://schemas.microsoft.com/office/powerpoint/2010/main" val="2433091373"/>
              </p:ext>
            </p:extLst>
          </p:nvPr>
        </p:nvGraphicFramePr>
        <p:xfrm>
          <a:off x="2023996" y="2060848"/>
          <a:ext cx="8966959" cy="41113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52059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062" y="453802"/>
            <a:ext cx="9598700" cy="1485900"/>
          </a:xfrm>
        </p:spPr>
        <p:txBody>
          <a:bodyPr>
            <a:normAutofit/>
          </a:bodyPr>
          <a:lstStyle/>
          <a:p>
            <a:r>
              <a:rPr lang="el-GR" dirty="0"/>
              <a:t>Προσδιορισμός των όρων</a:t>
            </a:r>
            <a:r>
              <a:rPr lang="en-US" dirty="0"/>
              <a:t>: </a:t>
            </a:r>
            <a:endParaRPr lang="en-GB" dirty="0"/>
          </a:p>
        </p:txBody>
      </p:sp>
      <p:sp>
        <p:nvSpPr>
          <p:cNvPr id="4" name="Slide Number Placeholder 3"/>
          <p:cNvSpPr>
            <a:spLocks noGrp="1"/>
          </p:cNvSpPr>
          <p:nvPr>
            <p:ph type="sldNum" sz="quarter" idx="12"/>
          </p:nvPr>
        </p:nvSpPr>
        <p:spPr/>
        <p:txBody>
          <a:bodyPr/>
          <a:lstStyle/>
          <a:p>
            <a:fld id="{C014DD1E-5D91-48A3-AD6D-45FBA980D106}" type="slidenum">
              <a:rPr lang="en-GB" smtClean="0"/>
              <a:t>24</a:t>
            </a:fld>
            <a:endParaRPr lang="en-GB"/>
          </a:p>
        </p:txBody>
      </p:sp>
      <p:graphicFrame>
        <p:nvGraphicFramePr>
          <p:cNvPr id="8" name="Diagram 7">
            <a:extLst>
              <a:ext uri="{FF2B5EF4-FFF2-40B4-BE49-F238E27FC236}">
                <a16:creationId xmlns:a16="http://schemas.microsoft.com/office/drawing/2014/main" xmlns="" id="{6F79C338-13E4-4299-A1FE-50044D7005D8}"/>
              </a:ext>
            </a:extLst>
          </p:cNvPr>
          <p:cNvGraphicFramePr/>
          <p:nvPr>
            <p:extLst>
              <p:ext uri="{D42A27DB-BD31-4B8C-83A1-F6EECF244321}">
                <p14:modId xmlns:p14="http://schemas.microsoft.com/office/powerpoint/2010/main" val="57521120"/>
              </p:ext>
            </p:extLst>
          </p:nvPr>
        </p:nvGraphicFramePr>
        <p:xfrm>
          <a:off x="2133972" y="1340768"/>
          <a:ext cx="8208911" cy="44644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5476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014DD1E-5D91-48A3-AD6D-45FBA980D106}" type="slidenum">
              <a:rPr lang="en-GB" smtClean="0"/>
              <a:t>25</a:t>
            </a:fld>
            <a:endParaRPr lang="en-GB"/>
          </a:p>
        </p:txBody>
      </p:sp>
      <p:sp>
        <p:nvSpPr>
          <p:cNvPr id="4" name="Title 1">
            <a:extLst>
              <a:ext uri="{FF2B5EF4-FFF2-40B4-BE49-F238E27FC236}">
                <a16:creationId xmlns:a16="http://schemas.microsoft.com/office/drawing/2014/main" xmlns="" id="{F9CAC85F-9CC3-4028-8264-C5189726ACB6}"/>
              </a:ext>
            </a:extLst>
          </p:cNvPr>
          <p:cNvSpPr txBox="1">
            <a:spLocks/>
          </p:cNvSpPr>
          <p:nvPr/>
        </p:nvSpPr>
        <p:spPr>
          <a:xfrm>
            <a:off x="1413892" y="476672"/>
            <a:ext cx="10585176" cy="792088"/>
          </a:xfrm>
          <a:prstGeom prst="rect">
            <a:avLst/>
          </a:prstGeom>
        </p:spPr>
        <p:txBody>
          <a:bodyPr/>
          <a:lstStyle>
            <a:lvl1pPr algn="l" defTabSz="914126" rtl="0" eaLnBrk="1" latinLnBrk="0" hangingPunct="1">
              <a:lnSpc>
                <a:spcPct val="89000"/>
              </a:lnSpc>
              <a:spcBef>
                <a:spcPct val="0"/>
              </a:spcBef>
              <a:buNone/>
              <a:defRPr sz="4399" kern="1200" baseline="0">
                <a:solidFill>
                  <a:schemeClr val="tx2"/>
                </a:solidFill>
                <a:latin typeface="+mj-lt"/>
                <a:ea typeface="+mj-ea"/>
                <a:cs typeface="+mj-cs"/>
              </a:defRPr>
            </a:lvl1pPr>
          </a:lstStyle>
          <a:p>
            <a:r>
              <a:rPr lang="el-GR" dirty="0"/>
              <a:t>Διαπολιτισμική ικανότητα &amp; ψυχική υγεία</a:t>
            </a:r>
            <a:endParaRPr lang="en-GB" dirty="0"/>
          </a:p>
        </p:txBody>
      </p:sp>
      <p:sp>
        <p:nvSpPr>
          <p:cNvPr id="7" name="Content Placeholder 2">
            <a:extLst>
              <a:ext uri="{FF2B5EF4-FFF2-40B4-BE49-F238E27FC236}">
                <a16:creationId xmlns:a16="http://schemas.microsoft.com/office/drawing/2014/main" xmlns="" id="{891779CE-9E3F-46DE-8831-DAD2EAC460B1}"/>
              </a:ext>
            </a:extLst>
          </p:cNvPr>
          <p:cNvSpPr txBox="1">
            <a:spLocks/>
          </p:cNvSpPr>
          <p:nvPr/>
        </p:nvSpPr>
        <p:spPr>
          <a:xfrm>
            <a:off x="1413892" y="2060848"/>
            <a:ext cx="3608209" cy="2318247"/>
          </a:xfrm>
          <a:prstGeom prst="rect">
            <a:avLst/>
          </a:prstGeom>
        </p:spPr>
        <p:txBody>
          <a:bodyPr/>
          <a:lstStyle>
            <a:lvl1pPr marL="383933" indent="-383933" algn="l" defTabSz="914126" rtl="0" eaLnBrk="1" latinLnBrk="0" hangingPunct="1">
              <a:lnSpc>
                <a:spcPct val="94000"/>
              </a:lnSpc>
              <a:spcBef>
                <a:spcPts val="1000"/>
              </a:spcBef>
              <a:spcAft>
                <a:spcPts val="200"/>
              </a:spcAft>
              <a:buFont typeface="Franklin Gothic Book" panose="020B0503020102020204" pitchFamily="34" charset="0"/>
              <a:buChar char="■"/>
              <a:defRPr sz="1999" kern="1200" baseline="0">
                <a:solidFill>
                  <a:schemeClr val="tx2"/>
                </a:solidFill>
                <a:latin typeface="+mn-lt"/>
                <a:ea typeface="+mn-ea"/>
                <a:cs typeface="+mn-cs"/>
              </a:defRPr>
            </a:lvl1pPr>
            <a:lvl2pPr marL="914126" indent="-383933" algn="l" defTabSz="914126" rtl="0" eaLnBrk="1" latinLnBrk="0" hangingPunct="1">
              <a:lnSpc>
                <a:spcPct val="94000"/>
              </a:lnSpc>
              <a:spcBef>
                <a:spcPts val="500"/>
              </a:spcBef>
              <a:spcAft>
                <a:spcPts val="200"/>
              </a:spcAft>
              <a:buFont typeface="Franklin Gothic Book" panose="020B0503020102020204" pitchFamily="34" charset="0"/>
              <a:buChar char="–"/>
              <a:defRPr sz="1999" i="1" kern="1200" baseline="0">
                <a:solidFill>
                  <a:schemeClr val="tx2"/>
                </a:solidFill>
                <a:latin typeface="+mn-lt"/>
                <a:ea typeface="+mn-ea"/>
                <a:cs typeface="+mn-cs"/>
              </a:defRPr>
            </a:lvl2pPr>
            <a:lvl3pPr marL="1371189" indent="-383933" algn="l" defTabSz="914126" rtl="0" eaLnBrk="1" latinLnBrk="0" hangingPunct="1">
              <a:lnSpc>
                <a:spcPct val="94000"/>
              </a:lnSpc>
              <a:spcBef>
                <a:spcPts val="500"/>
              </a:spcBef>
              <a:spcAft>
                <a:spcPts val="200"/>
              </a:spcAft>
              <a:buFont typeface="Franklin Gothic Book" panose="020B0503020102020204" pitchFamily="34" charset="0"/>
              <a:buChar char="■"/>
              <a:defRPr sz="1799" kern="1200" baseline="0">
                <a:solidFill>
                  <a:schemeClr val="tx2"/>
                </a:solidFill>
                <a:latin typeface="+mn-lt"/>
                <a:ea typeface="+mn-ea"/>
                <a:cs typeface="+mn-cs"/>
              </a:defRPr>
            </a:lvl3pPr>
            <a:lvl4pPr marL="1828251" indent="-383933" algn="l" defTabSz="914126" rtl="0" eaLnBrk="1" latinLnBrk="0" hangingPunct="1">
              <a:lnSpc>
                <a:spcPct val="94000"/>
              </a:lnSpc>
              <a:spcBef>
                <a:spcPts val="500"/>
              </a:spcBef>
              <a:spcAft>
                <a:spcPts val="200"/>
              </a:spcAft>
              <a:buFont typeface="Franklin Gothic Book" panose="020B0503020102020204" pitchFamily="34" charset="0"/>
              <a:buChar char="–"/>
              <a:defRPr sz="1799" i="1" kern="1200" baseline="0">
                <a:solidFill>
                  <a:schemeClr val="tx2"/>
                </a:solidFill>
                <a:latin typeface="+mn-lt"/>
                <a:ea typeface="+mn-ea"/>
                <a:cs typeface="+mn-cs"/>
              </a:defRPr>
            </a:lvl4pPr>
            <a:lvl5pPr marL="2285314" indent="-383933" algn="l" defTabSz="914126"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2377" indent="-383933" algn="l" defTabSz="914126"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199440"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6503"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3566"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lgn="just">
              <a:buFont typeface="Franklin Gothic Book" panose="020B0503020102020204" pitchFamily="34" charset="0"/>
              <a:buNone/>
            </a:pPr>
            <a:r>
              <a:rPr lang="el-GR" dirty="0"/>
              <a:t>Η έννοια της διαπολιτισμικής ικανότητας συνδέεται με αρκετές άλλες έννοιες που σχετίζονται με την παροχή υπηρεσιών υψηλής ποιότητας.</a:t>
            </a:r>
          </a:p>
          <a:p>
            <a:pPr marL="0" indent="0" algn="just">
              <a:buFont typeface="Franklin Gothic Book" panose="020B0503020102020204" pitchFamily="34" charset="0"/>
              <a:buNone/>
            </a:pPr>
            <a:r>
              <a:rPr lang="el-GR" dirty="0"/>
              <a:t>Κάποιες από αυτές τις έννοιες βρίσκονται στο σχήμα</a:t>
            </a:r>
            <a:r>
              <a:rPr lang="en-GB" dirty="0"/>
              <a:t>:</a:t>
            </a:r>
            <a:endParaRPr lang="el-GR" dirty="0"/>
          </a:p>
        </p:txBody>
      </p:sp>
      <p:graphicFrame>
        <p:nvGraphicFramePr>
          <p:cNvPr id="5" name="Diagram 4">
            <a:extLst>
              <a:ext uri="{FF2B5EF4-FFF2-40B4-BE49-F238E27FC236}">
                <a16:creationId xmlns:a16="http://schemas.microsoft.com/office/drawing/2014/main" xmlns="" id="{317D0734-2E02-4C61-BAA7-CFEE2592A150}"/>
              </a:ext>
            </a:extLst>
          </p:cNvPr>
          <p:cNvGraphicFramePr/>
          <p:nvPr>
            <p:extLst>
              <p:ext uri="{D42A27DB-BD31-4B8C-83A1-F6EECF244321}">
                <p14:modId xmlns:p14="http://schemas.microsoft.com/office/powerpoint/2010/main" val="996690275"/>
              </p:ext>
            </p:extLst>
          </p:nvPr>
        </p:nvGraphicFramePr>
        <p:xfrm>
          <a:off x="4438228" y="1268760"/>
          <a:ext cx="7344816" cy="46525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12821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014DD1E-5D91-48A3-AD6D-45FBA980D106}" type="slidenum">
              <a:rPr lang="en-GB" smtClean="0"/>
              <a:t>26</a:t>
            </a:fld>
            <a:endParaRPr lang="en-GB"/>
          </a:p>
        </p:txBody>
      </p:sp>
      <p:sp>
        <p:nvSpPr>
          <p:cNvPr id="4" name="Title 1">
            <a:extLst>
              <a:ext uri="{FF2B5EF4-FFF2-40B4-BE49-F238E27FC236}">
                <a16:creationId xmlns:a16="http://schemas.microsoft.com/office/drawing/2014/main" xmlns="" id="{F9CAC85F-9CC3-4028-8264-C5189726ACB6}"/>
              </a:ext>
            </a:extLst>
          </p:cNvPr>
          <p:cNvSpPr txBox="1">
            <a:spLocks/>
          </p:cNvSpPr>
          <p:nvPr/>
        </p:nvSpPr>
        <p:spPr>
          <a:xfrm>
            <a:off x="1413892" y="476672"/>
            <a:ext cx="9598700" cy="1485900"/>
          </a:xfrm>
          <a:prstGeom prst="rect">
            <a:avLst/>
          </a:prstGeom>
        </p:spPr>
        <p:txBody>
          <a:bodyPr/>
          <a:lstStyle>
            <a:lvl1pPr algn="l" defTabSz="914126" rtl="0" eaLnBrk="1" latinLnBrk="0" hangingPunct="1">
              <a:lnSpc>
                <a:spcPct val="89000"/>
              </a:lnSpc>
              <a:spcBef>
                <a:spcPct val="0"/>
              </a:spcBef>
              <a:buNone/>
              <a:defRPr sz="4399" kern="1200" baseline="0">
                <a:solidFill>
                  <a:schemeClr val="tx2"/>
                </a:solidFill>
                <a:latin typeface="+mj-lt"/>
                <a:ea typeface="+mj-ea"/>
                <a:cs typeface="+mj-cs"/>
              </a:defRPr>
            </a:lvl1pPr>
          </a:lstStyle>
          <a:p>
            <a:r>
              <a:rPr lang="el-GR" dirty="0"/>
              <a:t>Στο εργασιακό περιβάλλον: Πολιτισμός &amp; ψυχική υγεία</a:t>
            </a:r>
            <a:endParaRPr lang="en-GB" dirty="0"/>
          </a:p>
        </p:txBody>
      </p:sp>
      <p:graphicFrame>
        <p:nvGraphicFramePr>
          <p:cNvPr id="9" name="Diagram 8">
            <a:extLst>
              <a:ext uri="{FF2B5EF4-FFF2-40B4-BE49-F238E27FC236}">
                <a16:creationId xmlns:a16="http://schemas.microsoft.com/office/drawing/2014/main" xmlns="" id="{EFE86C84-40D8-4725-99FD-FAAEDB6ED097}"/>
              </a:ext>
            </a:extLst>
          </p:cNvPr>
          <p:cNvGraphicFramePr/>
          <p:nvPr>
            <p:extLst>
              <p:ext uri="{D42A27DB-BD31-4B8C-83A1-F6EECF244321}">
                <p14:modId xmlns:p14="http://schemas.microsoft.com/office/powerpoint/2010/main" val="4044646786"/>
              </p:ext>
            </p:extLst>
          </p:nvPr>
        </p:nvGraphicFramePr>
        <p:xfrm>
          <a:off x="1269876" y="1916832"/>
          <a:ext cx="10513168" cy="40324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6058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014DD1E-5D91-48A3-AD6D-45FBA980D106}" type="slidenum">
              <a:rPr lang="en-GB" smtClean="0"/>
              <a:t>27</a:t>
            </a:fld>
            <a:endParaRPr lang="en-GB"/>
          </a:p>
        </p:txBody>
      </p:sp>
      <p:sp>
        <p:nvSpPr>
          <p:cNvPr id="4" name="Title 1">
            <a:extLst>
              <a:ext uri="{FF2B5EF4-FFF2-40B4-BE49-F238E27FC236}">
                <a16:creationId xmlns:a16="http://schemas.microsoft.com/office/drawing/2014/main" xmlns="" id="{F9CAC85F-9CC3-4028-8264-C5189726ACB6}"/>
              </a:ext>
            </a:extLst>
          </p:cNvPr>
          <p:cNvSpPr txBox="1">
            <a:spLocks/>
          </p:cNvSpPr>
          <p:nvPr/>
        </p:nvSpPr>
        <p:spPr>
          <a:xfrm>
            <a:off x="1618659" y="538402"/>
            <a:ext cx="9937104" cy="707630"/>
          </a:xfrm>
          <a:prstGeom prst="rect">
            <a:avLst/>
          </a:prstGeom>
        </p:spPr>
        <p:txBody>
          <a:bodyPr/>
          <a:lstStyle>
            <a:lvl1pPr algn="l" defTabSz="914126" rtl="0" eaLnBrk="1" latinLnBrk="0" hangingPunct="1">
              <a:lnSpc>
                <a:spcPct val="89000"/>
              </a:lnSpc>
              <a:spcBef>
                <a:spcPct val="0"/>
              </a:spcBef>
              <a:buNone/>
              <a:defRPr sz="4399" kern="1200" baseline="0">
                <a:solidFill>
                  <a:schemeClr val="tx2"/>
                </a:solidFill>
                <a:latin typeface="+mj-lt"/>
                <a:ea typeface="+mj-ea"/>
                <a:cs typeface="+mj-cs"/>
              </a:defRPr>
            </a:lvl1pPr>
          </a:lstStyle>
          <a:p>
            <a:r>
              <a:rPr lang="el-GR" sz="4000" dirty="0"/>
              <a:t>Ζητήματα που σχετίζονται με τη ψυχική υγεία</a:t>
            </a:r>
            <a:endParaRPr lang="en-GB" sz="4000" dirty="0"/>
          </a:p>
        </p:txBody>
      </p:sp>
      <p:sp>
        <p:nvSpPr>
          <p:cNvPr id="8" name="Rectangle: Rounded Corners 7">
            <a:extLst>
              <a:ext uri="{FF2B5EF4-FFF2-40B4-BE49-F238E27FC236}">
                <a16:creationId xmlns:a16="http://schemas.microsoft.com/office/drawing/2014/main" xmlns="" id="{940F5824-2FAF-49B3-9E57-A5A4A22AFB65}"/>
              </a:ext>
            </a:extLst>
          </p:cNvPr>
          <p:cNvSpPr/>
          <p:nvPr/>
        </p:nvSpPr>
        <p:spPr>
          <a:xfrm>
            <a:off x="6598468" y="3581110"/>
            <a:ext cx="4320480" cy="936104"/>
          </a:xfrm>
          <a:prstGeom prst="roundRect">
            <a:avLst/>
          </a:prstGeom>
          <a:solidFill>
            <a:schemeClr val="accent3">
              <a:lumMod val="20000"/>
              <a:lumOff val="80000"/>
            </a:schemeClr>
          </a:solidFill>
          <a:ln>
            <a:solidFill>
              <a:schemeClr val="bg2">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600" b="1" dirty="0">
                <a:solidFill>
                  <a:srgbClr val="004680"/>
                </a:solidFill>
                <a:latin typeface="Calibri"/>
              </a:rPr>
              <a:t>Πρότυπα αναζήτησης βοήθειας: </a:t>
            </a:r>
          </a:p>
          <a:p>
            <a:r>
              <a:rPr lang="el-GR" sz="1600" dirty="0">
                <a:solidFill>
                  <a:srgbClr val="004680"/>
                </a:solidFill>
                <a:latin typeface="Calibri"/>
              </a:rPr>
              <a:t>Πού απευθύνονται τα άτομα για βοήθεια και για ποια προβλήματα; </a:t>
            </a:r>
            <a:endParaRPr lang="en-GB" sz="1600" dirty="0">
              <a:solidFill>
                <a:srgbClr val="004680"/>
              </a:solidFill>
              <a:latin typeface="Calibri"/>
            </a:endParaRPr>
          </a:p>
        </p:txBody>
      </p:sp>
      <p:sp>
        <p:nvSpPr>
          <p:cNvPr id="9" name="Rectangle: Rounded Corners 8">
            <a:extLst>
              <a:ext uri="{FF2B5EF4-FFF2-40B4-BE49-F238E27FC236}">
                <a16:creationId xmlns:a16="http://schemas.microsoft.com/office/drawing/2014/main" xmlns="" id="{C861BE4F-817A-45DF-84A3-C225BDC03F5F}"/>
              </a:ext>
            </a:extLst>
          </p:cNvPr>
          <p:cNvSpPr/>
          <p:nvPr/>
        </p:nvSpPr>
        <p:spPr>
          <a:xfrm>
            <a:off x="1785190" y="2039620"/>
            <a:ext cx="4320480" cy="1384340"/>
          </a:xfrm>
          <a:prstGeom prst="roundRect">
            <a:avLst/>
          </a:prstGeom>
          <a:solidFill>
            <a:schemeClr val="accent3">
              <a:lumMod val="20000"/>
              <a:lumOff val="80000"/>
            </a:schemeClr>
          </a:solidFill>
          <a:ln>
            <a:solidFill>
              <a:schemeClr val="bg2">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l-GR" sz="1600" b="1" dirty="0">
                <a:solidFill>
                  <a:srgbClr val="004680"/>
                </a:solidFill>
                <a:latin typeface="Calibri"/>
              </a:rPr>
              <a:t>Αιτιότητα και επεξηγηματικά μοντέλα για ψυχικά και ψυχοκοινωνικά προβλήματα: </a:t>
            </a:r>
          </a:p>
          <a:p>
            <a:pPr algn="just"/>
            <a:r>
              <a:rPr lang="el-GR" sz="1600" dirty="0">
                <a:solidFill>
                  <a:srgbClr val="004680"/>
                </a:solidFill>
                <a:latin typeface="Calibri"/>
              </a:rPr>
              <a:t>Πώς εξηγούν οι άνθρωποι την αιτία της ψυχικής ασθένειας π.χ. από έναν ιό, τη μαγεία, ένα τραυματικό γεγονός, τη μοίρα κ.λπ. </a:t>
            </a:r>
            <a:endParaRPr lang="en-GB" sz="1600" dirty="0">
              <a:solidFill>
                <a:srgbClr val="004680"/>
              </a:solidFill>
              <a:latin typeface="Calibri"/>
            </a:endParaRPr>
          </a:p>
        </p:txBody>
      </p:sp>
      <p:sp>
        <p:nvSpPr>
          <p:cNvPr id="11" name="Rectangle: Rounded Corners 10">
            <a:extLst>
              <a:ext uri="{FF2B5EF4-FFF2-40B4-BE49-F238E27FC236}">
                <a16:creationId xmlns:a16="http://schemas.microsoft.com/office/drawing/2014/main" xmlns="" id="{A3661D02-9364-4FD0-95C1-E39829F4D8AC}"/>
              </a:ext>
            </a:extLst>
          </p:cNvPr>
          <p:cNvSpPr/>
          <p:nvPr/>
        </p:nvSpPr>
        <p:spPr>
          <a:xfrm>
            <a:off x="1773932" y="3581110"/>
            <a:ext cx="4320480" cy="936104"/>
          </a:xfrm>
          <a:prstGeom prst="roundRect">
            <a:avLst/>
          </a:prstGeom>
          <a:solidFill>
            <a:schemeClr val="accent3">
              <a:lumMod val="20000"/>
              <a:lumOff val="80000"/>
            </a:schemeClr>
          </a:solidFill>
          <a:ln>
            <a:solidFill>
              <a:schemeClr val="bg2">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l-GR" sz="1600" b="1" dirty="0">
                <a:solidFill>
                  <a:srgbClr val="004680"/>
                </a:solidFill>
                <a:latin typeface="Calibri"/>
              </a:rPr>
              <a:t>Έννοιες για τον εαυτό/άτομο και τη σχέση σώματος, νου &amp; ψυχής: </a:t>
            </a:r>
          </a:p>
          <a:p>
            <a:pPr algn="just"/>
            <a:r>
              <a:rPr lang="el-GR" sz="1600" dirty="0">
                <a:solidFill>
                  <a:srgbClr val="004680"/>
                </a:solidFill>
                <a:latin typeface="Calibri"/>
              </a:rPr>
              <a:t>Πώς βλέπουν τα άτομα τον εαυτό τους; </a:t>
            </a:r>
            <a:endParaRPr lang="en-GB" sz="1600" dirty="0">
              <a:solidFill>
                <a:srgbClr val="004680"/>
              </a:solidFill>
              <a:latin typeface="Calibri"/>
            </a:endParaRPr>
          </a:p>
        </p:txBody>
      </p:sp>
      <p:sp>
        <p:nvSpPr>
          <p:cNvPr id="12" name="Rectangle: Rounded Corners 11">
            <a:extLst>
              <a:ext uri="{FF2B5EF4-FFF2-40B4-BE49-F238E27FC236}">
                <a16:creationId xmlns:a16="http://schemas.microsoft.com/office/drawing/2014/main" xmlns="" id="{CB5E2614-AF0D-4DEA-9D85-AAD842952137}"/>
              </a:ext>
            </a:extLst>
          </p:cNvPr>
          <p:cNvSpPr/>
          <p:nvPr/>
        </p:nvSpPr>
        <p:spPr>
          <a:xfrm>
            <a:off x="6587211" y="2039620"/>
            <a:ext cx="4320480" cy="1384340"/>
          </a:xfrm>
          <a:prstGeom prst="roundRect">
            <a:avLst/>
          </a:prstGeom>
          <a:solidFill>
            <a:schemeClr val="accent3">
              <a:lumMod val="20000"/>
              <a:lumOff val="80000"/>
            </a:schemeClr>
          </a:solidFill>
          <a:ln>
            <a:solidFill>
              <a:schemeClr val="bg2">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l-GR" sz="1600" b="1" dirty="0">
                <a:solidFill>
                  <a:srgbClr val="004680"/>
                </a:solidFill>
                <a:latin typeface="Calibri"/>
              </a:rPr>
              <a:t>Εκφράσεις αγωνίας και διάγνωση: </a:t>
            </a:r>
          </a:p>
          <a:p>
            <a:pPr algn="just"/>
            <a:r>
              <a:rPr lang="el-GR" sz="1600" dirty="0">
                <a:solidFill>
                  <a:srgbClr val="004680"/>
                </a:solidFill>
                <a:latin typeface="Calibri"/>
              </a:rPr>
              <a:t>Πώς εκφράζουν τα άτομα τα συμπτώματα και πώς γίνεται διάγνωση στο τόπο όπου ζουν; Π.χ. έχουν πρόσβαση σε υπηρεσίες</a:t>
            </a:r>
            <a:r>
              <a:rPr lang="en-GB" sz="1600" dirty="0">
                <a:solidFill>
                  <a:srgbClr val="004680"/>
                </a:solidFill>
                <a:latin typeface="Calibri"/>
              </a:rPr>
              <a:t>;</a:t>
            </a:r>
          </a:p>
        </p:txBody>
      </p:sp>
      <p:sp>
        <p:nvSpPr>
          <p:cNvPr id="13" name="Rectangle: Rounded Corners 12">
            <a:extLst>
              <a:ext uri="{FF2B5EF4-FFF2-40B4-BE49-F238E27FC236}">
                <a16:creationId xmlns:a16="http://schemas.microsoft.com/office/drawing/2014/main" xmlns="" id="{34D35AC0-14D9-46F5-87EE-0E5955ADF5DB}"/>
              </a:ext>
            </a:extLst>
          </p:cNvPr>
          <p:cNvSpPr/>
          <p:nvPr/>
        </p:nvSpPr>
        <p:spPr>
          <a:xfrm>
            <a:off x="1805475" y="4755086"/>
            <a:ext cx="4297964" cy="936104"/>
          </a:xfrm>
          <a:prstGeom prst="roundRect">
            <a:avLst/>
          </a:prstGeom>
          <a:solidFill>
            <a:schemeClr val="accent3">
              <a:lumMod val="20000"/>
              <a:lumOff val="80000"/>
            </a:schemeClr>
          </a:solidFill>
          <a:ln>
            <a:solidFill>
              <a:schemeClr val="bg2">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l-GR" sz="1600" b="1" dirty="0">
                <a:solidFill>
                  <a:srgbClr val="004680"/>
                </a:solidFill>
                <a:latin typeface="Calibri"/>
              </a:rPr>
              <a:t>Στιγματισμός ψυχικών ασθενειών: </a:t>
            </a:r>
          </a:p>
          <a:p>
            <a:pPr algn="just"/>
            <a:r>
              <a:rPr lang="el-GR" sz="1600" dirty="0">
                <a:solidFill>
                  <a:srgbClr val="004680"/>
                </a:solidFill>
                <a:latin typeface="Calibri"/>
              </a:rPr>
              <a:t>Σε ποιο βαθμό οι άνθρωποι στιγματίζουν την ψυχική υγεία/ασθένεια; </a:t>
            </a:r>
            <a:endParaRPr lang="en-GB" sz="1600" dirty="0">
              <a:solidFill>
                <a:srgbClr val="004680"/>
              </a:solidFill>
              <a:latin typeface="Calibri"/>
            </a:endParaRPr>
          </a:p>
        </p:txBody>
      </p:sp>
      <p:sp>
        <p:nvSpPr>
          <p:cNvPr id="14" name="Rectangle: Rounded Corners 13">
            <a:extLst>
              <a:ext uri="{FF2B5EF4-FFF2-40B4-BE49-F238E27FC236}">
                <a16:creationId xmlns:a16="http://schemas.microsoft.com/office/drawing/2014/main" xmlns="" id="{DACA532D-B495-42C3-83B6-C8D4B436BD5F}"/>
              </a:ext>
            </a:extLst>
          </p:cNvPr>
          <p:cNvSpPr/>
          <p:nvPr/>
        </p:nvSpPr>
        <p:spPr>
          <a:xfrm>
            <a:off x="6598468" y="4755086"/>
            <a:ext cx="4342994" cy="936104"/>
          </a:xfrm>
          <a:prstGeom prst="roundRect">
            <a:avLst/>
          </a:prstGeom>
          <a:solidFill>
            <a:schemeClr val="accent3">
              <a:lumMod val="20000"/>
              <a:lumOff val="80000"/>
            </a:schemeClr>
          </a:solidFill>
          <a:ln>
            <a:solidFill>
              <a:schemeClr val="bg2">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l-GR" sz="1600" b="1" dirty="0">
                <a:solidFill>
                  <a:srgbClr val="004680"/>
                </a:solidFill>
                <a:latin typeface="Calibri"/>
              </a:rPr>
              <a:t>Συστήματα ψυχικής υγείας: </a:t>
            </a:r>
          </a:p>
          <a:p>
            <a:pPr algn="just"/>
            <a:r>
              <a:rPr lang="el-GR" sz="1600" dirty="0">
                <a:solidFill>
                  <a:srgbClr val="004680"/>
                </a:solidFill>
                <a:latin typeface="Calibri"/>
              </a:rPr>
              <a:t>Πώς οργανώνονται σε διάφορες χώρες και ποιους ρόλους τους αποδίδουν τα άτομα;</a:t>
            </a:r>
            <a:endParaRPr lang="en-GB" sz="1600" dirty="0">
              <a:solidFill>
                <a:srgbClr val="004680"/>
              </a:solidFill>
              <a:latin typeface="Calibri"/>
            </a:endParaRPr>
          </a:p>
        </p:txBody>
      </p:sp>
      <p:sp>
        <p:nvSpPr>
          <p:cNvPr id="3" name="TextBox 2">
            <a:extLst>
              <a:ext uri="{FF2B5EF4-FFF2-40B4-BE49-F238E27FC236}">
                <a16:creationId xmlns:a16="http://schemas.microsoft.com/office/drawing/2014/main" xmlns="" id="{DE511F5F-143E-4709-81A4-196D4618AE4D}"/>
              </a:ext>
            </a:extLst>
          </p:cNvPr>
          <p:cNvSpPr txBox="1"/>
          <p:nvPr/>
        </p:nvSpPr>
        <p:spPr>
          <a:xfrm>
            <a:off x="1845940" y="1245158"/>
            <a:ext cx="9433048" cy="707630"/>
          </a:xfrm>
          <a:prstGeom prst="rect">
            <a:avLst/>
          </a:prstGeom>
          <a:noFill/>
        </p:spPr>
        <p:txBody>
          <a:bodyPr wrap="square" rtlCol="0">
            <a:spAutoFit/>
          </a:bodyPr>
          <a:lstStyle/>
          <a:p>
            <a:pPr algn="just"/>
            <a:r>
              <a:rPr lang="el-GR" sz="1999" dirty="0">
                <a:solidFill>
                  <a:schemeClr val="tx2"/>
                </a:solidFill>
              </a:rPr>
              <a:t>Τα παρακάτω αποτελούν θέματα που σχετίζονται με την ψυχική υγεία και αποτελούν παράγοντες που επηρεάζουν τις ερμηνείες και τις αντιδράσεις των ατόμων</a:t>
            </a:r>
            <a:r>
              <a:rPr lang="en-GB" sz="1999" dirty="0">
                <a:solidFill>
                  <a:schemeClr val="tx2"/>
                </a:solidFill>
              </a:rPr>
              <a:t>:</a:t>
            </a:r>
          </a:p>
        </p:txBody>
      </p:sp>
    </p:spTree>
    <p:extLst>
      <p:ext uri="{BB962C8B-B14F-4D97-AF65-F5344CB8AC3E}">
        <p14:creationId xmlns:p14="http://schemas.microsoft.com/office/powerpoint/2010/main" val="4269297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014DD1E-5D91-48A3-AD6D-45FBA980D106}" type="slidenum">
              <a:rPr lang="en-GB" smtClean="0"/>
              <a:t>28</a:t>
            </a:fld>
            <a:endParaRPr lang="en-GB"/>
          </a:p>
        </p:txBody>
      </p:sp>
      <p:sp>
        <p:nvSpPr>
          <p:cNvPr id="4" name="Title 1">
            <a:extLst>
              <a:ext uri="{FF2B5EF4-FFF2-40B4-BE49-F238E27FC236}">
                <a16:creationId xmlns:a16="http://schemas.microsoft.com/office/drawing/2014/main" xmlns="" id="{F9CAC85F-9CC3-4028-8264-C5189726ACB6}"/>
              </a:ext>
            </a:extLst>
          </p:cNvPr>
          <p:cNvSpPr txBox="1">
            <a:spLocks/>
          </p:cNvSpPr>
          <p:nvPr/>
        </p:nvSpPr>
        <p:spPr>
          <a:xfrm>
            <a:off x="1413892" y="476672"/>
            <a:ext cx="10441160" cy="1485900"/>
          </a:xfrm>
          <a:prstGeom prst="rect">
            <a:avLst/>
          </a:prstGeom>
        </p:spPr>
        <p:txBody>
          <a:bodyPr/>
          <a:lstStyle>
            <a:lvl1pPr algn="l" defTabSz="914126" rtl="0" eaLnBrk="1" latinLnBrk="0" hangingPunct="1">
              <a:lnSpc>
                <a:spcPct val="89000"/>
              </a:lnSpc>
              <a:spcBef>
                <a:spcPct val="0"/>
              </a:spcBef>
              <a:buNone/>
              <a:defRPr sz="4399" kern="1200" baseline="0">
                <a:solidFill>
                  <a:schemeClr val="tx2"/>
                </a:solidFill>
                <a:latin typeface="+mj-lt"/>
                <a:ea typeface="+mj-ea"/>
                <a:cs typeface="+mj-cs"/>
              </a:defRPr>
            </a:lvl1pPr>
          </a:lstStyle>
          <a:p>
            <a:r>
              <a:rPr lang="el-GR" dirty="0"/>
              <a:t>Παράγοντες που επηρεάζουν τις αντιλήψεις για την ψυχική υγεία</a:t>
            </a:r>
            <a:endParaRPr lang="en-GB" dirty="0"/>
          </a:p>
        </p:txBody>
      </p:sp>
      <p:pic>
        <p:nvPicPr>
          <p:cNvPr id="5" name="Picture 4">
            <a:extLst>
              <a:ext uri="{FF2B5EF4-FFF2-40B4-BE49-F238E27FC236}">
                <a16:creationId xmlns:a16="http://schemas.microsoft.com/office/drawing/2014/main" xmlns="" id="{A8E77B9D-0381-4E7E-999F-CC63E516D0E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13892" y="1982550"/>
            <a:ext cx="2880320" cy="4320845"/>
          </a:xfrm>
          <a:prstGeom prst="rect">
            <a:avLst/>
          </a:prstGeom>
        </p:spPr>
      </p:pic>
      <p:sp>
        <p:nvSpPr>
          <p:cNvPr id="8" name="Rectangle: Rounded Corners 7">
            <a:extLst>
              <a:ext uri="{FF2B5EF4-FFF2-40B4-BE49-F238E27FC236}">
                <a16:creationId xmlns:a16="http://schemas.microsoft.com/office/drawing/2014/main" xmlns="" id="{940F5824-2FAF-49B3-9E57-A5A4A22AFB65}"/>
              </a:ext>
            </a:extLst>
          </p:cNvPr>
          <p:cNvSpPr/>
          <p:nvPr/>
        </p:nvSpPr>
        <p:spPr>
          <a:xfrm>
            <a:off x="5308629" y="1962572"/>
            <a:ext cx="5178268" cy="936104"/>
          </a:xfrm>
          <a:prstGeom prst="roundRect">
            <a:avLst/>
          </a:prstGeom>
          <a:solidFill>
            <a:schemeClr val="accent3">
              <a:lumMod val="20000"/>
              <a:lumOff val="80000"/>
            </a:schemeClr>
          </a:solidFill>
          <a:ln>
            <a:solidFill>
              <a:schemeClr val="bg2">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600" dirty="0">
                <a:solidFill>
                  <a:srgbClr val="004680"/>
                </a:solidFill>
                <a:latin typeface="Calibri"/>
              </a:rPr>
              <a:t>Ατομικοί παράγοντες: Κοινωνική ταυτότητα, φυλή, εθνικότητα, πολιτισμός, θρησκεία, κοινωνική τάξη κ.λπ. </a:t>
            </a:r>
            <a:endParaRPr lang="en-GB" sz="1600" dirty="0">
              <a:solidFill>
                <a:srgbClr val="004680"/>
              </a:solidFill>
              <a:latin typeface="Calibri"/>
            </a:endParaRPr>
          </a:p>
        </p:txBody>
      </p:sp>
      <p:sp>
        <p:nvSpPr>
          <p:cNvPr id="9" name="Rectangle: Rounded Corners 8">
            <a:extLst>
              <a:ext uri="{FF2B5EF4-FFF2-40B4-BE49-F238E27FC236}">
                <a16:creationId xmlns:a16="http://schemas.microsoft.com/office/drawing/2014/main" xmlns="" id="{C861BE4F-817A-45DF-84A3-C225BDC03F5F}"/>
              </a:ext>
            </a:extLst>
          </p:cNvPr>
          <p:cNvSpPr/>
          <p:nvPr/>
        </p:nvSpPr>
        <p:spPr>
          <a:xfrm>
            <a:off x="5308629" y="4105018"/>
            <a:ext cx="5178270" cy="936104"/>
          </a:xfrm>
          <a:prstGeom prst="roundRect">
            <a:avLst/>
          </a:prstGeom>
          <a:solidFill>
            <a:schemeClr val="accent3">
              <a:lumMod val="20000"/>
              <a:lumOff val="80000"/>
            </a:schemeClr>
          </a:solidFill>
          <a:ln>
            <a:solidFill>
              <a:schemeClr val="bg2">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600" dirty="0">
                <a:solidFill>
                  <a:srgbClr val="004680"/>
                </a:solidFill>
                <a:latin typeface="Calibri"/>
              </a:rPr>
              <a:t>Κοινωνικοί παράγοντες: Φτώχεια, εκπαίδευση, εμπειρίες τραυματικών γεγονότων, βία, μετανάστευση, στίγμα κλπ. </a:t>
            </a:r>
            <a:endParaRPr lang="en-GB" sz="1600" dirty="0">
              <a:solidFill>
                <a:srgbClr val="004680"/>
              </a:solidFill>
              <a:latin typeface="Calibri"/>
            </a:endParaRPr>
          </a:p>
        </p:txBody>
      </p:sp>
      <p:sp>
        <p:nvSpPr>
          <p:cNvPr id="10" name="Rectangle: Rounded Corners 9">
            <a:extLst>
              <a:ext uri="{FF2B5EF4-FFF2-40B4-BE49-F238E27FC236}">
                <a16:creationId xmlns:a16="http://schemas.microsoft.com/office/drawing/2014/main" xmlns="" id="{A805E855-389B-44BE-8D4A-A933701A92DD}"/>
              </a:ext>
            </a:extLst>
          </p:cNvPr>
          <p:cNvSpPr/>
          <p:nvPr/>
        </p:nvSpPr>
        <p:spPr>
          <a:xfrm>
            <a:off x="5308628" y="3023221"/>
            <a:ext cx="5178269" cy="936104"/>
          </a:xfrm>
          <a:prstGeom prst="roundRect">
            <a:avLst/>
          </a:prstGeom>
          <a:solidFill>
            <a:schemeClr val="accent3">
              <a:lumMod val="20000"/>
              <a:lumOff val="80000"/>
            </a:schemeClr>
          </a:solidFill>
          <a:ln>
            <a:solidFill>
              <a:schemeClr val="bg2">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600" dirty="0">
                <a:solidFill>
                  <a:srgbClr val="004680"/>
                </a:solidFill>
                <a:latin typeface="Calibri"/>
              </a:rPr>
              <a:t>Οικογενειακοί παράγοντες: Οικογενειακό περιβάλλον, υποστηρικτικό, θετικό, προβληματικό, καταχρηστικό κ.λπ. </a:t>
            </a:r>
            <a:endParaRPr lang="en-GB" sz="1600" dirty="0">
              <a:solidFill>
                <a:srgbClr val="004680"/>
              </a:solidFill>
              <a:latin typeface="Calibri"/>
            </a:endParaRPr>
          </a:p>
        </p:txBody>
      </p:sp>
      <p:sp>
        <p:nvSpPr>
          <p:cNvPr id="11" name="Rectangle: Rounded Corners 10">
            <a:extLst>
              <a:ext uri="{FF2B5EF4-FFF2-40B4-BE49-F238E27FC236}">
                <a16:creationId xmlns:a16="http://schemas.microsoft.com/office/drawing/2014/main" xmlns="" id="{C19899C2-DDC4-42AF-85BD-56954AFA9C76}"/>
              </a:ext>
            </a:extLst>
          </p:cNvPr>
          <p:cNvSpPr/>
          <p:nvPr/>
        </p:nvSpPr>
        <p:spPr>
          <a:xfrm>
            <a:off x="5308628" y="5186815"/>
            <a:ext cx="5178271" cy="936104"/>
          </a:xfrm>
          <a:prstGeom prst="roundRect">
            <a:avLst/>
          </a:prstGeom>
          <a:solidFill>
            <a:schemeClr val="accent3">
              <a:lumMod val="20000"/>
              <a:lumOff val="80000"/>
            </a:schemeClr>
          </a:solidFill>
          <a:ln>
            <a:solidFill>
              <a:schemeClr val="bg2">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600" dirty="0">
                <a:solidFill>
                  <a:srgbClr val="004680"/>
                </a:solidFill>
                <a:latin typeface="Calibri"/>
              </a:rPr>
              <a:t>Περιβαλλοντικοί παράγοντες: Το ευρύτερο κοινωνικό περιβάλλον του ατόμου π.χ. κοινωνία, κοινότητα, σύστημα υγείας κλπ.</a:t>
            </a:r>
            <a:endParaRPr lang="en-GB" sz="1600" dirty="0">
              <a:solidFill>
                <a:srgbClr val="004680"/>
              </a:solidFill>
              <a:latin typeface="Calibri"/>
            </a:endParaRPr>
          </a:p>
        </p:txBody>
      </p:sp>
      <p:sp>
        <p:nvSpPr>
          <p:cNvPr id="12" name="TextBox 11">
            <a:extLst>
              <a:ext uri="{FF2B5EF4-FFF2-40B4-BE49-F238E27FC236}">
                <a16:creationId xmlns:a16="http://schemas.microsoft.com/office/drawing/2014/main" xmlns="" id="{F447D1FD-2F3F-42BE-8E47-C7BB0EBB959F}"/>
              </a:ext>
            </a:extLst>
          </p:cNvPr>
          <p:cNvSpPr txBox="1"/>
          <p:nvPr/>
        </p:nvSpPr>
        <p:spPr>
          <a:xfrm>
            <a:off x="2237872" y="6107929"/>
            <a:ext cx="2050358" cy="215444"/>
          </a:xfrm>
          <a:prstGeom prst="rect">
            <a:avLst/>
          </a:prstGeom>
          <a:noFill/>
        </p:spPr>
        <p:txBody>
          <a:bodyPr wrap="square">
            <a:spAutoFit/>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marL="0" marR="0" lvl="0" indent="0" algn="r" defTabSz="1218987" rtl="0" eaLnBrk="1" fontAlgn="auto" latinLnBrk="0" hangingPunct="1">
              <a:lnSpc>
                <a:spcPct val="100000"/>
              </a:lnSpc>
              <a:spcBef>
                <a:spcPts val="0"/>
              </a:spcBef>
              <a:spcAft>
                <a:spcPts val="600"/>
              </a:spcAft>
              <a:buClrTx/>
              <a:buSzTx/>
              <a:buFontTx/>
              <a:buNone/>
              <a:tabLst/>
              <a:defRPr/>
            </a:pPr>
            <a:r>
              <a:rPr lang="el-GR" sz="800" dirty="0">
                <a:solidFill>
                  <a:srgbClr val="004680"/>
                </a:solidFill>
                <a:latin typeface="Calibri"/>
              </a:rPr>
              <a:t>Πηγή</a:t>
            </a:r>
            <a:r>
              <a:rPr lang="en-GB" sz="800" dirty="0">
                <a:solidFill>
                  <a:srgbClr val="004680"/>
                </a:solidFill>
                <a:latin typeface="Calibri"/>
              </a:rPr>
              <a:t>: P</a:t>
            </a:r>
            <a:r>
              <a:rPr kumimoji="0" lang="en-GB" sz="800" b="0" i="0" u="none" strike="noStrike" kern="1200" cap="none" spc="0" normalizeH="0" baseline="0" noProof="0" dirty="0" err="1">
                <a:ln>
                  <a:noFill/>
                </a:ln>
                <a:solidFill>
                  <a:srgbClr val="004680"/>
                </a:solidFill>
                <a:effectLst/>
                <a:uLnTx/>
                <a:uFillTx/>
                <a:latin typeface="Calibri"/>
                <a:ea typeface="+mn-ea"/>
                <a:cs typeface="+mn-cs"/>
              </a:rPr>
              <a:t>exels</a:t>
            </a:r>
            <a:endParaRPr kumimoji="0" lang="en-GB" sz="800" b="0" i="0" u="none" strike="noStrike" kern="1200" cap="none" spc="0" normalizeH="0" baseline="0" noProof="0" dirty="0">
              <a:ln>
                <a:noFill/>
              </a:ln>
              <a:solidFill>
                <a:srgbClr val="004680"/>
              </a:solidFill>
              <a:effectLst/>
              <a:uLnTx/>
              <a:uFillTx/>
              <a:latin typeface="Calibri"/>
              <a:ea typeface="+mn-ea"/>
              <a:cs typeface="+mn-cs"/>
            </a:endParaRPr>
          </a:p>
        </p:txBody>
      </p:sp>
    </p:spTree>
    <p:extLst>
      <p:ext uri="{BB962C8B-B14F-4D97-AF65-F5344CB8AC3E}">
        <p14:creationId xmlns:p14="http://schemas.microsoft.com/office/powerpoint/2010/main" val="82566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014DD1E-5D91-48A3-AD6D-45FBA980D106}" type="slidenum">
              <a:rPr lang="en-GB" smtClean="0"/>
              <a:t>29</a:t>
            </a:fld>
            <a:endParaRPr lang="en-GB"/>
          </a:p>
        </p:txBody>
      </p:sp>
      <p:sp>
        <p:nvSpPr>
          <p:cNvPr id="4" name="Title 1">
            <a:extLst>
              <a:ext uri="{FF2B5EF4-FFF2-40B4-BE49-F238E27FC236}">
                <a16:creationId xmlns:a16="http://schemas.microsoft.com/office/drawing/2014/main" xmlns="" id="{F9CAC85F-9CC3-4028-8264-C5189726ACB6}"/>
              </a:ext>
            </a:extLst>
          </p:cNvPr>
          <p:cNvSpPr txBox="1">
            <a:spLocks/>
          </p:cNvSpPr>
          <p:nvPr/>
        </p:nvSpPr>
        <p:spPr>
          <a:xfrm>
            <a:off x="1451722" y="571857"/>
            <a:ext cx="10369152" cy="1485900"/>
          </a:xfrm>
          <a:prstGeom prst="rect">
            <a:avLst/>
          </a:prstGeom>
        </p:spPr>
        <p:txBody>
          <a:bodyPr lIns="91440" tIns="45720" rIns="91440" bIns="45720" anchor="t"/>
          <a:lstStyle>
            <a:lvl1pPr algn="l" defTabSz="914126" rtl="0" eaLnBrk="1" latinLnBrk="0" hangingPunct="1">
              <a:lnSpc>
                <a:spcPct val="89000"/>
              </a:lnSpc>
              <a:spcBef>
                <a:spcPct val="0"/>
              </a:spcBef>
              <a:buNone/>
              <a:defRPr sz="4399" kern="1200" baseline="0">
                <a:solidFill>
                  <a:schemeClr val="tx2"/>
                </a:solidFill>
                <a:latin typeface="+mj-lt"/>
                <a:ea typeface="+mj-ea"/>
                <a:cs typeface="+mj-cs"/>
              </a:defRPr>
            </a:lvl1pPr>
          </a:lstStyle>
          <a:p>
            <a:r>
              <a:rPr lang="el-GR" sz="4350" dirty="0"/>
              <a:t>Παράγοντες που επηρεάζουν την αντίληψη των επαγγελματιών για την ψυχική υγεία </a:t>
            </a:r>
            <a:endParaRPr lang="en-GB" sz="4350" dirty="0"/>
          </a:p>
        </p:txBody>
      </p:sp>
      <p:sp>
        <p:nvSpPr>
          <p:cNvPr id="7" name="Content Placeholder 2">
            <a:extLst>
              <a:ext uri="{FF2B5EF4-FFF2-40B4-BE49-F238E27FC236}">
                <a16:creationId xmlns:a16="http://schemas.microsoft.com/office/drawing/2014/main" xmlns="" id="{891779CE-9E3F-46DE-8831-DAD2EAC460B1}"/>
              </a:ext>
            </a:extLst>
          </p:cNvPr>
          <p:cNvSpPr txBox="1">
            <a:spLocks/>
          </p:cNvSpPr>
          <p:nvPr/>
        </p:nvSpPr>
        <p:spPr>
          <a:xfrm>
            <a:off x="1371616" y="2114062"/>
            <a:ext cx="3138993" cy="2942828"/>
          </a:xfrm>
          <a:prstGeom prst="rect">
            <a:avLst/>
          </a:prstGeom>
        </p:spPr>
        <p:txBody>
          <a:bodyPr/>
          <a:lstStyle>
            <a:lvl1pPr marL="383933" indent="-383933" algn="l" defTabSz="914126" rtl="0" eaLnBrk="1" latinLnBrk="0" hangingPunct="1">
              <a:lnSpc>
                <a:spcPct val="94000"/>
              </a:lnSpc>
              <a:spcBef>
                <a:spcPts val="1000"/>
              </a:spcBef>
              <a:spcAft>
                <a:spcPts val="200"/>
              </a:spcAft>
              <a:buFont typeface="Franklin Gothic Book" panose="020B0503020102020204" pitchFamily="34" charset="0"/>
              <a:buChar char="■"/>
              <a:defRPr sz="1999" kern="1200" baseline="0">
                <a:solidFill>
                  <a:schemeClr val="tx2"/>
                </a:solidFill>
                <a:latin typeface="+mn-lt"/>
                <a:ea typeface="+mn-ea"/>
                <a:cs typeface="+mn-cs"/>
              </a:defRPr>
            </a:lvl1pPr>
            <a:lvl2pPr marL="914126" indent="-383933" algn="l" defTabSz="914126" rtl="0" eaLnBrk="1" latinLnBrk="0" hangingPunct="1">
              <a:lnSpc>
                <a:spcPct val="94000"/>
              </a:lnSpc>
              <a:spcBef>
                <a:spcPts val="500"/>
              </a:spcBef>
              <a:spcAft>
                <a:spcPts val="200"/>
              </a:spcAft>
              <a:buFont typeface="Franklin Gothic Book" panose="020B0503020102020204" pitchFamily="34" charset="0"/>
              <a:buChar char="–"/>
              <a:defRPr sz="1999" i="1" kern="1200" baseline="0">
                <a:solidFill>
                  <a:schemeClr val="tx2"/>
                </a:solidFill>
                <a:latin typeface="+mn-lt"/>
                <a:ea typeface="+mn-ea"/>
                <a:cs typeface="+mn-cs"/>
              </a:defRPr>
            </a:lvl2pPr>
            <a:lvl3pPr marL="1371189" indent="-383933" algn="l" defTabSz="914126" rtl="0" eaLnBrk="1" latinLnBrk="0" hangingPunct="1">
              <a:lnSpc>
                <a:spcPct val="94000"/>
              </a:lnSpc>
              <a:spcBef>
                <a:spcPts val="500"/>
              </a:spcBef>
              <a:spcAft>
                <a:spcPts val="200"/>
              </a:spcAft>
              <a:buFont typeface="Franklin Gothic Book" panose="020B0503020102020204" pitchFamily="34" charset="0"/>
              <a:buChar char="■"/>
              <a:defRPr sz="1799" kern="1200" baseline="0">
                <a:solidFill>
                  <a:schemeClr val="tx2"/>
                </a:solidFill>
                <a:latin typeface="+mn-lt"/>
                <a:ea typeface="+mn-ea"/>
                <a:cs typeface="+mn-cs"/>
              </a:defRPr>
            </a:lvl3pPr>
            <a:lvl4pPr marL="1828251" indent="-383933" algn="l" defTabSz="914126" rtl="0" eaLnBrk="1" latinLnBrk="0" hangingPunct="1">
              <a:lnSpc>
                <a:spcPct val="94000"/>
              </a:lnSpc>
              <a:spcBef>
                <a:spcPts val="500"/>
              </a:spcBef>
              <a:spcAft>
                <a:spcPts val="200"/>
              </a:spcAft>
              <a:buFont typeface="Franklin Gothic Book" panose="020B0503020102020204" pitchFamily="34" charset="0"/>
              <a:buChar char="–"/>
              <a:defRPr sz="1799" i="1" kern="1200" baseline="0">
                <a:solidFill>
                  <a:schemeClr val="tx2"/>
                </a:solidFill>
                <a:latin typeface="+mn-lt"/>
                <a:ea typeface="+mn-ea"/>
                <a:cs typeface="+mn-cs"/>
              </a:defRPr>
            </a:lvl4pPr>
            <a:lvl5pPr marL="2285314" indent="-383933" algn="l" defTabSz="914126"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2377" indent="-383933" algn="l" defTabSz="914126"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199440"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6503"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3566"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lgn="just">
              <a:buFont typeface="Franklin Gothic Book" panose="020B0503020102020204" pitchFamily="34" charset="0"/>
              <a:buNone/>
            </a:pPr>
            <a:endParaRPr lang="en-GB" dirty="0"/>
          </a:p>
        </p:txBody>
      </p:sp>
      <p:pic>
        <p:nvPicPr>
          <p:cNvPr id="5" name="Picture 4">
            <a:extLst>
              <a:ext uri="{FF2B5EF4-FFF2-40B4-BE49-F238E27FC236}">
                <a16:creationId xmlns:a16="http://schemas.microsoft.com/office/drawing/2014/main" xmlns="" id="{AE084C5B-F5F2-4150-AEB5-4CEF886DB2B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85900" y="2361828"/>
            <a:ext cx="2739751" cy="2942828"/>
          </a:xfrm>
          <a:prstGeom prst="rect">
            <a:avLst/>
          </a:prstGeom>
        </p:spPr>
      </p:pic>
      <p:sp>
        <p:nvSpPr>
          <p:cNvPr id="10" name="Rectangle: Rounded Corners 9">
            <a:extLst>
              <a:ext uri="{FF2B5EF4-FFF2-40B4-BE49-F238E27FC236}">
                <a16:creationId xmlns:a16="http://schemas.microsoft.com/office/drawing/2014/main" xmlns="" id="{3114483C-C082-40E8-8A65-CEDFE3A92C57}"/>
              </a:ext>
            </a:extLst>
          </p:cNvPr>
          <p:cNvSpPr/>
          <p:nvPr/>
        </p:nvSpPr>
        <p:spPr>
          <a:xfrm>
            <a:off x="5014292" y="2302763"/>
            <a:ext cx="5472608" cy="936104"/>
          </a:xfrm>
          <a:prstGeom prst="roundRect">
            <a:avLst/>
          </a:prstGeom>
          <a:solidFill>
            <a:schemeClr val="accent3">
              <a:lumMod val="20000"/>
              <a:lumOff val="80000"/>
            </a:schemeClr>
          </a:solidFill>
          <a:ln>
            <a:solidFill>
              <a:schemeClr val="bg2">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600" dirty="0">
                <a:solidFill>
                  <a:srgbClr val="004680"/>
                </a:solidFill>
                <a:latin typeface="Calibri"/>
              </a:rPr>
              <a:t>Οι επαγγελματίες υγείας και κοινωνικής πρόνοιας είναι άτομα με προσωπικές εμπειρίες που καθορίζουν τις απόψεις τους για την ψυχική υγεία/ασθένεια. </a:t>
            </a:r>
            <a:endParaRPr lang="en-GB" sz="1600" dirty="0">
              <a:solidFill>
                <a:srgbClr val="004680"/>
              </a:solidFill>
              <a:latin typeface="Calibri"/>
            </a:endParaRPr>
          </a:p>
        </p:txBody>
      </p:sp>
      <p:sp>
        <p:nvSpPr>
          <p:cNvPr id="11" name="Rectangle: Rounded Corners 10">
            <a:extLst>
              <a:ext uri="{FF2B5EF4-FFF2-40B4-BE49-F238E27FC236}">
                <a16:creationId xmlns:a16="http://schemas.microsoft.com/office/drawing/2014/main" xmlns="" id="{5DECBB1C-AA6E-4A26-8784-F83324BBC690}"/>
              </a:ext>
            </a:extLst>
          </p:cNvPr>
          <p:cNvSpPr/>
          <p:nvPr/>
        </p:nvSpPr>
        <p:spPr>
          <a:xfrm>
            <a:off x="5014292" y="3326232"/>
            <a:ext cx="5483071" cy="961996"/>
          </a:xfrm>
          <a:prstGeom prst="roundRect">
            <a:avLst/>
          </a:prstGeom>
          <a:solidFill>
            <a:schemeClr val="accent3">
              <a:lumMod val="20000"/>
              <a:lumOff val="80000"/>
            </a:schemeClr>
          </a:solidFill>
          <a:ln>
            <a:solidFill>
              <a:schemeClr val="bg2">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just"/>
            <a:endParaRPr lang="en-US" sz="1600" dirty="0">
              <a:solidFill>
                <a:srgbClr val="004680"/>
              </a:solidFill>
            </a:endParaRPr>
          </a:p>
          <a:p>
            <a:r>
              <a:rPr lang="el-GR" sz="1600" dirty="0">
                <a:solidFill>
                  <a:srgbClr val="004680"/>
                </a:solidFill>
              </a:rPr>
              <a:t>Επαγγελματική κουλτούρα: Μια ομάδα επαγγελματιών μπορούμε να πούμε ότι έχει μια «κουλτούρα» με την έννοια ότι έχουν ένα κοινό σύνολο πεποιθήσεων, κανόνων και αξιών. </a:t>
            </a:r>
            <a:endParaRPr lang="en-GB" sz="1600" dirty="0">
              <a:solidFill>
                <a:srgbClr val="004680"/>
              </a:solidFill>
              <a:latin typeface="Calibri"/>
            </a:endParaRPr>
          </a:p>
        </p:txBody>
      </p:sp>
      <p:sp>
        <p:nvSpPr>
          <p:cNvPr id="12" name="Rectangle: Rounded Corners 11">
            <a:extLst>
              <a:ext uri="{FF2B5EF4-FFF2-40B4-BE49-F238E27FC236}">
                <a16:creationId xmlns:a16="http://schemas.microsoft.com/office/drawing/2014/main" xmlns="" id="{8A4024FE-B239-40BE-AB8D-EC25060F44B0}"/>
              </a:ext>
            </a:extLst>
          </p:cNvPr>
          <p:cNvSpPr/>
          <p:nvPr/>
        </p:nvSpPr>
        <p:spPr>
          <a:xfrm>
            <a:off x="5014291" y="4375593"/>
            <a:ext cx="5483071" cy="987888"/>
          </a:xfrm>
          <a:prstGeom prst="roundRect">
            <a:avLst/>
          </a:prstGeom>
          <a:solidFill>
            <a:schemeClr val="accent3">
              <a:lumMod val="20000"/>
              <a:lumOff val="80000"/>
            </a:schemeClr>
          </a:solidFill>
          <a:ln>
            <a:solidFill>
              <a:schemeClr val="bg2">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600" dirty="0">
                <a:solidFill>
                  <a:srgbClr val="004680"/>
                </a:solidFill>
              </a:rPr>
              <a:t>Προκαταλήψεις  και στερεότυπα των επαγγελματιών για </a:t>
            </a:r>
            <a:r>
              <a:rPr lang="el-GR" sz="1600" dirty="0">
                <a:solidFill>
                  <a:srgbClr val="004680"/>
                </a:solidFill>
                <a:latin typeface="Calibri"/>
              </a:rPr>
              <a:t>εθνοτικές και φυλετικές μειονότητες.</a:t>
            </a:r>
            <a:endParaRPr lang="en-GB" sz="1600" dirty="0">
              <a:solidFill>
                <a:srgbClr val="004680"/>
              </a:solidFill>
              <a:latin typeface="Calibri"/>
            </a:endParaRPr>
          </a:p>
        </p:txBody>
      </p:sp>
      <p:sp>
        <p:nvSpPr>
          <p:cNvPr id="13" name="TextBox 12">
            <a:extLst>
              <a:ext uri="{FF2B5EF4-FFF2-40B4-BE49-F238E27FC236}">
                <a16:creationId xmlns:a16="http://schemas.microsoft.com/office/drawing/2014/main" xmlns="" id="{0B1B9096-51C9-4795-B736-4B13102E6259}"/>
              </a:ext>
            </a:extLst>
          </p:cNvPr>
          <p:cNvSpPr txBox="1"/>
          <p:nvPr/>
        </p:nvSpPr>
        <p:spPr>
          <a:xfrm>
            <a:off x="2175293" y="5304656"/>
            <a:ext cx="2050358" cy="215444"/>
          </a:xfrm>
          <a:prstGeom prst="rect">
            <a:avLst/>
          </a:prstGeom>
          <a:noFill/>
        </p:spPr>
        <p:txBody>
          <a:bodyPr wrap="square">
            <a:spAutoFit/>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marL="0" marR="0" lvl="0" indent="0" algn="r" defTabSz="1218987" rtl="0" eaLnBrk="1" fontAlgn="auto" latinLnBrk="0" hangingPunct="1">
              <a:lnSpc>
                <a:spcPct val="100000"/>
              </a:lnSpc>
              <a:spcBef>
                <a:spcPts val="0"/>
              </a:spcBef>
              <a:spcAft>
                <a:spcPts val="600"/>
              </a:spcAft>
              <a:buClrTx/>
              <a:buSzTx/>
              <a:buFontTx/>
              <a:buNone/>
              <a:tabLst/>
              <a:defRPr/>
            </a:pPr>
            <a:r>
              <a:rPr lang="el-GR" sz="800" dirty="0">
                <a:solidFill>
                  <a:srgbClr val="004680"/>
                </a:solidFill>
                <a:latin typeface="Calibri"/>
              </a:rPr>
              <a:t>Πηγή</a:t>
            </a:r>
            <a:r>
              <a:rPr lang="en-GB" sz="800" dirty="0">
                <a:solidFill>
                  <a:srgbClr val="004680"/>
                </a:solidFill>
                <a:latin typeface="Calibri"/>
              </a:rPr>
              <a:t>: Shutterstock</a:t>
            </a:r>
            <a:endParaRPr kumimoji="0" lang="en-GB" sz="800" b="0" i="0" u="none" strike="noStrike" kern="1200" cap="none" spc="0" normalizeH="0" baseline="0" noProof="0" dirty="0">
              <a:ln>
                <a:noFill/>
              </a:ln>
              <a:solidFill>
                <a:srgbClr val="004680"/>
              </a:solidFill>
              <a:effectLst/>
              <a:uLnTx/>
              <a:uFillTx/>
              <a:latin typeface="Calibri"/>
              <a:ea typeface="+mn-ea"/>
              <a:cs typeface="+mn-cs"/>
            </a:endParaRPr>
          </a:p>
        </p:txBody>
      </p:sp>
    </p:spTree>
    <p:extLst>
      <p:ext uri="{BB962C8B-B14F-4D97-AF65-F5344CB8AC3E}">
        <p14:creationId xmlns:p14="http://schemas.microsoft.com/office/powerpoint/2010/main" val="1595984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l-GR" sz="5400" dirty="0"/>
              <a:t>ΑΝΑΠΗΡΙΑ</a:t>
            </a:r>
            <a:endParaRPr lang="en-GB" sz="5400" dirty="0"/>
          </a:p>
        </p:txBody>
      </p:sp>
      <p:sp>
        <p:nvSpPr>
          <p:cNvPr id="4" name="Slide Number Placeholder 3"/>
          <p:cNvSpPr>
            <a:spLocks noGrp="1"/>
          </p:cNvSpPr>
          <p:nvPr>
            <p:ph type="sldNum" sz="quarter" idx="12"/>
          </p:nvPr>
        </p:nvSpPr>
        <p:spPr/>
        <p:txBody>
          <a:bodyPr/>
          <a:lstStyle/>
          <a:p>
            <a:fld id="{C014DD1E-5D91-48A3-AD6D-45FBA980D106}" type="slidenum">
              <a:rPr lang="en-GB" smtClean="0"/>
              <a:t>3</a:t>
            </a:fld>
            <a:endParaRPr lang="en-GB"/>
          </a:p>
        </p:txBody>
      </p:sp>
    </p:spTree>
    <p:extLst>
      <p:ext uri="{BB962C8B-B14F-4D97-AF65-F5344CB8AC3E}">
        <p14:creationId xmlns:p14="http://schemas.microsoft.com/office/powerpoint/2010/main" val="2996545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FF114E80-D279-4CFD-8C4F-EDD448A10987}"/>
              </a:ext>
            </a:extLst>
          </p:cNvPr>
          <p:cNvSpPr>
            <a:spLocks noGrp="1"/>
          </p:cNvSpPr>
          <p:nvPr>
            <p:ph type="title"/>
          </p:nvPr>
        </p:nvSpPr>
        <p:spPr>
          <a:xfrm>
            <a:off x="1371243" y="685800"/>
            <a:ext cx="9598700" cy="870992"/>
          </a:xfrm>
        </p:spPr>
        <p:txBody>
          <a:bodyPr/>
          <a:lstStyle/>
          <a:p>
            <a:r>
              <a:rPr lang="el-GR" dirty="0"/>
              <a:t>Άσκηση</a:t>
            </a:r>
            <a:r>
              <a:rPr lang="en-US" dirty="0"/>
              <a:t>: </a:t>
            </a:r>
            <a:r>
              <a:rPr lang="el-GR" dirty="0"/>
              <a:t>Διερεύνηση υποθέσεων </a:t>
            </a:r>
            <a:endParaRPr lang="en-GB" dirty="0"/>
          </a:p>
        </p:txBody>
      </p:sp>
      <p:sp>
        <p:nvSpPr>
          <p:cNvPr id="4" name="Content Placeholder 3">
            <a:extLst>
              <a:ext uri="{FF2B5EF4-FFF2-40B4-BE49-F238E27FC236}">
                <a16:creationId xmlns:a16="http://schemas.microsoft.com/office/drawing/2014/main" xmlns="" id="{2B182E6E-527C-477C-B63A-5521C7FDD655}"/>
              </a:ext>
            </a:extLst>
          </p:cNvPr>
          <p:cNvSpPr>
            <a:spLocks noGrp="1"/>
          </p:cNvSpPr>
          <p:nvPr>
            <p:ph idx="1"/>
          </p:nvPr>
        </p:nvSpPr>
        <p:spPr>
          <a:xfrm>
            <a:off x="1464264" y="1558900"/>
            <a:ext cx="9598700" cy="2016224"/>
          </a:xfrm>
        </p:spPr>
        <p:txBody>
          <a:bodyPr>
            <a:normAutofit fontScale="55000" lnSpcReduction="20000"/>
          </a:bodyPr>
          <a:lstStyle/>
          <a:p>
            <a:pPr marL="0" indent="0" algn="just">
              <a:buNone/>
            </a:pPr>
            <a:r>
              <a:rPr lang="el-GR" sz="2900" dirty="0"/>
              <a:t>Σκεφτείτε και βαθμολογήστε τις παρακάτω δηλώσεις από το 1 – 5 (1- Δε συμφωνώ καθόλου, 5 – Συμφωνώ απόλυτα)</a:t>
            </a:r>
            <a:r>
              <a:rPr lang="en-US" sz="2900" dirty="0"/>
              <a:t>:</a:t>
            </a:r>
            <a:endParaRPr lang="el-GR" sz="2900" dirty="0"/>
          </a:p>
          <a:p>
            <a:pPr algn="just">
              <a:lnSpc>
                <a:spcPct val="120000"/>
              </a:lnSpc>
            </a:pPr>
            <a:r>
              <a:rPr lang="el-GR" sz="2900" dirty="0"/>
              <a:t>Ο οργανισμός μας είναι γνωστός και οι άνθρωποι θα εμπιστευτούν τις πληροφορίες που δίνουμε.</a:t>
            </a:r>
          </a:p>
          <a:p>
            <a:pPr algn="just">
              <a:lnSpc>
                <a:spcPct val="120000"/>
              </a:lnSpc>
            </a:pPr>
            <a:r>
              <a:rPr lang="el-GR" sz="2900" dirty="0"/>
              <a:t>Σχεδόν όλοι οι άνθρωποι υποφέρουν από προβλήματα υγείας και ψυχικής υγείας.</a:t>
            </a:r>
          </a:p>
          <a:p>
            <a:pPr algn="just">
              <a:lnSpc>
                <a:spcPct val="120000"/>
              </a:lnSpc>
            </a:pPr>
            <a:r>
              <a:rPr lang="el-GR" sz="2900" dirty="0"/>
              <a:t>Άνθρωποι από άλλες πολιτισμικές κοινότητες, εκτός των ευρωπαϊκών έχουν πολύ άκαμπτες πεποιθήσεις για θέματα όπως η ψυχική υγεία και δεν τα θεωρούν τόσο σημαντικά.</a:t>
            </a:r>
            <a:endParaRPr lang="en-US" sz="2900" dirty="0"/>
          </a:p>
          <a:p>
            <a:pPr marL="0" indent="0">
              <a:buNone/>
            </a:pPr>
            <a:endParaRPr lang="en-GB" dirty="0"/>
          </a:p>
        </p:txBody>
      </p:sp>
      <p:sp>
        <p:nvSpPr>
          <p:cNvPr id="2" name="Slide Number Placeholder 1">
            <a:extLst>
              <a:ext uri="{FF2B5EF4-FFF2-40B4-BE49-F238E27FC236}">
                <a16:creationId xmlns:a16="http://schemas.microsoft.com/office/drawing/2014/main" xmlns="" id="{E4775B01-179F-4743-8654-0520C145EAC1}"/>
              </a:ext>
            </a:extLst>
          </p:cNvPr>
          <p:cNvSpPr>
            <a:spLocks noGrp="1"/>
          </p:cNvSpPr>
          <p:nvPr>
            <p:ph type="sldNum" sz="quarter" idx="12"/>
          </p:nvPr>
        </p:nvSpPr>
        <p:spPr/>
        <p:txBody>
          <a:bodyPr/>
          <a:lstStyle/>
          <a:p>
            <a:fld id="{C014DD1E-5D91-48A3-AD6D-45FBA980D106}" type="slidenum">
              <a:rPr lang="en-GB" smtClean="0"/>
              <a:t>30</a:t>
            </a:fld>
            <a:endParaRPr lang="en-GB"/>
          </a:p>
        </p:txBody>
      </p:sp>
      <p:sp>
        <p:nvSpPr>
          <p:cNvPr id="5" name="TextBox 4">
            <a:extLst>
              <a:ext uri="{FF2B5EF4-FFF2-40B4-BE49-F238E27FC236}">
                <a16:creationId xmlns:a16="http://schemas.microsoft.com/office/drawing/2014/main" xmlns="" id="{27814F98-5151-43B7-8FA5-C7E3D8999CB0}"/>
              </a:ext>
            </a:extLst>
          </p:cNvPr>
          <p:cNvSpPr txBox="1"/>
          <p:nvPr/>
        </p:nvSpPr>
        <p:spPr>
          <a:xfrm>
            <a:off x="1371243" y="3526139"/>
            <a:ext cx="9691721" cy="2270109"/>
          </a:xfrm>
          <a:prstGeom prst="rect">
            <a:avLst/>
          </a:prstGeom>
          <a:noFill/>
        </p:spPr>
        <p:txBody>
          <a:bodyPr wrap="square" rtlCol="0">
            <a:spAutoFit/>
          </a:bodyPr>
          <a:lstStyle/>
          <a:p>
            <a:pPr marL="0" indent="0" algn="just">
              <a:lnSpc>
                <a:spcPct val="150000"/>
              </a:lnSpc>
              <a:buFont typeface="Franklin Gothic Book" panose="020B0503020102020204" pitchFamily="34" charset="0"/>
              <a:buNone/>
            </a:pPr>
            <a:r>
              <a:rPr lang="el-GR" sz="1600" dirty="0">
                <a:solidFill>
                  <a:srgbClr val="004680"/>
                </a:solidFill>
              </a:rPr>
              <a:t>Ερωτήσεις για συζήτηση</a:t>
            </a:r>
            <a:r>
              <a:rPr lang="en-US" sz="1600" dirty="0">
                <a:solidFill>
                  <a:srgbClr val="004680"/>
                </a:solidFill>
              </a:rPr>
              <a:t>:</a:t>
            </a:r>
          </a:p>
          <a:p>
            <a:pPr algn="just">
              <a:lnSpc>
                <a:spcPct val="150000"/>
              </a:lnSpc>
              <a:buFontTx/>
              <a:buChar char="-"/>
            </a:pPr>
            <a:r>
              <a:rPr lang="el-GR" sz="1600" dirty="0">
                <a:solidFill>
                  <a:srgbClr val="004680"/>
                </a:solidFill>
              </a:rPr>
              <a:t> Τι πιστεύετε για αυτές τις δηλώσεις; Είναι σωστές ή όχι</a:t>
            </a:r>
            <a:r>
              <a:rPr lang="en-US" sz="1600" dirty="0">
                <a:solidFill>
                  <a:srgbClr val="004680"/>
                </a:solidFill>
              </a:rPr>
              <a:t>;</a:t>
            </a:r>
            <a:endParaRPr lang="el-GR" sz="1600" dirty="0">
              <a:solidFill>
                <a:srgbClr val="004680"/>
              </a:solidFill>
            </a:endParaRPr>
          </a:p>
          <a:p>
            <a:pPr algn="just">
              <a:lnSpc>
                <a:spcPct val="150000"/>
              </a:lnSpc>
              <a:buFontTx/>
              <a:buChar char="-"/>
            </a:pPr>
            <a:r>
              <a:rPr lang="el-GR" sz="1600" dirty="0">
                <a:solidFill>
                  <a:srgbClr val="004680"/>
                </a:solidFill>
              </a:rPr>
              <a:t> Τις βρίσκετε προβληματικές ή όχι;</a:t>
            </a:r>
          </a:p>
          <a:p>
            <a:pPr algn="just">
              <a:lnSpc>
                <a:spcPct val="150000"/>
              </a:lnSpc>
              <a:buFontTx/>
              <a:buChar char="-"/>
            </a:pPr>
            <a:r>
              <a:rPr lang="el-GR" sz="1600" dirty="0">
                <a:solidFill>
                  <a:srgbClr val="004680"/>
                </a:solidFill>
              </a:rPr>
              <a:t> Είναι αβάσιμες γενικεύσεις ή βασίζονται σε κάποια αλήθεια;</a:t>
            </a:r>
          </a:p>
          <a:p>
            <a:pPr algn="just">
              <a:lnSpc>
                <a:spcPct val="150000"/>
              </a:lnSpc>
              <a:buFontTx/>
              <a:buChar char="-"/>
            </a:pPr>
            <a:r>
              <a:rPr lang="el-GR" sz="1600" dirty="0">
                <a:solidFill>
                  <a:srgbClr val="004680"/>
                </a:solidFill>
              </a:rPr>
              <a:t> Θα μπορούσαν αυτές οι δηλώσεις να τροφοδοτήσουν τα ήδη καθιερωμένα στερεότυπα που υπάρχουν για τους  διαφορετικούς πληθυσμούς;</a:t>
            </a:r>
            <a:endParaRPr lang="en-US" sz="1600" dirty="0">
              <a:solidFill>
                <a:srgbClr val="004680"/>
              </a:solidFill>
            </a:endParaRPr>
          </a:p>
        </p:txBody>
      </p:sp>
      <p:cxnSp>
        <p:nvCxnSpPr>
          <p:cNvPr id="6" name="Straight Connector 5">
            <a:extLst>
              <a:ext uri="{FF2B5EF4-FFF2-40B4-BE49-F238E27FC236}">
                <a16:creationId xmlns:a16="http://schemas.microsoft.com/office/drawing/2014/main" xmlns="" id="{4819D825-DE80-4412-B212-FDD55CA8D9A0}"/>
              </a:ext>
            </a:extLst>
          </p:cNvPr>
          <p:cNvCxnSpPr/>
          <p:nvPr/>
        </p:nvCxnSpPr>
        <p:spPr>
          <a:xfrm>
            <a:off x="1989956" y="3501008"/>
            <a:ext cx="7488832" cy="0"/>
          </a:xfrm>
          <a:prstGeom prst="line">
            <a:avLst/>
          </a:prstGeom>
          <a:ln>
            <a:solidFill>
              <a:srgbClr val="004680"/>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xmlns="" id="{E18048D3-AE48-4862-B090-CE44B3B840D4}"/>
              </a:ext>
            </a:extLst>
          </p:cNvPr>
          <p:cNvPicPr>
            <a:picLocks noChangeAspect="1"/>
          </p:cNvPicPr>
          <p:nvPr/>
        </p:nvPicPr>
        <p:blipFill>
          <a:blip r:embed="rId2"/>
          <a:stretch>
            <a:fillRect/>
          </a:stretch>
        </p:blipFill>
        <p:spPr>
          <a:xfrm>
            <a:off x="11012592" y="5524937"/>
            <a:ext cx="877900" cy="877900"/>
          </a:xfrm>
          <a:prstGeom prst="rect">
            <a:avLst/>
          </a:prstGeom>
        </p:spPr>
      </p:pic>
    </p:spTree>
    <p:extLst>
      <p:ext uri="{BB962C8B-B14F-4D97-AF65-F5344CB8AC3E}">
        <p14:creationId xmlns:p14="http://schemas.microsoft.com/office/powerpoint/2010/main" val="1937070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014DD1E-5D91-48A3-AD6D-45FBA980D106}" type="slidenum">
              <a:rPr lang="en-GB" smtClean="0"/>
              <a:t>31</a:t>
            </a:fld>
            <a:endParaRPr lang="en-GB"/>
          </a:p>
        </p:txBody>
      </p:sp>
      <p:sp>
        <p:nvSpPr>
          <p:cNvPr id="4" name="Title 1">
            <a:extLst>
              <a:ext uri="{FF2B5EF4-FFF2-40B4-BE49-F238E27FC236}">
                <a16:creationId xmlns:a16="http://schemas.microsoft.com/office/drawing/2014/main" xmlns="" id="{F9CAC85F-9CC3-4028-8264-C5189726ACB6}"/>
              </a:ext>
            </a:extLst>
          </p:cNvPr>
          <p:cNvSpPr txBox="1">
            <a:spLocks/>
          </p:cNvSpPr>
          <p:nvPr/>
        </p:nvSpPr>
        <p:spPr>
          <a:xfrm>
            <a:off x="1413892" y="476672"/>
            <a:ext cx="11233248" cy="1154694"/>
          </a:xfrm>
          <a:prstGeom prst="rect">
            <a:avLst/>
          </a:prstGeom>
        </p:spPr>
        <p:txBody>
          <a:bodyPr/>
          <a:lstStyle>
            <a:lvl1pPr algn="l" defTabSz="914126" rtl="0" eaLnBrk="1" latinLnBrk="0" hangingPunct="1">
              <a:lnSpc>
                <a:spcPct val="89000"/>
              </a:lnSpc>
              <a:spcBef>
                <a:spcPct val="0"/>
              </a:spcBef>
              <a:buNone/>
              <a:defRPr sz="4399" kern="1200" baseline="0">
                <a:solidFill>
                  <a:schemeClr val="tx2"/>
                </a:solidFill>
                <a:latin typeface="+mj-lt"/>
                <a:ea typeface="+mj-ea"/>
                <a:cs typeface="+mj-cs"/>
              </a:defRPr>
            </a:lvl1pPr>
          </a:lstStyle>
          <a:p>
            <a:r>
              <a:rPr lang="el-GR" dirty="0"/>
              <a:t>Διαπολιτισμική ικανότητα και πολιτισμική ασφάλεια</a:t>
            </a:r>
            <a:endParaRPr lang="en-GB" dirty="0"/>
          </a:p>
        </p:txBody>
      </p:sp>
      <p:sp>
        <p:nvSpPr>
          <p:cNvPr id="7" name="Content Placeholder 2">
            <a:extLst>
              <a:ext uri="{FF2B5EF4-FFF2-40B4-BE49-F238E27FC236}">
                <a16:creationId xmlns:a16="http://schemas.microsoft.com/office/drawing/2014/main" xmlns="" id="{891779CE-9E3F-46DE-8831-DAD2EAC460B1}"/>
              </a:ext>
            </a:extLst>
          </p:cNvPr>
          <p:cNvSpPr txBox="1">
            <a:spLocks/>
          </p:cNvSpPr>
          <p:nvPr/>
        </p:nvSpPr>
        <p:spPr>
          <a:xfrm>
            <a:off x="1386002" y="1349152"/>
            <a:ext cx="10109010" cy="1485900"/>
          </a:xfrm>
          <a:prstGeom prst="rect">
            <a:avLst/>
          </a:prstGeom>
        </p:spPr>
        <p:txBody>
          <a:bodyPr/>
          <a:lstStyle>
            <a:lvl1pPr marL="383933" indent="-383933" algn="l" defTabSz="914126" rtl="0" eaLnBrk="1" latinLnBrk="0" hangingPunct="1">
              <a:lnSpc>
                <a:spcPct val="94000"/>
              </a:lnSpc>
              <a:spcBef>
                <a:spcPts val="1000"/>
              </a:spcBef>
              <a:spcAft>
                <a:spcPts val="200"/>
              </a:spcAft>
              <a:buFont typeface="Franklin Gothic Book" panose="020B0503020102020204" pitchFamily="34" charset="0"/>
              <a:buChar char="■"/>
              <a:defRPr sz="1999" kern="1200" baseline="0">
                <a:solidFill>
                  <a:schemeClr val="tx2"/>
                </a:solidFill>
                <a:latin typeface="+mn-lt"/>
                <a:ea typeface="+mn-ea"/>
                <a:cs typeface="+mn-cs"/>
              </a:defRPr>
            </a:lvl1pPr>
            <a:lvl2pPr marL="914126" indent="-383933" algn="l" defTabSz="914126" rtl="0" eaLnBrk="1" latinLnBrk="0" hangingPunct="1">
              <a:lnSpc>
                <a:spcPct val="94000"/>
              </a:lnSpc>
              <a:spcBef>
                <a:spcPts val="500"/>
              </a:spcBef>
              <a:spcAft>
                <a:spcPts val="200"/>
              </a:spcAft>
              <a:buFont typeface="Franklin Gothic Book" panose="020B0503020102020204" pitchFamily="34" charset="0"/>
              <a:buChar char="–"/>
              <a:defRPr sz="1999" i="1" kern="1200" baseline="0">
                <a:solidFill>
                  <a:schemeClr val="tx2"/>
                </a:solidFill>
                <a:latin typeface="+mn-lt"/>
                <a:ea typeface="+mn-ea"/>
                <a:cs typeface="+mn-cs"/>
              </a:defRPr>
            </a:lvl2pPr>
            <a:lvl3pPr marL="1371189" indent="-383933" algn="l" defTabSz="914126" rtl="0" eaLnBrk="1" latinLnBrk="0" hangingPunct="1">
              <a:lnSpc>
                <a:spcPct val="94000"/>
              </a:lnSpc>
              <a:spcBef>
                <a:spcPts val="500"/>
              </a:spcBef>
              <a:spcAft>
                <a:spcPts val="200"/>
              </a:spcAft>
              <a:buFont typeface="Franklin Gothic Book" panose="020B0503020102020204" pitchFamily="34" charset="0"/>
              <a:buChar char="■"/>
              <a:defRPr sz="1799" kern="1200" baseline="0">
                <a:solidFill>
                  <a:schemeClr val="tx2"/>
                </a:solidFill>
                <a:latin typeface="+mn-lt"/>
                <a:ea typeface="+mn-ea"/>
                <a:cs typeface="+mn-cs"/>
              </a:defRPr>
            </a:lvl3pPr>
            <a:lvl4pPr marL="1828251" indent="-383933" algn="l" defTabSz="914126" rtl="0" eaLnBrk="1" latinLnBrk="0" hangingPunct="1">
              <a:lnSpc>
                <a:spcPct val="94000"/>
              </a:lnSpc>
              <a:spcBef>
                <a:spcPts val="500"/>
              </a:spcBef>
              <a:spcAft>
                <a:spcPts val="200"/>
              </a:spcAft>
              <a:buFont typeface="Franklin Gothic Book" panose="020B0503020102020204" pitchFamily="34" charset="0"/>
              <a:buChar char="–"/>
              <a:defRPr sz="1799" i="1" kern="1200" baseline="0">
                <a:solidFill>
                  <a:schemeClr val="tx2"/>
                </a:solidFill>
                <a:latin typeface="+mn-lt"/>
                <a:ea typeface="+mn-ea"/>
                <a:cs typeface="+mn-cs"/>
              </a:defRPr>
            </a:lvl4pPr>
            <a:lvl5pPr marL="2285314" indent="-383933" algn="l" defTabSz="914126"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2377" indent="-383933" algn="l" defTabSz="914126"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199440"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6503"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3566"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lgn="just">
              <a:buNone/>
            </a:pPr>
            <a:endParaRPr lang="en-US" dirty="0"/>
          </a:p>
        </p:txBody>
      </p:sp>
      <p:sp>
        <p:nvSpPr>
          <p:cNvPr id="6" name="Content Placeholder 2">
            <a:extLst>
              <a:ext uri="{FF2B5EF4-FFF2-40B4-BE49-F238E27FC236}">
                <a16:creationId xmlns:a16="http://schemas.microsoft.com/office/drawing/2014/main" xmlns="" id="{88C88F1D-58CD-4EC7-B6EE-FF8BE672D842}"/>
              </a:ext>
            </a:extLst>
          </p:cNvPr>
          <p:cNvSpPr txBox="1">
            <a:spLocks/>
          </p:cNvSpPr>
          <p:nvPr/>
        </p:nvSpPr>
        <p:spPr>
          <a:xfrm>
            <a:off x="1437018" y="1908006"/>
            <a:ext cx="10411428" cy="2457098"/>
          </a:xfrm>
          <a:prstGeom prst="rect">
            <a:avLst/>
          </a:prstGeom>
        </p:spPr>
        <p:txBody>
          <a:bodyPr/>
          <a:lstStyle>
            <a:lvl1pPr marL="383933" indent="-383933" algn="l" defTabSz="914126" rtl="0" eaLnBrk="1" latinLnBrk="0" hangingPunct="1">
              <a:lnSpc>
                <a:spcPct val="94000"/>
              </a:lnSpc>
              <a:spcBef>
                <a:spcPts val="1000"/>
              </a:spcBef>
              <a:spcAft>
                <a:spcPts val="200"/>
              </a:spcAft>
              <a:buFont typeface="Franklin Gothic Book" panose="020B0503020102020204" pitchFamily="34" charset="0"/>
              <a:buChar char="■"/>
              <a:defRPr sz="1999" kern="1200" baseline="0">
                <a:solidFill>
                  <a:schemeClr val="tx2"/>
                </a:solidFill>
                <a:latin typeface="+mn-lt"/>
                <a:ea typeface="+mn-ea"/>
                <a:cs typeface="+mn-cs"/>
              </a:defRPr>
            </a:lvl1pPr>
            <a:lvl2pPr marL="914126" indent="-383933" algn="l" defTabSz="914126" rtl="0" eaLnBrk="1" latinLnBrk="0" hangingPunct="1">
              <a:lnSpc>
                <a:spcPct val="94000"/>
              </a:lnSpc>
              <a:spcBef>
                <a:spcPts val="500"/>
              </a:spcBef>
              <a:spcAft>
                <a:spcPts val="200"/>
              </a:spcAft>
              <a:buFont typeface="Franklin Gothic Book" panose="020B0503020102020204" pitchFamily="34" charset="0"/>
              <a:buChar char="–"/>
              <a:defRPr sz="1999" i="1" kern="1200" baseline="0">
                <a:solidFill>
                  <a:schemeClr val="tx2"/>
                </a:solidFill>
                <a:latin typeface="+mn-lt"/>
                <a:ea typeface="+mn-ea"/>
                <a:cs typeface="+mn-cs"/>
              </a:defRPr>
            </a:lvl2pPr>
            <a:lvl3pPr marL="1371189" indent="-383933" algn="l" defTabSz="914126" rtl="0" eaLnBrk="1" latinLnBrk="0" hangingPunct="1">
              <a:lnSpc>
                <a:spcPct val="94000"/>
              </a:lnSpc>
              <a:spcBef>
                <a:spcPts val="500"/>
              </a:spcBef>
              <a:spcAft>
                <a:spcPts val="200"/>
              </a:spcAft>
              <a:buFont typeface="Franklin Gothic Book" panose="020B0503020102020204" pitchFamily="34" charset="0"/>
              <a:buChar char="■"/>
              <a:defRPr sz="1799" kern="1200" baseline="0">
                <a:solidFill>
                  <a:schemeClr val="tx2"/>
                </a:solidFill>
                <a:latin typeface="+mn-lt"/>
                <a:ea typeface="+mn-ea"/>
                <a:cs typeface="+mn-cs"/>
              </a:defRPr>
            </a:lvl3pPr>
            <a:lvl4pPr marL="1828251" indent="-383933" algn="l" defTabSz="914126" rtl="0" eaLnBrk="1" latinLnBrk="0" hangingPunct="1">
              <a:lnSpc>
                <a:spcPct val="94000"/>
              </a:lnSpc>
              <a:spcBef>
                <a:spcPts val="500"/>
              </a:spcBef>
              <a:spcAft>
                <a:spcPts val="200"/>
              </a:spcAft>
              <a:buFont typeface="Franklin Gothic Book" panose="020B0503020102020204" pitchFamily="34" charset="0"/>
              <a:buChar char="–"/>
              <a:defRPr sz="1799" i="1" kern="1200" baseline="0">
                <a:solidFill>
                  <a:schemeClr val="tx2"/>
                </a:solidFill>
                <a:latin typeface="+mn-lt"/>
                <a:ea typeface="+mn-ea"/>
                <a:cs typeface="+mn-cs"/>
              </a:defRPr>
            </a:lvl4pPr>
            <a:lvl5pPr marL="2285314" indent="-383933" algn="l" defTabSz="914126"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2377" indent="-383933" algn="l" defTabSz="914126"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199440"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6503"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3566"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algn="just"/>
            <a:endParaRPr lang="en-US" dirty="0"/>
          </a:p>
          <a:p>
            <a:pPr algn="just"/>
            <a:endParaRPr lang="en-US" dirty="0"/>
          </a:p>
        </p:txBody>
      </p:sp>
      <p:sp>
        <p:nvSpPr>
          <p:cNvPr id="10" name="Content Placeholder 2">
            <a:extLst>
              <a:ext uri="{FF2B5EF4-FFF2-40B4-BE49-F238E27FC236}">
                <a16:creationId xmlns:a16="http://schemas.microsoft.com/office/drawing/2014/main" xmlns="" id="{7A90A758-5647-4F29-94F2-51AB0D642B03}"/>
              </a:ext>
            </a:extLst>
          </p:cNvPr>
          <p:cNvSpPr txBox="1">
            <a:spLocks/>
          </p:cNvSpPr>
          <p:nvPr/>
        </p:nvSpPr>
        <p:spPr>
          <a:xfrm>
            <a:off x="1404258" y="2419427"/>
            <a:ext cx="10411428" cy="3207044"/>
          </a:xfrm>
          <a:prstGeom prst="rect">
            <a:avLst/>
          </a:prstGeom>
        </p:spPr>
        <p:txBody>
          <a:bodyPr/>
          <a:lstStyle>
            <a:lvl1pPr marL="383933" indent="-383933" algn="l" defTabSz="914126" rtl="0" eaLnBrk="1" latinLnBrk="0" hangingPunct="1">
              <a:lnSpc>
                <a:spcPct val="94000"/>
              </a:lnSpc>
              <a:spcBef>
                <a:spcPts val="1000"/>
              </a:spcBef>
              <a:spcAft>
                <a:spcPts val="200"/>
              </a:spcAft>
              <a:buFont typeface="Franklin Gothic Book" panose="020B0503020102020204" pitchFamily="34" charset="0"/>
              <a:buChar char="■"/>
              <a:defRPr sz="1999" kern="1200" baseline="0">
                <a:solidFill>
                  <a:schemeClr val="tx2"/>
                </a:solidFill>
                <a:latin typeface="+mn-lt"/>
                <a:ea typeface="+mn-ea"/>
                <a:cs typeface="+mn-cs"/>
              </a:defRPr>
            </a:lvl1pPr>
            <a:lvl2pPr marL="914126" indent="-383933" algn="l" defTabSz="914126" rtl="0" eaLnBrk="1" latinLnBrk="0" hangingPunct="1">
              <a:lnSpc>
                <a:spcPct val="94000"/>
              </a:lnSpc>
              <a:spcBef>
                <a:spcPts val="500"/>
              </a:spcBef>
              <a:spcAft>
                <a:spcPts val="200"/>
              </a:spcAft>
              <a:buFont typeface="Franklin Gothic Book" panose="020B0503020102020204" pitchFamily="34" charset="0"/>
              <a:buChar char="–"/>
              <a:defRPr sz="1999" i="1" kern="1200" baseline="0">
                <a:solidFill>
                  <a:schemeClr val="tx2"/>
                </a:solidFill>
                <a:latin typeface="+mn-lt"/>
                <a:ea typeface="+mn-ea"/>
                <a:cs typeface="+mn-cs"/>
              </a:defRPr>
            </a:lvl2pPr>
            <a:lvl3pPr marL="1371189" indent="-383933" algn="l" defTabSz="914126" rtl="0" eaLnBrk="1" latinLnBrk="0" hangingPunct="1">
              <a:lnSpc>
                <a:spcPct val="94000"/>
              </a:lnSpc>
              <a:spcBef>
                <a:spcPts val="500"/>
              </a:spcBef>
              <a:spcAft>
                <a:spcPts val="200"/>
              </a:spcAft>
              <a:buFont typeface="Franklin Gothic Book" panose="020B0503020102020204" pitchFamily="34" charset="0"/>
              <a:buChar char="■"/>
              <a:defRPr sz="1799" kern="1200" baseline="0">
                <a:solidFill>
                  <a:schemeClr val="tx2"/>
                </a:solidFill>
                <a:latin typeface="+mn-lt"/>
                <a:ea typeface="+mn-ea"/>
                <a:cs typeface="+mn-cs"/>
              </a:defRPr>
            </a:lvl3pPr>
            <a:lvl4pPr marL="1828251" indent="-383933" algn="l" defTabSz="914126" rtl="0" eaLnBrk="1" latinLnBrk="0" hangingPunct="1">
              <a:lnSpc>
                <a:spcPct val="94000"/>
              </a:lnSpc>
              <a:spcBef>
                <a:spcPts val="500"/>
              </a:spcBef>
              <a:spcAft>
                <a:spcPts val="200"/>
              </a:spcAft>
              <a:buFont typeface="Franklin Gothic Book" panose="020B0503020102020204" pitchFamily="34" charset="0"/>
              <a:buChar char="–"/>
              <a:defRPr sz="1799" i="1" kern="1200" baseline="0">
                <a:solidFill>
                  <a:schemeClr val="tx2"/>
                </a:solidFill>
                <a:latin typeface="+mn-lt"/>
                <a:ea typeface="+mn-ea"/>
                <a:cs typeface="+mn-cs"/>
              </a:defRPr>
            </a:lvl4pPr>
            <a:lvl5pPr marL="2285314" indent="-383933" algn="l" defTabSz="914126"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2377" indent="-383933" algn="l" defTabSz="914126"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199440"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6503"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3566"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lgn="just">
              <a:buNone/>
            </a:pPr>
            <a:endParaRPr lang="en-US" dirty="0"/>
          </a:p>
        </p:txBody>
      </p:sp>
      <p:sp>
        <p:nvSpPr>
          <p:cNvPr id="8" name="Content Placeholder 2">
            <a:extLst>
              <a:ext uri="{FF2B5EF4-FFF2-40B4-BE49-F238E27FC236}">
                <a16:creationId xmlns:a16="http://schemas.microsoft.com/office/drawing/2014/main" xmlns="" id="{7924E884-4936-41C0-9F0C-B1F5794F1DAF}"/>
              </a:ext>
            </a:extLst>
          </p:cNvPr>
          <p:cNvSpPr txBox="1">
            <a:spLocks/>
          </p:cNvSpPr>
          <p:nvPr/>
        </p:nvSpPr>
        <p:spPr>
          <a:xfrm>
            <a:off x="1039907" y="3623113"/>
            <a:ext cx="10109010" cy="1485900"/>
          </a:xfrm>
          <a:prstGeom prst="rect">
            <a:avLst/>
          </a:prstGeom>
        </p:spPr>
        <p:txBody>
          <a:bodyPr/>
          <a:lstStyle>
            <a:lvl1pPr marL="383933" indent="-383933" algn="l" defTabSz="914126" rtl="0" eaLnBrk="1" latinLnBrk="0" hangingPunct="1">
              <a:lnSpc>
                <a:spcPct val="94000"/>
              </a:lnSpc>
              <a:spcBef>
                <a:spcPts val="1000"/>
              </a:spcBef>
              <a:spcAft>
                <a:spcPts val="200"/>
              </a:spcAft>
              <a:buFont typeface="Franklin Gothic Book" panose="020B0503020102020204" pitchFamily="34" charset="0"/>
              <a:buChar char="■"/>
              <a:defRPr sz="1999" kern="1200" baseline="0">
                <a:solidFill>
                  <a:schemeClr val="tx2"/>
                </a:solidFill>
                <a:latin typeface="+mn-lt"/>
                <a:ea typeface="+mn-ea"/>
                <a:cs typeface="+mn-cs"/>
              </a:defRPr>
            </a:lvl1pPr>
            <a:lvl2pPr marL="914126" indent="-383933" algn="l" defTabSz="914126" rtl="0" eaLnBrk="1" latinLnBrk="0" hangingPunct="1">
              <a:lnSpc>
                <a:spcPct val="94000"/>
              </a:lnSpc>
              <a:spcBef>
                <a:spcPts val="500"/>
              </a:spcBef>
              <a:spcAft>
                <a:spcPts val="200"/>
              </a:spcAft>
              <a:buFont typeface="Franklin Gothic Book" panose="020B0503020102020204" pitchFamily="34" charset="0"/>
              <a:buChar char="–"/>
              <a:defRPr sz="1999" i="1" kern="1200" baseline="0">
                <a:solidFill>
                  <a:schemeClr val="tx2"/>
                </a:solidFill>
                <a:latin typeface="+mn-lt"/>
                <a:ea typeface="+mn-ea"/>
                <a:cs typeface="+mn-cs"/>
              </a:defRPr>
            </a:lvl2pPr>
            <a:lvl3pPr marL="1371189" indent="-383933" algn="l" defTabSz="914126" rtl="0" eaLnBrk="1" latinLnBrk="0" hangingPunct="1">
              <a:lnSpc>
                <a:spcPct val="94000"/>
              </a:lnSpc>
              <a:spcBef>
                <a:spcPts val="500"/>
              </a:spcBef>
              <a:spcAft>
                <a:spcPts val="200"/>
              </a:spcAft>
              <a:buFont typeface="Franklin Gothic Book" panose="020B0503020102020204" pitchFamily="34" charset="0"/>
              <a:buChar char="■"/>
              <a:defRPr sz="1799" kern="1200" baseline="0">
                <a:solidFill>
                  <a:schemeClr val="tx2"/>
                </a:solidFill>
                <a:latin typeface="+mn-lt"/>
                <a:ea typeface="+mn-ea"/>
                <a:cs typeface="+mn-cs"/>
              </a:defRPr>
            </a:lvl3pPr>
            <a:lvl4pPr marL="1828251" indent="-383933" algn="l" defTabSz="914126" rtl="0" eaLnBrk="1" latinLnBrk="0" hangingPunct="1">
              <a:lnSpc>
                <a:spcPct val="94000"/>
              </a:lnSpc>
              <a:spcBef>
                <a:spcPts val="500"/>
              </a:spcBef>
              <a:spcAft>
                <a:spcPts val="200"/>
              </a:spcAft>
              <a:buFont typeface="Franklin Gothic Book" panose="020B0503020102020204" pitchFamily="34" charset="0"/>
              <a:buChar char="–"/>
              <a:defRPr sz="1799" i="1" kern="1200" baseline="0">
                <a:solidFill>
                  <a:schemeClr val="tx2"/>
                </a:solidFill>
                <a:latin typeface="+mn-lt"/>
                <a:ea typeface="+mn-ea"/>
                <a:cs typeface="+mn-cs"/>
              </a:defRPr>
            </a:lvl4pPr>
            <a:lvl5pPr marL="2285314" indent="-383933" algn="l" defTabSz="914126"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2377" indent="-383933" algn="l" defTabSz="914126"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199440"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6503"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3566"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lgn="just">
              <a:buNone/>
            </a:pPr>
            <a:endParaRPr lang="en-US" dirty="0"/>
          </a:p>
        </p:txBody>
      </p:sp>
      <p:graphicFrame>
        <p:nvGraphicFramePr>
          <p:cNvPr id="3" name="Diagram 2">
            <a:extLst>
              <a:ext uri="{FF2B5EF4-FFF2-40B4-BE49-F238E27FC236}">
                <a16:creationId xmlns:a16="http://schemas.microsoft.com/office/drawing/2014/main" xmlns="" id="{8BDD1D22-4F28-4E51-88DD-1E66FE6EA2A7}"/>
              </a:ext>
            </a:extLst>
          </p:cNvPr>
          <p:cNvGraphicFramePr/>
          <p:nvPr>
            <p:extLst>
              <p:ext uri="{D42A27DB-BD31-4B8C-83A1-F6EECF244321}">
                <p14:modId xmlns:p14="http://schemas.microsoft.com/office/powerpoint/2010/main" val="333773536"/>
              </p:ext>
            </p:extLst>
          </p:nvPr>
        </p:nvGraphicFramePr>
        <p:xfrm>
          <a:off x="1604554" y="1631366"/>
          <a:ext cx="9721080" cy="45339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56451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363" y="487769"/>
            <a:ext cx="9598700" cy="1231032"/>
          </a:xfrm>
        </p:spPr>
        <p:txBody>
          <a:bodyPr>
            <a:normAutofit fontScale="90000"/>
          </a:bodyPr>
          <a:lstStyle/>
          <a:p>
            <a:r>
              <a:rPr lang="el-GR" dirty="0"/>
              <a:t>Περίγραμμα για την Πολιτισμική Σύνθεση</a:t>
            </a:r>
            <a:r>
              <a:rPr lang="el-GR" sz="2700" dirty="0"/>
              <a:t>*</a:t>
            </a:r>
            <a:r>
              <a:rPr lang="el-GR" dirty="0"/>
              <a:t> – Ο/η επαγγελματίας ενθαρρύνεται να:</a:t>
            </a:r>
            <a:endParaRPr lang="en-GB" dirty="0"/>
          </a:p>
        </p:txBody>
      </p:sp>
      <p:sp>
        <p:nvSpPr>
          <p:cNvPr id="4" name="Slide Number Placeholder 3"/>
          <p:cNvSpPr>
            <a:spLocks noGrp="1"/>
          </p:cNvSpPr>
          <p:nvPr>
            <p:ph type="sldNum" sz="quarter" idx="12"/>
          </p:nvPr>
        </p:nvSpPr>
        <p:spPr/>
        <p:txBody>
          <a:bodyPr/>
          <a:lstStyle/>
          <a:p>
            <a:fld id="{C014DD1E-5D91-48A3-AD6D-45FBA980D106}" type="slidenum">
              <a:rPr lang="en-GB" smtClean="0"/>
              <a:t>32</a:t>
            </a:fld>
            <a:endParaRPr lang="en-GB"/>
          </a:p>
        </p:txBody>
      </p:sp>
      <p:graphicFrame>
        <p:nvGraphicFramePr>
          <p:cNvPr id="8" name="Diagram 7">
            <a:extLst>
              <a:ext uri="{FF2B5EF4-FFF2-40B4-BE49-F238E27FC236}">
                <a16:creationId xmlns:a16="http://schemas.microsoft.com/office/drawing/2014/main" xmlns="" id="{6F79C338-13E4-4299-A1FE-50044D7005D8}"/>
              </a:ext>
            </a:extLst>
          </p:cNvPr>
          <p:cNvGraphicFramePr/>
          <p:nvPr>
            <p:extLst>
              <p:ext uri="{D42A27DB-BD31-4B8C-83A1-F6EECF244321}">
                <p14:modId xmlns:p14="http://schemas.microsoft.com/office/powerpoint/2010/main" val="875148590"/>
              </p:ext>
            </p:extLst>
          </p:nvPr>
        </p:nvGraphicFramePr>
        <p:xfrm>
          <a:off x="1811929" y="1566731"/>
          <a:ext cx="8784976" cy="4536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xmlns="" id="{5FC79E53-CB7D-40E5-98BA-C90D6AC39886}"/>
              </a:ext>
            </a:extLst>
          </p:cNvPr>
          <p:cNvSpPr txBox="1"/>
          <p:nvPr/>
        </p:nvSpPr>
        <p:spPr>
          <a:xfrm>
            <a:off x="10842224" y="5139200"/>
            <a:ext cx="1097326" cy="954107"/>
          </a:xfrm>
          <a:prstGeom prst="rect">
            <a:avLst/>
          </a:prstGeom>
          <a:noFill/>
        </p:spPr>
        <p:txBody>
          <a:bodyPr wrap="square" rtlCol="0">
            <a:spAutoFit/>
          </a:bodyPr>
          <a:lstStyle/>
          <a:p>
            <a:r>
              <a:rPr lang="el-GR" sz="1400" dirty="0">
                <a:solidFill>
                  <a:schemeClr val="bg1">
                    <a:lumMod val="75000"/>
                  </a:schemeClr>
                </a:solidFill>
              </a:rPr>
              <a:t>*</a:t>
            </a:r>
            <a:r>
              <a:rPr lang="en-GB" sz="1400" dirty="0">
                <a:solidFill>
                  <a:schemeClr val="bg1">
                    <a:lumMod val="75000"/>
                  </a:schemeClr>
                </a:solidFill>
              </a:rPr>
              <a:t>Tool: Outline for Cultural Formulation</a:t>
            </a:r>
          </a:p>
        </p:txBody>
      </p:sp>
    </p:spTree>
    <p:extLst>
      <p:ext uri="{BB962C8B-B14F-4D97-AF65-F5344CB8AC3E}">
        <p14:creationId xmlns:p14="http://schemas.microsoft.com/office/powerpoint/2010/main" val="3848247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014DD1E-5D91-48A3-AD6D-45FBA980D106}" type="slidenum">
              <a:rPr lang="en-GB" smtClean="0"/>
              <a:t>33</a:t>
            </a:fld>
            <a:endParaRPr lang="en-GB"/>
          </a:p>
        </p:txBody>
      </p:sp>
      <p:sp>
        <p:nvSpPr>
          <p:cNvPr id="4" name="Title 1">
            <a:extLst>
              <a:ext uri="{FF2B5EF4-FFF2-40B4-BE49-F238E27FC236}">
                <a16:creationId xmlns:a16="http://schemas.microsoft.com/office/drawing/2014/main" xmlns="" id="{F9CAC85F-9CC3-4028-8264-C5189726ACB6}"/>
              </a:ext>
            </a:extLst>
          </p:cNvPr>
          <p:cNvSpPr txBox="1">
            <a:spLocks/>
          </p:cNvSpPr>
          <p:nvPr/>
        </p:nvSpPr>
        <p:spPr>
          <a:xfrm>
            <a:off x="1413892" y="476672"/>
            <a:ext cx="10009112" cy="1440160"/>
          </a:xfrm>
          <a:prstGeom prst="rect">
            <a:avLst/>
          </a:prstGeom>
        </p:spPr>
        <p:txBody>
          <a:bodyPr lIns="91440" tIns="45720" rIns="91440" bIns="45720" anchor="t"/>
          <a:lstStyle>
            <a:lvl1pPr algn="l" defTabSz="914126" rtl="0" eaLnBrk="1" latinLnBrk="0" hangingPunct="1">
              <a:lnSpc>
                <a:spcPct val="89000"/>
              </a:lnSpc>
              <a:spcBef>
                <a:spcPct val="0"/>
              </a:spcBef>
              <a:buNone/>
              <a:defRPr sz="4399" kern="1200" baseline="0">
                <a:solidFill>
                  <a:schemeClr val="tx2"/>
                </a:solidFill>
                <a:latin typeface="+mj-lt"/>
                <a:ea typeface="+mj-ea"/>
                <a:cs typeface="+mj-cs"/>
              </a:defRPr>
            </a:lvl1pPr>
          </a:lstStyle>
          <a:p>
            <a:r>
              <a:rPr lang="el-GR" sz="4350" dirty="0"/>
              <a:t>Τι μπορούν να κάνουν οι επαγγελματίες για να επιτύχουν την πολιτισμική ασφάλεια</a:t>
            </a:r>
            <a:endParaRPr lang="en-GB" sz="4350" dirty="0"/>
          </a:p>
        </p:txBody>
      </p:sp>
      <p:sp>
        <p:nvSpPr>
          <p:cNvPr id="6" name="Content Placeholder 2">
            <a:extLst>
              <a:ext uri="{FF2B5EF4-FFF2-40B4-BE49-F238E27FC236}">
                <a16:creationId xmlns:a16="http://schemas.microsoft.com/office/drawing/2014/main" xmlns="" id="{88C88F1D-58CD-4EC7-B6EE-FF8BE672D842}"/>
              </a:ext>
            </a:extLst>
          </p:cNvPr>
          <p:cNvSpPr txBox="1">
            <a:spLocks/>
          </p:cNvSpPr>
          <p:nvPr/>
        </p:nvSpPr>
        <p:spPr>
          <a:xfrm>
            <a:off x="1524016" y="1349152"/>
            <a:ext cx="10411428" cy="1800200"/>
          </a:xfrm>
          <a:prstGeom prst="rect">
            <a:avLst/>
          </a:prstGeom>
        </p:spPr>
        <p:txBody>
          <a:bodyPr/>
          <a:lstStyle>
            <a:lvl1pPr marL="383933" indent="-383933" algn="l" defTabSz="914126" rtl="0" eaLnBrk="1" latinLnBrk="0" hangingPunct="1">
              <a:lnSpc>
                <a:spcPct val="94000"/>
              </a:lnSpc>
              <a:spcBef>
                <a:spcPts val="1000"/>
              </a:spcBef>
              <a:spcAft>
                <a:spcPts val="200"/>
              </a:spcAft>
              <a:buFont typeface="Franklin Gothic Book" panose="020B0503020102020204" pitchFamily="34" charset="0"/>
              <a:buChar char="■"/>
              <a:defRPr sz="1999" kern="1200" baseline="0">
                <a:solidFill>
                  <a:schemeClr val="tx2"/>
                </a:solidFill>
                <a:latin typeface="+mn-lt"/>
                <a:ea typeface="+mn-ea"/>
                <a:cs typeface="+mn-cs"/>
              </a:defRPr>
            </a:lvl1pPr>
            <a:lvl2pPr marL="914126" indent="-383933" algn="l" defTabSz="914126" rtl="0" eaLnBrk="1" latinLnBrk="0" hangingPunct="1">
              <a:lnSpc>
                <a:spcPct val="94000"/>
              </a:lnSpc>
              <a:spcBef>
                <a:spcPts val="500"/>
              </a:spcBef>
              <a:spcAft>
                <a:spcPts val="200"/>
              </a:spcAft>
              <a:buFont typeface="Franklin Gothic Book" panose="020B0503020102020204" pitchFamily="34" charset="0"/>
              <a:buChar char="–"/>
              <a:defRPr sz="1999" i="1" kern="1200" baseline="0">
                <a:solidFill>
                  <a:schemeClr val="tx2"/>
                </a:solidFill>
                <a:latin typeface="+mn-lt"/>
                <a:ea typeface="+mn-ea"/>
                <a:cs typeface="+mn-cs"/>
              </a:defRPr>
            </a:lvl2pPr>
            <a:lvl3pPr marL="1371189" indent="-383933" algn="l" defTabSz="914126" rtl="0" eaLnBrk="1" latinLnBrk="0" hangingPunct="1">
              <a:lnSpc>
                <a:spcPct val="94000"/>
              </a:lnSpc>
              <a:spcBef>
                <a:spcPts val="500"/>
              </a:spcBef>
              <a:spcAft>
                <a:spcPts val="200"/>
              </a:spcAft>
              <a:buFont typeface="Franklin Gothic Book" panose="020B0503020102020204" pitchFamily="34" charset="0"/>
              <a:buChar char="■"/>
              <a:defRPr sz="1799" kern="1200" baseline="0">
                <a:solidFill>
                  <a:schemeClr val="tx2"/>
                </a:solidFill>
                <a:latin typeface="+mn-lt"/>
                <a:ea typeface="+mn-ea"/>
                <a:cs typeface="+mn-cs"/>
              </a:defRPr>
            </a:lvl3pPr>
            <a:lvl4pPr marL="1828251" indent="-383933" algn="l" defTabSz="914126" rtl="0" eaLnBrk="1" latinLnBrk="0" hangingPunct="1">
              <a:lnSpc>
                <a:spcPct val="94000"/>
              </a:lnSpc>
              <a:spcBef>
                <a:spcPts val="500"/>
              </a:spcBef>
              <a:spcAft>
                <a:spcPts val="200"/>
              </a:spcAft>
              <a:buFont typeface="Franklin Gothic Book" panose="020B0503020102020204" pitchFamily="34" charset="0"/>
              <a:buChar char="–"/>
              <a:defRPr sz="1799" i="1" kern="1200" baseline="0">
                <a:solidFill>
                  <a:schemeClr val="tx2"/>
                </a:solidFill>
                <a:latin typeface="+mn-lt"/>
                <a:ea typeface="+mn-ea"/>
                <a:cs typeface="+mn-cs"/>
              </a:defRPr>
            </a:lvl4pPr>
            <a:lvl5pPr marL="2285314" indent="-383933" algn="l" defTabSz="914126"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2377" indent="-383933" algn="l" defTabSz="914126"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199440"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6503"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3566"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lgn="l">
              <a:buNone/>
            </a:pPr>
            <a:endParaRPr lang="en-US" b="0" i="0" dirty="0">
              <a:solidFill>
                <a:srgbClr val="505151"/>
              </a:solidFill>
              <a:effectLst/>
              <a:latin typeface="MuseoSans-300"/>
            </a:endParaRPr>
          </a:p>
        </p:txBody>
      </p:sp>
      <p:sp>
        <p:nvSpPr>
          <p:cNvPr id="10" name="Content Placeholder 2">
            <a:extLst>
              <a:ext uri="{FF2B5EF4-FFF2-40B4-BE49-F238E27FC236}">
                <a16:creationId xmlns:a16="http://schemas.microsoft.com/office/drawing/2014/main" xmlns="" id="{7A90A758-5647-4F29-94F2-51AB0D642B03}"/>
              </a:ext>
            </a:extLst>
          </p:cNvPr>
          <p:cNvSpPr txBox="1">
            <a:spLocks/>
          </p:cNvSpPr>
          <p:nvPr/>
        </p:nvSpPr>
        <p:spPr>
          <a:xfrm>
            <a:off x="1413892" y="2041612"/>
            <a:ext cx="10411428" cy="3960440"/>
          </a:xfrm>
          <a:prstGeom prst="rect">
            <a:avLst/>
          </a:prstGeom>
        </p:spPr>
        <p:txBody>
          <a:bodyPr lIns="91440" tIns="45720" rIns="91440" bIns="45720" anchor="t"/>
          <a:lstStyle>
            <a:lvl1pPr marL="383933" indent="-383933" algn="l" defTabSz="914126" rtl="0" eaLnBrk="1" latinLnBrk="0" hangingPunct="1">
              <a:lnSpc>
                <a:spcPct val="94000"/>
              </a:lnSpc>
              <a:spcBef>
                <a:spcPts val="1000"/>
              </a:spcBef>
              <a:spcAft>
                <a:spcPts val="200"/>
              </a:spcAft>
              <a:buFont typeface="Franklin Gothic Book" panose="020B0503020102020204" pitchFamily="34" charset="0"/>
              <a:buChar char="■"/>
              <a:defRPr sz="1999" kern="1200" baseline="0">
                <a:solidFill>
                  <a:schemeClr val="tx2"/>
                </a:solidFill>
                <a:latin typeface="+mn-lt"/>
                <a:ea typeface="+mn-ea"/>
                <a:cs typeface="+mn-cs"/>
              </a:defRPr>
            </a:lvl1pPr>
            <a:lvl2pPr marL="914126" indent="-383933" algn="l" defTabSz="914126" rtl="0" eaLnBrk="1" latinLnBrk="0" hangingPunct="1">
              <a:lnSpc>
                <a:spcPct val="94000"/>
              </a:lnSpc>
              <a:spcBef>
                <a:spcPts val="500"/>
              </a:spcBef>
              <a:spcAft>
                <a:spcPts val="200"/>
              </a:spcAft>
              <a:buFont typeface="Franklin Gothic Book" panose="020B0503020102020204" pitchFamily="34" charset="0"/>
              <a:buChar char="–"/>
              <a:defRPr sz="1999" i="1" kern="1200" baseline="0">
                <a:solidFill>
                  <a:schemeClr val="tx2"/>
                </a:solidFill>
                <a:latin typeface="+mn-lt"/>
                <a:ea typeface="+mn-ea"/>
                <a:cs typeface="+mn-cs"/>
              </a:defRPr>
            </a:lvl2pPr>
            <a:lvl3pPr marL="1371189" indent="-383933" algn="l" defTabSz="914126" rtl="0" eaLnBrk="1" latinLnBrk="0" hangingPunct="1">
              <a:lnSpc>
                <a:spcPct val="94000"/>
              </a:lnSpc>
              <a:spcBef>
                <a:spcPts val="500"/>
              </a:spcBef>
              <a:spcAft>
                <a:spcPts val="200"/>
              </a:spcAft>
              <a:buFont typeface="Franklin Gothic Book" panose="020B0503020102020204" pitchFamily="34" charset="0"/>
              <a:buChar char="■"/>
              <a:defRPr sz="1799" kern="1200" baseline="0">
                <a:solidFill>
                  <a:schemeClr val="tx2"/>
                </a:solidFill>
                <a:latin typeface="+mn-lt"/>
                <a:ea typeface="+mn-ea"/>
                <a:cs typeface="+mn-cs"/>
              </a:defRPr>
            </a:lvl3pPr>
            <a:lvl4pPr marL="1828251" indent="-383933" algn="l" defTabSz="914126" rtl="0" eaLnBrk="1" latinLnBrk="0" hangingPunct="1">
              <a:lnSpc>
                <a:spcPct val="94000"/>
              </a:lnSpc>
              <a:spcBef>
                <a:spcPts val="500"/>
              </a:spcBef>
              <a:spcAft>
                <a:spcPts val="200"/>
              </a:spcAft>
              <a:buFont typeface="Franklin Gothic Book" panose="020B0503020102020204" pitchFamily="34" charset="0"/>
              <a:buChar char="–"/>
              <a:defRPr sz="1799" i="1" kern="1200" baseline="0">
                <a:solidFill>
                  <a:schemeClr val="tx2"/>
                </a:solidFill>
                <a:latin typeface="+mn-lt"/>
                <a:ea typeface="+mn-ea"/>
                <a:cs typeface="+mn-cs"/>
              </a:defRPr>
            </a:lvl4pPr>
            <a:lvl5pPr marL="2285314" indent="-383933" algn="l" defTabSz="914126"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2377" indent="-383933" algn="l" defTabSz="914126"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199440"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6503"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3566"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lgn="just">
              <a:buNone/>
            </a:pPr>
            <a:r>
              <a:rPr lang="el-GR" dirty="0"/>
              <a:t>Για να επιτύχετε την πολιτισμική ασφάλεια πρέπει να: </a:t>
            </a:r>
          </a:p>
          <a:p>
            <a:pPr algn="just">
              <a:buFont typeface="Wingdings" panose="05000000000000000000" pitchFamily="2" charset="2"/>
              <a:buChar char="q"/>
            </a:pPr>
            <a:r>
              <a:rPr lang="el-GR" dirty="0"/>
              <a:t>Κατανοήσετε την κοινότητά σας. </a:t>
            </a:r>
          </a:p>
          <a:p>
            <a:pPr algn="just">
              <a:buFont typeface="Wingdings" panose="05000000000000000000" pitchFamily="2" charset="2"/>
              <a:buChar char="q"/>
            </a:pPr>
            <a:r>
              <a:rPr lang="el-GR" dirty="0"/>
              <a:t>Δημιουργήσετε δεσμούς μεταξύ υπηρεσιών υγείας και δομών εντός της κοινότητας που ασχολούνται με την διαπολιτισμικότητα.</a:t>
            </a:r>
            <a:endParaRPr lang="en-US" dirty="0">
              <a:cs typeface="Calibri"/>
            </a:endParaRPr>
          </a:p>
          <a:p>
            <a:pPr marL="383540" indent="-383540" algn="just">
              <a:buFont typeface="Wingdings" panose="05000000000000000000" pitchFamily="2" charset="2"/>
              <a:buChar char="q"/>
            </a:pPr>
            <a:r>
              <a:rPr lang="el-GR" dirty="0"/>
              <a:t>Παρέχετε χρήσιμες, προσαρμοσμένες πληροφορίες σε άλλες γλώσσες. </a:t>
            </a:r>
          </a:p>
          <a:p>
            <a:pPr marL="383540" indent="-383540" algn="just">
              <a:buFont typeface="Wingdings" panose="05000000000000000000" pitchFamily="2" charset="2"/>
              <a:buChar char="q"/>
            </a:pPr>
            <a:r>
              <a:rPr lang="el-GR" dirty="0"/>
              <a:t>Αναγνωρίσετε τη συμβολή του πολιτισμού στις συμπεριφορές υγείας. </a:t>
            </a:r>
            <a:endParaRPr lang="en-US" dirty="0">
              <a:cs typeface="Calibri"/>
            </a:endParaRPr>
          </a:p>
          <a:p>
            <a:pPr marL="383540" indent="-383540" algn="just">
              <a:buFont typeface="Wingdings" panose="05000000000000000000" pitchFamily="2" charset="2"/>
              <a:buChar char="q"/>
            </a:pPr>
            <a:r>
              <a:rPr lang="el-GR" sz="1950" dirty="0"/>
              <a:t>Κοιτάξετε ολόκληρο το άτομο πέρα από πολιτισμικά ή άλλα σύνορα. </a:t>
            </a:r>
          </a:p>
          <a:p>
            <a:pPr marL="383540" indent="-383540" algn="just">
              <a:buFont typeface="Wingdings" panose="05000000000000000000" pitchFamily="2" charset="2"/>
              <a:buChar char="q"/>
            </a:pPr>
            <a:r>
              <a:rPr lang="el-GR" dirty="0"/>
              <a:t>Κοιτάξετε τη «μεγαλύτερη εικόνα» και να αναγνωρίσετε ότι είναι δύσκολο να διαχωρίσετε τις καταστάσεις ψυχικής υγείας, όπως την κατάθλιψη, από άλλες καταστάσεις, όπως η φτώχεια ή η έλλειψη στέγης.</a:t>
            </a:r>
            <a:endParaRPr lang="en-US" dirty="0"/>
          </a:p>
        </p:txBody>
      </p:sp>
    </p:spTree>
    <p:extLst>
      <p:ext uri="{BB962C8B-B14F-4D97-AF65-F5344CB8AC3E}">
        <p14:creationId xmlns:p14="http://schemas.microsoft.com/office/powerpoint/2010/main" val="1654966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243" y="613433"/>
            <a:ext cx="9598700" cy="1087016"/>
          </a:xfrm>
        </p:spPr>
        <p:txBody>
          <a:bodyPr>
            <a:normAutofit fontScale="90000"/>
          </a:bodyPr>
          <a:lstStyle/>
          <a:p>
            <a:pPr algn="just"/>
            <a:r>
              <a:rPr lang="el-GR" dirty="0"/>
              <a:t>Ανισότητες &amp; ψυχική υγεία - Η περίπτωση της πανδημίας C</a:t>
            </a:r>
            <a:r>
              <a:rPr lang="en-GB" dirty="0"/>
              <a:t>OVID</a:t>
            </a:r>
            <a:r>
              <a:rPr lang="el-GR" dirty="0"/>
              <a:t>-19</a:t>
            </a:r>
            <a:endParaRPr lang="en-GB" dirty="0"/>
          </a:p>
        </p:txBody>
      </p:sp>
      <p:sp>
        <p:nvSpPr>
          <p:cNvPr id="3" name="Content Placeholder 2"/>
          <p:cNvSpPr>
            <a:spLocks noGrp="1"/>
          </p:cNvSpPr>
          <p:nvPr>
            <p:ph idx="1"/>
          </p:nvPr>
        </p:nvSpPr>
        <p:spPr>
          <a:xfrm>
            <a:off x="1401214" y="2060848"/>
            <a:ext cx="4477174" cy="3528392"/>
          </a:xfrm>
        </p:spPr>
        <p:txBody>
          <a:bodyPr>
            <a:normAutofit/>
          </a:bodyPr>
          <a:lstStyle/>
          <a:p>
            <a:pPr marL="0" indent="0" algn="just">
              <a:buNone/>
            </a:pPr>
            <a:r>
              <a:rPr lang="el-GR" dirty="0"/>
              <a:t>Σε έρευνα που πραγματοποιήθηκε από το φιλανθρωπικό ίδρυμα ψυχικής υγείας </a:t>
            </a:r>
            <a:r>
              <a:rPr lang="el-GR" dirty="0" err="1"/>
              <a:t>Mind</a:t>
            </a:r>
            <a:r>
              <a:rPr lang="el-GR" dirty="0"/>
              <a:t> στο Ηνωμένο Βασίλειο (2020) σε περισσότερους από 14.000 ενήλικες βρέθηκε ότι </a:t>
            </a:r>
            <a:r>
              <a:rPr lang="el-GR" u="sng" dirty="0"/>
              <a:t>οι υπάρχουσες ανισότητες </a:t>
            </a:r>
            <a:r>
              <a:rPr lang="el-GR" dirty="0"/>
              <a:t>στη στέγαση, την απασχόληση, τα οικονομικά και άλλα θέματα είχαν </a:t>
            </a:r>
            <a:r>
              <a:rPr lang="el-GR" u="sng" dirty="0"/>
              <a:t>μεγαλύτερο αντίκτυπο </a:t>
            </a:r>
            <a:r>
              <a:rPr lang="el-GR" dirty="0"/>
              <a:t>στην ψυχική υγεία των ατόμων από εθνικές μειονότητες απ’ ότι στους λευκούς κατά τη διάρκεια της πανδημίας του κορωνοϊού.</a:t>
            </a:r>
            <a:endParaRPr lang="en-US" dirty="0"/>
          </a:p>
        </p:txBody>
      </p:sp>
      <p:sp>
        <p:nvSpPr>
          <p:cNvPr id="4" name="Slide Number Placeholder 3"/>
          <p:cNvSpPr>
            <a:spLocks noGrp="1"/>
          </p:cNvSpPr>
          <p:nvPr>
            <p:ph type="sldNum" sz="quarter" idx="12"/>
          </p:nvPr>
        </p:nvSpPr>
        <p:spPr/>
        <p:txBody>
          <a:bodyPr/>
          <a:lstStyle/>
          <a:p>
            <a:fld id="{C014DD1E-5D91-48A3-AD6D-45FBA980D106}" type="slidenum">
              <a:rPr lang="en-GB" smtClean="0"/>
              <a:t>34</a:t>
            </a:fld>
            <a:endParaRPr lang="en-GB"/>
          </a:p>
        </p:txBody>
      </p:sp>
      <p:sp>
        <p:nvSpPr>
          <p:cNvPr id="5" name="Speech Bubble: Rectangle with Corners Rounded 4">
            <a:extLst>
              <a:ext uri="{FF2B5EF4-FFF2-40B4-BE49-F238E27FC236}">
                <a16:creationId xmlns:a16="http://schemas.microsoft.com/office/drawing/2014/main" xmlns="" id="{1D48A4BC-056F-4526-98A4-28CA9F217A4C}"/>
              </a:ext>
            </a:extLst>
          </p:cNvPr>
          <p:cNvSpPr/>
          <p:nvPr/>
        </p:nvSpPr>
        <p:spPr>
          <a:xfrm>
            <a:off x="6170593" y="2276872"/>
            <a:ext cx="5832648" cy="3096344"/>
          </a:xfrm>
          <a:prstGeom prst="wedgeRoundRectCallout">
            <a:avLst/>
          </a:prstGeom>
          <a:solidFill>
            <a:schemeClr val="accent6">
              <a:lumMod val="75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l-GR" sz="1500" b="0" i="0" dirty="0">
                <a:solidFill>
                  <a:schemeClr val="bg2"/>
                </a:solidFill>
                <a:effectLst/>
                <a:latin typeface="+mj-lt"/>
              </a:rPr>
              <a:t>«Πέρυσι σταμάτησα </a:t>
            </a:r>
            <a:r>
              <a:rPr lang="el-GR" sz="1500" dirty="0">
                <a:solidFill>
                  <a:schemeClr val="bg2"/>
                </a:solidFill>
                <a:latin typeface="+mj-lt"/>
              </a:rPr>
              <a:t>να διδάσκω σε καθημερινή βάση</a:t>
            </a:r>
            <a:r>
              <a:rPr lang="el-GR" sz="1500" b="0" i="0" dirty="0">
                <a:solidFill>
                  <a:schemeClr val="bg2"/>
                </a:solidFill>
                <a:effectLst/>
                <a:latin typeface="+mj-lt"/>
              </a:rPr>
              <a:t> και επέστρεψα σπίτι για να εξοικονομήσω χρήματα. Η επιστροφή στο σπίτι διατάραξε την ψυχική μου υγεία και με έκανε να  υποφέρω και ακριβώς την ώρα που προσπαθούσα να επεξεργαστώ αυτά τα συναισθήματα, ήρθε το λοκντάουν. Η προσπάθεια αντιμετώπισης όλων αυτών, το λοκντάουν, η απομόνωση, η έλλειψη φίλων κ.λπ., </a:t>
            </a:r>
            <a:r>
              <a:rPr lang="el-GR" sz="1500" dirty="0">
                <a:solidFill>
                  <a:schemeClr val="bg2"/>
                </a:solidFill>
                <a:latin typeface="+mj-lt"/>
              </a:rPr>
              <a:t>οδήγησε στην συσσώρευση </a:t>
            </a:r>
            <a:r>
              <a:rPr lang="el-GR" sz="1500" b="0" i="0" dirty="0">
                <a:solidFill>
                  <a:schemeClr val="bg2"/>
                </a:solidFill>
                <a:effectLst/>
                <a:latin typeface="+mj-lt"/>
              </a:rPr>
              <a:t>ψυχικών προβλημάτων. Στη συνέχεια, βγήκαν τα στατιστικά στοιχεία της κυβέρνησης που έδειχναν ότι οι μαύροι είχαν μεγαλύτερο κίνδυνο να πεθάνουν από τον </a:t>
            </a:r>
            <a:r>
              <a:rPr lang="el-GR" sz="1500" b="0" i="0" dirty="0" err="1">
                <a:solidFill>
                  <a:schemeClr val="bg2"/>
                </a:solidFill>
                <a:effectLst/>
                <a:latin typeface="+mj-lt"/>
              </a:rPr>
              <a:t>κορωνοϊό</a:t>
            </a:r>
            <a:r>
              <a:rPr lang="el-GR" sz="1500" b="0" i="0" dirty="0">
                <a:solidFill>
                  <a:schemeClr val="bg2"/>
                </a:solidFill>
                <a:effectLst/>
                <a:latin typeface="+mj-lt"/>
              </a:rPr>
              <a:t> και αυτό με έριξε ακόμα περισσότερο. Ένας ιός δεν μπορεί να κάνει διακρίσεις, αλλά υπάρχει ένα σύστημα που εδώ και χρόνια που μας κάνει πιο ευάλωτους.» </a:t>
            </a:r>
          </a:p>
          <a:p>
            <a:pPr algn="r"/>
            <a:r>
              <a:rPr lang="el-GR" sz="1500" b="0" i="0" dirty="0" err="1">
                <a:solidFill>
                  <a:schemeClr val="bg2"/>
                </a:solidFill>
                <a:effectLst/>
                <a:latin typeface="+mj-lt"/>
              </a:rPr>
              <a:t>Ντάμι</a:t>
            </a:r>
            <a:r>
              <a:rPr lang="el-GR" sz="1500" b="0" i="0" dirty="0">
                <a:solidFill>
                  <a:schemeClr val="bg2"/>
                </a:solidFill>
                <a:effectLst/>
                <a:latin typeface="+mj-lt"/>
              </a:rPr>
              <a:t>, 27 ετών</a:t>
            </a:r>
            <a:endParaRPr lang="en-GB" sz="1500" dirty="0">
              <a:solidFill>
                <a:schemeClr val="bg2"/>
              </a:solidFill>
              <a:latin typeface="+mj-lt"/>
            </a:endParaRPr>
          </a:p>
        </p:txBody>
      </p:sp>
    </p:spTree>
    <p:extLst>
      <p:ext uri="{BB962C8B-B14F-4D97-AF65-F5344CB8AC3E}">
        <p14:creationId xmlns:p14="http://schemas.microsoft.com/office/powerpoint/2010/main" val="3964987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014DD1E-5D91-48A3-AD6D-45FBA980D106}" type="slidenum">
              <a:rPr lang="en-GB" smtClean="0"/>
              <a:t>35</a:t>
            </a:fld>
            <a:endParaRPr lang="en-GB"/>
          </a:p>
        </p:txBody>
      </p:sp>
      <p:sp>
        <p:nvSpPr>
          <p:cNvPr id="4" name="Title 1">
            <a:extLst>
              <a:ext uri="{FF2B5EF4-FFF2-40B4-BE49-F238E27FC236}">
                <a16:creationId xmlns:a16="http://schemas.microsoft.com/office/drawing/2014/main" xmlns="" id="{F9CAC85F-9CC3-4028-8264-C5189726ACB6}"/>
              </a:ext>
            </a:extLst>
          </p:cNvPr>
          <p:cNvSpPr txBox="1">
            <a:spLocks/>
          </p:cNvSpPr>
          <p:nvPr/>
        </p:nvSpPr>
        <p:spPr>
          <a:xfrm>
            <a:off x="1413892" y="476672"/>
            <a:ext cx="9598700" cy="864096"/>
          </a:xfrm>
          <a:prstGeom prst="rect">
            <a:avLst/>
          </a:prstGeom>
        </p:spPr>
        <p:txBody>
          <a:bodyPr/>
          <a:lstStyle>
            <a:lvl1pPr algn="l" defTabSz="914126" rtl="0" eaLnBrk="1" latinLnBrk="0" hangingPunct="1">
              <a:lnSpc>
                <a:spcPct val="89000"/>
              </a:lnSpc>
              <a:spcBef>
                <a:spcPct val="0"/>
              </a:spcBef>
              <a:buNone/>
              <a:defRPr sz="4399" kern="1200" baseline="0">
                <a:solidFill>
                  <a:schemeClr val="tx2"/>
                </a:solidFill>
                <a:latin typeface="+mj-lt"/>
                <a:ea typeface="+mj-ea"/>
                <a:cs typeface="+mj-cs"/>
              </a:defRPr>
            </a:lvl1pPr>
          </a:lstStyle>
          <a:p>
            <a:r>
              <a:rPr lang="el-GR" dirty="0"/>
              <a:t>Μελέτη Περίπτωσης</a:t>
            </a:r>
            <a:endParaRPr lang="en-GB" dirty="0"/>
          </a:p>
        </p:txBody>
      </p:sp>
      <p:sp>
        <p:nvSpPr>
          <p:cNvPr id="7" name="Content Placeholder 2">
            <a:extLst>
              <a:ext uri="{FF2B5EF4-FFF2-40B4-BE49-F238E27FC236}">
                <a16:creationId xmlns:a16="http://schemas.microsoft.com/office/drawing/2014/main" xmlns="" id="{891779CE-9E3F-46DE-8831-DAD2EAC460B1}"/>
              </a:ext>
            </a:extLst>
          </p:cNvPr>
          <p:cNvSpPr txBox="1">
            <a:spLocks/>
          </p:cNvSpPr>
          <p:nvPr/>
        </p:nvSpPr>
        <p:spPr>
          <a:xfrm>
            <a:off x="1413892" y="1556486"/>
            <a:ext cx="10153128" cy="4541627"/>
          </a:xfrm>
          <a:prstGeom prst="rect">
            <a:avLst/>
          </a:prstGeom>
        </p:spPr>
        <p:txBody>
          <a:bodyPr/>
          <a:lstStyle>
            <a:lvl1pPr marL="383933" indent="-383933" algn="l" defTabSz="914126" rtl="0" eaLnBrk="1" latinLnBrk="0" hangingPunct="1">
              <a:lnSpc>
                <a:spcPct val="94000"/>
              </a:lnSpc>
              <a:spcBef>
                <a:spcPts val="1000"/>
              </a:spcBef>
              <a:spcAft>
                <a:spcPts val="200"/>
              </a:spcAft>
              <a:buFont typeface="Franklin Gothic Book" panose="020B0503020102020204" pitchFamily="34" charset="0"/>
              <a:buChar char="■"/>
              <a:defRPr sz="1999" kern="1200" baseline="0">
                <a:solidFill>
                  <a:schemeClr val="tx2"/>
                </a:solidFill>
                <a:latin typeface="+mn-lt"/>
                <a:ea typeface="+mn-ea"/>
                <a:cs typeface="+mn-cs"/>
              </a:defRPr>
            </a:lvl1pPr>
            <a:lvl2pPr marL="914126" indent="-383933" algn="l" defTabSz="914126" rtl="0" eaLnBrk="1" latinLnBrk="0" hangingPunct="1">
              <a:lnSpc>
                <a:spcPct val="94000"/>
              </a:lnSpc>
              <a:spcBef>
                <a:spcPts val="500"/>
              </a:spcBef>
              <a:spcAft>
                <a:spcPts val="200"/>
              </a:spcAft>
              <a:buFont typeface="Franklin Gothic Book" panose="020B0503020102020204" pitchFamily="34" charset="0"/>
              <a:buChar char="–"/>
              <a:defRPr sz="1999" i="1" kern="1200" baseline="0">
                <a:solidFill>
                  <a:schemeClr val="tx2"/>
                </a:solidFill>
                <a:latin typeface="+mn-lt"/>
                <a:ea typeface="+mn-ea"/>
                <a:cs typeface="+mn-cs"/>
              </a:defRPr>
            </a:lvl2pPr>
            <a:lvl3pPr marL="1371189" indent="-383933" algn="l" defTabSz="914126" rtl="0" eaLnBrk="1" latinLnBrk="0" hangingPunct="1">
              <a:lnSpc>
                <a:spcPct val="94000"/>
              </a:lnSpc>
              <a:spcBef>
                <a:spcPts val="500"/>
              </a:spcBef>
              <a:spcAft>
                <a:spcPts val="200"/>
              </a:spcAft>
              <a:buFont typeface="Franklin Gothic Book" panose="020B0503020102020204" pitchFamily="34" charset="0"/>
              <a:buChar char="■"/>
              <a:defRPr sz="1799" kern="1200" baseline="0">
                <a:solidFill>
                  <a:schemeClr val="tx2"/>
                </a:solidFill>
                <a:latin typeface="+mn-lt"/>
                <a:ea typeface="+mn-ea"/>
                <a:cs typeface="+mn-cs"/>
              </a:defRPr>
            </a:lvl3pPr>
            <a:lvl4pPr marL="1828251" indent="-383933" algn="l" defTabSz="914126" rtl="0" eaLnBrk="1" latinLnBrk="0" hangingPunct="1">
              <a:lnSpc>
                <a:spcPct val="94000"/>
              </a:lnSpc>
              <a:spcBef>
                <a:spcPts val="500"/>
              </a:spcBef>
              <a:spcAft>
                <a:spcPts val="200"/>
              </a:spcAft>
              <a:buFont typeface="Franklin Gothic Book" panose="020B0503020102020204" pitchFamily="34" charset="0"/>
              <a:buChar char="–"/>
              <a:defRPr sz="1799" i="1" kern="1200" baseline="0">
                <a:solidFill>
                  <a:schemeClr val="tx2"/>
                </a:solidFill>
                <a:latin typeface="+mn-lt"/>
                <a:ea typeface="+mn-ea"/>
                <a:cs typeface="+mn-cs"/>
              </a:defRPr>
            </a:lvl4pPr>
            <a:lvl5pPr marL="2285314" indent="-383933" algn="l" defTabSz="914126"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2377" indent="-383933" algn="l" defTabSz="914126"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199440"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6503"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3566"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lgn="just">
              <a:buFont typeface="Franklin Gothic Book" panose="020B0503020102020204" pitchFamily="34" charset="0"/>
              <a:buNone/>
            </a:pPr>
            <a:r>
              <a:rPr lang="el-GR" sz="1700" dirty="0"/>
              <a:t>«Όταν η μητέρα μου ήρθε από την Κίνα για μεγάλο χρονικό διάστημα για να παρευρεθεί στον γάμο μου το 2001, ήταν η πιο ιδιαίτερη περίοδος στη ζωή μου. Ένας άνθρωπος με ισχυρή θέληση, η μητέρα μου ήταν γεμάτη ζωή και ο πιο γενναιόδωρος άνθρωπος που έχω γνωρίσει ποτέ. Αλλά μέσα σε έξι μήνες από την άφιξή της στην Ιταλία, παρατήρησα μια δραματική αλλαγή στη σωματική, ψυχική, συναισθηματική και πνευματική της ευημερία. Ήταν σαφές ότι βίωνε ένα βαθύ πολιτισμικό σοκ με κάθε δυνατή έννοια, ένα σοκ που επιδεινώθηκε από τη δυσκολία της με την αγγλική γλώσσα, την έλλειψη υποστήριξης της κοινότητας και την απουσία των δικών της φίλων. Δεν μπορούσε να ασχοληθεί με καμία από τις οικείες καθημερινές της δραστηριότητες ή τα κοινωνικά δίκτυα εδώ. Ο δυνατός, χαρούμενος και υγιής άνθρωπος που αγαπούσα τόσο έδειχνε τώρα όλα τα σημάδια άγχους, μοναξιάς και κατάθλιψης που προκλήθηκαν από την κοινωνική απομόνωση.»</a:t>
            </a:r>
          </a:p>
          <a:p>
            <a:pPr marL="0" indent="0" algn="just">
              <a:buFont typeface="Franklin Gothic Book" panose="020B0503020102020204" pitchFamily="34" charset="0"/>
              <a:buNone/>
            </a:pPr>
            <a:r>
              <a:rPr lang="el-GR" sz="1700" b="1" dirty="0"/>
              <a:t>Συζήτηση - </a:t>
            </a:r>
            <a:r>
              <a:rPr lang="el-GR" sz="1700" dirty="0"/>
              <a:t>Συζητήστε σε ομάδες των 2 για τις ακόλουθες ερωτήσεις:</a:t>
            </a:r>
          </a:p>
          <a:p>
            <a:pPr marL="0" indent="0" algn="just">
              <a:buFont typeface="Franklin Gothic Book" panose="020B0503020102020204" pitchFamily="34" charset="0"/>
              <a:buNone/>
            </a:pPr>
            <a:r>
              <a:rPr lang="el-GR" sz="1700" dirty="0"/>
              <a:t>- Πώς θα μπορούσε η κόρη να βοηθήσει τη μητέρα της; Ποια βήματα πρέπει να ακολουθήσει;</a:t>
            </a:r>
          </a:p>
          <a:p>
            <a:pPr marL="0" indent="0" algn="just">
              <a:buFont typeface="Franklin Gothic Book" panose="020B0503020102020204" pitchFamily="34" charset="0"/>
              <a:buNone/>
            </a:pPr>
            <a:r>
              <a:rPr lang="el-GR" sz="1700" dirty="0"/>
              <a:t>- Τι πιστεύετε ότι θα πρότειναν οι επαγγελματίες στη χώρα σας να κάνουν;</a:t>
            </a:r>
          </a:p>
          <a:p>
            <a:pPr marL="0" indent="0" algn="just">
              <a:buFont typeface="Franklin Gothic Book" panose="020B0503020102020204" pitchFamily="34" charset="0"/>
              <a:buNone/>
            </a:pPr>
            <a:r>
              <a:rPr lang="el-GR" sz="1700" dirty="0"/>
              <a:t>- Εάν η μητέρα ζητούσε τη βοήθεια ενός συμβούλου, ποια θα μπορούσαν να είναι τα πιθανά εμπόδια για να επιτύχει αυτή η προσπάθεια;</a:t>
            </a:r>
            <a:endParaRPr lang="en-US" sz="1700" dirty="0"/>
          </a:p>
        </p:txBody>
      </p:sp>
    </p:spTree>
    <p:extLst>
      <p:ext uri="{BB962C8B-B14F-4D97-AF65-F5344CB8AC3E}">
        <p14:creationId xmlns:p14="http://schemas.microsoft.com/office/powerpoint/2010/main" val="1615788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473E4A88-8EB3-45F0-9A7E-FB0B2B9C4320}"/>
              </a:ext>
            </a:extLst>
          </p:cNvPr>
          <p:cNvSpPr>
            <a:spLocks noGrp="1"/>
          </p:cNvSpPr>
          <p:nvPr>
            <p:ph type="title"/>
          </p:nvPr>
        </p:nvSpPr>
        <p:spPr>
          <a:xfrm>
            <a:off x="1371243" y="685800"/>
            <a:ext cx="9598700" cy="1035674"/>
          </a:xfrm>
        </p:spPr>
        <p:txBody>
          <a:bodyPr/>
          <a:lstStyle/>
          <a:p>
            <a:r>
              <a:rPr lang="el-GR" dirty="0"/>
              <a:t>Ανακεφαλαίωση</a:t>
            </a:r>
            <a:endParaRPr lang="en-GB" dirty="0"/>
          </a:p>
        </p:txBody>
      </p:sp>
      <p:sp>
        <p:nvSpPr>
          <p:cNvPr id="4" name="Content Placeholder 3">
            <a:extLst>
              <a:ext uri="{FF2B5EF4-FFF2-40B4-BE49-F238E27FC236}">
                <a16:creationId xmlns:a16="http://schemas.microsoft.com/office/drawing/2014/main" xmlns="" id="{73822B54-0142-439E-B26A-07C00DBCECBB}"/>
              </a:ext>
            </a:extLst>
          </p:cNvPr>
          <p:cNvSpPr>
            <a:spLocks noGrp="1"/>
          </p:cNvSpPr>
          <p:nvPr>
            <p:ph idx="1"/>
          </p:nvPr>
        </p:nvSpPr>
        <p:spPr>
          <a:xfrm>
            <a:off x="1371243" y="1988840"/>
            <a:ext cx="9598700" cy="3581400"/>
          </a:xfrm>
        </p:spPr>
        <p:txBody>
          <a:bodyPr>
            <a:normAutofit/>
          </a:bodyPr>
          <a:lstStyle/>
          <a:p>
            <a:pPr algn="just">
              <a:buFont typeface="Wingdings" panose="05000000000000000000" pitchFamily="2" charset="2"/>
              <a:buChar char="Ø"/>
            </a:pPr>
            <a:r>
              <a:rPr lang="el-GR" sz="2000" i="1" dirty="0"/>
              <a:t>Διαφορετικά άτομα έχουν διαφορετικούς τρόπους να βλέπουν, να ερμηνεύουν και να αντιμετωπίζουν την ψυχική υγεία και τις εμπειρίες με προβλήματα ψυχικής υγείας. </a:t>
            </a:r>
          </a:p>
          <a:p>
            <a:pPr algn="just">
              <a:buFont typeface="Wingdings" panose="05000000000000000000" pitchFamily="2" charset="2"/>
              <a:buChar char="Ø"/>
            </a:pPr>
            <a:r>
              <a:rPr lang="el-GR" sz="2000" i="1" dirty="0"/>
              <a:t>Αυτά μπορούν να επηρεαστούν από διάφορους παράγοντες, όπως χαρακτηριστικά της προσωπικότητας, κουλτούρα, θρησκευτικές πεποιθήσεις, κοινωνικό περιβάλλον, κοινωνικό στίγμα και πολλά άλλα. </a:t>
            </a:r>
          </a:p>
          <a:p>
            <a:pPr algn="just">
              <a:buFont typeface="Wingdings" panose="05000000000000000000" pitchFamily="2" charset="2"/>
              <a:buChar char="Ø"/>
            </a:pPr>
            <a:r>
              <a:rPr lang="el-GR" sz="2000" i="1" dirty="0"/>
              <a:t>Ο πολιτισμός επηρεάζει τα συμπτώματα, την παρουσίασή τους και τα νοήματα που τους αποδίδουν οι διαφορετικοί άνθρωποι. </a:t>
            </a:r>
          </a:p>
          <a:p>
            <a:pPr algn="just">
              <a:buFont typeface="Wingdings" panose="05000000000000000000" pitchFamily="2" charset="2"/>
              <a:buChar char="Ø"/>
            </a:pPr>
            <a:r>
              <a:rPr lang="el-GR" sz="2000" i="1" dirty="0"/>
              <a:t>Οι επαγγελματίες που εργάζονται με άτομα από διαφορετικά πολιτισμικά υπόβαθρα πρέπει να λαμβάνουν υπόψη τα πολιτισμικά χαρακτηριστικά τους όταν αλληλεπιδρούν μαζί τους, προκειμένου να παρέχουν πολιτισμικά ευαίσθητη φροντίδα.</a:t>
            </a:r>
            <a:endParaRPr lang="en-GB" dirty="0"/>
          </a:p>
        </p:txBody>
      </p:sp>
      <p:sp>
        <p:nvSpPr>
          <p:cNvPr id="2" name="Slide Number Placeholder 1">
            <a:extLst>
              <a:ext uri="{FF2B5EF4-FFF2-40B4-BE49-F238E27FC236}">
                <a16:creationId xmlns:a16="http://schemas.microsoft.com/office/drawing/2014/main" xmlns="" id="{5931C32E-AEC3-4E7F-BC22-CDC5F9E1ADF1}"/>
              </a:ext>
            </a:extLst>
          </p:cNvPr>
          <p:cNvSpPr>
            <a:spLocks noGrp="1"/>
          </p:cNvSpPr>
          <p:nvPr>
            <p:ph type="sldNum" sz="quarter" idx="12"/>
          </p:nvPr>
        </p:nvSpPr>
        <p:spPr/>
        <p:txBody>
          <a:bodyPr/>
          <a:lstStyle/>
          <a:p>
            <a:fld id="{C014DD1E-5D91-48A3-AD6D-45FBA980D106}" type="slidenum">
              <a:rPr lang="en-GB" smtClean="0"/>
              <a:t>36</a:t>
            </a:fld>
            <a:endParaRPr lang="en-GB"/>
          </a:p>
        </p:txBody>
      </p:sp>
    </p:spTree>
    <p:extLst>
      <p:ext uri="{BB962C8B-B14F-4D97-AF65-F5344CB8AC3E}">
        <p14:creationId xmlns:p14="http://schemas.microsoft.com/office/powerpoint/2010/main" val="2969631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5618186A-969D-4934-BF64-3C80D29AB23B}"/>
              </a:ext>
            </a:extLst>
          </p:cNvPr>
          <p:cNvSpPr>
            <a:spLocks noGrp="1"/>
          </p:cNvSpPr>
          <p:nvPr>
            <p:ph type="title"/>
          </p:nvPr>
        </p:nvSpPr>
        <p:spPr/>
        <p:txBody>
          <a:bodyPr/>
          <a:lstStyle/>
          <a:p>
            <a:r>
              <a:rPr lang="el-GR" dirty="0"/>
              <a:t>Προβληματισμός και Σχέδιο Δράσης</a:t>
            </a:r>
            <a:endParaRPr lang="en-GB" dirty="0"/>
          </a:p>
        </p:txBody>
      </p:sp>
      <p:sp>
        <p:nvSpPr>
          <p:cNvPr id="6" name="Content Placeholder 5">
            <a:extLst>
              <a:ext uri="{FF2B5EF4-FFF2-40B4-BE49-F238E27FC236}">
                <a16:creationId xmlns:a16="http://schemas.microsoft.com/office/drawing/2014/main" xmlns="" id="{9319BF6E-C628-46DA-A848-90B53A82E892}"/>
              </a:ext>
            </a:extLst>
          </p:cNvPr>
          <p:cNvSpPr>
            <a:spLocks noGrp="1"/>
          </p:cNvSpPr>
          <p:nvPr>
            <p:ph sz="half" idx="1"/>
          </p:nvPr>
        </p:nvSpPr>
        <p:spPr>
          <a:xfrm>
            <a:off x="1371243" y="1844824"/>
            <a:ext cx="4446628" cy="3581401"/>
          </a:xfrm>
        </p:spPr>
        <p:txBody>
          <a:bodyPr/>
          <a:lstStyle/>
          <a:p>
            <a:pPr marL="0" indent="0" algn="just">
              <a:buNone/>
            </a:pPr>
            <a:r>
              <a:rPr lang="el-GR" dirty="0"/>
              <a:t>Προσδιορίστε 3 πράγματα που έχετε μάθει από αυτήν την ενότητα.</a:t>
            </a:r>
            <a:endParaRPr lang="en-GB" b="1" dirty="0"/>
          </a:p>
          <a:p>
            <a:pPr marL="0" indent="0">
              <a:buNone/>
            </a:pPr>
            <a:r>
              <a:rPr lang="en-GB" b="1" dirty="0"/>
              <a:t>1</a:t>
            </a:r>
          </a:p>
          <a:p>
            <a:pPr marL="0" indent="0">
              <a:buNone/>
            </a:pPr>
            <a:endParaRPr lang="en-GB" b="1" dirty="0"/>
          </a:p>
          <a:p>
            <a:pPr marL="0" indent="0">
              <a:buNone/>
            </a:pPr>
            <a:r>
              <a:rPr lang="en-GB" b="1" dirty="0"/>
              <a:t>2</a:t>
            </a:r>
          </a:p>
          <a:p>
            <a:pPr marL="0" indent="0">
              <a:buNone/>
            </a:pPr>
            <a:endParaRPr lang="en-GB" b="1" dirty="0"/>
          </a:p>
          <a:p>
            <a:pPr marL="0" indent="0">
              <a:buNone/>
            </a:pPr>
            <a:r>
              <a:rPr lang="en-GB" b="1" dirty="0"/>
              <a:t>3</a:t>
            </a:r>
          </a:p>
          <a:p>
            <a:pPr marL="0" indent="0">
              <a:buNone/>
            </a:pPr>
            <a:endParaRPr lang="en-GB" dirty="0"/>
          </a:p>
        </p:txBody>
      </p:sp>
      <p:sp>
        <p:nvSpPr>
          <p:cNvPr id="7" name="Content Placeholder 6">
            <a:extLst>
              <a:ext uri="{FF2B5EF4-FFF2-40B4-BE49-F238E27FC236}">
                <a16:creationId xmlns:a16="http://schemas.microsoft.com/office/drawing/2014/main" xmlns="" id="{9D497D90-5B7A-4EF0-BD0B-B41EE22578B0}"/>
              </a:ext>
            </a:extLst>
          </p:cNvPr>
          <p:cNvSpPr>
            <a:spLocks noGrp="1"/>
          </p:cNvSpPr>
          <p:nvPr>
            <p:ph sz="half" idx="2"/>
          </p:nvPr>
        </p:nvSpPr>
        <p:spPr>
          <a:xfrm>
            <a:off x="6370955" y="1844824"/>
            <a:ext cx="4115946" cy="3581401"/>
          </a:xfrm>
        </p:spPr>
        <p:txBody>
          <a:bodyPr/>
          <a:lstStyle/>
          <a:p>
            <a:pPr marL="0" indent="0" algn="just">
              <a:buNone/>
            </a:pPr>
            <a:r>
              <a:rPr lang="el-GR" dirty="0"/>
              <a:t>Γράψτε 3 ενέργειες που θα κάνετε/ συμπεριφορές που θα αλλάξετε, ως αποτέλεσμα της εκμάθησής σας.</a:t>
            </a:r>
          </a:p>
          <a:p>
            <a:pPr marL="0" indent="0">
              <a:buNone/>
            </a:pPr>
            <a:r>
              <a:rPr lang="en-GB" b="1" dirty="0"/>
              <a:t>1 </a:t>
            </a:r>
          </a:p>
          <a:p>
            <a:pPr marL="0" indent="0">
              <a:buNone/>
            </a:pPr>
            <a:endParaRPr lang="en-GB" b="1" dirty="0"/>
          </a:p>
          <a:p>
            <a:pPr marL="0" indent="0">
              <a:buNone/>
            </a:pPr>
            <a:r>
              <a:rPr lang="en-GB" b="1" dirty="0"/>
              <a:t>2</a:t>
            </a:r>
          </a:p>
          <a:p>
            <a:pPr marL="0" indent="0">
              <a:buNone/>
            </a:pPr>
            <a:endParaRPr lang="en-GB" b="1" dirty="0"/>
          </a:p>
          <a:p>
            <a:pPr marL="0" indent="0">
              <a:buNone/>
            </a:pPr>
            <a:r>
              <a:rPr lang="en-GB" b="1" dirty="0"/>
              <a:t>3</a:t>
            </a:r>
          </a:p>
          <a:p>
            <a:pPr marL="0" indent="0">
              <a:buNone/>
            </a:pPr>
            <a:endParaRPr lang="en-GB" dirty="0"/>
          </a:p>
        </p:txBody>
      </p:sp>
      <p:sp>
        <p:nvSpPr>
          <p:cNvPr id="4" name="Slide Number Placeholder 3">
            <a:extLst>
              <a:ext uri="{FF2B5EF4-FFF2-40B4-BE49-F238E27FC236}">
                <a16:creationId xmlns:a16="http://schemas.microsoft.com/office/drawing/2014/main" xmlns="" id="{717C1260-FDF2-41D5-B51C-7905CFAC8F85}"/>
              </a:ext>
            </a:extLst>
          </p:cNvPr>
          <p:cNvSpPr>
            <a:spLocks noGrp="1"/>
          </p:cNvSpPr>
          <p:nvPr>
            <p:ph type="sldNum" sz="quarter" idx="12"/>
          </p:nvPr>
        </p:nvSpPr>
        <p:spPr/>
        <p:txBody>
          <a:bodyPr/>
          <a:lstStyle/>
          <a:p>
            <a:fld id="{C014DD1E-5D91-48A3-AD6D-45FBA980D106}" type="slidenum">
              <a:rPr lang="en-GB" smtClean="0"/>
              <a:t>37</a:t>
            </a:fld>
            <a:endParaRPr lang="en-GB"/>
          </a:p>
        </p:txBody>
      </p:sp>
      <p:pic>
        <p:nvPicPr>
          <p:cNvPr id="8" name="Picture 7">
            <a:extLst>
              <a:ext uri="{FF2B5EF4-FFF2-40B4-BE49-F238E27FC236}">
                <a16:creationId xmlns:a16="http://schemas.microsoft.com/office/drawing/2014/main" xmlns="" id="{C8BF925D-D0D8-4EB9-B362-BB940A3394B9}"/>
              </a:ext>
            </a:extLst>
          </p:cNvPr>
          <p:cNvPicPr>
            <a:picLocks noChangeAspect="1"/>
          </p:cNvPicPr>
          <p:nvPr/>
        </p:nvPicPr>
        <p:blipFill>
          <a:blip r:embed="rId2"/>
          <a:stretch>
            <a:fillRect/>
          </a:stretch>
        </p:blipFill>
        <p:spPr>
          <a:xfrm>
            <a:off x="11012592" y="5524937"/>
            <a:ext cx="877900" cy="877900"/>
          </a:xfrm>
          <a:prstGeom prst="rect">
            <a:avLst/>
          </a:prstGeom>
        </p:spPr>
      </p:pic>
    </p:spTree>
    <p:extLst>
      <p:ext uri="{BB962C8B-B14F-4D97-AF65-F5344CB8AC3E}">
        <p14:creationId xmlns:p14="http://schemas.microsoft.com/office/powerpoint/2010/main" val="1340955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l-GR" sz="5400" dirty="0" err="1"/>
              <a:t>Βιβλιογραφια</a:t>
            </a:r>
            <a:r>
              <a:rPr lang="el-GR" sz="5400" dirty="0"/>
              <a:t> και </a:t>
            </a:r>
            <a:r>
              <a:rPr lang="el-GR" sz="5400" dirty="0" err="1"/>
              <a:t>προτασεισ</a:t>
            </a:r>
            <a:r>
              <a:rPr lang="el-GR" sz="5400" dirty="0"/>
              <a:t> για </a:t>
            </a:r>
            <a:r>
              <a:rPr lang="el-GR" sz="5400" dirty="0" err="1"/>
              <a:t>περαιτερω</a:t>
            </a:r>
            <a:r>
              <a:rPr lang="el-GR" sz="5400" dirty="0"/>
              <a:t> </a:t>
            </a:r>
            <a:r>
              <a:rPr lang="el-GR" sz="5400" dirty="0" err="1"/>
              <a:t>αναγνωση</a:t>
            </a:r>
            <a:endParaRPr lang="en-GB" sz="5400" dirty="0"/>
          </a:p>
        </p:txBody>
      </p:sp>
      <p:sp>
        <p:nvSpPr>
          <p:cNvPr id="4" name="Slide Number Placeholder 3"/>
          <p:cNvSpPr>
            <a:spLocks noGrp="1"/>
          </p:cNvSpPr>
          <p:nvPr>
            <p:ph type="sldNum" sz="quarter" idx="12"/>
          </p:nvPr>
        </p:nvSpPr>
        <p:spPr/>
        <p:txBody>
          <a:bodyPr/>
          <a:lstStyle/>
          <a:p>
            <a:fld id="{C014DD1E-5D91-48A3-AD6D-45FBA980D106}" type="slidenum">
              <a:rPr lang="en-GB" smtClean="0"/>
              <a:t>38</a:t>
            </a:fld>
            <a:endParaRPr lang="en-GB"/>
          </a:p>
        </p:txBody>
      </p:sp>
    </p:spTree>
    <p:extLst>
      <p:ext uri="{BB962C8B-B14F-4D97-AF65-F5344CB8AC3E}">
        <p14:creationId xmlns:p14="http://schemas.microsoft.com/office/powerpoint/2010/main" val="758911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014DD1E-5D91-48A3-AD6D-45FBA980D106}" type="slidenum">
              <a:rPr lang="en-GB" smtClean="0"/>
              <a:t>39</a:t>
            </a:fld>
            <a:endParaRPr lang="en-GB"/>
          </a:p>
        </p:txBody>
      </p:sp>
      <p:sp>
        <p:nvSpPr>
          <p:cNvPr id="4" name="Title 1">
            <a:extLst>
              <a:ext uri="{FF2B5EF4-FFF2-40B4-BE49-F238E27FC236}">
                <a16:creationId xmlns:a16="http://schemas.microsoft.com/office/drawing/2014/main" xmlns="" id="{F9CAC85F-9CC3-4028-8264-C5189726ACB6}"/>
              </a:ext>
            </a:extLst>
          </p:cNvPr>
          <p:cNvSpPr txBox="1">
            <a:spLocks/>
          </p:cNvSpPr>
          <p:nvPr/>
        </p:nvSpPr>
        <p:spPr>
          <a:xfrm>
            <a:off x="1413892" y="476672"/>
            <a:ext cx="9598700" cy="1485900"/>
          </a:xfrm>
          <a:prstGeom prst="rect">
            <a:avLst/>
          </a:prstGeom>
        </p:spPr>
        <p:txBody>
          <a:bodyPr/>
          <a:lstStyle>
            <a:lvl1pPr algn="l" defTabSz="914126" rtl="0" eaLnBrk="1" latinLnBrk="0" hangingPunct="1">
              <a:lnSpc>
                <a:spcPct val="89000"/>
              </a:lnSpc>
              <a:spcBef>
                <a:spcPct val="0"/>
              </a:spcBef>
              <a:buNone/>
              <a:defRPr sz="4399" kern="1200" baseline="0">
                <a:solidFill>
                  <a:schemeClr val="tx2"/>
                </a:solidFill>
                <a:latin typeface="+mj-lt"/>
                <a:ea typeface="+mj-ea"/>
                <a:cs typeface="+mj-cs"/>
              </a:defRPr>
            </a:lvl1pPr>
          </a:lstStyle>
          <a:p>
            <a:r>
              <a:rPr lang="el-GR" dirty="0"/>
              <a:t>Καλή πρακτική για τη διαπολιτισμική φροντίδα και την ψυχική υγεία</a:t>
            </a:r>
            <a:endParaRPr lang="en-GB" dirty="0"/>
          </a:p>
        </p:txBody>
      </p:sp>
      <p:sp>
        <p:nvSpPr>
          <p:cNvPr id="5" name="Content Placeholder 2">
            <a:extLst>
              <a:ext uri="{FF2B5EF4-FFF2-40B4-BE49-F238E27FC236}">
                <a16:creationId xmlns:a16="http://schemas.microsoft.com/office/drawing/2014/main" xmlns="" id="{18205A0D-D5FE-491C-A0CD-84DF7F0EF183}"/>
              </a:ext>
            </a:extLst>
          </p:cNvPr>
          <p:cNvSpPr txBox="1">
            <a:spLocks/>
          </p:cNvSpPr>
          <p:nvPr/>
        </p:nvSpPr>
        <p:spPr>
          <a:xfrm>
            <a:off x="1413892" y="2041612"/>
            <a:ext cx="10411428" cy="3960440"/>
          </a:xfrm>
          <a:prstGeom prst="rect">
            <a:avLst/>
          </a:prstGeom>
        </p:spPr>
        <p:txBody>
          <a:bodyPr/>
          <a:lstStyle>
            <a:lvl1pPr marL="383933" indent="-383933" algn="l" defTabSz="914126" rtl="0" eaLnBrk="1" latinLnBrk="0" hangingPunct="1">
              <a:lnSpc>
                <a:spcPct val="94000"/>
              </a:lnSpc>
              <a:spcBef>
                <a:spcPts val="1000"/>
              </a:spcBef>
              <a:spcAft>
                <a:spcPts val="200"/>
              </a:spcAft>
              <a:buFont typeface="Franklin Gothic Book" panose="020B0503020102020204" pitchFamily="34" charset="0"/>
              <a:buChar char="■"/>
              <a:defRPr sz="1999" kern="1200" baseline="0">
                <a:solidFill>
                  <a:schemeClr val="tx2"/>
                </a:solidFill>
                <a:latin typeface="+mn-lt"/>
                <a:ea typeface="+mn-ea"/>
                <a:cs typeface="+mn-cs"/>
              </a:defRPr>
            </a:lvl1pPr>
            <a:lvl2pPr marL="914126" indent="-383933" algn="l" defTabSz="914126" rtl="0" eaLnBrk="1" latinLnBrk="0" hangingPunct="1">
              <a:lnSpc>
                <a:spcPct val="94000"/>
              </a:lnSpc>
              <a:spcBef>
                <a:spcPts val="500"/>
              </a:spcBef>
              <a:spcAft>
                <a:spcPts val="200"/>
              </a:spcAft>
              <a:buFont typeface="Franklin Gothic Book" panose="020B0503020102020204" pitchFamily="34" charset="0"/>
              <a:buChar char="–"/>
              <a:defRPr sz="1999" i="1" kern="1200" baseline="0">
                <a:solidFill>
                  <a:schemeClr val="tx2"/>
                </a:solidFill>
                <a:latin typeface="+mn-lt"/>
                <a:ea typeface="+mn-ea"/>
                <a:cs typeface="+mn-cs"/>
              </a:defRPr>
            </a:lvl2pPr>
            <a:lvl3pPr marL="1371189" indent="-383933" algn="l" defTabSz="914126" rtl="0" eaLnBrk="1" latinLnBrk="0" hangingPunct="1">
              <a:lnSpc>
                <a:spcPct val="94000"/>
              </a:lnSpc>
              <a:spcBef>
                <a:spcPts val="500"/>
              </a:spcBef>
              <a:spcAft>
                <a:spcPts val="200"/>
              </a:spcAft>
              <a:buFont typeface="Franklin Gothic Book" panose="020B0503020102020204" pitchFamily="34" charset="0"/>
              <a:buChar char="■"/>
              <a:defRPr sz="1799" kern="1200" baseline="0">
                <a:solidFill>
                  <a:schemeClr val="tx2"/>
                </a:solidFill>
                <a:latin typeface="+mn-lt"/>
                <a:ea typeface="+mn-ea"/>
                <a:cs typeface="+mn-cs"/>
              </a:defRPr>
            </a:lvl3pPr>
            <a:lvl4pPr marL="1828251" indent="-383933" algn="l" defTabSz="914126" rtl="0" eaLnBrk="1" latinLnBrk="0" hangingPunct="1">
              <a:lnSpc>
                <a:spcPct val="94000"/>
              </a:lnSpc>
              <a:spcBef>
                <a:spcPts val="500"/>
              </a:spcBef>
              <a:spcAft>
                <a:spcPts val="200"/>
              </a:spcAft>
              <a:buFont typeface="Franklin Gothic Book" panose="020B0503020102020204" pitchFamily="34" charset="0"/>
              <a:buChar char="–"/>
              <a:defRPr sz="1799" i="1" kern="1200" baseline="0">
                <a:solidFill>
                  <a:schemeClr val="tx2"/>
                </a:solidFill>
                <a:latin typeface="+mn-lt"/>
                <a:ea typeface="+mn-ea"/>
                <a:cs typeface="+mn-cs"/>
              </a:defRPr>
            </a:lvl4pPr>
            <a:lvl5pPr marL="2285314" indent="-383933" algn="l" defTabSz="914126"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2377" indent="-383933" algn="l" defTabSz="914126"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199440"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6503"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3566"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lgn="just">
              <a:buNone/>
            </a:pPr>
            <a:r>
              <a:rPr lang="el-GR" b="1" dirty="0"/>
              <a:t>Καναδάς: Πολυπολιτισμικό Κέντρο Ψυχικής Υγείας</a:t>
            </a:r>
          </a:p>
          <a:p>
            <a:pPr marL="0" indent="0" algn="just">
              <a:buNone/>
            </a:pPr>
            <a:r>
              <a:rPr lang="el-GR" dirty="0">
                <a:hlinkClick r:id="rId2"/>
              </a:rPr>
              <a:t>Πληροφορίες για ασθενείς ανά γλώσσα</a:t>
            </a:r>
            <a:endParaRPr lang="en-US" dirty="0"/>
          </a:p>
          <a:p>
            <a:pPr marL="0" indent="0" algn="just">
              <a:buNone/>
            </a:pPr>
            <a:endParaRPr lang="en-US" dirty="0"/>
          </a:p>
          <a:p>
            <a:pPr algn="just">
              <a:buFont typeface="Wingdings" panose="05000000000000000000" pitchFamily="2" charset="2"/>
              <a:buChar char="q"/>
            </a:pPr>
            <a:r>
              <a:rPr lang="el-GR" dirty="0"/>
              <a:t>Ο </a:t>
            </a:r>
            <a:r>
              <a:rPr lang="el-GR" dirty="0" err="1"/>
              <a:t>ιστότοπος</a:t>
            </a:r>
            <a:r>
              <a:rPr lang="el-GR" dirty="0"/>
              <a:t> παρέχει χρήσιμους πόρους για διάφορα θέματα ψυχικής υγείας σε 25 γλώσσες.</a:t>
            </a:r>
          </a:p>
          <a:p>
            <a:pPr algn="just">
              <a:buFont typeface="Wingdings" panose="05000000000000000000" pitchFamily="2" charset="2"/>
              <a:buChar char="q"/>
            </a:pPr>
            <a:r>
              <a:rPr lang="el-GR" dirty="0"/>
              <a:t>Οι πόροι προέρχονται από αξιόπιστες πηγές, όπως καναδικά νοσοκομεία ψυχικής υγείας, ερευνητικά κέντρα και μη κερδοσκοπικούς οργανισμούς για την ψυχική υγεία.</a:t>
            </a:r>
          </a:p>
          <a:p>
            <a:pPr algn="just">
              <a:buFont typeface="Wingdings" panose="05000000000000000000" pitchFamily="2" charset="2"/>
              <a:buChar char="q"/>
            </a:pPr>
            <a:r>
              <a:rPr lang="el-GR" dirty="0"/>
              <a:t>Μπορείτε να έχετε πρόσβαση σε πληροφορίες σε διάφορες γλώσσες για πολλά θέματα που μπορεί να επηρεάσουν την ψυχική ευεξία, όπως προσαρμογή σε μια νέα χώρα, εθισμοί, Αλτσχάιμερ και άνοια, άγχος, πένθος, διπολική διαταραχή, ψυχική ασθένεια και πολλά άλλα.</a:t>
            </a:r>
          </a:p>
          <a:p>
            <a:pPr algn="l"/>
            <a:endParaRPr lang="en-US" dirty="0"/>
          </a:p>
          <a:p>
            <a:pPr marL="0" indent="0" algn="just">
              <a:buNone/>
            </a:pPr>
            <a:endParaRPr lang="en-US" dirty="0"/>
          </a:p>
        </p:txBody>
      </p:sp>
    </p:spTree>
    <p:extLst>
      <p:ext uri="{BB962C8B-B14F-4D97-AF65-F5344CB8AC3E}">
        <p14:creationId xmlns:p14="http://schemas.microsoft.com/office/powerpoint/2010/main" val="3937173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062" y="240927"/>
            <a:ext cx="9598700" cy="1485900"/>
          </a:xfrm>
        </p:spPr>
        <p:txBody>
          <a:bodyPr/>
          <a:lstStyle/>
          <a:p>
            <a:r>
              <a:rPr lang="en-US" dirty="0"/>
              <a:t/>
            </a:r>
            <a:br>
              <a:rPr lang="en-US" dirty="0"/>
            </a:br>
            <a:endParaRPr lang="en-GB" dirty="0"/>
          </a:p>
        </p:txBody>
      </p:sp>
      <p:sp>
        <p:nvSpPr>
          <p:cNvPr id="4" name="Slide Number Placeholder 3"/>
          <p:cNvSpPr>
            <a:spLocks noGrp="1"/>
          </p:cNvSpPr>
          <p:nvPr>
            <p:ph type="sldNum" sz="quarter" idx="12"/>
          </p:nvPr>
        </p:nvSpPr>
        <p:spPr/>
        <p:txBody>
          <a:bodyPr/>
          <a:lstStyle/>
          <a:p>
            <a:fld id="{C014DD1E-5D91-48A3-AD6D-45FBA980D106}" type="slidenum">
              <a:rPr lang="en-GB" smtClean="0"/>
              <a:t>4</a:t>
            </a:fld>
            <a:endParaRPr lang="en-GB"/>
          </a:p>
        </p:txBody>
      </p:sp>
      <p:sp>
        <p:nvSpPr>
          <p:cNvPr id="3" name="Speech Bubble: Rectangle 2">
            <a:extLst>
              <a:ext uri="{FF2B5EF4-FFF2-40B4-BE49-F238E27FC236}">
                <a16:creationId xmlns:a16="http://schemas.microsoft.com/office/drawing/2014/main" xmlns="" id="{5A0DD7BC-B051-421F-A04D-40BCF68E5E65}"/>
              </a:ext>
            </a:extLst>
          </p:cNvPr>
          <p:cNvSpPr/>
          <p:nvPr/>
        </p:nvSpPr>
        <p:spPr>
          <a:xfrm>
            <a:off x="1295062" y="1592545"/>
            <a:ext cx="5710268" cy="3060591"/>
          </a:xfrm>
          <a:prstGeom prst="wedgeRectCallout">
            <a:avLst/>
          </a:prstGeom>
          <a:solidFill>
            <a:schemeClr val="accent6">
              <a:lumMod val="75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just"/>
            <a:r>
              <a:rPr lang="el-GR" sz="1500" dirty="0">
                <a:solidFill>
                  <a:schemeClr val="bg2"/>
                </a:solidFill>
              </a:rPr>
              <a:t> «Η ζωή μου είναι τα δύο όμορφα παιδιά μου. Με βλέπουν ως «μαμά», όχι ως άτομο σε αναπηρικό καροτσάκι και δεν κρίνουν ούτε εμένα ούτε τη ζωή μας. Αυτό αλλάζει τώρα καθώς οι προσπάθειές μου να γίνω μέρος της ζωής τους περιορίζονται λόγω της αδυναμίας φυσικής πρόσβασης στα σχολεία, τα πάρκα και τα καταστήματα, λόγω των στάσεων άλλων γονέων, και λόγω της πραγματικότητας ότι χρειάζομαι 8 ώρες υποστήριξη την ημέρα με την προσωπική μου φροντίδα... Δεν μπορώ να μπω στα σπίτια των φίλων των παιδιών μου και πρέπει να περιμένω έξω για να τελειώσουν το παιχνίδι. Οι άλλοι γονείς με βλέπουν ως διαφορετική και ένας γονέας δεν ήθελε ο γιος μου να παίζει με τον γιο της γιατί δεν μπορούσα να βοηθήσω με την επίβλεψη στο απρόσιτο σπίτι της.»                         </a:t>
            </a:r>
          </a:p>
          <a:p>
            <a:r>
              <a:rPr lang="el-GR" sz="1500" dirty="0">
                <a:solidFill>
                  <a:schemeClr val="bg2"/>
                </a:solidFill>
              </a:rPr>
              <a:t>Ντόρις</a:t>
            </a:r>
            <a:endParaRPr lang="en-GB" sz="1600" dirty="0">
              <a:solidFill>
                <a:schemeClr val="bg2"/>
              </a:solidFill>
            </a:endParaRPr>
          </a:p>
        </p:txBody>
      </p:sp>
      <p:sp>
        <p:nvSpPr>
          <p:cNvPr id="6" name="Speech Bubble: Rectangle with Corners Rounded 5">
            <a:extLst>
              <a:ext uri="{FF2B5EF4-FFF2-40B4-BE49-F238E27FC236}">
                <a16:creationId xmlns:a16="http://schemas.microsoft.com/office/drawing/2014/main" xmlns="" id="{A12BF780-B34A-4E23-B8E4-AFB3A9430860}"/>
              </a:ext>
            </a:extLst>
          </p:cNvPr>
          <p:cNvSpPr/>
          <p:nvPr/>
        </p:nvSpPr>
        <p:spPr>
          <a:xfrm>
            <a:off x="7678588" y="1191634"/>
            <a:ext cx="4176464" cy="4901662"/>
          </a:xfrm>
          <a:prstGeom prst="wedgeRoundRectCallout">
            <a:avLst>
              <a:gd name="adj1" fmla="val -70654"/>
              <a:gd name="adj2" fmla="val 3642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l-GR" sz="1500" dirty="0">
                <a:solidFill>
                  <a:schemeClr val="bg2"/>
                </a:solidFill>
              </a:rPr>
              <a:t>«Η περιπέτειά μου ξεκίνησε σε ηλικία 12 ετών όταν έπαιζα ποδόσφαιρο και ξαφνικά άρχισα να πονάω στο δεξί μου πόδι! Οι γονείς μου και εγώ πήγαμε να κάνουμε τις απαραίτητες εξετάσεις και διαγνώστηκα με οστεοσάρκωμα (καρκίνος των οστών). Ήταν κάτι που μας τρόμαξε όλους. Ακολούθησαν πολλές χειρουργικές επεμβάσεις και κύκλοι χημειοθεραπείας με επιτυχία. Μετά από 2 χρόνια όμως, μια ακτινογραφία έδειξε ακριβώς το ίδιο πρόβλημα. Αυτή τη φορά σε μια πιο επιθετική μορφή καρκίνου. Έτσι, το μόνο που μπορούσαμε να κάνουμε ήταν να το ακρωτηριάσουμε, ώστε να συνεχίσω να ζω τη ζωή μου. Είμαι τώρα 19 ετών, σπουδάζω </a:t>
            </a:r>
            <a:r>
              <a:rPr lang="el-GR" sz="1500" dirty="0" err="1">
                <a:solidFill>
                  <a:schemeClr val="bg2"/>
                </a:solidFill>
              </a:rPr>
              <a:t>Διαιτολογία</a:t>
            </a:r>
            <a:r>
              <a:rPr lang="el-GR" sz="1500" dirty="0">
                <a:solidFill>
                  <a:schemeClr val="bg2"/>
                </a:solidFill>
              </a:rPr>
              <a:t> και Διατροφή στο </a:t>
            </a:r>
            <a:r>
              <a:rPr lang="el-GR" sz="1500" dirty="0" err="1">
                <a:solidFill>
                  <a:schemeClr val="bg2"/>
                </a:solidFill>
              </a:rPr>
              <a:t>Χαροκόπειο</a:t>
            </a:r>
            <a:r>
              <a:rPr lang="el-GR" sz="1500" dirty="0">
                <a:solidFill>
                  <a:schemeClr val="bg2"/>
                </a:solidFill>
              </a:rPr>
              <a:t> Πανεπιστήμιο στην Αθήνα και ασχολούμαι με την ποδηλασία, εκπροσωπώντας την Ελλάδα σε αγώνες στο εξωτερικό.»   </a:t>
            </a:r>
          </a:p>
          <a:p>
            <a:r>
              <a:rPr lang="el-GR" sz="1500" dirty="0">
                <a:solidFill>
                  <a:schemeClr val="bg2"/>
                </a:solidFill>
              </a:rPr>
              <a:t>Νίκος</a:t>
            </a:r>
            <a:endParaRPr lang="en-GB" sz="1600" dirty="0">
              <a:solidFill>
                <a:schemeClr val="bg2"/>
              </a:solidFill>
            </a:endParaRPr>
          </a:p>
        </p:txBody>
      </p:sp>
      <p:sp>
        <p:nvSpPr>
          <p:cNvPr id="8" name="Title 1">
            <a:extLst>
              <a:ext uri="{FF2B5EF4-FFF2-40B4-BE49-F238E27FC236}">
                <a16:creationId xmlns:a16="http://schemas.microsoft.com/office/drawing/2014/main" xmlns="" id="{6F762CC0-395A-4977-BFBA-1A3BA2DCAB84}"/>
              </a:ext>
            </a:extLst>
          </p:cNvPr>
          <p:cNvSpPr txBox="1">
            <a:spLocks/>
          </p:cNvSpPr>
          <p:nvPr/>
        </p:nvSpPr>
        <p:spPr>
          <a:xfrm>
            <a:off x="1295062" y="473609"/>
            <a:ext cx="9598700" cy="1020536"/>
          </a:xfrm>
          <a:prstGeom prst="rect">
            <a:avLst/>
          </a:prstGeom>
        </p:spPr>
        <p:txBody>
          <a:bodyPr vert="horz" lIns="91440" tIns="45720" rIns="91440" bIns="45720" rtlCol="0" anchor="t">
            <a:normAutofit/>
          </a:bodyPr>
          <a:lstStyle>
            <a:lvl1pPr algn="l" defTabSz="914126" rtl="0" eaLnBrk="1" latinLnBrk="0" hangingPunct="1">
              <a:lnSpc>
                <a:spcPct val="89000"/>
              </a:lnSpc>
              <a:spcBef>
                <a:spcPct val="0"/>
              </a:spcBef>
              <a:buNone/>
              <a:defRPr sz="4399" kern="1200" baseline="0">
                <a:solidFill>
                  <a:schemeClr val="tx2"/>
                </a:solidFill>
                <a:latin typeface="+mj-lt"/>
                <a:ea typeface="+mj-ea"/>
                <a:cs typeface="+mj-cs"/>
              </a:defRPr>
            </a:lvl1pPr>
          </a:lstStyle>
          <a:p>
            <a:r>
              <a:rPr lang="el-GR" dirty="0"/>
              <a:t>Ιστορίες αναπηρίας</a:t>
            </a:r>
            <a:endParaRPr lang="en-GB" dirty="0"/>
          </a:p>
        </p:txBody>
      </p:sp>
    </p:spTree>
    <p:extLst>
      <p:ext uri="{BB962C8B-B14F-4D97-AF65-F5344CB8AC3E}">
        <p14:creationId xmlns:p14="http://schemas.microsoft.com/office/powerpoint/2010/main" val="494685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062" y="460758"/>
            <a:ext cx="9598700" cy="1485900"/>
          </a:xfrm>
        </p:spPr>
        <p:txBody>
          <a:bodyPr/>
          <a:lstStyle/>
          <a:p>
            <a:r>
              <a:rPr lang="el-GR" dirty="0"/>
              <a:t>Αναπηρία</a:t>
            </a:r>
            <a:endParaRPr lang="en-GB" dirty="0"/>
          </a:p>
        </p:txBody>
      </p:sp>
      <p:sp>
        <p:nvSpPr>
          <p:cNvPr id="3" name="Content Placeholder 2"/>
          <p:cNvSpPr>
            <a:spLocks noGrp="1"/>
          </p:cNvSpPr>
          <p:nvPr>
            <p:ph idx="1"/>
          </p:nvPr>
        </p:nvSpPr>
        <p:spPr>
          <a:xfrm>
            <a:off x="1485900" y="1268760"/>
            <a:ext cx="10081120" cy="4708766"/>
          </a:xfrm>
        </p:spPr>
        <p:txBody>
          <a:bodyPr>
            <a:noAutofit/>
          </a:bodyPr>
          <a:lstStyle/>
          <a:p>
            <a:pPr algn="just"/>
            <a:r>
              <a:rPr lang="en-US" sz="1300" dirty="0" err="1"/>
              <a:t>Aruma</a:t>
            </a:r>
            <a:r>
              <a:rPr lang="en-US" sz="1300" dirty="0"/>
              <a:t> (n.d.) Types of disabilities. Retrieved from </a:t>
            </a:r>
            <a:r>
              <a:rPr lang="en-US" sz="1300" dirty="0">
                <a:hlinkClick r:id="rId2"/>
              </a:rPr>
              <a:t>https://www.aruma.com.au/about-us/about-disability/types-of-disabilities/</a:t>
            </a:r>
            <a:r>
              <a:rPr lang="en-US" sz="1300" dirty="0"/>
              <a:t> </a:t>
            </a:r>
          </a:p>
          <a:p>
            <a:pPr algn="just"/>
            <a:r>
              <a:rPr lang="en-US" sz="1300" dirty="0"/>
              <a:t>Butler M, </a:t>
            </a:r>
            <a:r>
              <a:rPr lang="en-US" sz="1300" dirty="0" err="1"/>
              <a:t>McCreedy</a:t>
            </a:r>
            <a:r>
              <a:rPr lang="en-US" sz="1300" dirty="0"/>
              <a:t> E, </a:t>
            </a:r>
            <a:r>
              <a:rPr lang="en-US" sz="1300" dirty="0" err="1"/>
              <a:t>Schwer</a:t>
            </a:r>
            <a:r>
              <a:rPr lang="en-US" sz="1300" dirty="0"/>
              <a:t> N, Burgess D, Call K, </a:t>
            </a:r>
            <a:r>
              <a:rPr lang="en-US" sz="1300" dirty="0" err="1"/>
              <a:t>Przedworski</a:t>
            </a:r>
            <a:r>
              <a:rPr lang="en-US" sz="1300" dirty="0"/>
              <a:t> J, Rosser S, Larson S, Allen M, Fu S, Kane RL. (2016). Improving Cultural Competence To Reduce Health Disparities. Comparative Effectiveness Review No. 170. (Prepared by the Minnesota Evidence-based Practice Center under Contract No. 290-2012-00016-I.) AHRQ Publication No. 16-EHC006-EF. Rockville, MD: Agency for Healthcare Research and Quality; </a:t>
            </a:r>
            <a:r>
              <a:rPr lang="en-US" sz="1300" dirty="0">
                <a:hlinkClick r:id="rId3"/>
              </a:rPr>
              <a:t>www.effectivehealthcare.ahrq.gov/reports/final.cfm</a:t>
            </a:r>
            <a:r>
              <a:rPr lang="en-US" sz="1300" dirty="0"/>
              <a:t>.</a:t>
            </a:r>
          </a:p>
          <a:p>
            <a:pPr algn="just"/>
            <a:r>
              <a:rPr lang="en-US" sz="1300" dirty="0"/>
              <a:t>CDC (2020). Disability Inclusion. Retrieved from </a:t>
            </a:r>
            <a:r>
              <a:rPr lang="en-US" sz="1300" dirty="0">
                <a:hlinkClick r:id="rId4"/>
              </a:rPr>
              <a:t>https://www.cdc.gov/ncbddd/disabilityandhealth/disability-inclusion.html</a:t>
            </a:r>
            <a:r>
              <a:rPr lang="en-US" sz="1300" dirty="0"/>
              <a:t> </a:t>
            </a:r>
          </a:p>
          <a:p>
            <a:pPr algn="just"/>
            <a:r>
              <a:rPr lang="en-US" sz="1300" dirty="0"/>
              <a:t>Disabled World (2019). </a:t>
            </a:r>
            <a:r>
              <a:rPr lang="en-US" sz="1300" i="1" dirty="0"/>
              <a:t>Disabilities: Definition, Types and Models of Disability.</a:t>
            </a:r>
            <a:r>
              <a:rPr lang="en-US" sz="1300" dirty="0"/>
              <a:t> Retrieved from </a:t>
            </a:r>
            <a:r>
              <a:rPr lang="en-GB" sz="1300" dirty="0">
                <a:hlinkClick r:id="rId5"/>
              </a:rPr>
              <a:t>https://www.disabled-world.com/disability/types/</a:t>
            </a:r>
            <a:r>
              <a:rPr lang="en-GB" sz="1300" dirty="0"/>
              <a:t> </a:t>
            </a:r>
          </a:p>
          <a:p>
            <a:pPr algn="just"/>
            <a:r>
              <a:rPr lang="en-US" sz="1300" dirty="0" err="1"/>
              <a:t>Forber</a:t>
            </a:r>
            <a:r>
              <a:rPr lang="en-US" sz="1300" dirty="0"/>
              <a:t>-Pratt, A. J., </a:t>
            </a:r>
            <a:r>
              <a:rPr lang="en-US" sz="1300" dirty="0" err="1"/>
              <a:t>Merrin</a:t>
            </a:r>
            <a:r>
              <a:rPr lang="en-US" sz="1300" dirty="0"/>
              <a:t>, G. J., Mueller, C. O., Price, L. R., &amp; </a:t>
            </a:r>
            <a:r>
              <a:rPr lang="en-US" sz="1300" dirty="0" err="1"/>
              <a:t>Kettrey</a:t>
            </a:r>
            <a:r>
              <a:rPr lang="en-US" sz="1300" dirty="0"/>
              <a:t>, H. H. (2020). Initial factor exploration of disability identity. </a:t>
            </a:r>
            <a:r>
              <a:rPr lang="en-US" sz="1300" i="1" dirty="0"/>
              <a:t>Rehabilitation psychology, 65(1)</a:t>
            </a:r>
            <a:r>
              <a:rPr lang="en-US" sz="1300" dirty="0"/>
              <a:t>, 1–10. </a:t>
            </a:r>
            <a:r>
              <a:rPr lang="en-US" sz="1300" dirty="0">
                <a:hlinkClick r:id="rId6"/>
              </a:rPr>
              <a:t>https://doi.org/10.1037/rep0000308</a:t>
            </a:r>
            <a:r>
              <a:rPr lang="en-US" sz="1300" dirty="0"/>
              <a:t>  </a:t>
            </a:r>
          </a:p>
          <a:p>
            <a:pPr algn="just"/>
            <a:r>
              <a:rPr lang="en-US" sz="1300" dirty="0"/>
              <a:t>Stone, J. H. (2005). </a:t>
            </a:r>
            <a:r>
              <a:rPr lang="en-US" sz="1300" i="1" dirty="0"/>
              <a:t>Culture and Disability; Providing Culturally Competent Services</a:t>
            </a:r>
            <a:r>
              <a:rPr lang="en-US" sz="1300" dirty="0"/>
              <a:t>. California: SAGE Publications </a:t>
            </a:r>
            <a:r>
              <a:rPr lang="en-US" sz="1300" dirty="0">
                <a:hlinkClick r:id="rId7"/>
              </a:rPr>
              <a:t>https://books.google.gr/books?hl=en&amp;lr=&amp;id=0QVzAwAAQBAJ&amp;oi=fnd&amp;pg=PP1&amp;dq=intercultural+competence+and+disability&amp;ots=4eNDITmNf6&amp;sig=1R_UCvfrhyF7YdcYLs-JGM3XoY4&amp;redir_esc=y#v=onepage&amp;q&amp;f=false</a:t>
            </a:r>
            <a:r>
              <a:rPr lang="en-US" sz="1300" dirty="0"/>
              <a:t> </a:t>
            </a:r>
          </a:p>
          <a:p>
            <a:pPr algn="just"/>
            <a:r>
              <a:rPr lang="en-US" sz="1300" dirty="0"/>
              <a:t>Tajfel H (1974). Social identity and intergroup behavior. </a:t>
            </a:r>
            <a:r>
              <a:rPr lang="en-US" sz="1300" i="1" dirty="0"/>
              <a:t>Social Science Information, 13(2), </a:t>
            </a:r>
            <a:r>
              <a:rPr lang="en-US" sz="1300" dirty="0"/>
              <a:t>65–93. [</a:t>
            </a:r>
            <a:r>
              <a:rPr lang="en-US" sz="1300" dirty="0">
                <a:hlinkClick r:id="rId8">
                  <a:extLst>
                    <a:ext uri="{A12FA001-AC4F-418D-AE19-62706E023703}">
                      <ahyp:hlinkClr xmlns:ahyp="http://schemas.microsoft.com/office/drawing/2018/hyperlinkcolor" xmlns="" val="tx"/>
                    </a:ext>
                  </a:extLst>
                </a:hlinkClick>
              </a:rPr>
              <a:t>Google Scholar</a:t>
            </a:r>
            <a:r>
              <a:rPr lang="en-US" sz="1300" dirty="0"/>
              <a:t>]</a:t>
            </a:r>
            <a:endParaRPr lang="en-GB" sz="1300" dirty="0"/>
          </a:p>
          <a:p>
            <a:pPr algn="just"/>
            <a:r>
              <a:rPr lang="en-GB" sz="1300" dirty="0"/>
              <a:t>WHO (2011). </a:t>
            </a:r>
            <a:r>
              <a:rPr lang="en-GB" sz="1300" i="1" dirty="0"/>
              <a:t>World Report on Disability.</a:t>
            </a:r>
            <a:r>
              <a:rPr lang="en-GB" sz="1300" dirty="0"/>
              <a:t> Geneva. </a:t>
            </a:r>
            <a:r>
              <a:rPr lang="en-US" sz="1300" dirty="0"/>
              <a:t>ISBN: 9789241564182</a:t>
            </a:r>
            <a:r>
              <a:rPr lang="en-GB" sz="1300" dirty="0"/>
              <a:t>. Retrieved from </a:t>
            </a:r>
            <a:r>
              <a:rPr lang="en-GB" sz="1300" dirty="0">
                <a:hlinkClick r:id="rId9"/>
              </a:rPr>
              <a:t>https://www.who.int/publications/i/item/9789241564182</a:t>
            </a:r>
            <a:r>
              <a:rPr lang="en-GB" sz="1300" dirty="0"/>
              <a:t> </a:t>
            </a:r>
          </a:p>
          <a:p>
            <a:pPr algn="just"/>
            <a:r>
              <a:rPr lang="en-US" sz="1300" dirty="0"/>
              <a:t>World Health Organization (2013). How to use the ICF: A practical manual for using the International Classification of Functioning, Disability and Health (ICF). Exposure draft for comment. Geneva: WHO </a:t>
            </a:r>
            <a:r>
              <a:rPr lang="en-GB" sz="1300" dirty="0">
                <a:hlinkClick r:id="rId10"/>
              </a:rPr>
              <a:t>https://www.who.int/docs/default-source/classification/icf/drafticfpracticalmanual2.pdf?sfvrsn=8a214b01_4</a:t>
            </a:r>
            <a:r>
              <a:rPr lang="en-GB" sz="1300" dirty="0"/>
              <a:t> </a:t>
            </a:r>
          </a:p>
        </p:txBody>
      </p:sp>
      <p:sp>
        <p:nvSpPr>
          <p:cNvPr id="4" name="Slide Number Placeholder 3"/>
          <p:cNvSpPr>
            <a:spLocks noGrp="1"/>
          </p:cNvSpPr>
          <p:nvPr>
            <p:ph type="sldNum" sz="quarter" idx="12"/>
          </p:nvPr>
        </p:nvSpPr>
        <p:spPr/>
        <p:txBody>
          <a:bodyPr/>
          <a:lstStyle/>
          <a:p>
            <a:fld id="{C014DD1E-5D91-48A3-AD6D-45FBA980D106}" type="slidenum">
              <a:rPr lang="en-GB" smtClean="0"/>
              <a:t>40</a:t>
            </a:fld>
            <a:endParaRPr lang="en-GB"/>
          </a:p>
        </p:txBody>
      </p:sp>
    </p:spTree>
    <p:extLst>
      <p:ext uri="{BB962C8B-B14F-4D97-AF65-F5344CB8AC3E}">
        <p14:creationId xmlns:p14="http://schemas.microsoft.com/office/powerpoint/2010/main" val="2219442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243" y="685800"/>
            <a:ext cx="9598700" cy="798984"/>
          </a:xfrm>
        </p:spPr>
        <p:txBody>
          <a:bodyPr>
            <a:normAutofit/>
          </a:bodyPr>
          <a:lstStyle/>
          <a:p>
            <a:r>
              <a:rPr lang="el-GR" sz="4000" dirty="0"/>
              <a:t>Ψυχολογία και Προβλήματα Ψυχικής Υγείας</a:t>
            </a:r>
            <a:endParaRPr lang="en-GB" sz="4000" dirty="0"/>
          </a:p>
        </p:txBody>
      </p:sp>
      <p:sp>
        <p:nvSpPr>
          <p:cNvPr id="3" name="Content Placeholder 2"/>
          <p:cNvSpPr>
            <a:spLocks noGrp="1"/>
          </p:cNvSpPr>
          <p:nvPr>
            <p:ph idx="1"/>
          </p:nvPr>
        </p:nvSpPr>
        <p:spPr>
          <a:xfrm>
            <a:off x="1371243" y="1556792"/>
            <a:ext cx="9598700" cy="4104456"/>
          </a:xfrm>
        </p:spPr>
        <p:txBody>
          <a:bodyPr>
            <a:normAutofit/>
          </a:bodyPr>
          <a:lstStyle/>
          <a:p>
            <a:pPr algn="just"/>
            <a:r>
              <a:rPr lang="en-US" sz="2000" dirty="0"/>
              <a:t>Canadian Mental Health Association, BC Division (2014). Cross-cultural Mental Health and Substance Use. Retrieved from  </a:t>
            </a:r>
            <a:r>
              <a:rPr lang="en-GB" dirty="0">
                <a:hlinkClick r:id="rId2"/>
              </a:rPr>
              <a:t>https://www.heretohelp.bc.ca/infosheet/cross-cultural-mental-health-and-substance-use#A</a:t>
            </a:r>
            <a:r>
              <a:rPr lang="en-GB" dirty="0"/>
              <a:t> </a:t>
            </a:r>
          </a:p>
          <a:p>
            <a:pPr algn="just"/>
            <a:r>
              <a:rPr lang="en-US" sz="2000" dirty="0"/>
              <a:t>U.S. Department of Health and Human Services. (2001). </a:t>
            </a:r>
            <a:r>
              <a:rPr lang="en-US" sz="2000" i="1" dirty="0"/>
              <a:t>Mental Health: Culture, Race, and Ethnicity—A Supplement to Mental Health: A Report of the Surgeon General. </a:t>
            </a:r>
            <a:r>
              <a:rPr lang="en-US" sz="2000" dirty="0"/>
              <a:t>Rockville, MD: U.S. Department of Health and Human Services, Substance Abuse and Mental Health Services Administration, Center for Mental Health Services. </a:t>
            </a:r>
          </a:p>
          <a:p>
            <a:pPr algn="just"/>
            <a:r>
              <a:rPr lang="en-US" sz="2000" dirty="0"/>
              <a:t>Mind (2020</a:t>
            </a:r>
            <a:r>
              <a:rPr lang="en-US" dirty="0"/>
              <a:t>). </a:t>
            </a:r>
            <a:r>
              <a:rPr lang="en-US" i="1" dirty="0"/>
              <a:t>The mental health emergency: how has the coronavirus pandemic impacted our mental health? </a:t>
            </a:r>
            <a:r>
              <a:rPr lang="en-US" dirty="0"/>
              <a:t>London: Mind. Available at </a:t>
            </a:r>
            <a:r>
              <a:rPr lang="en-US" dirty="0">
                <a:hlinkClick r:id="rId3"/>
              </a:rPr>
              <a:t>www.mind.org.uk</a:t>
            </a:r>
            <a:endParaRPr lang="en-US" dirty="0"/>
          </a:p>
          <a:p>
            <a:pPr algn="just"/>
            <a:r>
              <a:rPr lang="en-US" dirty="0"/>
              <a:t>Multicultural Mental Health (n.d.). Cultural Formulation; DSM-5 Cultural Formulation Interview (CFI). Retrieved from </a:t>
            </a:r>
            <a:r>
              <a:rPr lang="en-US" dirty="0">
                <a:hlinkClick r:id="rId4"/>
              </a:rPr>
              <a:t>https://multiculturalmentalhealth.ca/clinical-tools/cultural-formulation/</a:t>
            </a:r>
            <a:r>
              <a:rPr lang="en-US" dirty="0"/>
              <a:t> </a:t>
            </a:r>
          </a:p>
        </p:txBody>
      </p:sp>
      <p:sp>
        <p:nvSpPr>
          <p:cNvPr id="4" name="Slide Number Placeholder 3"/>
          <p:cNvSpPr>
            <a:spLocks noGrp="1"/>
          </p:cNvSpPr>
          <p:nvPr>
            <p:ph type="sldNum" sz="quarter" idx="12"/>
          </p:nvPr>
        </p:nvSpPr>
        <p:spPr/>
        <p:txBody>
          <a:bodyPr/>
          <a:lstStyle/>
          <a:p>
            <a:fld id="{C014DD1E-5D91-48A3-AD6D-45FBA980D106}" type="slidenum">
              <a:rPr lang="en-GB" smtClean="0"/>
              <a:t>41</a:t>
            </a:fld>
            <a:endParaRPr lang="en-GB"/>
          </a:p>
        </p:txBody>
      </p:sp>
    </p:spTree>
    <p:extLst>
      <p:ext uri="{BB962C8B-B14F-4D97-AF65-F5344CB8AC3E}">
        <p14:creationId xmlns:p14="http://schemas.microsoft.com/office/powerpoint/2010/main" val="614072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06180" y="3717032"/>
            <a:ext cx="3886200" cy="485775"/>
          </a:xfrm>
          <a:prstGeom prst="rect">
            <a:avLst/>
          </a:prstGeom>
        </p:spPr>
      </p:pic>
    </p:spTree>
    <p:extLst>
      <p:ext uri="{BB962C8B-B14F-4D97-AF65-F5344CB8AC3E}">
        <p14:creationId xmlns:p14="http://schemas.microsoft.com/office/powerpoint/2010/main" val="4137524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242" y="685800"/>
            <a:ext cx="10411801" cy="798984"/>
          </a:xfrm>
        </p:spPr>
        <p:txBody>
          <a:bodyPr>
            <a:normAutofit fontScale="90000"/>
          </a:bodyPr>
          <a:lstStyle/>
          <a:p>
            <a:r>
              <a:rPr lang="el-GR" dirty="0"/>
              <a:t>Βασικά στοιχεία για την αναπηρία </a:t>
            </a:r>
            <a:r>
              <a:rPr lang="en-US" dirty="0"/>
              <a:t>(WHO, 2020):</a:t>
            </a:r>
            <a:br>
              <a:rPr lang="en-US" dirty="0"/>
            </a:br>
            <a:endParaRPr lang="en-GB" dirty="0"/>
          </a:p>
        </p:txBody>
      </p:sp>
      <p:sp>
        <p:nvSpPr>
          <p:cNvPr id="4" name="Slide Number Placeholder 3"/>
          <p:cNvSpPr>
            <a:spLocks noGrp="1"/>
          </p:cNvSpPr>
          <p:nvPr>
            <p:ph type="sldNum" sz="quarter" idx="12"/>
          </p:nvPr>
        </p:nvSpPr>
        <p:spPr/>
        <p:txBody>
          <a:bodyPr/>
          <a:lstStyle/>
          <a:p>
            <a:fld id="{C014DD1E-5D91-48A3-AD6D-45FBA980D106}" type="slidenum">
              <a:rPr lang="en-GB" smtClean="0"/>
              <a:t>5</a:t>
            </a:fld>
            <a:endParaRPr lang="en-GB"/>
          </a:p>
        </p:txBody>
      </p:sp>
      <p:graphicFrame>
        <p:nvGraphicFramePr>
          <p:cNvPr id="5" name="Diagram 4">
            <a:extLst>
              <a:ext uri="{FF2B5EF4-FFF2-40B4-BE49-F238E27FC236}">
                <a16:creationId xmlns:a16="http://schemas.microsoft.com/office/drawing/2014/main" xmlns="" id="{94F0D030-DE0B-4E9C-885C-C50FFECCB36F}"/>
              </a:ext>
            </a:extLst>
          </p:cNvPr>
          <p:cNvGraphicFramePr/>
          <p:nvPr>
            <p:extLst>
              <p:ext uri="{D42A27DB-BD31-4B8C-83A1-F6EECF244321}">
                <p14:modId xmlns:p14="http://schemas.microsoft.com/office/powerpoint/2010/main" val="3369234552"/>
              </p:ext>
            </p:extLst>
          </p:nvPr>
        </p:nvGraphicFramePr>
        <p:xfrm>
          <a:off x="2277988" y="1484784"/>
          <a:ext cx="8125883" cy="42553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13907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3892" y="502940"/>
            <a:ext cx="9598700" cy="1485900"/>
          </a:xfrm>
        </p:spPr>
        <p:txBody>
          <a:bodyPr>
            <a:normAutofit fontScale="90000"/>
          </a:bodyPr>
          <a:lstStyle/>
          <a:p>
            <a:r>
              <a:rPr lang="el-GR" dirty="0"/>
              <a:t>Σύμβαση των Ηνωμένων Εθνών για τα δικαιώματα των ατόμων με αναπηρία (CRPD)</a:t>
            </a:r>
            <a:endParaRPr lang="en-GB" dirty="0"/>
          </a:p>
        </p:txBody>
      </p:sp>
      <p:sp>
        <p:nvSpPr>
          <p:cNvPr id="4" name="Slide Number Placeholder 3"/>
          <p:cNvSpPr>
            <a:spLocks noGrp="1"/>
          </p:cNvSpPr>
          <p:nvPr>
            <p:ph type="sldNum" sz="quarter" idx="12"/>
          </p:nvPr>
        </p:nvSpPr>
        <p:spPr/>
        <p:txBody>
          <a:bodyPr/>
          <a:lstStyle/>
          <a:p>
            <a:fld id="{C014DD1E-5D91-48A3-AD6D-45FBA980D106}" type="slidenum">
              <a:rPr lang="en-GB" smtClean="0"/>
              <a:t>6</a:t>
            </a:fld>
            <a:endParaRPr lang="en-GB"/>
          </a:p>
        </p:txBody>
      </p:sp>
      <p:graphicFrame>
        <p:nvGraphicFramePr>
          <p:cNvPr id="5" name="Diagram 4">
            <a:extLst>
              <a:ext uri="{FF2B5EF4-FFF2-40B4-BE49-F238E27FC236}">
                <a16:creationId xmlns:a16="http://schemas.microsoft.com/office/drawing/2014/main" xmlns="" id="{39B3FC0D-31A3-444F-9101-453A2624144B}"/>
              </a:ext>
            </a:extLst>
          </p:cNvPr>
          <p:cNvGraphicFramePr/>
          <p:nvPr>
            <p:extLst>
              <p:ext uri="{D42A27DB-BD31-4B8C-83A1-F6EECF244321}">
                <p14:modId xmlns:p14="http://schemas.microsoft.com/office/powerpoint/2010/main" val="485596617"/>
              </p:ext>
            </p:extLst>
          </p:nvPr>
        </p:nvGraphicFramePr>
        <p:xfrm>
          <a:off x="4078188" y="1772816"/>
          <a:ext cx="8352928" cy="44644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a:extLst>
              <a:ext uri="{FF2B5EF4-FFF2-40B4-BE49-F238E27FC236}">
                <a16:creationId xmlns:a16="http://schemas.microsoft.com/office/drawing/2014/main" xmlns="" id="{0118A3AB-95A1-40EF-BE7C-A003148C4179}"/>
              </a:ext>
            </a:extLst>
          </p:cNvPr>
          <p:cNvSpPr txBox="1"/>
          <p:nvPr/>
        </p:nvSpPr>
        <p:spPr>
          <a:xfrm>
            <a:off x="1413892" y="2315641"/>
            <a:ext cx="3384376" cy="2861168"/>
          </a:xfrm>
          <a:prstGeom prst="rect">
            <a:avLst/>
          </a:prstGeom>
          <a:noFill/>
        </p:spPr>
        <p:txBody>
          <a:bodyPr wrap="square" rtlCol="0">
            <a:spAutoFit/>
          </a:bodyPr>
          <a:lstStyle/>
          <a:p>
            <a:pPr algn="just"/>
            <a:r>
              <a:rPr lang="el-GR" sz="1999" dirty="0">
                <a:solidFill>
                  <a:schemeClr val="tx2"/>
                </a:solidFill>
              </a:rPr>
              <a:t>CRPD (2006): Στοχεύει στην «προώθηση, προστασία και διασφάλιση της πλήρους και ισότιμης απόλαυσης όλων των ανθρωπίνων δικαιωμάτων και θεμελιωδών ελευθεριών από όλα τα άτομα με αναπηρία και προώθηση του σεβασμού της εγγενούς αξιοπρέπειάς τους».</a:t>
            </a:r>
            <a:endParaRPr lang="en-GB" sz="1999" dirty="0">
              <a:solidFill>
                <a:schemeClr val="tx2"/>
              </a:solidFill>
            </a:endParaRPr>
          </a:p>
        </p:txBody>
      </p:sp>
    </p:spTree>
    <p:extLst>
      <p:ext uri="{BB962C8B-B14F-4D97-AF65-F5344CB8AC3E}">
        <p14:creationId xmlns:p14="http://schemas.microsoft.com/office/powerpoint/2010/main" val="435917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062" y="391296"/>
            <a:ext cx="9598700" cy="952500"/>
          </a:xfrm>
        </p:spPr>
        <p:txBody>
          <a:bodyPr>
            <a:normAutofit fontScale="90000"/>
          </a:bodyPr>
          <a:lstStyle/>
          <a:p>
            <a:r>
              <a:rPr lang="el-GR" sz="4400" dirty="0">
                <a:solidFill>
                  <a:schemeClr val="tx2"/>
                </a:solidFill>
              </a:rPr>
              <a:t>Διεθνής Ταξινόμηση Λειτουργικότητας, Αναπηρίας και Υγείας (ICF)</a:t>
            </a:r>
            <a:endParaRPr lang="en-GB" dirty="0"/>
          </a:p>
        </p:txBody>
      </p:sp>
      <p:sp>
        <p:nvSpPr>
          <p:cNvPr id="3" name="Content Placeholder 2"/>
          <p:cNvSpPr>
            <a:spLocks noGrp="1"/>
          </p:cNvSpPr>
          <p:nvPr>
            <p:ph idx="1"/>
          </p:nvPr>
        </p:nvSpPr>
        <p:spPr>
          <a:xfrm>
            <a:off x="1371616" y="2114062"/>
            <a:ext cx="3138993" cy="2942828"/>
          </a:xfrm>
        </p:spPr>
        <p:txBody>
          <a:bodyPr>
            <a:normAutofit lnSpcReduction="10000"/>
          </a:bodyPr>
          <a:lstStyle/>
          <a:p>
            <a:pPr marL="0" indent="0">
              <a:buNone/>
            </a:pPr>
            <a:r>
              <a:rPr lang="el-GR" dirty="0"/>
              <a:t>Υπάρχουν 2 βασικά εννοιολογικά μοντέλα για την αναπηρία που βασίζονται στη Διεθνή Ταξινόμηση της Λειτουργικότητας, της Αναπηρίας και της Υγείας (ICF) του Παγκόσμιου Οργανισμού Υγείας (</a:t>
            </a:r>
            <a:r>
              <a:rPr lang="en-GB" dirty="0"/>
              <a:t>WHO, 2013</a:t>
            </a:r>
            <a:r>
              <a:rPr lang="el-GR" dirty="0"/>
              <a:t>):</a:t>
            </a:r>
            <a:endParaRPr lang="en-GB" dirty="0"/>
          </a:p>
        </p:txBody>
      </p:sp>
      <p:sp>
        <p:nvSpPr>
          <p:cNvPr id="4" name="Slide Number Placeholder 3"/>
          <p:cNvSpPr>
            <a:spLocks noGrp="1"/>
          </p:cNvSpPr>
          <p:nvPr>
            <p:ph type="sldNum" sz="quarter" idx="12"/>
          </p:nvPr>
        </p:nvSpPr>
        <p:spPr/>
        <p:txBody>
          <a:bodyPr/>
          <a:lstStyle/>
          <a:p>
            <a:fld id="{C014DD1E-5D91-48A3-AD6D-45FBA980D106}" type="slidenum">
              <a:rPr lang="en-GB" smtClean="0"/>
              <a:t>7</a:t>
            </a:fld>
            <a:endParaRPr lang="en-GB"/>
          </a:p>
        </p:txBody>
      </p:sp>
      <p:graphicFrame>
        <p:nvGraphicFramePr>
          <p:cNvPr id="6" name="Diagram 5">
            <a:extLst>
              <a:ext uri="{FF2B5EF4-FFF2-40B4-BE49-F238E27FC236}">
                <a16:creationId xmlns:a16="http://schemas.microsoft.com/office/drawing/2014/main" xmlns="" id="{9F4741C4-2724-4EF3-9F6E-6613BCCCEA97}"/>
              </a:ext>
            </a:extLst>
          </p:cNvPr>
          <p:cNvGraphicFramePr/>
          <p:nvPr>
            <p:extLst>
              <p:ext uri="{D42A27DB-BD31-4B8C-83A1-F6EECF244321}">
                <p14:modId xmlns:p14="http://schemas.microsoft.com/office/powerpoint/2010/main" val="1020395626"/>
              </p:ext>
            </p:extLst>
          </p:nvPr>
        </p:nvGraphicFramePr>
        <p:xfrm>
          <a:off x="4806961" y="1724586"/>
          <a:ext cx="6912395" cy="41178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Not Equal 4">
            <a:extLst>
              <a:ext uri="{FF2B5EF4-FFF2-40B4-BE49-F238E27FC236}">
                <a16:creationId xmlns:a16="http://schemas.microsoft.com/office/drawing/2014/main" xmlns="" id="{CCE54341-7757-4DCF-BC1D-0AC00820F24F}"/>
              </a:ext>
            </a:extLst>
          </p:cNvPr>
          <p:cNvSpPr/>
          <p:nvPr/>
        </p:nvSpPr>
        <p:spPr>
          <a:xfrm>
            <a:off x="8033507" y="3408422"/>
            <a:ext cx="459301" cy="396044"/>
          </a:xfrm>
          <a:prstGeom prst="mathNotEqual">
            <a:avLst/>
          </a:prstGeom>
          <a:solidFill>
            <a:schemeClr val="tx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2796572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014DD1E-5D91-48A3-AD6D-45FBA980D106}" type="slidenum">
              <a:rPr lang="en-GB" smtClean="0"/>
              <a:t>8</a:t>
            </a:fld>
            <a:endParaRPr lang="en-GB"/>
          </a:p>
        </p:txBody>
      </p:sp>
      <p:graphicFrame>
        <p:nvGraphicFramePr>
          <p:cNvPr id="5" name="Diagram 4">
            <a:extLst>
              <a:ext uri="{FF2B5EF4-FFF2-40B4-BE49-F238E27FC236}">
                <a16:creationId xmlns:a16="http://schemas.microsoft.com/office/drawing/2014/main" xmlns="" id="{CD6FD4FA-9BA2-4B87-9E4F-269D2E6A75C7}"/>
              </a:ext>
            </a:extLst>
          </p:cNvPr>
          <p:cNvGraphicFramePr/>
          <p:nvPr>
            <p:extLst>
              <p:ext uri="{D42A27DB-BD31-4B8C-83A1-F6EECF244321}">
                <p14:modId xmlns:p14="http://schemas.microsoft.com/office/powerpoint/2010/main" val="35198374"/>
              </p:ext>
            </p:extLst>
          </p:nvPr>
        </p:nvGraphicFramePr>
        <p:xfrm>
          <a:off x="4695993" y="1163243"/>
          <a:ext cx="7488832" cy="49408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Arrow: Up-Down 10">
            <a:extLst>
              <a:ext uri="{FF2B5EF4-FFF2-40B4-BE49-F238E27FC236}">
                <a16:creationId xmlns:a16="http://schemas.microsoft.com/office/drawing/2014/main" xmlns="" id="{844039D4-71BC-46ED-A55D-824600704C7B}"/>
              </a:ext>
            </a:extLst>
          </p:cNvPr>
          <p:cNvSpPr/>
          <p:nvPr/>
        </p:nvSpPr>
        <p:spPr>
          <a:xfrm rot="2811985">
            <a:off x="7184255" y="2358488"/>
            <a:ext cx="310485" cy="714137"/>
          </a:xfrm>
          <a:prstGeom prst="upDownArrow">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Arrow: Up-Down 11">
            <a:extLst>
              <a:ext uri="{FF2B5EF4-FFF2-40B4-BE49-F238E27FC236}">
                <a16:creationId xmlns:a16="http://schemas.microsoft.com/office/drawing/2014/main" xmlns="" id="{3466F20D-57F2-4F32-AB53-7655596E5195}"/>
              </a:ext>
            </a:extLst>
          </p:cNvPr>
          <p:cNvSpPr/>
          <p:nvPr/>
        </p:nvSpPr>
        <p:spPr>
          <a:xfrm rot="2811985">
            <a:off x="9315218" y="4223143"/>
            <a:ext cx="310485" cy="672660"/>
          </a:xfrm>
          <a:prstGeom prst="upDownArrow">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Arrow: Up-Down 12">
            <a:extLst>
              <a:ext uri="{FF2B5EF4-FFF2-40B4-BE49-F238E27FC236}">
                <a16:creationId xmlns:a16="http://schemas.microsoft.com/office/drawing/2014/main" xmlns="" id="{3364958D-5CD6-42A0-8162-43F6975B6AC9}"/>
              </a:ext>
            </a:extLst>
          </p:cNvPr>
          <p:cNvSpPr/>
          <p:nvPr/>
        </p:nvSpPr>
        <p:spPr>
          <a:xfrm rot="8127649">
            <a:off x="8974036" y="2372621"/>
            <a:ext cx="310485" cy="657346"/>
          </a:xfrm>
          <a:prstGeom prst="upDownArrow">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Arrow: Up-Down 13">
            <a:extLst>
              <a:ext uri="{FF2B5EF4-FFF2-40B4-BE49-F238E27FC236}">
                <a16:creationId xmlns:a16="http://schemas.microsoft.com/office/drawing/2014/main" xmlns="" id="{ABA4A0F1-8A09-4F7B-820A-14277C8D2CAD}"/>
              </a:ext>
            </a:extLst>
          </p:cNvPr>
          <p:cNvSpPr/>
          <p:nvPr/>
        </p:nvSpPr>
        <p:spPr>
          <a:xfrm rot="8127649">
            <a:off x="7077444" y="4209173"/>
            <a:ext cx="310485" cy="680131"/>
          </a:xfrm>
          <a:prstGeom prst="upDownArrow">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Content Placeholder 2">
            <a:extLst>
              <a:ext uri="{FF2B5EF4-FFF2-40B4-BE49-F238E27FC236}">
                <a16:creationId xmlns:a16="http://schemas.microsoft.com/office/drawing/2014/main" xmlns="" id="{1504455D-6D37-45F1-9B15-CC50B161FC9E}"/>
              </a:ext>
            </a:extLst>
          </p:cNvPr>
          <p:cNvSpPr>
            <a:spLocks noGrp="1"/>
          </p:cNvSpPr>
          <p:nvPr>
            <p:ph idx="1"/>
          </p:nvPr>
        </p:nvSpPr>
        <p:spPr>
          <a:xfrm>
            <a:off x="1383216" y="1406700"/>
            <a:ext cx="3703084" cy="2166316"/>
          </a:xfrm>
        </p:spPr>
        <p:txBody>
          <a:bodyPr>
            <a:normAutofit/>
          </a:bodyPr>
          <a:lstStyle/>
          <a:p>
            <a:pPr marL="0" indent="0">
              <a:buNone/>
            </a:pPr>
            <a:r>
              <a:rPr lang="el-GR" sz="1800" b="1" i="1" dirty="0" err="1"/>
              <a:t>Βιοψυχοκοινωνικό</a:t>
            </a:r>
            <a:r>
              <a:rPr lang="el-GR" sz="1800" b="1" i="1" dirty="0"/>
              <a:t> μοντέλο</a:t>
            </a:r>
            <a:r>
              <a:rPr lang="en-US" sz="1800" b="1" i="1" dirty="0"/>
              <a:t>:</a:t>
            </a:r>
            <a:endParaRPr lang="el-GR" sz="1800" b="1" i="1" dirty="0"/>
          </a:p>
          <a:p>
            <a:pPr marL="0" indent="0" algn="just">
              <a:buNone/>
            </a:pPr>
            <a:r>
              <a:rPr lang="el-GR" sz="1800" u="sng" dirty="0"/>
              <a:t>Η ενσωμάτωση του ιατρικού και κοινωνικού μοντέλου </a:t>
            </a:r>
            <a:r>
              <a:rPr lang="el-GR" sz="1800" dirty="0"/>
              <a:t>παρέχει μια προσέγγιση για τις διαφορετικές συνιστώσες που επηρεάζουν την υγεία: βιολογικές, ατομικές και κοινωνικές. </a:t>
            </a:r>
            <a:r>
              <a:rPr lang="en-GB" sz="1800" dirty="0"/>
              <a:t> </a:t>
            </a:r>
          </a:p>
        </p:txBody>
      </p:sp>
      <p:sp>
        <p:nvSpPr>
          <p:cNvPr id="16" name="Title 1">
            <a:extLst>
              <a:ext uri="{FF2B5EF4-FFF2-40B4-BE49-F238E27FC236}">
                <a16:creationId xmlns:a16="http://schemas.microsoft.com/office/drawing/2014/main" xmlns="" id="{703AB608-5D10-470E-9299-F199784DA829}"/>
              </a:ext>
            </a:extLst>
          </p:cNvPr>
          <p:cNvSpPr>
            <a:spLocks noGrp="1"/>
          </p:cNvSpPr>
          <p:nvPr>
            <p:ph type="title"/>
          </p:nvPr>
        </p:nvSpPr>
        <p:spPr>
          <a:xfrm>
            <a:off x="1375938" y="520600"/>
            <a:ext cx="9598700" cy="952500"/>
          </a:xfrm>
        </p:spPr>
        <p:txBody>
          <a:bodyPr/>
          <a:lstStyle/>
          <a:p>
            <a:r>
              <a:rPr lang="el-GR" dirty="0"/>
              <a:t>Κατανόηση της Αναπηρίας </a:t>
            </a:r>
            <a:endParaRPr lang="en-GB" dirty="0"/>
          </a:p>
        </p:txBody>
      </p:sp>
      <p:sp>
        <p:nvSpPr>
          <p:cNvPr id="10" name="Content Placeholder 2">
            <a:extLst>
              <a:ext uri="{FF2B5EF4-FFF2-40B4-BE49-F238E27FC236}">
                <a16:creationId xmlns:a16="http://schemas.microsoft.com/office/drawing/2014/main" xmlns="" id="{1A5B0019-38E8-4914-9333-B5433CA84638}"/>
              </a:ext>
            </a:extLst>
          </p:cNvPr>
          <p:cNvSpPr txBox="1">
            <a:spLocks/>
          </p:cNvSpPr>
          <p:nvPr/>
        </p:nvSpPr>
        <p:spPr>
          <a:xfrm>
            <a:off x="1324996" y="3474071"/>
            <a:ext cx="3761304" cy="2376264"/>
          </a:xfrm>
          <a:prstGeom prst="rect">
            <a:avLst/>
          </a:prstGeom>
        </p:spPr>
        <p:txBody>
          <a:bodyPr vert="horz" lIns="91440" tIns="45720" rIns="91440" bIns="45720" rtlCol="0">
            <a:noAutofit/>
          </a:bodyPr>
          <a:lstStyle>
            <a:lvl1pPr marL="383933" indent="-383933" algn="l" defTabSz="914126" rtl="0" eaLnBrk="1" latinLnBrk="0" hangingPunct="1">
              <a:lnSpc>
                <a:spcPct val="94000"/>
              </a:lnSpc>
              <a:spcBef>
                <a:spcPts val="1000"/>
              </a:spcBef>
              <a:spcAft>
                <a:spcPts val="200"/>
              </a:spcAft>
              <a:buFont typeface="Franklin Gothic Book" panose="020B0503020102020204" pitchFamily="34" charset="0"/>
              <a:buChar char="■"/>
              <a:defRPr sz="1999" kern="1200" baseline="0">
                <a:solidFill>
                  <a:schemeClr val="tx2"/>
                </a:solidFill>
                <a:latin typeface="+mn-lt"/>
                <a:ea typeface="+mn-ea"/>
                <a:cs typeface="+mn-cs"/>
              </a:defRPr>
            </a:lvl1pPr>
            <a:lvl2pPr marL="914126" indent="-383933" algn="l" defTabSz="914126" rtl="0" eaLnBrk="1" latinLnBrk="0" hangingPunct="1">
              <a:lnSpc>
                <a:spcPct val="94000"/>
              </a:lnSpc>
              <a:spcBef>
                <a:spcPts val="500"/>
              </a:spcBef>
              <a:spcAft>
                <a:spcPts val="200"/>
              </a:spcAft>
              <a:buFont typeface="Franklin Gothic Book" panose="020B0503020102020204" pitchFamily="34" charset="0"/>
              <a:buChar char="–"/>
              <a:defRPr sz="1999" i="1" kern="1200" baseline="0">
                <a:solidFill>
                  <a:schemeClr val="tx2"/>
                </a:solidFill>
                <a:latin typeface="+mn-lt"/>
                <a:ea typeface="+mn-ea"/>
                <a:cs typeface="+mn-cs"/>
              </a:defRPr>
            </a:lvl2pPr>
            <a:lvl3pPr marL="1371189" indent="-383933" algn="l" defTabSz="914126" rtl="0" eaLnBrk="1" latinLnBrk="0" hangingPunct="1">
              <a:lnSpc>
                <a:spcPct val="94000"/>
              </a:lnSpc>
              <a:spcBef>
                <a:spcPts val="500"/>
              </a:spcBef>
              <a:spcAft>
                <a:spcPts val="200"/>
              </a:spcAft>
              <a:buFont typeface="Franklin Gothic Book" panose="020B0503020102020204" pitchFamily="34" charset="0"/>
              <a:buChar char="■"/>
              <a:defRPr sz="1799" kern="1200" baseline="0">
                <a:solidFill>
                  <a:schemeClr val="tx2"/>
                </a:solidFill>
                <a:latin typeface="+mn-lt"/>
                <a:ea typeface="+mn-ea"/>
                <a:cs typeface="+mn-cs"/>
              </a:defRPr>
            </a:lvl3pPr>
            <a:lvl4pPr marL="1828251" indent="-383933" algn="l" defTabSz="914126" rtl="0" eaLnBrk="1" latinLnBrk="0" hangingPunct="1">
              <a:lnSpc>
                <a:spcPct val="94000"/>
              </a:lnSpc>
              <a:spcBef>
                <a:spcPts val="500"/>
              </a:spcBef>
              <a:spcAft>
                <a:spcPts val="200"/>
              </a:spcAft>
              <a:buFont typeface="Franklin Gothic Book" panose="020B0503020102020204" pitchFamily="34" charset="0"/>
              <a:buChar char="–"/>
              <a:defRPr sz="1799" i="1" kern="1200" baseline="0">
                <a:solidFill>
                  <a:schemeClr val="tx2"/>
                </a:solidFill>
                <a:latin typeface="+mn-lt"/>
                <a:ea typeface="+mn-ea"/>
                <a:cs typeface="+mn-cs"/>
              </a:defRPr>
            </a:lvl4pPr>
            <a:lvl5pPr marL="2285314" indent="-383933" algn="l" defTabSz="914126"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2377" indent="-383933" algn="l" defTabSz="914126"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199440"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6503"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3566"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lgn="just">
              <a:buNone/>
            </a:pPr>
            <a:r>
              <a:rPr lang="el-GR" sz="1800" b="1" dirty="0"/>
              <a:t>Σύμφωνα με το ICF,</a:t>
            </a:r>
            <a:r>
              <a:rPr lang="en-GB" sz="1800" b="1" dirty="0"/>
              <a:t> </a:t>
            </a:r>
            <a:r>
              <a:rPr lang="el-GR" sz="1800" dirty="0"/>
              <a:t>κάθε άτομο τίθεται σε ένα πλαίσιο. Η λειτουργικότητα και η αναπηρία είναι αποτελέσματα της αλληλεπίδρασης μεταξύ της κατάστασης υγείας του ατόμου και του περιβάλλοντός του.</a:t>
            </a:r>
          </a:p>
          <a:p>
            <a:pPr marL="0" indent="0" algn="just">
              <a:buNone/>
            </a:pPr>
            <a:r>
              <a:rPr lang="el-GR" sz="1800" dirty="0"/>
              <a:t>Δείτε το διάγραμμα</a:t>
            </a:r>
            <a:r>
              <a:rPr lang="en-US" sz="1800" dirty="0">
                <a:sym typeface="Wingdings" panose="05000000000000000000" pitchFamily="2" charset="2"/>
              </a:rPr>
              <a:t></a:t>
            </a:r>
            <a:endParaRPr lang="en-US" sz="1800" dirty="0"/>
          </a:p>
          <a:p>
            <a:pPr marL="0" indent="0" algn="just">
              <a:buNone/>
            </a:pPr>
            <a:endParaRPr lang="el-GR" sz="1800" dirty="0"/>
          </a:p>
          <a:p>
            <a:pPr marL="0" indent="0" algn="just">
              <a:buNone/>
            </a:pPr>
            <a:endParaRPr lang="el-GR" sz="1600" dirty="0"/>
          </a:p>
          <a:p>
            <a:pPr marL="0" indent="0" algn="just">
              <a:buNone/>
            </a:pPr>
            <a:r>
              <a:rPr lang="en-US" sz="1600" b="1" dirty="0"/>
              <a:t> </a:t>
            </a:r>
            <a:r>
              <a:rPr lang="en-GB" sz="1600" dirty="0"/>
              <a:t> </a:t>
            </a:r>
            <a:r>
              <a:rPr lang="en-US" sz="1600" dirty="0"/>
              <a:t> </a:t>
            </a:r>
            <a:endParaRPr lang="en-GB" sz="1600" dirty="0"/>
          </a:p>
        </p:txBody>
      </p:sp>
    </p:spTree>
    <p:extLst>
      <p:ext uri="{BB962C8B-B14F-4D97-AF65-F5344CB8AC3E}">
        <p14:creationId xmlns:p14="http://schemas.microsoft.com/office/powerpoint/2010/main" val="637674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014DD1E-5D91-48A3-AD6D-45FBA980D106}" type="slidenum">
              <a:rPr lang="en-GB" smtClean="0"/>
              <a:t>9</a:t>
            </a:fld>
            <a:endParaRPr lang="en-GB"/>
          </a:p>
        </p:txBody>
      </p:sp>
      <p:sp>
        <p:nvSpPr>
          <p:cNvPr id="4" name="Title 1">
            <a:extLst>
              <a:ext uri="{FF2B5EF4-FFF2-40B4-BE49-F238E27FC236}">
                <a16:creationId xmlns:a16="http://schemas.microsoft.com/office/drawing/2014/main" xmlns="" id="{883E8EB8-A2C2-4A28-A737-8AAF07C152FF}"/>
              </a:ext>
            </a:extLst>
          </p:cNvPr>
          <p:cNvSpPr txBox="1">
            <a:spLocks/>
          </p:cNvSpPr>
          <p:nvPr/>
        </p:nvSpPr>
        <p:spPr>
          <a:xfrm>
            <a:off x="1384447" y="495300"/>
            <a:ext cx="9598700" cy="917476"/>
          </a:xfrm>
          <a:prstGeom prst="rect">
            <a:avLst/>
          </a:prstGeom>
        </p:spPr>
        <p:txBody>
          <a:bodyPr/>
          <a:lstStyle>
            <a:lvl1pPr algn="l" defTabSz="914126" rtl="0" eaLnBrk="1" latinLnBrk="0" hangingPunct="1">
              <a:lnSpc>
                <a:spcPct val="89000"/>
              </a:lnSpc>
              <a:spcBef>
                <a:spcPct val="0"/>
              </a:spcBef>
              <a:buNone/>
              <a:defRPr sz="4399" kern="1200" baseline="0">
                <a:solidFill>
                  <a:schemeClr val="tx2"/>
                </a:solidFill>
                <a:latin typeface="+mj-lt"/>
                <a:ea typeface="+mj-ea"/>
                <a:cs typeface="+mj-cs"/>
              </a:defRPr>
            </a:lvl1pPr>
          </a:lstStyle>
          <a:p>
            <a:r>
              <a:rPr lang="el-GR" sz="4400" dirty="0"/>
              <a:t>Διαφορετικά είδη Αναπηριών </a:t>
            </a:r>
            <a:endParaRPr lang="en-GB" dirty="0"/>
          </a:p>
        </p:txBody>
      </p:sp>
      <p:sp>
        <p:nvSpPr>
          <p:cNvPr id="5" name="Content Placeholder 2">
            <a:extLst>
              <a:ext uri="{FF2B5EF4-FFF2-40B4-BE49-F238E27FC236}">
                <a16:creationId xmlns:a16="http://schemas.microsoft.com/office/drawing/2014/main" xmlns="" id="{F4443974-6771-4B58-94D4-363156C8286E}"/>
              </a:ext>
            </a:extLst>
          </p:cNvPr>
          <p:cNvSpPr txBox="1">
            <a:spLocks/>
          </p:cNvSpPr>
          <p:nvPr/>
        </p:nvSpPr>
        <p:spPr>
          <a:xfrm>
            <a:off x="1371243" y="2286000"/>
            <a:ext cx="9598700" cy="3581400"/>
          </a:xfrm>
          <a:prstGeom prst="rect">
            <a:avLst/>
          </a:prstGeom>
        </p:spPr>
        <p:txBody>
          <a:bodyPr/>
          <a:lstStyle>
            <a:lvl1pPr marL="383933" indent="-383933" algn="l" defTabSz="914126" rtl="0" eaLnBrk="1" latinLnBrk="0" hangingPunct="1">
              <a:lnSpc>
                <a:spcPct val="94000"/>
              </a:lnSpc>
              <a:spcBef>
                <a:spcPts val="1000"/>
              </a:spcBef>
              <a:spcAft>
                <a:spcPts val="200"/>
              </a:spcAft>
              <a:buFont typeface="Franklin Gothic Book" panose="020B0503020102020204" pitchFamily="34" charset="0"/>
              <a:buChar char="■"/>
              <a:defRPr sz="1999" kern="1200" baseline="0">
                <a:solidFill>
                  <a:schemeClr val="tx2"/>
                </a:solidFill>
                <a:latin typeface="+mn-lt"/>
                <a:ea typeface="+mn-ea"/>
                <a:cs typeface="+mn-cs"/>
              </a:defRPr>
            </a:lvl1pPr>
            <a:lvl2pPr marL="914126" indent="-383933" algn="l" defTabSz="914126" rtl="0" eaLnBrk="1" latinLnBrk="0" hangingPunct="1">
              <a:lnSpc>
                <a:spcPct val="94000"/>
              </a:lnSpc>
              <a:spcBef>
                <a:spcPts val="500"/>
              </a:spcBef>
              <a:spcAft>
                <a:spcPts val="200"/>
              </a:spcAft>
              <a:buFont typeface="Franklin Gothic Book" panose="020B0503020102020204" pitchFamily="34" charset="0"/>
              <a:buChar char="–"/>
              <a:defRPr sz="1999" i="1" kern="1200" baseline="0">
                <a:solidFill>
                  <a:schemeClr val="tx2"/>
                </a:solidFill>
                <a:latin typeface="+mn-lt"/>
                <a:ea typeface="+mn-ea"/>
                <a:cs typeface="+mn-cs"/>
              </a:defRPr>
            </a:lvl2pPr>
            <a:lvl3pPr marL="1371189" indent="-383933" algn="l" defTabSz="914126" rtl="0" eaLnBrk="1" latinLnBrk="0" hangingPunct="1">
              <a:lnSpc>
                <a:spcPct val="94000"/>
              </a:lnSpc>
              <a:spcBef>
                <a:spcPts val="500"/>
              </a:spcBef>
              <a:spcAft>
                <a:spcPts val="200"/>
              </a:spcAft>
              <a:buFont typeface="Franklin Gothic Book" panose="020B0503020102020204" pitchFamily="34" charset="0"/>
              <a:buChar char="■"/>
              <a:defRPr sz="1799" kern="1200" baseline="0">
                <a:solidFill>
                  <a:schemeClr val="tx2"/>
                </a:solidFill>
                <a:latin typeface="+mn-lt"/>
                <a:ea typeface="+mn-ea"/>
                <a:cs typeface="+mn-cs"/>
              </a:defRPr>
            </a:lvl3pPr>
            <a:lvl4pPr marL="1828251" indent="-383933" algn="l" defTabSz="914126" rtl="0" eaLnBrk="1" latinLnBrk="0" hangingPunct="1">
              <a:lnSpc>
                <a:spcPct val="94000"/>
              </a:lnSpc>
              <a:spcBef>
                <a:spcPts val="500"/>
              </a:spcBef>
              <a:spcAft>
                <a:spcPts val="200"/>
              </a:spcAft>
              <a:buFont typeface="Franklin Gothic Book" panose="020B0503020102020204" pitchFamily="34" charset="0"/>
              <a:buChar char="–"/>
              <a:defRPr sz="1799" i="1" kern="1200" baseline="0">
                <a:solidFill>
                  <a:schemeClr val="tx2"/>
                </a:solidFill>
                <a:latin typeface="+mn-lt"/>
                <a:ea typeface="+mn-ea"/>
                <a:cs typeface="+mn-cs"/>
              </a:defRPr>
            </a:lvl4pPr>
            <a:lvl5pPr marL="2285314" indent="-383933" algn="l" defTabSz="914126"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2377" indent="-383933" algn="l" defTabSz="914126"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199440"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6503"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3566"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endParaRPr lang="en-GB" dirty="0"/>
          </a:p>
        </p:txBody>
      </p:sp>
      <p:sp>
        <p:nvSpPr>
          <p:cNvPr id="7" name="TextBox 6">
            <a:extLst>
              <a:ext uri="{FF2B5EF4-FFF2-40B4-BE49-F238E27FC236}">
                <a16:creationId xmlns:a16="http://schemas.microsoft.com/office/drawing/2014/main" xmlns="" id="{F66F5FA8-219A-400E-A01A-47BF9C332366}"/>
              </a:ext>
            </a:extLst>
          </p:cNvPr>
          <p:cNvSpPr txBox="1"/>
          <p:nvPr/>
        </p:nvSpPr>
        <p:spPr>
          <a:xfrm>
            <a:off x="1631610" y="1647885"/>
            <a:ext cx="3598706" cy="3785652"/>
          </a:xfrm>
          <a:prstGeom prst="rect">
            <a:avLst/>
          </a:prstGeom>
          <a:noFill/>
        </p:spPr>
        <p:txBody>
          <a:bodyPr wrap="square">
            <a:spAutoFit/>
          </a:bodyPr>
          <a:lstStyle/>
          <a:p>
            <a:r>
              <a:rPr lang="el-GR" dirty="0">
                <a:solidFill>
                  <a:schemeClr val="tx2"/>
                </a:solidFill>
              </a:rPr>
              <a:t>Υπάρχουν πολλοί διαφορετικοί τύποι αναπηριών, όπως σωματικές, αισθητηριακές, διανοητικές και ψυχικές ασθένειες που μπορούν να εμποδίσουν ή να μειώσουν την ικανότητα ενός ατόμου να ασκεί τις καθημερινές του δραστηριότητες. </a:t>
            </a:r>
            <a:endParaRPr lang="en-US" sz="2400" dirty="0">
              <a:solidFill>
                <a:schemeClr val="tx2"/>
              </a:solidFill>
            </a:endParaRPr>
          </a:p>
        </p:txBody>
      </p:sp>
      <p:graphicFrame>
        <p:nvGraphicFramePr>
          <p:cNvPr id="8" name="Diagram 7">
            <a:extLst>
              <a:ext uri="{FF2B5EF4-FFF2-40B4-BE49-F238E27FC236}">
                <a16:creationId xmlns:a16="http://schemas.microsoft.com/office/drawing/2014/main" xmlns="" id="{02A9EB32-E06A-48F4-89BC-265CCB509AAE}"/>
              </a:ext>
            </a:extLst>
          </p:cNvPr>
          <p:cNvGraphicFramePr/>
          <p:nvPr>
            <p:extLst>
              <p:ext uri="{D42A27DB-BD31-4B8C-83A1-F6EECF244321}">
                <p14:modId xmlns:p14="http://schemas.microsoft.com/office/powerpoint/2010/main" val="1634034494"/>
              </p:ext>
            </p:extLst>
          </p:nvPr>
        </p:nvGraphicFramePr>
        <p:xfrm>
          <a:off x="4870276" y="1412776"/>
          <a:ext cx="6511214" cy="47594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72319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rop">
  <a:themeElements>
    <a:clrScheme name="Custom 8">
      <a:dk1>
        <a:sysClr val="windowText" lastClr="000000"/>
      </a:dk1>
      <a:lt1>
        <a:srgbClr val="D8D8D8"/>
      </a:lt1>
      <a:dk2>
        <a:srgbClr val="004680"/>
      </a:dk2>
      <a:lt2>
        <a:srgbClr val="FFFFFF"/>
      </a:lt2>
      <a:accent1>
        <a:srgbClr val="5C226E"/>
      </a:accent1>
      <a:accent2>
        <a:srgbClr val="108A7E"/>
      </a:accent2>
      <a:accent3>
        <a:srgbClr val="9D232F"/>
      </a:accent3>
      <a:accent4>
        <a:srgbClr val="8064A2"/>
      </a:accent4>
      <a:accent5>
        <a:srgbClr val="4BACC6"/>
      </a:accent5>
      <a:accent6>
        <a:srgbClr val="F79646"/>
      </a:accent6>
      <a:hlink>
        <a:srgbClr val="0000FF"/>
      </a:hlink>
      <a:folHlink>
        <a:srgbClr val="800080"/>
      </a:folHlink>
    </a:clrScheme>
    <a:fontScheme name="Custom 1">
      <a:majorFont>
        <a:latin typeface="Calibri"/>
        <a:ea typeface=""/>
        <a:cs typeface=""/>
      </a:majorFont>
      <a:minorFont>
        <a:latin typeface="Calibri"/>
        <a:ea typeface=""/>
        <a:cs typeface=""/>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Tech_16x9">
      <a:dk1>
        <a:sysClr val="windowText" lastClr="000000"/>
      </a:dk1>
      <a:lt1>
        <a:sysClr val="window" lastClr="FFFFFF"/>
      </a:lt1>
      <a:dk2>
        <a:srgbClr val="192A52"/>
      </a:dk2>
      <a:lt2>
        <a:srgbClr val="C0C0C0"/>
      </a:lt2>
      <a:accent1>
        <a:srgbClr val="009999"/>
      </a:accent1>
      <a:accent2>
        <a:srgbClr val="E98915"/>
      </a:accent2>
      <a:accent3>
        <a:srgbClr val="A419A7"/>
      </a:accent3>
      <a:accent4>
        <a:srgbClr val="AFC34D"/>
      </a:accent4>
      <a:accent5>
        <a:srgbClr val="E5572B"/>
      </a:accent5>
      <a:accent6>
        <a:srgbClr val="6868C4"/>
      </a:accent6>
      <a:hlink>
        <a:srgbClr val="009999"/>
      </a:hlink>
      <a:folHlink>
        <a:srgbClr val="7F7F7F"/>
      </a:folHlink>
    </a:clrScheme>
    <a:fontScheme name="Calibri">
      <a:maj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Tech_16x9">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schemeClr>
            </a:gs>
          </a:gsLst>
          <a:lin ang="5040000" scaled="1"/>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100000"/>
                <a:shade val="100000"/>
                <a:satMod val="155000"/>
              </a:schemeClr>
            </a:gs>
          </a:gsLst>
          <a:lin ang="16200000" scaled="0"/>
        </a:gradFill>
      </a:fillStyleLst>
      <a:lnStyleLst>
        <a:ln w="9525" cap="flat" cmpd="sng" algn="ctr">
          <a:solidFill>
            <a:schemeClr val="phClr"/>
          </a:solidFill>
          <a:miter lim="800000"/>
        </a:ln>
        <a:ln w="25400" cap="flat" cmpd="sng" algn="ctr">
          <a:solidFill>
            <a:schemeClr val="phClr"/>
          </a:solidFill>
          <a:miter lim="800000"/>
        </a:ln>
        <a:ln w="38100" cap="flat" cmpd="sng" algn="ctr">
          <a:solidFill>
            <a:schemeClr val="phClr"/>
          </a:solidFill>
          <a:miter lim="800000"/>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atMod val="300000"/>
              </a:schemeClr>
            </a:contourClr>
          </a:sp3d>
        </a:effectStyle>
      </a:effectStyleLst>
      <a:bgFillStyleLst>
        <a:solidFill>
          <a:schemeClr val="phClr"/>
        </a:solidFill>
        <a:gradFill rotWithShape="1">
          <a:gsLst>
            <a:gs pos="0">
              <a:schemeClr val="phClr">
                <a:tint val="100000"/>
                <a:shade val="0"/>
                <a:satMod val="100000"/>
              </a:schemeClr>
            </a:gs>
            <a:gs pos="85000">
              <a:schemeClr val="phClr">
                <a:tint val="100000"/>
                <a:shade val="30000"/>
                <a:satMod val="100000"/>
              </a:schemeClr>
            </a:gs>
            <a:gs pos="100000">
              <a:schemeClr val="phClr">
                <a:shade val="60000"/>
                <a:satMod val="100000"/>
              </a:schemeClr>
            </a:gs>
          </a:gsLst>
          <a:lin ang="13500000" scaled="0"/>
        </a:gradFill>
        <a:gradFill rotWithShape="1">
          <a:gsLst>
            <a:gs pos="0">
              <a:schemeClr val="phClr">
                <a:tint val="100000"/>
                <a:shade val="0"/>
                <a:satMod val="100000"/>
              </a:schemeClr>
            </a:gs>
            <a:gs pos="85000">
              <a:schemeClr val="phClr">
                <a:shade val="30000"/>
                <a:satMod val="100000"/>
              </a:schemeClr>
            </a:gs>
            <a:gs pos="100000">
              <a:schemeClr val="phClr">
                <a:shade val="60000"/>
                <a:satMod val="100000"/>
              </a:schemeClr>
            </a:gs>
          </a:gsLst>
          <a:lin ang="18900000" scaled="0"/>
        </a:gradFill>
      </a:bgFillStyleLst>
    </a:fmtScheme>
  </a:themeElements>
  <a:objectDefaults/>
  <a:extraClrSchemeLst/>
</a:theme>
</file>

<file path=ppt/theme/theme3.xml><?xml version="1.0" encoding="utf-8"?>
<a:theme xmlns:a="http://schemas.openxmlformats.org/drawingml/2006/main" name="Office Theme">
  <a:themeElements>
    <a:clrScheme name="Tech_16x9">
      <a:dk1>
        <a:sysClr val="windowText" lastClr="000000"/>
      </a:dk1>
      <a:lt1>
        <a:sysClr val="window" lastClr="FFFFFF"/>
      </a:lt1>
      <a:dk2>
        <a:srgbClr val="192A52"/>
      </a:dk2>
      <a:lt2>
        <a:srgbClr val="C0C0C0"/>
      </a:lt2>
      <a:accent1>
        <a:srgbClr val="009999"/>
      </a:accent1>
      <a:accent2>
        <a:srgbClr val="E98915"/>
      </a:accent2>
      <a:accent3>
        <a:srgbClr val="A419A7"/>
      </a:accent3>
      <a:accent4>
        <a:srgbClr val="AFC34D"/>
      </a:accent4>
      <a:accent5>
        <a:srgbClr val="E5572B"/>
      </a:accent5>
      <a:accent6>
        <a:srgbClr val="6868C4"/>
      </a:accent6>
      <a:hlink>
        <a:srgbClr val="009999"/>
      </a:hlink>
      <a:folHlink>
        <a:srgbClr val="7F7F7F"/>
      </a:folHlink>
    </a:clrScheme>
    <a:fontScheme name="Calibri">
      <a:maj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Tech_16x9">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schemeClr>
            </a:gs>
          </a:gsLst>
          <a:lin ang="5040000" scaled="1"/>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100000"/>
                <a:shade val="100000"/>
                <a:satMod val="155000"/>
              </a:schemeClr>
            </a:gs>
          </a:gsLst>
          <a:lin ang="16200000" scaled="0"/>
        </a:gradFill>
      </a:fillStyleLst>
      <a:lnStyleLst>
        <a:ln w="9525" cap="flat" cmpd="sng" algn="ctr">
          <a:solidFill>
            <a:schemeClr val="phClr"/>
          </a:solidFill>
          <a:miter lim="800000"/>
        </a:ln>
        <a:ln w="25400" cap="flat" cmpd="sng" algn="ctr">
          <a:solidFill>
            <a:schemeClr val="phClr"/>
          </a:solidFill>
          <a:miter lim="800000"/>
        </a:ln>
        <a:ln w="38100" cap="flat" cmpd="sng" algn="ctr">
          <a:solidFill>
            <a:schemeClr val="phClr"/>
          </a:solidFill>
          <a:miter lim="800000"/>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atMod val="300000"/>
              </a:schemeClr>
            </a:contourClr>
          </a:sp3d>
        </a:effectStyle>
      </a:effectStyleLst>
      <a:bgFillStyleLst>
        <a:solidFill>
          <a:schemeClr val="phClr"/>
        </a:solidFill>
        <a:gradFill rotWithShape="1">
          <a:gsLst>
            <a:gs pos="0">
              <a:schemeClr val="phClr">
                <a:tint val="100000"/>
                <a:shade val="0"/>
                <a:satMod val="100000"/>
              </a:schemeClr>
            </a:gs>
            <a:gs pos="85000">
              <a:schemeClr val="phClr">
                <a:tint val="100000"/>
                <a:shade val="30000"/>
                <a:satMod val="100000"/>
              </a:schemeClr>
            </a:gs>
            <a:gs pos="100000">
              <a:schemeClr val="phClr">
                <a:shade val="60000"/>
                <a:satMod val="100000"/>
              </a:schemeClr>
            </a:gs>
          </a:gsLst>
          <a:lin ang="13500000" scaled="0"/>
        </a:gradFill>
        <a:gradFill rotWithShape="1">
          <a:gsLst>
            <a:gs pos="0">
              <a:schemeClr val="phClr">
                <a:tint val="100000"/>
                <a:shade val="0"/>
                <a:satMod val="100000"/>
              </a:schemeClr>
            </a:gs>
            <a:gs pos="85000">
              <a:schemeClr val="phClr">
                <a:shade val="30000"/>
                <a:satMod val="100000"/>
              </a:schemeClr>
            </a:gs>
            <a:gs pos="100000">
              <a:schemeClr val="phClr">
                <a:shade val="60000"/>
                <a:satMod val="100000"/>
              </a:schemeClr>
            </a:gs>
          </a:gsLst>
          <a:lin ang="189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ocPublishedLinkedAssetsLookup xmlns="4873beb7-5857-4685-be1f-d57550cc96cc" xsi:nil="true"/>
    <ApprovalStatus xmlns="4873beb7-5857-4685-be1f-d57550cc96cc">InProgress</ApprovalStatus>
    <MarketSpecific xmlns="4873beb7-5857-4685-be1f-d57550cc96cc">false</MarketSpecific>
    <LocComments xmlns="4873beb7-5857-4685-be1f-d57550cc96cc" xsi:nil="true"/>
    <LocLastLocAttemptVersionTypeLookup xmlns="4873beb7-5857-4685-be1f-d57550cc96cc" xsi:nil="true"/>
    <DirectSourceMarket xmlns="4873beb7-5857-4685-be1f-d57550cc96cc" xsi:nil="true"/>
    <ThumbnailAssetId xmlns="4873beb7-5857-4685-be1f-d57550cc96cc" xsi:nil="true"/>
    <PrimaryImageGen xmlns="4873beb7-5857-4685-be1f-d57550cc96cc">false</PrimaryImageGen>
    <LocNewPublishedVersionLookup xmlns="4873beb7-5857-4685-be1f-d57550cc96cc" xsi:nil="true"/>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LocOverallPublishStatusLookup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LocOverallLocStatusLookup xmlns="4873beb7-5857-4685-be1f-d57550cc96cc" xsi:nil="tru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1345093</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This simple template design works for technology and  businesses, but it's versatile enough to use in other contexts.  It features multiple slide layouts designed for widescreen (16x9 resolution) and includes a sample SmartArt list and chart that are easily editable.</APDescription>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2011-11-26T00:30:00+00:00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TemplateStatus xmlns="4873beb7-5857-4685-be1f-d57550cc96cc">Complete</TemplateStatus>
    <Downloads xmlns="4873beb7-5857-4685-be1f-d57550cc96cc">0</Downloads>
    <OOCacheId xmlns="4873beb7-5857-4685-be1f-d57550cc96cc" xsi:nil="true"/>
    <IsDeleted xmlns="4873beb7-5857-4685-be1f-d57550cc96cc">false</IsDeleted>
    <LocPublishedDependentAssetsLookup xmlns="4873beb7-5857-4685-be1f-d57550cc96cc" xsi:nil="true"/>
    <TPExecutable xmlns="4873beb7-5857-4685-be1f-d57550cc96cc" xsi:nil="true"/>
    <EditorialTags xmlns="4873beb7-5857-4685-be1f-d57550cc96cc" xsi:nil="true"/>
    <SubmitterId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TP102787989</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694266</LocLastLocAttemptVersionLookup>
    <LocProcessedForHandoffsLookup xmlns="4873beb7-5857-4685-be1f-d57550cc96cc" xsi:nil="true"/>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LocOverallPreviewStatusLookup xmlns="4873beb7-5857-4685-be1f-d57550cc96cc" xsi:nil="true"/>
    <TaxCatchAll xmlns="4873beb7-5857-4685-be1f-d57550cc96cc"/>
    <Markets xmlns="4873beb7-5857-4685-be1f-d57550cc96cc"/>
    <UAProjectedTotalWords xmlns="4873beb7-5857-4685-be1f-d57550cc96cc" xsi:nil="true"/>
    <IntlLangReview xmlns="4873beb7-5857-4685-be1f-d57550cc96cc" xsi:nil="true"/>
    <OutputCachingOn xmlns="4873beb7-5857-4685-be1f-d57550cc96cc">false</OutputCachingOn>
    <AverageRating xmlns="4873beb7-5857-4685-be1f-d57550cc96cc" xsi:nil="true"/>
    <APAuthor xmlns="4873beb7-5857-4685-be1f-d57550cc96cc">
      <UserInfo>
        <DisplayName>REDMOND\kristaa</DisplayName>
        <AccountId>136</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LocProcessedForMarketsLookup xmlns="4873beb7-5857-4685-be1f-d57550cc96cc" xsi:nil="true"/>
    <TPLaunchHelpLinkType xmlns="4873beb7-5857-4685-be1f-d57550cc96cc">Template</TPLaunchHelpLinkType>
    <OriginalRelease xmlns="4873beb7-5857-4685-be1f-d57550cc96cc">15</OriginalRelease>
    <LocalizationTagsTaxHTField0 xmlns="4873beb7-5857-4685-be1f-d57550cc96cc">
      <Terms xmlns="http://schemas.microsoft.com/office/infopath/2007/PartnerControls"/>
    </LocalizationTagsTaxHTField0>
    <UACurrentWords xmlns="4873beb7-5857-4685-be1f-d57550cc96cc" xsi:nil="true"/>
    <ArtSampleDocs xmlns="4873beb7-5857-4685-be1f-d57550cc96cc" xsi:nil="true"/>
    <UALocRecommendation xmlns="4873beb7-5857-4685-be1f-d57550cc96cc">Localize</UALocRecommendation>
    <Manager xmlns="4873beb7-5857-4685-be1f-d57550cc96cc" xsi:nil="true"/>
    <LocOverallHandbackStatusLookup xmlns="4873beb7-5857-4685-be1f-d57550cc96cc" xsi:nil="true"/>
    <ShowIn xmlns="4873beb7-5857-4685-be1f-d57550cc96cc">Show everywhere</ShowIn>
    <UANotes xmlns="4873beb7-5857-4685-be1f-d57550cc96cc" xsi:nil="true"/>
    <InternalTagsTaxHTField0 xmlns="4873beb7-5857-4685-be1f-d57550cc96cc">
      <Terms xmlns="http://schemas.microsoft.com/office/infopath/2007/PartnerControls"/>
    </InternalTagsTaxHTField0>
    <CSXHash xmlns="4873beb7-5857-4685-be1f-d57550cc96cc" xsi:nil="true"/>
    <VoteCount xmlns="4873beb7-5857-4685-be1f-d57550cc96cc" xsi:nil="true"/>
    <AssetExpire xmlns="4873beb7-5857-4685-be1f-d57550cc96cc">2029-05-12T07:00:00+00:00</AssetExpire>
    <DSATActionTaken xmlns="4873beb7-5857-4685-be1f-d57550cc96cc" xsi:nil="true"/>
    <CSXSubmissionMarket xmlns="4873beb7-5857-4685-be1f-d57550cc96cc" xsi:nil="true"/>
    <LocMarketGroupTiers2 xmlns="4873beb7-5857-4685-be1f-d57550cc96cc" xsi:nil="true"/>
  </documentManagement>
</p:properties>
</file>

<file path=customXml/itemProps1.xml><?xml version="1.0" encoding="utf-8"?>
<ds:datastoreItem xmlns:ds="http://schemas.openxmlformats.org/officeDocument/2006/customXml" ds:itemID="{3836F65B-1B07-41EE-A0E8-BC6EF3855225}">
  <ds:schemaRefs>
    <ds:schemaRef ds:uri="http://schemas.microsoft.com/sharepoint/v3/contenttype/forms"/>
  </ds:schemaRefs>
</ds:datastoreItem>
</file>

<file path=customXml/itemProps2.xml><?xml version="1.0" encoding="utf-8"?>
<ds:datastoreItem xmlns:ds="http://schemas.openxmlformats.org/officeDocument/2006/customXml" ds:itemID="{A09BF4D4-EF60-4196-BFC3-9462D607978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0C67BEE-D13F-4BD2-98A5-34D8A0977F68}">
  <ds:schemaRef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4873beb7-5857-4685-be1f-d57550cc96cc"/>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48607</TotalTime>
  <Words>4518</Words>
  <Application>Microsoft Office PowerPoint</Application>
  <PresentationFormat>Custom</PresentationFormat>
  <Paragraphs>331</Paragraphs>
  <Slides>42</Slides>
  <Notes>1</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42</vt:i4>
      </vt:variant>
    </vt:vector>
  </HeadingPairs>
  <TitlesOfParts>
    <vt:vector size="50" baseType="lpstr">
      <vt:lpstr>Arabic Typesetting</vt:lpstr>
      <vt:lpstr>Arial</vt:lpstr>
      <vt:lpstr>Calibri</vt:lpstr>
      <vt:lpstr>Franklin Gothic Book</vt:lpstr>
      <vt:lpstr>MuseoSans-300</vt:lpstr>
      <vt:lpstr>Times New Roman</vt:lpstr>
      <vt:lpstr>Wingdings</vt:lpstr>
      <vt:lpstr>Crop</vt:lpstr>
      <vt:lpstr>ΑΝΑΠΗΡΙΑ, ΨΥΧΟΛΟΓΙΑ &amp; ΠΡΟΒΛΗΜΑΤΑ ΨΥΧΙΚΗΣ ΥΓΕΙΑΣ</vt:lpstr>
      <vt:lpstr>Τι θα μάθετε από αυτήν την ενότητα</vt:lpstr>
      <vt:lpstr>ΑΝΑΠΗΡΙΑ</vt:lpstr>
      <vt:lpstr> </vt:lpstr>
      <vt:lpstr>Βασικά στοιχεία για την αναπηρία (WHO, 2020): </vt:lpstr>
      <vt:lpstr>Σύμβαση των Ηνωμένων Εθνών για τα δικαιώματα των ατόμων με αναπηρία (CRPD)</vt:lpstr>
      <vt:lpstr>Διεθνής Ταξινόμηση Λειτουργικότητας, Αναπηρίας και Υγείας (ICF)</vt:lpstr>
      <vt:lpstr>Κατανόηση της Αναπηρίας </vt:lpstr>
      <vt:lpstr>PowerPoint Presentation</vt:lpstr>
      <vt:lpstr>Εμπειρία της αναπηρίας και ποικιλομορφία (Π.Ο.Υ., 2011)</vt:lpstr>
      <vt:lpstr>Ανισότητες στην υγεία  και πολιτισμική ικανότητα (Butler et al., 2016)</vt:lpstr>
      <vt:lpstr>Συμπερίληψη της αναπηρίας (CDC, 2020)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Ανακεφαλαίωση </vt:lpstr>
      <vt:lpstr>ΨΥΧΟΛΟΓΙΑ ΚΑΙ ΠΡΟΒΛΗΜΑΤΑ ΨΥΧΙΚΗΣ ΥΓΕΙΑΣ</vt:lpstr>
      <vt:lpstr>Βασικά στοιχεία για την ψυχική υγεία και τις μειονότητες (Υπουργείο Υγείας και Ανθρωπίνων Υπηρεσιών των ΗΠΑ, 2001)</vt:lpstr>
      <vt:lpstr>Προσδιορισμός των όρων: </vt:lpstr>
      <vt:lpstr>PowerPoint Presentation</vt:lpstr>
      <vt:lpstr>PowerPoint Presentation</vt:lpstr>
      <vt:lpstr>PowerPoint Presentation</vt:lpstr>
      <vt:lpstr>PowerPoint Presentation</vt:lpstr>
      <vt:lpstr>PowerPoint Presentation</vt:lpstr>
      <vt:lpstr>Άσκηση: Διερεύνηση υποθέσεων </vt:lpstr>
      <vt:lpstr>PowerPoint Presentation</vt:lpstr>
      <vt:lpstr>Περίγραμμα για την Πολιτισμική Σύνθεση* – Ο/η επαγγελματίας ενθαρρύνεται να:</vt:lpstr>
      <vt:lpstr>PowerPoint Presentation</vt:lpstr>
      <vt:lpstr>Ανισότητες &amp; ψυχική υγεία - Η περίπτωση της πανδημίας COVID-19</vt:lpstr>
      <vt:lpstr>PowerPoint Presentation</vt:lpstr>
      <vt:lpstr>Ανακεφαλαίωση</vt:lpstr>
      <vt:lpstr>Προβληματισμός και Σχέδιο Δράσης</vt:lpstr>
      <vt:lpstr>Βιβλιογραφια και προτασεισ για περαιτερω αναγνωση</vt:lpstr>
      <vt:lpstr>PowerPoint Presentation</vt:lpstr>
      <vt:lpstr>Αναπηρία</vt:lpstr>
      <vt:lpstr>Ψυχολογία και Προβλήματα Ψυχικής Υγείας</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I-CARE</dc:title>
  <dc:creator>Hilary Hale</dc:creator>
  <cp:lastModifiedBy>Microsoft account</cp:lastModifiedBy>
  <cp:revision>557</cp:revision>
  <cp:lastPrinted>2018-11-19T09:43:55Z</cp:lastPrinted>
  <dcterms:created xsi:type="dcterms:W3CDTF">2018-08-29T12:26:02Z</dcterms:created>
  <dcterms:modified xsi:type="dcterms:W3CDTF">2022-02-04T11:18:38Z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