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5"/>
  </p:notesMasterIdLst>
  <p:handoutMasterIdLst>
    <p:handoutMasterId r:id="rId46"/>
  </p:handoutMasterIdLst>
  <p:sldIdLst>
    <p:sldId id="742" r:id="rId5"/>
    <p:sldId id="743" r:id="rId6"/>
    <p:sldId id="744" r:id="rId7"/>
    <p:sldId id="746" r:id="rId8"/>
    <p:sldId id="748" r:id="rId9"/>
    <p:sldId id="770" r:id="rId10"/>
    <p:sldId id="749" r:id="rId11"/>
    <p:sldId id="787" r:id="rId12"/>
    <p:sldId id="773" r:id="rId13"/>
    <p:sldId id="750" r:id="rId14"/>
    <p:sldId id="771" r:id="rId15"/>
    <p:sldId id="772" r:id="rId16"/>
    <p:sldId id="757" r:id="rId17"/>
    <p:sldId id="788" r:id="rId18"/>
    <p:sldId id="761" r:id="rId19"/>
    <p:sldId id="759" r:id="rId20"/>
    <p:sldId id="760" r:id="rId21"/>
    <p:sldId id="789" r:id="rId22"/>
    <p:sldId id="763" r:id="rId23"/>
    <p:sldId id="790" r:id="rId24"/>
    <p:sldId id="791" r:id="rId25"/>
    <p:sldId id="778" r:id="rId26"/>
    <p:sldId id="764" r:id="rId27"/>
    <p:sldId id="769" r:id="rId28"/>
    <p:sldId id="794" r:id="rId29"/>
    <p:sldId id="767" r:id="rId30"/>
    <p:sldId id="774" r:id="rId31"/>
    <p:sldId id="792" r:id="rId32"/>
    <p:sldId id="775" r:id="rId33"/>
    <p:sldId id="776" r:id="rId34"/>
    <p:sldId id="777" r:id="rId35"/>
    <p:sldId id="779" r:id="rId36"/>
    <p:sldId id="780" r:id="rId37"/>
    <p:sldId id="781" r:id="rId38"/>
    <p:sldId id="782" r:id="rId39"/>
    <p:sldId id="783" r:id="rId40"/>
    <p:sldId id="793" r:id="rId41"/>
    <p:sldId id="786" r:id="rId42"/>
    <p:sldId id="795" r:id="rId43"/>
    <p:sldId id="747" r:id="rId44"/>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F98921-F03F-4E8F-B9AD-3D0C7444B4AD}">
          <p14:sldIdLst>
            <p14:sldId id="742"/>
            <p14:sldId id="743"/>
            <p14:sldId id="744"/>
            <p14:sldId id="746"/>
            <p14:sldId id="748"/>
            <p14:sldId id="770"/>
            <p14:sldId id="749"/>
            <p14:sldId id="787"/>
            <p14:sldId id="773"/>
            <p14:sldId id="750"/>
            <p14:sldId id="771"/>
            <p14:sldId id="772"/>
            <p14:sldId id="757"/>
            <p14:sldId id="788"/>
            <p14:sldId id="761"/>
            <p14:sldId id="759"/>
            <p14:sldId id="760"/>
            <p14:sldId id="789"/>
            <p14:sldId id="763"/>
            <p14:sldId id="790"/>
            <p14:sldId id="791"/>
            <p14:sldId id="778"/>
            <p14:sldId id="764"/>
            <p14:sldId id="769"/>
            <p14:sldId id="794"/>
            <p14:sldId id="767"/>
            <p14:sldId id="774"/>
            <p14:sldId id="792"/>
            <p14:sldId id="775"/>
            <p14:sldId id="776"/>
            <p14:sldId id="777"/>
            <p14:sldId id="779"/>
            <p14:sldId id="780"/>
            <p14:sldId id="781"/>
            <p14:sldId id="782"/>
            <p14:sldId id="783"/>
            <p14:sldId id="793"/>
            <p14:sldId id="786"/>
            <p14:sldId id="795"/>
            <p14:sldId id="747"/>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6"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238"/>
    <a:srgbClr val="004680"/>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0302C-5F27-4285-93A8-6BDDF29D51BE}" v="456" dt="2021-09-07T15:08:47.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176" autoAdjust="0"/>
  </p:normalViewPr>
  <p:slideViewPr>
    <p:cSldViewPr>
      <p:cViewPr varScale="1">
        <p:scale>
          <a:sx n="113" d="100"/>
          <a:sy n="113" d="100"/>
        </p:scale>
        <p:origin x="372" y="96"/>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384FF-AA12-471F-8C21-F213902BCE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0802CD-114E-4A8A-9E09-D4E7B3E29C6A}">
      <dgm:prSet/>
      <dgm:spPr/>
      <dgm:t>
        <a:bodyPr/>
        <a:lstStyle/>
        <a:p>
          <a:pPr algn="just"/>
          <a:r>
            <a:rPr lang="el-GR" dirty="0">
              <a:solidFill>
                <a:schemeClr val="bg2"/>
              </a:solidFill>
            </a:rPr>
            <a:t>«Κατά τη διάρκεια της εγκυμοσύνης μου, ο γιατρός μου μου έδωσε μια λίστα με απαγορευμένα τρόφιμα. Στην κορυφή της λίστας υπήρχε τυρί ωμού γάλακτος. Όταν τόλμησα να το αγοράσω, οι πωλήτριες δίσταζαν να μου το δώσουν. Στη Γαλλία όμως, που παράγεται το </a:t>
          </a:r>
          <a:r>
            <a:rPr lang="el-GR" dirty="0" err="1">
              <a:solidFill>
                <a:schemeClr val="bg2"/>
              </a:solidFill>
            </a:rPr>
            <a:t>καμεπέρτ</a:t>
          </a:r>
          <a:r>
            <a:rPr lang="el-GR" dirty="0">
              <a:solidFill>
                <a:schemeClr val="bg2"/>
              </a:solidFill>
            </a:rPr>
            <a:t>, οι έγκυες γυναίκες συνήθως επιτρέπεται να τρώνε αυτό το είδος τυριού χωρίς να τις κοιτάζουν με ύφος αποδοκιμαστικό. Αν και εδώ είναι συνηθισμένο να αποφεύγετε την ωμή σαλάτα όταν είστε </a:t>
          </a:r>
          <a:r>
            <a:rPr lang="el-GR" dirty="0" err="1">
              <a:solidFill>
                <a:schemeClr val="bg2"/>
              </a:solidFill>
            </a:rPr>
            <a:t>έγκυες</a:t>
          </a:r>
          <a:r>
            <a:rPr lang="el-GR" dirty="0">
              <a:solidFill>
                <a:schemeClr val="bg2"/>
              </a:solidFill>
            </a:rPr>
            <a:t>. Στη Γουατεμάλα, οι έγκυες γυναίκες συμβουλεύονται να μην βγαίνουν όταν ο ήλιος είναι στο υψηλότερο σημείο του ή όταν είναι πανσέληνος. Στη Νέα Γουινέα απαγορεύεται για μια έγκυο γυναίκα να τρώει κρέας από μαρσιποφόρα. Στο Μάλι, οι έγκυες γυναίκες δεν πρέπει να σκύβουν όταν φέρνουν νερό».</a:t>
          </a:r>
          <a:endParaRPr lang="en-US" dirty="0">
            <a:solidFill>
              <a:schemeClr val="bg2"/>
            </a:solidFill>
          </a:endParaRPr>
        </a:p>
      </dgm:t>
    </dgm:pt>
    <dgm:pt modelId="{B052CFBF-3F3F-4370-A902-1977D229A1B2}" type="parTrans" cxnId="{621B1FC5-B28D-4CF0-B87E-3F77B3451F28}">
      <dgm:prSet/>
      <dgm:spPr/>
      <dgm:t>
        <a:bodyPr/>
        <a:lstStyle/>
        <a:p>
          <a:endParaRPr lang="en-US"/>
        </a:p>
      </dgm:t>
    </dgm:pt>
    <dgm:pt modelId="{34688A73-B295-4786-8901-90D51D1468DC}" type="sibTrans" cxnId="{621B1FC5-B28D-4CF0-B87E-3F77B3451F28}">
      <dgm:prSet/>
      <dgm:spPr/>
      <dgm:t>
        <a:bodyPr/>
        <a:lstStyle/>
        <a:p>
          <a:endParaRPr lang="en-US"/>
        </a:p>
      </dgm:t>
    </dgm:pt>
    <dgm:pt modelId="{2B11DAE2-146B-4A37-9514-E31570E3A257}">
      <dgm:prSet/>
      <dgm:spPr/>
      <dgm:t>
        <a:bodyPr/>
        <a:lstStyle/>
        <a:p>
          <a:pPr algn="r"/>
          <a:r>
            <a:rPr lang="el-GR" i="1" dirty="0">
              <a:solidFill>
                <a:schemeClr val="bg2"/>
              </a:solidFill>
            </a:rPr>
            <a:t>Schönhoft σελ.27, μεταφρασμένο στα ελληνικά από το έργο I-</a:t>
          </a:r>
          <a:r>
            <a:rPr lang="el-GR" i="1" dirty="0" err="1">
              <a:solidFill>
                <a:schemeClr val="bg2"/>
              </a:solidFill>
            </a:rPr>
            <a:t>Care</a:t>
          </a:r>
          <a:r>
            <a:rPr lang="en-GB" i="1" dirty="0">
              <a:solidFill>
                <a:schemeClr val="bg2"/>
              </a:solidFill>
            </a:rPr>
            <a:t>     </a:t>
          </a:r>
          <a:endParaRPr lang="en-US" dirty="0">
            <a:solidFill>
              <a:schemeClr val="bg2"/>
            </a:solidFill>
          </a:endParaRPr>
        </a:p>
      </dgm:t>
    </dgm:pt>
    <dgm:pt modelId="{407561A9-18AB-46F2-A4A3-642B72F21BBA}" type="parTrans" cxnId="{BA20A7AF-C98A-411B-9934-43F1F0A995AD}">
      <dgm:prSet/>
      <dgm:spPr/>
      <dgm:t>
        <a:bodyPr/>
        <a:lstStyle/>
        <a:p>
          <a:endParaRPr lang="en-US"/>
        </a:p>
      </dgm:t>
    </dgm:pt>
    <dgm:pt modelId="{CEC8E358-4D81-4B8D-AD8F-F8FC6294989F}" type="sibTrans" cxnId="{BA20A7AF-C98A-411B-9934-43F1F0A995AD}">
      <dgm:prSet/>
      <dgm:spPr/>
      <dgm:t>
        <a:bodyPr/>
        <a:lstStyle/>
        <a:p>
          <a:endParaRPr lang="en-US"/>
        </a:p>
      </dgm:t>
    </dgm:pt>
    <dgm:pt modelId="{D095AA61-1FFD-4755-980F-1BB175BAF262}" type="pres">
      <dgm:prSet presAssocID="{974384FF-AA12-471F-8C21-F213902BCE2A}" presName="linear" presStyleCnt="0">
        <dgm:presLayoutVars>
          <dgm:animLvl val="lvl"/>
          <dgm:resizeHandles val="exact"/>
        </dgm:presLayoutVars>
      </dgm:prSet>
      <dgm:spPr/>
      <dgm:t>
        <a:bodyPr/>
        <a:lstStyle/>
        <a:p>
          <a:endParaRPr lang="en-GB"/>
        </a:p>
      </dgm:t>
    </dgm:pt>
    <dgm:pt modelId="{86ABAA68-CDFB-404A-A67B-22B3443988B0}" type="pres">
      <dgm:prSet presAssocID="{250802CD-114E-4A8A-9E09-D4E7B3E29C6A}" presName="parentText" presStyleLbl="node1" presStyleIdx="0" presStyleCnt="2">
        <dgm:presLayoutVars>
          <dgm:chMax val="0"/>
          <dgm:bulletEnabled val="1"/>
        </dgm:presLayoutVars>
      </dgm:prSet>
      <dgm:spPr/>
      <dgm:t>
        <a:bodyPr/>
        <a:lstStyle/>
        <a:p>
          <a:endParaRPr lang="en-GB"/>
        </a:p>
      </dgm:t>
    </dgm:pt>
    <dgm:pt modelId="{10CA8A22-9BF9-4D61-A7BC-A8CBFF35C269}" type="pres">
      <dgm:prSet presAssocID="{34688A73-B295-4786-8901-90D51D1468DC}" presName="spacer" presStyleCnt="0"/>
      <dgm:spPr/>
    </dgm:pt>
    <dgm:pt modelId="{7C6EBA4B-E64F-47DF-BE43-DAC14D655487}" type="pres">
      <dgm:prSet presAssocID="{2B11DAE2-146B-4A37-9514-E31570E3A257}" presName="parentText" presStyleLbl="node1" presStyleIdx="1" presStyleCnt="2" custScaleY="37474">
        <dgm:presLayoutVars>
          <dgm:chMax val="0"/>
          <dgm:bulletEnabled val="1"/>
        </dgm:presLayoutVars>
      </dgm:prSet>
      <dgm:spPr/>
      <dgm:t>
        <a:bodyPr/>
        <a:lstStyle/>
        <a:p>
          <a:endParaRPr lang="en-GB"/>
        </a:p>
      </dgm:t>
    </dgm:pt>
  </dgm:ptLst>
  <dgm:cxnLst>
    <dgm:cxn modelId="{7EC04E4B-C634-421D-A9E2-892A46ED6A46}" type="presOf" srcId="{250802CD-114E-4A8A-9E09-D4E7B3E29C6A}" destId="{86ABAA68-CDFB-404A-A67B-22B3443988B0}" srcOrd="0" destOrd="0" presId="urn:microsoft.com/office/officeart/2005/8/layout/vList2"/>
    <dgm:cxn modelId="{BA20A7AF-C98A-411B-9934-43F1F0A995AD}" srcId="{974384FF-AA12-471F-8C21-F213902BCE2A}" destId="{2B11DAE2-146B-4A37-9514-E31570E3A257}" srcOrd="1" destOrd="0" parTransId="{407561A9-18AB-46F2-A4A3-642B72F21BBA}" sibTransId="{CEC8E358-4D81-4B8D-AD8F-F8FC6294989F}"/>
    <dgm:cxn modelId="{5D17B000-EF7A-421F-94BD-F3ED329821E8}" type="presOf" srcId="{2B11DAE2-146B-4A37-9514-E31570E3A257}" destId="{7C6EBA4B-E64F-47DF-BE43-DAC14D655487}" srcOrd="0" destOrd="0" presId="urn:microsoft.com/office/officeart/2005/8/layout/vList2"/>
    <dgm:cxn modelId="{621B1FC5-B28D-4CF0-B87E-3F77B3451F28}" srcId="{974384FF-AA12-471F-8C21-F213902BCE2A}" destId="{250802CD-114E-4A8A-9E09-D4E7B3E29C6A}" srcOrd="0" destOrd="0" parTransId="{B052CFBF-3F3F-4370-A902-1977D229A1B2}" sibTransId="{34688A73-B295-4786-8901-90D51D1468DC}"/>
    <dgm:cxn modelId="{C8652452-2A9F-465F-B33F-7B69AA48C76C}" type="presOf" srcId="{974384FF-AA12-471F-8C21-F213902BCE2A}" destId="{D095AA61-1FFD-4755-980F-1BB175BAF262}" srcOrd="0" destOrd="0" presId="urn:microsoft.com/office/officeart/2005/8/layout/vList2"/>
    <dgm:cxn modelId="{239D34E4-20B8-46B8-9811-FF43D5D4CBA0}" type="presParOf" srcId="{D095AA61-1FFD-4755-980F-1BB175BAF262}" destId="{86ABAA68-CDFB-404A-A67B-22B3443988B0}" srcOrd="0" destOrd="0" presId="urn:microsoft.com/office/officeart/2005/8/layout/vList2"/>
    <dgm:cxn modelId="{4EEB91F8-EDA4-440F-9AF2-B9C4FF380FE9}" type="presParOf" srcId="{D095AA61-1FFD-4755-980F-1BB175BAF262}" destId="{10CA8A22-9BF9-4D61-A7BC-A8CBFF35C269}" srcOrd="1" destOrd="0" presId="urn:microsoft.com/office/officeart/2005/8/layout/vList2"/>
    <dgm:cxn modelId="{A9A18405-8767-4D8A-BB75-6E3C8F7A54B0}" type="presParOf" srcId="{D095AA61-1FFD-4755-980F-1BB175BAF262}" destId="{7C6EBA4B-E64F-47DF-BE43-DAC14D65548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2/9/2022</a:t>
            </a:fld>
            <a:endParaRPr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2/9/2022</a:t>
            </a:fld>
            <a:endParaRPr dirty="0"/>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dirty="0"/>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dirty="0"/>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dirty="0"/>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dirty="0"/>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dirty="0"/>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dirty="0"/>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dirty="0"/>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dirty="0"/>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dirty="0"/>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dirty="0"/>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dirty="0"/>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dirty="0"/>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dirty="0"/>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mproveproject.eu/first-aid-k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3.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sz="4800" dirty="0" err="1"/>
              <a:t>ΕΓΚΥΜΟΣυΝΗ</a:t>
            </a:r>
            <a:r>
              <a:rPr lang="el-GR" sz="4800" dirty="0"/>
              <a:t>, </a:t>
            </a:r>
            <a:r>
              <a:rPr lang="el-GR" sz="4800" dirty="0" err="1"/>
              <a:t>ΓΟΝΕΪΚοΤΗΤΑ</a:t>
            </a:r>
            <a:r>
              <a:rPr lang="el-GR" sz="4800" dirty="0"/>
              <a:t>,</a:t>
            </a:r>
            <a:br>
              <a:rPr lang="el-GR" sz="4800" dirty="0"/>
            </a:br>
            <a:r>
              <a:rPr lang="el-GR" sz="4800" dirty="0" err="1"/>
              <a:t>ΠΑΙΔΙα</a:t>
            </a:r>
            <a:r>
              <a:rPr lang="el-GR" sz="4800" dirty="0"/>
              <a:t> &amp; </a:t>
            </a:r>
            <a:r>
              <a:rPr lang="el-GR" sz="4800" dirty="0" err="1"/>
              <a:t>ΟΙΚΟΓΕΝΕΙΑΚεΣ</a:t>
            </a:r>
            <a:r>
              <a:rPr lang="el-GR" sz="4800" dirty="0"/>
              <a:t> </a:t>
            </a:r>
            <a:r>
              <a:rPr lang="el-GR" sz="4800" dirty="0" err="1"/>
              <a:t>ΔΟΜεΣ</a:t>
            </a:r>
            <a:endParaRPr lang="en-GB" sz="4800" dirty="0"/>
          </a:p>
        </p:txBody>
      </p:sp>
      <p:sp>
        <p:nvSpPr>
          <p:cNvPr id="3" name="Subtitle 2"/>
          <p:cNvSpPr>
            <a:spLocks noGrp="1"/>
          </p:cNvSpPr>
          <p:nvPr>
            <p:ph type="subTitle" idx="1"/>
          </p:nvPr>
        </p:nvSpPr>
        <p:spPr/>
        <p:txBody>
          <a:bodyPr>
            <a:normAutofit/>
          </a:bodyPr>
          <a:lstStyle/>
          <a:p>
            <a:r>
              <a:rPr lang="el-GR" sz="5400" dirty="0"/>
              <a:t>Ενότητα</a:t>
            </a:r>
            <a:r>
              <a:rPr lang="en-GB" sz="5400" dirty="0"/>
              <a:t> 6</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dirty="0"/>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a16="http://schemas.microsoft.com/office/drawing/2014/main" id="{7357425B-86D4-4390-8221-D588EAEADCE1}"/>
              </a:ext>
            </a:extLst>
          </p:cNvPr>
          <p:cNvSpPr>
            <a:spLocks noGrp="1"/>
          </p:cNvSpPr>
          <p:nvPr>
            <p:ph type="title"/>
          </p:nvPr>
        </p:nvSpPr>
        <p:spPr>
          <a:xfrm>
            <a:off x="723710" y="685800"/>
            <a:ext cx="4218573" cy="5735176"/>
          </a:xfrm>
        </p:spPr>
        <p:txBody>
          <a:bodyPr/>
          <a:lstStyle/>
          <a:p>
            <a:r>
              <a:rPr lang="en-US" sz="2800" cap="all" dirty="0"/>
              <a:t/>
            </a:r>
            <a:br>
              <a:rPr lang="en-US" sz="2800" cap="all" dirty="0"/>
            </a:br>
            <a:r>
              <a:rPr lang="en-US" sz="2800" cap="all" dirty="0"/>
              <a:t/>
            </a:r>
            <a:br>
              <a:rPr lang="en-US" sz="2800" cap="all" dirty="0"/>
            </a:br>
            <a:r>
              <a:rPr lang="en-US" sz="2800" cap="all" dirty="0"/>
              <a:t/>
            </a:r>
            <a:br>
              <a:rPr lang="en-US" sz="2800" cap="all" dirty="0"/>
            </a:br>
            <a:r>
              <a:rPr lang="en-US" sz="2800" cap="all" dirty="0"/>
              <a:t/>
            </a:r>
            <a:br>
              <a:rPr lang="en-US" sz="2800" cap="all" dirty="0"/>
            </a:br>
            <a:r>
              <a:rPr lang="en-US" sz="2800" cap="all" dirty="0"/>
              <a:t/>
            </a:r>
            <a:br>
              <a:rPr lang="en-US" sz="2800" cap="all" dirty="0"/>
            </a:br>
            <a:r>
              <a:rPr lang="el-GR" sz="2800" cap="all" dirty="0" err="1"/>
              <a:t>αΣΚΗΣΗ</a:t>
            </a:r>
            <a:r>
              <a:rPr lang="en-US" sz="2800" cap="all" dirty="0"/>
              <a:t>:</a:t>
            </a:r>
            <a:br>
              <a:rPr lang="en-US" sz="2800" cap="all" dirty="0"/>
            </a:br>
            <a:r>
              <a:rPr lang="el-GR" sz="2800" cap="all" dirty="0"/>
              <a:t>Πως </a:t>
            </a:r>
            <a:r>
              <a:rPr lang="el-GR" sz="2800" cap="all" dirty="0" err="1"/>
              <a:t>μπορουμε</a:t>
            </a:r>
            <a:r>
              <a:rPr lang="el-GR" sz="2800" cap="all" dirty="0"/>
              <a:t> να </a:t>
            </a:r>
            <a:r>
              <a:rPr lang="el-GR" sz="2800" cap="all" dirty="0" err="1"/>
              <a:t>συμβουλευουμε</a:t>
            </a:r>
            <a:r>
              <a:rPr lang="el-GR" sz="2800" cap="all" dirty="0"/>
              <a:t> τις </a:t>
            </a:r>
            <a:r>
              <a:rPr lang="el-GR" sz="2800" cap="all" dirty="0" err="1"/>
              <a:t>γυναικες</a:t>
            </a:r>
            <a:r>
              <a:rPr lang="el-GR" sz="2800" cap="all" dirty="0"/>
              <a:t> με τις </a:t>
            </a:r>
            <a:r>
              <a:rPr lang="el-GR" sz="2800" cap="all" dirty="0" err="1"/>
              <a:t>οποιες</a:t>
            </a:r>
            <a:r>
              <a:rPr lang="el-GR" sz="2800" cap="all" dirty="0"/>
              <a:t> </a:t>
            </a:r>
            <a:r>
              <a:rPr lang="el-GR" sz="2800" cap="all" dirty="0" err="1"/>
              <a:t>συνεργαζομαστε</a:t>
            </a:r>
            <a:r>
              <a:rPr lang="el-GR" sz="2800" cap="all" dirty="0"/>
              <a:t>;</a:t>
            </a:r>
            <a:r>
              <a:rPr lang="en-US" sz="2800" cap="all" dirty="0"/>
              <a:t/>
            </a:r>
            <a:br>
              <a:rPr lang="en-US" sz="2800" cap="all" dirty="0"/>
            </a:br>
            <a:r>
              <a:rPr lang="en-US" sz="2800" cap="all" dirty="0"/>
              <a:t/>
            </a:r>
            <a:br>
              <a:rPr lang="en-US" sz="2800" cap="all" dirty="0"/>
            </a:br>
            <a:r>
              <a:rPr lang="el-GR" sz="2800" cap="all" dirty="0" err="1"/>
              <a:t>Μπορειτε</a:t>
            </a:r>
            <a:r>
              <a:rPr lang="el-GR" sz="2800" cap="all" dirty="0"/>
              <a:t> να </a:t>
            </a:r>
            <a:r>
              <a:rPr lang="el-GR" sz="2800" cap="all" dirty="0" err="1"/>
              <a:t>προσθεσετε</a:t>
            </a:r>
            <a:r>
              <a:rPr lang="el-GR" sz="2800" cap="all" dirty="0"/>
              <a:t> </a:t>
            </a:r>
            <a:r>
              <a:rPr lang="el-GR" sz="2800" cap="all" dirty="0" err="1"/>
              <a:t>κατι</a:t>
            </a:r>
            <a:r>
              <a:rPr lang="el-GR" sz="2800" cap="all" dirty="0"/>
              <a:t> </a:t>
            </a:r>
            <a:r>
              <a:rPr lang="el-GR" sz="2800" cap="all" dirty="0" err="1"/>
              <a:t>αλλο</a:t>
            </a:r>
            <a:r>
              <a:rPr lang="el-GR" sz="2800" cap="all" dirty="0"/>
              <a:t> στη </a:t>
            </a:r>
            <a:r>
              <a:rPr lang="el-GR" sz="2800" cap="all" dirty="0" err="1"/>
              <a:t>λιστα</a:t>
            </a:r>
            <a:r>
              <a:rPr lang="el-GR" sz="2800" cap="all" dirty="0"/>
              <a:t> των </a:t>
            </a:r>
            <a:r>
              <a:rPr lang="el-GR" sz="2800" cap="all" dirty="0" err="1"/>
              <a:t>ιδεων</a:t>
            </a:r>
            <a:r>
              <a:rPr lang="el-GR" sz="2800" cap="all" dirty="0"/>
              <a:t>;</a:t>
            </a:r>
            <a:r>
              <a:rPr lang="en-US" sz="2800" cap="all" dirty="0"/>
              <a:t/>
            </a:r>
            <a:br>
              <a:rPr lang="en-US" sz="2800" cap="all" dirty="0"/>
            </a:br>
            <a:r>
              <a:rPr lang="en-US" sz="2800" cap="all" dirty="0"/>
              <a:t/>
            </a:r>
            <a:br>
              <a:rPr lang="en-US" sz="2800" cap="all" dirty="0"/>
            </a:br>
            <a:r>
              <a:rPr lang="en-US" sz="2800" cap="all" dirty="0"/>
              <a:t/>
            </a:r>
            <a:br>
              <a:rPr lang="en-US" sz="2800" cap="all" dirty="0"/>
            </a:br>
            <a:endParaRPr lang="de-DE" sz="2800" dirty="0"/>
          </a:p>
        </p:txBody>
      </p:sp>
      <p:sp>
        <p:nvSpPr>
          <p:cNvPr id="9" name="Inhaltsplatzhalter 8">
            <a:extLst>
              <a:ext uri="{FF2B5EF4-FFF2-40B4-BE49-F238E27FC236}">
                <a16:creationId xmlns="" xmlns:a16="http://schemas.microsoft.com/office/drawing/2014/main" id="{8DC24FB6-6166-4C21-8665-4D3588F6DBF3}"/>
              </a:ext>
            </a:extLst>
          </p:cNvPr>
          <p:cNvSpPr>
            <a:spLocks noGrp="1"/>
          </p:cNvSpPr>
          <p:nvPr>
            <p:ph idx="1"/>
          </p:nvPr>
        </p:nvSpPr>
        <p:spPr>
          <a:xfrm>
            <a:off x="5734373" y="685800"/>
            <a:ext cx="4896544" cy="5551512"/>
          </a:xfrm>
        </p:spPr>
        <p:txBody>
          <a:bodyPr>
            <a:noAutofit/>
          </a:bodyPr>
          <a:lstStyle/>
          <a:p>
            <a:pPr marL="0" lvl="0" indent="0" algn="just">
              <a:lnSpc>
                <a:spcPct val="106000"/>
              </a:lnSpc>
              <a:spcBef>
                <a:spcPts val="600"/>
              </a:spcBef>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Προσπαθήστε να είστε συνειδητοποιημένοι/ες για τα δικά σας «ηθικά πρότυπα» και μην τα εφαρμόζετε απαραίτητα στους ασθενείς/πελάτες σας.</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6000"/>
              </a:lnSpc>
              <a:spcBef>
                <a:spcPts val="600"/>
              </a:spcBef>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Προσπαθήστε να αποφύγετε να δώσετε συμβουλές σχετικά με το τι είναι «σωστό» ή «λάθος».</a:t>
            </a:r>
          </a:p>
          <a:p>
            <a:pPr marL="0" lvl="0" indent="0" algn="just">
              <a:lnSpc>
                <a:spcPct val="106000"/>
              </a:lnSpc>
              <a:spcBef>
                <a:spcPts val="600"/>
              </a:spcBef>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Αντ’ αυτού, προσπαθήστε να μάθετε τι χρειάζεται πραγματικά η μητέρα, τι την κάνει να αισθάνεται ασφαλής ή τι την κάνει να αισθάνεται ανασφαλής.</a:t>
            </a:r>
          </a:p>
          <a:p>
            <a:pPr marL="0" lvl="0" indent="0" algn="just">
              <a:lnSpc>
                <a:spcPct val="106000"/>
              </a:lnSpc>
              <a:spcAft>
                <a:spcPts val="800"/>
              </a:spcAft>
              <a:buNone/>
            </a:pPr>
            <a:r>
              <a:rPr lang="el-GR" sz="1600" dirty="0">
                <a:latin typeface="Calibri" panose="020F0502020204030204" pitchFamily="34" charset="0"/>
                <a:ea typeface="Calibri" panose="020F0502020204030204" pitchFamily="34" charset="0"/>
                <a:cs typeface="Times New Roman" panose="02020603050405020304" pitchFamily="18" charset="0"/>
              </a:rPr>
              <a:t>Λάβετε υπόψη ότι ορισμένες πολιτισμικές νόρμες είναι τόσο βαθιά ριζωμένες στη δική σας ζωή, που μπορεί να επηρεάσετε υποσυνείδητα τις αντιλήψεις και τις προσδοκίες της γυναίκας - αφήστε χώρο για ανοιχτή επικοινωνία, ενθαρρύνετε τη γυναίκα να σκεφτεί τις ανάγκες της και ενθαρρύνετέ την να τις εκφράσει, δείξτε ότι είστε ανοιχτοί/</a:t>
            </a:r>
            <a:r>
              <a:rPr lang="el-GR" sz="1600" dirty="0" err="1">
                <a:latin typeface="Calibri" panose="020F0502020204030204" pitchFamily="34" charset="0"/>
                <a:ea typeface="Calibri" panose="020F0502020204030204" pitchFamily="34" charset="0"/>
                <a:cs typeface="Times New Roman" panose="02020603050405020304" pitchFamily="18" charset="0"/>
              </a:rPr>
              <a:t>ές</a:t>
            </a:r>
            <a:r>
              <a:rPr lang="el-GR" sz="1600" dirty="0">
                <a:latin typeface="Calibri" panose="020F0502020204030204" pitchFamily="34" charset="0"/>
                <a:ea typeface="Calibri" panose="020F0502020204030204" pitchFamily="34" charset="0"/>
                <a:cs typeface="Times New Roman" panose="02020603050405020304" pitchFamily="18" charset="0"/>
              </a:rPr>
              <a:t> σε οτιδήποτε θεωρείται διαφορετικό από τις δικές σας πολιτιστικές πρακτικές.</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l-GR" sz="1600" dirty="0">
                <a:latin typeface="Calibri" panose="020F0502020204030204" pitchFamily="34" charset="0"/>
                <a:ea typeface="Calibri" panose="020F0502020204030204" pitchFamily="34" charset="0"/>
                <a:cs typeface="Times New Roman" panose="02020603050405020304" pitchFamily="18" charset="0"/>
              </a:rPr>
              <a:t>Μην υποτιμάτε τη δύναμη της μη λεκτικής επικοινωνίας - οι χειρονομίες σας μπορούν να μεταδώσουν τη σύγχυση ή την αποδοκιμασία σας.</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a:extLst>
              <a:ext uri="{FF2B5EF4-FFF2-40B4-BE49-F238E27FC236}">
                <a16:creationId xmlns="" xmlns:a16="http://schemas.microsoft.com/office/drawing/2014/main" id="{13E91AF6-A855-4373-A597-962E78599DF8}"/>
              </a:ext>
            </a:extLst>
          </p:cNvPr>
          <p:cNvSpPr>
            <a:spLocks noGrp="1"/>
          </p:cNvSpPr>
          <p:nvPr>
            <p:ph type="sldNum" sz="quarter" idx="12"/>
          </p:nvPr>
        </p:nvSpPr>
        <p:spPr/>
        <p:txBody>
          <a:bodyPr/>
          <a:lstStyle/>
          <a:p>
            <a:fld id="{C014DD1E-5D91-48A3-AD6D-45FBA980D106}" type="slidenum">
              <a:rPr lang="en-GB" smtClean="0"/>
              <a:t>10</a:t>
            </a:fld>
            <a:endParaRPr lang="en-GB" dirty="0"/>
          </a:p>
        </p:txBody>
      </p:sp>
      <p:pic>
        <p:nvPicPr>
          <p:cNvPr id="5" name="Grafik 11">
            <a:extLst>
              <a:ext uri="{FF2B5EF4-FFF2-40B4-BE49-F238E27FC236}">
                <a16:creationId xmlns="" xmlns:a16="http://schemas.microsoft.com/office/drawing/2014/main" id="{81D1D487-110A-45B1-AF95-65EEB1B00A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6621" y="5661248"/>
            <a:ext cx="906165" cy="896615"/>
          </a:xfrm>
          <a:prstGeom prst="rect">
            <a:avLst/>
          </a:prstGeom>
          <a:noFill/>
        </p:spPr>
      </p:pic>
    </p:spTree>
    <p:extLst>
      <p:ext uri="{BB962C8B-B14F-4D97-AF65-F5344CB8AC3E}">
        <p14:creationId xmlns:p14="http://schemas.microsoft.com/office/powerpoint/2010/main" val="33542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900739" y="437589"/>
            <a:ext cx="10670167" cy="1280796"/>
          </a:xfrm>
        </p:spPr>
        <p:txBody>
          <a:bodyPr>
            <a:noAutofit/>
          </a:bodyPr>
          <a:lstStyle/>
          <a:p>
            <a:pPr algn="just"/>
            <a:r>
              <a:rPr lang="el-GR" sz="3000" dirty="0">
                <a:latin typeface="Calibri" panose="020F0502020204030204" pitchFamily="34" charset="0"/>
                <a:ea typeface="Calibri" panose="020F0502020204030204" pitchFamily="34" charset="0"/>
                <a:cs typeface="Times New Roman" panose="02020603050405020304" pitchFamily="18" charset="0"/>
              </a:rPr>
              <a:t>Οι μετανάστριες ίσως είναι πιο πιθανό να μην αναζητήσουν υποστήριξη ή να μην χρησιμοποιήσουν υπηρεσίες μητρότητας και άλλες υπηρεσίες υγειονομικής περίθαλψης λόγω...</a:t>
            </a:r>
            <a:endParaRPr lang="de-DE" sz="30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11</a:t>
            </a:fld>
            <a:endParaRPr lang="en-GB" dirty="0"/>
          </a:p>
        </p:txBody>
      </p:sp>
      <p:sp>
        <p:nvSpPr>
          <p:cNvPr id="8" name="Textfeld 7">
            <a:extLst>
              <a:ext uri="{FF2B5EF4-FFF2-40B4-BE49-F238E27FC236}">
                <a16:creationId xmlns="" xmlns:a16="http://schemas.microsoft.com/office/drawing/2014/main" id="{475BE193-C866-40FC-BA6F-17433CA3FCAC}"/>
              </a:ext>
            </a:extLst>
          </p:cNvPr>
          <p:cNvSpPr txBox="1"/>
          <p:nvPr/>
        </p:nvSpPr>
        <p:spPr>
          <a:xfrm>
            <a:off x="1080760" y="2060848"/>
            <a:ext cx="10310127" cy="3714030"/>
          </a:xfrm>
          <a:prstGeom prst="rect">
            <a:avLst/>
          </a:prstGeom>
          <a:noFill/>
        </p:spPr>
        <p:txBody>
          <a:bodyPr wrap="square">
            <a:spAutoFit/>
          </a:bodyPr>
          <a:lstStyle/>
          <a:p>
            <a:pPr marL="342900" lvl="0" indent="-342900">
              <a:lnSpc>
                <a:spcPct val="106000"/>
              </a:lnSpc>
              <a:spcBef>
                <a:spcPts val="600"/>
              </a:spcBef>
              <a:spcAft>
                <a:spcPts val="800"/>
              </a:spcAft>
              <a:buFont typeface="Symbol" panose="05050102010706020507" pitchFamily="18" charset="2"/>
              <a:buChar char=""/>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ελλιπούς πληροφόρησης για τις διαθέσιμες υπηρεσίες</a:t>
            </a:r>
          </a:p>
          <a:p>
            <a:pPr marL="342900" lvl="0" indent="-342900">
              <a:lnSpc>
                <a:spcPct val="106000"/>
              </a:lnSpc>
              <a:spcBef>
                <a:spcPts val="600"/>
              </a:spcBef>
              <a:spcAft>
                <a:spcPts val="800"/>
              </a:spcAft>
              <a:buFont typeface="Symbol" panose="05050102010706020507" pitchFamily="18" charset="2"/>
              <a:buChar char=""/>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αμφιβολίας για το αν έχουν το δικαίωμα πρόσβασης σε αυτές τις υπηρεσίες</a:t>
            </a:r>
          </a:p>
          <a:p>
            <a:pPr marL="342900" lvl="0" indent="-342900">
              <a:lnSpc>
                <a:spcPct val="106000"/>
              </a:lnSpc>
              <a:spcBef>
                <a:spcPts val="600"/>
              </a:spcBef>
              <a:spcAft>
                <a:spcPts val="800"/>
              </a:spcAft>
              <a:buFont typeface="Symbol" panose="05050102010706020507" pitchFamily="18" charset="2"/>
              <a:buChar char=""/>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φόβου για το κόστος των υπηρεσιών</a:t>
            </a:r>
          </a:p>
          <a:p>
            <a:pPr marL="342900" lvl="0" indent="-342900">
              <a:lnSpc>
                <a:spcPct val="106000"/>
              </a:lnSpc>
              <a:spcBef>
                <a:spcPts val="600"/>
              </a:spcBef>
              <a:spcAft>
                <a:spcPts val="800"/>
              </a:spcAft>
              <a:buFont typeface="Symbol" panose="05050102010706020507" pitchFamily="18" charset="2"/>
              <a:buChar char=""/>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γλωσσικών εμποδίων και έλλειψης υπηρεσιών διερμηνείας</a:t>
            </a:r>
          </a:p>
          <a:p>
            <a:pPr marL="342900" lvl="0" indent="-342900">
              <a:lnSpc>
                <a:spcPct val="106000"/>
              </a:lnSpc>
              <a:spcBef>
                <a:spcPts val="600"/>
              </a:spcBef>
              <a:spcAft>
                <a:spcPts val="800"/>
              </a:spcAft>
              <a:buFont typeface="Symbol" panose="05050102010706020507" pitchFamily="18" charset="2"/>
              <a:buChar char=""/>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της συμμετοχής ανδρών σε ομαδικές συνεδρίες</a:t>
            </a:r>
          </a:p>
          <a:p>
            <a:pPr marL="342900" lvl="0" indent="-342900">
              <a:lnSpc>
                <a:spcPct val="106000"/>
              </a:lnSpc>
              <a:spcBef>
                <a:spcPts val="600"/>
              </a:spcBef>
              <a:spcAft>
                <a:spcPts val="800"/>
              </a:spcAft>
              <a:buFont typeface="Symbol" panose="05050102010706020507" pitchFamily="18" charset="2"/>
              <a:buChar char=""/>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έλλειψης εμπιστοσύνης σε ορισμένες υπηρεσίες (π.χ. υπηρεσίες ψυχικής υγείας)</a:t>
            </a:r>
            <a:endParaRPr lang="de-D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072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7B3E25A-9BD1-438E-978D-361C094F8581}"/>
              </a:ext>
            </a:extLst>
          </p:cNvPr>
          <p:cNvSpPr>
            <a:spLocks noGrp="1"/>
          </p:cNvSpPr>
          <p:nvPr>
            <p:ph type="title"/>
          </p:nvPr>
        </p:nvSpPr>
        <p:spPr>
          <a:xfrm>
            <a:off x="1371243" y="685800"/>
            <a:ext cx="9598700" cy="726976"/>
          </a:xfrm>
        </p:spPr>
        <p:txBody>
          <a:bodyPr>
            <a:normAutofit fontScale="90000"/>
          </a:bodyPr>
          <a:lstStyle/>
          <a:p>
            <a:r>
              <a:rPr lang="el-GR" dirty="0"/>
              <a:t>Άσκηση: Τι μπορούμε να κάνουμε γι’</a:t>
            </a:r>
            <a:r>
              <a:rPr lang="en-US" dirty="0"/>
              <a:t> </a:t>
            </a:r>
            <a:r>
              <a:rPr lang="el-GR" dirty="0"/>
              <a:t>αυτό;</a:t>
            </a:r>
            <a:endParaRPr lang="de-DE" dirty="0"/>
          </a:p>
        </p:txBody>
      </p:sp>
      <p:sp>
        <p:nvSpPr>
          <p:cNvPr id="3" name="Inhaltsplatzhalter 2">
            <a:extLst>
              <a:ext uri="{FF2B5EF4-FFF2-40B4-BE49-F238E27FC236}">
                <a16:creationId xmlns="" xmlns:a16="http://schemas.microsoft.com/office/drawing/2014/main" id="{09A6E3A7-5722-466A-9EAF-BAE60C49BE38}"/>
              </a:ext>
            </a:extLst>
          </p:cNvPr>
          <p:cNvSpPr>
            <a:spLocks noGrp="1"/>
          </p:cNvSpPr>
          <p:nvPr>
            <p:ph idx="1"/>
          </p:nvPr>
        </p:nvSpPr>
        <p:spPr>
          <a:xfrm>
            <a:off x="1390665" y="1638300"/>
            <a:ext cx="9598700" cy="3230860"/>
          </a:xfrm>
        </p:spPr>
        <p:txBody>
          <a:bodyPr>
            <a:normAutofit fontScale="77500" lnSpcReduction="20000"/>
          </a:bodyPr>
          <a:lstStyle/>
          <a:p>
            <a:pPr marL="342900" lvl="0" indent="-342900">
              <a:lnSpc>
                <a:spcPct val="106000"/>
              </a:lnSpc>
              <a:spcBef>
                <a:spcPts val="600"/>
              </a:spcBef>
              <a:spcAft>
                <a:spcPts val="800"/>
              </a:spcAft>
              <a:buFont typeface="Symbol" panose="05050102010706020507" pitchFamily="18" charset="2"/>
              <a:buChar char=""/>
            </a:pPr>
            <a:r>
              <a:rPr lang="el-GR" sz="2100" dirty="0">
                <a:latin typeface="Calibri" panose="020F0502020204030204" pitchFamily="34" charset="0"/>
                <a:ea typeface="Calibri" panose="020F0502020204030204" pitchFamily="34" charset="0"/>
                <a:cs typeface="Times New Roman" panose="02020603050405020304" pitchFamily="18" charset="0"/>
              </a:rPr>
              <a:t>Ενημερώστε τις γυναίκες για τις διαθέσιμες υπηρεσίες και την καταλληλότητά τους για αυτές τις υπηρεσίες.</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Bef>
                <a:spcPts val="600"/>
              </a:spcBef>
              <a:spcAft>
                <a:spcPts val="800"/>
              </a:spcAft>
              <a:buFont typeface="Symbol" panose="05050102010706020507" pitchFamily="18" charset="2"/>
              <a:buChar char=""/>
            </a:pPr>
            <a:r>
              <a:rPr lang="el-GR" sz="2100" dirty="0">
                <a:latin typeface="Calibri" panose="020F0502020204030204" pitchFamily="34" charset="0"/>
                <a:cs typeface="Times New Roman" panose="02020603050405020304" pitchFamily="18" charset="0"/>
              </a:rPr>
              <a:t>Συζητήστε το σκοπό των παραπομπών και τα πιθανά οφέλη της παρακολούθησης.</a:t>
            </a:r>
            <a:endParaRPr lang="en-US" sz="2100" dirty="0">
              <a:latin typeface="Calibri" panose="020F0502020204030204" pitchFamily="34" charset="0"/>
              <a:cs typeface="Times New Roman" panose="02020603050405020304" pitchFamily="18" charset="0"/>
            </a:endParaRPr>
          </a:p>
          <a:p>
            <a:pPr marL="342900" lvl="0" indent="-342900">
              <a:lnSpc>
                <a:spcPct val="106000"/>
              </a:lnSpc>
              <a:spcBef>
                <a:spcPts val="600"/>
              </a:spcBef>
              <a:spcAft>
                <a:spcPts val="800"/>
              </a:spcAft>
              <a:buFont typeface="Symbol" panose="05050102010706020507" pitchFamily="18" charset="2"/>
              <a:buChar char=""/>
            </a:pPr>
            <a:r>
              <a:rPr lang="el-GR" sz="2100" dirty="0">
                <a:latin typeface="Calibri" panose="020F0502020204030204" pitchFamily="34" charset="0"/>
                <a:cs typeface="Times New Roman" panose="02020603050405020304" pitchFamily="18" charset="0"/>
              </a:rPr>
              <a:t>Ενημερώστε τες για το κόστος αυτών των υπηρεσιών, εάν υπάρχει. Εάν αυτές οι υπηρεσίες </a:t>
            </a:r>
            <a:r>
              <a:rPr lang="el-GR" sz="2100" dirty="0">
                <a:latin typeface="Calibri" panose="020F0502020204030204" pitchFamily="34" charset="0"/>
                <a:ea typeface="Calibri" panose="020F0502020204030204" pitchFamily="34" charset="0"/>
                <a:cs typeface="Times New Roman" panose="02020603050405020304" pitchFamily="18" charset="0"/>
              </a:rPr>
              <a:t>είναι επιδοτούμενες ή δωρεάν, δώστε έμφαση σε αυτό.</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Bef>
                <a:spcPts val="600"/>
              </a:spcBef>
              <a:spcAft>
                <a:spcPts val="800"/>
              </a:spcAft>
              <a:buFont typeface="Symbol" panose="05050102010706020507" pitchFamily="18" charset="2"/>
              <a:buChar char=""/>
            </a:pPr>
            <a:r>
              <a:rPr lang="el-GR" sz="2100" dirty="0">
                <a:latin typeface="Calibri" panose="020F0502020204030204" pitchFamily="34" charset="0"/>
                <a:ea typeface="Calibri" panose="020F0502020204030204" pitchFamily="34" charset="0"/>
                <a:cs typeface="Times New Roman" panose="02020603050405020304" pitchFamily="18" charset="0"/>
              </a:rPr>
              <a:t>Ενημερώστε τις γυναίκες πότε, πού και πώς μπορούν να αναζητήσουν επείγουσα περίθαλψη, εξειδικευμένες εξετάσεις, εκπαιδευτικά μαθήματα (τοκετός, διαβήτης) και άλλες πληροφορίες</a:t>
            </a:r>
            <a:r>
              <a:rPr lang="en-US" sz="21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6000"/>
              </a:lnSpc>
              <a:spcBef>
                <a:spcPts val="600"/>
              </a:spcBef>
              <a:spcAft>
                <a:spcPts val="800"/>
              </a:spcAft>
              <a:buFont typeface="Symbol" panose="05050102010706020507" pitchFamily="18" charset="2"/>
              <a:buChar char=""/>
            </a:pPr>
            <a:r>
              <a:rPr lang="el-GR" sz="2100" dirty="0">
                <a:latin typeface="Calibri" panose="020F0502020204030204" pitchFamily="34" charset="0"/>
                <a:ea typeface="Calibri" panose="020F0502020204030204" pitchFamily="34" charset="0"/>
                <a:cs typeface="Times New Roman" panose="02020603050405020304" pitchFamily="18" charset="0"/>
              </a:rPr>
              <a:t>Ρωτήστε αν η γυναίκα χρειάζεται βοήθεια για την κράτηση ραντεβού.</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Bef>
                <a:spcPts val="600"/>
              </a:spcBef>
              <a:spcAft>
                <a:spcPts val="800"/>
              </a:spcAft>
              <a:buFont typeface="Symbol" panose="05050102010706020507" pitchFamily="18" charset="2"/>
              <a:buChar char=""/>
            </a:pPr>
            <a:r>
              <a:rPr lang="el-GR" sz="2100" dirty="0">
                <a:latin typeface="Calibri" panose="020F0502020204030204" pitchFamily="34" charset="0"/>
                <a:ea typeface="Calibri" panose="020F0502020204030204" pitchFamily="34" charset="0"/>
                <a:cs typeface="Times New Roman" panose="02020603050405020304" pitchFamily="18" charset="0"/>
              </a:rPr>
              <a:t>Προσπαθήστε να κατανοήσετε τους πιθανούς λόγους άρνησης χρήσης ορισμένων υπηρεσιών.</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 xmlns:a16="http://schemas.microsoft.com/office/drawing/2014/main" id="{F67CEE5F-4B9A-481D-95B7-F3D9330B2574}"/>
              </a:ext>
            </a:extLst>
          </p:cNvPr>
          <p:cNvSpPr>
            <a:spLocks noGrp="1"/>
          </p:cNvSpPr>
          <p:nvPr>
            <p:ph type="sldNum" sz="quarter" idx="12"/>
          </p:nvPr>
        </p:nvSpPr>
        <p:spPr/>
        <p:txBody>
          <a:bodyPr/>
          <a:lstStyle/>
          <a:p>
            <a:fld id="{C014DD1E-5D91-48A3-AD6D-45FBA980D106}" type="slidenum">
              <a:rPr lang="en-GB" smtClean="0"/>
              <a:t>12</a:t>
            </a:fld>
            <a:endParaRPr lang="en-GB" dirty="0"/>
          </a:p>
        </p:txBody>
      </p:sp>
      <p:sp>
        <p:nvSpPr>
          <p:cNvPr id="5" name="TextBox 4">
            <a:extLst>
              <a:ext uri="{FF2B5EF4-FFF2-40B4-BE49-F238E27FC236}">
                <a16:creationId xmlns="" xmlns:a16="http://schemas.microsoft.com/office/drawing/2014/main" id="{21486A23-6C23-462A-88D9-A6ED0CB7778D}"/>
              </a:ext>
            </a:extLst>
          </p:cNvPr>
          <p:cNvSpPr txBox="1"/>
          <p:nvPr/>
        </p:nvSpPr>
        <p:spPr>
          <a:xfrm>
            <a:off x="2494012" y="4880942"/>
            <a:ext cx="6696744" cy="667106"/>
          </a:xfrm>
          <a:prstGeom prst="rect">
            <a:avLst/>
          </a:prstGeom>
          <a:solidFill>
            <a:schemeClr val="bg2">
              <a:lumMod val="95000"/>
            </a:schemeClr>
          </a:solidFill>
          <a:ln>
            <a:solidFill>
              <a:schemeClr val="accent1"/>
            </a:solidFill>
          </a:ln>
        </p:spPr>
        <p:txBody>
          <a:bodyPr wrap="square" rtlCol="0">
            <a:spAutoFit/>
          </a:bodyPr>
          <a:lstStyle/>
          <a:p>
            <a:pPr lvl="0" algn="just">
              <a:lnSpc>
                <a:spcPct val="106000"/>
              </a:lnSpc>
              <a:spcAft>
                <a:spcPts val="800"/>
              </a:spcAft>
            </a:pPr>
            <a:r>
              <a:rPr lang="el-GR"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Άσκηση: Βάλτε τις παραπάνω δηλώσεις με σειρά σπουδαιότητας σύμφωνα με την προσωπική σας κρίση.</a:t>
            </a:r>
            <a:endParaRPr lang="de-D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err="1">
                <a:latin typeface="Calibri" panose="020F0502020204030204" pitchFamily="34" charset="0"/>
                <a:ea typeface="Calibri" panose="020F0502020204030204" pitchFamily="34" charset="0"/>
                <a:cs typeface="Times New Roman" panose="02020603050405020304" pitchFamily="18" charset="0"/>
              </a:rPr>
              <a:t>Οικογενειες</a:t>
            </a:r>
            <a:r>
              <a:rPr lang="el-GR" sz="5400" dirty="0">
                <a:latin typeface="Calibri" panose="020F0502020204030204" pitchFamily="34" charset="0"/>
                <a:ea typeface="Calibri" panose="020F0502020204030204" pitchFamily="34" charset="0"/>
                <a:cs typeface="Times New Roman" panose="02020603050405020304" pitchFamily="18" charset="0"/>
              </a:rPr>
              <a:t> και </a:t>
            </a:r>
            <a:r>
              <a:rPr lang="el-GR" sz="5400" dirty="0" err="1">
                <a:latin typeface="Calibri" panose="020F0502020204030204" pitchFamily="34" charset="0"/>
                <a:ea typeface="Calibri" panose="020F0502020204030204" pitchFamily="34" charset="0"/>
                <a:cs typeface="Times New Roman" panose="02020603050405020304" pitchFamily="18" charset="0"/>
              </a:rPr>
              <a:t>διαγενεακεσ</a:t>
            </a:r>
            <a:r>
              <a:rPr lang="el-GR" sz="5400" dirty="0">
                <a:latin typeface="Calibri" panose="020F0502020204030204" pitchFamily="34" charset="0"/>
                <a:ea typeface="Calibri" panose="020F0502020204030204" pitchFamily="34" charset="0"/>
                <a:cs typeface="Times New Roman" panose="02020603050405020304" pitchFamily="18" charset="0"/>
              </a:rPr>
              <a:t> </a:t>
            </a:r>
            <a:r>
              <a:rPr lang="el-GR" sz="5400" dirty="0" err="1">
                <a:latin typeface="Calibri" panose="020F0502020204030204" pitchFamily="34" charset="0"/>
                <a:ea typeface="Calibri" panose="020F0502020204030204" pitchFamily="34" charset="0"/>
                <a:cs typeface="Times New Roman" panose="02020603050405020304" pitchFamily="18" charset="0"/>
              </a:rPr>
              <a:t>σχεσεισ</a:t>
            </a:r>
            <a:r>
              <a:rPr lang="el-GR" sz="5400" dirty="0">
                <a:latin typeface="Calibri" panose="020F0502020204030204" pitchFamily="34" charset="0"/>
                <a:ea typeface="Calibri" panose="020F0502020204030204" pitchFamily="34" charset="0"/>
                <a:cs typeface="Times New Roman" panose="02020603050405020304" pitchFamily="18" charset="0"/>
              </a:rPr>
              <a:t> σε </a:t>
            </a:r>
            <a:r>
              <a:rPr lang="el-GR" sz="5400" dirty="0" err="1">
                <a:latin typeface="Calibri" panose="020F0502020204030204" pitchFamily="34" charset="0"/>
                <a:ea typeface="Calibri" panose="020F0502020204030204" pitchFamily="34" charset="0"/>
                <a:cs typeface="Times New Roman" panose="02020603050405020304" pitchFamily="18" charset="0"/>
              </a:rPr>
              <a:t>διαφορετικουσ</a:t>
            </a:r>
            <a:r>
              <a:rPr lang="el-GR" sz="5400" dirty="0">
                <a:latin typeface="Calibri" panose="020F0502020204030204" pitchFamily="34" charset="0"/>
                <a:ea typeface="Calibri" panose="020F0502020204030204" pitchFamily="34" charset="0"/>
                <a:cs typeface="Times New Roman" panose="02020603050405020304" pitchFamily="18" charset="0"/>
              </a:rPr>
              <a:t> </a:t>
            </a:r>
            <a:r>
              <a:rPr lang="el-GR" sz="5400" dirty="0" err="1">
                <a:latin typeface="Calibri" panose="020F0502020204030204" pitchFamily="34" charset="0"/>
                <a:ea typeface="Calibri" panose="020F0502020204030204" pitchFamily="34" charset="0"/>
                <a:cs typeface="Times New Roman" panose="02020603050405020304" pitchFamily="18" charset="0"/>
              </a:rPr>
              <a:t>πολιτισμουσ</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13</a:t>
            </a:fld>
            <a:endParaRPr lang="en-GB" dirty="0"/>
          </a:p>
        </p:txBody>
      </p:sp>
    </p:spTree>
    <p:extLst>
      <p:ext uri="{BB962C8B-B14F-4D97-AF65-F5344CB8AC3E}">
        <p14:creationId xmlns:p14="http://schemas.microsoft.com/office/powerpoint/2010/main" val="34720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524CC3-81F0-429E-B503-610C6676D0C5}"/>
              </a:ext>
            </a:extLst>
          </p:cNvPr>
          <p:cNvSpPr>
            <a:spLocks noGrp="1"/>
          </p:cNvSpPr>
          <p:nvPr>
            <p:ph type="title"/>
          </p:nvPr>
        </p:nvSpPr>
        <p:spPr>
          <a:xfrm>
            <a:off x="1371243" y="685800"/>
            <a:ext cx="9598700" cy="726976"/>
          </a:xfrm>
        </p:spPr>
        <p:txBody>
          <a:bodyPr/>
          <a:lstStyle/>
          <a:p>
            <a:r>
              <a:rPr lang="el-GR" dirty="0"/>
              <a:t>Οικογένειες</a:t>
            </a:r>
            <a:endParaRPr lang="en-GB" dirty="0"/>
          </a:p>
        </p:txBody>
      </p:sp>
      <p:sp>
        <p:nvSpPr>
          <p:cNvPr id="3" name="Content Placeholder 2">
            <a:extLst>
              <a:ext uri="{FF2B5EF4-FFF2-40B4-BE49-F238E27FC236}">
                <a16:creationId xmlns="" xmlns:a16="http://schemas.microsoft.com/office/drawing/2014/main" id="{5D979385-33CD-45D7-A301-29B4E036D5F0}"/>
              </a:ext>
            </a:extLst>
          </p:cNvPr>
          <p:cNvSpPr>
            <a:spLocks noGrp="1"/>
          </p:cNvSpPr>
          <p:nvPr>
            <p:ph idx="1"/>
          </p:nvPr>
        </p:nvSpPr>
        <p:spPr>
          <a:xfrm>
            <a:off x="1371243" y="1844824"/>
            <a:ext cx="9598700" cy="3312368"/>
          </a:xfrm>
        </p:spPr>
        <p:txBody>
          <a:bodyPr/>
          <a:lstStyle/>
          <a:p>
            <a:pPr marL="0" indent="0" algn="just">
              <a:buNone/>
            </a:pPr>
            <a:r>
              <a:rPr lang="el-GR" sz="2400" dirty="0">
                <a:ea typeface="Calibri" panose="020F0502020204030204" pitchFamily="34" charset="0"/>
                <a:cs typeface="Times New Roman" panose="02020603050405020304" pitchFamily="18" charset="0"/>
              </a:rPr>
              <a:t>Η οικογένεια είναι ο πιο σημαντικός παράγοντας κοινωνικοποίησης. </a:t>
            </a:r>
          </a:p>
          <a:p>
            <a:pPr marL="0" indent="0" algn="just">
              <a:buNone/>
            </a:pPr>
            <a:r>
              <a:rPr lang="el-GR" sz="2400" dirty="0">
                <a:ea typeface="Calibri" panose="020F0502020204030204" pitchFamily="34" charset="0"/>
                <a:cs typeface="Times New Roman" panose="02020603050405020304" pitchFamily="18" charset="0"/>
              </a:rPr>
              <a:t>Το πολιτισμικό πλαίσιο στο οποίο είναι ενσωματωμένη μια οικογένεια παίζει επίσης σημαντικό ρόλο στην κοινωνικοποίηση. </a:t>
            </a:r>
          </a:p>
          <a:p>
            <a:pPr marL="0" indent="0" algn="just">
              <a:buNone/>
            </a:pPr>
            <a:r>
              <a:rPr lang="el-GR" sz="2400" dirty="0">
                <a:ea typeface="Calibri" panose="020F0502020204030204" pitchFamily="34" charset="0"/>
                <a:cs typeface="Times New Roman" panose="02020603050405020304" pitchFamily="18" charset="0"/>
              </a:rPr>
              <a:t>Σε διαφορετικούς πολιτισμούς υπάρχουν διαφορετικές αντιλήψεις για το τι είναι μια οικογένεια, ποιες είναι οι λειτουργίες της και ποιος ανήκει σε μια οικογένεια.</a:t>
            </a:r>
            <a:endParaRPr lang="en-GB" dirty="0"/>
          </a:p>
        </p:txBody>
      </p:sp>
      <p:sp>
        <p:nvSpPr>
          <p:cNvPr id="4" name="Slide Number Placeholder 3">
            <a:extLst>
              <a:ext uri="{FF2B5EF4-FFF2-40B4-BE49-F238E27FC236}">
                <a16:creationId xmlns="" xmlns:a16="http://schemas.microsoft.com/office/drawing/2014/main" id="{9C308B8B-9408-4316-BFB9-25EED09181F4}"/>
              </a:ext>
            </a:extLst>
          </p:cNvPr>
          <p:cNvSpPr>
            <a:spLocks noGrp="1"/>
          </p:cNvSpPr>
          <p:nvPr>
            <p:ph type="sldNum" sz="quarter" idx="12"/>
          </p:nvPr>
        </p:nvSpPr>
        <p:spPr/>
        <p:txBody>
          <a:bodyPr/>
          <a:lstStyle/>
          <a:p>
            <a:fld id="{C014DD1E-5D91-48A3-AD6D-45FBA980D106}" type="slidenum">
              <a:rPr lang="en-GB" smtClean="0"/>
              <a:t>14</a:t>
            </a:fld>
            <a:endParaRPr lang="en-GB" dirty="0"/>
          </a:p>
        </p:txBody>
      </p:sp>
    </p:spTree>
    <p:extLst>
      <p:ext uri="{BB962C8B-B14F-4D97-AF65-F5344CB8AC3E}">
        <p14:creationId xmlns:p14="http://schemas.microsoft.com/office/powerpoint/2010/main" val="241642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ADF01B-1BBD-40F2-88C3-55D64AF81630}"/>
              </a:ext>
            </a:extLst>
          </p:cNvPr>
          <p:cNvSpPr>
            <a:spLocks noGrp="1"/>
          </p:cNvSpPr>
          <p:nvPr>
            <p:ph type="title"/>
          </p:nvPr>
        </p:nvSpPr>
        <p:spPr>
          <a:xfrm>
            <a:off x="1160272" y="285787"/>
            <a:ext cx="9598700" cy="1485900"/>
          </a:xfrm>
        </p:spPr>
        <p:txBody>
          <a:bodyPr>
            <a:normAutofit fontScale="90000"/>
          </a:bodyPr>
          <a:lstStyle/>
          <a:p>
            <a:r>
              <a:rPr lang="el-GR" sz="3200" dirty="0"/>
              <a:t>Άσκηση</a:t>
            </a:r>
            <a:r>
              <a:rPr lang="en-US" sz="3200" dirty="0"/>
              <a:t>:</a:t>
            </a:r>
            <a:r>
              <a:rPr lang="de-DE" sz="3200" dirty="0"/>
              <a:t/>
            </a:r>
            <a:br>
              <a:rPr lang="de-DE" sz="3200" dirty="0"/>
            </a:br>
            <a:r>
              <a:rPr lang="el-GR" sz="2200" dirty="0"/>
              <a:t>Δείτε τις φωτογραφίες. </a:t>
            </a:r>
            <a:r>
              <a:rPr lang="en-US" sz="2200" dirty="0"/>
              <a:t/>
            </a:r>
            <a:br>
              <a:rPr lang="en-US" sz="2200" dirty="0"/>
            </a:br>
            <a:r>
              <a:rPr lang="el-GR" sz="2200" dirty="0"/>
              <a:t>Επιλέξτε τις φωτογραφίες που πιστεύετε ότι απεικονίζουν μια οικογένεια. </a:t>
            </a:r>
            <a:r>
              <a:rPr lang="en-US" sz="2200" dirty="0"/>
              <a:t/>
            </a:r>
            <a:br>
              <a:rPr lang="en-US" sz="2200" dirty="0"/>
            </a:br>
            <a:r>
              <a:rPr lang="el-GR" sz="2200" dirty="0"/>
              <a:t>Γράψτε τους λόγους που επιλέξατε αυτές τις φωτογραφίες και προβληματιστείτε πάνω σε αυτούς.</a:t>
            </a:r>
            <a:endParaRPr lang="de-DE" sz="2200" dirty="0"/>
          </a:p>
        </p:txBody>
      </p:sp>
      <p:sp>
        <p:nvSpPr>
          <p:cNvPr id="3" name="Inhaltsplatzhalter 2">
            <a:extLst>
              <a:ext uri="{FF2B5EF4-FFF2-40B4-BE49-F238E27FC236}">
                <a16:creationId xmlns="" xmlns:a16="http://schemas.microsoft.com/office/drawing/2014/main" id="{121EFBC7-51A7-405F-9EF6-3C864F2C7808}"/>
              </a:ext>
            </a:extLst>
          </p:cNvPr>
          <p:cNvSpPr>
            <a:spLocks noGrp="1"/>
          </p:cNvSpPr>
          <p:nvPr>
            <p:ph idx="1"/>
          </p:nvPr>
        </p:nvSpPr>
        <p:spPr/>
        <p:txBody>
          <a:bodyPr/>
          <a:lstStyle/>
          <a:p>
            <a:pPr marL="1143000" lvl="2" indent="-228600">
              <a:lnSpc>
                <a:spcPct val="150000"/>
              </a:lnSpc>
              <a:buFont typeface="Calibri" panose="020F0502020204030204" pitchFamily="34" charset="0"/>
              <a:buChar char="-"/>
              <a:tabLst>
                <a:tab pos="609600" algn="l"/>
              </a:tabLs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a:extLst>
              <a:ext uri="{FF2B5EF4-FFF2-40B4-BE49-F238E27FC236}">
                <a16:creationId xmlns="" xmlns:a16="http://schemas.microsoft.com/office/drawing/2014/main" id="{556DA714-9ADE-4F7F-B5BD-4AE508FEFBA0}"/>
              </a:ext>
            </a:extLst>
          </p:cNvPr>
          <p:cNvSpPr>
            <a:spLocks noGrp="1"/>
          </p:cNvSpPr>
          <p:nvPr>
            <p:ph type="sldNum" sz="quarter" idx="12"/>
          </p:nvPr>
        </p:nvSpPr>
        <p:spPr/>
        <p:txBody>
          <a:bodyPr/>
          <a:lstStyle/>
          <a:p>
            <a:fld id="{C014DD1E-5D91-48A3-AD6D-45FBA980D106}" type="slidenum">
              <a:rPr lang="en-GB" smtClean="0"/>
              <a:t>15</a:t>
            </a:fld>
            <a:endParaRPr lang="en-GB" dirty="0"/>
          </a:p>
        </p:txBody>
      </p:sp>
      <p:pic>
        <p:nvPicPr>
          <p:cNvPr id="8" name="Grafik 7">
            <a:extLst>
              <a:ext uri="{FF2B5EF4-FFF2-40B4-BE49-F238E27FC236}">
                <a16:creationId xmlns="" xmlns:a16="http://schemas.microsoft.com/office/drawing/2014/main" id="{FCDEB124-464C-4097-8017-E323020C91C3}"/>
              </a:ext>
            </a:extLst>
          </p:cNvPr>
          <p:cNvPicPr>
            <a:picLocks noChangeAspect="1"/>
          </p:cNvPicPr>
          <p:nvPr/>
        </p:nvPicPr>
        <p:blipFill>
          <a:blip r:embed="rId2"/>
          <a:stretch>
            <a:fillRect/>
          </a:stretch>
        </p:blipFill>
        <p:spPr>
          <a:xfrm>
            <a:off x="3041292" y="4602765"/>
            <a:ext cx="2255424" cy="1498621"/>
          </a:xfrm>
          <a:prstGeom prst="rect">
            <a:avLst/>
          </a:prstGeom>
        </p:spPr>
      </p:pic>
      <p:pic>
        <p:nvPicPr>
          <p:cNvPr id="9" name="Grafik 8">
            <a:extLst>
              <a:ext uri="{FF2B5EF4-FFF2-40B4-BE49-F238E27FC236}">
                <a16:creationId xmlns="" xmlns:a16="http://schemas.microsoft.com/office/drawing/2014/main" id="{40450830-1C39-4B49-B6F0-EFA7381B8CE2}"/>
              </a:ext>
            </a:extLst>
          </p:cNvPr>
          <p:cNvPicPr>
            <a:picLocks noChangeAspect="1"/>
          </p:cNvPicPr>
          <p:nvPr/>
        </p:nvPicPr>
        <p:blipFill>
          <a:blip r:embed="rId3"/>
          <a:stretch>
            <a:fillRect/>
          </a:stretch>
        </p:blipFill>
        <p:spPr>
          <a:xfrm>
            <a:off x="1398459" y="1878490"/>
            <a:ext cx="1625573" cy="1912967"/>
          </a:xfrm>
          <a:prstGeom prst="rect">
            <a:avLst/>
          </a:prstGeom>
        </p:spPr>
      </p:pic>
      <p:pic>
        <p:nvPicPr>
          <p:cNvPr id="10" name="Grafik 9" descr="Ein Bild, das Person, älter enthält.&#10;&#10;Automatisch generierte Beschreibung">
            <a:extLst>
              <a:ext uri="{FF2B5EF4-FFF2-40B4-BE49-F238E27FC236}">
                <a16:creationId xmlns="" xmlns:a16="http://schemas.microsoft.com/office/drawing/2014/main" id="{29088734-4D1C-461F-87C6-F1EFD2E63D0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07" y="2970568"/>
            <a:ext cx="1924050" cy="1285875"/>
          </a:xfrm>
          <a:prstGeom prst="rect">
            <a:avLst/>
          </a:prstGeom>
          <a:noFill/>
          <a:ln>
            <a:noFill/>
          </a:ln>
        </p:spPr>
      </p:pic>
      <p:pic>
        <p:nvPicPr>
          <p:cNvPr id="11" name="Grafik 10">
            <a:extLst>
              <a:ext uri="{FF2B5EF4-FFF2-40B4-BE49-F238E27FC236}">
                <a16:creationId xmlns="" xmlns:a16="http://schemas.microsoft.com/office/drawing/2014/main" id="{95360180-C86A-494A-AF7C-CBD7C4674A38}"/>
              </a:ext>
            </a:extLst>
          </p:cNvPr>
          <p:cNvPicPr>
            <a:picLocks noChangeAspect="1"/>
          </p:cNvPicPr>
          <p:nvPr/>
        </p:nvPicPr>
        <p:blipFill>
          <a:blip r:embed="rId5"/>
          <a:stretch>
            <a:fillRect/>
          </a:stretch>
        </p:blipFill>
        <p:spPr>
          <a:xfrm>
            <a:off x="5112603" y="2235357"/>
            <a:ext cx="2074633" cy="1378149"/>
          </a:xfrm>
          <a:prstGeom prst="rect">
            <a:avLst/>
          </a:prstGeom>
        </p:spPr>
      </p:pic>
      <p:pic>
        <p:nvPicPr>
          <p:cNvPr id="12" name="Grafik 11">
            <a:extLst>
              <a:ext uri="{FF2B5EF4-FFF2-40B4-BE49-F238E27FC236}">
                <a16:creationId xmlns="" xmlns:a16="http://schemas.microsoft.com/office/drawing/2014/main" id="{A219368E-EB46-4AF8-95B3-0AE3F8E3B494}"/>
              </a:ext>
            </a:extLst>
          </p:cNvPr>
          <p:cNvPicPr>
            <a:picLocks noChangeAspect="1"/>
          </p:cNvPicPr>
          <p:nvPr/>
        </p:nvPicPr>
        <p:blipFill>
          <a:blip r:embed="rId6"/>
          <a:stretch>
            <a:fillRect/>
          </a:stretch>
        </p:blipFill>
        <p:spPr>
          <a:xfrm>
            <a:off x="1322804" y="4005064"/>
            <a:ext cx="1509777" cy="2330308"/>
          </a:xfrm>
          <a:prstGeom prst="rect">
            <a:avLst/>
          </a:prstGeom>
        </p:spPr>
      </p:pic>
      <p:pic>
        <p:nvPicPr>
          <p:cNvPr id="13" name="Grafik 12">
            <a:extLst>
              <a:ext uri="{FF2B5EF4-FFF2-40B4-BE49-F238E27FC236}">
                <a16:creationId xmlns="" xmlns:a16="http://schemas.microsoft.com/office/drawing/2014/main" id="{8365E70F-79EE-4281-B7B8-F8548CAE22F2}"/>
              </a:ext>
            </a:extLst>
          </p:cNvPr>
          <p:cNvPicPr>
            <a:picLocks noChangeAspect="1"/>
          </p:cNvPicPr>
          <p:nvPr/>
        </p:nvPicPr>
        <p:blipFill>
          <a:blip r:embed="rId7"/>
          <a:stretch>
            <a:fillRect/>
          </a:stretch>
        </p:blipFill>
        <p:spPr>
          <a:xfrm>
            <a:off x="5659218" y="3847493"/>
            <a:ext cx="1518670" cy="2019907"/>
          </a:xfrm>
          <a:prstGeom prst="rect">
            <a:avLst/>
          </a:prstGeom>
        </p:spPr>
      </p:pic>
      <p:pic>
        <p:nvPicPr>
          <p:cNvPr id="14" name="Grafik 13">
            <a:extLst>
              <a:ext uri="{FF2B5EF4-FFF2-40B4-BE49-F238E27FC236}">
                <a16:creationId xmlns="" xmlns:a16="http://schemas.microsoft.com/office/drawing/2014/main" id="{012420F1-52FC-492A-9D10-DC69DE1529AA}"/>
              </a:ext>
            </a:extLst>
          </p:cNvPr>
          <p:cNvPicPr>
            <a:picLocks noChangeAspect="1"/>
          </p:cNvPicPr>
          <p:nvPr/>
        </p:nvPicPr>
        <p:blipFill>
          <a:blip r:embed="rId8"/>
          <a:stretch>
            <a:fillRect/>
          </a:stretch>
        </p:blipFill>
        <p:spPr>
          <a:xfrm>
            <a:off x="7413785" y="2310417"/>
            <a:ext cx="2111293" cy="1404584"/>
          </a:xfrm>
          <a:prstGeom prst="rect">
            <a:avLst/>
          </a:prstGeom>
        </p:spPr>
      </p:pic>
      <p:pic>
        <p:nvPicPr>
          <p:cNvPr id="15" name="Grafik 14">
            <a:extLst>
              <a:ext uri="{FF2B5EF4-FFF2-40B4-BE49-F238E27FC236}">
                <a16:creationId xmlns="" xmlns:a16="http://schemas.microsoft.com/office/drawing/2014/main" id="{B87C1F77-2CCE-4540-B408-DC00123F006B}"/>
              </a:ext>
            </a:extLst>
          </p:cNvPr>
          <p:cNvPicPr>
            <a:picLocks noChangeAspect="1"/>
          </p:cNvPicPr>
          <p:nvPr/>
        </p:nvPicPr>
        <p:blipFill>
          <a:blip r:embed="rId9"/>
          <a:stretch>
            <a:fillRect/>
          </a:stretch>
        </p:blipFill>
        <p:spPr>
          <a:xfrm>
            <a:off x="7434645" y="4291587"/>
            <a:ext cx="2071044" cy="1378070"/>
          </a:xfrm>
          <a:prstGeom prst="rect">
            <a:avLst/>
          </a:prstGeom>
        </p:spPr>
      </p:pic>
      <p:pic>
        <p:nvPicPr>
          <p:cNvPr id="16" name="Grafik 15">
            <a:extLst>
              <a:ext uri="{FF2B5EF4-FFF2-40B4-BE49-F238E27FC236}">
                <a16:creationId xmlns="" xmlns:a16="http://schemas.microsoft.com/office/drawing/2014/main" id="{FA2B9585-3A11-437F-9710-BA101B4D15FE}"/>
              </a:ext>
            </a:extLst>
          </p:cNvPr>
          <p:cNvPicPr>
            <a:picLocks noChangeAspect="1"/>
          </p:cNvPicPr>
          <p:nvPr/>
        </p:nvPicPr>
        <p:blipFill>
          <a:blip r:embed="rId10"/>
          <a:stretch>
            <a:fillRect/>
          </a:stretch>
        </p:blipFill>
        <p:spPr>
          <a:xfrm>
            <a:off x="9723450" y="4462816"/>
            <a:ext cx="2071044" cy="1404584"/>
          </a:xfrm>
          <a:prstGeom prst="rect">
            <a:avLst/>
          </a:prstGeom>
        </p:spPr>
      </p:pic>
      <p:pic>
        <p:nvPicPr>
          <p:cNvPr id="17" name="Grafik 16">
            <a:extLst>
              <a:ext uri="{FF2B5EF4-FFF2-40B4-BE49-F238E27FC236}">
                <a16:creationId xmlns="" xmlns:a16="http://schemas.microsoft.com/office/drawing/2014/main" id="{135FB38A-8C31-4750-ABC7-7E806962FCE6}"/>
              </a:ext>
            </a:extLst>
          </p:cNvPr>
          <p:cNvPicPr>
            <a:picLocks noChangeAspect="1"/>
          </p:cNvPicPr>
          <p:nvPr/>
        </p:nvPicPr>
        <p:blipFill>
          <a:blip r:embed="rId11"/>
          <a:stretch>
            <a:fillRect/>
          </a:stretch>
        </p:blipFill>
        <p:spPr>
          <a:xfrm>
            <a:off x="9751628" y="2322361"/>
            <a:ext cx="2071044" cy="1380696"/>
          </a:xfrm>
          <a:prstGeom prst="rect">
            <a:avLst/>
          </a:prstGeom>
        </p:spPr>
      </p:pic>
    </p:spTree>
    <p:extLst>
      <p:ext uri="{BB962C8B-B14F-4D97-AF65-F5344CB8AC3E}">
        <p14:creationId xmlns:p14="http://schemas.microsoft.com/office/powerpoint/2010/main" val="20661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p:txBody>
          <a:bodyPr/>
          <a:lstStyle/>
          <a:p>
            <a:r>
              <a:rPr lang="el-GR" dirty="0"/>
              <a:t>Μερικοί ορισμοί της οικογένειας</a:t>
            </a:r>
            <a:endParaRPr lang="de-DE" dirty="0"/>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16</a:t>
            </a:fld>
            <a:endParaRPr lang="en-GB" dirty="0"/>
          </a:p>
        </p:txBody>
      </p:sp>
      <p:sp>
        <p:nvSpPr>
          <p:cNvPr id="3" name="Denkblase: wolkenförmig 2">
            <a:extLst>
              <a:ext uri="{FF2B5EF4-FFF2-40B4-BE49-F238E27FC236}">
                <a16:creationId xmlns="" xmlns:a16="http://schemas.microsoft.com/office/drawing/2014/main" id="{ED4C0502-E31A-4598-AACB-41C68928BAB2}"/>
              </a:ext>
            </a:extLst>
          </p:cNvPr>
          <p:cNvSpPr/>
          <p:nvPr/>
        </p:nvSpPr>
        <p:spPr>
          <a:xfrm>
            <a:off x="782459" y="1428750"/>
            <a:ext cx="6264696" cy="35814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500"/>
              </a:lnSpc>
              <a:spcBef>
                <a:spcPts val="600"/>
              </a:spcBef>
            </a:pPr>
            <a:r>
              <a:rPr lang="el-GR" sz="1600" dirty="0">
                <a:latin typeface="Calibri" panose="020F0502020204030204" pitchFamily="34" charset="0"/>
                <a:ea typeface="Calibri" panose="020F0502020204030204" pitchFamily="34" charset="0"/>
                <a:cs typeface="Times New Roman" panose="02020603050405020304" pitchFamily="18" charset="0"/>
              </a:rPr>
              <a:t>Η οικογένεια είναι μια κοινωνική ομάδα που κατοικεί στο ίδιο σπίτι, έχει κοινά οικονομικά συμφέροντα και αναπαράγεται. Περιλαμβάνει ενήλικες και των δύο φύλων Οι δύο από αυτούς διατηρούν κοινωνικά εγκεκριμένη σεξουαλική σχέση, και έχουν ένα ή περισσότερα παιδιά, αποκτημένα είτε μέσω τεκνοποίησης είτε μέσω </a:t>
            </a:r>
            <a:r>
              <a:rPr lang="el-GR" sz="1600" dirty="0" err="1">
                <a:latin typeface="Calibri" panose="020F0502020204030204" pitchFamily="34" charset="0"/>
                <a:ea typeface="Calibri" panose="020F0502020204030204" pitchFamily="34" charset="0"/>
                <a:cs typeface="Times New Roman" panose="02020603050405020304" pitchFamily="18" charset="0"/>
              </a:rPr>
              <a:t>τεκνοθεσίας</a:t>
            </a:r>
            <a:r>
              <a:rPr lang="el-GR" sz="1600" dirty="0">
                <a:latin typeface="Calibri" panose="020F0502020204030204" pitchFamily="34" charset="0"/>
                <a:ea typeface="Calibri" panose="020F0502020204030204" pitchFamily="34" charset="0"/>
                <a:cs typeface="Times New Roman" panose="02020603050405020304" pitchFamily="18" charset="0"/>
              </a:rPr>
              <a:t>. </a:t>
            </a:r>
            <a:r>
              <a:rPr lang="el-GR" sz="1400" dirty="0">
                <a:latin typeface="Calibri" panose="020F0502020204030204" pitchFamily="34" charset="0"/>
                <a:ea typeface="Calibri" panose="020F0502020204030204" pitchFamily="34" charset="0"/>
                <a:cs typeface="Times New Roman" panose="02020603050405020304" pitchFamily="18" charset="0"/>
              </a:rPr>
              <a:t>(</a:t>
            </a:r>
            <a:r>
              <a:rPr lang="el-GR" sz="1400" dirty="0" err="1">
                <a:latin typeface="Calibri" panose="020F0502020204030204" pitchFamily="34" charset="0"/>
                <a:ea typeface="Calibri" panose="020F0502020204030204" pitchFamily="34" charset="0"/>
                <a:cs typeface="Times New Roman" panose="02020603050405020304" pitchFamily="18" charset="0"/>
              </a:rPr>
              <a:t>Steel</a:t>
            </a:r>
            <a:r>
              <a:rPr lang="el-GR" sz="1400" dirty="0">
                <a:latin typeface="Calibri" panose="020F0502020204030204" pitchFamily="34" charset="0"/>
                <a:ea typeface="Calibri" panose="020F0502020204030204" pitchFamily="34" charset="0"/>
                <a:cs typeface="Times New Roman" panose="02020603050405020304" pitchFamily="18" charset="0"/>
              </a:rPr>
              <a:t>, Kidd, &amp; Brown, 2012).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enkblase: wolkenförmig 6">
            <a:extLst>
              <a:ext uri="{FF2B5EF4-FFF2-40B4-BE49-F238E27FC236}">
                <a16:creationId xmlns="" xmlns:a16="http://schemas.microsoft.com/office/drawing/2014/main" id="{33DE25B8-C84D-44AA-B904-0E926687A3E5}"/>
              </a:ext>
            </a:extLst>
          </p:cNvPr>
          <p:cNvSpPr/>
          <p:nvPr/>
        </p:nvSpPr>
        <p:spPr>
          <a:xfrm>
            <a:off x="7174532" y="1426731"/>
            <a:ext cx="4032448" cy="252028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nSpc>
                <a:spcPts val="1500"/>
              </a:lnSpc>
              <a:spcBef>
                <a:spcPts val="600"/>
              </a:spcBef>
            </a:pPr>
            <a:r>
              <a:rPr lang="el-GR" sz="1600" dirty="0">
                <a:latin typeface="Calibri" panose="020F0502020204030204" pitchFamily="34" charset="0"/>
                <a:ea typeface="Calibri" panose="020F0502020204030204" pitchFamily="34" charset="0"/>
                <a:cs typeface="Times New Roman" panose="02020603050405020304" pitchFamily="18" charset="0"/>
              </a:rPr>
              <a:t>Ένα δίκτυο συγγενών </a:t>
            </a:r>
            <a:r>
              <a:rPr lang="el-GR" sz="1400" dirty="0">
                <a:latin typeface="Calibri" panose="020F0502020204030204" pitchFamily="34" charset="0"/>
                <a:ea typeface="Calibri" panose="020F0502020204030204" pitchFamily="34" charset="0"/>
                <a:cs typeface="Times New Roman" panose="02020603050405020304" pitchFamily="18" charset="0"/>
              </a:rPr>
              <a:t>(</a:t>
            </a:r>
            <a:r>
              <a:rPr lang="el-GR" sz="1400" dirty="0" err="1">
                <a:latin typeface="Calibri" panose="020F0502020204030204" pitchFamily="34" charset="0"/>
                <a:ea typeface="Calibri" panose="020F0502020204030204" pitchFamily="34" charset="0"/>
                <a:cs typeface="Times New Roman" panose="02020603050405020304" pitchFamily="18" charset="0"/>
              </a:rPr>
              <a:t>Steel</a:t>
            </a:r>
            <a:r>
              <a:rPr lang="el-GR" sz="1400" dirty="0">
                <a:latin typeface="Calibri" panose="020F0502020204030204" pitchFamily="34" charset="0"/>
                <a:ea typeface="Calibri" panose="020F0502020204030204" pitchFamily="34" charset="0"/>
                <a:cs typeface="Times New Roman" panose="02020603050405020304" pitchFamily="18" charset="0"/>
              </a:rPr>
              <a:t> et al., 2012).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enkblase: wolkenförmig 7">
            <a:extLst>
              <a:ext uri="{FF2B5EF4-FFF2-40B4-BE49-F238E27FC236}">
                <a16:creationId xmlns="" xmlns:a16="http://schemas.microsoft.com/office/drawing/2014/main" id="{272F8CB0-5EC4-4DD0-A852-F14614EDD2F2}"/>
              </a:ext>
            </a:extLst>
          </p:cNvPr>
          <p:cNvSpPr/>
          <p:nvPr/>
        </p:nvSpPr>
        <p:spPr>
          <a:xfrm>
            <a:off x="5158308" y="4269219"/>
            <a:ext cx="6840760" cy="1807096"/>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nSpc>
                <a:spcPts val="15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Μια ομάδα ατόμων που συνδέονται άμεσα με συγγενικές σχέσεις, τα ενήλικα μέλη της οποίας αναλαμβάνουν την ευθύνη της φροντίδας των παιδιών </a:t>
            </a:r>
            <a:r>
              <a:rPr lang="el-GR" sz="1600" dirty="0">
                <a:latin typeface="Calibri" panose="020F0502020204030204" pitchFamily="34" charset="0"/>
                <a:ea typeface="Calibri" panose="020F0502020204030204" pitchFamily="34" charset="0"/>
                <a:cs typeface="Times New Roman" panose="02020603050405020304" pitchFamily="18" charset="0"/>
              </a:rPr>
              <a:t>(</a:t>
            </a:r>
            <a:r>
              <a:rPr lang="el-GR" sz="1600" dirty="0" err="1">
                <a:latin typeface="Calibri" panose="020F0502020204030204" pitchFamily="34" charset="0"/>
                <a:ea typeface="Calibri" panose="020F0502020204030204" pitchFamily="34" charset="0"/>
                <a:cs typeface="Times New Roman" panose="02020603050405020304" pitchFamily="18" charset="0"/>
              </a:rPr>
              <a:t>Steel</a:t>
            </a:r>
            <a:r>
              <a:rPr lang="el-GR" sz="1600" dirty="0">
                <a:latin typeface="Calibri" panose="020F0502020204030204" pitchFamily="34" charset="0"/>
                <a:ea typeface="Calibri" panose="020F0502020204030204" pitchFamily="34" charset="0"/>
                <a:cs typeface="Times New Roman" panose="02020603050405020304" pitchFamily="18" charset="0"/>
              </a:rPr>
              <a:t> et al., 2012).</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1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6D043292-708B-4F69-AE72-8FB56C6E8E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5099495" y="685800"/>
            <a:ext cx="6175168" cy="1485900"/>
          </a:xfrm>
        </p:spPr>
        <p:txBody>
          <a:bodyPr vert="horz" lIns="91440" tIns="45720" rIns="91440" bIns="45720" rtlCol="0" anchor="t">
            <a:normAutofit/>
          </a:bodyPr>
          <a:lstStyle/>
          <a:p>
            <a:pPr defTabSz="914400"/>
            <a:r>
              <a:rPr lang="el-GR" sz="3100" cap="all" dirty="0" err="1"/>
              <a:t>Πολιτισμικες</a:t>
            </a:r>
            <a:r>
              <a:rPr lang="el-GR" sz="3100" cap="all" dirty="0"/>
              <a:t> </a:t>
            </a:r>
            <a:r>
              <a:rPr lang="el-GR" sz="3100" cap="all" dirty="0" err="1"/>
              <a:t>διαφορες</a:t>
            </a:r>
            <a:r>
              <a:rPr lang="el-GR" sz="3100" cap="all" dirty="0"/>
              <a:t> στις </a:t>
            </a:r>
            <a:r>
              <a:rPr lang="el-GR" sz="3100" cap="all" dirty="0" err="1"/>
              <a:t>οικογενειακες</a:t>
            </a:r>
            <a:r>
              <a:rPr lang="el-GR" sz="3100" cap="all" dirty="0"/>
              <a:t> </a:t>
            </a:r>
            <a:r>
              <a:rPr lang="el-GR" sz="3100" cap="all" dirty="0" err="1"/>
              <a:t>εννοιες</a:t>
            </a:r>
            <a:r>
              <a:rPr lang="el-GR" sz="3100" cap="all" dirty="0"/>
              <a:t/>
            </a:r>
            <a:br>
              <a:rPr lang="el-GR" sz="3100" cap="all" dirty="0"/>
            </a:br>
            <a:r>
              <a:rPr lang="en-US" sz="1400" cap="all" dirty="0"/>
              <a:t>Yang Liu (2010):</a:t>
            </a:r>
            <a:r>
              <a:rPr lang="el-GR" sz="1400" cap="all" dirty="0"/>
              <a:t> η </a:t>
            </a:r>
            <a:r>
              <a:rPr lang="el-GR" sz="1400" cap="all" dirty="0" err="1"/>
              <a:t>ανατολη</a:t>
            </a:r>
            <a:r>
              <a:rPr lang="el-GR" sz="1400" cap="all" dirty="0"/>
              <a:t> </a:t>
            </a:r>
            <a:r>
              <a:rPr lang="el-GR" sz="1400" cap="all" dirty="0" err="1"/>
              <a:t>συναντα</a:t>
            </a:r>
            <a:r>
              <a:rPr lang="el-GR" sz="1400" cap="all" dirty="0"/>
              <a:t> την </a:t>
            </a:r>
            <a:r>
              <a:rPr lang="el-GR" sz="1400" cap="all" dirty="0" err="1"/>
              <a:t>δυση</a:t>
            </a:r>
            <a:endParaRPr lang="en-US" sz="1400" cap="all" dirty="0"/>
          </a:p>
        </p:txBody>
      </p:sp>
      <p:pic>
        <p:nvPicPr>
          <p:cNvPr id="7" name="Grafik 6">
            <a:extLst>
              <a:ext uri="{FF2B5EF4-FFF2-40B4-BE49-F238E27FC236}">
                <a16:creationId xmlns="" xmlns:a16="http://schemas.microsoft.com/office/drawing/2014/main" id="{4EED3687-6828-467B-9FF9-58A1C4CB64F9}"/>
              </a:ext>
            </a:extLst>
          </p:cNvPr>
          <p:cNvPicPr>
            <a:picLocks noChangeAspect="1"/>
          </p:cNvPicPr>
          <p:nvPr/>
        </p:nvPicPr>
        <p:blipFill rotWithShape="1">
          <a:blip r:embed="rId2"/>
          <a:srcRect l="495" r="-4" b="-4"/>
          <a:stretch/>
        </p:blipFill>
        <p:spPr>
          <a:xfrm>
            <a:off x="248172" y="4620367"/>
            <a:ext cx="3876062" cy="2035326"/>
          </a:xfrm>
          <a:prstGeom prst="rect">
            <a:avLst/>
          </a:prstGeom>
        </p:spPr>
      </p:pic>
      <p:pic>
        <p:nvPicPr>
          <p:cNvPr id="2" name="Inhaltsplatzhalter 1">
            <a:extLst>
              <a:ext uri="{FF2B5EF4-FFF2-40B4-BE49-F238E27FC236}">
                <a16:creationId xmlns="" xmlns:a16="http://schemas.microsoft.com/office/drawing/2014/main" id="{E631E3EC-28DC-418F-9C11-45DF52A6C633}"/>
              </a:ext>
            </a:extLst>
          </p:cNvPr>
          <p:cNvPicPr>
            <a:picLocks noGrp="1" noChangeAspect="1"/>
          </p:cNvPicPr>
          <p:nvPr>
            <p:ph idx="1"/>
          </p:nvPr>
        </p:nvPicPr>
        <p:blipFill rotWithShape="1">
          <a:blip r:embed="rId3"/>
          <a:srcRect l="4606" r="3" b="3"/>
          <a:stretch/>
        </p:blipFill>
        <p:spPr>
          <a:xfrm>
            <a:off x="228184" y="263534"/>
            <a:ext cx="3876062" cy="2031610"/>
          </a:xfrm>
          <a:prstGeom prst="rect">
            <a:avLst/>
          </a:prstGeom>
        </p:spPr>
      </p:pic>
      <p:sp>
        <p:nvSpPr>
          <p:cNvPr id="36" name="Rectangle 35">
            <a:extLst>
              <a:ext uri="{FF2B5EF4-FFF2-40B4-BE49-F238E27FC236}">
                <a16:creationId xmlns="" xmlns:a16="http://schemas.microsoft.com/office/drawing/2014/main" id="{72C017B3-7B7A-4C5A-A3E9-09EC1428BC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2406"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feld 2">
            <a:extLst>
              <a:ext uri="{FF2B5EF4-FFF2-40B4-BE49-F238E27FC236}">
                <a16:creationId xmlns="" xmlns:a16="http://schemas.microsoft.com/office/drawing/2014/main" id="{E4A89C0A-B676-430D-B1E2-17CAF6ED7CF3}"/>
              </a:ext>
            </a:extLst>
          </p:cNvPr>
          <p:cNvSpPr txBox="1"/>
          <p:nvPr/>
        </p:nvSpPr>
        <p:spPr>
          <a:xfrm>
            <a:off x="5360735" y="3272028"/>
            <a:ext cx="6175168" cy="2749260"/>
          </a:xfrm>
          <a:prstGeom prst="rect">
            <a:avLst/>
          </a:prstGeom>
        </p:spPr>
        <p:txBody>
          <a:bodyPr vert="horz" lIns="91440" tIns="45720" rIns="91440" bIns="45720" rtlCol="0">
            <a:normAutofit/>
          </a:bodyPr>
          <a:lstStyle/>
          <a:p>
            <a:pPr defTabSz="914400">
              <a:lnSpc>
                <a:spcPct val="94000"/>
              </a:lnSpc>
              <a:spcAft>
                <a:spcPts val="200"/>
              </a:spcAft>
              <a:buFont typeface="Franklin Gothic Book" panose="020B0503020102020204" pitchFamily="34" charset="0"/>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Άσκηση</a:t>
            </a: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b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b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Πώς ερμηνεύετε τα σχέδια από τη δική σας πολιτιστική σκοπιά; </a:t>
            </a:r>
          </a:p>
          <a:p>
            <a:pPr defTabSz="914400">
              <a:lnSpc>
                <a:spcPct val="94000"/>
              </a:lnSpc>
              <a:spcAft>
                <a:spcPts val="200"/>
              </a:spcAft>
              <a:buFont typeface="Franklin Gothic Book" panose="020B0503020102020204" pitchFamily="34" charset="0"/>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Περιγράψτε αυτό που νομίζετε ότι βλέπετε στα σχέδια. </a:t>
            </a:r>
          </a:p>
          <a:p>
            <a:pPr defTabSz="914400">
              <a:lnSpc>
                <a:spcPct val="94000"/>
              </a:lnSpc>
              <a:spcAft>
                <a:spcPts val="200"/>
              </a:spcAft>
              <a:buFont typeface="Franklin Gothic Book" panose="020B0503020102020204" pitchFamily="34" charset="0"/>
            </a:pPr>
            <a:r>
              <a:rPr lang="el-GR" dirty="0">
                <a:solidFill>
                  <a:schemeClr val="tx2"/>
                </a:solidFill>
                <a:latin typeface="Calibri" panose="020F0502020204030204" pitchFamily="34" charset="0"/>
                <a:ea typeface="Calibri" panose="020F0502020204030204" pitchFamily="34" charset="0"/>
                <a:cs typeface="Times New Roman" panose="02020603050405020304" pitchFamily="18" charset="0"/>
              </a:rPr>
              <a:t>Σκεφτείτε εάν το δικό σας πολιτισμικό υπόβαθρο επηρεάζει τις περιγραφές σας.</a:t>
            </a:r>
            <a:endParaRPr lang="en-US" dirty="0">
              <a:solidFill>
                <a:schemeClr val="tx2"/>
              </a:solidFill>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a:xfrm>
            <a:off x="9470269" y="6453386"/>
            <a:ext cx="1595876"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17</a:t>
            </a:fld>
            <a:endParaRPr lang="en-US" dirty="0"/>
          </a:p>
        </p:txBody>
      </p:sp>
      <p:pic>
        <p:nvPicPr>
          <p:cNvPr id="13" name="Grafik 12">
            <a:extLst>
              <a:ext uri="{FF2B5EF4-FFF2-40B4-BE49-F238E27FC236}">
                <a16:creationId xmlns="" xmlns:a16="http://schemas.microsoft.com/office/drawing/2014/main" id="{9F1BC3BA-6DC6-49D4-B0B0-5BBF328F9FFA}"/>
              </a:ext>
            </a:extLst>
          </p:cNvPr>
          <p:cNvPicPr>
            <a:picLocks noChangeAspect="1"/>
          </p:cNvPicPr>
          <p:nvPr/>
        </p:nvPicPr>
        <p:blipFill>
          <a:blip r:embed="rId4"/>
          <a:stretch>
            <a:fillRect/>
          </a:stretch>
        </p:blipFill>
        <p:spPr>
          <a:xfrm>
            <a:off x="228184" y="2465672"/>
            <a:ext cx="3876062" cy="1925842"/>
          </a:xfrm>
          <a:prstGeom prst="rect">
            <a:avLst/>
          </a:prstGeom>
        </p:spPr>
      </p:pic>
    </p:spTree>
    <p:extLst>
      <p:ext uri="{BB962C8B-B14F-4D97-AF65-F5344CB8AC3E}">
        <p14:creationId xmlns:p14="http://schemas.microsoft.com/office/powerpoint/2010/main" val="1048900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E28D58-5914-4008-B0B1-3461CD10EB89}"/>
              </a:ext>
            </a:extLst>
          </p:cNvPr>
          <p:cNvSpPr>
            <a:spLocks noGrp="1"/>
          </p:cNvSpPr>
          <p:nvPr>
            <p:ph type="title"/>
          </p:nvPr>
        </p:nvSpPr>
        <p:spPr>
          <a:xfrm>
            <a:off x="1371243" y="685800"/>
            <a:ext cx="9598700" cy="798984"/>
          </a:xfrm>
        </p:spPr>
        <p:txBody>
          <a:bodyPr/>
          <a:lstStyle/>
          <a:p>
            <a:r>
              <a:rPr lang="el-GR" dirty="0"/>
              <a:t>Περίληψη</a:t>
            </a:r>
            <a:endParaRPr lang="en-GB" dirty="0"/>
          </a:p>
        </p:txBody>
      </p:sp>
      <p:sp>
        <p:nvSpPr>
          <p:cNvPr id="3" name="Content Placeholder 2">
            <a:extLst>
              <a:ext uri="{FF2B5EF4-FFF2-40B4-BE49-F238E27FC236}">
                <a16:creationId xmlns="" xmlns:a16="http://schemas.microsoft.com/office/drawing/2014/main" id="{94DA54C0-F7EB-4E1C-904B-C6A0DC2D3DCA}"/>
              </a:ext>
            </a:extLst>
          </p:cNvPr>
          <p:cNvSpPr>
            <a:spLocks noGrp="1"/>
          </p:cNvSpPr>
          <p:nvPr>
            <p:ph idx="1"/>
          </p:nvPr>
        </p:nvSpPr>
        <p:spPr>
          <a:xfrm>
            <a:off x="1371243" y="1484784"/>
            <a:ext cx="9598700" cy="4382616"/>
          </a:xfrm>
        </p:spPr>
        <p:txBody>
          <a:bodyPr>
            <a:normAutofit fontScale="92500"/>
          </a:bodyPr>
          <a:lstStyle/>
          <a:p>
            <a:pPr>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Στην εικόνα, απεικονίζονται δύο αντίθετοι τρόποι ζωής. Από τη μία πλευρά σε πολλούς «δυτικούς» πολιτισμούς οι άνθρωποι τείνουν να ζουν με έναν πολύ εξατομικευμένο τρόπο. Πολλοί άνθρωποι ζουν μόνοι τους ή σε μικρές οικογένειες. Το επίκεντρο είναι περισσότερο η ατομική ευτυχία παρά η ευτυχία των ομάδων στις οποίες ζουν οι άνθρωποι. Για παράδειγμα, σε πολλές οικογένειες στον «δυτικό» κόσμο θεωρείται δεδομένο ότι τα παιδιά θα μετακομίσουν σε άλλη πόλη μόλις μεγαλώσουν για να ζήσουν τη δική τους ζωή και να επικεντρωθούν στην καριέρα τους και όχι να φροντίσουν την οικογένειά τους.</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r>
            <a:br>
              <a:rPr lang="en-GB" sz="1800" i="1" dirty="0">
                <a:effectLst/>
                <a:latin typeface="Calibri" panose="020F0502020204030204" pitchFamily="34" charset="0"/>
                <a:ea typeface="Calibri" panose="020F0502020204030204" pitchFamily="34" charset="0"/>
                <a:cs typeface="Times New Roman" panose="02020603050405020304" pitchFamily="18" charset="0"/>
              </a:rPr>
            </a:b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p>
          <a:p>
            <a:pPr>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Αντίθετα, υπάρχουν πολλοί άλλοι πολιτισμοί όπου οι άνθρωποι τείνουν να ζουν σε μεγαλύτερες οικογένειες ή κοινότητες που είναι πολύ στενά συνδεδεμένες και συχνά πιο εξαρτημένες μεταξύ τους.</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r>
            <a:br>
              <a:rPr lang="en-GB" sz="1800" i="1" dirty="0">
                <a:effectLst/>
                <a:latin typeface="Calibri" panose="020F0502020204030204" pitchFamily="34" charset="0"/>
                <a:ea typeface="Calibri" panose="020F0502020204030204" pitchFamily="34" charset="0"/>
                <a:cs typeface="Times New Roman" panose="02020603050405020304" pitchFamily="18" charset="0"/>
              </a:rPr>
            </a:b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Ο </a:t>
            </a:r>
            <a:r>
              <a:rPr lang="en-GB" sz="1800" i="1" dirty="0">
                <a:latin typeface="Calibri" panose="020F0502020204030204" pitchFamily="34" charset="0"/>
                <a:ea typeface="Calibri" panose="020F0502020204030204" pitchFamily="34" charset="0"/>
                <a:cs typeface="Times New Roman" panose="02020603050405020304" pitchFamily="18" charset="0"/>
              </a:rPr>
              <a:t>Hofstede</a:t>
            </a:r>
            <a:r>
              <a:rPr lang="el-GR" sz="1800" i="1" dirty="0">
                <a:latin typeface="Calibri" panose="020F0502020204030204" pitchFamily="34" charset="0"/>
                <a:ea typeface="Calibri" panose="020F0502020204030204" pitchFamily="34" charset="0"/>
                <a:cs typeface="Times New Roman" panose="02020603050405020304" pitchFamily="18" charset="0"/>
              </a:rPr>
              <a:t> περιγράφει το πρώτο ως «ατομικισμό» και το δεύτερο ως «συλλογικότητα»: «Αυτό που έχει σημασία είναι αν η αυτό-εικόνα των ανθρώπων ορίζεται σύμφωνα με το «εγώ» ή με το «εμείς». Στις ατομικιστικές κοινωνίες οι άνθρωποι φροντίζουν τον εαυτό τους και την άμεση οικογένειά τους μόνο. Στις συλλογικές κοινωνίες οι άνθρωποι ανήκουν σε «ομάδες» που τους φροντίζουν με αντάλλαγμα την αφοσίωση ». (www.hofstede-insights.com)</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r>
            <a:br>
              <a:rPr lang="en-GB" sz="1800" i="1" dirty="0">
                <a:effectLst/>
                <a:latin typeface="Calibri" panose="020F0502020204030204" pitchFamily="34" charset="0"/>
                <a:ea typeface="Calibri" panose="020F0502020204030204" pitchFamily="34" charset="0"/>
                <a:cs typeface="Times New Roman" panose="02020603050405020304" pitchFamily="18" charset="0"/>
              </a:rPr>
            </a:b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Ο Dagmar Domenig έχει μια άλλη έκφραση για αυτήν την πολιτισμική διαφορά. Διαχωρίζει τις κοινωνίες ανάμεσα σε αυτές που έχουν επίκεντρο το άτομο και αυτές που έχουν επίκεντρο τις οικογένειες (Domenig σελ.216).</a:t>
            </a:r>
            <a:endParaRPr lang="en-GB" sz="1600" dirty="0"/>
          </a:p>
        </p:txBody>
      </p:sp>
      <p:sp>
        <p:nvSpPr>
          <p:cNvPr id="4" name="Slide Number Placeholder 3">
            <a:extLst>
              <a:ext uri="{FF2B5EF4-FFF2-40B4-BE49-F238E27FC236}">
                <a16:creationId xmlns="" xmlns:a16="http://schemas.microsoft.com/office/drawing/2014/main" id="{228B36D3-065F-49D2-AD31-ECA7AAA3E742}"/>
              </a:ext>
            </a:extLst>
          </p:cNvPr>
          <p:cNvSpPr>
            <a:spLocks noGrp="1"/>
          </p:cNvSpPr>
          <p:nvPr>
            <p:ph type="sldNum" sz="quarter" idx="12"/>
          </p:nvPr>
        </p:nvSpPr>
        <p:spPr/>
        <p:txBody>
          <a:bodyPr/>
          <a:lstStyle/>
          <a:p>
            <a:fld id="{C014DD1E-5D91-48A3-AD6D-45FBA980D106}" type="slidenum">
              <a:rPr lang="en-GB" smtClean="0"/>
              <a:t>18</a:t>
            </a:fld>
            <a:endParaRPr lang="en-GB" dirty="0"/>
          </a:p>
        </p:txBody>
      </p:sp>
    </p:spTree>
    <p:extLst>
      <p:ext uri="{BB962C8B-B14F-4D97-AF65-F5344CB8AC3E}">
        <p14:creationId xmlns:p14="http://schemas.microsoft.com/office/powerpoint/2010/main" val="338410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1371242" y="685800"/>
            <a:ext cx="10555818" cy="1485900"/>
          </a:xfrm>
        </p:spPr>
        <p:txBody>
          <a:bodyPr>
            <a:normAutofit/>
          </a:bodyPr>
          <a:lstStyle/>
          <a:p>
            <a:r>
              <a:rPr lang="el-GR" dirty="0"/>
              <a:t>Οικογενειακά πρωτότυπα που σχετίζονται με διαφορετικά πολιτιστικά πλαίσια</a:t>
            </a:r>
            <a:r>
              <a:rPr lang="de-DE" sz="1400" dirty="0"/>
              <a:t>Heidi Keller (2011)</a:t>
            </a:r>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p:txBody>
          <a:bodyPr>
            <a:normAutofit/>
          </a:bodyPr>
          <a:lstStyle/>
          <a:p>
            <a:pPr>
              <a:lnSpc>
                <a:spcPct val="150000"/>
              </a:lnSpc>
              <a:spcBef>
                <a:spcPts val="600"/>
              </a:spcBef>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19</a:t>
            </a:fld>
            <a:endParaRPr lang="en-GB" dirty="0"/>
          </a:p>
        </p:txBody>
      </p:sp>
      <p:graphicFrame>
        <p:nvGraphicFramePr>
          <p:cNvPr id="2" name="Tabelle 1">
            <a:extLst>
              <a:ext uri="{FF2B5EF4-FFF2-40B4-BE49-F238E27FC236}">
                <a16:creationId xmlns="" xmlns:a16="http://schemas.microsoft.com/office/drawing/2014/main" id="{AB629EDB-8C30-4F8C-A80E-4538B03D941B}"/>
              </a:ext>
            </a:extLst>
          </p:cNvPr>
          <p:cNvGraphicFramePr>
            <a:graphicFrameLocks noGrp="1"/>
          </p:cNvGraphicFramePr>
          <p:nvPr>
            <p:extLst>
              <p:ext uri="{D42A27DB-BD31-4B8C-83A1-F6EECF244321}">
                <p14:modId xmlns:p14="http://schemas.microsoft.com/office/powerpoint/2010/main" val="3061420809"/>
              </p:ext>
            </p:extLst>
          </p:nvPr>
        </p:nvGraphicFramePr>
        <p:xfrm>
          <a:off x="1701924" y="2286000"/>
          <a:ext cx="8208912" cy="3395821"/>
        </p:xfrm>
        <a:graphic>
          <a:graphicData uri="http://schemas.openxmlformats.org/drawingml/2006/table">
            <a:tbl>
              <a:tblPr firstRow="1" firstCol="1" bandRow="1"/>
              <a:tblGrid>
                <a:gridCol w="4104456">
                  <a:extLst>
                    <a:ext uri="{9D8B030D-6E8A-4147-A177-3AD203B41FA5}">
                      <a16:colId xmlns="" xmlns:a16="http://schemas.microsoft.com/office/drawing/2014/main" val="2708725470"/>
                    </a:ext>
                  </a:extLst>
                </a:gridCol>
                <a:gridCol w="4104456">
                  <a:extLst>
                    <a:ext uri="{9D8B030D-6E8A-4147-A177-3AD203B41FA5}">
                      <a16:colId xmlns="" xmlns:a16="http://schemas.microsoft.com/office/drawing/2014/main" val="3636413414"/>
                    </a:ext>
                  </a:extLst>
                </a:gridCol>
              </a:tblGrid>
              <a:tr h="354766">
                <a:tc>
                  <a:txBody>
                    <a:bodyPr/>
                    <a:lstStyle/>
                    <a:p>
                      <a:pPr>
                        <a:lnSpc>
                          <a:spcPts val="1500"/>
                        </a:lnSpc>
                        <a:spcBef>
                          <a:spcPts val="600"/>
                        </a:spcBef>
                      </a:pPr>
                      <a:r>
                        <a:rPr lang="el-GR" sz="1100" dirty="0">
                          <a:effectLst/>
                          <a:latin typeface="+mn-lt"/>
                          <a:ea typeface="Calibri" panose="020F0502020204030204" pitchFamily="34" charset="0"/>
                          <a:cs typeface="Times New Roman"/>
                        </a:rPr>
                        <a:t>Πρωτότυπο: Ψυχολογική προσκόλληση</a:t>
                      </a:r>
                      <a:r>
                        <a:rPr lang="en-US" sz="1100" dirty="0">
                          <a:effectLst/>
                          <a:latin typeface="+mn-lt"/>
                          <a:ea typeface="Calibri" panose="020F0502020204030204" pitchFamily="34" charset="0"/>
                          <a:cs typeface="Times New Roman"/>
                        </a:rPr>
                        <a:t> (psychological attachment)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500"/>
                        </a:lnSpc>
                        <a:spcBef>
                          <a:spcPts val="600"/>
                        </a:spcBef>
                      </a:pPr>
                      <a:r>
                        <a:rPr lang="el-GR" sz="1100" dirty="0">
                          <a:solidFill>
                            <a:srgbClr val="000000"/>
                          </a:solidFill>
                          <a:effectLst/>
                          <a:latin typeface="+mn-lt"/>
                          <a:ea typeface="Calibri" panose="020F0502020204030204" pitchFamily="34" charset="0"/>
                          <a:cs typeface="Times New Roman"/>
                        </a:rPr>
                        <a:t>Πρωτότυπο: Δεσμός προσκόλλησης (</a:t>
                      </a:r>
                      <a:r>
                        <a:rPr lang="en-US" sz="1100" dirty="0">
                          <a:solidFill>
                            <a:srgbClr val="000000"/>
                          </a:solidFill>
                          <a:effectLst/>
                          <a:latin typeface="+mn-lt"/>
                          <a:ea typeface="Calibri" panose="020F0502020204030204" pitchFamily="34" charset="0"/>
                          <a:cs typeface="Times New Roman"/>
                        </a:rPr>
                        <a:t>relational attachment)</a:t>
                      </a:r>
                      <a:endParaRPr lang="de-DE"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653452674"/>
                  </a:ext>
                </a:extLst>
              </a:tr>
              <a:tr h="271360">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Αποδοχή των παιδιών όπως είναι</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a:ea typeface="Calibri" panose="020F0502020204030204" pitchFamily="34" charset="0"/>
                          <a:cs typeface="Times New Roman"/>
                        </a:rPr>
                        <a:t>Τ</a:t>
                      </a:r>
                      <a:r>
                        <a:rPr lang="el-GR" sz="1100" dirty="0">
                          <a:effectLst/>
                          <a:latin typeface="+mn-lt"/>
                          <a:ea typeface="Calibri" panose="020F0502020204030204" pitchFamily="34" charset="0"/>
                          <a:cs typeface="Times New Roman"/>
                        </a:rPr>
                        <a:t>ο επίκεντρο είναι οι οικογενειακές σχέσεις</a:t>
                      </a:r>
                      <a:endParaRPr lang="de-DE"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5635172"/>
                  </a:ext>
                </a:extLst>
              </a:tr>
              <a:tr h="558919">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Αντίληψη των αναγκών και των επιθυμιών των παιδιών</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mn-lt"/>
                          <a:ea typeface="Calibri" panose="020F0502020204030204" pitchFamily="34" charset="0"/>
                          <a:cs typeface="Times New Roman"/>
                        </a:rPr>
                        <a:t>Τα παιδιά αναλαμβάνουν καθήκοντα μέσα στην οικογένεια</a:t>
                      </a:r>
                      <a:endParaRPr lang="de-DE"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3785695"/>
                  </a:ext>
                </a:extLst>
              </a:tr>
              <a:tr h="534019">
                <a:tc>
                  <a:txBody>
                    <a:bodyPr/>
                    <a:lstStyle/>
                    <a:p>
                      <a:pPr>
                        <a:lnSpc>
                          <a:spcPts val="1500"/>
                        </a:lnSpc>
                        <a:spcBef>
                          <a:spcPts val="600"/>
                        </a:spcBef>
                      </a:pPr>
                      <a:r>
                        <a:rPr lang="el-GR" sz="1100" dirty="0">
                          <a:effectLst/>
                          <a:latin typeface="+mn-lt"/>
                          <a:ea typeface="Calibri" panose="020F0502020204030204" pitchFamily="34" charset="0"/>
                          <a:cs typeface="Times New Roman"/>
                        </a:rPr>
                        <a:t>Προσφορά δυνατοτήτων ανάπτυξης των δεξιοτήτων και ικανοτήτων τους</a:t>
                      </a:r>
                      <a:endParaRPr lang="de-DE"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mn-lt"/>
                          <a:ea typeface="Calibri" panose="020F0502020204030204" pitchFamily="34" charset="0"/>
                          <a:cs typeface="Times New Roman"/>
                        </a:rPr>
                        <a:t>Τα παιδιά είναι ενσωματωμένα σε ένα σύστημα προσδοκιών και καθηκόντων</a:t>
                      </a:r>
                      <a:endParaRPr lang="de-DE"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5219720"/>
                  </a:ext>
                </a:extLst>
              </a:tr>
              <a:tr h="558919">
                <a:tc>
                  <a:txBody>
                    <a:bodyPr/>
                    <a:lstStyle/>
                    <a:p>
                      <a:pPr>
                        <a:lnSpc>
                          <a:spcPts val="1500"/>
                        </a:lnSpc>
                        <a:spcBef>
                          <a:spcPts val="600"/>
                        </a:spcBef>
                      </a:pPr>
                      <a:r>
                        <a:rPr lang="el-GR" sz="1100" dirty="0">
                          <a:effectLst/>
                          <a:latin typeface="+mn-lt"/>
                          <a:ea typeface="Calibri" panose="020F0502020204030204" pitchFamily="34" charset="0"/>
                          <a:cs typeface="Times New Roman"/>
                        </a:rPr>
                        <a:t>Σεβασμός των ορίων του παιδιού</a:t>
                      </a:r>
                      <a:endParaRPr lang="de-DE"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mn-lt"/>
                          <a:ea typeface="Calibri" panose="020F0502020204030204" pitchFamily="34" charset="0"/>
                          <a:cs typeface="Times New Roman"/>
                        </a:rPr>
                        <a:t>Οι γονείς είναι οι ειδικοί που γνωρίζουν ποιο είναι το καλύτερο για τα παιδιά τους</a:t>
                      </a:r>
                      <a:endParaRPr lang="de-DE"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8266122"/>
                  </a:ext>
                </a:extLst>
              </a:tr>
              <a:tr h="558919">
                <a:tc>
                  <a:txBody>
                    <a:bodyPr/>
                    <a:lstStyle/>
                    <a:p>
                      <a:pPr>
                        <a:lnSpc>
                          <a:spcPts val="1500"/>
                        </a:lnSpc>
                        <a:spcBef>
                          <a:spcPts val="600"/>
                        </a:spcBef>
                      </a:pPr>
                      <a:r>
                        <a:rPr lang="el-GR" sz="1100" dirty="0">
                          <a:effectLst/>
                          <a:latin typeface="+mn-lt"/>
                          <a:ea typeface="Calibri" panose="020F0502020204030204" pitchFamily="34" charset="0"/>
                          <a:cs typeface="Times New Roman"/>
                        </a:rPr>
                        <a:t>Έκφραση επαίνου και εκτίμησης προς το παιδί</a:t>
                      </a:r>
                      <a:endParaRPr lang="de-DE"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2992690"/>
                  </a:ext>
                </a:extLst>
              </a:tr>
              <a:tr h="558919">
                <a:tc>
                  <a:txBody>
                    <a:bodyPr/>
                    <a:lstStyle/>
                    <a:p>
                      <a:pPr>
                        <a:lnSpc>
                          <a:spcPts val="1500"/>
                        </a:lnSpc>
                        <a:spcBef>
                          <a:spcPts val="600"/>
                        </a:spcBef>
                      </a:pPr>
                      <a:r>
                        <a:rPr lang="el-GR" sz="1100" dirty="0">
                          <a:effectLst/>
                          <a:latin typeface="+mn-lt"/>
                          <a:ea typeface="Calibri" panose="020F0502020204030204" pitchFamily="34" charset="0"/>
                          <a:cs typeface="Times New Roman"/>
                        </a:rPr>
                        <a:t>Μοντέλο ίσων δικαιωμάτων: τίθενται ερωτήσεις και προσφέρονται ευκαιρίες</a:t>
                      </a:r>
                      <a:endParaRPr lang="de-DE" sz="1100" dirty="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6797988"/>
                  </a:ext>
                </a:extLst>
              </a:tr>
            </a:tbl>
          </a:graphicData>
        </a:graphic>
      </p:graphicFrame>
      <p:sp>
        <p:nvSpPr>
          <p:cNvPr id="3" name="Rectangle 1">
            <a:extLst>
              <a:ext uri="{FF2B5EF4-FFF2-40B4-BE49-F238E27FC236}">
                <a16:creationId xmlns="" xmlns:a16="http://schemas.microsoft.com/office/drawing/2014/main" id="{146C86C7-BFBB-41DE-97B5-1F90F75019A1}"/>
              </a:ext>
            </a:extLst>
          </p:cNvPr>
          <p:cNvSpPr>
            <a:spLocks noChangeArrowheads="1"/>
          </p:cNvSpPr>
          <p:nvPr/>
        </p:nvSpPr>
        <p:spPr bwMode="auto">
          <a:xfrm>
            <a:off x="3294063" y="297180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Tree>
    <p:extLst>
      <p:ext uri="{BB962C8B-B14F-4D97-AF65-F5344CB8AC3E}">
        <p14:creationId xmlns:p14="http://schemas.microsoft.com/office/powerpoint/2010/main" val="18006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362DFFC-4DCC-48EE-B781-94D04B95F1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76"/>
            <a:ext cx="530213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9914" y="791570"/>
            <a:ext cx="4017792" cy="5262390"/>
          </a:xfrm>
        </p:spPr>
        <p:txBody>
          <a:bodyPr anchor="ctr">
            <a:normAutofit/>
          </a:bodyPr>
          <a:lstStyle/>
          <a:p>
            <a:r>
              <a:rPr lang="el-GR" sz="3600" dirty="0">
                <a:solidFill>
                  <a:schemeClr val="bg2"/>
                </a:solidFill>
              </a:rPr>
              <a:t>Με την ολοκλήρωση αυτής της ενότητας θα μπορείτε:</a:t>
            </a:r>
            <a:endParaRPr lang="en-GB" sz="3600" dirty="0">
              <a:solidFill>
                <a:schemeClr val="bg2"/>
              </a:solidFill>
            </a:endParaRPr>
          </a:p>
        </p:txBody>
      </p:sp>
      <p:sp>
        <p:nvSpPr>
          <p:cNvPr id="11" name="Rectangle 10">
            <a:extLst>
              <a:ext uri="{FF2B5EF4-FFF2-40B4-BE49-F238E27FC236}">
                <a16:creationId xmlns="" xmlns:a16="http://schemas.microsoft.com/office/drawing/2014/main" id="{18B8B265-E68C-4B64-9238-781F0102C5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02138" y="376"/>
            <a:ext cx="22854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5111" y="791570"/>
            <a:ext cx="4429165" cy="5262390"/>
          </a:xfrm>
        </p:spPr>
        <p:txBody>
          <a:bodyPr anchor="ctr">
            <a:normAutofit/>
          </a:bodyPr>
          <a:lstStyle/>
          <a:p>
            <a:pPr lvl="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Να κατανοήσετε τις διαφορετικές προσεγγίσεις για την εγκυμοσύνη, τον τοκετό, την παιδική ηλικία και την ανατροφή των παιδιών.</a:t>
            </a:r>
          </a:p>
          <a:p>
            <a:pPr lvl="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Να συνεργαστείτε με γονείς ή ζευγάρια-μητέρες που περιμένουν παιδί, παιδιά και οικογένειες με διαπολιτισμικά </a:t>
            </a:r>
            <a:r>
              <a:rPr lang="el-GR" sz="1800" dirty="0">
                <a:effectLst/>
                <a:latin typeface="Calibri" panose="020F0502020204030204" pitchFamily="34" charset="0"/>
                <a:ea typeface="Calibri" panose="020F0502020204030204" pitchFamily="34" charset="0"/>
                <a:cs typeface="Times New Roman" panose="02020603050405020304" pitchFamily="18" charset="0"/>
              </a:rPr>
              <a:t>ευαίσθητο </a:t>
            </a:r>
            <a:r>
              <a:rPr lang="el-GR" sz="1800" dirty="0">
                <a:latin typeface="Calibri" panose="020F0502020204030204" pitchFamily="34" charset="0"/>
                <a:ea typeface="Calibri" panose="020F0502020204030204" pitchFamily="34" charset="0"/>
                <a:cs typeface="Times New Roman" panose="02020603050405020304" pitchFamily="18" charset="0"/>
              </a:rPr>
              <a:t>τρόπο.</a:t>
            </a:r>
          </a:p>
          <a:p>
            <a:pPr lvl="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Να υποστηρίξετε την ένταξη «διαφορετικών» οικογενειών.</a:t>
            </a:r>
          </a:p>
          <a:p>
            <a:pPr lvl="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Να κατανοήσετε τη δυναμική της βίας μέσα σε οικογένειες από διαφορετικούς πολιτισμούς.</a:t>
            </a:r>
          </a:p>
          <a:p>
            <a:pPr lvl="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Να αποφύγετε τις πολιτισμικές προκαταλήψεις.</a:t>
            </a:r>
            <a:endParaRPr lang="en-GB" sz="1800" dirty="0"/>
          </a:p>
        </p:txBody>
      </p:sp>
      <p:sp>
        <p:nvSpPr>
          <p:cNvPr id="4" name="Slide Number Placeholder 3"/>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63C1F6A-ED46-4402-A88B-1090E9F1D96A}"/>
              </a:ext>
            </a:extLst>
          </p:cNvPr>
          <p:cNvPicPr>
            <a:picLocks noChangeAspect="1"/>
          </p:cNvPicPr>
          <p:nvPr/>
        </p:nvPicPr>
        <p:blipFill>
          <a:blip r:embed="rId2"/>
          <a:stretch>
            <a:fillRect/>
          </a:stretch>
        </p:blipFill>
        <p:spPr>
          <a:xfrm>
            <a:off x="765820" y="1247775"/>
            <a:ext cx="6049695" cy="3153420"/>
          </a:xfrm>
          <a:prstGeom prst="rect">
            <a:avLst/>
          </a:prstGeom>
        </p:spPr>
      </p:pic>
      <p:sp>
        <p:nvSpPr>
          <p:cNvPr id="4" name="Slide Number Placeholder 3">
            <a:extLst>
              <a:ext uri="{FF2B5EF4-FFF2-40B4-BE49-F238E27FC236}">
                <a16:creationId xmlns="" xmlns:a16="http://schemas.microsoft.com/office/drawing/2014/main" id="{8184FFAB-3D06-4CED-B8BB-3319134611E7}"/>
              </a:ext>
            </a:extLst>
          </p:cNvPr>
          <p:cNvSpPr>
            <a:spLocks noGrp="1"/>
          </p:cNvSpPr>
          <p:nvPr>
            <p:ph type="sldNum" sz="quarter" idx="12"/>
          </p:nvPr>
        </p:nvSpPr>
        <p:spPr/>
        <p:txBody>
          <a:bodyPr/>
          <a:lstStyle/>
          <a:p>
            <a:fld id="{C014DD1E-5D91-48A3-AD6D-45FBA980D106}" type="slidenum">
              <a:rPr lang="en-GB" smtClean="0"/>
              <a:t>20</a:t>
            </a:fld>
            <a:endParaRPr lang="en-GB" dirty="0"/>
          </a:p>
        </p:txBody>
      </p:sp>
      <p:sp>
        <p:nvSpPr>
          <p:cNvPr id="6" name="Title 5">
            <a:extLst>
              <a:ext uri="{FF2B5EF4-FFF2-40B4-BE49-F238E27FC236}">
                <a16:creationId xmlns="" xmlns:a16="http://schemas.microsoft.com/office/drawing/2014/main" id="{33EFC224-E9C1-4C78-B25C-F82EDC03110B}"/>
              </a:ext>
            </a:extLst>
          </p:cNvPr>
          <p:cNvSpPr>
            <a:spLocks noGrp="1"/>
          </p:cNvSpPr>
          <p:nvPr>
            <p:ph type="title" idx="4294967295"/>
          </p:nvPr>
        </p:nvSpPr>
        <p:spPr>
          <a:xfrm>
            <a:off x="907895" y="468312"/>
            <a:ext cx="9598025" cy="779463"/>
          </a:xfrm>
        </p:spPr>
        <p:txBody>
          <a:bodyPr/>
          <a:lstStyle/>
          <a:p>
            <a:r>
              <a:rPr lang="el-GR" dirty="0"/>
              <a:t>Ηλικιωμένοι σε οικογένειες</a:t>
            </a:r>
            <a:endParaRPr lang="en-GB" dirty="0"/>
          </a:p>
        </p:txBody>
      </p:sp>
      <p:pic>
        <p:nvPicPr>
          <p:cNvPr id="9" name="Content Placeholder 8">
            <a:extLst>
              <a:ext uri="{FF2B5EF4-FFF2-40B4-BE49-F238E27FC236}">
                <a16:creationId xmlns="" xmlns:a16="http://schemas.microsoft.com/office/drawing/2014/main" id="{0A06E076-93B9-4978-9C6F-BB21E771561A}"/>
              </a:ext>
            </a:extLst>
          </p:cNvPr>
          <p:cNvPicPr>
            <a:picLocks noGrp="1" noChangeAspect="1"/>
          </p:cNvPicPr>
          <p:nvPr>
            <p:ph sz="half" idx="4294967295"/>
          </p:nvPr>
        </p:nvPicPr>
        <p:blipFill>
          <a:blip r:embed="rId3"/>
          <a:stretch>
            <a:fillRect/>
          </a:stretch>
        </p:blipFill>
        <p:spPr>
          <a:xfrm>
            <a:off x="6260426" y="3498295"/>
            <a:ext cx="5821362" cy="2916237"/>
          </a:xfrm>
          <a:prstGeom prst="rect">
            <a:avLst/>
          </a:prstGeom>
        </p:spPr>
      </p:pic>
      <p:sp>
        <p:nvSpPr>
          <p:cNvPr id="3" name="TextBox 2">
            <a:extLst>
              <a:ext uri="{FF2B5EF4-FFF2-40B4-BE49-F238E27FC236}">
                <a16:creationId xmlns="" xmlns:a16="http://schemas.microsoft.com/office/drawing/2014/main" id="{8BFA8303-801E-40DA-944F-E5FFDA77DF1F}"/>
              </a:ext>
            </a:extLst>
          </p:cNvPr>
          <p:cNvSpPr txBox="1"/>
          <p:nvPr/>
        </p:nvSpPr>
        <p:spPr>
          <a:xfrm>
            <a:off x="7753885" y="858043"/>
            <a:ext cx="3527405" cy="2862322"/>
          </a:xfrm>
          <a:prstGeom prst="rect">
            <a:avLst/>
          </a:prstGeom>
          <a:noFill/>
        </p:spPr>
        <p:txBody>
          <a:bodyPr wrap="square" rtlCol="0">
            <a:spAutoFit/>
          </a:bodyPr>
          <a:lstStyle/>
          <a:p>
            <a:r>
              <a:rPr lang="el-GR" sz="1800" dirty="0">
                <a:solidFill>
                  <a:srgbClr val="FF0000"/>
                </a:solidFill>
              </a:rPr>
              <a:t>Άσκηση</a:t>
            </a:r>
            <a:r>
              <a:rPr lang="en-GB" sz="1800" dirty="0">
                <a:solidFill>
                  <a:srgbClr val="FF0000"/>
                </a:solidFill>
              </a:rPr>
              <a:t/>
            </a:r>
            <a:br>
              <a:rPr lang="en-GB" sz="1800" dirty="0">
                <a:solidFill>
                  <a:srgbClr val="FF0000"/>
                </a:solidFill>
              </a:rPr>
            </a:br>
            <a:r>
              <a:rPr lang="el-GR" sz="1800" dirty="0">
                <a:solidFill>
                  <a:srgbClr val="FF0000"/>
                </a:solidFill>
              </a:rPr>
              <a:t>Με ποια από τα σχέδια σχετίζεστε περισσότερο, ποια μοιάζει περισσότερο στην οικογένειά σας</a:t>
            </a:r>
            <a:r>
              <a:rPr lang="en-US" sz="1800" dirty="0">
                <a:solidFill>
                  <a:srgbClr val="FF0000"/>
                </a:solidFill>
              </a:rPr>
              <a:t>;</a:t>
            </a:r>
            <a:r>
              <a:rPr lang="el-GR" sz="1800" dirty="0">
                <a:solidFill>
                  <a:srgbClr val="FF0000"/>
                </a:solidFill>
              </a:rPr>
              <a:t> Α ή Β</a:t>
            </a:r>
            <a:r>
              <a:rPr lang="en-GB" sz="1800" dirty="0">
                <a:solidFill>
                  <a:srgbClr val="FF0000"/>
                </a:solidFill>
              </a:rPr>
              <a:t/>
            </a:r>
            <a:br>
              <a:rPr lang="en-GB" sz="1800" dirty="0">
                <a:solidFill>
                  <a:srgbClr val="FF0000"/>
                </a:solidFill>
              </a:rPr>
            </a:br>
            <a:r>
              <a:rPr lang="el-GR" sz="1800" dirty="0">
                <a:solidFill>
                  <a:srgbClr val="FF0000"/>
                </a:solidFill>
              </a:rPr>
              <a:t>Πιστεύετε ότι κάποιος από τους συναδέλφους σας μπορεί να επέλεγε διαφορετική απάντηση από εσάς; Αν ναι, γιατί;</a:t>
            </a:r>
            <a:r>
              <a:rPr lang="en-GB" sz="1800" dirty="0">
                <a:solidFill>
                  <a:srgbClr val="FF0000"/>
                </a:solidFill>
              </a:rPr>
              <a:t/>
            </a:r>
            <a:br>
              <a:rPr lang="en-GB" sz="1800" dirty="0">
                <a:solidFill>
                  <a:srgbClr val="FF0000"/>
                </a:solidFill>
              </a:rPr>
            </a:br>
            <a:endParaRPr lang="en-GB" sz="1800" dirty="0">
              <a:solidFill>
                <a:srgbClr val="FF0000"/>
              </a:solidFill>
            </a:endParaRPr>
          </a:p>
        </p:txBody>
      </p:sp>
      <p:sp>
        <p:nvSpPr>
          <p:cNvPr id="7" name="TextBox 6">
            <a:extLst>
              <a:ext uri="{FF2B5EF4-FFF2-40B4-BE49-F238E27FC236}">
                <a16:creationId xmlns="" xmlns:a16="http://schemas.microsoft.com/office/drawing/2014/main" id="{C9719783-50ED-4A3A-A423-C094AB144AF4}"/>
              </a:ext>
            </a:extLst>
          </p:cNvPr>
          <p:cNvSpPr txBox="1"/>
          <p:nvPr/>
        </p:nvSpPr>
        <p:spPr>
          <a:xfrm>
            <a:off x="907895" y="4401195"/>
            <a:ext cx="792088" cy="461665"/>
          </a:xfrm>
          <a:prstGeom prst="rect">
            <a:avLst/>
          </a:prstGeom>
          <a:noFill/>
        </p:spPr>
        <p:txBody>
          <a:bodyPr wrap="square" rtlCol="0">
            <a:spAutoFit/>
          </a:bodyPr>
          <a:lstStyle/>
          <a:p>
            <a:r>
              <a:rPr lang="en-GB" dirty="0"/>
              <a:t>A</a:t>
            </a:r>
          </a:p>
        </p:txBody>
      </p:sp>
      <p:sp>
        <p:nvSpPr>
          <p:cNvPr id="8" name="TextBox 7">
            <a:extLst>
              <a:ext uri="{FF2B5EF4-FFF2-40B4-BE49-F238E27FC236}">
                <a16:creationId xmlns="" xmlns:a16="http://schemas.microsoft.com/office/drawing/2014/main" id="{DFFD093F-B3CC-4B83-A154-CE7D88B52372}"/>
              </a:ext>
            </a:extLst>
          </p:cNvPr>
          <p:cNvSpPr txBox="1"/>
          <p:nvPr/>
        </p:nvSpPr>
        <p:spPr>
          <a:xfrm>
            <a:off x="11423005" y="2981325"/>
            <a:ext cx="504055" cy="461665"/>
          </a:xfrm>
          <a:prstGeom prst="rect">
            <a:avLst/>
          </a:prstGeom>
          <a:noFill/>
        </p:spPr>
        <p:txBody>
          <a:bodyPr wrap="square" rtlCol="0">
            <a:spAutoFit/>
          </a:bodyPr>
          <a:lstStyle/>
          <a:p>
            <a:r>
              <a:rPr lang="en-GB" dirty="0"/>
              <a:t>B</a:t>
            </a:r>
          </a:p>
        </p:txBody>
      </p:sp>
      <p:sp>
        <p:nvSpPr>
          <p:cNvPr id="2" name="TextBox 1"/>
          <p:cNvSpPr txBox="1"/>
          <p:nvPr/>
        </p:nvSpPr>
        <p:spPr>
          <a:xfrm>
            <a:off x="3214092" y="4401195"/>
            <a:ext cx="3816424" cy="261610"/>
          </a:xfrm>
          <a:prstGeom prst="rect">
            <a:avLst/>
          </a:prstGeom>
          <a:noFill/>
        </p:spPr>
        <p:txBody>
          <a:bodyPr wrap="square" rtlCol="0">
            <a:spAutoFit/>
          </a:bodyPr>
          <a:lstStyle/>
          <a:p>
            <a:r>
              <a:rPr lang="en-US" sz="1100" cap="all" dirty="0"/>
              <a:t>Yang Liu (2010):</a:t>
            </a:r>
            <a:r>
              <a:rPr lang="el-GR" sz="1100" cap="all" dirty="0"/>
              <a:t> η ανατολη συναντα την δυση</a:t>
            </a:r>
            <a:endParaRPr lang="en-GB" sz="1100" dirty="0"/>
          </a:p>
        </p:txBody>
      </p:sp>
    </p:spTree>
    <p:extLst>
      <p:ext uri="{BB962C8B-B14F-4D97-AF65-F5344CB8AC3E}">
        <p14:creationId xmlns:p14="http://schemas.microsoft.com/office/powerpoint/2010/main" val="225116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EBEACE-CD1D-407E-BE99-74EC502ADC28}"/>
              </a:ext>
            </a:extLst>
          </p:cNvPr>
          <p:cNvSpPr>
            <a:spLocks noGrp="1"/>
          </p:cNvSpPr>
          <p:nvPr>
            <p:ph type="title"/>
          </p:nvPr>
        </p:nvSpPr>
        <p:spPr/>
        <p:txBody>
          <a:bodyPr/>
          <a:lstStyle/>
          <a:p>
            <a:r>
              <a:rPr lang="el-GR" dirty="0"/>
              <a:t>Ηλικιωμένοι μέσα στην οικογένεια</a:t>
            </a:r>
            <a:endParaRPr lang="en-GB" dirty="0"/>
          </a:p>
        </p:txBody>
      </p:sp>
      <p:sp>
        <p:nvSpPr>
          <p:cNvPr id="3" name="Content Placeholder 2">
            <a:extLst>
              <a:ext uri="{FF2B5EF4-FFF2-40B4-BE49-F238E27FC236}">
                <a16:creationId xmlns="" xmlns:a16="http://schemas.microsoft.com/office/drawing/2014/main" id="{5BE04BD1-CA7D-456D-A20B-F29FA6F59E2F}"/>
              </a:ext>
            </a:extLst>
          </p:cNvPr>
          <p:cNvSpPr>
            <a:spLocks noGrp="1"/>
          </p:cNvSpPr>
          <p:nvPr>
            <p:ph idx="1"/>
          </p:nvPr>
        </p:nvSpPr>
        <p:spPr/>
        <p:txBody>
          <a:bodyPr/>
          <a:lstStyle/>
          <a:p>
            <a:pPr algn="just">
              <a:lnSpc>
                <a:spcPts val="15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Στις δύο εικόνες ο Yang Liu απεικονίζει διαφορετικά είδη σχέσεων μεταξύ γενεών που μπορεί να σχετίζονται με διαφορετικά πολιτισμικά υπόβαθρα. Οι ηλικιωμένοι μπορεί να παίζουν έναν «μεγαλύτερο» ρόλο σε ορισμένους πολιτισμούς.</a:t>
            </a:r>
          </a:p>
          <a:p>
            <a:pPr algn="just">
              <a:lnSpc>
                <a:spcPts val="15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Αυτό εκφράζεται επίσης στην εικόνα της καθημερινότητας. Ανάλογα με το πολιτισμικό υπόβαθρο, οι ηλικιωμένοι μπορούν να διαδραματίσουν ενεργό ρόλο μέσα στην οικογένεια π.χ. φροντίζοντας τα εγγόνια, ενώ σε άλλα πλαίσια τα μεγαλύτερα μέλη της οικογένειας αναλαμβάνουν λιγότερο ενεργούς ρόλους.</a:t>
            </a:r>
          </a:p>
          <a:p>
            <a:pPr algn="just">
              <a:lnSpc>
                <a:spcPts val="15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Όταν εργάζεστε με πελάτες/ασθενείς από διαφορετικά πολιτισμικά υπόβαθρα, μπορεί να χρειαστεί να λάβετε υπόψη ότι τα μεγαλύτερα μέλη της οικογένειας ενδέχεται να επηρεάζουν περισσότερο ή λιγότερο τον πελάτη/ασθενή, ανάλογα με το πολιτισμικό υπόβαθρο της οικογένειας. Οι παππούδες και οι γιαγιάδες μπορεί να είναι μια πολύτιμη πηγή υποστήριξης για μια οικογένεια ή να παρεμβαίνουν με ανεπιθύμητο τρόπο. Επιπλέον, εάν συνεργαζόμαστε με μεγαλύτερους πελάτες/ασθενείς, πρέπει να έχουμε επίγνωση του ρόλου που παίζουν στην οικογένειά τους. Είναι ενσωματωμένοι στις οικογένειές τους ή είναι πιο απομονωμένοι από αυτούς;</a:t>
            </a:r>
            <a:endParaRPr lang="en-GB" dirty="0"/>
          </a:p>
        </p:txBody>
      </p:sp>
      <p:sp>
        <p:nvSpPr>
          <p:cNvPr id="4" name="Slide Number Placeholder 3">
            <a:extLst>
              <a:ext uri="{FF2B5EF4-FFF2-40B4-BE49-F238E27FC236}">
                <a16:creationId xmlns="" xmlns:a16="http://schemas.microsoft.com/office/drawing/2014/main" id="{8513A989-9609-4D89-A3C5-8A0C87080B39}"/>
              </a:ext>
            </a:extLst>
          </p:cNvPr>
          <p:cNvSpPr>
            <a:spLocks noGrp="1"/>
          </p:cNvSpPr>
          <p:nvPr>
            <p:ph type="sldNum" sz="quarter" idx="12"/>
          </p:nvPr>
        </p:nvSpPr>
        <p:spPr/>
        <p:txBody>
          <a:bodyPr/>
          <a:lstStyle/>
          <a:p>
            <a:fld id="{C014DD1E-5D91-48A3-AD6D-45FBA980D106}" type="slidenum">
              <a:rPr lang="en-GB" smtClean="0"/>
              <a:t>21</a:t>
            </a:fld>
            <a:endParaRPr lang="en-GB" dirty="0"/>
          </a:p>
        </p:txBody>
      </p:sp>
    </p:spTree>
    <p:extLst>
      <p:ext uri="{BB962C8B-B14F-4D97-AF65-F5344CB8AC3E}">
        <p14:creationId xmlns:p14="http://schemas.microsoft.com/office/powerpoint/2010/main" val="427224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E56D970-0BF7-4AF1-B00C-8D4D4EA4C518}"/>
              </a:ext>
            </a:extLst>
          </p:cNvPr>
          <p:cNvSpPr>
            <a:spLocks noGrp="1"/>
          </p:cNvSpPr>
          <p:nvPr>
            <p:ph type="title"/>
          </p:nvPr>
        </p:nvSpPr>
        <p:spPr/>
        <p:txBody>
          <a:bodyPr>
            <a:normAutofit/>
          </a:bodyPr>
          <a:lstStyle/>
          <a:p>
            <a:r>
              <a:rPr lang="el-GR" dirty="0"/>
              <a:t>Ενδοοικογενειακή βία σε διαφορετικούς πολιτισμούς</a:t>
            </a:r>
            <a:endParaRPr lang="de-DE" dirty="0"/>
          </a:p>
        </p:txBody>
      </p:sp>
      <p:sp>
        <p:nvSpPr>
          <p:cNvPr id="3" name="Inhaltsplatzhalter 2">
            <a:extLst>
              <a:ext uri="{FF2B5EF4-FFF2-40B4-BE49-F238E27FC236}">
                <a16:creationId xmlns="" xmlns:a16="http://schemas.microsoft.com/office/drawing/2014/main" id="{99A9B2B5-EA29-49F7-B11A-E8E9EA7CF9C8}"/>
              </a:ext>
            </a:extLst>
          </p:cNvPr>
          <p:cNvSpPr>
            <a:spLocks noGrp="1"/>
          </p:cNvSpPr>
          <p:nvPr>
            <p:ph idx="1"/>
          </p:nvPr>
        </p:nvSpPr>
        <p:spPr/>
        <p:txBody>
          <a:bodyPr vert="horz" lIns="91440" tIns="45720" rIns="91440" bIns="45720" rtlCol="0" anchor="t">
            <a:normAutofit/>
          </a:bodyPr>
          <a:lstStyle/>
          <a:p>
            <a:pPr marL="383540" indent="-383540" algn="just">
              <a:lnSpc>
                <a:spcPts val="1500"/>
              </a:lnSpc>
              <a:spcBef>
                <a:spcPts val="600"/>
              </a:spcBef>
            </a:pPr>
            <a:r>
              <a:rPr lang="el-GR" sz="2000" dirty="0">
                <a:latin typeface="Calibri" panose="020F0502020204030204" pitchFamily="34" charset="0"/>
                <a:ea typeface="Calibri" panose="020F0502020204030204" pitchFamily="34" charset="0"/>
                <a:cs typeface="Times New Roman" panose="02020603050405020304" pitchFamily="18" charset="0"/>
              </a:rPr>
              <a:t>Δυστυχώς, η βία εντός των οικογενειών ή εναντίον των παιδιών είναι κάτι που συμβαίνει σε όλους τους πολιτισμούς.</a:t>
            </a:r>
          </a:p>
          <a:p>
            <a:pPr marL="383540" indent="-383540" algn="just">
              <a:lnSpc>
                <a:spcPts val="1500"/>
              </a:lnSpc>
              <a:spcBef>
                <a:spcPts val="600"/>
              </a:spcBef>
            </a:pPr>
            <a:r>
              <a:rPr lang="el-GR" sz="2000" dirty="0">
                <a:latin typeface="Calibri" panose="020F0502020204030204" pitchFamily="34" charset="0"/>
                <a:ea typeface="Calibri" panose="020F0502020204030204" pitchFamily="34" charset="0"/>
                <a:cs typeface="Times New Roman" panose="02020603050405020304" pitchFamily="18" charset="0"/>
              </a:rPr>
              <a:t>Μερικές φορές μπορεί η βία να δικαιολογείται από ένα πολιτισμικό πλαίσιο, όπως ο αναγκαστικός γάμος ή ο ακρωτηριασμός των γεννητικών οργάνων.</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83540" indent="-383540" algn="just">
              <a:lnSpc>
                <a:spcPts val="1500"/>
              </a:lnSpc>
              <a:spcBef>
                <a:spcPts val="600"/>
              </a:spcBef>
            </a:pPr>
            <a:r>
              <a:rPr lang="el-GR" sz="2000" dirty="0">
                <a:latin typeface="Calibri" panose="020F0502020204030204" pitchFamily="34" charset="0"/>
                <a:ea typeface="Calibri" panose="020F0502020204030204" pitchFamily="34" charset="0"/>
                <a:cs typeface="Times New Roman" panose="02020603050405020304" pitchFamily="18" charset="0"/>
              </a:rPr>
              <a:t>Όπου κι αν εμφανίζεται η βία είναι πάντα σημάδι ανικανότητας και μέσο άσκησης εξουσίας. Και αυτό δεν πρέπει να το ανεχτούμε.</a:t>
            </a:r>
          </a:p>
          <a:p>
            <a:pPr marL="383540" indent="-383540" algn="just">
              <a:lnSpc>
                <a:spcPts val="1500"/>
              </a:lnSpc>
              <a:spcBef>
                <a:spcPts val="600"/>
              </a:spcBef>
            </a:pPr>
            <a:r>
              <a:rPr lang="el-GR" sz="2000" dirty="0">
                <a:latin typeface="Calibri" panose="020F0502020204030204" pitchFamily="34" charset="0"/>
                <a:ea typeface="Calibri" panose="020F0502020204030204" pitchFamily="34" charset="0"/>
                <a:cs typeface="Times New Roman" panose="02020603050405020304" pitchFamily="18" charset="0"/>
              </a:rPr>
              <a:t>Ως επαγγελματίας κοινωνικής περίθαλψης ή υγείας, μπορεί να αντιμετωπίσετε πελάτες ή ασθενείς που έχουν υποστεί διαφορετικές μορφές βίας.</a:t>
            </a:r>
            <a:r>
              <a:rPr lang="en-GB" sz="2000" dirty="0">
                <a:effectLst/>
                <a:latin typeface="Calibri" panose="020F0502020204030204" pitchFamily="34" charset="0"/>
                <a:ea typeface="Calibri" panose="020F0502020204030204" pitchFamily="34" charset="0"/>
                <a:cs typeface="Times New Roman" panose="02020603050405020304" pitchFamily="18" charset="0"/>
              </a:rPr>
              <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l-GR" sz="2000" dirty="0">
                <a:latin typeface="Calibri" panose="020F0502020204030204" pitchFamily="34" charset="0"/>
                <a:ea typeface="Calibri" panose="020F0502020204030204" pitchFamily="34" charset="0"/>
                <a:cs typeface="Times New Roman" panose="02020603050405020304" pitchFamily="18" charset="0"/>
              </a:rPr>
              <a:t>Για περισσότερες πληροφορίες σχετικά με τα είδη βίας και τον τρόπο αναγνώρισης και αντιμετώπισής τους: Εγχειρίδιο πρώτων βοηθειών του Ιδρύματος </a:t>
            </a:r>
            <a:r>
              <a:rPr lang="el-GR" sz="2000" dirty="0" err="1">
                <a:latin typeface="Calibri" panose="020F0502020204030204" pitchFamily="34" charset="0"/>
                <a:ea typeface="Calibri" panose="020F0502020204030204" pitchFamily="34" charset="0"/>
                <a:cs typeface="Times New Roman" panose="02020603050405020304" pitchFamily="18" charset="0"/>
              </a:rPr>
              <a:t>Emprove</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https://emproveproject.eu/first-aid-kit/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383540" indent="-383540"/>
            <a:endParaRPr lang="de-DE" dirty="0">
              <a:cs typeface="Calibri"/>
            </a:endParaRPr>
          </a:p>
        </p:txBody>
      </p:sp>
      <p:sp>
        <p:nvSpPr>
          <p:cNvPr id="4" name="Foliennummernplatzhalter 3">
            <a:extLst>
              <a:ext uri="{FF2B5EF4-FFF2-40B4-BE49-F238E27FC236}">
                <a16:creationId xmlns="" xmlns:a16="http://schemas.microsoft.com/office/drawing/2014/main" id="{A122113F-AA15-45B3-9AB1-DE2AAA38299D}"/>
              </a:ext>
            </a:extLst>
          </p:cNvPr>
          <p:cNvSpPr>
            <a:spLocks noGrp="1"/>
          </p:cNvSpPr>
          <p:nvPr>
            <p:ph type="sldNum" sz="quarter" idx="12"/>
          </p:nvPr>
        </p:nvSpPr>
        <p:spPr/>
        <p:txBody>
          <a:bodyPr/>
          <a:lstStyle/>
          <a:p>
            <a:fld id="{C014DD1E-5D91-48A3-AD6D-45FBA980D106}" type="slidenum">
              <a:rPr lang="en-GB" smtClean="0"/>
              <a:t>22</a:t>
            </a:fld>
            <a:endParaRPr lang="en-GB" dirty="0"/>
          </a:p>
        </p:txBody>
      </p:sp>
    </p:spTree>
    <p:extLst>
      <p:ext uri="{BB962C8B-B14F-4D97-AF65-F5344CB8AC3E}">
        <p14:creationId xmlns:p14="http://schemas.microsoft.com/office/powerpoint/2010/main" val="11881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1371243" y="685800"/>
            <a:ext cx="9598700" cy="892402"/>
          </a:xfrm>
        </p:spPr>
        <p:txBody>
          <a:bodyPr/>
          <a:lstStyle/>
          <a:p>
            <a:r>
              <a:rPr lang="el-GR" dirty="0"/>
              <a:t>Περίληψη</a:t>
            </a:r>
            <a:endParaRPr lang="de-DE" dirty="0"/>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a:xfrm>
            <a:off x="1375567" y="1772816"/>
            <a:ext cx="9598700" cy="3888432"/>
          </a:xfrm>
        </p:spPr>
        <p:txBody>
          <a:bodyPr>
            <a:normAutofit/>
          </a:bodyPr>
          <a:lstStyle/>
          <a:p>
            <a:pPr algn="just">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Οι οικογένειες μπορούν να λάβουν διαφορετικές μορφές και μπορεί να υπάρχουν διαφορετικές </a:t>
            </a:r>
            <a:r>
              <a:rPr lang="el-GR" sz="1800" i="1" dirty="0" err="1">
                <a:latin typeface="Calibri" panose="020F0502020204030204" pitchFamily="34" charset="0"/>
                <a:ea typeface="Calibri" panose="020F0502020204030204" pitchFamily="34" charset="0"/>
                <a:cs typeface="Times New Roman" panose="02020603050405020304" pitchFamily="18" charset="0"/>
              </a:rPr>
              <a:t>εννοιοδοτήσεις</a:t>
            </a:r>
            <a:r>
              <a:rPr lang="el-GR" sz="1800" i="1" dirty="0">
                <a:latin typeface="Calibri" panose="020F0502020204030204" pitchFamily="34" charset="0"/>
                <a:ea typeface="Calibri" panose="020F0502020204030204" pitchFamily="34" charset="0"/>
                <a:cs typeface="Times New Roman" panose="02020603050405020304" pitchFamily="18" charset="0"/>
              </a:rPr>
              <a:t> των οικογενειακών σχέσεων.</a:t>
            </a:r>
          </a:p>
          <a:p>
            <a:pPr algn="just">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Στις περισσότερες περιπτώσεις έχουν σημαντικό αντίκτυπο στην ευημερία του/της πελάτη-</a:t>
            </a:r>
            <a:r>
              <a:rPr lang="el-GR" sz="1800" i="1" dirty="0" err="1">
                <a:latin typeface="Calibri" panose="020F0502020204030204" pitchFamily="34" charset="0"/>
                <a:ea typeface="Calibri" panose="020F0502020204030204" pitchFamily="34" charset="0"/>
                <a:cs typeface="Times New Roman" panose="02020603050405020304" pitchFamily="18" charset="0"/>
              </a:rPr>
              <a:t>ισσας</a:t>
            </a:r>
            <a:r>
              <a:rPr lang="el-GR" sz="1800" i="1" dirty="0">
                <a:latin typeface="Calibri" panose="020F0502020204030204" pitchFamily="34" charset="0"/>
                <a:ea typeface="Calibri" panose="020F0502020204030204" pitchFamily="34" charset="0"/>
                <a:cs typeface="Times New Roman" panose="02020603050405020304" pitchFamily="18" charset="0"/>
              </a:rPr>
              <a:t>/ασθενούς.</a:t>
            </a:r>
          </a:p>
          <a:p>
            <a:pPr algn="just">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Οι οικογενειακές σχέσεις μπορεί να είναι ένα πολύτιμο στήριγμα για έναν/μία ασθενή/πελάτη-</a:t>
            </a:r>
            <a:r>
              <a:rPr lang="el-GR" sz="1800" i="1" dirty="0" err="1">
                <a:latin typeface="Calibri" panose="020F0502020204030204" pitchFamily="34" charset="0"/>
                <a:ea typeface="Calibri" panose="020F0502020204030204" pitchFamily="34" charset="0"/>
                <a:cs typeface="Times New Roman" panose="02020603050405020304" pitchFamily="18" charset="0"/>
              </a:rPr>
              <a:t>ισσα</a:t>
            </a:r>
            <a:r>
              <a:rPr lang="el-GR" sz="1800" i="1" dirty="0">
                <a:latin typeface="Calibri" panose="020F0502020204030204" pitchFamily="34" charset="0"/>
                <a:ea typeface="Calibri" panose="020F0502020204030204" pitchFamily="34" charset="0"/>
                <a:cs typeface="Times New Roman" panose="02020603050405020304" pitchFamily="18" charset="0"/>
              </a:rPr>
              <a:t>.</a:t>
            </a:r>
          </a:p>
          <a:p>
            <a:pPr algn="just">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Μερικές φορές δυσμενείς καταστάσεις μέσα στις οικογένειες μπορεί να έχουν αρνητικό αντίκτυπο στον/στην ασθενή/πελάτη-</a:t>
            </a:r>
            <a:r>
              <a:rPr lang="el-GR" sz="1800" i="1" dirty="0" err="1">
                <a:latin typeface="Calibri" panose="020F0502020204030204" pitchFamily="34" charset="0"/>
                <a:ea typeface="Calibri" panose="020F0502020204030204" pitchFamily="34" charset="0"/>
                <a:cs typeface="Times New Roman" panose="02020603050405020304" pitchFamily="18" charset="0"/>
              </a:rPr>
              <a:t>ισσα</a:t>
            </a:r>
            <a:r>
              <a:rPr lang="el-GR" sz="1800" i="1" dirty="0">
                <a:latin typeface="Calibri" panose="020F0502020204030204" pitchFamily="34" charset="0"/>
                <a:ea typeface="Calibri" panose="020F0502020204030204" pitchFamily="34" charset="0"/>
                <a:cs typeface="Times New Roman" panose="02020603050405020304" pitchFamily="18" charset="0"/>
              </a:rPr>
              <a:t>.</a:t>
            </a:r>
          </a:p>
          <a:p>
            <a:pPr algn="just">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Προσπαθήστε να αξιολογήσετε τι σημαίνει η οικογένεια για τον/την ασθενή/πελάτη-</a:t>
            </a:r>
            <a:r>
              <a:rPr lang="el-GR" sz="1800" i="1" dirty="0" err="1">
                <a:latin typeface="Calibri" panose="020F0502020204030204" pitchFamily="34" charset="0"/>
                <a:ea typeface="Calibri" panose="020F0502020204030204" pitchFamily="34" charset="0"/>
                <a:cs typeface="Times New Roman" panose="02020603050405020304" pitchFamily="18" charset="0"/>
              </a:rPr>
              <a:t>ισσα</a:t>
            </a:r>
            <a:r>
              <a:rPr lang="el-GR" sz="1800" i="1" dirty="0">
                <a:latin typeface="Calibri" panose="020F0502020204030204" pitchFamily="34" charset="0"/>
                <a:ea typeface="Calibri" panose="020F0502020204030204" pitchFamily="34" charset="0"/>
                <a:cs typeface="Times New Roman" panose="02020603050405020304" pitchFamily="18" charset="0"/>
              </a:rPr>
              <a:t> σας. Ποιοι παράγοντες συμβάλλουν στην ευημερία του ή την εμποδίζουν.</a:t>
            </a:r>
          </a:p>
          <a:p>
            <a:pPr algn="just">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Προσπαθήστε να ενθαρρύνετε την/τον ασθενή να βρει τη σωστή ισορροπία μεταξύ της αίσθησης του ανήκειν στην οικογένεια και της αυτονομίας του ατόμου.</a:t>
            </a:r>
          </a:p>
          <a:p>
            <a:pPr algn="just">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Προσέξτε όμως να μην το αξιολογήσετε σύμφωνα με το δικό σας πολιτιστικό υπόβαθρο!</a:t>
            </a: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23</a:t>
            </a:fld>
            <a:endParaRPr lang="en-GB" dirty="0"/>
          </a:p>
        </p:txBody>
      </p:sp>
    </p:spTree>
    <p:extLst>
      <p:ext uri="{BB962C8B-B14F-4D97-AF65-F5344CB8AC3E}">
        <p14:creationId xmlns:p14="http://schemas.microsoft.com/office/powerpoint/2010/main" val="23389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4C4D36A4-C398-4C57-AEC5-6912937529D7}"/>
              </a:ext>
            </a:extLst>
          </p:cNvPr>
          <p:cNvSpPr>
            <a:spLocks noGrp="1"/>
          </p:cNvSpPr>
          <p:nvPr>
            <p:ph type="title"/>
          </p:nvPr>
        </p:nvSpPr>
        <p:spPr/>
        <p:txBody>
          <a:bodyPr>
            <a:normAutofit/>
          </a:bodyPr>
          <a:lstStyle/>
          <a:p>
            <a:pPr algn="l"/>
            <a:r>
              <a:rPr lang="el-GR" sz="5400" dirty="0"/>
              <a:t>Η </a:t>
            </a:r>
            <a:r>
              <a:rPr lang="el-GR" sz="5400" dirty="0" err="1"/>
              <a:t>παιδικη</a:t>
            </a:r>
            <a:r>
              <a:rPr lang="el-GR" sz="5400" dirty="0"/>
              <a:t> </a:t>
            </a:r>
            <a:r>
              <a:rPr lang="el-GR" sz="5400" dirty="0" err="1"/>
              <a:t>ηλικια</a:t>
            </a:r>
            <a:r>
              <a:rPr lang="el-GR" sz="5400" dirty="0"/>
              <a:t> σε </a:t>
            </a:r>
            <a:r>
              <a:rPr lang="el-GR" sz="5400" dirty="0" err="1"/>
              <a:t>διαφορετικουσ</a:t>
            </a:r>
            <a:r>
              <a:rPr lang="el-GR" sz="5400" dirty="0"/>
              <a:t> πολιτισμούς</a:t>
            </a:r>
            <a:endParaRPr lang="de-DE" sz="5400" dirty="0"/>
          </a:p>
        </p:txBody>
      </p:sp>
      <p:sp>
        <p:nvSpPr>
          <p:cNvPr id="4" name="Foliennummernplatzhalter 3">
            <a:extLst>
              <a:ext uri="{FF2B5EF4-FFF2-40B4-BE49-F238E27FC236}">
                <a16:creationId xmlns="" xmlns:a16="http://schemas.microsoft.com/office/drawing/2014/main" id="{7D175E41-3FA5-4DCD-8DF5-0803A769D851}"/>
              </a:ext>
            </a:extLst>
          </p:cNvPr>
          <p:cNvSpPr>
            <a:spLocks noGrp="1"/>
          </p:cNvSpPr>
          <p:nvPr>
            <p:ph type="sldNum" sz="quarter" idx="12"/>
          </p:nvPr>
        </p:nvSpPr>
        <p:spPr/>
        <p:txBody>
          <a:bodyPr/>
          <a:lstStyle/>
          <a:p>
            <a:fld id="{C014DD1E-5D91-48A3-AD6D-45FBA980D106}" type="slidenum">
              <a:rPr lang="en-GB" smtClean="0"/>
              <a:t>24</a:t>
            </a:fld>
            <a:endParaRPr lang="en-GB" dirty="0"/>
          </a:p>
        </p:txBody>
      </p:sp>
    </p:spTree>
    <p:extLst>
      <p:ext uri="{BB962C8B-B14F-4D97-AF65-F5344CB8AC3E}">
        <p14:creationId xmlns:p14="http://schemas.microsoft.com/office/powerpoint/2010/main" val="42809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EC591072-26B2-44F7-8573-484E04B9F327}"/>
              </a:ext>
            </a:extLst>
          </p:cNvPr>
          <p:cNvSpPr>
            <a:spLocks noGrp="1"/>
          </p:cNvSpPr>
          <p:nvPr>
            <p:ph type="sldNum" sz="quarter" idx="12"/>
          </p:nvPr>
        </p:nvSpPr>
        <p:spPr/>
        <p:txBody>
          <a:bodyPr/>
          <a:lstStyle/>
          <a:p>
            <a:fld id="{C014DD1E-5D91-48A3-AD6D-45FBA980D106}" type="slidenum">
              <a:rPr lang="en-GB" smtClean="0"/>
              <a:t>25</a:t>
            </a:fld>
            <a:endParaRPr lang="en-GB" dirty="0"/>
          </a:p>
        </p:txBody>
      </p:sp>
      <p:pic>
        <p:nvPicPr>
          <p:cNvPr id="6" name="Picture 5">
            <a:extLst>
              <a:ext uri="{FF2B5EF4-FFF2-40B4-BE49-F238E27FC236}">
                <a16:creationId xmlns="" xmlns:a16="http://schemas.microsoft.com/office/drawing/2014/main" id="{85AEE19C-82B2-487E-8393-96A7903799FC}"/>
              </a:ext>
            </a:extLst>
          </p:cNvPr>
          <p:cNvPicPr>
            <a:picLocks noChangeAspect="1"/>
          </p:cNvPicPr>
          <p:nvPr/>
        </p:nvPicPr>
        <p:blipFill>
          <a:blip r:embed="rId2"/>
          <a:stretch>
            <a:fillRect/>
          </a:stretch>
        </p:blipFill>
        <p:spPr>
          <a:xfrm>
            <a:off x="1239975" y="413980"/>
            <a:ext cx="2557277" cy="1714706"/>
          </a:xfrm>
          <a:prstGeom prst="rect">
            <a:avLst/>
          </a:prstGeom>
        </p:spPr>
      </p:pic>
      <p:pic>
        <p:nvPicPr>
          <p:cNvPr id="7" name="Picture 6">
            <a:extLst>
              <a:ext uri="{FF2B5EF4-FFF2-40B4-BE49-F238E27FC236}">
                <a16:creationId xmlns="" xmlns:a16="http://schemas.microsoft.com/office/drawing/2014/main" id="{9E43359B-E148-40EE-AF8B-2C9C2EE96837}"/>
              </a:ext>
            </a:extLst>
          </p:cNvPr>
          <p:cNvPicPr>
            <a:picLocks noChangeAspect="1"/>
          </p:cNvPicPr>
          <p:nvPr/>
        </p:nvPicPr>
        <p:blipFill>
          <a:blip r:embed="rId3"/>
          <a:stretch>
            <a:fillRect/>
          </a:stretch>
        </p:blipFill>
        <p:spPr>
          <a:xfrm>
            <a:off x="4006180" y="489011"/>
            <a:ext cx="2566639" cy="1706542"/>
          </a:xfrm>
          <a:prstGeom prst="rect">
            <a:avLst/>
          </a:prstGeom>
        </p:spPr>
      </p:pic>
      <p:pic>
        <p:nvPicPr>
          <p:cNvPr id="8" name="Picture 7">
            <a:extLst>
              <a:ext uri="{FF2B5EF4-FFF2-40B4-BE49-F238E27FC236}">
                <a16:creationId xmlns="" xmlns:a16="http://schemas.microsoft.com/office/drawing/2014/main" id="{971F5278-604F-497A-B661-5744FE534352}"/>
              </a:ext>
            </a:extLst>
          </p:cNvPr>
          <p:cNvPicPr>
            <a:picLocks noChangeAspect="1"/>
          </p:cNvPicPr>
          <p:nvPr/>
        </p:nvPicPr>
        <p:blipFill>
          <a:blip r:embed="rId4"/>
          <a:stretch>
            <a:fillRect/>
          </a:stretch>
        </p:blipFill>
        <p:spPr>
          <a:xfrm>
            <a:off x="6781747" y="485086"/>
            <a:ext cx="2557277" cy="1709724"/>
          </a:xfrm>
          <a:prstGeom prst="rect">
            <a:avLst/>
          </a:prstGeom>
        </p:spPr>
      </p:pic>
      <p:pic>
        <p:nvPicPr>
          <p:cNvPr id="9" name="Picture 8">
            <a:extLst>
              <a:ext uri="{FF2B5EF4-FFF2-40B4-BE49-F238E27FC236}">
                <a16:creationId xmlns="" xmlns:a16="http://schemas.microsoft.com/office/drawing/2014/main" id="{56BB4067-5CB0-4B50-88A1-35BCEF1ADBFE}"/>
              </a:ext>
            </a:extLst>
          </p:cNvPr>
          <p:cNvPicPr>
            <a:picLocks noChangeAspect="1"/>
          </p:cNvPicPr>
          <p:nvPr/>
        </p:nvPicPr>
        <p:blipFill>
          <a:blip r:embed="rId5"/>
          <a:stretch>
            <a:fillRect/>
          </a:stretch>
        </p:blipFill>
        <p:spPr>
          <a:xfrm>
            <a:off x="1177610" y="2513575"/>
            <a:ext cx="2557276" cy="1690402"/>
          </a:xfrm>
          <a:prstGeom prst="rect">
            <a:avLst/>
          </a:prstGeom>
        </p:spPr>
      </p:pic>
      <p:pic>
        <p:nvPicPr>
          <p:cNvPr id="10" name="Picture 9">
            <a:extLst>
              <a:ext uri="{FF2B5EF4-FFF2-40B4-BE49-F238E27FC236}">
                <a16:creationId xmlns="" xmlns:a16="http://schemas.microsoft.com/office/drawing/2014/main" id="{D9A31BF0-0CE6-45DC-8698-D8AFAEC299DA}"/>
              </a:ext>
            </a:extLst>
          </p:cNvPr>
          <p:cNvPicPr>
            <a:picLocks noChangeAspect="1"/>
          </p:cNvPicPr>
          <p:nvPr/>
        </p:nvPicPr>
        <p:blipFill>
          <a:blip r:embed="rId6"/>
          <a:stretch>
            <a:fillRect/>
          </a:stretch>
        </p:blipFill>
        <p:spPr>
          <a:xfrm>
            <a:off x="3995489" y="2538022"/>
            <a:ext cx="2479256" cy="1665955"/>
          </a:xfrm>
          <a:prstGeom prst="rect">
            <a:avLst/>
          </a:prstGeom>
        </p:spPr>
      </p:pic>
      <p:pic>
        <p:nvPicPr>
          <p:cNvPr id="11" name="Picture 10">
            <a:extLst>
              <a:ext uri="{FF2B5EF4-FFF2-40B4-BE49-F238E27FC236}">
                <a16:creationId xmlns="" xmlns:a16="http://schemas.microsoft.com/office/drawing/2014/main" id="{FC9A69D6-5AC7-44E2-8EB5-F3E73B61D0E2}"/>
              </a:ext>
            </a:extLst>
          </p:cNvPr>
          <p:cNvPicPr>
            <a:picLocks noChangeAspect="1"/>
          </p:cNvPicPr>
          <p:nvPr/>
        </p:nvPicPr>
        <p:blipFill>
          <a:blip r:embed="rId7"/>
          <a:stretch>
            <a:fillRect/>
          </a:stretch>
        </p:blipFill>
        <p:spPr>
          <a:xfrm>
            <a:off x="6657002" y="2548209"/>
            <a:ext cx="2828571" cy="1590312"/>
          </a:xfrm>
          <a:prstGeom prst="rect">
            <a:avLst/>
          </a:prstGeom>
        </p:spPr>
      </p:pic>
      <p:pic>
        <p:nvPicPr>
          <p:cNvPr id="12" name="Picture 11">
            <a:extLst>
              <a:ext uri="{FF2B5EF4-FFF2-40B4-BE49-F238E27FC236}">
                <a16:creationId xmlns="" xmlns:a16="http://schemas.microsoft.com/office/drawing/2014/main" id="{A8794E36-DB45-41AA-B86C-AF8AC664F61C}"/>
              </a:ext>
            </a:extLst>
          </p:cNvPr>
          <p:cNvPicPr>
            <a:picLocks noChangeAspect="1"/>
          </p:cNvPicPr>
          <p:nvPr/>
        </p:nvPicPr>
        <p:blipFill>
          <a:blip r:embed="rId8"/>
          <a:stretch>
            <a:fillRect/>
          </a:stretch>
        </p:blipFill>
        <p:spPr>
          <a:xfrm>
            <a:off x="1166383" y="4369769"/>
            <a:ext cx="2557276" cy="1832273"/>
          </a:xfrm>
          <a:prstGeom prst="rect">
            <a:avLst/>
          </a:prstGeom>
        </p:spPr>
      </p:pic>
      <p:pic>
        <p:nvPicPr>
          <p:cNvPr id="13" name="Picture 12">
            <a:extLst>
              <a:ext uri="{FF2B5EF4-FFF2-40B4-BE49-F238E27FC236}">
                <a16:creationId xmlns="" xmlns:a16="http://schemas.microsoft.com/office/drawing/2014/main" id="{6B60E5AA-2AE7-4F91-9833-49262CA8DACB}"/>
              </a:ext>
            </a:extLst>
          </p:cNvPr>
          <p:cNvPicPr>
            <a:picLocks noChangeAspect="1"/>
          </p:cNvPicPr>
          <p:nvPr/>
        </p:nvPicPr>
        <p:blipFill>
          <a:blip r:embed="rId9"/>
          <a:stretch>
            <a:fillRect/>
          </a:stretch>
        </p:blipFill>
        <p:spPr>
          <a:xfrm>
            <a:off x="3945457" y="4484728"/>
            <a:ext cx="2479256" cy="1665955"/>
          </a:xfrm>
          <a:prstGeom prst="rect">
            <a:avLst/>
          </a:prstGeom>
        </p:spPr>
      </p:pic>
      <p:pic>
        <p:nvPicPr>
          <p:cNvPr id="14" name="Picture 13">
            <a:extLst>
              <a:ext uri="{FF2B5EF4-FFF2-40B4-BE49-F238E27FC236}">
                <a16:creationId xmlns="" xmlns:a16="http://schemas.microsoft.com/office/drawing/2014/main" id="{EC8BE665-5AA3-4DEB-8F76-5BCE9A4825DB}"/>
              </a:ext>
            </a:extLst>
          </p:cNvPr>
          <p:cNvPicPr>
            <a:picLocks noChangeAspect="1"/>
          </p:cNvPicPr>
          <p:nvPr/>
        </p:nvPicPr>
        <p:blipFill>
          <a:blip r:embed="rId10"/>
          <a:stretch>
            <a:fillRect/>
          </a:stretch>
        </p:blipFill>
        <p:spPr>
          <a:xfrm>
            <a:off x="6681857" y="4484728"/>
            <a:ext cx="2471624" cy="1665955"/>
          </a:xfrm>
          <a:prstGeom prst="rect">
            <a:avLst/>
          </a:prstGeom>
        </p:spPr>
      </p:pic>
      <p:sp>
        <p:nvSpPr>
          <p:cNvPr id="2" name="TextBox 1">
            <a:extLst>
              <a:ext uri="{FF2B5EF4-FFF2-40B4-BE49-F238E27FC236}">
                <a16:creationId xmlns="" xmlns:a16="http://schemas.microsoft.com/office/drawing/2014/main" id="{4CFD7F46-11C0-467F-861B-84127F3B2F06}"/>
              </a:ext>
            </a:extLst>
          </p:cNvPr>
          <p:cNvSpPr txBox="1"/>
          <p:nvPr/>
        </p:nvSpPr>
        <p:spPr>
          <a:xfrm>
            <a:off x="9667830" y="1133925"/>
            <a:ext cx="2331238" cy="5016758"/>
          </a:xfrm>
          <a:prstGeom prst="rect">
            <a:avLst/>
          </a:prstGeom>
          <a:noFill/>
        </p:spPr>
        <p:txBody>
          <a:bodyPr wrap="square" rtlCol="0">
            <a:spAutoFit/>
          </a:bodyPr>
          <a:lstStyle/>
          <a:p>
            <a:r>
              <a:rPr lang="el-GR" sz="1600" dirty="0">
                <a:solidFill>
                  <a:srgbClr val="FF0000"/>
                </a:solidFill>
              </a:rPr>
              <a:t>1. Με ποιες εικόνες μπορείτε να ταυτιστείτε όταν σκέφτεστε την παιδική σας ηλικία και γιατί;</a:t>
            </a:r>
          </a:p>
          <a:p>
            <a:endParaRPr lang="en-GB" sz="1600" dirty="0">
              <a:solidFill>
                <a:srgbClr val="FF0000"/>
              </a:solidFill>
            </a:endParaRPr>
          </a:p>
          <a:p>
            <a:r>
              <a:rPr lang="el-GR" sz="1600" dirty="0">
                <a:solidFill>
                  <a:srgbClr val="FF0000"/>
                </a:solidFill>
              </a:rPr>
              <a:t>2. Επιλέξτε μια εικόνα με την οποία δεν μπορείτε να ταυτιστείτε καθόλου. Σκεφτείτε και περιγράψτε πώς πιστεύετε ότι θα ήταν αν η παιδική σας ηλικία ήταν κάπως έτσι.</a:t>
            </a:r>
          </a:p>
          <a:p>
            <a:endParaRPr lang="en-GB" sz="1600" dirty="0">
              <a:solidFill>
                <a:srgbClr val="FF0000"/>
              </a:solidFill>
            </a:endParaRPr>
          </a:p>
          <a:p>
            <a:r>
              <a:rPr lang="en-GB" sz="1600" dirty="0">
                <a:solidFill>
                  <a:srgbClr val="FF0000"/>
                </a:solidFill>
              </a:rPr>
              <a:t>3. </a:t>
            </a:r>
            <a:r>
              <a:rPr lang="el-GR" sz="1600" dirty="0">
                <a:solidFill>
                  <a:srgbClr val="FF0000"/>
                </a:solidFill>
              </a:rPr>
              <a:t>Πιστεύετε ότι οι εικόνες απεικονίζουν την παιδική ηλικία που είχαν κάποιες από τις οικογένειες με τις οποίες εργάζεστε;</a:t>
            </a:r>
            <a:endParaRPr lang="en-GB" sz="1600" dirty="0">
              <a:solidFill>
                <a:srgbClr val="FF0000"/>
              </a:solidFill>
            </a:endParaRPr>
          </a:p>
        </p:txBody>
      </p:sp>
      <p:sp>
        <p:nvSpPr>
          <p:cNvPr id="3" name="TextBox 2">
            <a:extLst>
              <a:ext uri="{FF2B5EF4-FFF2-40B4-BE49-F238E27FC236}">
                <a16:creationId xmlns="" xmlns:a16="http://schemas.microsoft.com/office/drawing/2014/main" id="{75556B3C-5AD6-45DE-BE7C-A72E1F88EC2A}"/>
              </a:ext>
            </a:extLst>
          </p:cNvPr>
          <p:cNvSpPr txBox="1"/>
          <p:nvPr/>
        </p:nvSpPr>
        <p:spPr>
          <a:xfrm>
            <a:off x="9766820" y="692696"/>
            <a:ext cx="1872208" cy="461665"/>
          </a:xfrm>
          <a:prstGeom prst="rect">
            <a:avLst/>
          </a:prstGeom>
          <a:noFill/>
        </p:spPr>
        <p:txBody>
          <a:bodyPr wrap="square" rtlCol="0">
            <a:spAutoFit/>
          </a:bodyPr>
          <a:lstStyle/>
          <a:p>
            <a:r>
              <a:rPr lang="el-GR" dirty="0">
                <a:solidFill>
                  <a:srgbClr val="FF0000"/>
                </a:solidFill>
              </a:rPr>
              <a:t>Άσκηση</a:t>
            </a:r>
            <a:endParaRPr lang="en-GB" dirty="0">
              <a:solidFill>
                <a:srgbClr val="FF0000"/>
              </a:solidFill>
            </a:endParaRPr>
          </a:p>
        </p:txBody>
      </p:sp>
      <p:pic>
        <p:nvPicPr>
          <p:cNvPr id="15" name="Grafik 11">
            <a:extLst>
              <a:ext uri="{FF2B5EF4-FFF2-40B4-BE49-F238E27FC236}">
                <a16:creationId xmlns="" xmlns:a16="http://schemas.microsoft.com/office/drawing/2014/main" id="{EF87885B-D3CE-4202-BF39-CCE65C86828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732863" y="5855270"/>
            <a:ext cx="906165" cy="896615"/>
          </a:xfrm>
          <a:prstGeom prst="rect">
            <a:avLst/>
          </a:prstGeom>
          <a:noFill/>
        </p:spPr>
      </p:pic>
    </p:spTree>
    <p:extLst>
      <p:ext uri="{BB962C8B-B14F-4D97-AF65-F5344CB8AC3E}">
        <p14:creationId xmlns:p14="http://schemas.microsoft.com/office/powerpoint/2010/main" val="299911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57500303-A207-4812-BEB9-51E132FEB7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52661" y="744469"/>
            <a:ext cx="10671337" cy="5349671"/>
            <a:chOff x="752858" y="744469"/>
            <a:chExt cx="10674117" cy="5349671"/>
          </a:xfrm>
        </p:grpSpPr>
        <p:sp>
          <p:nvSpPr>
            <p:cNvPr id="16" name="Freeform 6">
              <a:extLst>
                <a:ext uri="{FF2B5EF4-FFF2-40B4-BE49-F238E27FC236}">
                  <a16:creationId xmlns="" xmlns:a16="http://schemas.microsoft.com/office/drawing/2014/main" id="{10118C91-C025-4776-BE95-E9926378E7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 xmlns:a16="http://schemas.microsoft.com/office/drawing/2014/main" id="{339174D0-30E8-4BBF-BF81-5DDAC33C0C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9" name="Rectangle 18">
            <a:extLst>
              <a:ext uri="{FF2B5EF4-FFF2-40B4-BE49-F238E27FC236}">
                <a16:creationId xmlns="" xmlns:a16="http://schemas.microsoft.com/office/drawing/2014/main" id="{7BB74091-09FE-44AF-8325-7FE6E175F7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el 4">
            <a:extLst>
              <a:ext uri="{FF2B5EF4-FFF2-40B4-BE49-F238E27FC236}">
                <a16:creationId xmlns="" xmlns:a16="http://schemas.microsoft.com/office/drawing/2014/main" id="{A17950BA-4A0B-4631-B988-8F4D75C5340B}"/>
              </a:ext>
            </a:extLst>
          </p:cNvPr>
          <p:cNvSpPr>
            <a:spLocks noGrp="1"/>
          </p:cNvSpPr>
          <p:nvPr>
            <p:ph type="title"/>
          </p:nvPr>
        </p:nvSpPr>
        <p:spPr>
          <a:xfrm>
            <a:off x="706104" y="5037718"/>
            <a:ext cx="10717894" cy="936769"/>
          </a:xfrm>
        </p:spPr>
        <p:txBody>
          <a:bodyPr vert="horz" lIns="91440" tIns="45720" rIns="91440" bIns="45720" rtlCol="0" anchor="b">
            <a:normAutofit fontScale="90000"/>
          </a:bodyPr>
          <a:lstStyle/>
          <a:p>
            <a:pPr algn="ctr" defTabSz="914400"/>
            <a:r>
              <a:rPr lang="el-GR" sz="3000" cap="all" dirty="0" err="1"/>
              <a:t>Στρατηγικες</a:t>
            </a:r>
            <a:r>
              <a:rPr lang="el-GR" sz="3000" cap="all" dirty="0"/>
              <a:t> </a:t>
            </a:r>
            <a:r>
              <a:rPr lang="el-GR" sz="3000" cap="all" dirty="0" err="1"/>
              <a:t>κοινωνικοποιησης</a:t>
            </a:r>
            <a:r>
              <a:rPr lang="el-GR" sz="3000" cap="all" dirty="0"/>
              <a:t> στη </a:t>
            </a:r>
            <a:r>
              <a:rPr lang="el-GR" sz="3000" cap="all" dirty="0" err="1"/>
              <a:t>Γερμανια</a:t>
            </a:r>
            <a:r>
              <a:rPr lang="el-GR" sz="3000" cap="all" dirty="0"/>
              <a:t> και το </a:t>
            </a:r>
            <a:r>
              <a:rPr lang="el-GR" sz="3000" cap="all" dirty="0" err="1"/>
              <a:t>Καμερουν</a:t>
            </a:r>
            <a:r>
              <a:rPr lang="en-US" sz="3000" cap="all" dirty="0"/>
              <a:t/>
            </a:r>
            <a:br>
              <a:rPr lang="en-US" sz="3000" cap="all" dirty="0"/>
            </a:br>
            <a:r>
              <a:rPr lang="en-US" sz="1400" cap="all" dirty="0"/>
              <a:t>(Heidi Keller</a:t>
            </a:r>
            <a:r>
              <a:rPr lang="el-GR" sz="1400" cap="all" dirty="0"/>
              <a:t>, </a:t>
            </a:r>
            <a:r>
              <a:rPr lang="en-US" sz="1400" cap="all" dirty="0"/>
              <a:t>2011)</a:t>
            </a:r>
          </a:p>
        </p:txBody>
      </p:sp>
      <p:pic>
        <p:nvPicPr>
          <p:cNvPr id="9" name="Inhaltsplatzhalter 8">
            <a:extLst>
              <a:ext uri="{FF2B5EF4-FFF2-40B4-BE49-F238E27FC236}">
                <a16:creationId xmlns="" xmlns:a16="http://schemas.microsoft.com/office/drawing/2014/main" id="{12F70234-E97F-4544-BE31-F3808DDFE6E6}"/>
              </a:ext>
            </a:extLst>
          </p:cNvPr>
          <p:cNvPicPr>
            <a:picLocks noGrp="1" noChangeAspect="1"/>
          </p:cNvPicPr>
          <p:nvPr>
            <p:ph sz="half" idx="2"/>
          </p:nvPr>
        </p:nvPicPr>
        <p:blipFill>
          <a:blip r:embed="rId2"/>
          <a:stretch>
            <a:fillRect/>
          </a:stretch>
        </p:blipFill>
        <p:spPr>
          <a:xfrm>
            <a:off x="643298" y="703340"/>
            <a:ext cx="5129463" cy="3423916"/>
          </a:xfrm>
          <a:prstGeom prst="rect">
            <a:avLst/>
          </a:prstGeom>
        </p:spPr>
      </p:pic>
      <p:pic>
        <p:nvPicPr>
          <p:cNvPr id="10" name="Inhaltsplatzhalter 9">
            <a:extLst>
              <a:ext uri="{FF2B5EF4-FFF2-40B4-BE49-F238E27FC236}">
                <a16:creationId xmlns="" xmlns:a16="http://schemas.microsoft.com/office/drawing/2014/main" id="{94F5B543-5E0B-4C7E-AB3A-875BAFCCB2ED}"/>
              </a:ext>
            </a:extLst>
          </p:cNvPr>
          <p:cNvPicPr>
            <a:picLocks noGrp="1" noChangeAspect="1"/>
          </p:cNvPicPr>
          <p:nvPr>
            <p:ph sz="half" idx="1"/>
          </p:nvPr>
        </p:nvPicPr>
        <p:blipFill>
          <a:blip r:embed="rId3"/>
          <a:stretch>
            <a:fillRect/>
          </a:stretch>
        </p:blipFill>
        <p:spPr>
          <a:xfrm>
            <a:off x="6416061" y="709751"/>
            <a:ext cx="5129463" cy="3411094"/>
          </a:xfrm>
          <a:prstGeom prst="rect">
            <a:avLst/>
          </a:prstGeom>
        </p:spPr>
      </p:pic>
      <p:sp>
        <p:nvSpPr>
          <p:cNvPr id="21" name="Freeform: Shape 20">
            <a:extLst>
              <a:ext uri="{FF2B5EF4-FFF2-40B4-BE49-F238E27FC236}">
                <a16:creationId xmlns="" xmlns:a16="http://schemas.microsoft.com/office/drawing/2014/main" id="{0F30CCEB-94C4-4F72-BA5A-9CEA853022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434822" y="4446551"/>
            <a:ext cx="1956662"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3" name="Freeform: Shape 22">
            <a:extLst>
              <a:ext uri="{FF2B5EF4-FFF2-40B4-BE49-F238E27FC236}">
                <a16:creationId xmlns="" xmlns:a16="http://schemas.microsoft.com/office/drawing/2014/main" id="{0DE1A94F-CC8B-4954-97A7-ADD4F300D6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9794285" y="5311230"/>
            <a:ext cx="2041733"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
        <p:nvSpPr>
          <p:cNvPr id="4" name="Foliennummernplatzhalter 3">
            <a:extLst>
              <a:ext uri="{FF2B5EF4-FFF2-40B4-BE49-F238E27FC236}">
                <a16:creationId xmlns="" xmlns:a16="http://schemas.microsoft.com/office/drawing/2014/main" id="{D6D63141-8DD3-4EEB-B52A-41E0C346F52D}"/>
              </a:ext>
            </a:extLst>
          </p:cNvPr>
          <p:cNvSpPr>
            <a:spLocks noGrp="1"/>
          </p:cNvSpPr>
          <p:nvPr>
            <p:ph type="sldNum" sz="quarter" idx="12"/>
          </p:nvPr>
        </p:nvSpPr>
        <p:spPr>
          <a:xfrm>
            <a:off x="9828122" y="6453386"/>
            <a:ext cx="1595877"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26</a:t>
            </a:fld>
            <a:endParaRPr lang="en-US" dirty="0"/>
          </a:p>
        </p:txBody>
      </p:sp>
    </p:spTree>
    <p:extLst>
      <p:ext uri="{BB962C8B-B14F-4D97-AF65-F5344CB8AC3E}">
        <p14:creationId xmlns:p14="http://schemas.microsoft.com/office/powerpoint/2010/main" val="24278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C8FD3D46-75C6-444D-B31E-45745ABDE94B}"/>
              </a:ext>
            </a:extLst>
          </p:cNvPr>
          <p:cNvSpPr>
            <a:spLocks noGrp="1"/>
          </p:cNvSpPr>
          <p:nvPr>
            <p:ph type="title"/>
          </p:nvPr>
        </p:nvSpPr>
        <p:spPr>
          <a:xfrm>
            <a:off x="1346310" y="527690"/>
            <a:ext cx="10297144" cy="1584176"/>
          </a:xfrm>
        </p:spPr>
        <p:txBody>
          <a:bodyPr>
            <a:normAutofit/>
          </a:bodyPr>
          <a:lstStyle/>
          <a:p>
            <a:r>
              <a:rPr lang="el-GR" sz="3600" dirty="0"/>
              <a:t>Διαφορετικοί εκπαιδευτικοί στόχοι των γερμανικών οικογενειών της μεσαίας τάξης σε σύγκριση με τις γυναίκες Nso από το Καμερούν</a:t>
            </a:r>
            <a:r>
              <a:rPr lang="en-US" sz="3600" dirty="0"/>
              <a:t> </a:t>
            </a:r>
            <a:r>
              <a:rPr lang="en-US" sz="1400" dirty="0"/>
              <a:t>(Keller 2011)</a:t>
            </a:r>
            <a:endParaRPr lang="de-DE" sz="1400" dirty="0"/>
          </a:p>
        </p:txBody>
      </p:sp>
      <p:graphicFrame>
        <p:nvGraphicFramePr>
          <p:cNvPr id="8" name="Inhaltsplatzhalter 7">
            <a:extLst>
              <a:ext uri="{FF2B5EF4-FFF2-40B4-BE49-F238E27FC236}">
                <a16:creationId xmlns="" xmlns:a16="http://schemas.microsoft.com/office/drawing/2014/main" id="{803B48C8-81A3-4CD8-961D-97B0DE70A00C}"/>
              </a:ext>
            </a:extLst>
          </p:cNvPr>
          <p:cNvGraphicFramePr>
            <a:graphicFrameLocks noGrp="1"/>
          </p:cNvGraphicFramePr>
          <p:nvPr>
            <p:ph idx="1"/>
            <p:extLst>
              <p:ext uri="{D42A27DB-BD31-4B8C-83A1-F6EECF244321}">
                <p14:modId xmlns:p14="http://schemas.microsoft.com/office/powerpoint/2010/main" val="3747342978"/>
              </p:ext>
            </p:extLst>
          </p:nvPr>
        </p:nvGraphicFramePr>
        <p:xfrm>
          <a:off x="1845938" y="2420888"/>
          <a:ext cx="9297887" cy="3202576"/>
        </p:xfrm>
        <a:graphic>
          <a:graphicData uri="http://schemas.openxmlformats.org/drawingml/2006/table">
            <a:tbl>
              <a:tblPr firstRow="1" firstCol="1" bandRow="1"/>
              <a:tblGrid>
                <a:gridCol w="2962708">
                  <a:extLst>
                    <a:ext uri="{9D8B030D-6E8A-4147-A177-3AD203B41FA5}">
                      <a16:colId xmlns="" xmlns:a16="http://schemas.microsoft.com/office/drawing/2014/main" val="3686609882"/>
                    </a:ext>
                  </a:extLst>
                </a:gridCol>
                <a:gridCol w="2963688">
                  <a:extLst>
                    <a:ext uri="{9D8B030D-6E8A-4147-A177-3AD203B41FA5}">
                      <a16:colId xmlns="" xmlns:a16="http://schemas.microsoft.com/office/drawing/2014/main" val="409130541"/>
                    </a:ext>
                  </a:extLst>
                </a:gridCol>
                <a:gridCol w="3371491">
                  <a:extLst>
                    <a:ext uri="{9D8B030D-6E8A-4147-A177-3AD203B41FA5}">
                      <a16:colId xmlns="" xmlns:a16="http://schemas.microsoft.com/office/drawing/2014/main" val="3468453334"/>
                    </a:ext>
                  </a:extLst>
                </a:gridCol>
              </a:tblGrid>
              <a:tr h="610288">
                <a:tc>
                  <a:txBody>
                    <a:bodyPr/>
                    <a:lstStyle/>
                    <a:p>
                      <a:pPr>
                        <a:lnSpc>
                          <a:spcPts val="1500"/>
                        </a:lnSpc>
                        <a:spcBef>
                          <a:spcPts val="600"/>
                        </a:spcBef>
                      </a:pPr>
                      <a:r>
                        <a:rPr lang="el-GR" sz="1100" b="1" dirty="0">
                          <a:effectLst/>
                          <a:latin typeface="Calibri" panose="020F0502020204030204" pitchFamily="34" charset="0"/>
                          <a:ea typeface="Calibri" panose="020F0502020204030204" pitchFamily="34" charset="0"/>
                          <a:cs typeface="Times New Roman" panose="02020603050405020304" pitchFamily="18" charset="0"/>
                        </a:rPr>
                        <a:t>Εκπαιδευτικός στόχος για παιδιά ηλικίας κάτω των τριών ετών</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500"/>
                        </a:lnSpc>
                        <a:spcBef>
                          <a:spcPts val="600"/>
                        </a:spcBef>
                      </a:pPr>
                      <a:r>
                        <a:rPr lang="el-G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Επίπεδο συμφωνίας που βαθμολογήθηκε από μητέρες από το Osnabrück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500"/>
                        </a:lnSpc>
                        <a:spcBef>
                          <a:spcPts val="600"/>
                        </a:spcBef>
                      </a:pPr>
                      <a:r>
                        <a:rPr lang="el-GR" sz="1100" b="1" dirty="0">
                          <a:effectLst/>
                          <a:latin typeface="Calibri" panose="020F0502020204030204" pitchFamily="34" charset="0"/>
                          <a:ea typeface="Calibri" panose="020F0502020204030204" pitchFamily="34" charset="0"/>
                          <a:cs typeface="Times New Roman" panose="02020603050405020304" pitchFamily="18" charset="0"/>
                        </a:rPr>
                        <a:t>Επίπεδο συμφωνίας από τις μητέρες Nso</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681302446"/>
                  </a:ext>
                </a:extLst>
              </a:tr>
              <a:tr h="296301">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Σεβασμός στους ηλικιωμένους</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Μάλλον διαφωνούν</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Συμφωνούν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έντονα</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9205837"/>
                  </a:ext>
                </a:extLst>
              </a:tr>
              <a:tr h="317547">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α κάνουν</a:t>
                      </a:r>
                      <a:r>
                        <a:rPr lang="el-GR" sz="1100" dirty="0">
                          <a:effectLst/>
                          <a:latin typeface="Calibri" panose="020F0502020204030204" pitchFamily="34" charset="0"/>
                          <a:ea typeface="Calibri" panose="020F0502020204030204" pitchFamily="34" charset="0"/>
                          <a:cs typeface="Times New Roman" panose="02020603050405020304" pitchFamily="18" charset="0"/>
                        </a:rPr>
                        <a:t> ό, τι λένε οι ηλικιωμένοι</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Διαφωνούν έντονα</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Συμφωνούν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έντονα</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8403799"/>
                  </a:ext>
                </a:extLst>
              </a:tr>
              <a:tr h="296301">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Να</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διατηρούν</a:t>
                      </a:r>
                      <a:r>
                        <a:rPr lang="el-GR" sz="1100" dirty="0">
                          <a:effectLst/>
                          <a:latin typeface="Calibri" panose="020F0502020204030204" pitchFamily="34" charset="0"/>
                          <a:ea typeface="Calibri" panose="020F0502020204030204" pitchFamily="34" charset="0"/>
                          <a:cs typeface="Times New Roman" panose="02020603050405020304" pitchFamily="18" charset="0"/>
                        </a:rPr>
                        <a:t> την κοινωνική αρμονία</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Ελαφρώς συμφωνούν</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Συμφωνούν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έντονα</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2794197"/>
                  </a:ext>
                </a:extLst>
              </a:tr>
              <a:tr h="296301">
                <a:tc>
                  <a:txBody>
                    <a:bodyPr/>
                    <a:lstStyle/>
                    <a:p>
                      <a:pPr>
                        <a:lnSpc>
                          <a:spcPts val="1500"/>
                        </a:lnSpc>
                        <a:spcBef>
                          <a:spcPts val="600"/>
                        </a:spcBef>
                      </a:pP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Να υποστηρίζουν την άποψη τους</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Ελαφρώς διαφωνούν</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Διαφωνούν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έντονα</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3098876"/>
                  </a:ext>
                </a:extLst>
              </a:tr>
              <a:tr h="343502">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Να</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είναι διαφορετικοί από τους άλλους</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Ελαφρώς</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διαφωνούν</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Διαφωνούν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έντονα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96073266"/>
                  </a:ext>
                </a:extLst>
              </a:tr>
              <a:tr h="432048">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Να εκφράζουν με σαφήνεια τις δικές τους ιδέες</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Συμφωνούν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έντονα</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Μάλλον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διαφωνούν</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5697651"/>
                  </a:ext>
                </a:extLst>
              </a:tr>
              <a:tr h="610288">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Να αναπτύξουν ταλέντα και ενδιαφέροντα</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Συμφωνούν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έντονα</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l-GR" sz="1100" dirty="0">
                          <a:effectLst/>
                          <a:latin typeface="Calibri" panose="020F0502020204030204" pitchFamily="34" charset="0"/>
                          <a:ea typeface="Calibri" panose="020F0502020204030204" pitchFamily="34" charset="0"/>
                          <a:cs typeface="Times New Roman" panose="02020603050405020304" pitchFamily="18" charset="0"/>
                        </a:rPr>
                        <a:t>Διαφωνούν</a:t>
                      </a:r>
                      <a:r>
                        <a:rPr lang="el-GR" sz="1100" baseline="0" dirty="0">
                          <a:effectLst/>
                          <a:latin typeface="Calibri" panose="020F0502020204030204" pitchFamily="34" charset="0"/>
                          <a:ea typeface="Calibri" panose="020F0502020204030204" pitchFamily="34" charset="0"/>
                          <a:cs typeface="Times New Roman" panose="02020603050405020304" pitchFamily="18" charset="0"/>
                        </a:rPr>
                        <a:t> ελαφρώς</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0168947"/>
                  </a:ext>
                </a:extLst>
              </a:tr>
            </a:tbl>
          </a:graphicData>
        </a:graphic>
      </p:graphicFrame>
      <p:sp>
        <p:nvSpPr>
          <p:cNvPr id="5" name="Foliennummernplatzhalter 4">
            <a:extLst>
              <a:ext uri="{FF2B5EF4-FFF2-40B4-BE49-F238E27FC236}">
                <a16:creationId xmlns="" xmlns:a16="http://schemas.microsoft.com/office/drawing/2014/main" id="{5203791C-319C-49CF-8761-A9AECAA10FD7}"/>
              </a:ext>
            </a:extLst>
          </p:cNvPr>
          <p:cNvSpPr>
            <a:spLocks noGrp="1"/>
          </p:cNvSpPr>
          <p:nvPr>
            <p:ph type="sldNum" sz="quarter" idx="12"/>
          </p:nvPr>
        </p:nvSpPr>
        <p:spPr/>
        <p:txBody>
          <a:bodyPr/>
          <a:lstStyle/>
          <a:p>
            <a:fld id="{C014DD1E-5D91-48A3-AD6D-45FBA980D106}" type="slidenum">
              <a:rPr lang="en-GB" smtClean="0"/>
              <a:t>27</a:t>
            </a:fld>
            <a:endParaRPr lang="en-GB" dirty="0"/>
          </a:p>
        </p:txBody>
      </p:sp>
      <p:sp>
        <p:nvSpPr>
          <p:cNvPr id="9" name="Rectangle 1">
            <a:extLst>
              <a:ext uri="{FF2B5EF4-FFF2-40B4-BE49-F238E27FC236}">
                <a16:creationId xmlns="" xmlns:a16="http://schemas.microsoft.com/office/drawing/2014/main" id="{ADDB7765-41DD-42A7-BCD7-EB1E98216DD4}"/>
              </a:ext>
            </a:extLst>
          </p:cNvPr>
          <p:cNvSpPr>
            <a:spLocks noChangeArrowheads="1"/>
          </p:cNvSpPr>
          <p:nvPr/>
        </p:nvSpPr>
        <p:spPr bwMode="auto">
          <a:xfrm>
            <a:off x="-3066046" y="-115335"/>
            <a:ext cx="16625369" cy="57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spTree>
    <p:extLst>
      <p:ext uri="{BB962C8B-B14F-4D97-AF65-F5344CB8AC3E}">
        <p14:creationId xmlns:p14="http://schemas.microsoft.com/office/powerpoint/2010/main" val="402056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41DCACB-1CA1-45C0-8A2A-38E2A21BF40D}"/>
              </a:ext>
            </a:extLst>
          </p:cNvPr>
          <p:cNvSpPr>
            <a:spLocks noGrp="1"/>
          </p:cNvSpPr>
          <p:nvPr>
            <p:ph idx="1"/>
          </p:nvPr>
        </p:nvSpPr>
        <p:spPr>
          <a:xfrm>
            <a:off x="1269876" y="1556792"/>
            <a:ext cx="9628059" cy="4454624"/>
          </a:xfrm>
        </p:spPr>
        <p:txBody>
          <a:bodyPr/>
          <a:lstStyle/>
          <a:p>
            <a:pPr marL="0" indent="0" algn="just">
              <a:lnSpc>
                <a:spcPts val="1500"/>
              </a:lnSpc>
              <a:spcBef>
                <a:spcPts val="600"/>
              </a:spcBef>
              <a:buNone/>
            </a:pPr>
            <a:r>
              <a:rPr lang="el-GR" sz="1800" dirty="0">
                <a:latin typeface="Calibri" panose="020F0502020204030204" pitchFamily="34" charset="0"/>
                <a:ea typeface="Calibri" panose="020F0502020204030204" pitchFamily="34" charset="0"/>
                <a:cs typeface="Times New Roman" panose="02020603050405020304" pitchFamily="18" charset="0"/>
              </a:rPr>
              <a:t>Οι Γερμανίδες μητέρες, δηλαδή οι δυτικές μητέρες, έδωσαν μεγάλη σημασία στο να αναπτύξουν τα παιδιά τους τα ταλέντα και τα ενδιαφέροντα τους στα πρώτα τρία χρόνια της ζωής τους και να μάθουν να εκφράζουν την άποψή τους. Δεν έδωσαν σημασία στο να κάνουν τα παιδιά αυτό που τους λένε οι γονείς τους και να σέβονται τους ηλικιωμένους.</a:t>
            </a:r>
          </a:p>
          <a:p>
            <a:pPr marL="0" indent="0" algn="just">
              <a:lnSpc>
                <a:spcPts val="1500"/>
              </a:lnSpc>
              <a:spcBef>
                <a:spcPts val="60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l-GR" sz="1800" dirty="0">
                <a:latin typeface="Calibri" panose="020F0502020204030204" pitchFamily="34" charset="0"/>
                <a:ea typeface="Calibri" panose="020F0502020204030204" pitchFamily="34" charset="0"/>
                <a:cs typeface="Times New Roman" panose="02020603050405020304" pitchFamily="18" charset="0"/>
              </a:rPr>
              <a:t>Ωστόσο, οι μητέρες </a:t>
            </a:r>
            <a:r>
              <a:rPr lang="el-GR" sz="1800" dirty="0" err="1">
                <a:latin typeface="Calibri" panose="020F0502020204030204" pitchFamily="34" charset="0"/>
                <a:ea typeface="Calibri" panose="020F0502020204030204" pitchFamily="34" charset="0"/>
                <a:cs typeface="Times New Roman" panose="02020603050405020304" pitchFamily="18" charset="0"/>
              </a:rPr>
              <a:t>Nso</a:t>
            </a:r>
            <a:r>
              <a:rPr lang="el-GR" sz="1800" dirty="0">
                <a:latin typeface="Calibri" panose="020F0502020204030204" pitchFamily="34" charset="0"/>
                <a:ea typeface="Calibri" panose="020F0502020204030204" pitchFamily="34" charset="0"/>
                <a:cs typeface="Times New Roman" panose="02020603050405020304" pitchFamily="18" charset="0"/>
              </a:rPr>
              <a:t> από το Καμερούν έδωσαν μεγάλη σημασία σε αυτό, καθώς και στους άλλους δύο στόχους, οι οποίοι ήταν προσανατολισμένοι στην προσκόλληση (το να μοιράζεσαι με τους άλλους και να διατηρείς την κοινωνική αρμονία). Απορρίπτουν τους στόχους που προσανατολίζονται στην αυτονομία. Το προφίλ των δύο ομάδων έχει σαφείς διαφορές στον προσανατολισμό τους ως προς την αυτονομία και την προσκόλληση.</a:t>
            </a:r>
          </a:p>
          <a:p>
            <a:pPr marL="0" indent="0" algn="just">
              <a:lnSpc>
                <a:spcPts val="1500"/>
              </a:lnSpc>
              <a:spcBef>
                <a:spcPts val="60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1500"/>
              </a:lnSpc>
              <a:spcBef>
                <a:spcPts val="600"/>
              </a:spcBef>
              <a:buNone/>
            </a:pPr>
            <a:r>
              <a:rPr lang="el-GR" sz="1800" dirty="0">
                <a:latin typeface="Calibri" panose="020F0502020204030204" pitchFamily="34" charset="0"/>
                <a:ea typeface="Calibri" panose="020F0502020204030204" pitchFamily="34" charset="0"/>
                <a:cs typeface="Times New Roman" panose="02020603050405020304" pitchFamily="18" charset="0"/>
              </a:rPr>
              <a:t>Η Κέλερ καταλήγει από την έρευνά της ότι οι δυτικές εκπαιδευτικές προσεγγίσεις συχνά εστιάζουν σε μια προοπτική του Εγώ αντί να επικεντρώνονται στην προοπτική του Εμείς. Κατά την άποψή της, οι επαγγελματίες που ασχολούνται με την ανάπτυξη των παιδιών πρέπει να γνωρίζουν τις διαφορετικές προσεγγίσεις και προοπτικές πάνω τις ανάγκες ενός παιδιού.</a:t>
            </a:r>
            <a:endParaRPr lang="en-GB" dirty="0"/>
          </a:p>
        </p:txBody>
      </p:sp>
      <p:sp>
        <p:nvSpPr>
          <p:cNvPr id="4" name="Slide Number Placeholder 3">
            <a:extLst>
              <a:ext uri="{FF2B5EF4-FFF2-40B4-BE49-F238E27FC236}">
                <a16:creationId xmlns="" xmlns:a16="http://schemas.microsoft.com/office/drawing/2014/main" id="{A5330088-9FF8-4C78-9B6E-4E127924B7D6}"/>
              </a:ext>
            </a:extLst>
          </p:cNvPr>
          <p:cNvSpPr>
            <a:spLocks noGrp="1"/>
          </p:cNvSpPr>
          <p:nvPr>
            <p:ph type="sldNum" sz="quarter" idx="12"/>
          </p:nvPr>
        </p:nvSpPr>
        <p:spPr/>
        <p:txBody>
          <a:bodyPr/>
          <a:lstStyle/>
          <a:p>
            <a:fld id="{C014DD1E-5D91-48A3-AD6D-45FBA980D106}" type="slidenum">
              <a:rPr lang="en-GB" smtClean="0"/>
              <a:t>28</a:t>
            </a:fld>
            <a:endParaRPr lang="en-GB" dirty="0"/>
          </a:p>
        </p:txBody>
      </p:sp>
      <p:sp>
        <p:nvSpPr>
          <p:cNvPr id="2" name="TextBox 1">
            <a:extLst>
              <a:ext uri="{FF2B5EF4-FFF2-40B4-BE49-F238E27FC236}">
                <a16:creationId xmlns="" xmlns:a16="http://schemas.microsoft.com/office/drawing/2014/main" id="{66AA2970-EFB9-47ED-A220-73F4618351A7}"/>
              </a:ext>
            </a:extLst>
          </p:cNvPr>
          <p:cNvSpPr txBox="1"/>
          <p:nvPr/>
        </p:nvSpPr>
        <p:spPr>
          <a:xfrm>
            <a:off x="1269876" y="494307"/>
            <a:ext cx="3744416" cy="707886"/>
          </a:xfrm>
          <a:prstGeom prst="rect">
            <a:avLst/>
          </a:prstGeom>
          <a:noFill/>
        </p:spPr>
        <p:txBody>
          <a:bodyPr wrap="square" rtlCol="0">
            <a:spAutoFit/>
          </a:bodyPr>
          <a:lstStyle/>
          <a:p>
            <a:r>
              <a:rPr lang="el-GR" sz="4000" dirty="0">
                <a:solidFill>
                  <a:schemeClr val="tx2"/>
                </a:solidFill>
              </a:rPr>
              <a:t>Οι διαφορές</a:t>
            </a:r>
            <a:endParaRPr lang="en-GB" sz="4000" dirty="0">
              <a:solidFill>
                <a:schemeClr val="tx2"/>
              </a:solidFill>
            </a:endParaRPr>
          </a:p>
        </p:txBody>
      </p:sp>
    </p:spTree>
    <p:extLst>
      <p:ext uri="{BB962C8B-B14F-4D97-AF65-F5344CB8AC3E}">
        <p14:creationId xmlns:p14="http://schemas.microsoft.com/office/powerpoint/2010/main" val="18203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365119F-8786-49FD-89F2-B8ADFC7FC64A}"/>
              </a:ext>
            </a:extLst>
          </p:cNvPr>
          <p:cNvSpPr>
            <a:spLocks noGrp="1"/>
          </p:cNvSpPr>
          <p:nvPr>
            <p:ph type="title"/>
          </p:nvPr>
        </p:nvSpPr>
        <p:spPr>
          <a:xfrm>
            <a:off x="1413892" y="476672"/>
            <a:ext cx="9763729" cy="798984"/>
          </a:xfrm>
        </p:spPr>
        <p:txBody>
          <a:bodyPr>
            <a:normAutofit fontScale="90000"/>
          </a:bodyPr>
          <a:lstStyle/>
          <a:p>
            <a:r>
              <a:rPr lang="el-GR" dirty="0"/>
              <a:t>Πώς να αντιμετωπίσετε/αποφύγετε τις πολιτισμικές συγκρούσεις</a:t>
            </a:r>
            <a:endParaRPr lang="de-DE" dirty="0"/>
          </a:p>
        </p:txBody>
      </p:sp>
      <p:sp>
        <p:nvSpPr>
          <p:cNvPr id="3" name="Inhaltsplatzhalter 2">
            <a:extLst>
              <a:ext uri="{FF2B5EF4-FFF2-40B4-BE49-F238E27FC236}">
                <a16:creationId xmlns="" xmlns:a16="http://schemas.microsoft.com/office/drawing/2014/main" id="{48FB638A-A91C-4EA6-95C2-1980B9801485}"/>
              </a:ext>
            </a:extLst>
          </p:cNvPr>
          <p:cNvSpPr>
            <a:spLocks noGrp="1"/>
          </p:cNvSpPr>
          <p:nvPr>
            <p:ph idx="1"/>
          </p:nvPr>
        </p:nvSpPr>
        <p:spPr>
          <a:xfrm>
            <a:off x="1404412" y="1988840"/>
            <a:ext cx="9598700" cy="4166592"/>
          </a:xfrm>
        </p:spPr>
        <p:txBody>
          <a:bodyPr/>
          <a:lstStyle/>
          <a:p>
            <a:pPr algn="just">
              <a:lnSpc>
                <a:spcPts val="15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Οι πολιτισμικές συγκρούσεις μπορεί να προκύψουν εάν οι στόχοι που θέτει η οικογένεια διαφέρουν από εκείνους που θέτουν άλλοι παράγοντες κοινωνικοποίησης (σχολείο, θεραπευτής κλπ). Αυτό μπορεί να προκαλέσει επιπλέον άγχος στο παιδί αντί να συμβάλει στην ευημερία του.</a:t>
            </a:r>
          </a:p>
          <a:p>
            <a:pPr algn="just">
              <a:lnSpc>
                <a:spcPts val="1500"/>
              </a:lnSpc>
              <a:spcBef>
                <a:spcPts val="600"/>
              </a:spcBef>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Εάν αυτές οι διαφορές δεν ληφθούν υπόψη από όλα τα σχετικά συστήματα υποστήριξης για το παιδί (π.χ. οικογένεια, σχολείο, γιατρό ή θεραπευτή κλπ) και οι σχέσεις μεταξύ τους δεν λειτουργούν καλά αυτό θα έχει σαν αποτέλεσμα, το παιδί να βρίσκεται σε μειονεκτική θέση.</a:t>
            </a:r>
          </a:p>
          <a:p>
            <a:pPr algn="just">
              <a:lnSpc>
                <a:spcPts val="1500"/>
              </a:lnSpc>
              <a:spcBef>
                <a:spcPts val="600"/>
              </a:spcBef>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Προσέξτε όμως να μην υιοθετήσετε μια «πολιτισμικά απαισιόδοξη» άποψη σε τέτοιες περιπτώσεις. Εκτός από την επίγνωση των πιθανών συγκρούσεων που μπορεί να προκύψουν από τους διαφορετικούς στόχους, μπορούμε επίσης να ρωτήσουμε τι μπορούμε να αποκομίσουμε εάν κατανοήσουμε καλύτερα αυτές τις διαφορές.</a:t>
            </a:r>
            <a:endParaRPr lang="de-DE" dirty="0"/>
          </a:p>
        </p:txBody>
      </p:sp>
      <p:sp>
        <p:nvSpPr>
          <p:cNvPr id="4" name="Foliennummernplatzhalter 3">
            <a:extLst>
              <a:ext uri="{FF2B5EF4-FFF2-40B4-BE49-F238E27FC236}">
                <a16:creationId xmlns="" xmlns:a16="http://schemas.microsoft.com/office/drawing/2014/main" id="{6602C439-5E5B-4C50-9183-86BCAFA09CDD}"/>
              </a:ext>
            </a:extLst>
          </p:cNvPr>
          <p:cNvSpPr>
            <a:spLocks noGrp="1"/>
          </p:cNvSpPr>
          <p:nvPr>
            <p:ph type="sldNum" sz="quarter" idx="12"/>
          </p:nvPr>
        </p:nvSpPr>
        <p:spPr/>
        <p:txBody>
          <a:bodyPr/>
          <a:lstStyle/>
          <a:p>
            <a:fld id="{C014DD1E-5D91-48A3-AD6D-45FBA980D106}" type="slidenum">
              <a:rPr lang="en-GB" smtClean="0"/>
              <a:t>29</a:t>
            </a:fld>
            <a:endParaRPr lang="en-GB" dirty="0"/>
          </a:p>
        </p:txBody>
      </p:sp>
    </p:spTree>
    <p:extLst>
      <p:ext uri="{BB962C8B-B14F-4D97-AF65-F5344CB8AC3E}">
        <p14:creationId xmlns:p14="http://schemas.microsoft.com/office/powerpoint/2010/main" val="8271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err="1"/>
              <a:t>Εγκυμοσυνη</a:t>
            </a:r>
            <a:r>
              <a:rPr lang="el-GR" sz="5400" dirty="0"/>
              <a:t> και </a:t>
            </a:r>
            <a:r>
              <a:rPr lang="el-GR" sz="5400" dirty="0" err="1"/>
              <a:t>τοκετος</a:t>
            </a:r>
            <a:r>
              <a:rPr lang="el-GR" sz="5400" dirty="0"/>
              <a:t> σε </a:t>
            </a:r>
            <a:r>
              <a:rPr lang="el-GR" sz="5400" dirty="0" err="1"/>
              <a:t>διαφορετικους</a:t>
            </a:r>
            <a:r>
              <a:rPr lang="el-GR" sz="5400" dirty="0"/>
              <a:t> </a:t>
            </a:r>
            <a:r>
              <a:rPr lang="el-GR" sz="5400" dirty="0" err="1"/>
              <a:t>πολιτισμους</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dirty="0"/>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7B2F8D9-2BFB-459F-9347-549F104C65FD}"/>
              </a:ext>
            </a:extLst>
          </p:cNvPr>
          <p:cNvSpPr>
            <a:spLocks noGrp="1"/>
          </p:cNvSpPr>
          <p:nvPr>
            <p:ph type="title"/>
          </p:nvPr>
        </p:nvSpPr>
        <p:spPr>
          <a:xfrm>
            <a:off x="1346356" y="620688"/>
            <a:ext cx="9932632" cy="1152128"/>
          </a:xfrm>
        </p:spPr>
        <p:txBody>
          <a:bodyPr>
            <a:noAutofit/>
          </a:bodyPr>
          <a:lstStyle/>
          <a:p>
            <a:r>
              <a:rPr lang="el-GR" sz="3600" dirty="0"/>
              <a:t>Ενδυνάμωση των παιδιών που πρέπει να αντιμετωπίσουν αντιφάσεις - βοηθητικές προτάσεις</a:t>
            </a:r>
            <a:endParaRPr lang="de-DE" sz="3600" dirty="0"/>
          </a:p>
        </p:txBody>
      </p:sp>
      <p:sp>
        <p:nvSpPr>
          <p:cNvPr id="3" name="Inhaltsplatzhalter 2">
            <a:extLst>
              <a:ext uri="{FF2B5EF4-FFF2-40B4-BE49-F238E27FC236}">
                <a16:creationId xmlns="" xmlns:a16="http://schemas.microsoft.com/office/drawing/2014/main" id="{4DF9106D-3B5F-40B0-AA6C-469B6D6A3681}"/>
              </a:ext>
            </a:extLst>
          </p:cNvPr>
          <p:cNvSpPr>
            <a:spLocks noGrp="1"/>
          </p:cNvSpPr>
          <p:nvPr>
            <p:ph idx="1"/>
          </p:nvPr>
        </p:nvSpPr>
        <p:spPr>
          <a:xfrm>
            <a:off x="1346356" y="2060848"/>
            <a:ext cx="9598700" cy="3581400"/>
          </a:xfrm>
        </p:spPr>
        <p:txBody>
          <a:bodyPr vert="horz" lIns="91440" tIns="45720" rIns="91440" bIns="45720" rtlCol="0" anchor="t">
            <a:normAutofit/>
          </a:bodyPr>
          <a:lstStyle/>
          <a:p>
            <a:pPr marL="342900" lvl="0" indent="-342900" algn="just">
              <a:lnSpc>
                <a:spcPct val="106000"/>
              </a:lnSpc>
              <a:spcBef>
                <a:spcPts val="600"/>
              </a:spcBef>
              <a:spcAft>
                <a:spcPts val="800"/>
              </a:spcAft>
              <a:buFont typeface="Wingdings" panose="05000000000000000000" pitchFamily="2"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Είμαι ικανός/ή και έτοιμος/η να ορίσω τις δικές μου ιδέες.</a:t>
            </a:r>
          </a:p>
          <a:p>
            <a:pPr marL="342900" lvl="0" indent="-342900" algn="just">
              <a:lnSpc>
                <a:spcPct val="106000"/>
              </a:lnSpc>
              <a:spcBef>
                <a:spcPts val="600"/>
              </a:spcBef>
              <a:spcAft>
                <a:spcPts val="800"/>
              </a:spcAft>
              <a:buFont typeface="Wingdings" panose="05000000000000000000" pitchFamily="2"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Είμαι ικανός/ή και έτοιμος/η να βρω λέξεις για τους δικούς μου στόχους και αξίες.</a:t>
            </a:r>
          </a:p>
          <a:p>
            <a:pPr marL="342900" lvl="0" indent="-342900" algn="just">
              <a:lnSpc>
                <a:spcPct val="106000"/>
              </a:lnSpc>
              <a:spcBef>
                <a:spcPts val="600"/>
              </a:spcBef>
              <a:spcAft>
                <a:spcPts val="800"/>
              </a:spcAft>
              <a:buFont typeface="Wingdings" panose="05000000000000000000" pitchFamily="2"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Μπορώ να χρησιμοποιήσω τη δική μου πρωτοβουλία και να αναλάβω την ευθύνη για τις δικές μου ενέργειες.</a:t>
            </a:r>
          </a:p>
          <a:p>
            <a:pPr marL="342900" lvl="0" indent="-342900" algn="just">
              <a:lnSpc>
                <a:spcPct val="106000"/>
              </a:lnSpc>
              <a:spcBef>
                <a:spcPts val="600"/>
              </a:spcBef>
              <a:spcAft>
                <a:spcPts val="800"/>
              </a:spcAft>
              <a:buFont typeface="Wingdings" panose="05000000000000000000" pitchFamily="2"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Είμαι σε θέση να εκφράσω τα συναισθήματά μου και να μην τα μεταφέρω στους άλλους.</a:t>
            </a:r>
            <a:endParaRPr lang="de-DE" sz="2400" dirty="0">
              <a:solidFill>
                <a:srgbClr val="002060"/>
              </a:solidFill>
              <a:cs typeface="Calibri"/>
            </a:endParaRPr>
          </a:p>
        </p:txBody>
      </p:sp>
      <p:sp>
        <p:nvSpPr>
          <p:cNvPr id="4" name="Foliennummernplatzhalter 3">
            <a:extLst>
              <a:ext uri="{FF2B5EF4-FFF2-40B4-BE49-F238E27FC236}">
                <a16:creationId xmlns="" xmlns:a16="http://schemas.microsoft.com/office/drawing/2014/main" id="{78E45867-24CD-4BD4-A488-6E791A6BF175}"/>
              </a:ext>
            </a:extLst>
          </p:cNvPr>
          <p:cNvSpPr>
            <a:spLocks noGrp="1"/>
          </p:cNvSpPr>
          <p:nvPr>
            <p:ph type="sldNum" sz="quarter" idx="12"/>
          </p:nvPr>
        </p:nvSpPr>
        <p:spPr/>
        <p:txBody>
          <a:bodyPr/>
          <a:lstStyle/>
          <a:p>
            <a:fld id="{C014DD1E-5D91-48A3-AD6D-45FBA980D106}" type="slidenum">
              <a:rPr lang="en-GB" smtClean="0"/>
              <a:t>30</a:t>
            </a:fld>
            <a:endParaRPr lang="en-GB" dirty="0"/>
          </a:p>
        </p:txBody>
      </p:sp>
    </p:spTree>
    <p:extLst>
      <p:ext uri="{BB962C8B-B14F-4D97-AF65-F5344CB8AC3E}">
        <p14:creationId xmlns:p14="http://schemas.microsoft.com/office/powerpoint/2010/main" val="11844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C43C2B0-1FA9-4677-B2BA-DB498E59A537}"/>
              </a:ext>
            </a:extLst>
          </p:cNvPr>
          <p:cNvSpPr>
            <a:spLocks noGrp="1"/>
          </p:cNvSpPr>
          <p:nvPr>
            <p:ph type="title"/>
          </p:nvPr>
        </p:nvSpPr>
        <p:spPr>
          <a:xfrm>
            <a:off x="1413892" y="404664"/>
            <a:ext cx="9179057" cy="1080120"/>
          </a:xfrm>
        </p:spPr>
        <p:txBody>
          <a:bodyPr>
            <a:normAutofit fontScale="90000"/>
          </a:bodyPr>
          <a:lstStyle/>
          <a:p>
            <a:r>
              <a:rPr lang="el-GR" sz="4000" dirty="0"/>
              <a:t>Συμβουλές για ενασχόληση με Δίγλωσσες και Πολύγλωσσες οικογένειες</a:t>
            </a:r>
            <a:endParaRPr lang="de-DE" sz="4000" dirty="0"/>
          </a:p>
        </p:txBody>
      </p:sp>
      <p:sp>
        <p:nvSpPr>
          <p:cNvPr id="3" name="Inhaltsplatzhalter 2">
            <a:extLst>
              <a:ext uri="{FF2B5EF4-FFF2-40B4-BE49-F238E27FC236}">
                <a16:creationId xmlns="" xmlns:a16="http://schemas.microsoft.com/office/drawing/2014/main" id="{7B971658-D190-454A-8DE1-58D0E0942F62}"/>
              </a:ext>
            </a:extLst>
          </p:cNvPr>
          <p:cNvSpPr>
            <a:spLocks noGrp="1"/>
          </p:cNvSpPr>
          <p:nvPr>
            <p:ph idx="1"/>
          </p:nvPr>
        </p:nvSpPr>
        <p:spPr>
          <a:xfrm>
            <a:off x="1218882" y="1744510"/>
            <a:ext cx="10204122" cy="4687416"/>
          </a:xfrm>
        </p:spPr>
        <p:txBody>
          <a:bodyPr vert="horz" lIns="91440" tIns="45720" rIns="91440" bIns="45720" rtlCol="0" anchor="t">
            <a:normAutofit fontScale="92500" lnSpcReduction="20000"/>
          </a:bodyPr>
          <a:lstStyle/>
          <a:p>
            <a:pPr marL="342900" lvl="0" indent="-342900" algn="just">
              <a:lnSpc>
                <a:spcPct val="100000"/>
              </a:lnSpc>
              <a:spcBef>
                <a:spcPts val="600"/>
              </a:spcBef>
              <a:buFont typeface="Wingdings" panose="05000000000000000000" pitchFamily="2" charset="2"/>
              <a:buChar char=""/>
            </a:pPr>
            <a:r>
              <a:rPr lang="el-GR" sz="2000" dirty="0">
                <a:ea typeface="Calibri" panose="020F0502020204030204" pitchFamily="34" charset="0"/>
                <a:cs typeface="Times New Roman"/>
              </a:rPr>
              <a:t>Όταν θέλουμε να ενθαρρύνουμε τις οικογένειες να μάθουν την τοπική γλώσσα δεν θα το πετύχουμε μέσα από τις απαγορεύσεις.</a:t>
            </a:r>
          </a:p>
          <a:p>
            <a:pPr marL="342900" lvl="0" indent="-342900" algn="just">
              <a:lnSpc>
                <a:spcPct val="100000"/>
              </a:lnSpc>
              <a:spcBef>
                <a:spcPts val="600"/>
              </a:spcBef>
              <a:buFont typeface="Wingdings" panose="05000000000000000000" pitchFamily="2" charset="2"/>
              <a:buChar char=""/>
            </a:pPr>
            <a:r>
              <a:rPr lang="el-GR" sz="2000" dirty="0">
                <a:ea typeface="Calibri" panose="020F0502020204030204" pitchFamily="34" charset="0"/>
                <a:cs typeface="Times New Roman"/>
              </a:rPr>
              <a:t>Η ευκαιρία για τους/τις πελάτες-</a:t>
            </a:r>
            <a:r>
              <a:rPr lang="el-GR" sz="2000" dirty="0" err="1">
                <a:ea typeface="Calibri" panose="020F0502020204030204" pitchFamily="34" charset="0"/>
                <a:cs typeface="Times New Roman"/>
              </a:rPr>
              <a:t>ισσες</a:t>
            </a:r>
            <a:r>
              <a:rPr lang="el-GR" sz="2000" dirty="0">
                <a:ea typeface="Calibri" panose="020F0502020204030204" pitchFamily="34" charset="0"/>
                <a:cs typeface="Times New Roman"/>
              </a:rPr>
              <a:t>/ασθενείς να μιλούν στην πρώτη τους γλώσσα δημιουργεί σχέση εμπιστοσύνης, ειδικά όταν πρόκειται για μικρότερα παιδιά.</a:t>
            </a:r>
          </a:p>
          <a:p>
            <a:pPr marL="342900" lvl="0" indent="-342900" algn="just">
              <a:lnSpc>
                <a:spcPct val="100000"/>
              </a:lnSpc>
              <a:spcBef>
                <a:spcPts val="600"/>
              </a:spcBef>
              <a:buFont typeface="Wingdings" panose="05000000000000000000" pitchFamily="2" charset="2"/>
              <a:buChar char=""/>
            </a:pPr>
            <a:r>
              <a:rPr lang="el-GR" sz="2000" dirty="0">
                <a:ea typeface="Calibri" panose="020F0502020204030204" pitchFamily="34" charset="0"/>
                <a:cs typeface="Times New Roman"/>
              </a:rPr>
              <a:t>Προσπαθήστε να ξεκινήσετε μια συζήτηση με τα παιδιά. Τα παιδιά είναι συχνά πολύ δημιουργικά όταν αντιμετωπίζουν επικοινωνιακά εμπόδια.</a:t>
            </a:r>
          </a:p>
          <a:p>
            <a:pPr marL="342900" lvl="0" indent="-342900" algn="just">
              <a:lnSpc>
                <a:spcPct val="100000"/>
              </a:lnSpc>
              <a:spcBef>
                <a:spcPts val="600"/>
              </a:spcBef>
              <a:buFont typeface="Wingdings" panose="05000000000000000000" pitchFamily="2" charset="2"/>
              <a:buChar char=""/>
            </a:pPr>
            <a:r>
              <a:rPr lang="el-GR" sz="2000" dirty="0">
                <a:ea typeface="Calibri" panose="020F0502020204030204" pitchFamily="34" charset="0"/>
                <a:cs typeface="Times New Roman"/>
              </a:rPr>
              <a:t>Εάν αισθάνεστε ότι η συζήτηση σε μια ξένη γλώσσα είναι προβληματική σε μια συγκεκριμένη κατάσταση, προσπαθήστε να πείτε κάτι όπως: «Η Πέτρα είναι εδώ μαζί μας αλλά δεν κατάλαβε αυτό που είπες» αντί για το «κανείς δεν καταλαβαίνει τι λες μιλώντας στα τουρκικά». Οι γενικεύσεις όπως το «κανείς» συνήθως αυξάνουν τα συναισθήματα ανασφάλειας και στερεοτυπικής συμπεριφοράς, γεγονός που επηρεάζει αρνητικά το επίπεδο κατανόησης και δεν προσφέρει καμία αξία στη συνομιλία.</a:t>
            </a:r>
          </a:p>
          <a:p>
            <a:pPr marL="342900" lvl="0" indent="-342900" algn="just">
              <a:lnSpc>
                <a:spcPct val="100000"/>
              </a:lnSpc>
              <a:spcBef>
                <a:spcPts val="600"/>
              </a:spcBef>
              <a:buFont typeface="Wingdings" panose="05000000000000000000" pitchFamily="2" charset="2"/>
              <a:buChar char=""/>
            </a:pPr>
            <a:r>
              <a:rPr lang="el-GR" sz="2000" dirty="0">
                <a:ea typeface="Calibri" panose="020F0502020204030204" pitchFamily="34" charset="0"/>
                <a:cs typeface="Times New Roman"/>
              </a:rPr>
              <a:t>Η εναλλαγή μεταξύ διαφορετικών γλωσσών είναι φυσιολογική όταν μεγαλώνεις με δύο γλώσσες στο περιβάλλον σου και πρέπει να θεωρείται ως ένδειξη δημιουργικότητας και όχι ως αδυναμία.</a:t>
            </a:r>
          </a:p>
          <a:p>
            <a:pPr marL="342900" lvl="0" indent="-342900" algn="just">
              <a:lnSpc>
                <a:spcPct val="100000"/>
              </a:lnSpc>
              <a:spcBef>
                <a:spcPts val="600"/>
              </a:spcBef>
              <a:buFont typeface="Wingdings" panose="05000000000000000000" pitchFamily="2" charset="2"/>
              <a:buChar char=""/>
            </a:pPr>
            <a:r>
              <a:rPr lang="el-GR" sz="2000" dirty="0">
                <a:ea typeface="Calibri" panose="020F0502020204030204" pitchFamily="34" charset="0"/>
                <a:cs typeface="Times New Roman"/>
              </a:rPr>
              <a:t>Χρησιμοποιήστε θετικά και όχι αρνητικά σχόλια π.χ. αντί για "δεν μπορώ να σε καταλάβω" πείτε "μακάρι να μπορούσα να καταλάβω τουρκικά!"</a:t>
            </a:r>
            <a:endParaRPr lang="de-DE" sz="2400" dirty="0">
              <a:cs typeface="Calibri"/>
            </a:endParaRPr>
          </a:p>
        </p:txBody>
      </p:sp>
      <p:sp>
        <p:nvSpPr>
          <p:cNvPr id="4" name="Foliennummernplatzhalter 3">
            <a:extLst>
              <a:ext uri="{FF2B5EF4-FFF2-40B4-BE49-F238E27FC236}">
                <a16:creationId xmlns="" xmlns:a16="http://schemas.microsoft.com/office/drawing/2014/main" id="{CFAF27A7-E27B-41EB-8FA8-6F76564B8C7C}"/>
              </a:ext>
            </a:extLst>
          </p:cNvPr>
          <p:cNvSpPr>
            <a:spLocks noGrp="1"/>
          </p:cNvSpPr>
          <p:nvPr>
            <p:ph type="sldNum" sz="quarter" idx="12"/>
          </p:nvPr>
        </p:nvSpPr>
        <p:spPr/>
        <p:txBody>
          <a:bodyPr/>
          <a:lstStyle/>
          <a:p>
            <a:fld id="{C014DD1E-5D91-48A3-AD6D-45FBA980D106}" type="slidenum">
              <a:rPr lang="en-GB" smtClean="0"/>
              <a:t>31</a:t>
            </a:fld>
            <a:endParaRPr lang="en-GB" dirty="0"/>
          </a:p>
        </p:txBody>
      </p:sp>
    </p:spTree>
    <p:extLst>
      <p:ext uri="{BB962C8B-B14F-4D97-AF65-F5344CB8AC3E}">
        <p14:creationId xmlns:p14="http://schemas.microsoft.com/office/powerpoint/2010/main" val="166421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72C8E44-CC4D-4F87-9D19-8E92D5E4E0D7}"/>
              </a:ext>
            </a:extLst>
          </p:cNvPr>
          <p:cNvSpPr>
            <a:spLocks noGrp="1"/>
          </p:cNvSpPr>
          <p:nvPr>
            <p:ph type="title"/>
          </p:nvPr>
        </p:nvSpPr>
        <p:spPr>
          <a:xfrm>
            <a:off x="1125860" y="1043647"/>
            <a:ext cx="9610468" cy="1615395"/>
          </a:xfrm>
        </p:spPr>
        <p:txBody>
          <a:bodyPr>
            <a:normAutofit fontScale="90000"/>
          </a:bodyPr>
          <a:lstStyle/>
          <a:p>
            <a:pPr algn="ctr"/>
            <a:r>
              <a:rPr lang="el-GR" sz="5400" dirty="0" err="1"/>
              <a:t>πολιτισμος</a:t>
            </a:r>
            <a:r>
              <a:rPr lang="el-GR" sz="5400" dirty="0"/>
              <a:t> </a:t>
            </a:r>
            <a:r>
              <a:rPr lang="el-GR" sz="5400" dirty="0" err="1"/>
              <a:t>καλωσορισματος</a:t>
            </a:r>
            <a:r>
              <a:rPr lang="el-GR" sz="5400" dirty="0"/>
              <a:t> – </a:t>
            </a:r>
            <a:br>
              <a:rPr lang="el-GR" sz="5400" dirty="0"/>
            </a:br>
            <a:r>
              <a:rPr lang="el-GR" sz="5400" dirty="0"/>
              <a:t>η </a:t>
            </a:r>
            <a:r>
              <a:rPr lang="el-GR" sz="5400" dirty="0" err="1"/>
              <a:t>σημασια</a:t>
            </a:r>
            <a:r>
              <a:rPr lang="el-GR" sz="5400" dirty="0"/>
              <a:t> της </a:t>
            </a:r>
            <a:r>
              <a:rPr lang="el-GR" sz="5400" dirty="0" err="1"/>
              <a:t>εκπροσωπησησ</a:t>
            </a:r>
            <a:endParaRPr lang="de-DE" sz="5400" dirty="0"/>
          </a:p>
        </p:txBody>
      </p:sp>
      <p:sp>
        <p:nvSpPr>
          <p:cNvPr id="3" name="Textplatzhalter 2">
            <a:extLst>
              <a:ext uri="{FF2B5EF4-FFF2-40B4-BE49-F238E27FC236}">
                <a16:creationId xmlns="" xmlns:a16="http://schemas.microsoft.com/office/drawing/2014/main" id="{E0F6EE2B-1954-459C-AF50-0076F8B3C2C4}"/>
              </a:ext>
            </a:extLst>
          </p:cNvPr>
          <p:cNvSpPr>
            <a:spLocks noGrp="1"/>
          </p:cNvSpPr>
          <p:nvPr>
            <p:ph type="body" idx="1"/>
          </p:nvPr>
        </p:nvSpPr>
        <p:spPr>
          <a:xfrm>
            <a:off x="1015593" y="2492896"/>
            <a:ext cx="9720735" cy="2490191"/>
          </a:xfrm>
        </p:spPr>
        <p:txBody>
          <a:bodyPr>
            <a:noAutofit/>
          </a:bodyPr>
          <a:lstStyle/>
          <a:p>
            <a:r>
              <a:rPr lang="el-GR" sz="5000" dirty="0"/>
              <a:t>Πώς να υποστηρίξετε την ένταξη όταν εργάζεστε με οικογένειες από διαφορετικό πολιτισμικό υπόβαθρο</a:t>
            </a:r>
            <a:endParaRPr lang="de-DE" sz="5000" dirty="0"/>
          </a:p>
        </p:txBody>
      </p:sp>
      <p:sp>
        <p:nvSpPr>
          <p:cNvPr id="4" name="Foliennummernplatzhalter 3">
            <a:extLst>
              <a:ext uri="{FF2B5EF4-FFF2-40B4-BE49-F238E27FC236}">
                <a16:creationId xmlns="" xmlns:a16="http://schemas.microsoft.com/office/drawing/2014/main" id="{BD895C86-DF96-45F4-90E3-4CF8CBEF422E}"/>
              </a:ext>
            </a:extLst>
          </p:cNvPr>
          <p:cNvSpPr>
            <a:spLocks noGrp="1"/>
          </p:cNvSpPr>
          <p:nvPr>
            <p:ph type="sldNum" sz="quarter" idx="12"/>
          </p:nvPr>
        </p:nvSpPr>
        <p:spPr/>
        <p:txBody>
          <a:bodyPr/>
          <a:lstStyle/>
          <a:p>
            <a:fld id="{C014DD1E-5D91-48A3-AD6D-45FBA980D106}" type="slidenum">
              <a:rPr lang="en-GB" smtClean="0"/>
              <a:t>32</a:t>
            </a:fld>
            <a:endParaRPr lang="en-GB" dirty="0"/>
          </a:p>
        </p:txBody>
      </p:sp>
    </p:spTree>
    <p:extLst>
      <p:ext uri="{BB962C8B-B14F-4D97-AF65-F5344CB8AC3E}">
        <p14:creationId xmlns:p14="http://schemas.microsoft.com/office/powerpoint/2010/main" val="7624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6DFF83E-6E1E-433A-B33B-8189FC42E1A3}"/>
              </a:ext>
            </a:extLst>
          </p:cNvPr>
          <p:cNvSpPr>
            <a:spLocks noGrp="1"/>
          </p:cNvSpPr>
          <p:nvPr>
            <p:ph type="title"/>
          </p:nvPr>
        </p:nvSpPr>
        <p:spPr>
          <a:xfrm>
            <a:off x="837828" y="2348880"/>
            <a:ext cx="3714517" cy="1944216"/>
          </a:xfrm>
        </p:spPr>
        <p:txBody>
          <a:bodyPr>
            <a:normAutofit fontScale="90000"/>
          </a:bodyPr>
          <a:lstStyle/>
          <a:p>
            <a:r>
              <a:rPr lang="el-GR" sz="3600" dirty="0"/>
              <a:t>Μπορώ να έχω το μολύβι που είναι στο χρώμα του δέρματος; - Ορίστε!</a:t>
            </a:r>
            <a:r>
              <a:rPr lang="de-DE" sz="3600" dirty="0"/>
              <a:t/>
            </a:r>
            <a:br>
              <a:rPr lang="de-DE" sz="3600" dirty="0"/>
            </a:br>
            <a:endParaRPr lang="de-DE" sz="3600" dirty="0"/>
          </a:p>
        </p:txBody>
      </p:sp>
      <p:pic>
        <p:nvPicPr>
          <p:cNvPr id="6" name="Bildplatzhalter 5">
            <a:extLst>
              <a:ext uri="{FF2B5EF4-FFF2-40B4-BE49-F238E27FC236}">
                <a16:creationId xmlns="" xmlns:a16="http://schemas.microsoft.com/office/drawing/2014/main" id="{34BEFD9E-0642-42B0-9F2B-BD12E10773E7}"/>
              </a:ext>
            </a:extLst>
          </p:cNvPr>
          <p:cNvPicPr>
            <a:picLocks noGrp="1" noChangeAspect="1"/>
          </p:cNvPicPr>
          <p:nvPr>
            <p:ph type="pic" idx="1"/>
          </p:nvPr>
        </p:nvPicPr>
        <p:blipFill>
          <a:blip r:embed="rId2"/>
          <a:srcRect l="1458" r="1458"/>
          <a:stretch>
            <a:fillRect/>
          </a:stretch>
        </p:blipFill>
        <p:spPr>
          <a:xfrm>
            <a:off x="6886500" y="1659256"/>
            <a:ext cx="3456384" cy="3560132"/>
          </a:xfrm>
          <a:prstGeom prst="rect">
            <a:avLst/>
          </a:prstGeom>
        </p:spPr>
      </p:pic>
      <p:sp>
        <p:nvSpPr>
          <p:cNvPr id="5" name="Foliennummernplatzhalter 4">
            <a:extLst>
              <a:ext uri="{FF2B5EF4-FFF2-40B4-BE49-F238E27FC236}">
                <a16:creationId xmlns="" xmlns:a16="http://schemas.microsoft.com/office/drawing/2014/main" id="{9DF59D77-579E-403A-9505-58C99285F179}"/>
              </a:ext>
            </a:extLst>
          </p:cNvPr>
          <p:cNvSpPr>
            <a:spLocks noGrp="1"/>
          </p:cNvSpPr>
          <p:nvPr>
            <p:ph type="sldNum" sz="quarter" idx="12"/>
          </p:nvPr>
        </p:nvSpPr>
        <p:spPr/>
        <p:txBody>
          <a:bodyPr/>
          <a:lstStyle/>
          <a:p>
            <a:fld id="{C014DD1E-5D91-48A3-AD6D-45FBA980D106}" type="slidenum">
              <a:rPr lang="en-GB" smtClean="0"/>
              <a:t>33</a:t>
            </a:fld>
            <a:endParaRPr lang="en-GB" dirty="0"/>
          </a:p>
        </p:txBody>
      </p:sp>
      <p:sp>
        <p:nvSpPr>
          <p:cNvPr id="3" name="TextBox 2">
            <a:extLst>
              <a:ext uri="{FF2B5EF4-FFF2-40B4-BE49-F238E27FC236}">
                <a16:creationId xmlns="" xmlns:a16="http://schemas.microsoft.com/office/drawing/2014/main" id="{3CE08AD2-45AD-4139-94B2-206DC850A218}"/>
              </a:ext>
            </a:extLst>
          </p:cNvPr>
          <p:cNvSpPr txBox="1"/>
          <p:nvPr/>
        </p:nvSpPr>
        <p:spPr>
          <a:xfrm>
            <a:off x="6886500" y="5373216"/>
            <a:ext cx="3960440" cy="892552"/>
          </a:xfrm>
          <a:prstGeom prst="rect">
            <a:avLst/>
          </a:prstGeom>
          <a:noFill/>
        </p:spPr>
        <p:txBody>
          <a:bodyPr wrap="square" rtlCol="0">
            <a:spAutoFit/>
          </a:bodyPr>
          <a:lstStyle/>
          <a:p>
            <a:r>
              <a:rPr lang="el-GR" sz="1400" dirty="0"/>
              <a:t>Πηγή</a:t>
            </a:r>
            <a:r>
              <a:rPr lang="de-DE" sz="1400" dirty="0"/>
              <a:t>: Labor Arteliergemeinschaft (2017):</a:t>
            </a:r>
            <a:br>
              <a:rPr lang="de-DE" sz="1400" dirty="0"/>
            </a:br>
            <a:r>
              <a:rPr lang="de-DE" sz="1400" dirty="0"/>
              <a:t> Ich so Du so</a:t>
            </a:r>
          </a:p>
          <a:p>
            <a:endParaRPr lang="en-GB" dirty="0"/>
          </a:p>
        </p:txBody>
      </p:sp>
    </p:spTree>
    <p:extLst>
      <p:ext uri="{BB962C8B-B14F-4D97-AF65-F5344CB8AC3E}">
        <p14:creationId xmlns:p14="http://schemas.microsoft.com/office/powerpoint/2010/main" val="38308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 xmlns:a16="http://schemas.microsoft.com/office/drawing/2014/main" id="{83B91B61-BFCA-4647-957E-A8269BE46F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el 5">
            <a:extLst>
              <a:ext uri="{FF2B5EF4-FFF2-40B4-BE49-F238E27FC236}">
                <a16:creationId xmlns="" xmlns:a16="http://schemas.microsoft.com/office/drawing/2014/main" id="{240B4279-7C24-45F5-A617-81807CD8AF53}"/>
              </a:ext>
            </a:extLst>
          </p:cNvPr>
          <p:cNvSpPr>
            <a:spLocks noGrp="1"/>
          </p:cNvSpPr>
          <p:nvPr>
            <p:ph type="title"/>
          </p:nvPr>
        </p:nvSpPr>
        <p:spPr>
          <a:xfrm>
            <a:off x="5078760" y="552450"/>
            <a:ext cx="7208340" cy="1220366"/>
          </a:xfrm>
        </p:spPr>
        <p:txBody>
          <a:bodyPr vert="horz" lIns="91440" tIns="45720" rIns="91440" bIns="45720" rtlCol="0" anchor="t">
            <a:normAutofit fontScale="90000"/>
          </a:bodyPr>
          <a:lstStyle/>
          <a:p>
            <a:pPr defTabSz="914400">
              <a:lnSpc>
                <a:spcPct val="89000"/>
              </a:lnSpc>
            </a:pPr>
            <a:r>
              <a:rPr lang="el-GR" sz="4400" dirty="0">
                <a:solidFill>
                  <a:schemeClr val="tx2"/>
                </a:solidFill>
              </a:rPr>
              <a:t>Άσκηση</a:t>
            </a:r>
            <a:r>
              <a:rPr lang="en-US" sz="4400" dirty="0">
                <a:solidFill>
                  <a:schemeClr val="tx2"/>
                </a:solidFill>
              </a:rPr>
              <a:t>:</a:t>
            </a:r>
            <a:r>
              <a:rPr lang="el-GR" sz="4400" dirty="0">
                <a:solidFill>
                  <a:schemeClr val="tx2"/>
                </a:solidFill>
              </a:rPr>
              <a:t/>
            </a:r>
            <a:br>
              <a:rPr lang="el-GR" sz="4400" dirty="0">
                <a:solidFill>
                  <a:schemeClr val="tx2"/>
                </a:solidFill>
              </a:rPr>
            </a:br>
            <a:r>
              <a:rPr lang="el-GR" sz="4400" dirty="0">
                <a:solidFill>
                  <a:schemeClr val="tx2"/>
                </a:solidFill>
              </a:rPr>
              <a:t>Δραστηριότητα </a:t>
            </a:r>
            <a:r>
              <a:rPr lang="el-GR" sz="4400" dirty="0" err="1">
                <a:solidFill>
                  <a:schemeClr val="tx2"/>
                </a:solidFill>
              </a:rPr>
              <a:t>αυτοστοχασμού</a:t>
            </a:r>
            <a:endParaRPr lang="en-US" sz="4400" dirty="0">
              <a:solidFill>
                <a:schemeClr val="tx2"/>
              </a:solidFill>
            </a:endParaRPr>
          </a:p>
        </p:txBody>
      </p:sp>
      <p:pic>
        <p:nvPicPr>
          <p:cNvPr id="9" name="Inhaltsplatzhalter 8">
            <a:extLst>
              <a:ext uri="{FF2B5EF4-FFF2-40B4-BE49-F238E27FC236}">
                <a16:creationId xmlns="" xmlns:a16="http://schemas.microsoft.com/office/drawing/2014/main" id="{8B7A5026-4322-49AF-AB7E-C746ECC639B1}"/>
              </a:ext>
            </a:extLst>
          </p:cNvPr>
          <p:cNvPicPr>
            <a:picLocks noGrp="1" noChangeAspect="1"/>
          </p:cNvPicPr>
          <p:nvPr>
            <p:ph idx="1"/>
          </p:nvPr>
        </p:nvPicPr>
        <p:blipFill rotWithShape="1">
          <a:blip r:embed="rId2"/>
          <a:srcRect l="27748" r="31129" b="-1"/>
          <a:stretch/>
        </p:blipFill>
        <p:spPr>
          <a:xfrm>
            <a:off x="20" y="10"/>
            <a:ext cx="4372386" cy="6857990"/>
          </a:xfrm>
          <a:prstGeom prst="rect">
            <a:avLst/>
          </a:prstGeom>
        </p:spPr>
      </p:pic>
      <p:sp>
        <p:nvSpPr>
          <p:cNvPr id="18" name="Rectangle 17">
            <a:extLst>
              <a:ext uri="{FF2B5EF4-FFF2-40B4-BE49-F238E27FC236}">
                <a16:creationId xmlns="" xmlns:a16="http://schemas.microsoft.com/office/drawing/2014/main" id="{92D1D7C6-1C89-420C-8D35-483654167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2406"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platzhalter 7">
            <a:extLst>
              <a:ext uri="{FF2B5EF4-FFF2-40B4-BE49-F238E27FC236}">
                <a16:creationId xmlns="" xmlns:a16="http://schemas.microsoft.com/office/drawing/2014/main" id="{85FB505E-339C-412F-99F7-EE9DB0003ED3}"/>
              </a:ext>
            </a:extLst>
          </p:cNvPr>
          <p:cNvSpPr>
            <a:spLocks noGrp="1"/>
          </p:cNvSpPr>
          <p:nvPr>
            <p:ph type="body" sz="half" idx="2"/>
          </p:nvPr>
        </p:nvSpPr>
        <p:spPr>
          <a:xfrm>
            <a:off x="5099495" y="2286000"/>
            <a:ext cx="6175168" cy="3581400"/>
          </a:xfrm>
        </p:spPr>
        <p:txBody>
          <a:bodyPr vert="horz" lIns="91440" tIns="45720" rIns="91440" bIns="45720" rtlCol="0">
            <a:normAutofit/>
          </a:bodyPr>
          <a:lstStyle/>
          <a:p>
            <a:pPr marL="384048" indent="-384048" defTabSz="914400">
              <a:lnSpc>
                <a:spcPct val="94000"/>
              </a:lnSpc>
              <a:spcAft>
                <a:spcPts val="200"/>
              </a:spcAft>
            </a:pPr>
            <a:r>
              <a:rPr lang="el-GR" sz="2000" dirty="0">
                <a:solidFill>
                  <a:schemeClr val="tx2"/>
                </a:solidFill>
              </a:rPr>
              <a:t>Περιγράψτε έναν «ήρωα» ή μια «ηρωίδα» που θαυμάζατε ως παιδί:</a:t>
            </a:r>
            <a:endParaRPr lang="en-US" sz="2000" dirty="0">
              <a:solidFill>
                <a:schemeClr val="tx2"/>
              </a:solidFill>
              <a:effectLst/>
            </a:endParaRPr>
          </a:p>
          <a:p>
            <a:pPr marL="384048" indent="-384048" defTabSz="914400">
              <a:lnSpc>
                <a:spcPct val="94000"/>
              </a:lnSpc>
              <a:spcAft>
                <a:spcPts val="200"/>
              </a:spcAft>
              <a:buFont typeface="Franklin Gothic Book" panose="020B0503020102020204" pitchFamily="34" charset="0"/>
              <a:buChar char="•"/>
            </a:pPr>
            <a:r>
              <a:rPr lang="el-GR" sz="2000" dirty="0">
                <a:solidFill>
                  <a:schemeClr val="tx2"/>
                </a:solidFill>
              </a:rPr>
              <a:t>Ποιο χρώμα δέρματος είχε ο ήρωάς σας/η ηρωίδα σας;</a:t>
            </a:r>
          </a:p>
          <a:p>
            <a:pPr marL="384048" indent="-384048" defTabSz="914400">
              <a:lnSpc>
                <a:spcPct val="94000"/>
              </a:lnSpc>
              <a:spcAft>
                <a:spcPts val="200"/>
              </a:spcAft>
              <a:buFont typeface="Franklin Gothic Book" panose="020B0503020102020204" pitchFamily="34" charset="0"/>
              <a:buChar char="•"/>
            </a:pPr>
            <a:r>
              <a:rPr lang="el-GR" sz="2000" dirty="0">
                <a:solidFill>
                  <a:schemeClr val="tx2"/>
                </a:solidFill>
              </a:rPr>
              <a:t>Ποια εθνικότητα είχαν;</a:t>
            </a:r>
          </a:p>
          <a:p>
            <a:pPr marL="384048" indent="-384048" defTabSz="914400">
              <a:lnSpc>
                <a:spcPct val="94000"/>
              </a:lnSpc>
              <a:spcAft>
                <a:spcPts val="200"/>
              </a:spcAft>
              <a:buFont typeface="Franklin Gothic Book" panose="020B0503020102020204" pitchFamily="34" charset="0"/>
              <a:buChar char="•"/>
            </a:pPr>
            <a:r>
              <a:rPr lang="el-GR" sz="2000" dirty="0">
                <a:solidFill>
                  <a:schemeClr val="tx2"/>
                </a:solidFill>
              </a:rPr>
              <a:t>Ποιο ήταν το φύλο τους;</a:t>
            </a:r>
          </a:p>
          <a:p>
            <a:pPr marL="384048" indent="-384048" defTabSz="914400">
              <a:lnSpc>
                <a:spcPct val="94000"/>
              </a:lnSpc>
              <a:spcAft>
                <a:spcPts val="200"/>
              </a:spcAft>
              <a:buFont typeface="Franklin Gothic Book" panose="020B0503020102020204" pitchFamily="34" charset="0"/>
              <a:buChar char="•"/>
            </a:pPr>
            <a:r>
              <a:rPr lang="el-GR" sz="2000" dirty="0">
                <a:solidFill>
                  <a:schemeClr val="tx2"/>
                </a:solidFill>
              </a:rPr>
              <a:t>Ποια ήταν τα φυσικά χαρακτηριστικά τους;</a:t>
            </a:r>
          </a:p>
          <a:p>
            <a:pPr marL="384048" indent="-384048" defTabSz="914400">
              <a:lnSpc>
                <a:spcPct val="94000"/>
              </a:lnSpc>
              <a:spcAft>
                <a:spcPts val="200"/>
              </a:spcAft>
              <a:buFont typeface="Franklin Gothic Book" panose="020B0503020102020204" pitchFamily="34" charset="0"/>
              <a:buChar char="•"/>
            </a:pPr>
            <a:r>
              <a:rPr lang="el-GR" sz="2000" dirty="0">
                <a:solidFill>
                  <a:schemeClr val="tx2"/>
                </a:solidFill>
              </a:rPr>
              <a:t>Σε ποια συμπεράσματα καταλήγετε για τις εικόνες των υπερηρώων;</a:t>
            </a:r>
            <a:r>
              <a:rPr lang="en-US" sz="2000" dirty="0">
                <a:solidFill>
                  <a:schemeClr val="tx2"/>
                </a:solidFill>
                <a:effectLst/>
              </a:rPr>
              <a:t/>
            </a:r>
            <a:br>
              <a:rPr lang="en-US" sz="2000" dirty="0">
                <a:solidFill>
                  <a:schemeClr val="tx2"/>
                </a:solidFill>
                <a:effectLst/>
              </a:rPr>
            </a:br>
            <a:endParaRPr lang="en-US" sz="2000" dirty="0">
              <a:solidFill>
                <a:schemeClr val="tx2"/>
              </a:solidFill>
              <a:effectLst/>
            </a:endParaRPr>
          </a:p>
          <a:p>
            <a:pPr marL="384048" indent="-384048" defTabSz="914400">
              <a:lnSpc>
                <a:spcPct val="94000"/>
              </a:lnSpc>
              <a:spcAft>
                <a:spcPts val="200"/>
              </a:spcAft>
              <a:buFont typeface="Franklin Gothic Book" panose="020B0503020102020204" pitchFamily="34" charset="0"/>
              <a:buChar char="•"/>
            </a:pPr>
            <a:endParaRPr lang="en-US" sz="2000" dirty="0">
              <a:solidFill>
                <a:schemeClr val="tx2"/>
              </a:solidFill>
              <a:effectLst/>
            </a:endParaRPr>
          </a:p>
          <a:p>
            <a:pPr marL="384048" indent="-384048" defTabSz="914400">
              <a:lnSpc>
                <a:spcPct val="94000"/>
              </a:lnSpc>
              <a:spcAft>
                <a:spcPts val="200"/>
              </a:spcAft>
              <a:buFont typeface="Franklin Gothic Book" panose="020B0503020102020204" pitchFamily="34" charset="0"/>
              <a:buChar char="•"/>
            </a:pPr>
            <a:endParaRPr lang="en-US" sz="2000" dirty="0">
              <a:solidFill>
                <a:schemeClr val="tx2"/>
              </a:solidFill>
              <a:effectLst/>
            </a:endParaRPr>
          </a:p>
          <a:p>
            <a:pPr marL="384048" indent="-384048" defTabSz="914400">
              <a:lnSpc>
                <a:spcPct val="94000"/>
              </a:lnSpc>
              <a:spcAft>
                <a:spcPts val="200"/>
              </a:spcAft>
            </a:pPr>
            <a:endParaRPr lang="en-US" dirty="0">
              <a:solidFill>
                <a:schemeClr val="tx2"/>
              </a:solidFill>
            </a:endParaRPr>
          </a:p>
        </p:txBody>
      </p:sp>
      <p:sp>
        <p:nvSpPr>
          <p:cNvPr id="5" name="Foliennummernplatzhalter 4">
            <a:extLst>
              <a:ext uri="{FF2B5EF4-FFF2-40B4-BE49-F238E27FC236}">
                <a16:creationId xmlns="" xmlns:a16="http://schemas.microsoft.com/office/drawing/2014/main" id="{591AA0D0-A174-4F3D-BDEF-D4B345DCC87F}"/>
              </a:ext>
            </a:extLst>
          </p:cNvPr>
          <p:cNvSpPr>
            <a:spLocks noGrp="1"/>
          </p:cNvSpPr>
          <p:nvPr>
            <p:ph type="sldNum" sz="quarter" idx="12"/>
          </p:nvPr>
        </p:nvSpPr>
        <p:spPr>
          <a:xfrm>
            <a:off x="9470269" y="6453386"/>
            <a:ext cx="1595876"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34</a:t>
            </a:fld>
            <a:endParaRPr lang="en-US" dirty="0"/>
          </a:p>
        </p:txBody>
      </p:sp>
      <p:pic>
        <p:nvPicPr>
          <p:cNvPr id="10" name="Grafik 11">
            <a:extLst>
              <a:ext uri="{FF2B5EF4-FFF2-40B4-BE49-F238E27FC236}">
                <a16:creationId xmlns="" xmlns:a16="http://schemas.microsoft.com/office/drawing/2014/main" id="{5FD61C17-BD3F-4750-83AA-02B64A7D06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7635" y="5263778"/>
            <a:ext cx="906165" cy="896615"/>
          </a:xfrm>
          <a:prstGeom prst="rect">
            <a:avLst/>
          </a:prstGeom>
          <a:noFill/>
        </p:spPr>
      </p:pic>
    </p:spTree>
    <p:extLst>
      <p:ext uri="{BB962C8B-B14F-4D97-AF65-F5344CB8AC3E}">
        <p14:creationId xmlns:p14="http://schemas.microsoft.com/office/powerpoint/2010/main" val="32389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54787F1D-1FAC-4143-9A38-F28E965DB2C2}"/>
              </a:ext>
            </a:extLst>
          </p:cNvPr>
          <p:cNvSpPr>
            <a:spLocks noGrp="1"/>
          </p:cNvSpPr>
          <p:nvPr>
            <p:ph type="title"/>
          </p:nvPr>
        </p:nvSpPr>
        <p:spPr>
          <a:xfrm>
            <a:off x="1399419" y="817256"/>
            <a:ext cx="9598700" cy="745976"/>
          </a:xfrm>
        </p:spPr>
        <p:txBody>
          <a:bodyPr/>
          <a:lstStyle/>
          <a:p>
            <a:r>
              <a:rPr lang="el-GR" dirty="0"/>
              <a:t>Με ποιον/α να ταυτιστείς ως παιδί;</a:t>
            </a:r>
            <a:endParaRPr lang="de-DE" dirty="0"/>
          </a:p>
        </p:txBody>
      </p:sp>
      <p:sp>
        <p:nvSpPr>
          <p:cNvPr id="7" name="Inhaltsplatzhalter 6">
            <a:extLst>
              <a:ext uri="{FF2B5EF4-FFF2-40B4-BE49-F238E27FC236}">
                <a16:creationId xmlns="" xmlns:a16="http://schemas.microsoft.com/office/drawing/2014/main" id="{B31C9C6E-3475-489C-8B2F-2A5629527EB1}"/>
              </a:ext>
            </a:extLst>
          </p:cNvPr>
          <p:cNvSpPr>
            <a:spLocks noGrp="1"/>
          </p:cNvSpPr>
          <p:nvPr>
            <p:ph idx="1"/>
          </p:nvPr>
        </p:nvSpPr>
        <p:spPr>
          <a:xfrm>
            <a:off x="1371243" y="1844824"/>
            <a:ext cx="9598700" cy="3581400"/>
          </a:xfrm>
        </p:spPr>
        <p:txBody>
          <a:bodyPr/>
          <a:lstStyle/>
          <a:p>
            <a:pPr algn="just"/>
            <a:r>
              <a:rPr lang="el-GR" sz="1800" dirty="0">
                <a:latin typeface="Calibri" panose="020F0502020204030204" pitchFamily="34" charset="0"/>
                <a:ea typeface="Calibri" panose="020F0502020204030204" pitchFamily="34" charset="0"/>
                <a:cs typeface="Times New Roman" panose="02020603050405020304" pitchFamily="18" charset="0"/>
              </a:rPr>
              <a:t>Έχουμε την τάση να ταυτιζόμαστε με ανθρώπους που μοιάζουν με εμάς και όμως πολλά παιδιά σπάνια βλέπουν τον εαυτό τους να εκπροσωπείται στα υλικά που τους παρέχονται, και κατά συνέπεια δεν έχουν μορφές για να ταυτιστούν.</a:t>
            </a:r>
          </a:p>
          <a:p>
            <a:pPr algn="just"/>
            <a:r>
              <a:rPr lang="el-GR" sz="1800" dirty="0">
                <a:latin typeface="Calibri" panose="020F0502020204030204" pitchFamily="34" charset="0"/>
                <a:ea typeface="Calibri" panose="020F0502020204030204" pitchFamily="34" charset="0"/>
                <a:cs typeface="Times New Roman" panose="02020603050405020304" pitchFamily="18" charset="0"/>
              </a:rPr>
              <a:t>Για να διασφαλιστεί μια ατμόσφαιρα όπου οι οικογένειες μπορούν να αισθάνονται ευπρόσδεκτες και σεβαστές, είναι σημαντικό να δημιουργηθούν περιβάλλοντα όπου εκπροσωπούνται τα ατομικά τους χαρακτηριστικά και όπου οι οικογένειες μπορούν να αναπτύξουν μια αίσθηση του ανήκειν.</a:t>
            </a:r>
          </a:p>
          <a:p>
            <a:pPr algn="just"/>
            <a:r>
              <a:rPr lang="el-GR" sz="1800" dirty="0">
                <a:latin typeface="Calibri" panose="020F0502020204030204" pitchFamily="34" charset="0"/>
                <a:ea typeface="Calibri" panose="020F0502020204030204" pitchFamily="34" charset="0"/>
                <a:cs typeface="Times New Roman" panose="02020603050405020304" pitchFamily="18" charset="0"/>
              </a:rPr>
              <a:t>Οι επαγγελματίες της κοινωνικής και υγειονομικής περίθαλψης πρέπει να εξετάσουν κριτικά εάν και με ποια μορφή εκπροσωπούνται τα παιδιά και οι ομάδες αναφοράς τους - για παράδειγμα, στα βιβλία και τα παιχνίδια που χρησιμοποιούνται.</a:t>
            </a:r>
            <a:endParaRPr lang="de-DE" dirty="0"/>
          </a:p>
        </p:txBody>
      </p:sp>
      <p:sp>
        <p:nvSpPr>
          <p:cNvPr id="5" name="Foliennummernplatzhalter 4">
            <a:extLst>
              <a:ext uri="{FF2B5EF4-FFF2-40B4-BE49-F238E27FC236}">
                <a16:creationId xmlns="" xmlns:a16="http://schemas.microsoft.com/office/drawing/2014/main" id="{EB5CE878-6277-4436-9E0F-E5BDB30BE0B9}"/>
              </a:ext>
            </a:extLst>
          </p:cNvPr>
          <p:cNvSpPr>
            <a:spLocks noGrp="1"/>
          </p:cNvSpPr>
          <p:nvPr>
            <p:ph type="sldNum" sz="quarter" idx="12"/>
          </p:nvPr>
        </p:nvSpPr>
        <p:spPr/>
        <p:txBody>
          <a:bodyPr/>
          <a:lstStyle/>
          <a:p>
            <a:fld id="{C014DD1E-5D91-48A3-AD6D-45FBA980D106}" type="slidenum">
              <a:rPr lang="en-GB" smtClean="0"/>
              <a:t>35</a:t>
            </a:fld>
            <a:endParaRPr lang="en-GB" dirty="0"/>
          </a:p>
        </p:txBody>
      </p:sp>
    </p:spTree>
    <p:extLst>
      <p:ext uri="{BB962C8B-B14F-4D97-AF65-F5344CB8AC3E}">
        <p14:creationId xmlns:p14="http://schemas.microsoft.com/office/powerpoint/2010/main" val="40681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84C4E44-D9E0-4D9D-AE33-50EF1597A464}"/>
              </a:ext>
            </a:extLst>
          </p:cNvPr>
          <p:cNvSpPr>
            <a:spLocks noGrp="1"/>
          </p:cNvSpPr>
          <p:nvPr>
            <p:ph type="title"/>
          </p:nvPr>
        </p:nvSpPr>
        <p:spPr>
          <a:xfrm>
            <a:off x="1371243" y="685800"/>
            <a:ext cx="9598700" cy="726976"/>
          </a:xfrm>
        </p:spPr>
        <p:txBody>
          <a:bodyPr/>
          <a:lstStyle/>
          <a:p>
            <a:r>
              <a:rPr lang="el-GR" dirty="0"/>
              <a:t>Πολυπολιτισμικότητα - Λίστα ελέγχου</a:t>
            </a:r>
            <a:endParaRPr lang="de-DE" dirty="0"/>
          </a:p>
        </p:txBody>
      </p:sp>
      <p:sp>
        <p:nvSpPr>
          <p:cNvPr id="3" name="Inhaltsplatzhalter 2">
            <a:extLst>
              <a:ext uri="{FF2B5EF4-FFF2-40B4-BE49-F238E27FC236}">
                <a16:creationId xmlns="" xmlns:a16="http://schemas.microsoft.com/office/drawing/2014/main" id="{DEF984DB-D512-4C8D-A3D7-2379C144670D}"/>
              </a:ext>
            </a:extLst>
          </p:cNvPr>
          <p:cNvSpPr>
            <a:spLocks noGrp="1"/>
          </p:cNvSpPr>
          <p:nvPr>
            <p:ph idx="1"/>
          </p:nvPr>
        </p:nvSpPr>
        <p:spPr>
          <a:xfrm>
            <a:off x="1048320" y="1534849"/>
            <a:ext cx="10150172" cy="3528392"/>
          </a:xfrm>
        </p:spPr>
        <p:txBody>
          <a:bodyPr>
            <a:normAutofit/>
          </a:bodyPr>
          <a:lstStyle/>
          <a:p>
            <a:pPr marL="342900" lvl="0" indent="-34290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Υπάρχουν επαγγελματίες στον οργανισμό σας με διαφορετική πρώτη γλώσσα ή διαφορετικό εθνικό υπόβαθρο;</a:t>
            </a:r>
          </a:p>
          <a:p>
            <a:pPr marL="342900" lvl="0" indent="-34290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Αντιπροσωπεύονται στον οργανισμό σας ή στα υλικά που παράγονται από εσάς διαφορετικές γλώσσες (ειδικά οι γλώσσες της ομάδας -στόχου σας);</a:t>
            </a:r>
          </a:p>
          <a:p>
            <a:pPr marL="342900" lvl="0" indent="-34290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Υπάρχουν βιβλία/κούκλες/εικόνες που απεικονίζουν κοινωνικά συναφείς ρόλους (γιατροί, πιλότοι κ.λπ.) συμπεριλαμβανομένων ατόμων από διαφορετικές εθνικές καταβολές;</a:t>
            </a:r>
          </a:p>
          <a:p>
            <a:pPr marL="342900" lvl="0" indent="-34290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Υπάρχουν κούκλες και παιχνίδια φιγούρες με διαφορετικά χρώματα δέρματος;</a:t>
            </a:r>
          </a:p>
          <a:p>
            <a:pPr marL="342900" lvl="0" indent="-34290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Υπάρχουν ιστορίες στις οποίες οι κύριοι χαρακτήρες φορούν καλύμματα κεφαλής;</a:t>
            </a:r>
          </a:p>
          <a:p>
            <a:pPr marL="342900" lvl="0" indent="-34290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Υπάρχουν βιβλία/εικόνες στα οποία απεικονίζονται διαφορετικοί τύποι οικογένειας;</a:t>
            </a:r>
          </a:p>
          <a:p>
            <a:pPr marL="342900" lvl="0" indent="-34290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Σκέφτεστε για τα δικά σας πολιτισμικά πρότυπα και τον αντίκτυπο που μπορούν να έχουν αυτές στις αντιλήψεις σας για τη συμπεριφορά π.χ. κανονισμούς για το φαγητό και τον ύπνο.</a:t>
            </a:r>
          </a:p>
          <a:p>
            <a:pPr marL="342900" lvl="0" indent="-342900" algn="just">
              <a:lnSpc>
                <a:spcPts val="1500"/>
              </a:lnSpc>
              <a:spcBef>
                <a:spcPts val="600"/>
              </a:spcBef>
              <a:buFont typeface="Wingdings" panose="05000000000000000000" pitchFamily="2" charset="2"/>
              <a:buChar char=""/>
            </a:pPr>
            <a:r>
              <a:rPr lang="el-GR" sz="1800" dirty="0">
                <a:latin typeface="Calibri" panose="020F0502020204030204" pitchFamily="34" charset="0"/>
                <a:ea typeface="Calibri" panose="020F0502020204030204" pitchFamily="34" charset="0"/>
                <a:cs typeface="Times New Roman" panose="02020603050405020304" pitchFamily="18" charset="0"/>
              </a:rPr>
              <a:t>Τα δωμάτια αντικατοπτρίζουν την ποικιλομορφία των οικογενειών με τις οποίες εργάζεστε (π.χ. εικόνες διαφορετικών οικογενειών, πινακίδες σε διάφορες γλώσσες);</a:t>
            </a:r>
            <a:endParaRPr lang="de-DE" sz="2000" dirty="0"/>
          </a:p>
        </p:txBody>
      </p:sp>
      <p:sp>
        <p:nvSpPr>
          <p:cNvPr id="4" name="Foliennummernplatzhalter 3">
            <a:extLst>
              <a:ext uri="{FF2B5EF4-FFF2-40B4-BE49-F238E27FC236}">
                <a16:creationId xmlns="" xmlns:a16="http://schemas.microsoft.com/office/drawing/2014/main" id="{6B7F430D-80B3-4FB0-BC4B-786DB9EA148B}"/>
              </a:ext>
            </a:extLst>
          </p:cNvPr>
          <p:cNvSpPr>
            <a:spLocks noGrp="1"/>
          </p:cNvSpPr>
          <p:nvPr>
            <p:ph type="sldNum" sz="quarter" idx="12"/>
          </p:nvPr>
        </p:nvSpPr>
        <p:spPr/>
        <p:txBody>
          <a:bodyPr/>
          <a:lstStyle/>
          <a:p>
            <a:fld id="{C014DD1E-5D91-48A3-AD6D-45FBA980D106}" type="slidenum">
              <a:rPr lang="en-GB" smtClean="0"/>
              <a:t>36</a:t>
            </a:fld>
            <a:endParaRPr lang="en-GB" dirty="0"/>
          </a:p>
        </p:txBody>
      </p:sp>
      <p:sp>
        <p:nvSpPr>
          <p:cNvPr id="5" name="TextBox 4">
            <a:extLst>
              <a:ext uri="{FF2B5EF4-FFF2-40B4-BE49-F238E27FC236}">
                <a16:creationId xmlns="" xmlns:a16="http://schemas.microsoft.com/office/drawing/2014/main" id="{ABDEB594-30DF-4DD3-A1B2-820D8A2CAEDE}"/>
              </a:ext>
            </a:extLst>
          </p:cNvPr>
          <p:cNvSpPr txBox="1"/>
          <p:nvPr/>
        </p:nvSpPr>
        <p:spPr>
          <a:xfrm>
            <a:off x="1053852" y="5157192"/>
            <a:ext cx="10081120" cy="707886"/>
          </a:xfrm>
          <a:prstGeom prst="rect">
            <a:avLst/>
          </a:prstGeom>
          <a:solidFill>
            <a:schemeClr val="bg2">
              <a:lumMod val="95000"/>
            </a:schemeClr>
          </a:solidFill>
          <a:ln w="12700">
            <a:solidFill>
              <a:schemeClr val="tx1"/>
            </a:solidFill>
          </a:ln>
        </p:spPr>
        <p:txBody>
          <a:bodyPr wrap="square" rtlCol="0">
            <a:spAutoFit/>
          </a:bodyPr>
          <a:lstStyle/>
          <a:p>
            <a:r>
              <a:rPr lang="el-GR" sz="2000" dirty="0">
                <a:solidFill>
                  <a:srgbClr val="FF0000"/>
                </a:solidFill>
              </a:rPr>
              <a:t>Άσκηση: Διαβάστε τη λίστα ελέγχου και σημειώστε όσα κάνετε ήδη. Προσθέστε 3 ακόμη ιδέες που πιστεύετε ότι θα μπορούσατε/θα έπρεπε να εφαρμόσετε.</a:t>
            </a:r>
            <a:endParaRPr lang="en-GB" sz="2000" dirty="0">
              <a:solidFill>
                <a:srgbClr val="FF0000"/>
              </a:solidFill>
            </a:endParaRPr>
          </a:p>
        </p:txBody>
      </p:sp>
    </p:spTree>
    <p:extLst>
      <p:ext uri="{BB962C8B-B14F-4D97-AF65-F5344CB8AC3E}">
        <p14:creationId xmlns:p14="http://schemas.microsoft.com/office/powerpoint/2010/main" val="25591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58612-E875-4AF4-80F2-EC07C5ECD1ED}"/>
              </a:ext>
            </a:extLst>
          </p:cNvPr>
          <p:cNvSpPr>
            <a:spLocks noGrp="1"/>
          </p:cNvSpPr>
          <p:nvPr>
            <p:ph type="title"/>
          </p:nvPr>
        </p:nvSpPr>
        <p:spPr/>
        <p:txBody>
          <a:bodyPr/>
          <a:lstStyle/>
          <a:p>
            <a:r>
              <a:rPr lang="el-GR" dirty="0"/>
              <a:t>Περίληψη</a:t>
            </a:r>
            <a:endParaRPr lang="en-GB" dirty="0"/>
          </a:p>
        </p:txBody>
      </p:sp>
      <p:sp>
        <p:nvSpPr>
          <p:cNvPr id="3" name="Content Placeholder 2">
            <a:extLst>
              <a:ext uri="{FF2B5EF4-FFF2-40B4-BE49-F238E27FC236}">
                <a16:creationId xmlns="" xmlns:a16="http://schemas.microsoft.com/office/drawing/2014/main" id="{40C954BE-E418-48FE-B86C-9CDF5EC1A0F5}"/>
              </a:ext>
            </a:extLst>
          </p:cNvPr>
          <p:cNvSpPr>
            <a:spLocks noGrp="1"/>
          </p:cNvSpPr>
          <p:nvPr>
            <p:ph idx="1"/>
          </p:nvPr>
        </p:nvSpPr>
        <p:spPr>
          <a:xfrm>
            <a:off x="1371242" y="1628800"/>
            <a:ext cx="9353317" cy="3725416"/>
          </a:xfrm>
        </p:spPr>
        <p:txBody>
          <a:bodyPr>
            <a:normAutofit/>
          </a:bodyPr>
          <a:lstStyle/>
          <a:p>
            <a:pPr marL="0" indent="0">
              <a:lnSpc>
                <a:spcPct val="100000"/>
              </a:lnSpc>
              <a:spcBef>
                <a:spcPts val="600"/>
              </a:spcBef>
              <a:buNone/>
            </a:pPr>
            <a:endPar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0000"/>
              </a:lnSpc>
              <a:spcBef>
                <a:spcPts val="600"/>
              </a:spcBef>
            </a:pPr>
            <a:r>
              <a:rPr lang="el-GR" sz="2400" i="1" dirty="0">
                <a:latin typeface="Calibri" panose="020F0502020204030204" pitchFamily="34" charset="0"/>
                <a:ea typeface="Times New Roman" panose="02020603050405020304" pitchFamily="18" charset="0"/>
                <a:cs typeface="Calibri" panose="020F0502020204030204" pitchFamily="34" charset="0"/>
              </a:rPr>
              <a:t>Όλες οι οικογένειες είναι διαφορετικές, ακόμη και μέσα στον ίδιο πολιτισμό.</a:t>
            </a:r>
          </a:p>
          <a:p>
            <a:pPr algn="just">
              <a:lnSpc>
                <a:spcPct val="100000"/>
              </a:lnSpc>
              <a:spcBef>
                <a:spcPts val="600"/>
              </a:spcBef>
            </a:pPr>
            <a:r>
              <a:rPr lang="el-GR" sz="2400" i="1" dirty="0">
                <a:latin typeface="Calibri" panose="020F0502020204030204" pitchFamily="34" charset="0"/>
                <a:ea typeface="Times New Roman" panose="02020603050405020304" pitchFamily="18" charset="0"/>
                <a:cs typeface="Calibri" panose="020F0502020204030204" pitchFamily="34" charset="0"/>
              </a:rPr>
              <a:t>Όταν εργάζεστε με οικογένειες με διαφορετικό πολιτισμικό υπόβαθρο, πρέπει να έχετε ανοιχτό μυαλό.</a:t>
            </a:r>
          </a:p>
          <a:p>
            <a:pPr algn="just">
              <a:lnSpc>
                <a:spcPct val="100000"/>
              </a:lnSpc>
              <a:spcBef>
                <a:spcPts val="600"/>
              </a:spcBef>
            </a:pPr>
            <a:r>
              <a:rPr lang="el-GR" sz="2400" i="1" dirty="0">
                <a:latin typeface="Calibri" panose="020F0502020204030204" pitchFamily="34" charset="0"/>
                <a:ea typeface="Times New Roman" panose="02020603050405020304" pitchFamily="18" charset="0"/>
                <a:cs typeface="Calibri" panose="020F0502020204030204" pitchFamily="34" charset="0"/>
              </a:rPr>
              <a:t>Για να παρέχετε πολιτισμικά ευαίσθητες υπηρεσίες πρέπει να ακούτε και να σέβεστε τις απόψεις άλλων ανθρώπων που μπορεί να διαφέρουν από τις δικές σας.</a:t>
            </a:r>
            <a:endParaRPr lang="en-GB" i="1" dirty="0"/>
          </a:p>
        </p:txBody>
      </p:sp>
      <p:sp>
        <p:nvSpPr>
          <p:cNvPr id="4" name="Slide Number Placeholder 3">
            <a:extLst>
              <a:ext uri="{FF2B5EF4-FFF2-40B4-BE49-F238E27FC236}">
                <a16:creationId xmlns="" xmlns:a16="http://schemas.microsoft.com/office/drawing/2014/main" id="{2C2858A9-8D6A-41FA-A060-3B4DC37DD6FB}"/>
              </a:ext>
            </a:extLst>
          </p:cNvPr>
          <p:cNvSpPr>
            <a:spLocks noGrp="1"/>
          </p:cNvSpPr>
          <p:nvPr>
            <p:ph type="sldNum" sz="quarter" idx="12"/>
          </p:nvPr>
        </p:nvSpPr>
        <p:spPr/>
        <p:txBody>
          <a:bodyPr/>
          <a:lstStyle/>
          <a:p>
            <a:fld id="{C014DD1E-5D91-48A3-AD6D-45FBA980D106}" type="slidenum">
              <a:rPr lang="en-GB" smtClean="0"/>
              <a:t>37</a:t>
            </a:fld>
            <a:endParaRPr lang="en-GB" dirty="0"/>
          </a:p>
        </p:txBody>
      </p:sp>
    </p:spTree>
    <p:extLst>
      <p:ext uri="{BB962C8B-B14F-4D97-AF65-F5344CB8AC3E}">
        <p14:creationId xmlns:p14="http://schemas.microsoft.com/office/powerpoint/2010/main" val="40750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F3A79E-7D1C-4922-BAF3-1F22572C9B9E}"/>
              </a:ext>
            </a:extLst>
          </p:cNvPr>
          <p:cNvSpPr>
            <a:spLocks noGrp="1"/>
          </p:cNvSpPr>
          <p:nvPr>
            <p:ph type="title"/>
          </p:nvPr>
        </p:nvSpPr>
        <p:spPr>
          <a:xfrm>
            <a:off x="1371243" y="685800"/>
            <a:ext cx="9598700" cy="726976"/>
          </a:xfrm>
        </p:spPr>
        <p:txBody>
          <a:bodyPr/>
          <a:lstStyle/>
          <a:p>
            <a:r>
              <a:rPr lang="el-GR" dirty="0"/>
              <a:t>Άσκηση: Στοχασμοί και Σχέδιο Δράσης</a:t>
            </a:r>
            <a:endParaRPr lang="de-DE" dirty="0"/>
          </a:p>
        </p:txBody>
      </p:sp>
      <p:sp>
        <p:nvSpPr>
          <p:cNvPr id="3" name="Inhaltsplatzhalter 2">
            <a:extLst>
              <a:ext uri="{FF2B5EF4-FFF2-40B4-BE49-F238E27FC236}">
                <a16:creationId xmlns="" xmlns:a16="http://schemas.microsoft.com/office/drawing/2014/main" id="{A2276DC8-BB4A-4C23-851C-F74A4F9927F6}"/>
              </a:ext>
            </a:extLst>
          </p:cNvPr>
          <p:cNvSpPr>
            <a:spLocks noGrp="1"/>
          </p:cNvSpPr>
          <p:nvPr>
            <p:ph idx="1"/>
          </p:nvPr>
        </p:nvSpPr>
        <p:spPr>
          <a:xfrm>
            <a:off x="1361879" y="1638300"/>
            <a:ext cx="9598700" cy="3581400"/>
          </a:xfrm>
        </p:spPr>
        <p:txBody>
          <a:bodyPr/>
          <a:lstStyle/>
          <a:p>
            <a:r>
              <a:rPr lang="el-GR" dirty="0"/>
              <a:t>Τι έχω μάθει για τον εαυτό μου και το δικό μου πολιτιστικό υπόβαθρο;</a:t>
            </a:r>
          </a:p>
          <a:p>
            <a:r>
              <a:rPr lang="el-GR" dirty="0"/>
              <a:t>Τι έχω μάθει για τη συνεργασία με οικογένειες από διαφορετικά πολιτιστικά υπόβαθρα;</a:t>
            </a:r>
          </a:p>
          <a:p>
            <a:r>
              <a:rPr lang="el-GR" dirty="0"/>
              <a:t>Τι άλλο θα ήθελα να μάθω;</a:t>
            </a:r>
          </a:p>
          <a:p>
            <a:r>
              <a:rPr lang="el-GR" dirty="0"/>
              <a:t>Τι αλλαγές θα κάνω στην τρέχουσα πρακτική μου για να διασφαλίσω ότι όλα τα πολιτισμικά ζητούμενα εξασφαλίζονται στους ανθρώπους τους οποίους φροντίζω;</a:t>
            </a:r>
            <a:endParaRPr lang="de-DE" dirty="0"/>
          </a:p>
        </p:txBody>
      </p:sp>
      <p:sp>
        <p:nvSpPr>
          <p:cNvPr id="4" name="Foliennummernplatzhalter 3">
            <a:extLst>
              <a:ext uri="{FF2B5EF4-FFF2-40B4-BE49-F238E27FC236}">
                <a16:creationId xmlns="" xmlns:a16="http://schemas.microsoft.com/office/drawing/2014/main" id="{70555B2F-9697-4908-AF16-6E9DF8E2DB6A}"/>
              </a:ext>
            </a:extLst>
          </p:cNvPr>
          <p:cNvSpPr>
            <a:spLocks noGrp="1"/>
          </p:cNvSpPr>
          <p:nvPr>
            <p:ph type="sldNum" sz="quarter" idx="12"/>
          </p:nvPr>
        </p:nvSpPr>
        <p:spPr/>
        <p:txBody>
          <a:bodyPr/>
          <a:lstStyle/>
          <a:p>
            <a:fld id="{C014DD1E-5D91-48A3-AD6D-45FBA980D106}" type="slidenum">
              <a:rPr lang="en-GB" smtClean="0"/>
              <a:t>38</a:t>
            </a:fld>
            <a:endParaRPr lang="en-GB" dirty="0"/>
          </a:p>
        </p:txBody>
      </p:sp>
    </p:spTree>
    <p:extLst>
      <p:ext uri="{BB962C8B-B14F-4D97-AF65-F5344CB8AC3E}">
        <p14:creationId xmlns:p14="http://schemas.microsoft.com/office/powerpoint/2010/main" val="2173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F3A79E-7D1C-4922-BAF3-1F22572C9B9E}"/>
              </a:ext>
            </a:extLst>
          </p:cNvPr>
          <p:cNvSpPr>
            <a:spLocks noGrp="1"/>
          </p:cNvSpPr>
          <p:nvPr>
            <p:ph type="title"/>
          </p:nvPr>
        </p:nvSpPr>
        <p:spPr>
          <a:xfrm>
            <a:off x="1371243" y="685800"/>
            <a:ext cx="9598700" cy="726976"/>
          </a:xfrm>
        </p:spPr>
        <p:txBody>
          <a:bodyPr/>
          <a:lstStyle/>
          <a:p>
            <a:r>
              <a:rPr lang="el-GR" dirty="0"/>
              <a:t>Βιβλιογραφικές αναφορές</a:t>
            </a:r>
            <a:endParaRPr lang="de-DE" dirty="0"/>
          </a:p>
        </p:txBody>
      </p:sp>
      <p:sp>
        <p:nvSpPr>
          <p:cNvPr id="3" name="Inhaltsplatzhalter 2">
            <a:extLst>
              <a:ext uri="{FF2B5EF4-FFF2-40B4-BE49-F238E27FC236}">
                <a16:creationId xmlns="" xmlns:a16="http://schemas.microsoft.com/office/drawing/2014/main" id="{A2276DC8-BB4A-4C23-851C-F74A4F9927F6}"/>
              </a:ext>
            </a:extLst>
          </p:cNvPr>
          <p:cNvSpPr>
            <a:spLocks noGrp="1"/>
          </p:cNvSpPr>
          <p:nvPr>
            <p:ph idx="1"/>
          </p:nvPr>
        </p:nvSpPr>
        <p:spPr>
          <a:xfrm>
            <a:off x="1361879" y="1638300"/>
            <a:ext cx="9598700" cy="3581400"/>
          </a:xfrm>
        </p:spPr>
        <p:txBody>
          <a:bodyPr>
            <a:normAutofit fontScale="62500" lnSpcReduction="20000"/>
          </a:bodyPr>
          <a:lstStyle/>
          <a:p>
            <a:r>
              <a:rPr lang="en-US" dirty="0"/>
              <a:t>Amt </a:t>
            </a:r>
            <a:r>
              <a:rPr lang="en-US" dirty="0" err="1"/>
              <a:t>für</a:t>
            </a:r>
            <a:r>
              <a:rPr lang="en-US" dirty="0"/>
              <a:t> </a:t>
            </a:r>
            <a:r>
              <a:rPr lang="en-US" dirty="0" err="1"/>
              <a:t>multikulturelle</a:t>
            </a:r>
            <a:r>
              <a:rPr lang="en-US" dirty="0"/>
              <a:t> </a:t>
            </a:r>
            <a:r>
              <a:rPr lang="en-US" dirty="0" err="1"/>
              <a:t>Angelegenheiten</a:t>
            </a:r>
            <a:r>
              <a:rPr lang="en-US" dirty="0"/>
              <a:t> Frankfurt am Main (2016): </a:t>
            </a:r>
            <a:r>
              <a:rPr lang="en-US" dirty="0" err="1"/>
              <a:t>Mehrsprachigkeit</a:t>
            </a:r>
            <a:r>
              <a:rPr lang="en-US" dirty="0"/>
              <a:t> in </a:t>
            </a:r>
            <a:r>
              <a:rPr lang="en-US" dirty="0" err="1"/>
              <a:t>Kinderatgesstätte</a:t>
            </a:r>
            <a:r>
              <a:rPr lang="en-US" dirty="0"/>
              <a:t> und Schule. Available online: https://frankfurt.de/service-und-rathaus/verwaltung/publikationen/amt-fuer-multikulturelle-angelegenheiten/bildung-und-sprache/handreichung-mehrsprachigkeit-in-kindertagesstaette-und-schule</a:t>
            </a:r>
          </a:p>
          <a:p>
            <a:r>
              <a:rPr lang="en-US" dirty="0" err="1"/>
              <a:t>Domenig</a:t>
            </a:r>
            <a:r>
              <a:rPr lang="en-US" dirty="0"/>
              <a:t>, Dagmar (2007): </a:t>
            </a:r>
            <a:r>
              <a:rPr lang="en-US" dirty="0" err="1"/>
              <a:t>Transkulturelle</a:t>
            </a:r>
            <a:r>
              <a:rPr lang="en-US" dirty="0"/>
              <a:t> </a:t>
            </a:r>
            <a:r>
              <a:rPr lang="en-US" dirty="0" err="1"/>
              <a:t>Kompetenz</a:t>
            </a:r>
            <a:r>
              <a:rPr lang="en-US" dirty="0"/>
              <a:t>. </a:t>
            </a:r>
            <a:r>
              <a:rPr lang="en-US" dirty="0" err="1"/>
              <a:t>Lehrbuch</a:t>
            </a:r>
            <a:r>
              <a:rPr lang="en-US" dirty="0"/>
              <a:t> </a:t>
            </a:r>
            <a:r>
              <a:rPr lang="en-US" dirty="0" err="1"/>
              <a:t>für</a:t>
            </a:r>
            <a:r>
              <a:rPr lang="en-US" dirty="0"/>
              <a:t> </a:t>
            </a:r>
            <a:r>
              <a:rPr lang="en-US" dirty="0" err="1"/>
              <a:t>Pflege</a:t>
            </a:r>
            <a:r>
              <a:rPr lang="en-US" dirty="0"/>
              <a:t>-, </a:t>
            </a:r>
            <a:r>
              <a:rPr lang="en-US" dirty="0" err="1"/>
              <a:t>Gesundheits</a:t>
            </a:r>
            <a:r>
              <a:rPr lang="en-US" dirty="0"/>
              <a:t>- und </a:t>
            </a:r>
            <a:r>
              <a:rPr lang="en-US" dirty="0" err="1"/>
              <a:t>Sozialberufe</a:t>
            </a:r>
            <a:r>
              <a:rPr lang="en-US" dirty="0"/>
              <a:t>. </a:t>
            </a:r>
          </a:p>
          <a:p>
            <a:r>
              <a:rPr lang="en-US" dirty="0" err="1"/>
              <a:t>Erkurt</a:t>
            </a:r>
            <a:r>
              <a:rPr lang="en-US" dirty="0"/>
              <a:t>, Melisa (2021): Generation Haram. </a:t>
            </a:r>
            <a:r>
              <a:rPr lang="en-US" dirty="0" err="1"/>
              <a:t>Warum</a:t>
            </a:r>
            <a:r>
              <a:rPr lang="en-US" dirty="0"/>
              <a:t> Schule </a:t>
            </a:r>
            <a:r>
              <a:rPr lang="en-US" dirty="0" err="1"/>
              <a:t>lernen</a:t>
            </a:r>
            <a:r>
              <a:rPr lang="en-US" dirty="0"/>
              <a:t> muss, </a:t>
            </a:r>
            <a:r>
              <a:rPr lang="en-US" dirty="0" err="1"/>
              <a:t>allen</a:t>
            </a:r>
            <a:r>
              <a:rPr lang="en-US" dirty="0"/>
              <a:t> </a:t>
            </a:r>
            <a:r>
              <a:rPr lang="en-US" dirty="0" err="1"/>
              <a:t>eine</a:t>
            </a:r>
            <a:r>
              <a:rPr lang="en-US" dirty="0"/>
              <a:t> </a:t>
            </a:r>
            <a:r>
              <a:rPr lang="en-US" dirty="0" err="1"/>
              <a:t>Stimme</a:t>
            </a:r>
            <a:r>
              <a:rPr lang="en-US" dirty="0"/>
              <a:t> </a:t>
            </a:r>
            <a:r>
              <a:rPr lang="en-US" dirty="0" err="1"/>
              <a:t>zu</a:t>
            </a:r>
            <a:r>
              <a:rPr lang="en-US" dirty="0"/>
              <a:t> </a:t>
            </a:r>
            <a:r>
              <a:rPr lang="en-US" dirty="0" err="1"/>
              <a:t>geben</a:t>
            </a:r>
            <a:r>
              <a:rPr lang="en-US" dirty="0"/>
              <a:t>. </a:t>
            </a:r>
          </a:p>
          <a:p>
            <a:r>
              <a:rPr lang="en-US" dirty="0" err="1"/>
              <a:t>Garbes</a:t>
            </a:r>
            <a:r>
              <a:rPr lang="en-US" dirty="0"/>
              <a:t>, Angela (2018): Like a Mother. A Feminist Journey throughout the Science and Culture of Pregnancy.</a:t>
            </a:r>
          </a:p>
          <a:p>
            <a:r>
              <a:rPr lang="en-US" dirty="0"/>
              <a:t>Hofstede, Geert (1991): Culture and </a:t>
            </a:r>
            <a:r>
              <a:rPr lang="en-US" dirty="0" err="1"/>
              <a:t>Organisations</a:t>
            </a:r>
            <a:r>
              <a:rPr lang="en-US" dirty="0"/>
              <a:t>. Software of the mind.</a:t>
            </a:r>
          </a:p>
          <a:p>
            <a:r>
              <a:rPr lang="en-US" dirty="0"/>
              <a:t>Keller, Heidi (2011): </a:t>
            </a:r>
            <a:r>
              <a:rPr lang="en-US" dirty="0" err="1"/>
              <a:t>Kinderalltag</a:t>
            </a:r>
            <a:r>
              <a:rPr lang="en-US" dirty="0"/>
              <a:t>. </a:t>
            </a:r>
            <a:r>
              <a:rPr lang="en-US" dirty="0" err="1"/>
              <a:t>Kulturen</a:t>
            </a:r>
            <a:r>
              <a:rPr lang="en-US" dirty="0"/>
              <a:t> und </a:t>
            </a:r>
            <a:r>
              <a:rPr lang="en-US" dirty="0" err="1"/>
              <a:t>ihre</a:t>
            </a:r>
            <a:r>
              <a:rPr lang="en-US" dirty="0"/>
              <a:t> </a:t>
            </a:r>
            <a:r>
              <a:rPr lang="en-US" dirty="0" err="1"/>
              <a:t>Bedeutung</a:t>
            </a:r>
            <a:r>
              <a:rPr lang="en-US" dirty="0"/>
              <a:t> </a:t>
            </a:r>
            <a:r>
              <a:rPr lang="en-US" dirty="0" err="1"/>
              <a:t>für</a:t>
            </a:r>
            <a:r>
              <a:rPr lang="en-US" dirty="0"/>
              <a:t> </a:t>
            </a:r>
            <a:r>
              <a:rPr lang="en-US" dirty="0" err="1"/>
              <a:t>Bildung</a:t>
            </a:r>
            <a:r>
              <a:rPr lang="en-US" dirty="0"/>
              <a:t> und </a:t>
            </a:r>
            <a:r>
              <a:rPr lang="en-US" dirty="0" err="1"/>
              <a:t>Erziehung</a:t>
            </a:r>
            <a:r>
              <a:rPr lang="en-US" dirty="0"/>
              <a:t>.</a:t>
            </a:r>
          </a:p>
          <a:p>
            <a:r>
              <a:rPr lang="en-US" dirty="0"/>
              <a:t>Richter, Sandra (2014): Eine </a:t>
            </a:r>
            <a:r>
              <a:rPr lang="en-US" dirty="0" err="1"/>
              <a:t>vorurteilbewusste</a:t>
            </a:r>
            <a:r>
              <a:rPr lang="en-US" dirty="0"/>
              <a:t> </a:t>
            </a:r>
            <a:r>
              <a:rPr lang="en-US" dirty="0" err="1"/>
              <a:t>Lernumgebung</a:t>
            </a:r>
            <a:r>
              <a:rPr lang="en-US" dirty="0"/>
              <a:t> </a:t>
            </a:r>
            <a:r>
              <a:rPr lang="en-US" dirty="0" err="1"/>
              <a:t>gestalten</a:t>
            </a:r>
            <a:r>
              <a:rPr lang="en-US" dirty="0"/>
              <a:t>. Available online: https://situationsansatz.de/publikationen/eine-vorurteilsbewusste-lernumgebung-gestalten/</a:t>
            </a:r>
          </a:p>
          <a:p>
            <a:r>
              <a:rPr lang="en-US" dirty="0" err="1"/>
              <a:t>Schönhoft</a:t>
            </a:r>
            <a:r>
              <a:rPr lang="en-US" dirty="0"/>
              <a:t>, Michaela (2013): </a:t>
            </a:r>
            <a:r>
              <a:rPr lang="en-US" dirty="0" err="1"/>
              <a:t>Kindheiten</a:t>
            </a:r>
            <a:r>
              <a:rPr lang="en-US" dirty="0"/>
              <a:t>. Wie </a:t>
            </a:r>
            <a:r>
              <a:rPr lang="en-US" dirty="0" err="1"/>
              <a:t>kleine</a:t>
            </a:r>
            <a:r>
              <a:rPr lang="en-US" dirty="0"/>
              <a:t> Menschen in </a:t>
            </a:r>
            <a:r>
              <a:rPr lang="en-US" dirty="0" err="1"/>
              <a:t>anderen</a:t>
            </a:r>
            <a:r>
              <a:rPr lang="en-US" dirty="0"/>
              <a:t> </a:t>
            </a:r>
            <a:r>
              <a:rPr lang="en-US" dirty="0" err="1"/>
              <a:t>Ländern</a:t>
            </a:r>
            <a:r>
              <a:rPr lang="en-US" dirty="0"/>
              <a:t> </a:t>
            </a:r>
            <a:r>
              <a:rPr lang="en-US" dirty="0" err="1"/>
              <a:t>groß</a:t>
            </a:r>
            <a:r>
              <a:rPr lang="en-US" dirty="0"/>
              <a:t> </a:t>
            </a:r>
            <a:r>
              <a:rPr lang="en-US" dirty="0" err="1"/>
              <a:t>werden</a:t>
            </a:r>
            <a:r>
              <a:rPr lang="en-US" dirty="0"/>
              <a:t>.</a:t>
            </a:r>
          </a:p>
          <a:p>
            <a:r>
              <a:rPr lang="en-US" dirty="0"/>
              <a:t>Steel, Liz/Kid, Warren/ Brown, Anne (2012): The family (Skills based Sociology). </a:t>
            </a:r>
          </a:p>
          <a:p>
            <a:r>
              <a:rPr lang="en-US" dirty="0" err="1"/>
              <a:t>Rüschoff</a:t>
            </a:r>
            <a:r>
              <a:rPr lang="en-US" dirty="0"/>
              <a:t>/ </a:t>
            </a:r>
            <a:r>
              <a:rPr lang="en-US" dirty="0" err="1"/>
              <a:t>Laabdallaiou</a:t>
            </a:r>
            <a:r>
              <a:rPr lang="en-US" dirty="0"/>
              <a:t> (2016): </a:t>
            </a:r>
            <a:r>
              <a:rPr lang="en-US" dirty="0" err="1"/>
              <a:t>Umgang</a:t>
            </a:r>
            <a:r>
              <a:rPr lang="en-US" dirty="0"/>
              <a:t> </a:t>
            </a:r>
            <a:r>
              <a:rPr lang="en-US" dirty="0" err="1"/>
              <a:t>mit</a:t>
            </a:r>
            <a:r>
              <a:rPr lang="en-US" dirty="0"/>
              <a:t> </a:t>
            </a:r>
            <a:r>
              <a:rPr lang="en-US" dirty="0" err="1"/>
              <a:t>muslimischen</a:t>
            </a:r>
            <a:r>
              <a:rPr lang="en-US" dirty="0"/>
              <a:t> </a:t>
            </a:r>
            <a:r>
              <a:rPr lang="en-US" dirty="0" err="1"/>
              <a:t>Patienten</a:t>
            </a:r>
            <a:r>
              <a:rPr lang="en-US" dirty="0"/>
              <a:t>.</a:t>
            </a:r>
          </a:p>
          <a:p>
            <a:r>
              <a:rPr lang="en-US" dirty="0"/>
              <a:t>Yang, Liu (2010): East meets West. </a:t>
            </a:r>
          </a:p>
        </p:txBody>
      </p:sp>
      <p:sp>
        <p:nvSpPr>
          <p:cNvPr id="4" name="Foliennummernplatzhalter 3">
            <a:extLst>
              <a:ext uri="{FF2B5EF4-FFF2-40B4-BE49-F238E27FC236}">
                <a16:creationId xmlns="" xmlns:a16="http://schemas.microsoft.com/office/drawing/2014/main" id="{70555B2F-9697-4908-AF16-6E9DF8E2DB6A}"/>
              </a:ext>
            </a:extLst>
          </p:cNvPr>
          <p:cNvSpPr>
            <a:spLocks noGrp="1"/>
          </p:cNvSpPr>
          <p:nvPr>
            <p:ph type="sldNum" sz="quarter" idx="12"/>
          </p:nvPr>
        </p:nvSpPr>
        <p:spPr/>
        <p:txBody>
          <a:bodyPr/>
          <a:lstStyle/>
          <a:p>
            <a:fld id="{C014DD1E-5D91-48A3-AD6D-45FBA980D106}" type="slidenum">
              <a:rPr lang="en-GB" smtClean="0"/>
              <a:t>39</a:t>
            </a:fld>
            <a:endParaRPr lang="en-GB" dirty="0"/>
          </a:p>
        </p:txBody>
      </p:sp>
    </p:spTree>
    <p:extLst>
      <p:ext uri="{BB962C8B-B14F-4D97-AF65-F5344CB8AC3E}">
        <p14:creationId xmlns:p14="http://schemas.microsoft.com/office/powerpoint/2010/main" val="41483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30D82A00-D067-43A1-B150-DB58728B8F70}"/>
              </a:ext>
            </a:extLst>
          </p:cNvPr>
          <p:cNvSpPr>
            <a:spLocks noGrp="1"/>
          </p:cNvSpPr>
          <p:nvPr>
            <p:ph type="title"/>
          </p:nvPr>
        </p:nvSpPr>
        <p:spPr>
          <a:xfrm>
            <a:off x="1306671" y="285067"/>
            <a:ext cx="9598700" cy="1485900"/>
          </a:xfrm>
        </p:spPr>
        <p:txBody>
          <a:bodyPr/>
          <a:lstStyle/>
          <a:p>
            <a:pPr algn="ctr"/>
            <a:r>
              <a:rPr lang="el-GR" dirty="0"/>
              <a:t>Παραδόσεις και πεποιθήσεις για την εγκυμοσύνη σε όλο τον κόσμο</a:t>
            </a:r>
            <a:endParaRPr lang="de-DE" dirty="0"/>
          </a:p>
        </p:txBody>
      </p:sp>
      <p:sp>
        <p:nvSpPr>
          <p:cNvPr id="2" name="Slide Number Placeholder 1"/>
          <p:cNvSpPr>
            <a:spLocks noGrp="1"/>
          </p:cNvSpPr>
          <p:nvPr>
            <p:ph type="sldNum" sz="quarter" idx="12"/>
          </p:nvPr>
        </p:nvSpPr>
        <p:spPr/>
        <p:txBody>
          <a:bodyPr/>
          <a:lstStyle/>
          <a:p>
            <a:fld id="{C014DD1E-5D91-48A3-AD6D-45FBA980D106}" type="slidenum">
              <a:rPr lang="en-GB" smtClean="0"/>
              <a:t>4</a:t>
            </a:fld>
            <a:endParaRPr lang="en-GB" dirty="0"/>
          </a:p>
        </p:txBody>
      </p:sp>
      <p:sp>
        <p:nvSpPr>
          <p:cNvPr id="5" name="Sprechblase: oval 4">
            <a:extLst>
              <a:ext uri="{FF2B5EF4-FFF2-40B4-BE49-F238E27FC236}">
                <a16:creationId xmlns="" xmlns:a16="http://schemas.microsoft.com/office/drawing/2014/main" id="{B3CD0579-A01A-4C01-B753-200915709B03}"/>
              </a:ext>
            </a:extLst>
          </p:cNvPr>
          <p:cNvSpPr/>
          <p:nvPr/>
        </p:nvSpPr>
        <p:spPr>
          <a:xfrm>
            <a:off x="1197868" y="1503767"/>
            <a:ext cx="3049518" cy="1900225"/>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marL="457200">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«Στις Τουρκάλες μητέρες συνίσταται να μην βγαίνουν από το σπίτι για 40 ημέρες μετά τον τοκετό» Gönül Y.</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prechblase: rechteckig mit abgerundeten Ecken 5">
            <a:extLst>
              <a:ext uri="{FF2B5EF4-FFF2-40B4-BE49-F238E27FC236}">
                <a16:creationId xmlns="" xmlns:a16="http://schemas.microsoft.com/office/drawing/2014/main" id="{8D01EEF2-84A6-4A47-9157-E365139AF59A}"/>
              </a:ext>
            </a:extLst>
          </p:cNvPr>
          <p:cNvSpPr/>
          <p:nvPr/>
        </p:nvSpPr>
        <p:spPr>
          <a:xfrm>
            <a:off x="8391480" y="1691774"/>
            <a:ext cx="2704732" cy="1712218"/>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l-GR" sz="1800" dirty="0"/>
              <a:t>«Πολλοί Τούρκοι πιστεύουν ότι το κόψιμο των μαλλιών της μητέρας θα κόψει τη ζωή των μωρών.» Güler Y.</a:t>
            </a:r>
            <a:endParaRPr lang="de-DE" sz="1800" dirty="0"/>
          </a:p>
        </p:txBody>
      </p:sp>
      <p:sp>
        <p:nvSpPr>
          <p:cNvPr id="8" name="Sprechblase: rechteckig 7">
            <a:extLst>
              <a:ext uri="{FF2B5EF4-FFF2-40B4-BE49-F238E27FC236}">
                <a16:creationId xmlns="" xmlns:a16="http://schemas.microsoft.com/office/drawing/2014/main" id="{9D76B3AE-DF0D-41AA-A309-2C67D30C6A6B}"/>
              </a:ext>
            </a:extLst>
          </p:cNvPr>
          <p:cNvSpPr/>
          <p:nvPr/>
        </p:nvSpPr>
        <p:spPr>
          <a:xfrm>
            <a:off x="4438228" y="4271730"/>
            <a:ext cx="3024336" cy="1879104"/>
          </a:xfrm>
          <a:prstGeom prst="wedgeRectCallout">
            <a:avLst/>
          </a:prstGeom>
        </p:spPr>
        <p:style>
          <a:lnRef idx="2">
            <a:schemeClr val="accent3"/>
          </a:lnRef>
          <a:fillRef idx="1">
            <a:schemeClr val="lt1"/>
          </a:fillRef>
          <a:effectRef idx="0">
            <a:schemeClr val="accent3"/>
          </a:effectRef>
          <a:fontRef idx="minor">
            <a:schemeClr val="dk1"/>
          </a:fontRef>
        </p:style>
        <p:txBody>
          <a:bodyPr rtlCol="0" anchor="ctr"/>
          <a:lstStyle/>
          <a:p>
            <a:pPr marL="457200">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«Στις Ρωσίδες μέλλουσες μητέρες συνιστάται να μην κοιμούνται ανάσκελα.» Vera 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prechblase: oval 8">
            <a:extLst>
              <a:ext uri="{FF2B5EF4-FFF2-40B4-BE49-F238E27FC236}">
                <a16:creationId xmlns="" xmlns:a16="http://schemas.microsoft.com/office/drawing/2014/main" id="{D9715AAB-0165-4F94-8312-632D068BE226}"/>
              </a:ext>
            </a:extLst>
          </p:cNvPr>
          <p:cNvSpPr/>
          <p:nvPr/>
        </p:nvSpPr>
        <p:spPr>
          <a:xfrm>
            <a:off x="7847786" y="4077072"/>
            <a:ext cx="3856860" cy="187910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marL="457200">
              <a:lnSpc>
                <a:spcPts val="1500"/>
              </a:lnSpc>
              <a:spcBef>
                <a:spcPts val="600"/>
              </a:spcBef>
            </a:pPr>
            <a:r>
              <a:rPr lang="el-GR" sz="1800" i="1" dirty="0">
                <a:latin typeface="Calibri" panose="020F0502020204030204" pitchFamily="34" charset="0"/>
                <a:ea typeface="Calibri" panose="020F0502020204030204" pitchFamily="34" charset="0"/>
                <a:cs typeface="Times New Roman" panose="02020603050405020304" pitchFamily="18" charset="0"/>
              </a:rPr>
              <a:t>«Στην Κίνα συνήθως συνιστάται στις γυναίκες να μην τρώνε πολύ ζεστό ή πολύ κρύο φαγητό για να διατηρήσουν το Ying και το Yang σε ισορροπία.» Mailin 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rechblase: oval 9">
            <a:extLst>
              <a:ext uri="{FF2B5EF4-FFF2-40B4-BE49-F238E27FC236}">
                <a16:creationId xmlns="" xmlns:a16="http://schemas.microsoft.com/office/drawing/2014/main" id="{FEF80977-C32E-47D7-8187-25DE43D17AA8}"/>
              </a:ext>
            </a:extLst>
          </p:cNvPr>
          <p:cNvSpPr/>
          <p:nvPr/>
        </p:nvSpPr>
        <p:spPr>
          <a:xfrm>
            <a:off x="949548" y="3717032"/>
            <a:ext cx="3416672" cy="2160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ts val="1500"/>
              </a:lnSpc>
              <a:spcBef>
                <a:spcPts val="600"/>
              </a:spcBef>
            </a:pPr>
            <a:r>
              <a:rPr lang="el-GR" sz="1800" i="1" dirty="0">
                <a:solidFill>
                  <a:schemeClr val="bg2"/>
                </a:solidFill>
                <a:latin typeface="Calibri" panose="020F0502020204030204" pitchFamily="34" charset="0"/>
                <a:ea typeface="Calibri" panose="020F0502020204030204" pitchFamily="34" charset="0"/>
                <a:cs typeface="Times New Roman" panose="02020603050405020304" pitchFamily="18" charset="0"/>
              </a:rPr>
              <a:t>«Στην Κορέα, οι ηλικιωμένες γυναίκες συχνά πιστεύουν ότι μπορούν να προβλέψουν το φύλο των μωρών από το σχήμα της κοιλιάς της εγκύου.» Sumi P.</a:t>
            </a:r>
            <a:endParaRPr lang="de-DE"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prechblase: rechteckig mit abgerundeten Ecken 10">
            <a:extLst>
              <a:ext uri="{FF2B5EF4-FFF2-40B4-BE49-F238E27FC236}">
                <a16:creationId xmlns="" xmlns:a16="http://schemas.microsoft.com/office/drawing/2014/main" id="{C65A6C09-835B-4F76-9970-42C96DA8E78E}"/>
              </a:ext>
            </a:extLst>
          </p:cNvPr>
          <p:cNvSpPr/>
          <p:nvPr/>
        </p:nvSpPr>
        <p:spPr>
          <a:xfrm>
            <a:off x="4438228" y="2171700"/>
            <a:ext cx="3672408" cy="16333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ts val="1500"/>
              </a:lnSpc>
              <a:spcBef>
                <a:spcPts val="600"/>
              </a:spcBef>
            </a:pPr>
            <a:r>
              <a:rPr lang="el-GR" sz="1800" i="1" dirty="0">
                <a:solidFill>
                  <a:schemeClr val="bg2"/>
                </a:solidFill>
                <a:latin typeface="Calibri" panose="020F0502020204030204" pitchFamily="34" charset="0"/>
                <a:ea typeface="Calibri" panose="020F0502020204030204" pitchFamily="34" charset="0"/>
                <a:cs typeface="Times New Roman" panose="02020603050405020304" pitchFamily="18" charset="0"/>
              </a:rPr>
              <a:t>«Στην Ιρλανδία οι έγκυες γυναίκες φορούν συνήθως ένα μετάλλιο, της προστάτιδας αγίας τους, για να τις προστατεύει από το κακό.» Beth M.</a:t>
            </a:r>
            <a:endParaRPr lang="de-DE"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188" y="3717032"/>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p:txBody>
          <a:bodyPr/>
          <a:lstStyle/>
          <a:p>
            <a:r>
              <a:rPr lang="el-GR" dirty="0"/>
              <a:t>Πολιτιστικές πρακτικές γύρω από την εγκυμοσύνη και τον τοκετό</a:t>
            </a:r>
            <a:endParaRPr lang="de-DE" dirty="0"/>
          </a:p>
        </p:txBody>
      </p:sp>
      <p:sp>
        <p:nvSpPr>
          <p:cNvPr id="3" name="Inhaltsplatzhalter 2">
            <a:extLst>
              <a:ext uri="{FF2B5EF4-FFF2-40B4-BE49-F238E27FC236}">
                <a16:creationId xmlns="" xmlns:a16="http://schemas.microsoft.com/office/drawing/2014/main" id="{E6E06139-ED27-4BF3-84E4-64552C796DA4}"/>
              </a:ext>
            </a:extLst>
          </p:cNvPr>
          <p:cNvSpPr>
            <a:spLocks noGrp="1"/>
          </p:cNvSpPr>
          <p:nvPr>
            <p:ph idx="1"/>
          </p:nvPr>
        </p:nvSpPr>
        <p:spPr>
          <a:xfrm>
            <a:off x="981844" y="1916832"/>
            <a:ext cx="10174764" cy="4248472"/>
          </a:xfrm>
        </p:spPr>
        <p:txBody>
          <a:bodyPr>
            <a:normAutofit fontScale="85000" lnSpcReduction="10000"/>
          </a:bodyPr>
          <a:lstStyle/>
          <a:p>
            <a:pPr>
              <a:lnSpc>
                <a:spcPts val="15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Διαφορετικοί πολιτισμοί έχουν διαφορετικές αξίες, πεποιθήσεις και πρακτικές σε σχέση με την εγκυμοσύνη και τον τοκετό. Το πολιτισμικό υπόβαθρο μιας γυναίκας μπορεί να επηρεάσει τις ανάγκες και τις προσδοκίες της κατά τη διάρκεια της εγκυμοσύνης και του τοκετού, καθώς και τον τρόπο με τον οποίο η ίδια και η οικογένειά της φροντίζουν ένα μωρό.</a:t>
            </a:r>
          </a:p>
          <a:p>
            <a:pPr>
              <a:lnSpc>
                <a:spcPts val="1500"/>
              </a:lnSpc>
              <a:spcBef>
                <a:spcPts val="600"/>
              </a:spcBef>
            </a:pPr>
            <a:r>
              <a:rPr lang="el-GR" sz="1800" dirty="0">
                <a:latin typeface="Calibri" panose="020F0502020204030204" pitchFamily="34" charset="0"/>
                <a:ea typeface="Calibri" panose="020F0502020204030204" pitchFamily="34" charset="0"/>
                <a:cs typeface="Times New Roman" panose="02020603050405020304" pitchFamily="18" charset="0"/>
              </a:rPr>
              <a:t>Πολλές γυναίκες πιστεύουν ότι είναι σημαντικό να ακολουθούν τις παραδοσιακές πρακτικές εγκυμοσύνης και γέννησης της κουλτούρας τους. Συχνά αυτές οι πρακτικές είναι βαθιά ριζωμένες στην οικογενειακή και πολιτιστική παράδοση.</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ts val="1500"/>
              </a:lnSpc>
              <a:spcBef>
                <a:spcPts val="600"/>
              </a:spcBef>
              <a:buNone/>
            </a:pPr>
            <a:r>
              <a:rPr lang="el-GR" sz="1800" dirty="0">
                <a:latin typeface="Calibri" panose="020F0502020204030204" pitchFamily="34" charset="0"/>
                <a:ea typeface="Calibri" panose="020F0502020204030204" pitchFamily="34" charset="0"/>
                <a:cs typeface="Times New Roman" panose="02020603050405020304" pitchFamily="18" charset="0"/>
              </a:rPr>
              <a:t>Για παράδειγμα</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873093" lvl="1" indent="-342900">
              <a:lnSpc>
                <a:spcPct val="106000"/>
              </a:lnSpc>
              <a:spcBef>
                <a:spcPts val="600"/>
              </a:spcBef>
              <a:spcAft>
                <a:spcPts val="800"/>
              </a:spcAft>
              <a:buFont typeface="Calibri" panose="020F050202020403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Πώς πρέπει να συμπεριφέρεται μια έγκυος γυναίκα (τι να φάει, τι να κάνει κ.λπ.)</a:t>
            </a:r>
          </a:p>
          <a:p>
            <a:pPr marL="873093" lvl="1" indent="-342900">
              <a:lnSpc>
                <a:spcPct val="106000"/>
              </a:lnSpc>
              <a:spcBef>
                <a:spcPts val="600"/>
              </a:spcBef>
              <a:spcAft>
                <a:spcPts val="800"/>
              </a:spcAft>
              <a:buFont typeface="Calibri" panose="020F050202020403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Πώς πρέπει να λαμβάνει χώρα ο τοκετός (πού πρέπει να πραγματοποιηθεί, ποιος πρέπει να είναι εκεί για να υποστηρίξει τη γυναίκα - σε ορισμένους πολιτισμούς, αυτός θα ήταν σαφώς ο πατέρας ενώ σε άλλους θα ήταν μια γυναίκα από την οικογένεια)</a:t>
            </a:r>
          </a:p>
          <a:p>
            <a:pPr marL="873093" lvl="1" indent="-342900">
              <a:lnSpc>
                <a:spcPct val="106000"/>
              </a:lnSpc>
              <a:spcBef>
                <a:spcPts val="600"/>
              </a:spcBef>
              <a:spcAft>
                <a:spcPts val="800"/>
              </a:spcAft>
              <a:buFont typeface="Calibri" panose="020F050202020403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Τι πρέπει να γίνει αμέσως μετά τη γέννηση του μωρού (ποιος θα το κρατήσει, υπάρχουν θρησκευτικές τελετουργίες που πρέπει να ακολουθηθούν;)</a:t>
            </a:r>
          </a:p>
          <a:p>
            <a:pPr marL="873093" lvl="1" indent="-342900">
              <a:lnSpc>
                <a:spcPct val="106000"/>
              </a:lnSpc>
              <a:spcBef>
                <a:spcPts val="600"/>
              </a:spcBef>
              <a:spcAft>
                <a:spcPts val="800"/>
              </a:spcAft>
              <a:buFont typeface="Calibri" panose="020F0502020204030204" pitchFamily="34" charset="0"/>
              <a:buChar char="-"/>
            </a:pPr>
            <a:r>
              <a:rPr lang="el-GR" sz="1800" dirty="0">
                <a:latin typeface="Calibri" panose="020F0502020204030204" pitchFamily="34" charset="0"/>
                <a:ea typeface="Calibri" panose="020F0502020204030204" pitchFamily="34" charset="0"/>
                <a:cs typeface="Times New Roman" panose="02020603050405020304" pitchFamily="18" charset="0"/>
              </a:rPr>
              <a:t>Τι ακολουθεί για τη μητέρα και το παιδί; (Θα υπάρχουν λίγοι ή πολλοί άνθρωποι που θα τους υποστηρίζουν, τυχόν θρησκευτικές πρακτικές, ποιος είναι ο ρόλος της γιαγιάς;)</a:t>
            </a:r>
            <a:endParaRPr lang="en-US" dirty="0"/>
          </a:p>
          <a:p>
            <a:endParaRPr lang="de-DE"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5</a:t>
            </a:fld>
            <a:endParaRPr lang="en-GB" dirty="0"/>
          </a:p>
        </p:txBody>
      </p:sp>
    </p:spTree>
    <p:extLst>
      <p:ext uri="{BB962C8B-B14F-4D97-AF65-F5344CB8AC3E}">
        <p14:creationId xmlns:p14="http://schemas.microsoft.com/office/powerpoint/2010/main" val="28403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837828" y="404664"/>
            <a:ext cx="10670167" cy="1672907"/>
          </a:xfrm>
        </p:spPr>
        <p:txBody>
          <a:bodyPr>
            <a:noAutofit/>
          </a:bodyPr>
          <a:lstStyle/>
          <a:p>
            <a:r>
              <a:rPr lang="el-GR" sz="3800" dirty="0"/>
              <a:t>Οι παραδόσεις και οι πολιτισμικές πρακτικές μπορεί να παρέχουν ασφάλεια αλλά μπορεί επίσης να προκαλέσουν άγχος στις γυναίκες</a:t>
            </a:r>
            <a:endParaRPr lang="de-DE" sz="38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6</a:t>
            </a:fld>
            <a:endParaRPr lang="en-GB" dirty="0"/>
          </a:p>
        </p:txBody>
      </p:sp>
      <p:sp>
        <p:nvSpPr>
          <p:cNvPr id="10" name="Sprechblase: rechteckig mit abgerundeten Ecken 9">
            <a:extLst>
              <a:ext uri="{FF2B5EF4-FFF2-40B4-BE49-F238E27FC236}">
                <a16:creationId xmlns="" xmlns:a16="http://schemas.microsoft.com/office/drawing/2014/main" id="{1D85ACCA-F331-4AFA-94DE-6BE91154A5D0}"/>
              </a:ext>
            </a:extLst>
          </p:cNvPr>
          <p:cNvSpPr/>
          <p:nvPr/>
        </p:nvSpPr>
        <p:spPr>
          <a:xfrm>
            <a:off x="2113402" y="2093608"/>
            <a:ext cx="8661529" cy="373624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lnSpc>
                <a:spcPts val="1500"/>
              </a:lnSpc>
              <a:spcBef>
                <a:spcPts val="600"/>
              </a:spcBef>
            </a:pPr>
            <a:r>
              <a:rPr lang="el-GR" sz="1900" i="1" dirty="0" err="1">
                <a:solidFill>
                  <a:schemeClr val="bg2"/>
                </a:solidFill>
                <a:latin typeface="Calibri" panose="020F0502020204030204" pitchFamily="34" charset="0"/>
                <a:ea typeface="Calibri" panose="020F0502020204030204" pitchFamily="34" charset="0"/>
                <a:cs typeface="Times New Roman" panose="02020603050405020304" pitchFamily="18" charset="0"/>
              </a:rPr>
              <a:t>Fatima</a:t>
            </a:r>
            <a:r>
              <a:rPr lang="el-GR" sz="1900" i="1" dirty="0">
                <a:solidFill>
                  <a:schemeClr val="bg2"/>
                </a:solidFill>
                <a:latin typeface="Calibri" panose="020F0502020204030204" pitchFamily="34" charset="0"/>
                <a:ea typeface="Calibri" panose="020F0502020204030204" pitchFamily="34" charset="0"/>
                <a:cs typeface="Times New Roman" panose="02020603050405020304" pitchFamily="18" charset="0"/>
              </a:rPr>
              <a:t> από τη Συρία: «Στην οικογένειά μας, οι γυναίκες λαμβάνουν  πολύ καλή φροντίδα κατά τη διάρκεια της εγκυμοσύνης, ειδικά από τη μητέρα και την πεθερά τους. Αυτό το διάστημα παίζουν σημαντικότερο ρόλο από τον σύζυγο. Επίσης, εγώ δεν ήθελα ο σύζυγός μου να είναι παρών κατά τον τοκετό, αλλά προτίμησα να έχω τη μητέρα μου εκεί. Η μητέρα μου ψιθύρισε το μουσουλμανικό κάλεσμα για προσευχή στο αυτί της κόρης μου αμέσως μετά τη γέννησή της. Και φρόντισε να μη βρει το κακό μάτι το μωρό μου. Για αυτό το λόγο καλύπτουμε το κεφάλι του μωρού με ένα λεπτό πανί. Μου άρεσε επίσης που η μητέρα μου με φρόντιζε τόσο καλά μετά τον τοκετό. Το γεγονός ότι όλη η διευρυμένη οικογένεια ενδιαφέρθηκε τόσο πολύ για μένα και μου παρείχε τόσες πολλές συμβουλές ήταν μερικές φορές ωραίο, αλλά μερικές φορές με στεναχώρησε, ειδικά την εποχή που έπρεπε να συνηθίσω τον θηλασμό και ήμουν ακόμα αρκετά εξαντλημένη, το πρώτο διάστημα μετά τον τοκετό».</a:t>
            </a:r>
            <a:endParaRPr lang="de-DE"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84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981844" y="315933"/>
            <a:ext cx="10670167" cy="1672907"/>
          </a:xfrm>
        </p:spPr>
        <p:txBody>
          <a:bodyPr>
            <a:noAutofit/>
          </a:bodyPr>
          <a:lstStyle/>
          <a:p>
            <a:r>
              <a:rPr lang="el-GR" sz="3800" dirty="0">
                <a:latin typeface="Calibri" panose="020F0502020204030204" pitchFamily="34" charset="0"/>
                <a:ea typeface="Calibri" panose="020F0502020204030204" pitchFamily="34" charset="0"/>
                <a:cs typeface="Times New Roman" panose="02020603050405020304" pitchFamily="18" charset="0"/>
              </a:rPr>
              <a:t>Οι παραδόσεις και οι πολιτιστικές πρακτικές μπορεί να παρέχουν ασφάλεια αλλά μπορεί να προκαλέσουν άγχος στις γυναίκες</a:t>
            </a:r>
            <a:r>
              <a:rPr lang="en-GB" sz="38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r>
              <a:rPr lang="el-GR" sz="1400" dirty="0">
                <a:effectLst/>
                <a:latin typeface="Calibri" panose="020F0502020204030204" pitchFamily="34" charset="0"/>
                <a:ea typeface="Calibri" panose="020F0502020204030204" pitchFamily="34" charset="0"/>
                <a:cs typeface="Times New Roman" panose="02020603050405020304" pitchFamily="18" charset="0"/>
              </a:rPr>
              <a:t>συν</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endParaRPr lang="de-DE" sz="14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7</a:t>
            </a:fld>
            <a:endParaRPr lang="en-GB" dirty="0"/>
          </a:p>
        </p:txBody>
      </p:sp>
      <p:sp>
        <p:nvSpPr>
          <p:cNvPr id="6" name="Sprechblase: oval 5">
            <a:extLst>
              <a:ext uri="{FF2B5EF4-FFF2-40B4-BE49-F238E27FC236}">
                <a16:creationId xmlns="" xmlns:a16="http://schemas.microsoft.com/office/drawing/2014/main" id="{CD9E4EBB-482D-40ED-A18F-4794CD61B4AB}"/>
              </a:ext>
            </a:extLst>
          </p:cNvPr>
          <p:cNvSpPr/>
          <p:nvPr/>
        </p:nvSpPr>
        <p:spPr>
          <a:xfrm>
            <a:off x="1701924" y="1988840"/>
            <a:ext cx="9289032" cy="395227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580" algn="just">
              <a:lnSpc>
                <a:spcPts val="1500"/>
              </a:lnSpc>
              <a:spcBef>
                <a:spcPts val="600"/>
              </a:spcBef>
            </a:pPr>
            <a:r>
              <a:rPr lang="en-GB" sz="1600" i="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l-GR" sz="1500" i="1" dirty="0">
                <a:solidFill>
                  <a:schemeClr val="bg2"/>
                </a:solidFill>
                <a:latin typeface="Calibri" panose="020F0502020204030204" pitchFamily="34" charset="0"/>
                <a:ea typeface="Calibri" panose="020F0502020204030204" pitchFamily="34" charset="0"/>
                <a:cs typeface="Times New Roman" panose="02020603050405020304" pitchFamily="18" charset="0"/>
              </a:rPr>
              <a:t>«…Κοιτάξτε τον τρόπο που η μητρότητα απεικονίζεται συνήθως σε δημοφιλείς ταινίες και τηλεοπτικές εκπομπές. Στον αμερικανικό πολιτισμό η μητρότητα είναι άρρηκτα δεμένη με τη γλώσσα της ηθικής. Επανειλημμένα, το μήνυμα που ενισχύεται στις μέλλουσες μητέρες είναι ότι υπάρχει ένας «σωστός» και ένας «λάθος» τρόπος για να κάνεις πράγματα: Υποτίθεται ότι είσαι «καλή μαμά» αν απέχεις από την καφεΐνη και το αλκοόλ ενώ είσαι έγκυος, αν δεν κερδίζεις υπερβολικό βάρος, αν προγραμματίσεις έναν λεγόμενο φυσικό τοκετό (…), αν θηλάσεις για τουλάχιστον ένα χρόνο και λάμπεις από ευτυχία σε όλη τη διαδικασία. Είσαι μια «κακή μαμά» εάν πίνεις κατά διαστήματα ένα ποτήρι κρασί κατά τη διάρκεια της εγκυμοσύνης, αν έχεις άγχος ή αμφιθυμία για να αποκτήσεις ένα μωρό, αν ανυπομονείς για επισκληρίδιο, αν ταΐσεις το μωρό σας με φόρμουλα, (…). Αυτό το πολιτιστικό πρότυπο είναι τόσο καλά εδραιωμένο που αστειευόμαστε γι’ αυτό, δηλώνοντας με υπερηφάνεια «κακές μαμάδες» όταν ξεφεύγουμε από αυτές τις προσδοκίες ». (Angela Garbes 2018, σελ.5)</a:t>
            </a:r>
            <a:endParaRPr lang="de-DE" sz="15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0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68662-6CB9-4ECF-BFDC-BA23905DDB48}"/>
              </a:ext>
            </a:extLst>
          </p:cNvPr>
          <p:cNvSpPr>
            <a:spLocks noGrp="1"/>
          </p:cNvSpPr>
          <p:nvPr>
            <p:ph type="title"/>
          </p:nvPr>
        </p:nvSpPr>
        <p:spPr/>
        <p:txBody>
          <a:bodyPr>
            <a:normAutofit/>
          </a:bodyPr>
          <a:lstStyle/>
          <a:p>
            <a:r>
              <a:rPr lang="el-GR" dirty="0"/>
              <a:t>Το τι πρέπει να κάνετε στην εγκυμοσύνη διαφέρει από πολιτισμό σε πολιτισμό.</a:t>
            </a:r>
            <a:endParaRPr lang="en-GB" dirty="0"/>
          </a:p>
        </p:txBody>
      </p:sp>
      <p:graphicFrame>
        <p:nvGraphicFramePr>
          <p:cNvPr id="6" name="Content Placeholder 2">
            <a:extLst>
              <a:ext uri="{FF2B5EF4-FFF2-40B4-BE49-F238E27FC236}">
                <a16:creationId xmlns="" xmlns:a16="http://schemas.microsoft.com/office/drawing/2014/main" id="{4B2328A0-42EF-40CF-AADE-05D44736EE11}"/>
              </a:ext>
            </a:extLst>
          </p:cNvPr>
          <p:cNvGraphicFramePr>
            <a:graphicFrameLocks noGrp="1"/>
          </p:cNvGraphicFramePr>
          <p:nvPr>
            <p:ph idx="1"/>
            <p:extLst>
              <p:ext uri="{D42A27DB-BD31-4B8C-83A1-F6EECF244321}">
                <p14:modId xmlns:p14="http://schemas.microsoft.com/office/powerpoint/2010/main" val="361826659"/>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284B7B44-CE9B-4280-9C4E-224C354B2892}"/>
              </a:ext>
            </a:extLst>
          </p:cNvPr>
          <p:cNvSpPr>
            <a:spLocks noGrp="1"/>
          </p:cNvSpPr>
          <p:nvPr>
            <p:ph type="sldNum" sz="quarter" idx="12"/>
          </p:nvPr>
        </p:nvSpPr>
        <p:spPr/>
        <p:txBody>
          <a:bodyPr/>
          <a:lstStyle/>
          <a:p>
            <a:fld id="{C014DD1E-5D91-48A3-AD6D-45FBA980D106}" type="slidenum">
              <a:rPr lang="en-GB" smtClean="0"/>
              <a:t>8</a:t>
            </a:fld>
            <a:endParaRPr lang="en-GB" dirty="0"/>
          </a:p>
        </p:txBody>
      </p:sp>
    </p:spTree>
    <p:extLst>
      <p:ext uri="{BB962C8B-B14F-4D97-AF65-F5344CB8AC3E}">
        <p14:creationId xmlns:p14="http://schemas.microsoft.com/office/powerpoint/2010/main" val="312535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15B8ABB5-4175-42C3-A64E-518715086E16}"/>
              </a:ext>
            </a:extLst>
          </p:cNvPr>
          <p:cNvSpPr>
            <a:spLocks noGrp="1"/>
          </p:cNvSpPr>
          <p:nvPr>
            <p:ph type="title"/>
          </p:nvPr>
        </p:nvSpPr>
        <p:spPr>
          <a:xfrm>
            <a:off x="723710" y="685800"/>
            <a:ext cx="4434597" cy="5767774"/>
          </a:xfrm>
        </p:spPr>
        <p:txBody>
          <a:bodyPr>
            <a:noAutofit/>
          </a:bodyPr>
          <a:lstStyle/>
          <a:p>
            <a:r>
              <a:rPr lang="el-GR" sz="3200" dirty="0">
                <a:latin typeface="+mn-lt"/>
              </a:rPr>
              <a:t>Άσκηση</a:t>
            </a:r>
            <a:r>
              <a:rPr lang="de-DE" sz="3200" dirty="0">
                <a:latin typeface="+mn-lt"/>
              </a:rPr>
              <a:t>:</a:t>
            </a:r>
            <a:br>
              <a:rPr lang="de-DE" sz="3200" dirty="0">
                <a:latin typeface="+mn-lt"/>
              </a:rPr>
            </a:br>
            <a:r>
              <a:rPr lang="el-GR" sz="2800" dirty="0">
                <a:latin typeface="+mn-lt"/>
              </a:rPr>
              <a:t>Ποιες πολιτιστικές πρακτικές σχετικά με την εγκυμοσύνη και τον τοκετό έχετε συναντήσει στο χώρο εργασίας σας όταν εργάζεστε με διαφορετικές οικογένειες;</a:t>
            </a:r>
            <a:r>
              <a:rPr lang="de-DE" sz="2800" dirty="0">
                <a:latin typeface="+mn-lt"/>
              </a:rPr>
              <a:t/>
            </a:r>
            <a:br>
              <a:rPr lang="de-DE" sz="2800" dirty="0">
                <a:latin typeface="+mn-lt"/>
              </a:rPr>
            </a:br>
            <a:r>
              <a:rPr lang="de-DE" sz="2800" dirty="0">
                <a:latin typeface="+mn-lt"/>
              </a:rPr>
              <a:t/>
            </a:r>
            <a:br>
              <a:rPr lang="de-DE" sz="2800" dirty="0">
                <a:latin typeface="+mn-lt"/>
              </a:rPr>
            </a:br>
            <a:r>
              <a:rPr lang="el-GR" sz="2800" i="1" dirty="0">
                <a:latin typeface="+mn-lt"/>
              </a:rPr>
              <a:t>Προσδιορίστε 3 πρακτικές που είναι διαφορετικές από αυτές της δικής σας κουλτούρας και καταγράψτε τις.</a:t>
            </a:r>
            <a:r>
              <a:rPr lang="de-DE" sz="2800" i="1" dirty="0">
                <a:latin typeface="+mn-lt"/>
              </a:rPr>
              <a:t/>
            </a:r>
            <a:br>
              <a:rPr lang="de-DE" sz="2800" i="1" dirty="0">
                <a:latin typeface="+mn-lt"/>
              </a:rPr>
            </a:br>
            <a:endParaRPr lang="de-DE" sz="2800" i="1" dirty="0">
              <a:latin typeface="+mn-lt"/>
            </a:endParaRPr>
          </a:p>
        </p:txBody>
      </p:sp>
      <p:pic>
        <p:nvPicPr>
          <p:cNvPr id="9" name="Bildplatzhalter 8">
            <a:extLst>
              <a:ext uri="{FF2B5EF4-FFF2-40B4-BE49-F238E27FC236}">
                <a16:creationId xmlns="" xmlns:a16="http://schemas.microsoft.com/office/drawing/2014/main" id="{6B83D472-0442-4579-B3CB-2F8111648CD2}"/>
              </a:ext>
            </a:extLst>
          </p:cNvPr>
          <p:cNvPicPr>
            <a:picLocks noGrp="1" noChangeAspect="1"/>
          </p:cNvPicPr>
          <p:nvPr>
            <p:ph type="pic" idx="1"/>
          </p:nvPr>
        </p:nvPicPr>
        <p:blipFill>
          <a:blip r:embed="rId2"/>
          <a:srcRect l="17575" r="17575"/>
          <a:stretch>
            <a:fillRect/>
          </a:stretch>
        </p:blipFill>
        <p:spPr>
          <a:prstGeom prst="rect">
            <a:avLst/>
          </a:prstGeom>
        </p:spPr>
      </p:pic>
      <p:sp>
        <p:nvSpPr>
          <p:cNvPr id="4" name="Foliennummernplatzhalter 3">
            <a:extLst>
              <a:ext uri="{FF2B5EF4-FFF2-40B4-BE49-F238E27FC236}">
                <a16:creationId xmlns="" xmlns:a16="http://schemas.microsoft.com/office/drawing/2014/main" id="{0AC206ED-21A1-46D1-8334-93B06385ECD3}"/>
              </a:ext>
            </a:extLst>
          </p:cNvPr>
          <p:cNvSpPr>
            <a:spLocks noGrp="1"/>
          </p:cNvSpPr>
          <p:nvPr>
            <p:ph type="sldNum" sz="quarter" idx="12"/>
          </p:nvPr>
        </p:nvSpPr>
        <p:spPr/>
        <p:txBody>
          <a:bodyPr/>
          <a:lstStyle/>
          <a:p>
            <a:fld id="{C014DD1E-5D91-48A3-AD6D-45FBA980D106}" type="slidenum">
              <a:rPr lang="en-GB" smtClean="0"/>
              <a:t>9</a:t>
            </a:fld>
            <a:endParaRPr lang="en-GB" dirty="0"/>
          </a:p>
        </p:txBody>
      </p:sp>
      <p:pic>
        <p:nvPicPr>
          <p:cNvPr id="6" name="Grafik 11">
            <a:extLst>
              <a:ext uri="{FF2B5EF4-FFF2-40B4-BE49-F238E27FC236}">
                <a16:creationId xmlns="" xmlns:a16="http://schemas.microsoft.com/office/drawing/2014/main" id="{523FB64F-0F8D-4FC7-A916-2DFBE6CDC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6621" y="5661248"/>
            <a:ext cx="906165" cy="896615"/>
          </a:xfrm>
          <a:prstGeom prst="rect">
            <a:avLst/>
          </a:prstGeom>
          <a:noFill/>
        </p:spPr>
      </p:pic>
    </p:spTree>
    <p:extLst>
      <p:ext uri="{BB962C8B-B14F-4D97-AF65-F5344CB8AC3E}">
        <p14:creationId xmlns:p14="http://schemas.microsoft.com/office/powerpoint/2010/main" val="127446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C67BEE-D13F-4BD2-98A5-34D8A0977F68}">
  <ds:schemaRef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2418</TotalTime>
  <Words>3532</Words>
  <Application>Microsoft Office PowerPoint</Application>
  <PresentationFormat>Custom</PresentationFormat>
  <Paragraphs>251</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Franklin Gothic Book</vt:lpstr>
      <vt:lpstr>Symbol</vt:lpstr>
      <vt:lpstr>Times New Roman</vt:lpstr>
      <vt:lpstr>Wingdings</vt:lpstr>
      <vt:lpstr>Crop</vt:lpstr>
      <vt:lpstr>ΕΓΚΥΜΟΣυΝΗ, ΓΟΝΕΪΚοΤΗΤΑ, ΠΑΙΔΙα &amp; ΟΙΚΟΓΕΝΕΙΑΚεΣ ΔΟΜεΣ</vt:lpstr>
      <vt:lpstr>Με την ολοκλήρωση αυτής της ενότητας θα μπορείτε:</vt:lpstr>
      <vt:lpstr>Εγκυμοσυνη και τοκετος σε διαφορετικους πολιτισμους</vt:lpstr>
      <vt:lpstr>Παραδόσεις και πεποιθήσεις για την εγκυμοσύνη σε όλο τον κόσμο</vt:lpstr>
      <vt:lpstr>Πολιτιστικές πρακτικές γύρω από την εγκυμοσύνη και τον τοκετό</vt:lpstr>
      <vt:lpstr>Οι παραδόσεις και οι πολιτισμικές πρακτικές μπορεί να παρέχουν ασφάλεια αλλά μπορεί επίσης να προκαλέσουν άγχος στις γυναίκες</vt:lpstr>
      <vt:lpstr>Οι παραδόσεις και οι πολιτιστικές πρακτικές μπορεί να παρέχουν ασφάλεια αλλά μπορεί να προκαλέσουν άγχος στις γυναίκες (συν.)</vt:lpstr>
      <vt:lpstr>Το τι πρέπει να κάνετε στην εγκυμοσύνη διαφέρει από πολιτισμό σε πολιτισμό.</vt:lpstr>
      <vt:lpstr>Άσκηση: Ποιες πολιτιστικές πρακτικές σχετικά με την εγκυμοσύνη και τον τοκετό έχετε συναντήσει στο χώρο εργασίας σας όταν εργάζεστε με διαφορετικές οικογένειες;  Προσδιορίστε 3 πρακτικές που είναι διαφορετικές από αυτές της δικής σας κουλτούρας και καταγράψτε τις. </vt:lpstr>
      <vt:lpstr>     αΣΚΗΣΗ: Πως μπορουμε να συμβουλευουμε τις γυναικες με τις οποιες συνεργαζομαστε;  Μπορειτε να προσθεσετε κατι αλλο στη λιστα των ιδεων;   </vt:lpstr>
      <vt:lpstr>Οι μετανάστριες ίσως είναι πιο πιθανό να μην αναζητήσουν υποστήριξη ή να μην χρησιμοποιήσουν υπηρεσίες μητρότητας και άλλες υπηρεσίες υγειονομικής περίθαλψης λόγω...</vt:lpstr>
      <vt:lpstr>Άσκηση: Τι μπορούμε να κάνουμε γι’ αυτό;</vt:lpstr>
      <vt:lpstr>Οικογενειες και διαγενεακεσ σχεσεισ σε διαφορετικουσ πολιτισμουσ</vt:lpstr>
      <vt:lpstr>Οικογένειες</vt:lpstr>
      <vt:lpstr>Άσκηση: Δείτε τις φωτογραφίες.  Επιλέξτε τις φωτογραφίες που πιστεύετε ότι απεικονίζουν μια οικογένεια.  Γράψτε τους λόγους που επιλέξατε αυτές τις φωτογραφίες και προβληματιστείτε πάνω σε αυτούς.</vt:lpstr>
      <vt:lpstr>Μερικοί ορισμοί της οικογένειας</vt:lpstr>
      <vt:lpstr>Πολιτισμικες διαφορες στις οικογενειακες εννοιες Yang Liu (2010): η ανατολη συναντα την δυση</vt:lpstr>
      <vt:lpstr>Περίληψη</vt:lpstr>
      <vt:lpstr>Οικογενειακά πρωτότυπα που σχετίζονται με διαφορετικά πολιτιστικά πλαίσιαHeidi Keller (2011)</vt:lpstr>
      <vt:lpstr>Ηλικιωμένοι σε οικογένειες</vt:lpstr>
      <vt:lpstr>Ηλικιωμένοι μέσα στην οικογένεια</vt:lpstr>
      <vt:lpstr>Ενδοοικογενειακή βία σε διαφορετικούς πολιτισμούς</vt:lpstr>
      <vt:lpstr>Περίληψη</vt:lpstr>
      <vt:lpstr>Η παιδικη ηλικια σε διαφορετικουσ πολιτισμούς</vt:lpstr>
      <vt:lpstr>PowerPoint Presentation</vt:lpstr>
      <vt:lpstr>Στρατηγικες κοινωνικοποιησης στη Γερμανια και το Καμερουν (Heidi Keller, 2011)</vt:lpstr>
      <vt:lpstr>Διαφορετικοί εκπαιδευτικοί στόχοι των γερμανικών οικογενειών της μεσαίας τάξης σε σύγκριση με τις γυναίκες Nso από το Καμερούν (Keller 2011)</vt:lpstr>
      <vt:lpstr>PowerPoint Presentation</vt:lpstr>
      <vt:lpstr>Πώς να αντιμετωπίσετε/αποφύγετε τις πολιτισμικές συγκρούσεις</vt:lpstr>
      <vt:lpstr>Ενδυνάμωση των παιδιών που πρέπει να αντιμετωπίσουν αντιφάσεις - βοηθητικές προτάσεις</vt:lpstr>
      <vt:lpstr>Συμβουλές για ενασχόληση με Δίγλωσσες και Πολύγλωσσες οικογένειες</vt:lpstr>
      <vt:lpstr>πολιτισμος καλωσορισματος –  η σημασια της εκπροσωπησησ</vt:lpstr>
      <vt:lpstr>Μπορώ να έχω το μολύβι που είναι στο χρώμα του δέρματος; - Ορίστε! </vt:lpstr>
      <vt:lpstr>Άσκηση: Δραστηριότητα αυτοστοχασμού</vt:lpstr>
      <vt:lpstr>Με ποιον/α να ταυτιστείς ως παιδί;</vt:lpstr>
      <vt:lpstr>Πολυπολιτισμικότητα - Λίστα ελέγχου</vt:lpstr>
      <vt:lpstr>Περίληψη</vt:lpstr>
      <vt:lpstr>Άσκηση: Στοχασμοί και Σχέδιο Δράσης</vt:lpstr>
      <vt:lpstr>Βιβλιογραφικές αναφορές</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556</cp:revision>
  <cp:lastPrinted>2018-11-19T09:43:55Z</cp:lastPrinted>
  <dcterms:created xsi:type="dcterms:W3CDTF">2018-08-29T12:26:02Z</dcterms:created>
  <dcterms:modified xsi:type="dcterms:W3CDTF">2022-02-09T11:43:53Z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