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5"/>
  </p:notesMasterIdLst>
  <p:handoutMasterIdLst>
    <p:handoutMasterId r:id="rId46"/>
  </p:handoutMasterIdLst>
  <p:sldIdLst>
    <p:sldId id="742" r:id="rId5"/>
    <p:sldId id="743" r:id="rId6"/>
    <p:sldId id="744" r:id="rId7"/>
    <p:sldId id="746" r:id="rId8"/>
    <p:sldId id="748" r:id="rId9"/>
    <p:sldId id="770" r:id="rId10"/>
    <p:sldId id="749" r:id="rId11"/>
    <p:sldId id="796" r:id="rId12"/>
    <p:sldId id="773" r:id="rId13"/>
    <p:sldId id="750" r:id="rId14"/>
    <p:sldId id="771" r:id="rId15"/>
    <p:sldId id="772" r:id="rId16"/>
    <p:sldId id="757" r:id="rId17"/>
    <p:sldId id="788" r:id="rId18"/>
    <p:sldId id="761" r:id="rId19"/>
    <p:sldId id="759" r:id="rId20"/>
    <p:sldId id="760" r:id="rId21"/>
    <p:sldId id="789" r:id="rId22"/>
    <p:sldId id="763" r:id="rId23"/>
    <p:sldId id="790" r:id="rId24"/>
    <p:sldId id="791" r:id="rId25"/>
    <p:sldId id="778" r:id="rId26"/>
    <p:sldId id="764" r:id="rId27"/>
    <p:sldId id="769" r:id="rId28"/>
    <p:sldId id="794" r:id="rId29"/>
    <p:sldId id="767" r:id="rId30"/>
    <p:sldId id="774" r:id="rId31"/>
    <p:sldId id="792" r:id="rId32"/>
    <p:sldId id="775" r:id="rId33"/>
    <p:sldId id="776" r:id="rId34"/>
    <p:sldId id="777" r:id="rId35"/>
    <p:sldId id="779" r:id="rId36"/>
    <p:sldId id="780" r:id="rId37"/>
    <p:sldId id="781" r:id="rId38"/>
    <p:sldId id="782" r:id="rId39"/>
    <p:sldId id="783" r:id="rId40"/>
    <p:sldId id="793" r:id="rId41"/>
    <p:sldId id="795" r:id="rId42"/>
    <p:sldId id="786" r:id="rId43"/>
    <p:sldId id="747" r:id="rId44"/>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4"/>
            <p14:sldId id="746"/>
            <p14:sldId id="748"/>
            <p14:sldId id="770"/>
            <p14:sldId id="749"/>
            <p14:sldId id="796"/>
            <p14:sldId id="773"/>
            <p14:sldId id="750"/>
            <p14:sldId id="771"/>
            <p14:sldId id="772"/>
            <p14:sldId id="757"/>
            <p14:sldId id="788"/>
            <p14:sldId id="761"/>
            <p14:sldId id="759"/>
            <p14:sldId id="760"/>
            <p14:sldId id="789"/>
            <p14:sldId id="763"/>
            <p14:sldId id="790"/>
            <p14:sldId id="791"/>
            <p14:sldId id="778"/>
            <p14:sldId id="764"/>
            <p14:sldId id="769"/>
            <p14:sldId id="794"/>
            <p14:sldId id="767"/>
            <p14:sldId id="774"/>
            <p14:sldId id="792"/>
            <p14:sldId id="775"/>
            <p14:sldId id="776"/>
            <p14:sldId id="777"/>
            <p14:sldId id="779"/>
            <p14:sldId id="780"/>
            <p14:sldId id="781"/>
            <p14:sldId id="782"/>
            <p14:sldId id="783"/>
            <p14:sldId id="793"/>
            <p14:sldId id="795"/>
            <p14:sldId id="786"/>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9238"/>
    <a:srgbClr val="004680"/>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78" autoAdjust="0"/>
  </p:normalViewPr>
  <p:slideViewPr>
    <p:cSldViewPr>
      <p:cViewPr varScale="1">
        <p:scale>
          <a:sx n="70" d="100"/>
          <a:sy n="70" d="100"/>
        </p:scale>
        <p:origin x="798" y="6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il Mygind Madsen (BMM | OJ)" userId="98cdf45a-2462-490c-8870-0598fa7ff2fe" providerId="ADAL" clId="{DC25853F-90E3-404B-93CE-D6E7D744B159}"/>
    <pc:docChg chg="modSld">
      <pc:chgData name="Bodil Mygind Madsen (BMM | OJ)" userId="98cdf45a-2462-490c-8870-0598fa7ff2fe" providerId="ADAL" clId="{DC25853F-90E3-404B-93CE-D6E7D744B159}" dt="2021-10-28T20:06:44.403" v="191" actId="20577"/>
      <pc:docMkLst>
        <pc:docMk/>
      </pc:docMkLst>
      <pc:sldChg chg="modSp">
        <pc:chgData name="Bodil Mygind Madsen (BMM | OJ)" userId="98cdf45a-2462-490c-8870-0598fa7ff2fe" providerId="ADAL" clId="{DC25853F-90E3-404B-93CE-D6E7D744B159}" dt="2021-10-28T18:30:31.091" v="3" actId="20577"/>
        <pc:sldMkLst>
          <pc:docMk/>
          <pc:sldMk cId="2740258873" sldId="742"/>
        </pc:sldMkLst>
        <pc:spChg chg="mod">
          <ac:chgData name="Bodil Mygind Madsen (BMM | OJ)" userId="98cdf45a-2462-490c-8870-0598fa7ff2fe" providerId="ADAL" clId="{DC25853F-90E3-404B-93CE-D6E7D744B159}" dt="2021-10-28T18:30:31.091" v="3" actId="20577"/>
          <ac:spMkLst>
            <pc:docMk/>
            <pc:sldMk cId="2740258873" sldId="742"/>
            <ac:spMk id="2" creationId="{00000000-0000-0000-0000-000000000000}"/>
          </ac:spMkLst>
        </pc:spChg>
      </pc:sldChg>
      <pc:sldChg chg="modSp">
        <pc:chgData name="Bodil Mygind Madsen (BMM | OJ)" userId="98cdf45a-2462-490c-8870-0598fa7ff2fe" providerId="ADAL" clId="{DC25853F-90E3-404B-93CE-D6E7D744B159}" dt="2021-10-28T18:50:23.662" v="4" actId="20577"/>
        <pc:sldMkLst>
          <pc:docMk/>
          <pc:sldMk cId="1509064388" sldId="749"/>
        </pc:sldMkLst>
        <pc:spChg chg="mod">
          <ac:chgData name="Bodil Mygind Madsen (BMM | OJ)" userId="98cdf45a-2462-490c-8870-0598fa7ff2fe" providerId="ADAL" clId="{DC25853F-90E3-404B-93CE-D6E7D744B159}" dt="2021-10-28T18:50:23.662" v="4" actId="20577"/>
          <ac:spMkLst>
            <pc:docMk/>
            <pc:sldMk cId="1509064388" sldId="749"/>
            <ac:spMk id="6" creationId="{CD9E4EBB-482D-40ED-A18F-4794CD61B4AB}"/>
          </ac:spMkLst>
        </pc:spChg>
      </pc:sldChg>
      <pc:sldChg chg="modSp">
        <pc:chgData name="Bodil Mygind Madsen (BMM | OJ)" userId="98cdf45a-2462-490c-8870-0598fa7ff2fe" providerId="ADAL" clId="{DC25853F-90E3-404B-93CE-D6E7D744B159}" dt="2021-10-28T19:17:44.756" v="7" actId="20577"/>
        <pc:sldMkLst>
          <pc:docMk/>
          <pc:sldMk cId="1800685436" sldId="763"/>
        </pc:sldMkLst>
        <pc:graphicFrameChg chg="modGraphic">
          <ac:chgData name="Bodil Mygind Madsen (BMM | OJ)" userId="98cdf45a-2462-490c-8870-0598fa7ff2fe" providerId="ADAL" clId="{DC25853F-90E3-404B-93CE-D6E7D744B159}" dt="2021-10-28T19:17:44.756" v="7" actId="20577"/>
          <ac:graphicFrameMkLst>
            <pc:docMk/>
            <pc:sldMk cId="1800685436" sldId="763"/>
            <ac:graphicFrameMk id="2" creationId="{AB629EDB-8C30-4F8C-A80E-4538B03D941B}"/>
          </ac:graphicFrameMkLst>
        </pc:graphicFrameChg>
      </pc:sldChg>
      <pc:sldChg chg="modSp">
        <pc:chgData name="Bodil Mygind Madsen (BMM | OJ)" userId="98cdf45a-2462-490c-8870-0598fa7ff2fe" providerId="ADAL" clId="{DC25853F-90E3-404B-93CE-D6E7D744B159}" dt="2021-10-28T19:37:44.135" v="111" actId="6549"/>
        <pc:sldMkLst>
          <pc:docMk/>
          <pc:sldMk cId="2338942118" sldId="764"/>
        </pc:sldMkLst>
        <pc:spChg chg="mod">
          <ac:chgData name="Bodil Mygind Madsen (BMM | OJ)" userId="98cdf45a-2462-490c-8870-0598fa7ff2fe" providerId="ADAL" clId="{DC25853F-90E3-404B-93CE-D6E7D744B159}" dt="2021-10-28T19:37:44.135" v="111" actId="6549"/>
          <ac:spMkLst>
            <pc:docMk/>
            <pc:sldMk cId="2338942118" sldId="764"/>
            <ac:spMk id="6" creationId="{B9222508-914B-45F3-903E-BFC0AFC9F599}"/>
          </ac:spMkLst>
        </pc:spChg>
      </pc:sldChg>
      <pc:sldChg chg="modSp">
        <pc:chgData name="Bodil Mygind Madsen (BMM | OJ)" userId="98cdf45a-2462-490c-8870-0598fa7ff2fe" providerId="ADAL" clId="{DC25853F-90E3-404B-93CE-D6E7D744B159}" dt="2021-10-28T19:00:48.700" v="5" actId="20577"/>
        <pc:sldMkLst>
          <pc:docMk/>
          <pc:sldMk cId="10804053" sldId="772"/>
        </pc:sldMkLst>
        <pc:spChg chg="mod">
          <ac:chgData name="Bodil Mygind Madsen (BMM | OJ)" userId="98cdf45a-2462-490c-8870-0598fa7ff2fe" providerId="ADAL" clId="{DC25853F-90E3-404B-93CE-D6E7D744B159}" dt="2021-10-28T19:00:48.700" v="5" actId="20577"/>
          <ac:spMkLst>
            <pc:docMk/>
            <pc:sldMk cId="10804053" sldId="772"/>
            <ac:spMk id="3" creationId="{09A6E3A7-5722-466A-9EAF-BAE60C49BE38}"/>
          </ac:spMkLst>
        </pc:spChg>
      </pc:sldChg>
      <pc:sldChg chg="modSp">
        <pc:chgData name="Bodil Mygind Madsen (BMM | OJ)" userId="98cdf45a-2462-490c-8870-0598fa7ff2fe" providerId="ADAL" clId="{DC25853F-90E3-404B-93CE-D6E7D744B159}" dt="2021-10-28T19:46:07.284" v="120" actId="20577"/>
        <pc:sldMkLst>
          <pc:docMk/>
          <pc:sldMk cId="4020567819" sldId="774"/>
        </pc:sldMkLst>
        <pc:graphicFrameChg chg="modGraphic">
          <ac:chgData name="Bodil Mygind Madsen (BMM | OJ)" userId="98cdf45a-2462-490c-8870-0598fa7ff2fe" providerId="ADAL" clId="{DC25853F-90E3-404B-93CE-D6E7D744B159}" dt="2021-10-28T19:46:07.284" v="120" actId="20577"/>
          <ac:graphicFrameMkLst>
            <pc:docMk/>
            <pc:sldMk cId="4020567819" sldId="774"/>
            <ac:graphicFrameMk id="8" creationId="{803B48C8-81A3-4CD8-961D-97B0DE70A00C}"/>
          </ac:graphicFrameMkLst>
        </pc:graphicFrameChg>
      </pc:sldChg>
      <pc:sldChg chg="modSp">
        <pc:chgData name="Bodil Mygind Madsen (BMM | OJ)" userId="98cdf45a-2462-490c-8870-0598fa7ff2fe" providerId="ADAL" clId="{DC25853F-90E3-404B-93CE-D6E7D744B159}" dt="2021-10-28T19:47:31.819" v="139" actId="20577"/>
        <pc:sldMkLst>
          <pc:docMk/>
          <pc:sldMk cId="827108906" sldId="775"/>
        </pc:sldMkLst>
        <pc:spChg chg="mod">
          <ac:chgData name="Bodil Mygind Madsen (BMM | OJ)" userId="98cdf45a-2462-490c-8870-0598fa7ff2fe" providerId="ADAL" clId="{DC25853F-90E3-404B-93CE-D6E7D744B159}" dt="2021-10-28T19:47:31.819" v="139" actId="20577"/>
          <ac:spMkLst>
            <pc:docMk/>
            <pc:sldMk cId="827108906" sldId="775"/>
            <ac:spMk id="3" creationId="{48FB638A-A91C-4EA6-95C2-1980B9801485}"/>
          </ac:spMkLst>
        </pc:spChg>
      </pc:sldChg>
      <pc:sldChg chg="modSp">
        <pc:chgData name="Bodil Mygind Madsen (BMM | OJ)" userId="98cdf45a-2462-490c-8870-0598fa7ff2fe" providerId="ADAL" clId="{DC25853F-90E3-404B-93CE-D6E7D744B159}" dt="2021-10-28T19:49:28.454" v="158" actId="20577"/>
        <pc:sldMkLst>
          <pc:docMk/>
          <pc:sldMk cId="1184498848" sldId="776"/>
        </pc:sldMkLst>
        <pc:spChg chg="mod">
          <ac:chgData name="Bodil Mygind Madsen (BMM | OJ)" userId="98cdf45a-2462-490c-8870-0598fa7ff2fe" providerId="ADAL" clId="{DC25853F-90E3-404B-93CE-D6E7D744B159}" dt="2021-10-28T19:49:28.454" v="158" actId="20577"/>
          <ac:spMkLst>
            <pc:docMk/>
            <pc:sldMk cId="1184498848" sldId="776"/>
            <ac:spMk id="2" creationId="{37B2F8D9-2BFB-459F-9347-549F104C65FD}"/>
          </ac:spMkLst>
        </pc:spChg>
      </pc:sldChg>
      <pc:sldChg chg="modSp">
        <pc:chgData name="Bodil Mygind Madsen (BMM | OJ)" userId="98cdf45a-2462-490c-8870-0598fa7ff2fe" providerId="ADAL" clId="{DC25853F-90E3-404B-93CE-D6E7D744B159}" dt="2021-10-28T19:51:36.646" v="170" actId="20577"/>
        <pc:sldMkLst>
          <pc:docMk/>
          <pc:sldMk cId="1664217158" sldId="777"/>
        </pc:sldMkLst>
        <pc:spChg chg="mod">
          <ac:chgData name="Bodil Mygind Madsen (BMM | OJ)" userId="98cdf45a-2462-490c-8870-0598fa7ff2fe" providerId="ADAL" clId="{DC25853F-90E3-404B-93CE-D6E7D744B159}" dt="2021-10-28T19:51:36.646" v="170" actId="20577"/>
          <ac:spMkLst>
            <pc:docMk/>
            <pc:sldMk cId="1664217158" sldId="777"/>
            <ac:spMk id="3" creationId="{7B971658-D190-454A-8DE1-58D0E0942F62}"/>
          </ac:spMkLst>
        </pc:spChg>
      </pc:sldChg>
      <pc:sldChg chg="modSp">
        <pc:chgData name="Bodil Mygind Madsen (BMM | OJ)" userId="98cdf45a-2462-490c-8870-0598fa7ff2fe" providerId="ADAL" clId="{DC25853F-90E3-404B-93CE-D6E7D744B159}" dt="2021-10-28T19:36:32.553" v="68" actId="20577"/>
        <pc:sldMkLst>
          <pc:docMk/>
          <pc:sldMk cId="1188192046" sldId="778"/>
        </pc:sldMkLst>
        <pc:spChg chg="mod">
          <ac:chgData name="Bodil Mygind Madsen (BMM | OJ)" userId="98cdf45a-2462-490c-8870-0598fa7ff2fe" providerId="ADAL" clId="{DC25853F-90E3-404B-93CE-D6E7D744B159}" dt="2021-10-28T19:36:32.553" v="68" actId="20577"/>
          <ac:spMkLst>
            <pc:docMk/>
            <pc:sldMk cId="1188192046" sldId="778"/>
            <ac:spMk id="3" creationId="{99A9B2B5-EA29-49F7-B11A-E8E9EA7CF9C8}"/>
          </ac:spMkLst>
        </pc:spChg>
      </pc:sldChg>
      <pc:sldChg chg="modSp">
        <pc:chgData name="Bodil Mygind Madsen (BMM | OJ)" userId="98cdf45a-2462-490c-8870-0598fa7ff2fe" providerId="ADAL" clId="{DC25853F-90E3-404B-93CE-D6E7D744B159}" dt="2021-10-28T20:03:52.396" v="183" actId="20577"/>
        <pc:sldMkLst>
          <pc:docMk/>
          <pc:sldMk cId="323894090" sldId="781"/>
        </pc:sldMkLst>
        <pc:spChg chg="mod">
          <ac:chgData name="Bodil Mygind Madsen (BMM | OJ)" userId="98cdf45a-2462-490c-8870-0598fa7ff2fe" providerId="ADAL" clId="{DC25853F-90E3-404B-93CE-D6E7D744B159}" dt="2021-10-28T20:03:52.396" v="183" actId="20577"/>
          <ac:spMkLst>
            <pc:docMk/>
            <pc:sldMk cId="323894090" sldId="781"/>
            <ac:spMk id="8" creationId="{85FB505E-339C-412F-99F7-EE9DB0003ED3}"/>
          </ac:spMkLst>
        </pc:spChg>
      </pc:sldChg>
      <pc:sldChg chg="modSp">
        <pc:chgData name="Bodil Mygind Madsen (BMM | OJ)" userId="98cdf45a-2462-490c-8870-0598fa7ff2fe" providerId="ADAL" clId="{DC25853F-90E3-404B-93CE-D6E7D744B159}" dt="2021-10-28T20:04:15.765" v="186" actId="20577"/>
        <pc:sldMkLst>
          <pc:docMk/>
          <pc:sldMk cId="4068159318" sldId="782"/>
        </pc:sldMkLst>
        <pc:spChg chg="mod">
          <ac:chgData name="Bodil Mygind Madsen (BMM | OJ)" userId="98cdf45a-2462-490c-8870-0598fa7ff2fe" providerId="ADAL" clId="{DC25853F-90E3-404B-93CE-D6E7D744B159}" dt="2021-10-28T20:04:15.765" v="186" actId="20577"/>
          <ac:spMkLst>
            <pc:docMk/>
            <pc:sldMk cId="4068159318" sldId="782"/>
            <ac:spMk id="7" creationId="{B31C9C6E-3475-489C-8B2F-2A5629527EB1}"/>
          </ac:spMkLst>
        </pc:spChg>
      </pc:sldChg>
      <pc:sldChg chg="modSp">
        <pc:chgData name="Bodil Mygind Madsen (BMM | OJ)" userId="98cdf45a-2462-490c-8870-0598fa7ff2fe" providerId="ADAL" clId="{DC25853F-90E3-404B-93CE-D6E7D744B159}" dt="2021-10-28T19:24:07.899" v="53" actId="20577"/>
        <pc:sldMkLst>
          <pc:docMk/>
          <pc:sldMk cId="4272241819" sldId="791"/>
        </pc:sldMkLst>
        <pc:spChg chg="mod">
          <ac:chgData name="Bodil Mygind Madsen (BMM | OJ)" userId="98cdf45a-2462-490c-8870-0598fa7ff2fe" providerId="ADAL" clId="{DC25853F-90E3-404B-93CE-D6E7D744B159}" dt="2021-10-28T19:24:07.899" v="53" actId="20577"/>
          <ac:spMkLst>
            <pc:docMk/>
            <pc:sldMk cId="4272241819" sldId="791"/>
            <ac:spMk id="3" creationId="{5BE04BD1-CA7D-456D-A20B-F29FA6F59E2F}"/>
          </ac:spMkLst>
        </pc:spChg>
      </pc:sldChg>
      <pc:sldChg chg="modSp">
        <pc:chgData name="Bodil Mygind Madsen (BMM | OJ)" userId="98cdf45a-2462-490c-8870-0598fa7ff2fe" providerId="ADAL" clId="{DC25853F-90E3-404B-93CE-D6E7D744B159}" dt="2021-10-28T20:06:44.403" v="191" actId="20577"/>
        <pc:sldMkLst>
          <pc:docMk/>
          <pc:sldMk cId="4075058168" sldId="793"/>
        </pc:sldMkLst>
        <pc:spChg chg="mod">
          <ac:chgData name="Bodil Mygind Madsen (BMM | OJ)" userId="98cdf45a-2462-490c-8870-0598fa7ff2fe" providerId="ADAL" clId="{DC25853F-90E3-404B-93CE-D6E7D744B159}" dt="2021-10-28T20:06:44.403" v="191" actId="20577"/>
          <ac:spMkLst>
            <pc:docMk/>
            <pc:sldMk cId="4075058168" sldId="793"/>
            <ac:spMk id="3" creationId="{40C954BE-E418-48FE-B86C-9CDF5EC1A0F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4FF-AA12-471F-8C21-F213902BCE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0802CD-114E-4A8A-9E09-D4E7B3E29C6A}">
      <dgm:prSet/>
      <dgm:spPr/>
      <dgm:t>
        <a:bodyPr/>
        <a:lstStyle/>
        <a:p>
          <a:r>
            <a:rPr lang="da-DK" dirty="0"/>
            <a:t>"Under min graviditet gav min læge mig en liste over forbudte fødevarer. Øverst på listen var der ost lavet af råmælk. Da jeg vovede at købe den, tøvede ekspedienterne med at give den til mig. I Frankrig, hvor der produceres camembert, har gravide kvinder normalt lov til at spise denne type ost uden at få et dømmende blik. Her er det dog almindeligt, at man holder sig fra rå salat, når man er gravid. I Guatemala rådes gravide kvinder til ikke at gå ud, når solen står i zenit, eller når det er fuldmåne. I Ny Guinea er det forbudt for gravide kvinder at spise kød fra pungdyr. I Mali bør gravide kvinder ikke bukke sig ned, når de henter vand.” </a:t>
          </a:r>
          <a:endParaRPr lang="en-US" dirty="0"/>
        </a:p>
      </dgm:t>
    </dgm:pt>
    <dgm:pt modelId="{B052CFBF-3F3F-4370-A902-1977D229A1B2}" type="parTrans" cxnId="{621B1FC5-B28D-4CF0-B87E-3F77B3451F28}">
      <dgm:prSet/>
      <dgm:spPr/>
      <dgm:t>
        <a:bodyPr/>
        <a:lstStyle/>
        <a:p>
          <a:endParaRPr lang="en-US"/>
        </a:p>
      </dgm:t>
    </dgm:pt>
    <dgm:pt modelId="{34688A73-B295-4786-8901-90D51D1468DC}" type="sibTrans" cxnId="{621B1FC5-B28D-4CF0-B87E-3F77B3451F28}">
      <dgm:prSet/>
      <dgm:spPr/>
      <dgm:t>
        <a:bodyPr/>
        <a:lstStyle/>
        <a:p>
          <a:endParaRPr lang="en-US"/>
        </a:p>
      </dgm:t>
    </dgm:pt>
    <dgm:pt modelId="{2B11DAE2-146B-4A37-9514-E31570E3A257}">
      <dgm:prSet/>
      <dgm:spPr/>
      <dgm:t>
        <a:bodyPr/>
        <a:lstStyle/>
        <a:p>
          <a:pPr algn="r"/>
          <a:r>
            <a:rPr lang="da-DK" i="1" noProof="0" dirty="0" err="1"/>
            <a:t>Schönhoft</a:t>
          </a:r>
          <a:r>
            <a:rPr lang="da-DK" i="1" noProof="0" dirty="0"/>
            <a:t> s. 27 f, oversat af I-Care projektet    </a:t>
          </a:r>
          <a:endParaRPr lang="da-DK" noProof="0" dirty="0"/>
        </a:p>
      </dgm:t>
    </dgm:pt>
    <dgm:pt modelId="{407561A9-18AB-46F2-A4A3-642B72F21BBA}" type="parTrans" cxnId="{BA20A7AF-C98A-411B-9934-43F1F0A995AD}">
      <dgm:prSet/>
      <dgm:spPr/>
      <dgm:t>
        <a:bodyPr/>
        <a:lstStyle/>
        <a:p>
          <a:endParaRPr lang="en-US"/>
        </a:p>
      </dgm:t>
    </dgm:pt>
    <dgm:pt modelId="{CEC8E358-4D81-4B8D-AD8F-F8FC6294989F}" type="sibTrans" cxnId="{BA20A7AF-C98A-411B-9934-43F1F0A995AD}">
      <dgm:prSet/>
      <dgm:spPr/>
      <dgm:t>
        <a:bodyPr/>
        <a:lstStyle/>
        <a:p>
          <a:endParaRPr lang="en-US"/>
        </a:p>
      </dgm:t>
    </dgm:pt>
    <dgm:pt modelId="{D095AA61-1FFD-4755-980F-1BB175BAF262}" type="pres">
      <dgm:prSet presAssocID="{974384FF-AA12-471F-8C21-F213902BCE2A}" presName="linear" presStyleCnt="0">
        <dgm:presLayoutVars>
          <dgm:animLvl val="lvl"/>
          <dgm:resizeHandles val="exact"/>
        </dgm:presLayoutVars>
      </dgm:prSet>
      <dgm:spPr/>
      <dgm:t>
        <a:bodyPr/>
        <a:lstStyle/>
        <a:p>
          <a:endParaRPr lang="en-GB"/>
        </a:p>
      </dgm:t>
    </dgm:pt>
    <dgm:pt modelId="{86ABAA68-CDFB-404A-A67B-22B3443988B0}" type="pres">
      <dgm:prSet presAssocID="{250802CD-114E-4A8A-9E09-D4E7B3E29C6A}" presName="parentText" presStyleLbl="node1" presStyleIdx="0" presStyleCnt="2">
        <dgm:presLayoutVars>
          <dgm:chMax val="0"/>
          <dgm:bulletEnabled val="1"/>
        </dgm:presLayoutVars>
      </dgm:prSet>
      <dgm:spPr/>
      <dgm:t>
        <a:bodyPr/>
        <a:lstStyle/>
        <a:p>
          <a:endParaRPr lang="en-GB"/>
        </a:p>
      </dgm:t>
    </dgm:pt>
    <dgm:pt modelId="{10CA8A22-9BF9-4D61-A7BC-A8CBFF35C269}" type="pres">
      <dgm:prSet presAssocID="{34688A73-B295-4786-8901-90D51D1468DC}" presName="spacer" presStyleCnt="0"/>
      <dgm:spPr/>
    </dgm:pt>
    <dgm:pt modelId="{7C6EBA4B-E64F-47DF-BE43-DAC14D655487}" type="pres">
      <dgm:prSet presAssocID="{2B11DAE2-146B-4A37-9514-E31570E3A257}" presName="parentText" presStyleLbl="node1" presStyleIdx="1" presStyleCnt="2" custScaleY="37474">
        <dgm:presLayoutVars>
          <dgm:chMax val="0"/>
          <dgm:bulletEnabled val="1"/>
        </dgm:presLayoutVars>
      </dgm:prSet>
      <dgm:spPr/>
      <dgm:t>
        <a:bodyPr/>
        <a:lstStyle/>
        <a:p>
          <a:endParaRPr lang="en-GB"/>
        </a:p>
      </dgm:t>
    </dgm:pt>
  </dgm:ptLst>
  <dgm:cxnLst>
    <dgm:cxn modelId="{7EC04E4B-C634-421D-A9E2-892A46ED6A46}" type="presOf" srcId="{250802CD-114E-4A8A-9E09-D4E7B3E29C6A}" destId="{86ABAA68-CDFB-404A-A67B-22B3443988B0}" srcOrd="0" destOrd="0" presId="urn:microsoft.com/office/officeart/2005/8/layout/vList2"/>
    <dgm:cxn modelId="{BA20A7AF-C98A-411B-9934-43F1F0A995AD}" srcId="{974384FF-AA12-471F-8C21-F213902BCE2A}" destId="{2B11DAE2-146B-4A37-9514-E31570E3A257}" srcOrd="1" destOrd="0" parTransId="{407561A9-18AB-46F2-A4A3-642B72F21BBA}" sibTransId="{CEC8E358-4D81-4B8D-AD8F-F8FC6294989F}"/>
    <dgm:cxn modelId="{5D17B000-EF7A-421F-94BD-F3ED329821E8}" type="presOf" srcId="{2B11DAE2-146B-4A37-9514-E31570E3A257}" destId="{7C6EBA4B-E64F-47DF-BE43-DAC14D655487}" srcOrd="0" destOrd="0" presId="urn:microsoft.com/office/officeart/2005/8/layout/vList2"/>
    <dgm:cxn modelId="{621B1FC5-B28D-4CF0-B87E-3F77B3451F28}" srcId="{974384FF-AA12-471F-8C21-F213902BCE2A}" destId="{250802CD-114E-4A8A-9E09-D4E7B3E29C6A}" srcOrd="0" destOrd="0" parTransId="{B052CFBF-3F3F-4370-A902-1977D229A1B2}" sibTransId="{34688A73-B295-4786-8901-90D51D1468DC}"/>
    <dgm:cxn modelId="{C8652452-2A9F-465F-B33F-7B69AA48C76C}" type="presOf" srcId="{974384FF-AA12-471F-8C21-F213902BCE2A}" destId="{D095AA61-1FFD-4755-980F-1BB175BAF262}" srcOrd="0" destOrd="0" presId="urn:microsoft.com/office/officeart/2005/8/layout/vList2"/>
    <dgm:cxn modelId="{239D34E4-20B8-46B8-9811-FF43D5D4CBA0}" type="presParOf" srcId="{D095AA61-1FFD-4755-980F-1BB175BAF262}" destId="{86ABAA68-CDFB-404A-A67B-22B3443988B0}" srcOrd="0" destOrd="0" presId="urn:microsoft.com/office/officeart/2005/8/layout/vList2"/>
    <dgm:cxn modelId="{4EEB91F8-EDA4-440F-9AF2-B9C4FF380FE9}" type="presParOf" srcId="{D095AA61-1FFD-4755-980F-1BB175BAF262}" destId="{10CA8A22-9BF9-4D61-A7BC-A8CBFF35C269}" srcOrd="1" destOrd="0" presId="urn:microsoft.com/office/officeart/2005/8/layout/vList2"/>
    <dgm:cxn modelId="{A9A18405-8767-4D8A-BB75-6E3C8F7A54B0}" type="presParOf" srcId="{D095AA61-1FFD-4755-980F-1BB175BAF262}" destId="{7C6EBA4B-E64F-47DF-BE43-DAC14D65548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EBA5BD7-F043-4D1B-AA17-CD412FC534DE}" type="slidenum">
              <a:rPr lang="da-DK" smtClean="0"/>
              <a:t>38</a:t>
            </a:fld>
            <a:endParaRPr lang="da-DK"/>
          </a:p>
        </p:txBody>
      </p:sp>
    </p:spTree>
    <p:extLst>
      <p:ext uri="{BB962C8B-B14F-4D97-AF65-F5344CB8AC3E}">
        <p14:creationId xmlns:p14="http://schemas.microsoft.com/office/powerpoint/2010/main" val="3175880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mproveproject.eu/first-aid-k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sz="4800" dirty="0"/>
              <a:t>Graviditet, </a:t>
            </a:r>
            <a:r>
              <a:rPr lang="da-DK" sz="4800" dirty="0" err="1"/>
              <a:t>forældreSKAB</a:t>
            </a:r>
            <a:r>
              <a:rPr lang="da-DK" sz="4800" dirty="0"/>
              <a:t>, børn og familiestrukturer</a:t>
            </a:r>
          </a:p>
        </p:txBody>
      </p:sp>
      <p:sp>
        <p:nvSpPr>
          <p:cNvPr id="3" name="Subtitle 2"/>
          <p:cNvSpPr>
            <a:spLocks noGrp="1"/>
          </p:cNvSpPr>
          <p:nvPr>
            <p:ph type="subTitle" idx="1"/>
          </p:nvPr>
        </p:nvSpPr>
        <p:spPr/>
        <p:txBody>
          <a:bodyPr>
            <a:normAutofit/>
          </a:bodyPr>
          <a:lstStyle/>
          <a:p>
            <a:r>
              <a:rPr lang="da-DK" sz="5400" dirty="0"/>
              <a:t>Modul 6</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7357425B-86D4-4390-8221-D588EAEADCE1}"/>
              </a:ext>
            </a:extLst>
          </p:cNvPr>
          <p:cNvSpPr>
            <a:spLocks noGrp="1"/>
          </p:cNvSpPr>
          <p:nvPr>
            <p:ph type="title"/>
          </p:nvPr>
        </p:nvSpPr>
        <p:spPr>
          <a:xfrm>
            <a:off x="723710" y="685800"/>
            <a:ext cx="4218573" cy="5735176"/>
          </a:xfrm>
        </p:spPr>
        <p:txBody>
          <a:bodyPr/>
          <a:lstStyle/>
          <a:p>
            <a:r>
              <a:rPr lang="da-DK" sz="2800" cap="all" dirty="0"/>
              <a:t/>
            </a:r>
            <a:br>
              <a:rPr lang="da-DK" sz="2800" cap="all" dirty="0"/>
            </a:br>
            <a:r>
              <a:rPr lang="da-DK" sz="2800" cap="all" dirty="0"/>
              <a:t/>
            </a:r>
            <a:br>
              <a:rPr lang="da-DK" sz="2800" cap="all" dirty="0"/>
            </a:br>
            <a:r>
              <a:rPr lang="da-DK" sz="2800" cap="all" dirty="0"/>
              <a:t/>
            </a:r>
            <a:br>
              <a:rPr lang="da-DK" sz="2800" cap="all" dirty="0"/>
            </a:br>
            <a:r>
              <a:rPr lang="da-DK" sz="2800" cap="all" dirty="0"/>
              <a:t/>
            </a:r>
            <a:br>
              <a:rPr lang="da-DK" sz="2800" cap="all" dirty="0"/>
            </a:br>
            <a:r>
              <a:rPr lang="da-DK" sz="2800" cap="all" dirty="0"/>
              <a:t/>
            </a:r>
            <a:br>
              <a:rPr lang="da-DK" sz="2800" cap="all" dirty="0"/>
            </a:br>
            <a:r>
              <a:rPr lang="da-DK" sz="2800" cap="all" dirty="0"/>
              <a:t/>
            </a:r>
            <a:br>
              <a:rPr lang="da-DK" sz="2800" cap="all" dirty="0"/>
            </a:br>
            <a:r>
              <a:rPr lang="da-DK" sz="2800" cap="all" dirty="0"/>
              <a:t>Hvordan kan vi rådgive de kvinder, vi arbejder med?</a:t>
            </a:r>
            <a:endParaRPr lang="de-DE" sz="2800" dirty="0"/>
          </a:p>
        </p:txBody>
      </p:sp>
      <p:sp>
        <p:nvSpPr>
          <p:cNvPr id="9" name="Inhaltsplatzhalter 8">
            <a:extLst>
              <a:ext uri="{FF2B5EF4-FFF2-40B4-BE49-F238E27FC236}">
                <a16:creationId xmlns="" xmlns:a16="http://schemas.microsoft.com/office/drawing/2014/main" id="{8DC24FB6-6166-4C21-8665-4D3588F6DBF3}"/>
              </a:ext>
            </a:extLst>
          </p:cNvPr>
          <p:cNvSpPr>
            <a:spLocks noGrp="1"/>
          </p:cNvSpPr>
          <p:nvPr>
            <p:ph idx="1"/>
          </p:nvPr>
        </p:nvSpPr>
        <p:spPr>
          <a:xfrm>
            <a:off x="5734372" y="404664"/>
            <a:ext cx="5210723" cy="5832648"/>
          </a:xfrm>
        </p:spPr>
        <p:txBody>
          <a:bodyPr>
            <a:noAutofit/>
          </a:bodyPr>
          <a:lstStyle/>
          <a:p>
            <a:pPr marL="0" lvl="0" indent="0">
              <a:lnSpc>
                <a:spcPts val="1500"/>
              </a:lnSpc>
              <a:spcBef>
                <a:spcPts val="600"/>
              </a:spcBef>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Prøv at være bevidst om dine egne "moralske standarder" og </a:t>
            </a:r>
            <a:r>
              <a:rPr lang="da-DK" sz="1800" dirty="0">
                <a:latin typeface="Calibri" panose="020F0502020204030204" pitchFamily="34" charset="0"/>
                <a:ea typeface="Calibri" panose="020F0502020204030204" pitchFamily="34" charset="0"/>
                <a:cs typeface="Times New Roman" panose="02020603050405020304" pitchFamily="18" charset="0"/>
              </a:rPr>
              <a:t>undgå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anvende dem på dine patienter/klienter. </a:t>
            </a:r>
          </a:p>
          <a:p>
            <a:pPr marL="0" lvl="0" indent="0">
              <a:lnSpc>
                <a:spcPts val="1500"/>
              </a:lnSpc>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Prøv at </a:t>
            </a:r>
            <a:r>
              <a:rPr lang="da-DK" sz="1800" dirty="0">
                <a:latin typeface="Calibri" panose="020F0502020204030204" pitchFamily="34" charset="0"/>
                <a:ea typeface="Calibri" panose="020F0502020204030204" pitchFamily="34" charset="0"/>
                <a:cs typeface="Times New Roman" panose="02020603050405020304" pitchFamily="18" charset="0"/>
              </a:rPr>
              <a:t>afholde dig fra </a:t>
            </a:r>
            <a:r>
              <a:rPr lang="da-DK" sz="1800" dirty="0">
                <a:effectLst/>
                <a:latin typeface="Calibri" panose="020F0502020204030204" pitchFamily="34" charset="0"/>
                <a:ea typeface="Calibri" panose="020F0502020204030204" pitchFamily="34" charset="0"/>
                <a:cs typeface="Times New Roman" panose="02020603050405020304" pitchFamily="18" charset="0"/>
              </a:rPr>
              <a:t>at give råd om, hvad der er "rigtigt" eller "forkert". </a:t>
            </a:r>
          </a:p>
          <a:p>
            <a:pPr marL="0" lvl="0" indent="0">
              <a:lnSpc>
                <a:spcPts val="1500"/>
              </a:lnSpc>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Prøv i stedet at finde ud af, hvad moderen virkelig har brug for, hvad der giver hende tryghed, eller hvad der får hende til at føle sig usikker.</a:t>
            </a:r>
          </a:p>
          <a:p>
            <a:pPr marL="0" lvl="0" indent="0">
              <a:lnSpc>
                <a:spcPts val="1500"/>
              </a:lnSpc>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Husk på, at nogle kulturelle normer er så dybt forankret i ens liv, at de ubevidst kan påvirke kvindens opfattelser og forventninger - så giv plads til åben kommunikation, få kvinden til at tænke over sine behov og </a:t>
            </a:r>
            <a:r>
              <a:rPr lang="da-DK" sz="1800" dirty="0">
                <a:latin typeface="Calibri" panose="020F0502020204030204" pitchFamily="34" charset="0"/>
                <a:ea typeface="Calibri" panose="020F0502020204030204" pitchFamily="34" charset="0"/>
                <a:cs typeface="Times New Roman" panose="02020603050405020304" pitchFamily="18" charset="0"/>
              </a:rPr>
              <a:t>formulere </a:t>
            </a:r>
            <a:r>
              <a:rPr lang="da-DK" sz="1800" dirty="0">
                <a:effectLst/>
                <a:latin typeface="Calibri" panose="020F0502020204030204" pitchFamily="34" charset="0"/>
                <a:ea typeface="Calibri" panose="020F0502020204030204" pitchFamily="34" charset="0"/>
                <a:cs typeface="Times New Roman" panose="02020603050405020304" pitchFamily="18" charset="0"/>
              </a:rPr>
              <a:t>dem, vis åbenhed over for eventuelle "atypiske" behov.</a:t>
            </a:r>
          </a:p>
          <a:p>
            <a:pPr marL="0" lvl="0" indent="0">
              <a:lnSpc>
                <a:spcPts val="1500"/>
              </a:lnSpc>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Undervurder ikke den nonverbale kommunikations magt - din mimik kan vise, hvis du er forvirret eller misbilliger kvindens kulturelt anderledes forventninger.</a:t>
            </a:r>
          </a:p>
        </p:txBody>
      </p:sp>
      <p:sp>
        <p:nvSpPr>
          <p:cNvPr id="4" name="Foliennummernplatzhalter 3">
            <a:extLst>
              <a:ext uri="{FF2B5EF4-FFF2-40B4-BE49-F238E27FC236}">
                <a16:creationId xmlns="" xmlns:a16="http://schemas.microsoft.com/office/drawing/2014/main" id="{13E91AF6-A855-4373-A597-962E78599DF8}"/>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909836" y="727805"/>
            <a:ext cx="10873208" cy="1280796"/>
          </a:xfrm>
        </p:spPr>
        <p:txBody>
          <a:bodyPr>
            <a:noAutofit/>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Migrantkvinder er mindre tilbøjelige til at søge støtte eller bruge sundhedsplejen og andre sundhedstilbud på grund af ......</a:t>
            </a:r>
            <a:endParaRPr lang="de-DE" sz="36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8" name="Textfeld 7">
            <a:extLst>
              <a:ext uri="{FF2B5EF4-FFF2-40B4-BE49-F238E27FC236}">
                <a16:creationId xmlns="" xmlns:a16="http://schemas.microsoft.com/office/drawing/2014/main" id="{475BE193-C866-40FC-BA6F-17433CA3FCAC}"/>
              </a:ext>
            </a:extLst>
          </p:cNvPr>
          <p:cNvSpPr txBox="1"/>
          <p:nvPr/>
        </p:nvSpPr>
        <p:spPr>
          <a:xfrm>
            <a:off x="1276126" y="2276872"/>
            <a:ext cx="10310127" cy="3046988"/>
          </a:xfrm>
          <a:prstGeom prst="rect">
            <a:avLst/>
          </a:prstGeom>
          <a:noFill/>
        </p:spPr>
        <p:txBody>
          <a:bodyPr wrap="square">
            <a:spAutoFit/>
          </a:bodyPr>
          <a:lstStyle/>
          <a:p>
            <a:pPr marL="342900" lvl="0" indent="-342900">
              <a:spcBef>
                <a:spcPts val="600"/>
              </a:spcBef>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manglende viden om visse sundhedsmæssige behov, andre behov og manglende bevidsthed om hvilke tilbud der kan hjælpe med at opfylde disse behov</a:t>
            </a:r>
          </a:p>
          <a:p>
            <a:pPr marL="342900" lvl="0" indent="-342900">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tvivl om, hvorvidt de har ret til disse </a:t>
            </a:r>
            <a:r>
              <a:rPr lang="da-DK" dirty="0">
                <a:solidFill>
                  <a:schemeClr val="tx2"/>
                </a:solidFill>
                <a:latin typeface="Calibri" panose="020F0502020204030204" pitchFamily="34" charset="0"/>
                <a:ea typeface="Calibri" panose="020F0502020204030204" pitchFamily="34" charset="0"/>
                <a:cs typeface="Times New Roman" panose="02020603050405020304" pitchFamily="18" charset="0"/>
              </a:rPr>
              <a:t>tilbud</a:t>
            </a:r>
            <a:endPar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frygt for omkostningerne ved </a:t>
            </a:r>
            <a:r>
              <a:rPr lang="da-DK" dirty="0">
                <a:solidFill>
                  <a:schemeClr val="tx2"/>
                </a:solidFill>
                <a:latin typeface="Calibri" panose="020F0502020204030204" pitchFamily="34" charset="0"/>
                <a:ea typeface="Calibri" panose="020F0502020204030204" pitchFamily="34" charset="0"/>
                <a:cs typeface="Times New Roman" panose="02020603050405020304" pitchFamily="18" charset="0"/>
              </a:rPr>
              <a:t>tilbuddene</a:t>
            </a: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manglende sprogkundskaber i det lokale sprog og mangel på tolkning </a:t>
            </a:r>
          </a:p>
          <a:p>
            <a:pPr marL="342900" lvl="0" indent="-342900">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mænds deltagelse i gruppesessioner</a:t>
            </a:r>
          </a:p>
          <a:p>
            <a:pPr marL="342900" lvl="0" indent="-342900">
              <a:buFont typeface="Symbol" panose="05050102010706020507" pitchFamily="18" charset="2"/>
              <a:buChar char=""/>
            </a:pP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manglende tillid til visse </a:t>
            </a:r>
            <a:r>
              <a:rPr lang="da-DK" dirty="0">
                <a:solidFill>
                  <a:schemeClr val="tx2"/>
                </a:solidFill>
                <a:latin typeface="Calibri" panose="020F0502020204030204" pitchFamily="34" charset="0"/>
                <a:ea typeface="Calibri" panose="020F0502020204030204" pitchFamily="34" charset="0"/>
                <a:cs typeface="Times New Roman" panose="02020603050405020304" pitchFamily="18" charset="0"/>
              </a:rPr>
              <a:t>tilbud</a:t>
            </a: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(f.eks. </a:t>
            </a:r>
            <a:r>
              <a:rPr lang="da-DK" dirty="0">
                <a:solidFill>
                  <a:schemeClr val="tx2"/>
                </a:solidFill>
                <a:latin typeface="Calibri" panose="020F0502020204030204" pitchFamily="34" charset="0"/>
                <a:ea typeface="Calibri" panose="020F0502020204030204" pitchFamily="34" charset="0"/>
                <a:cs typeface="Times New Roman" panose="02020603050405020304" pitchFamily="18" charset="0"/>
              </a:rPr>
              <a:t>psykiatriske</a:t>
            </a:r>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tilbud)</a:t>
            </a:r>
          </a:p>
        </p:txBody>
      </p:sp>
    </p:spTree>
    <p:extLst>
      <p:ext uri="{BB962C8B-B14F-4D97-AF65-F5344CB8AC3E}">
        <p14:creationId xmlns:p14="http://schemas.microsoft.com/office/powerpoint/2010/main" val="351072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B3E25A-9BD1-438E-978D-361C094F8581}"/>
              </a:ext>
            </a:extLst>
          </p:cNvPr>
          <p:cNvSpPr>
            <a:spLocks noGrp="1"/>
          </p:cNvSpPr>
          <p:nvPr>
            <p:ph type="title"/>
          </p:nvPr>
        </p:nvSpPr>
        <p:spPr/>
        <p:txBody>
          <a:bodyPr/>
          <a:lstStyle/>
          <a:p>
            <a:r>
              <a:rPr lang="de-DE" dirty="0"/>
              <a:t>Hvad kan vi gøre?</a:t>
            </a:r>
          </a:p>
        </p:txBody>
      </p:sp>
      <p:sp>
        <p:nvSpPr>
          <p:cNvPr id="3" name="Inhaltsplatzhalter 2">
            <a:extLst>
              <a:ext uri="{FF2B5EF4-FFF2-40B4-BE49-F238E27FC236}">
                <a16:creationId xmlns="" xmlns:a16="http://schemas.microsoft.com/office/drawing/2014/main" id="{09A6E3A7-5722-466A-9EAF-BAE60C49BE38}"/>
              </a:ext>
            </a:extLst>
          </p:cNvPr>
          <p:cNvSpPr>
            <a:spLocks noGrp="1"/>
          </p:cNvSpPr>
          <p:nvPr>
            <p:ph idx="1"/>
          </p:nvPr>
        </p:nvSpPr>
        <p:spPr>
          <a:xfrm>
            <a:off x="1390665" y="1638300"/>
            <a:ext cx="9598700" cy="3581400"/>
          </a:xfrm>
        </p:spPr>
        <p:txBody>
          <a:bodyPr>
            <a:normAutofit/>
          </a:bodyPr>
          <a:lstStyle/>
          <a:p>
            <a:pPr marL="342900" lvl="0" indent="-342900">
              <a:lnSpc>
                <a:spcPct val="100000"/>
              </a:lnSpc>
              <a:spcBef>
                <a:spcPts val="600"/>
              </a:spcBef>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Oplyse kvinderne om de tilgængelige tilbud og forklare at de har ret til dem</a:t>
            </a:r>
          </a:p>
          <a:p>
            <a:pPr marL="342900" lvl="0" indent="-342900">
              <a:lnSpc>
                <a:spcPct val="100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Diskutere formålet med henvisninger og de potentielle fordele ved at deltage</a:t>
            </a:r>
          </a:p>
          <a:p>
            <a:pPr marL="342900" lvl="0" indent="-342900">
              <a:lnSpc>
                <a:spcPct val="100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Oplyse om eventuelle omkostninger ved brug af disse tilbud. Hvis der er tilskud til disse tilbud eller de er gratis, skal dette understreges</a:t>
            </a:r>
          </a:p>
          <a:p>
            <a:pPr marL="342900" lvl="0" indent="-342900">
              <a:lnSpc>
                <a:spcPct val="100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Oplyse kvinderne om, hvornår, hvor og hvordan de kan søge akut pleje, specialundersøgelser, undervisning (fødsel, diabetes) og andre oplysninger</a:t>
            </a:r>
          </a:p>
          <a:p>
            <a:pPr marL="342900" lvl="0" indent="-342900">
              <a:lnSpc>
                <a:spcPct val="100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Spørge, om kvinden har brug for hjælp til at bestille tid til aftaler</a:t>
            </a:r>
          </a:p>
          <a:p>
            <a:pPr marL="342900" lvl="0" indent="-342900">
              <a:lnSpc>
                <a:spcPct val="100000"/>
              </a:lnSpc>
              <a:buFont typeface="Symbol" panose="05050102010706020507" pitchFamily="18"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Forsøge at få afdækket eventuelle årsager til, at kvinden ikke vil benytte visse tilbud</a:t>
            </a:r>
          </a:p>
        </p:txBody>
      </p:sp>
      <p:sp>
        <p:nvSpPr>
          <p:cNvPr id="4" name="Foliennummernplatzhalter 3">
            <a:extLst>
              <a:ext uri="{FF2B5EF4-FFF2-40B4-BE49-F238E27FC236}">
                <a16:creationId xmlns="" xmlns:a16="http://schemas.microsoft.com/office/drawing/2014/main" id="{F67CEE5F-4B9A-481D-95B7-F3D9330B2574}"/>
              </a:ext>
            </a:extLst>
          </p:cNvPr>
          <p:cNvSpPr>
            <a:spLocks noGrp="1"/>
          </p:cNvSpPr>
          <p:nvPr>
            <p:ph type="sldNum" sz="quarter" idx="12"/>
          </p:nvPr>
        </p:nvSpPr>
        <p:spPr/>
        <p:txBody>
          <a:bodyPr/>
          <a:lstStyle/>
          <a:p>
            <a:fld id="{C014DD1E-5D91-48A3-AD6D-45FBA980D106}" type="slidenum">
              <a:rPr lang="en-GB" smtClean="0"/>
              <a:t>12</a:t>
            </a:fld>
            <a:endParaRPr lang="en-GB"/>
          </a:p>
        </p:txBody>
      </p:sp>
    </p:spTree>
    <p:extLst>
      <p:ext uri="{BB962C8B-B14F-4D97-AF65-F5344CB8AC3E}">
        <p14:creationId xmlns:p14="http://schemas.microsoft.com/office/powerpoint/2010/main" val="1080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effectLst/>
                <a:latin typeface="Calibri" panose="020F0502020204030204" pitchFamily="34" charset="0"/>
                <a:ea typeface="Calibri" panose="020F0502020204030204" pitchFamily="34" charset="0"/>
                <a:cs typeface="Times New Roman" panose="02020603050405020304" pitchFamily="18" charset="0"/>
              </a:rPr>
              <a:t>Familier og forholdet mellem generationer</a:t>
            </a:r>
            <a:endParaRPr lang="da-DK"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13</a:t>
            </a:fld>
            <a:endParaRPr lang="en-GB"/>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524CC3-81F0-429E-B503-610C6676D0C5}"/>
              </a:ext>
            </a:extLst>
          </p:cNvPr>
          <p:cNvSpPr>
            <a:spLocks noGrp="1"/>
          </p:cNvSpPr>
          <p:nvPr>
            <p:ph type="title"/>
          </p:nvPr>
        </p:nvSpPr>
        <p:spPr>
          <a:xfrm>
            <a:off x="1371243" y="685800"/>
            <a:ext cx="9598700" cy="726976"/>
          </a:xfrm>
        </p:spPr>
        <p:txBody>
          <a:bodyPr/>
          <a:lstStyle/>
          <a:p>
            <a:r>
              <a:rPr lang="da-DK" dirty="0"/>
              <a:t>Familier</a:t>
            </a:r>
          </a:p>
        </p:txBody>
      </p:sp>
      <p:sp>
        <p:nvSpPr>
          <p:cNvPr id="3" name="Content Placeholder 2">
            <a:extLst>
              <a:ext uri="{FF2B5EF4-FFF2-40B4-BE49-F238E27FC236}">
                <a16:creationId xmlns="" xmlns:a16="http://schemas.microsoft.com/office/drawing/2014/main" id="{5D979385-33CD-45D7-A301-29B4E036D5F0}"/>
              </a:ext>
            </a:extLst>
          </p:cNvPr>
          <p:cNvSpPr>
            <a:spLocks noGrp="1"/>
          </p:cNvSpPr>
          <p:nvPr>
            <p:ph idx="1"/>
          </p:nvPr>
        </p:nvSpPr>
        <p:spPr>
          <a:xfrm>
            <a:off x="1371243" y="1412776"/>
            <a:ext cx="9598700" cy="4454624"/>
          </a:xfrm>
        </p:spPr>
        <p:txBody>
          <a:bodyPr>
            <a:normAutofit/>
          </a:bodyPr>
          <a:lstStyle/>
          <a:p>
            <a:pPr marL="0" indent="0" algn="just">
              <a:lnSpc>
                <a:spcPct val="100000"/>
              </a:lnSpc>
              <a:spcBef>
                <a:spcPts val="600"/>
              </a:spcBef>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Familien er det vigtigste middel til socialisering. </a:t>
            </a:r>
          </a:p>
          <a:p>
            <a:pPr marL="0" indent="0" algn="just">
              <a:lnSpc>
                <a:spcPct val="100000"/>
              </a:lnSpc>
              <a:spcBef>
                <a:spcPts val="600"/>
              </a:spcBef>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Mødre, fædre, søskende og bedsteforældre samt den udvidede familie lærer alle deres børn, hvad de har brug for at vide. </a:t>
            </a:r>
          </a:p>
          <a:p>
            <a:pPr marL="0" indent="0" algn="just">
              <a:lnSpc>
                <a:spcPct val="100000"/>
              </a:lnSpc>
              <a:spcBef>
                <a:spcPts val="600"/>
              </a:spcBef>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Men familierne socialiserer ikke børn i et vakuum. </a:t>
            </a:r>
          </a:p>
          <a:p>
            <a:pPr marL="0" indent="0" algn="just">
              <a:lnSpc>
                <a:spcPct val="100000"/>
              </a:lnSpc>
              <a:spcBef>
                <a:spcPts val="600"/>
              </a:spcBef>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Den kulturelle kontekst, som en familie er indlejret i, spiller en vigtig rolle for socialiseringen. </a:t>
            </a:r>
          </a:p>
          <a:p>
            <a:pPr marL="0" indent="0" algn="just">
              <a:lnSpc>
                <a:spcPct val="100000"/>
              </a:lnSpc>
              <a:spcBef>
                <a:spcPts val="600"/>
              </a:spcBef>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I forskellige kulturelle kontekster finder vi forskellige opfattelser af, hvad en familie er, hvilke funktioner den har, og hvem der tilhører en familie.</a:t>
            </a:r>
          </a:p>
        </p:txBody>
      </p:sp>
      <p:sp>
        <p:nvSpPr>
          <p:cNvPr id="4" name="Slide Number Placeholder 3">
            <a:extLst>
              <a:ext uri="{FF2B5EF4-FFF2-40B4-BE49-F238E27FC236}">
                <a16:creationId xmlns="" xmlns:a16="http://schemas.microsoft.com/office/drawing/2014/main" id="{9C308B8B-9408-4316-BFB9-25EED09181F4}"/>
              </a:ext>
            </a:extLst>
          </p:cNvPr>
          <p:cNvSpPr>
            <a:spLocks noGrp="1"/>
          </p:cNvSpPr>
          <p:nvPr>
            <p:ph type="sldNum" sz="quarter" idx="12"/>
          </p:nvPr>
        </p:nvSpPr>
        <p:spPr/>
        <p:txBody>
          <a:bodyPr/>
          <a:lstStyle/>
          <a:p>
            <a:fld id="{C014DD1E-5D91-48A3-AD6D-45FBA980D106}" type="slidenum">
              <a:rPr lang="en-GB" smtClean="0"/>
              <a:t>14</a:t>
            </a:fld>
            <a:endParaRPr lang="en-GB"/>
          </a:p>
        </p:txBody>
      </p:sp>
    </p:spTree>
    <p:extLst>
      <p:ext uri="{BB962C8B-B14F-4D97-AF65-F5344CB8AC3E}">
        <p14:creationId xmlns:p14="http://schemas.microsoft.com/office/powerpoint/2010/main" val="241642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ADF01B-1BBD-40F2-88C3-55D64AF81630}"/>
              </a:ext>
            </a:extLst>
          </p:cNvPr>
          <p:cNvSpPr>
            <a:spLocks noGrp="1"/>
          </p:cNvSpPr>
          <p:nvPr>
            <p:ph type="title"/>
          </p:nvPr>
        </p:nvSpPr>
        <p:spPr>
          <a:xfrm>
            <a:off x="1371243" y="596337"/>
            <a:ext cx="9598700" cy="1485900"/>
          </a:xfrm>
        </p:spPr>
        <p:txBody>
          <a:bodyPr>
            <a:normAutofit/>
          </a:bodyPr>
          <a:lstStyle/>
          <a:p>
            <a:r>
              <a:rPr lang="de-DE" dirty="0"/>
              <a:t>Se på billederne</a:t>
            </a:r>
            <a:br>
              <a:rPr lang="de-DE" dirty="0"/>
            </a:br>
            <a:r>
              <a:rPr lang="de-DE" dirty="0"/>
              <a:t>Vælg dem der viser en familie</a:t>
            </a:r>
          </a:p>
        </p:txBody>
      </p:sp>
      <p:sp>
        <p:nvSpPr>
          <p:cNvPr id="3" name="Inhaltsplatzhalter 2">
            <a:extLst>
              <a:ext uri="{FF2B5EF4-FFF2-40B4-BE49-F238E27FC236}">
                <a16:creationId xmlns="" xmlns:a16="http://schemas.microsoft.com/office/drawing/2014/main" id="{121EFBC7-51A7-405F-9EF6-3C864F2C7808}"/>
              </a:ext>
            </a:extLst>
          </p:cNvPr>
          <p:cNvSpPr>
            <a:spLocks noGrp="1"/>
          </p:cNvSpPr>
          <p:nvPr>
            <p:ph idx="1"/>
          </p:nvPr>
        </p:nvSpPr>
        <p:spPr/>
        <p:txBody>
          <a:bodyPr/>
          <a:lstStyle/>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 xmlns:a16="http://schemas.microsoft.com/office/drawing/2014/main" id="{556DA714-9ADE-4F7F-B5BD-4AE508FEFBA0}"/>
              </a:ext>
            </a:extLst>
          </p:cNvPr>
          <p:cNvSpPr>
            <a:spLocks noGrp="1"/>
          </p:cNvSpPr>
          <p:nvPr>
            <p:ph type="sldNum" sz="quarter" idx="12"/>
          </p:nvPr>
        </p:nvSpPr>
        <p:spPr/>
        <p:txBody>
          <a:bodyPr/>
          <a:lstStyle/>
          <a:p>
            <a:fld id="{C014DD1E-5D91-48A3-AD6D-45FBA980D106}" type="slidenum">
              <a:rPr lang="en-GB" smtClean="0"/>
              <a:t>15</a:t>
            </a:fld>
            <a:endParaRPr lang="en-GB"/>
          </a:p>
        </p:txBody>
      </p:sp>
      <p:pic>
        <p:nvPicPr>
          <p:cNvPr id="8" name="Grafik 7">
            <a:extLst>
              <a:ext uri="{FF2B5EF4-FFF2-40B4-BE49-F238E27FC236}">
                <a16:creationId xmlns="" xmlns:a16="http://schemas.microsoft.com/office/drawing/2014/main" id="{FCDEB124-464C-4097-8017-E323020C91C3}"/>
              </a:ext>
            </a:extLst>
          </p:cNvPr>
          <p:cNvPicPr>
            <a:picLocks noChangeAspect="1"/>
          </p:cNvPicPr>
          <p:nvPr/>
        </p:nvPicPr>
        <p:blipFill>
          <a:blip r:embed="rId2"/>
          <a:stretch>
            <a:fillRect/>
          </a:stretch>
        </p:blipFill>
        <p:spPr>
          <a:xfrm>
            <a:off x="3041292" y="4602765"/>
            <a:ext cx="2255424" cy="1498621"/>
          </a:xfrm>
          <a:prstGeom prst="rect">
            <a:avLst/>
          </a:prstGeom>
        </p:spPr>
      </p:pic>
      <p:pic>
        <p:nvPicPr>
          <p:cNvPr id="9" name="Grafik 8">
            <a:extLst>
              <a:ext uri="{FF2B5EF4-FFF2-40B4-BE49-F238E27FC236}">
                <a16:creationId xmlns="" xmlns:a16="http://schemas.microsoft.com/office/drawing/2014/main" id="{40450830-1C39-4B49-B6F0-EFA7381B8CE2}"/>
              </a:ext>
            </a:extLst>
          </p:cNvPr>
          <p:cNvPicPr>
            <a:picLocks noChangeAspect="1"/>
          </p:cNvPicPr>
          <p:nvPr/>
        </p:nvPicPr>
        <p:blipFill>
          <a:blip r:embed="rId3"/>
          <a:stretch>
            <a:fillRect/>
          </a:stretch>
        </p:blipFill>
        <p:spPr>
          <a:xfrm>
            <a:off x="1398459" y="1878490"/>
            <a:ext cx="1625573" cy="1912967"/>
          </a:xfrm>
          <a:prstGeom prst="rect">
            <a:avLst/>
          </a:prstGeom>
        </p:spPr>
      </p:pic>
      <p:pic>
        <p:nvPicPr>
          <p:cNvPr id="10" name="Grafik 9" descr="Ein Bild, das Person, älter enthält.&#10;&#10;Automatisch generierte Beschreibung">
            <a:extLst>
              <a:ext uri="{FF2B5EF4-FFF2-40B4-BE49-F238E27FC236}">
                <a16:creationId xmlns="" xmlns:a16="http://schemas.microsoft.com/office/drawing/2014/main" id="{29088734-4D1C-461F-87C6-F1EFD2E63D0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407" y="2970568"/>
            <a:ext cx="1924050" cy="1285875"/>
          </a:xfrm>
          <a:prstGeom prst="rect">
            <a:avLst/>
          </a:prstGeom>
          <a:noFill/>
          <a:ln>
            <a:noFill/>
          </a:ln>
        </p:spPr>
      </p:pic>
      <p:pic>
        <p:nvPicPr>
          <p:cNvPr id="11" name="Grafik 10">
            <a:extLst>
              <a:ext uri="{FF2B5EF4-FFF2-40B4-BE49-F238E27FC236}">
                <a16:creationId xmlns="" xmlns:a16="http://schemas.microsoft.com/office/drawing/2014/main" id="{95360180-C86A-494A-AF7C-CBD7C4674A38}"/>
              </a:ext>
            </a:extLst>
          </p:cNvPr>
          <p:cNvPicPr>
            <a:picLocks noChangeAspect="1"/>
          </p:cNvPicPr>
          <p:nvPr/>
        </p:nvPicPr>
        <p:blipFill>
          <a:blip r:embed="rId5"/>
          <a:stretch>
            <a:fillRect/>
          </a:stretch>
        </p:blipFill>
        <p:spPr>
          <a:xfrm>
            <a:off x="5112603" y="2235357"/>
            <a:ext cx="2074633" cy="1378149"/>
          </a:xfrm>
          <a:prstGeom prst="rect">
            <a:avLst/>
          </a:prstGeom>
        </p:spPr>
      </p:pic>
      <p:pic>
        <p:nvPicPr>
          <p:cNvPr id="12" name="Grafik 11">
            <a:extLst>
              <a:ext uri="{FF2B5EF4-FFF2-40B4-BE49-F238E27FC236}">
                <a16:creationId xmlns="" xmlns:a16="http://schemas.microsoft.com/office/drawing/2014/main" id="{A219368E-EB46-4AF8-95B3-0AE3F8E3B494}"/>
              </a:ext>
            </a:extLst>
          </p:cNvPr>
          <p:cNvPicPr>
            <a:picLocks noChangeAspect="1"/>
          </p:cNvPicPr>
          <p:nvPr/>
        </p:nvPicPr>
        <p:blipFill>
          <a:blip r:embed="rId6"/>
          <a:stretch>
            <a:fillRect/>
          </a:stretch>
        </p:blipFill>
        <p:spPr>
          <a:xfrm>
            <a:off x="1322804" y="4005064"/>
            <a:ext cx="1509777" cy="2330308"/>
          </a:xfrm>
          <a:prstGeom prst="rect">
            <a:avLst/>
          </a:prstGeom>
        </p:spPr>
      </p:pic>
      <p:pic>
        <p:nvPicPr>
          <p:cNvPr id="13" name="Grafik 12">
            <a:extLst>
              <a:ext uri="{FF2B5EF4-FFF2-40B4-BE49-F238E27FC236}">
                <a16:creationId xmlns="" xmlns:a16="http://schemas.microsoft.com/office/drawing/2014/main" id="{8365E70F-79EE-4281-B7B8-F8548CAE22F2}"/>
              </a:ext>
            </a:extLst>
          </p:cNvPr>
          <p:cNvPicPr>
            <a:picLocks noChangeAspect="1"/>
          </p:cNvPicPr>
          <p:nvPr/>
        </p:nvPicPr>
        <p:blipFill>
          <a:blip r:embed="rId7"/>
          <a:stretch>
            <a:fillRect/>
          </a:stretch>
        </p:blipFill>
        <p:spPr>
          <a:xfrm>
            <a:off x="5659218" y="3847493"/>
            <a:ext cx="1518670" cy="2019907"/>
          </a:xfrm>
          <a:prstGeom prst="rect">
            <a:avLst/>
          </a:prstGeom>
        </p:spPr>
      </p:pic>
      <p:pic>
        <p:nvPicPr>
          <p:cNvPr id="14" name="Grafik 13">
            <a:extLst>
              <a:ext uri="{FF2B5EF4-FFF2-40B4-BE49-F238E27FC236}">
                <a16:creationId xmlns="" xmlns:a16="http://schemas.microsoft.com/office/drawing/2014/main" id="{012420F1-52FC-492A-9D10-DC69DE1529AA}"/>
              </a:ext>
            </a:extLst>
          </p:cNvPr>
          <p:cNvPicPr>
            <a:picLocks noChangeAspect="1"/>
          </p:cNvPicPr>
          <p:nvPr/>
        </p:nvPicPr>
        <p:blipFill>
          <a:blip r:embed="rId8"/>
          <a:stretch>
            <a:fillRect/>
          </a:stretch>
        </p:blipFill>
        <p:spPr>
          <a:xfrm>
            <a:off x="7413785" y="2310417"/>
            <a:ext cx="2111293" cy="1404584"/>
          </a:xfrm>
          <a:prstGeom prst="rect">
            <a:avLst/>
          </a:prstGeom>
        </p:spPr>
      </p:pic>
      <p:pic>
        <p:nvPicPr>
          <p:cNvPr id="15" name="Grafik 14">
            <a:extLst>
              <a:ext uri="{FF2B5EF4-FFF2-40B4-BE49-F238E27FC236}">
                <a16:creationId xmlns="" xmlns:a16="http://schemas.microsoft.com/office/drawing/2014/main" id="{B87C1F77-2CCE-4540-B408-DC00123F006B}"/>
              </a:ext>
            </a:extLst>
          </p:cNvPr>
          <p:cNvPicPr>
            <a:picLocks noChangeAspect="1"/>
          </p:cNvPicPr>
          <p:nvPr/>
        </p:nvPicPr>
        <p:blipFill>
          <a:blip r:embed="rId9"/>
          <a:stretch>
            <a:fillRect/>
          </a:stretch>
        </p:blipFill>
        <p:spPr>
          <a:xfrm>
            <a:off x="7434645" y="4291587"/>
            <a:ext cx="2071044" cy="1378070"/>
          </a:xfrm>
          <a:prstGeom prst="rect">
            <a:avLst/>
          </a:prstGeom>
        </p:spPr>
      </p:pic>
      <p:pic>
        <p:nvPicPr>
          <p:cNvPr id="16" name="Grafik 15">
            <a:extLst>
              <a:ext uri="{FF2B5EF4-FFF2-40B4-BE49-F238E27FC236}">
                <a16:creationId xmlns="" xmlns:a16="http://schemas.microsoft.com/office/drawing/2014/main" id="{FA2B9585-3A11-437F-9710-BA101B4D15FE}"/>
              </a:ext>
            </a:extLst>
          </p:cNvPr>
          <p:cNvPicPr>
            <a:picLocks noChangeAspect="1"/>
          </p:cNvPicPr>
          <p:nvPr/>
        </p:nvPicPr>
        <p:blipFill>
          <a:blip r:embed="rId10"/>
          <a:stretch>
            <a:fillRect/>
          </a:stretch>
        </p:blipFill>
        <p:spPr>
          <a:xfrm>
            <a:off x="9723450" y="4462816"/>
            <a:ext cx="2071044" cy="1404584"/>
          </a:xfrm>
          <a:prstGeom prst="rect">
            <a:avLst/>
          </a:prstGeom>
        </p:spPr>
      </p:pic>
      <p:pic>
        <p:nvPicPr>
          <p:cNvPr id="17" name="Grafik 16">
            <a:extLst>
              <a:ext uri="{FF2B5EF4-FFF2-40B4-BE49-F238E27FC236}">
                <a16:creationId xmlns="" xmlns:a16="http://schemas.microsoft.com/office/drawing/2014/main" id="{135FB38A-8C31-4750-ABC7-7E806962FCE6}"/>
              </a:ext>
            </a:extLst>
          </p:cNvPr>
          <p:cNvPicPr>
            <a:picLocks noChangeAspect="1"/>
          </p:cNvPicPr>
          <p:nvPr/>
        </p:nvPicPr>
        <p:blipFill>
          <a:blip r:embed="rId11"/>
          <a:stretch>
            <a:fillRect/>
          </a:stretch>
        </p:blipFill>
        <p:spPr>
          <a:xfrm>
            <a:off x="9751628" y="2322361"/>
            <a:ext cx="2071044" cy="1380696"/>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p:txBody>
          <a:bodyPr/>
          <a:lstStyle/>
          <a:p>
            <a:r>
              <a:rPr lang="da-DK" dirty="0"/>
              <a:t>Nogle definitioner på familier</a:t>
            </a: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16</a:t>
            </a:fld>
            <a:endParaRPr lang="en-GB"/>
          </a:p>
        </p:txBody>
      </p:sp>
      <p:sp>
        <p:nvSpPr>
          <p:cNvPr id="3" name="Denkblase: wolkenförmig 2">
            <a:extLst>
              <a:ext uri="{FF2B5EF4-FFF2-40B4-BE49-F238E27FC236}">
                <a16:creationId xmlns="" xmlns:a16="http://schemas.microsoft.com/office/drawing/2014/main" id="{ED4C0502-E31A-4598-AACB-41C68928BAB2}"/>
              </a:ext>
            </a:extLst>
          </p:cNvPr>
          <p:cNvSpPr/>
          <p:nvPr/>
        </p:nvSpPr>
        <p:spPr>
          <a:xfrm>
            <a:off x="782459" y="1428750"/>
            <a:ext cx="6264696" cy="3581400"/>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Familien er en social gruppe, der er kendetegnet ved fælles bopæl, økonomisk samarbejde og reproduktion. Den omfatter voksne af begge køn, hvoraf mindst to har et socialt godkendt seksuelt forhold, og et eller flere børn, egne eller adopteret</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a:effectLst/>
                <a:latin typeface="Calibri" panose="020F0502020204030204" pitchFamily="34" charset="0"/>
                <a:ea typeface="Calibri" panose="020F0502020204030204" pitchFamily="34" charset="0"/>
                <a:cs typeface="Times New Roman" panose="02020603050405020304" pitchFamily="18" charset="0"/>
              </a:rPr>
              <a:t>af det seksuelt samboende par. </a:t>
            </a:r>
            <a:r>
              <a:rPr lang="da-DK" sz="1400" dirty="0">
                <a:effectLst/>
                <a:latin typeface="Calibri" panose="020F0502020204030204" pitchFamily="34" charset="0"/>
                <a:ea typeface="Calibri" panose="020F0502020204030204" pitchFamily="34" charset="0"/>
                <a:cs typeface="Times New Roman" panose="02020603050405020304" pitchFamily="18" charset="0"/>
              </a:rPr>
              <a:t>(</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Murdock</a:t>
            </a:r>
            <a:r>
              <a:rPr lang="da-DK" sz="1400" dirty="0">
                <a:effectLst/>
                <a:latin typeface="Calibri" panose="020F0502020204030204" pitchFamily="34" charset="0"/>
                <a:ea typeface="Calibri" panose="020F0502020204030204" pitchFamily="34" charset="0"/>
                <a:cs typeface="Times New Roman" panose="02020603050405020304" pitchFamily="18" charset="0"/>
              </a:rPr>
              <a:t>, 1949 citeret i Steel, </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Kidd</a:t>
            </a:r>
            <a:r>
              <a:rPr lang="da-DK" sz="1400" dirty="0">
                <a:effectLst/>
                <a:latin typeface="Calibri" panose="020F0502020204030204" pitchFamily="34" charset="0"/>
                <a:ea typeface="Calibri" panose="020F0502020204030204" pitchFamily="34" charset="0"/>
                <a:cs typeface="Times New Roman" panose="02020603050405020304" pitchFamily="18" charset="0"/>
              </a:rPr>
              <a:t>, &amp; Brown, 2012, s. 2).</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enkblase: wolkenförmig 6">
            <a:extLst>
              <a:ext uri="{FF2B5EF4-FFF2-40B4-BE49-F238E27FC236}">
                <a16:creationId xmlns="" xmlns:a16="http://schemas.microsoft.com/office/drawing/2014/main" id="{33DE25B8-C84D-44AA-B904-0E926687A3E5}"/>
              </a:ext>
            </a:extLst>
          </p:cNvPr>
          <p:cNvSpPr/>
          <p:nvPr/>
        </p:nvSpPr>
        <p:spPr>
          <a:xfrm>
            <a:off x="7174532" y="1426731"/>
            <a:ext cx="4032448" cy="252028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Et netværk af beslægtede personer </a:t>
            </a:r>
            <a:r>
              <a:rPr lang="da-DK" sz="1400" dirty="0">
                <a:effectLst/>
                <a:latin typeface="Calibri" panose="020F0502020204030204" pitchFamily="34" charset="0"/>
                <a:ea typeface="Calibri" panose="020F0502020204030204" pitchFamily="34" charset="0"/>
                <a:cs typeface="Times New Roman" panose="02020603050405020304" pitchFamily="18" charset="0"/>
              </a:rPr>
              <a:t>(</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Goldthorpe</a:t>
            </a:r>
            <a:r>
              <a:rPr lang="da-DK" sz="1400" dirty="0">
                <a:effectLst/>
                <a:latin typeface="Calibri" panose="020F0502020204030204" pitchFamily="34" charset="0"/>
                <a:ea typeface="Calibri" panose="020F0502020204030204" pitchFamily="34" charset="0"/>
                <a:cs typeface="Times New Roman" panose="02020603050405020304" pitchFamily="18" charset="0"/>
              </a:rPr>
              <a:t>, 1987 citeret i Steel et al., 2012, s. 3).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enkblase: wolkenförmig 7">
            <a:extLst>
              <a:ext uri="{FF2B5EF4-FFF2-40B4-BE49-F238E27FC236}">
                <a16:creationId xmlns="" xmlns:a16="http://schemas.microsoft.com/office/drawing/2014/main" id="{272F8CB0-5EC4-4DD0-A852-F14614EDD2F2}"/>
              </a:ext>
            </a:extLst>
          </p:cNvPr>
          <p:cNvSpPr/>
          <p:nvPr/>
        </p:nvSpPr>
        <p:spPr>
          <a:xfrm>
            <a:off x="5158308" y="4285920"/>
            <a:ext cx="6840760" cy="1807096"/>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En gruppe af personer, der er direkte forbundet gennem slægtskab, og hvis voksne medlemmer påtager sig ansvaret for at tage sig af børn. </a:t>
            </a:r>
            <a:r>
              <a:rPr lang="da-DK" sz="1400" dirty="0">
                <a:effectLst/>
                <a:latin typeface="Calibri" panose="020F0502020204030204" pitchFamily="34" charset="0"/>
                <a:ea typeface="Calibri" panose="020F0502020204030204" pitchFamily="34" charset="0"/>
                <a:cs typeface="Times New Roman" panose="02020603050405020304" pitchFamily="18" charset="0"/>
              </a:rPr>
              <a:t>(Giddens 1993 citeret i Steel et al., 2012, s. 2). </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16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 xmlns:a16="http://schemas.microsoft.com/office/drawing/2014/main" id="{6D043292-708B-4F69-AE72-8FB56C6E8E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5099495" y="685800"/>
            <a:ext cx="6175168" cy="1485900"/>
          </a:xfrm>
        </p:spPr>
        <p:txBody>
          <a:bodyPr vert="horz" lIns="91440" tIns="45720" rIns="91440" bIns="45720" rtlCol="0" anchor="t">
            <a:normAutofit/>
          </a:bodyPr>
          <a:lstStyle/>
          <a:p>
            <a:pPr defTabSz="914400"/>
            <a:r>
              <a:rPr lang="da-DK" sz="3100" cap="all" dirty="0"/>
              <a:t>Kulturelle forskelle I familiebegrebet</a:t>
            </a:r>
            <a:r>
              <a:rPr lang="en-US" sz="3100" cap="all" dirty="0"/>
              <a:t/>
            </a:r>
            <a:br>
              <a:rPr lang="en-US" sz="3100" cap="all" dirty="0"/>
            </a:br>
            <a:r>
              <a:rPr lang="en-US" sz="1400" cap="all" dirty="0"/>
              <a:t>Yang Liu (2010):East meets West</a:t>
            </a:r>
          </a:p>
        </p:txBody>
      </p:sp>
      <p:pic>
        <p:nvPicPr>
          <p:cNvPr id="7" name="Grafik 6">
            <a:extLst>
              <a:ext uri="{FF2B5EF4-FFF2-40B4-BE49-F238E27FC236}">
                <a16:creationId xmlns="" xmlns:a16="http://schemas.microsoft.com/office/drawing/2014/main" id="{4EED3687-6828-467B-9FF9-58A1C4CB64F9}"/>
              </a:ext>
            </a:extLst>
          </p:cNvPr>
          <p:cNvPicPr>
            <a:picLocks noChangeAspect="1"/>
          </p:cNvPicPr>
          <p:nvPr/>
        </p:nvPicPr>
        <p:blipFill rotWithShape="1">
          <a:blip r:embed="rId2"/>
          <a:srcRect l="495" r="-4" b="-4"/>
          <a:stretch/>
        </p:blipFill>
        <p:spPr>
          <a:xfrm>
            <a:off x="248172" y="4620367"/>
            <a:ext cx="3876062" cy="2035326"/>
          </a:xfrm>
          <a:prstGeom prst="rect">
            <a:avLst/>
          </a:prstGeom>
        </p:spPr>
      </p:pic>
      <p:pic>
        <p:nvPicPr>
          <p:cNvPr id="2" name="Inhaltsplatzhalter 1">
            <a:extLst>
              <a:ext uri="{FF2B5EF4-FFF2-40B4-BE49-F238E27FC236}">
                <a16:creationId xmlns="" xmlns:a16="http://schemas.microsoft.com/office/drawing/2014/main" id="{E631E3EC-28DC-418F-9C11-45DF52A6C633}"/>
              </a:ext>
            </a:extLst>
          </p:cNvPr>
          <p:cNvPicPr>
            <a:picLocks noGrp="1" noChangeAspect="1"/>
          </p:cNvPicPr>
          <p:nvPr>
            <p:ph idx="1"/>
          </p:nvPr>
        </p:nvPicPr>
        <p:blipFill rotWithShape="1">
          <a:blip r:embed="rId3"/>
          <a:srcRect l="4606" r="3" b="3"/>
          <a:stretch/>
        </p:blipFill>
        <p:spPr>
          <a:xfrm>
            <a:off x="228184" y="263534"/>
            <a:ext cx="3876062" cy="2031610"/>
          </a:xfrm>
          <a:prstGeom prst="rect">
            <a:avLst/>
          </a:prstGeom>
        </p:spPr>
      </p:pic>
      <p:sp>
        <p:nvSpPr>
          <p:cNvPr id="36" name="Rectangle 35">
            <a:extLst>
              <a:ext uri="{FF2B5EF4-FFF2-40B4-BE49-F238E27FC236}">
                <a16:creationId xmlns="" xmlns:a16="http://schemas.microsoft.com/office/drawing/2014/main" id="{72C017B3-7B7A-4C5A-A3E9-09EC1428BC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feld 2">
            <a:extLst>
              <a:ext uri="{FF2B5EF4-FFF2-40B4-BE49-F238E27FC236}">
                <a16:creationId xmlns="" xmlns:a16="http://schemas.microsoft.com/office/drawing/2014/main" id="{E4A89C0A-B676-430D-B1E2-17CAF6ED7CF3}"/>
              </a:ext>
            </a:extLst>
          </p:cNvPr>
          <p:cNvSpPr txBox="1"/>
          <p:nvPr/>
        </p:nvSpPr>
        <p:spPr>
          <a:xfrm>
            <a:off x="5360735" y="3272028"/>
            <a:ext cx="6175168" cy="2749260"/>
          </a:xfrm>
          <a:prstGeom prst="rect">
            <a:avLst/>
          </a:prstGeom>
        </p:spPr>
        <p:txBody>
          <a:bodyPr vert="horz" lIns="91440" tIns="45720" rIns="91440" bIns="45720" rtlCol="0">
            <a:normAutofit/>
          </a:bodyPr>
          <a:lstStyle/>
          <a:p>
            <a:pPr defTabSz="914400">
              <a:lnSpc>
                <a:spcPct val="94000"/>
              </a:lnSpc>
              <a:spcAft>
                <a:spcPts val="200"/>
              </a:spcAft>
              <a:buFont typeface="Franklin Gothic Book" panose="020B0503020102020204" pitchFamily="34" charset="0"/>
            </a:pPr>
            <a:r>
              <a:rPr lang="da-DK" sz="3200" dirty="0">
                <a:latin typeface="Calibri" panose="020F0502020204030204" pitchFamily="34" charset="0"/>
                <a:ea typeface="Calibri" panose="020F0502020204030204" pitchFamily="34" charset="0"/>
                <a:cs typeface="Times New Roman" panose="02020603050405020304" pitchFamily="18" charset="0"/>
              </a:rPr>
              <a:t>Hvordan fortolker du tegningerne ud fra dit eget kulturelle synspunkt?</a:t>
            </a: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17</a:t>
            </a:fld>
            <a:endParaRPr lang="en-US"/>
          </a:p>
        </p:txBody>
      </p:sp>
      <p:pic>
        <p:nvPicPr>
          <p:cNvPr id="13" name="Grafik 12">
            <a:extLst>
              <a:ext uri="{FF2B5EF4-FFF2-40B4-BE49-F238E27FC236}">
                <a16:creationId xmlns="" xmlns:a16="http://schemas.microsoft.com/office/drawing/2014/main" id="{9F1BC3BA-6DC6-49D4-B0B0-5BBF328F9FFA}"/>
              </a:ext>
            </a:extLst>
          </p:cNvPr>
          <p:cNvPicPr>
            <a:picLocks noChangeAspect="1"/>
          </p:cNvPicPr>
          <p:nvPr/>
        </p:nvPicPr>
        <p:blipFill>
          <a:blip r:embed="rId4"/>
          <a:stretch>
            <a:fillRect/>
          </a:stretch>
        </p:blipFill>
        <p:spPr>
          <a:xfrm>
            <a:off x="228184" y="2465672"/>
            <a:ext cx="3876062" cy="1925842"/>
          </a:xfrm>
          <a:prstGeom prst="rect">
            <a:avLst/>
          </a:prstGeom>
        </p:spPr>
      </p:pic>
    </p:spTree>
    <p:extLst>
      <p:ext uri="{BB962C8B-B14F-4D97-AF65-F5344CB8AC3E}">
        <p14:creationId xmlns:p14="http://schemas.microsoft.com/office/powerpoint/2010/main" val="1048900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4DA54C0-F7EB-4E1C-904B-C6A0DC2D3DCA}"/>
              </a:ext>
            </a:extLst>
          </p:cNvPr>
          <p:cNvSpPr>
            <a:spLocks noGrp="1"/>
          </p:cNvSpPr>
          <p:nvPr>
            <p:ph idx="1"/>
          </p:nvPr>
        </p:nvSpPr>
        <p:spPr>
          <a:xfrm>
            <a:off x="1295062" y="1124744"/>
            <a:ext cx="9598700" cy="5030688"/>
          </a:xfrm>
        </p:spPr>
        <p:txBody>
          <a:bodyPr>
            <a:normAutofit lnSpcReduction="10000"/>
          </a:bodyPr>
          <a:lstStyle/>
          <a:p>
            <a:pPr marL="0" indent="0">
              <a:lnSpc>
                <a:spcPct val="100000"/>
              </a:lnSpc>
              <a:spcBef>
                <a:spcPts val="600"/>
              </a:spcBef>
              <a:buNone/>
            </a:pPr>
            <a:r>
              <a:rPr lang="da-DK" dirty="0"/>
              <a:t>Billederne beskrives to forskellige måder at leve på, på en kontrastfyldt måde. På den ene side er der i mange "vestlige" kulturer en tendens til at leve på en meget individualiseret måde. Mange mennesker lever alene eller i små familier. Man fokuserer mere på den individuelle lykke end på lykken i de grupper, som man lever sammen i. I mange familier i den "vestlige" verden er det f.eks. en selvfølge, at børnene flytter til en anden by, når de er blevet voksne, for at leve deres eget liv og passe deres egen karriere i stedet for at tage sig af resten af familien.  </a:t>
            </a:r>
          </a:p>
          <a:p>
            <a:pPr marL="0" indent="0">
              <a:lnSpc>
                <a:spcPct val="100000"/>
              </a:lnSpc>
              <a:spcBef>
                <a:spcPts val="600"/>
              </a:spcBef>
              <a:buNone/>
            </a:pPr>
            <a:r>
              <a:rPr lang="da-DK" dirty="0"/>
              <a:t>På den anden side er der mange andre kulturer, hvor man har en tendens til at leve i større familier eller samfund og er meget tæt forbundet og ofte afhængige af hinanden.</a:t>
            </a:r>
          </a:p>
          <a:p>
            <a:pPr marL="0" indent="0">
              <a:lnSpc>
                <a:spcPct val="100000"/>
              </a:lnSpc>
              <a:spcBef>
                <a:spcPts val="600"/>
              </a:spcBef>
              <a:buNone/>
            </a:pPr>
            <a:r>
              <a:rPr lang="da-DK" sz="2000" dirty="0" err="1">
                <a:effectLst/>
                <a:latin typeface="Calibri" panose="020F0502020204030204" pitchFamily="34" charset="0"/>
                <a:ea typeface="Calibri" panose="020F0502020204030204" pitchFamily="34" charset="0"/>
                <a:cs typeface="Times New Roman" panose="02020603050405020304" pitchFamily="18" charset="0"/>
              </a:rPr>
              <a:t>Hofstede</a:t>
            </a:r>
            <a:r>
              <a:rPr lang="da-DK" sz="2000" dirty="0">
                <a:effectLst/>
                <a:latin typeface="Calibri" panose="020F0502020204030204" pitchFamily="34" charset="0"/>
                <a:ea typeface="Calibri" panose="020F0502020204030204" pitchFamily="34" charset="0"/>
                <a:cs typeface="Times New Roman" panose="02020603050405020304" pitchFamily="18" charset="0"/>
              </a:rPr>
              <a:t> beskriver denne forskel som "kollektivisme" og "individualisme": Den afgørende forskel er om den enkeltes selvopfattelse er "jeg" eller "vi". I individualistiske samfund tager individet sig primært af sig selv og den nærmeste familie. I kollektivistiske indgår det enkelte menneske i "grupper", som tager sig af den enkelte, der til gengæld er loyal overfor gruppen. (www.hofstede-insights.com)</a:t>
            </a:r>
            <a:endParaRPr lang="da-DK" dirty="0"/>
          </a:p>
          <a:p>
            <a:pPr marL="0" indent="0">
              <a:lnSpc>
                <a:spcPct val="100000"/>
              </a:lnSpc>
              <a:spcBef>
                <a:spcPts val="600"/>
              </a:spcBef>
              <a:buNone/>
            </a:pPr>
            <a:r>
              <a:rPr lang="da-DK" dirty="0"/>
              <a:t>Dagmar </a:t>
            </a:r>
            <a:r>
              <a:rPr lang="da-DK" dirty="0" err="1"/>
              <a:t>Domenig</a:t>
            </a:r>
            <a:r>
              <a:rPr lang="da-DK" dirty="0"/>
              <a:t> har et andet udtryk for denne kulturelle forskel. Hun skelner mellem individcentrerede og familiecentrerede samfund </a:t>
            </a:r>
            <a:r>
              <a:rPr lang="da-DK" sz="1600" dirty="0"/>
              <a:t>(</a:t>
            </a:r>
            <a:r>
              <a:rPr lang="da-DK" sz="1600" dirty="0" err="1"/>
              <a:t>Domenig</a:t>
            </a:r>
            <a:r>
              <a:rPr lang="da-DK" sz="1600" dirty="0"/>
              <a:t> s. 216). </a:t>
            </a:r>
            <a:endParaRPr lang="da-DK" dirty="0"/>
          </a:p>
        </p:txBody>
      </p:sp>
      <p:sp>
        <p:nvSpPr>
          <p:cNvPr id="4" name="Slide Number Placeholder 3">
            <a:extLst>
              <a:ext uri="{FF2B5EF4-FFF2-40B4-BE49-F238E27FC236}">
                <a16:creationId xmlns="" xmlns:a16="http://schemas.microsoft.com/office/drawing/2014/main" id="{228B36D3-065F-49D2-AD31-ECA7AAA3E742}"/>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3841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2" y="685800"/>
            <a:ext cx="10555818" cy="1485900"/>
          </a:xfrm>
        </p:spPr>
        <p:txBody>
          <a:bodyPr>
            <a:normAutofit/>
          </a:bodyPr>
          <a:lstStyle/>
          <a:p>
            <a:r>
              <a:rPr lang="de-DE" dirty="0"/>
              <a:t>Familieprototyper i forbindelse med forskellige kulturelle kontekster </a:t>
            </a:r>
            <a:r>
              <a:rPr lang="de-DE" sz="1400" dirty="0"/>
              <a:t>Heidi Keller (2011)</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286000"/>
            <a:ext cx="8208912" cy="1791072"/>
          </a:xfrm>
        </p:spPr>
        <p:txBody>
          <a:bodyPr>
            <a:normAutofit/>
          </a:bodyPr>
          <a:lstStyle/>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19</a:t>
            </a:fld>
            <a:endParaRPr lang="en-GB"/>
          </a:p>
        </p:txBody>
      </p:sp>
      <p:graphicFrame>
        <p:nvGraphicFramePr>
          <p:cNvPr id="2" name="Tabelle 1">
            <a:extLst>
              <a:ext uri="{FF2B5EF4-FFF2-40B4-BE49-F238E27FC236}">
                <a16:creationId xmlns="" xmlns:a16="http://schemas.microsoft.com/office/drawing/2014/main" id="{AB629EDB-8C30-4F8C-A80E-4538B03D941B}"/>
              </a:ext>
            </a:extLst>
          </p:cNvPr>
          <p:cNvGraphicFramePr>
            <a:graphicFrameLocks noGrp="1"/>
          </p:cNvGraphicFramePr>
          <p:nvPr>
            <p:extLst>
              <p:ext uri="{D42A27DB-BD31-4B8C-83A1-F6EECF244321}">
                <p14:modId xmlns:p14="http://schemas.microsoft.com/office/powerpoint/2010/main" val="4085119633"/>
              </p:ext>
            </p:extLst>
          </p:nvPr>
        </p:nvGraphicFramePr>
        <p:xfrm>
          <a:off x="2205980" y="2171700"/>
          <a:ext cx="8208912" cy="3475833"/>
        </p:xfrm>
        <a:graphic>
          <a:graphicData uri="http://schemas.openxmlformats.org/drawingml/2006/table">
            <a:tbl>
              <a:tblPr firstRow="1" firstCol="1" bandRow="1"/>
              <a:tblGrid>
                <a:gridCol w="4104456">
                  <a:extLst>
                    <a:ext uri="{9D8B030D-6E8A-4147-A177-3AD203B41FA5}">
                      <a16:colId xmlns="" xmlns:a16="http://schemas.microsoft.com/office/drawing/2014/main" val="2708725470"/>
                    </a:ext>
                  </a:extLst>
                </a:gridCol>
                <a:gridCol w="4104456">
                  <a:extLst>
                    <a:ext uri="{9D8B030D-6E8A-4147-A177-3AD203B41FA5}">
                      <a16:colId xmlns="" xmlns:a16="http://schemas.microsoft.com/office/drawing/2014/main" val="3636413414"/>
                    </a:ext>
                  </a:extLst>
                </a:gridCol>
              </a:tblGrid>
              <a:tr h="280587">
                <a:tc>
                  <a:txBody>
                    <a:bodyPr/>
                    <a:lstStyle/>
                    <a:p>
                      <a:pPr>
                        <a:lnSpc>
                          <a:spcPct val="100000"/>
                        </a:lnSpc>
                        <a:spcBef>
                          <a:spcPts val="600"/>
                        </a:spcBef>
                      </a:pPr>
                      <a:r>
                        <a:rPr lang="da-DK" sz="1600" b="1" kern="1200" dirty="0">
                          <a:solidFill>
                            <a:schemeClr val="tx1"/>
                          </a:solidFill>
                          <a:effectLst/>
                          <a:latin typeface="+mn-lt"/>
                          <a:ea typeface="+mn-ea"/>
                          <a:cs typeface="+mn-cs"/>
                        </a:rPr>
                        <a:t>Prototype: Psykisk autonomi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600"/>
                        </a:spcBef>
                      </a:pPr>
                      <a:r>
                        <a:rPr lang="da-DK" sz="1600" b="1" kern="1200" dirty="0">
                          <a:solidFill>
                            <a:schemeClr val="tx1"/>
                          </a:solidFill>
                          <a:effectLst/>
                          <a:latin typeface="+mn-lt"/>
                          <a:ea typeface="+mn-ea"/>
                          <a:cs typeface="+mn-cs"/>
                        </a:rPr>
                        <a:t>Prototype: Relationsmæssig tilknytning</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53452674"/>
                  </a:ext>
                </a:extLst>
              </a:tr>
              <a:tr h="305626">
                <a:tc>
                  <a:txBody>
                    <a:bodyPr/>
                    <a:lstStyle/>
                    <a:p>
                      <a:pPr>
                        <a:lnSpc>
                          <a:spcPct val="100000"/>
                        </a:lnSpc>
                        <a:spcBef>
                          <a:spcPts val="600"/>
                        </a:spcBef>
                      </a:pPr>
                      <a:r>
                        <a:rPr lang="da-DK" sz="1600" kern="1200" dirty="0">
                          <a:solidFill>
                            <a:schemeClr val="tx1"/>
                          </a:solidFill>
                          <a:effectLst/>
                          <a:latin typeface="+mn-lt"/>
                          <a:ea typeface="+mn-ea"/>
                          <a:cs typeface="+mn-cs"/>
                        </a:rPr>
                        <a:t>Acceptere børn som de er</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600" kern="1200" dirty="0">
                          <a:solidFill>
                            <a:schemeClr val="tx1"/>
                          </a:solidFill>
                          <a:effectLst/>
                          <a:latin typeface="+mn-lt"/>
                          <a:ea typeface="+mn-ea"/>
                          <a:cs typeface="+mn-cs"/>
                        </a:rPr>
                        <a:t>Familieforhold er i fokus</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5635172"/>
                  </a:ext>
                </a:extLst>
              </a:tr>
              <a:tr h="577924">
                <a:tc>
                  <a:txBody>
                    <a:bodyPr/>
                    <a:lstStyle/>
                    <a:p>
                      <a:pPr>
                        <a:lnSpc>
                          <a:spcPct val="100000"/>
                        </a:lnSpc>
                        <a:spcBef>
                          <a:spcPts val="600"/>
                        </a:spcBef>
                      </a:pPr>
                      <a:r>
                        <a:rPr lang="da-DK" sz="1600" kern="1200" dirty="0">
                          <a:solidFill>
                            <a:schemeClr val="tx1"/>
                          </a:solidFill>
                          <a:effectLst/>
                          <a:latin typeface="+mn-lt"/>
                          <a:ea typeface="+mn-ea"/>
                          <a:cs typeface="+mn-cs"/>
                        </a:rPr>
                        <a:t>Opfattelse af børns behov og ønsker</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600" kern="1200" dirty="0">
                          <a:solidFill>
                            <a:schemeClr val="tx1"/>
                          </a:solidFill>
                          <a:effectLst/>
                          <a:latin typeface="+mn-lt"/>
                          <a:ea typeface="+mn-ea"/>
                          <a:cs typeface="+mn-cs"/>
                        </a:rPr>
                        <a:t>Børn overtager opgaver i familien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83785695"/>
                  </a:ext>
                </a:extLst>
              </a:tr>
              <a:tr h="577924">
                <a:tc>
                  <a:txBody>
                    <a:bodyPr/>
                    <a:lstStyle/>
                    <a:p>
                      <a:pPr>
                        <a:lnSpc>
                          <a:spcPct val="100000"/>
                        </a:lnSpc>
                        <a:spcBef>
                          <a:spcPts val="600"/>
                        </a:spcBef>
                      </a:pPr>
                      <a:r>
                        <a:rPr lang="da-DK" sz="1600" kern="1200" dirty="0">
                          <a:solidFill>
                            <a:schemeClr val="tx1"/>
                          </a:solidFill>
                          <a:effectLst/>
                          <a:latin typeface="+mn-lt"/>
                          <a:ea typeface="+mn-ea"/>
                          <a:cs typeface="+mn-cs"/>
                        </a:rPr>
                        <a:t>Tilbyde muligheder for at udvikle egne færdigheder og kompetencer</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600" kern="1200" dirty="0">
                          <a:solidFill>
                            <a:schemeClr val="tx1"/>
                          </a:solidFill>
                          <a:effectLst/>
                          <a:latin typeface="+mn-lt"/>
                          <a:ea typeface="+mn-ea"/>
                          <a:cs typeface="+mn-cs"/>
                        </a:rPr>
                        <a:t>Børn er en del af et system af forventninger og pligter</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35219720"/>
                  </a:ext>
                </a:extLst>
              </a:tr>
              <a:tr h="577924">
                <a:tc>
                  <a:txBody>
                    <a:bodyPr/>
                    <a:lstStyle/>
                    <a:p>
                      <a:pPr>
                        <a:lnSpc>
                          <a:spcPct val="100000"/>
                        </a:lnSpc>
                        <a:spcBef>
                          <a:spcPts val="600"/>
                        </a:spcBef>
                      </a:pPr>
                      <a:r>
                        <a:rPr lang="da-DK" sz="1600" kern="1200" dirty="0">
                          <a:solidFill>
                            <a:schemeClr val="tx1"/>
                          </a:solidFill>
                          <a:effectLst/>
                          <a:latin typeface="+mn-lt"/>
                          <a:ea typeface="+mn-ea"/>
                          <a:cs typeface="+mn-cs"/>
                        </a:rPr>
                        <a:t>Respekterer barnets grænser</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600" kern="1200" dirty="0">
                          <a:solidFill>
                            <a:schemeClr val="tx1"/>
                          </a:solidFill>
                          <a:effectLst/>
                          <a:latin typeface="+mn-lt"/>
                          <a:ea typeface="+mn-ea"/>
                          <a:cs typeface="+mn-cs"/>
                        </a:rPr>
                        <a:t>Forældrene er eksperter og ved, hvad der er bedst for deres børn</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266122"/>
                  </a:ext>
                </a:extLst>
              </a:tr>
              <a:tr h="577924">
                <a:tc>
                  <a:txBody>
                    <a:bodyPr/>
                    <a:lstStyle/>
                    <a:p>
                      <a:pPr>
                        <a:lnSpc>
                          <a:spcPct val="100000"/>
                        </a:lnSpc>
                        <a:spcBef>
                          <a:spcPts val="600"/>
                        </a:spcBef>
                      </a:pPr>
                      <a:r>
                        <a:rPr lang="da-DK" sz="1600" kern="1200" dirty="0">
                          <a:solidFill>
                            <a:schemeClr val="tx1"/>
                          </a:solidFill>
                          <a:effectLst/>
                          <a:latin typeface="+mn-lt"/>
                          <a:ea typeface="+mn-ea"/>
                          <a:cs typeface="+mn-cs"/>
                        </a:rPr>
                        <a:t>Rose og anerkende barnet</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02992690"/>
                  </a:ext>
                </a:extLst>
              </a:tr>
              <a:tr h="577924">
                <a:tc>
                  <a:txBody>
                    <a:bodyPr/>
                    <a:lstStyle/>
                    <a:p>
                      <a:pPr>
                        <a:lnSpc>
                          <a:spcPct val="100000"/>
                        </a:lnSpc>
                        <a:spcBef>
                          <a:spcPts val="600"/>
                        </a:spcBef>
                      </a:pPr>
                      <a:r>
                        <a:rPr lang="da-DK" sz="1600" kern="1200" dirty="0">
                          <a:solidFill>
                            <a:schemeClr val="tx1"/>
                          </a:solidFill>
                          <a:effectLst/>
                          <a:latin typeface="+mn-lt"/>
                          <a:ea typeface="+mn-ea"/>
                          <a:cs typeface="+mn-cs"/>
                        </a:rPr>
                        <a:t>Ligeretsprincipper: der stilles spørgsmål og tilbydes muligheder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en-GB" sz="1050"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66797988"/>
                  </a:ext>
                </a:extLst>
              </a:tr>
            </a:tbl>
          </a:graphicData>
        </a:graphic>
      </p:graphicFrame>
      <p:sp>
        <p:nvSpPr>
          <p:cNvPr id="3" name="Rectangle 1">
            <a:extLst>
              <a:ext uri="{FF2B5EF4-FFF2-40B4-BE49-F238E27FC236}">
                <a16:creationId xmlns="" xmlns:a16="http://schemas.microsoft.com/office/drawing/2014/main" id="{146C86C7-BFBB-41DE-97B5-1F90F75019A1}"/>
              </a:ext>
            </a:extLst>
          </p:cNvPr>
          <p:cNvSpPr>
            <a:spLocks noChangeArrowheads="1"/>
          </p:cNvSpPr>
          <p:nvPr/>
        </p:nvSpPr>
        <p:spPr bwMode="auto">
          <a:xfrm>
            <a:off x="3294063" y="2971800"/>
            <a:ext cx="1218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362DFFC-4DCC-48EE-B781-94D04B95F1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r>
              <a:rPr lang="da-DK" sz="3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Efter dette modul vil du kunne: </a:t>
            </a:r>
            <a:endParaRPr lang="en-GB" sz="6000" dirty="0">
              <a:solidFill>
                <a:schemeClr val="bg2"/>
              </a:solidFill>
            </a:endParaRPr>
          </a:p>
        </p:txBody>
      </p:sp>
      <p:sp>
        <p:nvSpPr>
          <p:cNvPr id="11" name="Rectangle 10">
            <a:extLst>
              <a:ext uri="{FF2B5EF4-FFF2-40B4-BE49-F238E27FC236}">
                <a16:creationId xmlns="" xmlns:a16="http://schemas.microsoft.com/office/drawing/2014/main" id="{18B8B265-E68C-4B64-9238-781F0102C5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pPr lvl="0">
              <a:lnSpc>
                <a:spcPct val="100000"/>
              </a:lnSpc>
              <a:spcBef>
                <a:spcPts val="600"/>
              </a:spcBef>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Wingdings" panose="05000000000000000000" pitchFamily="2"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Forstå forskellige tilgange til graviditet, fødsel, barndom og opdragelse</a:t>
            </a:r>
          </a:p>
          <a:p>
            <a:pPr marL="342900" lvl="0" indent="-342900">
              <a:lnSpc>
                <a:spcPct val="100000"/>
              </a:lnSpc>
              <a:spcBef>
                <a:spcPts val="600"/>
              </a:spcBef>
              <a:buFont typeface="Wingdings" panose="05000000000000000000" pitchFamily="2"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Arbejde med (kommende) forældre, børn og familier på en kulturelt følsom måde</a:t>
            </a:r>
          </a:p>
          <a:p>
            <a:pPr marL="342900" lvl="0" indent="-342900">
              <a:lnSpc>
                <a:spcPct val="100000"/>
              </a:lnSpc>
              <a:spcAft>
                <a:spcPts val="0"/>
              </a:spcAft>
              <a:buFont typeface="Wingdings" panose="05000000000000000000" pitchFamily="2"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Støtte inklusionen af forskellige familier</a:t>
            </a:r>
          </a:p>
          <a:p>
            <a:pPr marL="342900" lvl="0" indent="-342900">
              <a:lnSpc>
                <a:spcPct val="100000"/>
              </a:lnSpc>
              <a:spcAft>
                <a:spcPts val="0"/>
              </a:spcAft>
              <a:buFont typeface="Wingdings" panose="05000000000000000000" pitchFamily="2"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Forstå dynamikkerne ved vold i familien på </a:t>
            </a:r>
            <a:r>
              <a:rPr lang="da-DK" sz="1800" dirty="0">
                <a:latin typeface="Calibri" panose="020F0502020204030204" pitchFamily="34" charset="0"/>
                <a:ea typeface="Calibri" panose="020F0502020204030204" pitchFamily="34" charset="0"/>
                <a:cs typeface="Times New Roman" panose="02020603050405020304" pitchFamily="18" charset="0"/>
              </a:rPr>
              <a:t>tværs</a:t>
            </a:r>
            <a:r>
              <a:rPr lang="da-DK" sz="1800" dirty="0">
                <a:effectLst/>
                <a:latin typeface="Calibri" panose="020F0502020204030204" pitchFamily="34" charset="0"/>
                <a:ea typeface="Calibri" panose="020F0502020204030204" pitchFamily="34" charset="0"/>
                <a:cs typeface="Times New Roman" panose="02020603050405020304" pitchFamily="18" charset="0"/>
              </a:rPr>
              <a:t> af kulturer </a:t>
            </a:r>
          </a:p>
          <a:p>
            <a:pPr marL="342900" lvl="0" indent="-342900">
              <a:lnSpc>
                <a:spcPct val="100000"/>
              </a:lnSpc>
              <a:spcAft>
                <a:spcPts val="0"/>
              </a:spcAft>
              <a:buFont typeface="Wingdings" panose="05000000000000000000" pitchFamily="2" charset="2"/>
              <a:buChar char=""/>
            </a:pPr>
            <a:r>
              <a:rPr lang="da-DK" sz="1800" dirty="0">
                <a:effectLst/>
                <a:latin typeface="Calibri" panose="020F0502020204030204" pitchFamily="34" charset="0"/>
                <a:ea typeface="Calibri" panose="020F0502020204030204" pitchFamily="34" charset="0"/>
                <a:cs typeface="Times New Roman" panose="02020603050405020304" pitchFamily="18" charset="0"/>
              </a:rPr>
              <a:t>Undgå kulturelle fordomme </a:t>
            </a:r>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63C1F6A-ED46-4402-A88B-1090E9F1D96A}"/>
              </a:ext>
            </a:extLst>
          </p:cNvPr>
          <p:cNvPicPr>
            <a:picLocks noChangeAspect="1"/>
          </p:cNvPicPr>
          <p:nvPr/>
        </p:nvPicPr>
        <p:blipFill>
          <a:blip r:embed="rId2"/>
          <a:stretch>
            <a:fillRect/>
          </a:stretch>
        </p:blipFill>
        <p:spPr>
          <a:xfrm>
            <a:off x="765820" y="1247775"/>
            <a:ext cx="6049695" cy="3153420"/>
          </a:xfrm>
          <a:prstGeom prst="rect">
            <a:avLst/>
          </a:prstGeom>
        </p:spPr>
      </p:pic>
      <p:sp>
        <p:nvSpPr>
          <p:cNvPr id="4" name="Slide Number Placeholder 3">
            <a:extLst>
              <a:ext uri="{FF2B5EF4-FFF2-40B4-BE49-F238E27FC236}">
                <a16:creationId xmlns="" xmlns:a16="http://schemas.microsoft.com/office/drawing/2014/main" id="{8184FFAB-3D06-4CED-B8BB-3319134611E7}"/>
              </a:ext>
            </a:extLst>
          </p:cNvPr>
          <p:cNvSpPr>
            <a:spLocks noGrp="1"/>
          </p:cNvSpPr>
          <p:nvPr>
            <p:ph type="sldNum" sz="quarter" idx="12"/>
          </p:nvPr>
        </p:nvSpPr>
        <p:spPr/>
        <p:txBody>
          <a:bodyPr/>
          <a:lstStyle/>
          <a:p>
            <a:fld id="{C014DD1E-5D91-48A3-AD6D-45FBA980D106}" type="slidenum">
              <a:rPr lang="en-GB" smtClean="0"/>
              <a:t>20</a:t>
            </a:fld>
            <a:endParaRPr lang="en-GB"/>
          </a:p>
        </p:txBody>
      </p:sp>
      <p:sp>
        <p:nvSpPr>
          <p:cNvPr id="6" name="Title 5">
            <a:extLst>
              <a:ext uri="{FF2B5EF4-FFF2-40B4-BE49-F238E27FC236}">
                <a16:creationId xmlns="" xmlns:a16="http://schemas.microsoft.com/office/drawing/2014/main" id="{33EFC224-E9C1-4C78-B25C-F82EDC03110B}"/>
              </a:ext>
            </a:extLst>
          </p:cNvPr>
          <p:cNvSpPr>
            <a:spLocks noGrp="1"/>
          </p:cNvSpPr>
          <p:nvPr>
            <p:ph type="title" idx="4294967295"/>
          </p:nvPr>
        </p:nvSpPr>
        <p:spPr>
          <a:xfrm>
            <a:off x="907895" y="468312"/>
            <a:ext cx="9598025" cy="779463"/>
          </a:xfrm>
        </p:spPr>
        <p:txBody>
          <a:bodyPr/>
          <a:lstStyle/>
          <a:p>
            <a:r>
              <a:rPr lang="da-DK" dirty="0"/>
              <a:t>Ældre i familier</a:t>
            </a:r>
          </a:p>
        </p:txBody>
      </p:sp>
      <p:pic>
        <p:nvPicPr>
          <p:cNvPr id="9" name="Content Placeholder 8">
            <a:extLst>
              <a:ext uri="{FF2B5EF4-FFF2-40B4-BE49-F238E27FC236}">
                <a16:creationId xmlns="" xmlns:a16="http://schemas.microsoft.com/office/drawing/2014/main" id="{0A06E076-93B9-4978-9C6F-BB21E771561A}"/>
              </a:ext>
            </a:extLst>
          </p:cNvPr>
          <p:cNvPicPr>
            <a:picLocks noGrp="1" noChangeAspect="1"/>
          </p:cNvPicPr>
          <p:nvPr>
            <p:ph sz="half" idx="4294967295"/>
          </p:nvPr>
        </p:nvPicPr>
        <p:blipFill>
          <a:blip r:embed="rId3"/>
          <a:stretch>
            <a:fillRect/>
          </a:stretch>
        </p:blipFill>
        <p:spPr>
          <a:xfrm>
            <a:off x="6260426" y="3498295"/>
            <a:ext cx="5821362" cy="2916237"/>
          </a:xfrm>
          <a:prstGeom prst="rect">
            <a:avLst/>
          </a:prstGeom>
        </p:spPr>
      </p:pic>
      <p:sp>
        <p:nvSpPr>
          <p:cNvPr id="2" name="TextBox 1"/>
          <p:cNvSpPr txBox="1"/>
          <p:nvPr/>
        </p:nvSpPr>
        <p:spPr>
          <a:xfrm>
            <a:off x="1053852" y="5661248"/>
            <a:ext cx="4968552" cy="276999"/>
          </a:xfrm>
          <a:prstGeom prst="rect">
            <a:avLst/>
          </a:prstGeom>
          <a:noFill/>
        </p:spPr>
        <p:txBody>
          <a:bodyPr wrap="square" rtlCol="0">
            <a:spAutoFit/>
          </a:bodyPr>
          <a:lstStyle/>
          <a:p>
            <a:r>
              <a:rPr lang="en-US" sz="1200" cap="all" dirty="0" smtClean="0"/>
              <a:t>Yang </a:t>
            </a:r>
            <a:r>
              <a:rPr lang="en-US" sz="1200" cap="all" dirty="0"/>
              <a:t>Liu (2010):East meets West</a:t>
            </a:r>
            <a:endParaRPr lang="en-GB" sz="1200" dirty="0"/>
          </a:p>
        </p:txBody>
      </p:sp>
    </p:spTree>
    <p:extLst>
      <p:ext uri="{BB962C8B-B14F-4D97-AF65-F5344CB8AC3E}">
        <p14:creationId xmlns:p14="http://schemas.microsoft.com/office/powerpoint/2010/main" val="225116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EBEACE-CD1D-407E-BE99-74EC502ADC28}"/>
              </a:ext>
            </a:extLst>
          </p:cNvPr>
          <p:cNvSpPr>
            <a:spLocks noGrp="1"/>
          </p:cNvSpPr>
          <p:nvPr>
            <p:ph type="title"/>
          </p:nvPr>
        </p:nvSpPr>
        <p:spPr/>
        <p:txBody>
          <a:bodyPr/>
          <a:lstStyle/>
          <a:p>
            <a:r>
              <a:rPr lang="da-DK" dirty="0"/>
              <a:t>Ældre i familier</a:t>
            </a:r>
            <a:endParaRPr lang="en-GB" dirty="0"/>
          </a:p>
        </p:txBody>
      </p:sp>
      <p:sp>
        <p:nvSpPr>
          <p:cNvPr id="3" name="Content Placeholder 2">
            <a:extLst>
              <a:ext uri="{FF2B5EF4-FFF2-40B4-BE49-F238E27FC236}">
                <a16:creationId xmlns="" xmlns:a16="http://schemas.microsoft.com/office/drawing/2014/main" id="{5BE04BD1-CA7D-456D-A20B-F29FA6F59E2F}"/>
              </a:ext>
            </a:extLst>
          </p:cNvPr>
          <p:cNvSpPr>
            <a:spLocks noGrp="1"/>
          </p:cNvSpPr>
          <p:nvPr>
            <p:ph idx="1"/>
          </p:nvPr>
        </p:nvSpPr>
        <p:spPr/>
        <p:txBody>
          <a:bodyPr>
            <a:normAutofit lnSpcReduction="10000"/>
          </a:bodyPr>
          <a:lstStyle/>
          <a:p>
            <a:pPr>
              <a:lnSpc>
                <a:spcPct val="100000"/>
              </a:lnSpc>
              <a:spcBef>
                <a:spcPts val="600"/>
              </a:spcBef>
            </a:pPr>
            <a:r>
              <a:rPr lang="da-DK" sz="1800" dirty="0">
                <a:latin typeface="Calibri" panose="020F0502020204030204" pitchFamily="34" charset="0"/>
                <a:ea typeface="Calibri" panose="020F0502020204030204" pitchFamily="34" charset="0"/>
                <a:cs typeface="Times New Roman" panose="02020603050405020304" pitchFamily="18" charset="0"/>
              </a:rPr>
              <a:t>På</a:t>
            </a:r>
            <a:r>
              <a:rPr lang="da-DK" sz="1800" dirty="0">
                <a:effectLst/>
                <a:latin typeface="Calibri" panose="020F0502020204030204" pitchFamily="34" charset="0"/>
                <a:ea typeface="Calibri" panose="020F0502020204030204" pitchFamily="34" charset="0"/>
                <a:cs typeface="Times New Roman" panose="02020603050405020304" pitchFamily="18" charset="0"/>
              </a:rPr>
              <a:t> de to billeder beskriver Yang Liu forskellige former for relationer mellem generationerne, som kan afhænge af forskellige kulturelle baggrunde. Ældre kan spille en "større" rolle i nogle ikke-vestlige kulturer.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Dette kommer ogs</a:t>
            </a:r>
            <a:r>
              <a:rPr lang="da-DK" sz="1800" dirty="0">
                <a:effectLst/>
                <a:latin typeface="Calibri" panose="020F0502020204030204" pitchFamily="34" charset="0"/>
                <a:ea typeface="Calibri" panose="020F0502020204030204" pitchFamily="34" charset="0"/>
                <a:cs typeface="Calibri" panose="020F0502020204030204" pitchFamily="34" charset="0"/>
              </a:rPr>
              <a:t>å</a:t>
            </a:r>
            <a:r>
              <a:rPr lang="da-DK" sz="1800" dirty="0">
                <a:effectLst/>
                <a:latin typeface="Calibri" panose="020F0502020204030204" pitchFamily="34" charset="0"/>
                <a:ea typeface="Calibri" panose="020F0502020204030204" pitchFamily="34" charset="0"/>
                <a:cs typeface="Times New Roman" panose="02020603050405020304" pitchFamily="18" charset="0"/>
              </a:rPr>
              <a:t> til udtryk i billedet af hverdagslivet. Afh</a:t>
            </a:r>
            <a:r>
              <a:rPr lang="da-DK" sz="1800" dirty="0">
                <a:effectLst/>
                <a:latin typeface="Calibri" panose="020F0502020204030204" pitchFamily="34" charset="0"/>
                <a:ea typeface="Calibri" panose="020F0502020204030204" pitchFamily="34" charset="0"/>
                <a:cs typeface="Calibri" panose="020F0502020204030204" pitchFamily="34" charset="0"/>
              </a:rPr>
              <a:t>æ</a:t>
            </a:r>
            <a:r>
              <a:rPr lang="da-DK" sz="1800" dirty="0">
                <a:effectLst/>
                <a:latin typeface="Calibri" panose="020F0502020204030204" pitchFamily="34" charset="0"/>
                <a:ea typeface="Calibri" panose="020F0502020204030204" pitchFamily="34" charset="0"/>
                <a:cs typeface="Times New Roman" panose="02020603050405020304" pitchFamily="18" charset="0"/>
              </a:rPr>
              <a:t>ngigt af den kulturelle baggrund kan </a:t>
            </a:r>
            <a:r>
              <a:rPr lang="da-DK" sz="1800" dirty="0">
                <a:effectLst/>
                <a:latin typeface="Calibri" panose="020F0502020204030204" pitchFamily="34" charset="0"/>
                <a:ea typeface="Calibri" panose="020F0502020204030204" pitchFamily="34" charset="0"/>
                <a:cs typeface="Calibri" panose="020F0502020204030204" pitchFamily="34" charset="0"/>
              </a:rPr>
              <a:t>æ</a:t>
            </a:r>
            <a:r>
              <a:rPr lang="da-DK" sz="1800" dirty="0">
                <a:effectLst/>
                <a:latin typeface="Calibri" panose="020F0502020204030204" pitchFamily="34" charset="0"/>
                <a:ea typeface="Calibri" panose="020F0502020204030204" pitchFamily="34" charset="0"/>
                <a:cs typeface="Times New Roman" panose="02020603050405020304" pitchFamily="18" charset="0"/>
              </a:rPr>
              <a:t>ldre spille en aktiv rolle i familien ved at tage sig af b</a:t>
            </a:r>
            <a:r>
              <a:rPr lang="da-DK" sz="1800" dirty="0">
                <a:effectLst/>
                <a:latin typeface="Calibri" panose="020F0502020204030204" pitchFamily="34" charset="0"/>
                <a:ea typeface="Calibri" panose="020F0502020204030204" pitchFamily="34" charset="0"/>
                <a:cs typeface="Calibri" panose="020F0502020204030204" pitchFamily="34" charset="0"/>
              </a:rPr>
              <a:t>ø</a:t>
            </a:r>
            <a:r>
              <a:rPr lang="da-DK" sz="1800" dirty="0">
                <a:effectLst/>
                <a:latin typeface="Calibri" panose="020F0502020204030204" pitchFamily="34" charset="0"/>
                <a:ea typeface="Calibri" panose="020F0502020204030204" pitchFamily="34" charset="0"/>
                <a:cs typeface="Times New Roman" panose="02020603050405020304" pitchFamily="18" charset="0"/>
              </a:rPr>
              <a:t>rnebørnene, mens ældre i andre sammenhænge er mindre engagerede i denne rolle.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N</a:t>
            </a:r>
            <a:r>
              <a:rPr lang="da-DK" sz="1800" dirty="0">
                <a:effectLst/>
                <a:latin typeface="Calibri" panose="020F0502020204030204" pitchFamily="34" charset="0"/>
                <a:ea typeface="Calibri" panose="020F0502020204030204" pitchFamily="34" charset="0"/>
                <a:cs typeface="Calibri" panose="020F0502020204030204" pitchFamily="34" charset="0"/>
              </a:rPr>
              <a:t>å</a:t>
            </a:r>
            <a:r>
              <a:rPr lang="da-DK" sz="1800" dirty="0">
                <a:effectLst/>
                <a:latin typeface="Calibri" panose="020F0502020204030204" pitchFamily="34" charset="0"/>
                <a:ea typeface="Calibri" panose="020F0502020204030204" pitchFamily="34" charset="0"/>
                <a:cs typeface="Times New Roman" panose="02020603050405020304" pitchFamily="18" charset="0"/>
              </a:rPr>
              <a:t>r vi arbejder med </a:t>
            </a:r>
            <a:r>
              <a:rPr lang="da-DK" sz="1800" dirty="0">
                <a:latin typeface="Calibri" panose="020F0502020204030204" pitchFamily="34" charset="0"/>
                <a:ea typeface="Calibri" panose="020F0502020204030204" pitchFamily="34" charset="0"/>
                <a:cs typeface="Times New Roman" panose="02020603050405020304" pitchFamily="18" charset="0"/>
              </a:rPr>
              <a:t>borgere</a:t>
            </a:r>
            <a:r>
              <a:rPr lang="da-DK" sz="1800" dirty="0">
                <a:effectLst/>
                <a:latin typeface="Calibri" panose="020F0502020204030204" pitchFamily="34" charset="0"/>
                <a:ea typeface="Calibri" panose="020F0502020204030204" pitchFamily="34" charset="0"/>
                <a:cs typeface="Times New Roman" panose="02020603050405020304" pitchFamily="18" charset="0"/>
              </a:rPr>
              <a:t>/patienter fra forskellige kulturelle baggrunde, kan det v</a:t>
            </a:r>
            <a:r>
              <a:rPr lang="da-DK" sz="1800" dirty="0">
                <a:effectLst/>
                <a:latin typeface="Calibri" panose="020F0502020204030204" pitchFamily="34" charset="0"/>
                <a:ea typeface="Calibri" panose="020F0502020204030204" pitchFamily="34" charset="0"/>
                <a:cs typeface="Calibri" panose="020F0502020204030204" pitchFamily="34" charset="0"/>
              </a:rPr>
              <a:t>æ</a:t>
            </a:r>
            <a:r>
              <a:rPr lang="da-DK" sz="1800" dirty="0">
                <a:effectLst/>
                <a:latin typeface="Calibri" panose="020F0502020204030204" pitchFamily="34" charset="0"/>
                <a:ea typeface="Calibri" panose="020F0502020204030204" pitchFamily="34" charset="0"/>
                <a:cs typeface="Times New Roman" panose="02020603050405020304" pitchFamily="18" charset="0"/>
              </a:rPr>
              <a:t>re </a:t>
            </a:r>
            <a:r>
              <a:rPr lang="da-DK" sz="1800" dirty="0">
                <a:latin typeface="Calibri" panose="020F0502020204030204" pitchFamily="34" charset="0"/>
                <a:ea typeface="Calibri" panose="020F0502020204030204" pitchFamily="34" charset="0"/>
                <a:cs typeface="Times New Roman" panose="02020603050405020304" pitchFamily="18" charset="0"/>
              </a:rPr>
              <a:t>nødvendigt</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tage hensyn til, at de </a:t>
            </a:r>
            <a:r>
              <a:rPr lang="da-DK" sz="1800" dirty="0">
                <a:effectLst/>
                <a:latin typeface="Calibri" panose="020F0502020204030204" pitchFamily="34" charset="0"/>
                <a:ea typeface="Calibri" panose="020F0502020204030204" pitchFamily="34" charset="0"/>
                <a:cs typeface="Calibri" panose="020F0502020204030204" pitchFamily="34" charset="0"/>
              </a:rPr>
              <a:t>æ</a:t>
            </a:r>
            <a:r>
              <a:rPr lang="da-DK" sz="1800" dirty="0">
                <a:effectLst/>
                <a:latin typeface="Calibri" panose="020F0502020204030204" pitchFamily="34" charset="0"/>
                <a:ea typeface="Calibri" panose="020F0502020204030204" pitchFamily="34" charset="0"/>
                <a:cs typeface="Times New Roman" panose="02020603050405020304" pitchFamily="18" charset="0"/>
              </a:rPr>
              <a:t>ldre familiemedlemmer kan have mere eller mindre indflydelse på </a:t>
            </a:r>
            <a:r>
              <a:rPr lang="da-DK" sz="1800" dirty="0">
                <a:latin typeface="Calibri" panose="020F0502020204030204" pitchFamily="34" charset="0"/>
                <a:ea typeface="Calibri" panose="020F0502020204030204" pitchFamily="34" charset="0"/>
                <a:cs typeface="Times New Roman" panose="02020603050405020304" pitchFamily="18" charset="0"/>
              </a:rPr>
              <a:t>borgeren</a:t>
            </a:r>
            <a:r>
              <a:rPr lang="da-DK" sz="1800" dirty="0">
                <a:effectLst/>
                <a:latin typeface="Calibri" panose="020F0502020204030204" pitchFamily="34" charset="0"/>
                <a:ea typeface="Calibri" panose="020F0502020204030204" pitchFamily="34" charset="0"/>
                <a:cs typeface="Times New Roman" panose="02020603050405020304" pitchFamily="18" charset="0"/>
              </a:rPr>
              <a:t>/patienten afhængigt af familiens kulturelle baggrund. Bedsteforældre kan være en værdifuld kilde til støtte for en familie eller </a:t>
            </a:r>
            <a:r>
              <a:rPr lang="da-DK" sz="1800" dirty="0">
                <a:latin typeface="Calibri" panose="020F0502020204030204" pitchFamily="34" charset="0"/>
                <a:ea typeface="Calibri" panose="020F0502020204030204" pitchFamily="34" charset="0"/>
                <a:cs typeface="Times New Roman" panose="02020603050405020304" pitchFamily="18" charset="0"/>
              </a:rPr>
              <a:t>de kan blande sig</a:t>
            </a:r>
            <a:r>
              <a:rPr lang="da-DK" sz="1800" dirty="0">
                <a:effectLst/>
                <a:latin typeface="Calibri" panose="020F0502020204030204" pitchFamily="34" charset="0"/>
                <a:ea typeface="Calibri" panose="020F0502020204030204" pitchFamily="34" charset="0"/>
                <a:cs typeface="Times New Roman" panose="02020603050405020304" pitchFamily="18" charset="0"/>
              </a:rPr>
              <a:t> på en uønsket måde. Omvendt skal vi, hvis vi arbejder med ældre </a:t>
            </a:r>
            <a:r>
              <a:rPr lang="da-DK" sz="1800" dirty="0">
                <a:latin typeface="Calibri" panose="020F0502020204030204" pitchFamily="34" charset="0"/>
                <a:ea typeface="Calibri" panose="020F0502020204030204" pitchFamily="34" charset="0"/>
                <a:cs typeface="Times New Roman" panose="02020603050405020304" pitchFamily="18" charset="0"/>
              </a:rPr>
              <a:t>borgere</a:t>
            </a:r>
            <a:r>
              <a:rPr lang="da-DK" sz="1800" dirty="0">
                <a:effectLst/>
                <a:latin typeface="Calibri" panose="020F0502020204030204" pitchFamily="34" charset="0"/>
                <a:ea typeface="Calibri" panose="020F0502020204030204" pitchFamily="34" charset="0"/>
                <a:cs typeface="Times New Roman" panose="02020603050405020304" pitchFamily="18" charset="0"/>
              </a:rPr>
              <a:t>/patienter, være opmærksomme på den rolle, de spiller i deres familie. Er de godt integreret og respekteret, eller har deres familier travlt med deres egne problemer og liv?</a:t>
            </a:r>
          </a:p>
        </p:txBody>
      </p:sp>
      <p:sp>
        <p:nvSpPr>
          <p:cNvPr id="4" name="Slide Number Placeholder 3">
            <a:extLst>
              <a:ext uri="{FF2B5EF4-FFF2-40B4-BE49-F238E27FC236}">
                <a16:creationId xmlns="" xmlns:a16="http://schemas.microsoft.com/office/drawing/2014/main" id="{8513A989-9609-4D89-A3C5-8A0C87080B39}"/>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42722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56D970-0BF7-4AF1-B00C-8D4D4EA4C518}"/>
              </a:ext>
            </a:extLst>
          </p:cNvPr>
          <p:cNvSpPr>
            <a:spLocks noGrp="1"/>
          </p:cNvSpPr>
          <p:nvPr>
            <p:ph type="title"/>
          </p:nvPr>
        </p:nvSpPr>
        <p:spPr/>
        <p:txBody>
          <a:bodyPr/>
          <a:lstStyle/>
          <a:p>
            <a:r>
              <a:rPr lang="da-DK" dirty="0"/>
              <a:t>Vold i familier på tværs af kulturer</a:t>
            </a:r>
            <a:endParaRPr lang="de-DE" dirty="0"/>
          </a:p>
        </p:txBody>
      </p:sp>
      <p:sp>
        <p:nvSpPr>
          <p:cNvPr id="3" name="Inhaltsplatzhalter 2">
            <a:extLst>
              <a:ext uri="{FF2B5EF4-FFF2-40B4-BE49-F238E27FC236}">
                <a16:creationId xmlns="" xmlns:a16="http://schemas.microsoft.com/office/drawing/2014/main" id="{99A9B2B5-EA29-49F7-B11A-E8E9EA7CF9C8}"/>
              </a:ext>
            </a:extLst>
          </p:cNvPr>
          <p:cNvSpPr>
            <a:spLocks noGrp="1"/>
          </p:cNvSpPr>
          <p:nvPr>
            <p:ph idx="1"/>
          </p:nvPr>
        </p:nvSpPr>
        <p:spPr/>
        <p:txBody>
          <a:bodyPr>
            <a:normAutofit/>
          </a:bodyPr>
          <a:lstStyle/>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Desværre forekommer vold i familier eller mod børn i alle kulturer</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Det kan ske, at volden er begrundet i en kulturel kontekst, f.eks. tvangsægteskab eller kønslemlæstelse</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Uanset hvor den forekommer, er vold altid et tegn på hjælpeløshed og et middel til at udøve magt. Dette bør under ingen omstændigheder tolereres</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Som social- eller sundhedspersonale har du måske at gøre med </a:t>
            </a:r>
            <a:r>
              <a:rPr lang="da-DK" sz="2000" dirty="0">
                <a:latin typeface="Calibri" panose="020F0502020204030204" pitchFamily="34" charset="0"/>
                <a:ea typeface="Calibri" panose="020F0502020204030204" pitchFamily="34" charset="0"/>
                <a:cs typeface="Times New Roman" panose="02020603050405020304" pitchFamily="18" charset="0"/>
              </a:rPr>
              <a:t>borgere</a:t>
            </a:r>
            <a:r>
              <a:rPr lang="da-DK" sz="2000" dirty="0">
                <a:effectLst/>
                <a:latin typeface="Calibri" panose="020F0502020204030204" pitchFamily="34" charset="0"/>
                <a:ea typeface="Calibri" panose="020F0502020204030204" pitchFamily="34" charset="0"/>
                <a:cs typeface="Times New Roman" panose="02020603050405020304" pitchFamily="18" charset="0"/>
              </a:rPr>
              <a:t> eller patienter, der har oplevet eller overlevet forskellige former for vold</a:t>
            </a:r>
          </a:p>
          <a:p>
            <a:pPr>
              <a:lnSpc>
                <a:spcPct val="100000"/>
              </a:lnSpc>
              <a:spcBef>
                <a:spcPts val="600"/>
              </a:spcBef>
            </a:pPr>
            <a:r>
              <a:rPr lang="da-DK" sz="2000" dirty="0">
                <a:latin typeface="Calibri" panose="020F0502020204030204" pitchFamily="34" charset="0"/>
                <a:ea typeface="Calibri" panose="020F0502020204030204" pitchFamily="34" charset="0"/>
                <a:cs typeface="Times New Roman" panose="02020603050405020304" pitchFamily="18" charset="0"/>
              </a:rPr>
              <a:t>D</a:t>
            </a:r>
            <a:r>
              <a:rPr lang="da-DK" sz="2000" dirty="0">
                <a:effectLst/>
                <a:latin typeface="Calibri" panose="020F0502020204030204" pitchFamily="34" charset="0"/>
                <a:ea typeface="Calibri" panose="020F0502020204030204" pitchFamily="34" charset="0"/>
                <a:cs typeface="Times New Roman" panose="02020603050405020304" pitchFamily="18" charset="0"/>
              </a:rPr>
              <a:t>en internationale førstehjælpsmanual fra </a:t>
            </a:r>
            <a:r>
              <a:rPr lang="da-DK" sz="2000" dirty="0" err="1">
                <a:effectLst/>
                <a:latin typeface="Calibri" panose="020F0502020204030204" pitchFamily="34" charset="0"/>
                <a:ea typeface="Calibri" panose="020F0502020204030204" pitchFamily="34" charset="0"/>
                <a:cs typeface="Times New Roman" panose="02020603050405020304" pitchFamily="18" charset="0"/>
              </a:rPr>
              <a:t>Emprove</a:t>
            </a:r>
            <a:r>
              <a:rPr lang="da-DK" sz="2000" dirty="0">
                <a:effectLst/>
                <a:latin typeface="Calibri" panose="020F0502020204030204" pitchFamily="34" charset="0"/>
                <a:ea typeface="Calibri" panose="020F0502020204030204" pitchFamily="34" charset="0"/>
                <a:cs typeface="Times New Roman" panose="02020603050405020304" pitchFamily="18" charset="0"/>
              </a:rPr>
              <a:t> Foundation findes her: </a:t>
            </a:r>
            <a:r>
              <a:rPr lang="da-DK"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https://emproveproject.eu/first-aid-kit/</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de-DE" sz="2000" dirty="0"/>
          </a:p>
        </p:txBody>
      </p:sp>
      <p:sp>
        <p:nvSpPr>
          <p:cNvPr id="4" name="Foliennummernplatzhalter 3">
            <a:extLst>
              <a:ext uri="{FF2B5EF4-FFF2-40B4-BE49-F238E27FC236}">
                <a16:creationId xmlns="" xmlns:a16="http://schemas.microsoft.com/office/drawing/2014/main" id="{A122113F-AA15-45B3-9AB1-DE2AAA38299D}"/>
              </a:ext>
            </a:extLst>
          </p:cNvPr>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118819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C3C19B60-8518-49DE-8313-B99E524C9497}"/>
              </a:ext>
            </a:extLst>
          </p:cNvPr>
          <p:cNvSpPr>
            <a:spLocks noGrp="1"/>
          </p:cNvSpPr>
          <p:nvPr>
            <p:ph type="title"/>
          </p:nvPr>
        </p:nvSpPr>
        <p:spPr>
          <a:xfrm>
            <a:off x="1371243" y="685800"/>
            <a:ext cx="9598700" cy="892402"/>
          </a:xfrm>
        </p:spPr>
        <p:txBody>
          <a:bodyPr/>
          <a:lstStyle/>
          <a:p>
            <a:r>
              <a:rPr lang="de-DE" dirty="0"/>
              <a:t>Sammenfatning</a:t>
            </a:r>
          </a:p>
        </p:txBody>
      </p:sp>
      <p:sp>
        <p:nvSpPr>
          <p:cNvPr id="6" name="Inhaltsplatzhalter 5">
            <a:extLst>
              <a:ext uri="{FF2B5EF4-FFF2-40B4-BE49-F238E27FC236}">
                <a16:creationId xmlns="" xmlns:a16="http://schemas.microsoft.com/office/drawing/2014/main" id="{B9222508-914B-45F3-903E-BFC0AFC9F599}"/>
              </a:ext>
            </a:extLst>
          </p:cNvPr>
          <p:cNvSpPr>
            <a:spLocks noGrp="1"/>
          </p:cNvSpPr>
          <p:nvPr>
            <p:ph idx="1"/>
          </p:nvPr>
        </p:nvSpPr>
        <p:spPr>
          <a:xfrm>
            <a:off x="1371243" y="2060848"/>
            <a:ext cx="9598700" cy="3888432"/>
          </a:xfrm>
        </p:spPr>
        <p:txBody>
          <a:bodyPr>
            <a:normAutofit/>
          </a:bodyPr>
          <a:lstStyle/>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Familier kan have forskellige former, og der kan være forskellige opfattelser af relationerne inden for en familie. </a:t>
            </a:r>
          </a:p>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I de fleste tilfælde har de en betydelig indvirkning på </a:t>
            </a:r>
            <a:r>
              <a:rPr lang="da-DK" sz="2000" dirty="0">
                <a:latin typeface="Calibri" panose="020F0502020204030204" pitchFamily="34" charset="0"/>
                <a:ea typeface="Calibri" panose="020F0502020204030204" pitchFamily="34" charset="0"/>
                <a:cs typeface="Times New Roman" panose="02020603050405020304" pitchFamily="18" charset="0"/>
              </a:rPr>
              <a:t>borgerens</a:t>
            </a:r>
            <a:r>
              <a:rPr lang="da-DK" sz="2000" dirty="0">
                <a:effectLst/>
                <a:latin typeface="Calibri" panose="020F0502020204030204" pitchFamily="34" charset="0"/>
                <a:ea typeface="Calibri" panose="020F0502020204030204" pitchFamily="34" charset="0"/>
                <a:cs typeface="Times New Roman" panose="02020603050405020304" pitchFamily="18" charset="0"/>
              </a:rPr>
              <a:t>/patientens trivsel. Familierelationer kan være en værdifuld ressource for en person. </a:t>
            </a:r>
          </a:p>
          <a:p>
            <a:pPr algn="just">
              <a:lnSpc>
                <a:spcPct val="100000"/>
              </a:lnSpc>
              <a:spcBef>
                <a:spcPts val="600"/>
              </a:spcBef>
            </a:pPr>
            <a:r>
              <a:rPr lang="da-DK" sz="2000" dirty="0">
                <a:latin typeface="Calibri" panose="020F0502020204030204" pitchFamily="34" charset="0"/>
                <a:ea typeface="Calibri" panose="020F0502020204030204" pitchFamily="34" charset="0"/>
                <a:cs typeface="Times New Roman" panose="02020603050405020304" pitchFamily="18" charset="0"/>
              </a:rPr>
              <a:t>D</a:t>
            </a:r>
            <a:r>
              <a:rPr lang="da-DK" sz="2000" dirty="0">
                <a:effectLst/>
                <a:latin typeface="Calibri" panose="020F0502020204030204" pitchFamily="34" charset="0"/>
                <a:ea typeface="Calibri" panose="020F0502020204030204" pitchFamily="34" charset="0"/>
                <a:cs typeface="Times New Roman" panose="02020603050405020304" pitchFamily="18" charset="0"/>
              </a:rPr>
              <a:t>årlige relationer inden for familierne kan dog også nogle gange have en negativ indvirkning på en patient. </a:t>
            </a:r>
          </a:p>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Prøv at vurdere, hvad familien betyder for din borger/patient. </a:t>
            </a:r>
          </a:p>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Prøv at tilskynde ham/hende til at finde den rette balance mellem følelsen af at høre til familien og </a:t>
            </a:r>
            <a:r>
              <a:rPr lang="da-DK" sz="2000" dirty="0">
                <a:latin typeface="Calibri" panose="020F0502020204030204" pitchFamily="34" charset="0"/>
                <a:ea typeface="Calibri" panose="020F0502020204030204" pitchFamily="34" charset="0"/>
                <a:cs typeface="Times New Roman" panose="02020603050405020304" pitchFamily="18" charset="0"/>
              </a:rPr>
              <a:t>egen </a:t>
            </a:r>
            <a:r>
              <a:rPr lang="da-DK" sz="2000" dirty="0">
                <a:effectLst/>
                <a:latin typeface="Calibri" panose="020F0502020204030204" pitchFamily="34" charset="0"/>
                <a:ea typeface="Calibri" panose="020F0502020204030204" pitchFamily="34" charset="0"/>
                <a:cs typeface="Times New Roman" panose="02020603050405020304" pitchFamily="18" charset="0"/>
              </a:rPr>
              <a:t>autonomi. </a:t>
            </a:r>
          </a:p>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Men pas på ikke at vurdere dette ud fra </a:t>
            </a:r>
            <a:r>
              <a:rPr lang="da-DK" sz="2000" dirty="0">
                <a:latin typeface="Calibri" panose="020F0502020204030204" pitchFamily="34" charset="0"/>
                <a:ea typeface="Calibri" panose="020F0502020204030204" pitchFamily="34" charset="0"/>
                <a:cs typeface="Times New Roman" panose="02020603050405020304" pitchFamily="18" charset="0"/>
              </a:rPr>
              <a:t>e</a:t>
            </a:r>
            <a:r>
              <a:rPr lang="da-DK" sz="2000" dirty="0">
                <a:effectLst/>
                <a:latin typeface="Calibri" panose="020F0502020204030204" pitchFamily="34" charset="0"/>
                <a:ea typeface="Calibri" panose="020F0502020204030204" pitchFamily="34" charset="0"/>
                <a:cs typeface="Times New Roman" panose="02020603050405020304" pitchFamily="18" charset="0"/>
              </a:rPr>
              <a:t>gen kulturelle baggrund.</a:t>
            </a:r>
          </a:p>
        </p:txBody>
      </p:sp>
      <p:sp>
        <p:nvSpPr>
          <p:cNvPr id="4" name="Foliennummernplatzhalter 3">
            <a:extLst>
              <a:ext uri="{FF2B5EF4-FFF2-40B4-BE49-F238E27FC236}">
                <a16:creationId xmlns="" xmlns:a16="http://schemas.microsoft.com/office/drawing/2014/main"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4C4D36A4-C398-4C57-AEC5-6912937529D7}"/>
              </a:ext>
            </a:extLst>
          </p:cNvPr>
          <p:cNvSpPr>
            <a:spLocks noGrp="1"/>
          </p:cNvSpPr>
          <p:nvPr>
            <p:ph type="title"/>
          </p:nvPr>
        </p:nvSpPr>
        <p:spPr>
          <a:xfrm>
            <a:off x="1009425" y="1268760"/>
            <a:ext cx="10169973" cy="2885338"/>
          </a:xfrm>
        </p:spPr>
        <p:txBody>
          <a:bodyPr>
            <a:normAutofit/>
          </a:bodyPr>
          <a:lstStyle/>
          <a:p>
            <a:pPr algn="l"/>
            <a:r>
              <a:rPr lang="de-DE" sz="5400" dirty="0" err="1"/>
              <a:t>Barndom</a:t>
            </a:r>
            <a:r>
              <a:rPr lang="de-DE" sz="5400" dirty="0"/>
              <a:t> </a:t>
            </a:r>
            <a:r>
              <a:rPr lang="de-DE" sz="5400" dirty="0" err="1"/>
              <a:t>på</a:t>
            </a:r>
            <a:r>
              <a:rPr lang="de-DE" sz="5400" dirty="0"/>
              <a:t> </a:t>
            </a:r>
            <a:r>
              <a:rPr lang="de-DE" sz="5400" dirty="0" err="1"/>
              <a:t>tværs</a:t>
            </a:r>
            <a:r>
              <a:rPr lang="de-DE" sz="5400" dirty="0"/>
              <a:t> af kulturer</a:t>
            </a:r>
          </a:p>
        </p:txBody>
      </p:sp>
      <p:sp>
        <p:nvSpPr>
          <p:cNvPr id="4" name="Foliennummernplatzhalter 3">
            <a:extLst>
              <a:ext uri="{FF2B5EF4-FFF2-40B4-BE49-F238E27FC236}">
                <a16:creationId xmlns="" xmlns:a16="http://schemas.microsoft.com/office/drawing/2014/main" id="{7D175E41-3FA5-4DCD-8DF5-0803A769D851}"/>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EC591072-26B2-44F7-8573-484E04B9F327}"/>
              </a:ext>
            </a:extLst>
          </p:cNvPr>
          <p:cNvSpPr>
            <a:spLocks noGrp="1"/>
          </p:cNvSpPr>
          <p:nvPr>
            <p:ph type="sldNum" sz="quarter" idx="12"/>
          </p:nvPr>
        </p:nvSpPr>
        <p:spPr/>
        <p:txBody>
          <a:bodyPr/>
          <a:lstStyle/>
          <a:p>
            <a:fld id="{C014DD1E-5D91-48A3-AD6D-45FBA980D106}" type="slidenum">
              <a:rPr lang="en-GB" smtClean="0"/>
              <a:t>25</a:t>
            </a:fld>
            <a:endParaRPr lang="en-GB"/>
          </a:p>
        </p:txBody>
      </p:sp>
      <p:pic>
        <p:nvPicPr>
          <p:cNvPr id="6" name="Picture 5">
            <a:extLst>
              <a:ext uri="{FF2B5EF4-FFF2-40B4-BE49-F238E27FC236}">
                <a16:creationId xmlns="" xmlns:a16="http://schemas.microsoft.com/office/drawing/2014/main" id="{85AEE19C-82B2-487E-8393-96A7903799FC}"/>
              </a:ext>
            </a:extLst>
          </p:cNvPr>
          <p:cNvPicPr>
            <a:picLocks noChangeAspect="1"/>
          </p:cNvPicPr>
          <p:nvPr/>
        </p:nvPicPr>
        <p:blipFill>
          <a:blip r:embed="rId2"/>
          <a:stretch>
            <a:fillRect/>
          </a:stretch>
        </p:blipFill>
        <p:spPr>
          <a:xfrm>
            <a:off x="1239975" y="413980"/>
            <a:ext cx="2557277" cy="1714706"/>
          </a:xfrm>
          <a:prstGeom prst="rect">
            <a:avLst/>
          </a:prstGeom>
        </p:spPr>
      </p:pic>
      <p:pic>
        <p:nvPicPr>
          <p:cNvPr id="7" name="Picture 6">
            <a:extLst>
              <a:ext uri="{FF2B5EF4-FFF2-40B4-BE49-F238E27FC236}">
                <a16:creationId xmlns="" xmlns:a16="http://schemas.microsoft.com/office/drawing/2014/main" id="{9E43359B-E148-40EE-AF8B-2C9C2EE96837}"/>
              </a:ext>
            </a:extLst>
          </p:cNvPr>
          <p:cNvPicPr>
            <a:picLocks noChangeAspect="1"/>
          </p:cNvPicPr>
          <p:nvPr/>
        </p:nvPicPr>
        <p:blipFill>
          <a:blip r:embed="rId3"/>
          <a:stretch>
            <a:fillRect/>
          </a:stretch>
        </p:blipFill>
        <p:spPr>
          <a:xfrm>
            <a:off x="4510236" y="428008"/>
            <a:ext cx="2566639" cy="1706542"/>
          </a:xfrm>
          <a:prstGeom prst="rect">
            <a:avLst/>
          </a:prstGeom>
        </p:spPr>
      </p:pic>
      <p:pic>
        <p:nvPicPr>
          <p:cNvPr id="8" name="Picture 7">
            <a:extLst>
              <a:ext uri="{FF2B5EF4-FFF2-40B4-BE49-F238E27FC236}">
                <a16:creationId xmlns="" xmlns:a16="http://schemas.microsoft.com/office/drawing/2014/main" id="{971F5278-604F-497A-B661-5744FE534352}"/>
              </a:ext>
            </a:extLst>
          </p:cNvPr>
          <p:cNvPicPr>
            <a:picLocks noChangeAspect="1"/>
          </p:cNvPicPr>
          <p:nvPr/>
        </p:nvPicPr>
        <p:blipFill>
          <a:blip r:embed="rId4"/>
          <a:stretch>
            <a:fillRect/>
          </a:stretch>
        </p:blipFill>
        <p:spPr>
          <a:xfrm>
            <a:off x="7838544" y="415328"/>
            <a:ext cx="2557277" cy="1709724"/>
          </a:xfrm>
          <a:prstGeom prst="rect">
            <a:avLst/>
          </a:prstGeom>
        </p:spPr>
      </p:pic>
      <p:pic>
        <p:nvPicPr>
          <p:cNvPr id="9" name="Picture 8">
            <a:extLst>
              <a:ext uri="{FF2B5EF4-FFF2-40B4-BE49-F238E27FC236}">
                <a16:creationId xmlns="" xmlns:a16="http://schemas.microsoft.com/office/drawing/2014/main" id="{56BB4067-5CB0-4B50-88A1-35BCEF1ADBFE}"/>
              </a:ext>
            </a:extLst>
          </p:cNvPr>
          <p:cNvPicPr>
            <a:picLocks noChangeAspect="1"/>
          </p:cNvPicPr>
          <p:nvPr/>
        </p:nvPicPr>
        <p:blipFill>
          <a:blip r:embed="rId5"/>
          <a:stretch>
            <a:fillRect/>
          </a:stretch>
        </p:blipFill>
        <p:spPr>
          <a:xfrm>
            <a:off x="1177610" y="2513575"/>
            <a:ext cx="2557276" cy="1690402"/>
          </a:xfrm>
          <a:prstGeom prst="rect">
            <a:avLst/>
          </a:prstGeom>
        </p:spPr>
      </p:pic>
      <p:pic>
        <p:nvPicPr>
          <p:cNvPr id="10" name="Picture 9">
            <a:extLst>
              <a:ext uri="{FF2B5EF4-FFF2-40B4-BE49-F238E27FC236}">
                <a16:creationId xmlns="" xmlns:a16="http://schemas.microsoft.com/office/drawing/2014/main" id="{D9A31BF0-0CE6-45DC-8698-D8AFAEC299DA}"/>
              </a:ext>
            </a:extLst>
          </p:cNvPr>
          <p:cNvPicPr>
            <a:picLocks noChangeAspect="1"/>
          </p:cNvPicPr>
          <p:nvPr/>
        </p:nvPicPr>
        <p:blipFill>
          <a:blip r:embed="rId6"/>
          <a:stretch>
            <a:fillRect/>
          </a:stretch>
        </p:blipFill>
        <p:spPr>
          <a:xfrm>
            <a:off x="4553927" y="2538022"/>
            <a:ext cx="2479256" cy="1665955"/>
          </a:xfrm>
          <a:prstGeom prst="rect">
            <a:avLst/>
          </a:prstGeom>
        </p:spPr>
      </p:pic>
      <p:pic>
        <p:nvPicPr>
          <p:cNvPr id="11" name="Picture 10">
            <a:extLst>
              <a:ext uri="{FF2B5EF4-FFF2-40B4-BE49-F238E27FC236}">
                <a16:creationId xmlns="" xmlns:a16="http://schemas.microsoft.com/office/drawing/2014/main" id="{FC9A69D6-5AC7-44E2-8EB5-F3E73B61D0E2}"/>
              </a:ext>
            </a:extLst>
          </p:cNvPr>
          <p:cNvPicPr>
            <a:picLocks noChangeAspect="1"/>
          </p:cNvPicPr>
          <p:nvPr/>
        </p:nvPicPr>
        <p:blipFill>
          <a:blip r:embed="rId7"/>
          <a:stretch>
            <a:fillRect/>
          </a:stretch>
        </p:blipFill>
        <p:spPr>
          <a:xfrm>
            <a:off x="7810628" y="2532377"/>
            <a:ext cx="2828571" cy="1590312"/>
          </a:xfrm>
          <a:prstGeom prst="rect">
            <a:avLst/>
          </a:prstGeom>
        </p:spPr>
      </p:pic>
      <p:pic>
        <p:nvPicPr>
          <p:cNvPr id="12" name="Picture 11">
            <a:extLst>
              <a:ext uri="{FF2B5EF4-FFF2-40B4-BE49-F238E27FC236}">
                <a16:creationId xmlns="" xmlns:a16="http://schemas.microsoft.com/office/drawing/2014/main" id="{A8794E36-DB45-41AA-B86C-AF8AC664F61C}"/>
              </a:ext>
            </a:extLst>
          </p:cNvPr>
          <p:cNvPicPr>
            <a:picLocks noChangeAspect="1"/>
          </p:cNvPicPr>
          <p:nvPr/>
        </p:nvPicPr>
        <p:blipFill>
          <a:blip r:embed="rId8"/>
          <a:stretch>
            <a:fillRect/>
          </a:stretch>
        </p:blipFill>
        <p:spPr>
          <a:xfrm>
            <a:off x="1166383" y="4369769"/>
            <a:ext cx="2557276" cy="1832273"/>
          </a:xfrm>
          <a:prstGeom prst="rect">
            <a:avLst/>
          </a:prstGeom>
        </p:spPr>
      </p:pic>
      <p:pic>
        <p:nvPicPr>
          <p:cNvPr id="13" name="Picture 12">
            <a:extLst>
              <a:ext uri="{FF2B5EF4-FFF2-40B4-BE49-F238E27FC236}">
                <a16:creationId xmlns="" xmlns:a16="http://schemas.microsoft.com/office/drawing/2014/main" id="{6B60E5AA-2AE7-4F91-9833-49262CA8DACB}"/>
              </a:ext>
            </a:extLst>
          </p:cNvPr>
          <p:cNvPicPr>
            <a:picLocks noChangeAspect="1"/>
          </p:cNvPicPr>
          <p:nvPr/>
        </p:nvPicPr>
        <p:blipFill>
          <a:blip r:embed="rId9"/>
          <a:stretch>
            <a:fillRect/>
          </a:stretch>
        </p:blipFill>
        <p:spPr>
          <a:xfrm>
            <a:off x="4510236" y="4452927"/>
            <a:ext cx="2479256" cy="1665955"/>
          </a:xfrm>
          <a:prstGeom prst="rect">
            <a:avLst/>
          </a:prstGeom>
        </p:spPr>
      </p:pic>
      <p:pic>
        <p:nvPicPr>
          <p:cNvPr id="14" name="Picture 13">
            <a:extLst>
              <a:ext uri="{FF2B5EF4-FFF2-40B4-BE49-F238E27FC236}">
                <a16:creationId xmlns="" xmlns:a16="http://schemas.microsoft.com/office/drawing/2014/main" id="{EC8BE665-5AA3-4DEB-8F76-5BCE9A4825DB}"/>
              </a:ext>
            </a:extLst>
          </p:cNvPr>
          <p:cNvPicPr>
            <a:picLocks noChangeAspect="1"/>
          </p:cNvPicPr>
          <p:nvPr/>
        </p:nvPicPr>
        <p:blipFill>
          <a:blip r:embed="rId10"/>
          <a:stretch>
            <a:fillRect/>
          </a:stretch>
        </p:blipFill>
        <p:spPr>
          <a:xfrm>
            <a:off x="7838544" y="4452926"/>
            <a:ext cx="2471624" cy="1665955"/>
          </a:xfrm>
          <a:prstGeom prst="rect">
            <a:avLst/>
          </a:prstGeom>
        </p:spPr>
      </p:pic>
    </p:spTree>
    <p:extLst>
      <p:ext uri="{BB962C8B-B14F-4D97-AF65-F5344CB8AC3E}">
        <p14:creationId xmlns:p14="http://schemas.microsoft.com/office/powerpoint/2010/main" val="299911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 xmlns:a16="http://schemas.microsoft.com/office/drawing/2014/main" id="{57500303-A207-4812-BEB9-51E132FEB7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52661" y="744469"/>
            <a:ext cx="10671337" cy="5349671"/>
            <a:chOff x="752858" y="744469"/>
            <a:chExt cx="10674117" cy="5349671"/>
          </a:xfrm>
        </p:grpSpPr>
        <p:sp>
          <p:nvSpPr>
            <p:cNvPr id="16" name="Freeform 6">
              <a:extLst>
                <a:ext uri="{FF2B5EF4-FFF2-40B4-BE49-F238E27FC236}">
                  <a16:creationId xmlns="" xmlns:a16="http://schemas.microsoft.com/office/drawing/2014/main" id="{10118C91-C025-4776-BE95-E9926378E7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 xmlns:a16="http://schemas.microsoft.com/office/drawing/2014/main" id="{339174D0-30E8-4BBF-BF81-5DDAC33C0C0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9" name="Rectangle 18">
            <a:extLst>
              <a:ext uri="{FF2B5EF4-FFF2-40B4-BE49-F238E27FC236}">
                <a16:creationId xmlns="" xmlns:a16="http://schemas.microsoft.com/office/drawing/2014/main" id="{7BB74091-09FE-44AF-8325-7FE6E175F7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 xmlns:a16="http://schemas.microsoft.com/office/drawing/2014/main" id="{A17950BA-4A0B-4631-B988-8F4D75C5340B}"/>
              </a:ext>
            </a:extLst>
          </p:cNvPr>
          <p:cNvSpPr>
            <a:spLocks noGrp="1"/>
          </p:cNvSpPr>
          <p:nvPr>
            <p:ph type="title"/>
          </p:nvPr>
        </p:nvSpPr>
        <p:spPr>
          <a:xfrm>
            <a:off x="706104" y="5037718"/>
            <a:ext cx="10717894" cy="936769"/>
          </a:xfrm>
        </p:spPr>
        <p:txBody>
          <a:bodyPr vert="horz" lIns="91440" tIns="45720" rIns="91440" bIns="45720" rtlCol="0" anchor="b">
            <a:normAutofit/>
          </a:bodyPr>
          <a:lstStyle/>
          <a:p>
            <a:pPr algn="ctr" defTabSz="914400"/>
            <a:r>
              <a:rPr lang="da-DK" sz="3000" cap="all" dirty="0"/>
              <a:t>Socialiseringsstrategier i Tyskland og Cameroun</a:t>
            </a:r>
            <a:br>
              <a:rPr lang="da-DK" sz="3000" cap="all" dirty="0"/>
            </a:br>
            <a:r>
              <a:rPr lang="da-DK" sz="1400" cap="all" dirty="0"/>
              <a:t>(Heidi Keller 2011)</a:t>
            </a:r>
          </a:p>
        </p:txBody>
      </p:sp>
      <p:pic>
        <p:nvPicPr>
          <p:cNvPr id="9" name="Inhaltsplatzhalter 8">
            <a:extLst>
              <a:ext uri="{FF2B5EF4-FFF2-40B4-BE49-F238E27FC236}">
                <a16:creationId xmlns="" xmlns:a16="http://schemas.microsoft.com/office/drawing/2014/main" id="{12F70234-E97F-4544-BE31-F3808DDFE6E6}"/>
              </a:ext>
            </a:extLst>
          </p:cNvPr>
          <p:cNvPicPr>
            <a:picLocks noGrp="1" noChangeAspect="1"/>
          </p:cNvPicPr>
          <p:nvPr>
            <p:ph sz="half" idx="2"/>
          </p:nvPr>
        </p:nvPicPr>
        <p:blipFill>
          <a:blip r:embed="rId2"/>
          <a:stretch>
            <a:fillRect/>
          </a:stretch>
        </p:blipFill>
        <p:spPr>
          <a:xfrm>
            <a:off x="643298" y="703340"/>
            <a:ext cx="5129463" cy="3423916"/>
          </a:xfrm>
          <a:prstGeom prst="rect">
            <a:avLst/>
          </a:prstGeom>
        </p:spPr>
      </p:pic>
      <p:pic>
        <p:nvPicPr>
          <p:cNvPr id="10" name="Inhaltsplatzhalter 9">
            <a:extLst>
              <a:ext uri="{FF2B5EF4-FFF2-40B4-BE49-F238E27FC236}">
                <a16:creationId xmlns="" xmlns:a16="http://schemas.microsoft.com/office/drawing/2014/main" id="{94F5B543-5E0B-4C7E-AB3A-875BAFCCB2ED}"/>
              </a:ext>
            </a:extLst>
          </p:cNvPr>
          <p:cNvPicPr>
            <a:picLocks noGrp="1" noChangeAspect="1"/>
          </p:cNvPicPr>
          <p:nvPr>
            <p:ph sz="half" idx="1"/>
          </p:nvPr>
        </p:nvPicPr>
        <p:blipFill>
          <a:blip r:embed="rId3"/>
          <a:stretch>
            <a:fillRect/>
          </a:stretch>
        </p:blipFill>
        <p:spPr>
          <a:xfrm>
            <a:off x="6416061" y="709751"/>
            <a:ext cx="5129463" cy="3411094"/>
          </a:xfrm>
          <a:prstGeom prst="rect">
            <a:avLst/>
          </a:prstGeom>
        </p:spPr>
      </p:pic>
      <p:sp>
        <p:nvSpPr>
          <p:cNvPr id="21" name="Freeform: Shape 20">
            <a:extLst>
              <a:ext uri="{FF2B5EF4-FFF2-40B4-BE49-F238E27FC236}">
                <a16:creationId xmlns="" xmlns:a16="http://schemas.microsoft.com/office/drawing/2014/main" id="{0F30CCEB-94C4-4F72-BA5A-9CEA853022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flipV="1">
            <a:off x="434822" y="4446551"/>
            <a:ext cx="1956662"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3" name="Freeform: Shape 22">
            <a:extLst>
              <a:ext uri="{FF2B5EF4-FFF2-40B4-BE49-F238E27FC236}">
                <a16:creationId xmlns="" xmlns:a16="http://schemas.microsoft.com/office/drawing/2014/main" id="{0DE1A94F-CC8B-4954-97A7-ADD4F300D6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9794285" y="5311230"/>
            <a:ext cx="2041733"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
        <p:nvSpPr>
          <p:cNvPr id="4" name="Foliennummernplatzhalter 3">
            <a:extLst>
              <a:ext uri="{FF2B5EF4-FFF2-40B4-BE49-F238E27FC236}">
                <a16:creationId xmlns="" xmlns:a16="http://schemas.microsoft.com/office/drawing/2014/main" id="{D6D63141-8DD3-4EEB-B52A-41E0C346F52D}"/>
              </a:ext>
            </a:extLst>
          </p:cNvPr>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26</a:t>
            </a:fld>
            <a:endParaRPr lang="en-US"/>
          </a:p>
        </p:txBody>
      </p:sp>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C8FD3D46-75C6-444D-B31E-45745ABDE94B}"/>
              </a:ext>
            </a:extLst>
          </p:cNvPr>
          <p:cNvSpPr>
            <a:spLocks noGrp="1"/>
          </p:cNvSpPr>
          <p:nvPr>
            <p:ph type="title"/>
          </p:nvPr>
        </p:nvSpPr>
        <p:spPr>
          <a:xfrm>
            <a:off x="1295062" y="548680"/>
            <a:ext cx="9297887" cy="2105939"/>
          </a:xfrm>
        </p:spPr>
        <p:txBody>
          <a:bodyPr>
            <a:normAutofit/>
          </a:bodyPr>
          <a:lstStyle/>
          <a:p>
            <a:r>
              <a:rPr lang="da-DK" dirty="0"/>
              <a:t>Forskellige uddannelsesmål i tyske middelklassefamilier i sammenligning med </a:t>
            </a:r>
            <a:r>
              <a:rPr lang="da-DK" dirty="0" err="1"/>
              <a:t>Nso</a:t>
            </a:r>
            <a:r>
              <a:rPr lang="da-DK" dirty="0"/>
              <a:t> kvinder fra Cameroun </a:t>
            </a:r>
            <a:r>
              <a:rPr lang="da-DK" sz="1400" dirty="0"/>
              <a:t>(Keller 2011)</a:t>
            </a:r>
          </a:p>
        </p:txBody>
      </p:sp>
      <p:graphicFrame>
        <p:nvGraphicFramePr>
          <p:cNvPr id="8" name="Inhaltsplatzhalter 7">
            <a:extLst>
              <a:ext uri="{FF2B5EF4-FFF2-40B4-BE49-F238E27FC236}">
                <a16:creationId xmlns="" xmlns:a16="http://schemas.microsoft.com/office/drawing/2014/main" id="{803B48C8-81A3-4CD8-961D-97B0DE70A00C}"/>
              </a:ext>
            </a:extLst>
          </p:cNvPr>
          <p:cNvGraphicFramePr>
            <a:graphicFrameLocks noGrp="1"/>
          </p:cNvGraphicFramePr>
          <p:nvPr>
            <p:ph idx="1"/>
            <p:extLst>
              <p:ext uri="{D42A27DB-BD31-4B8C-83A1-F6EECF244321}">
                <p14:modId xmlns:p14="http://schemas.microsoft.com/office/powerpoint/2010/main" val="1734863135"/>
              </p:ext>
            </p:extLst>
          </p:nvPr>
        </p:nvGraphicFramePr>
        <p:xfrm>
          <a:off x="1845939" y="2564904"/>
          <a:ext cx="9297887" cy="3312369"/>
        </p:xfrm>
        <a:graphic>
          <a:graphicData uri="http://schemas.openxmlformats.org/drawingml/2006/table">
            <a:tbl>
              <a:tblPr firstRow="1" firstCol="1" bandRow="1"/>
              <a:tblGrid>
                <a:gridCol w="2962708">
                  <a:extLst>
                    <a:ext uri="{9D8B030D-6E8A-4147-A177-3AD203B41FA5}">
                      <a16:colId xmlns="" xmlns:a16="http://schemas.microsoft.com/office/drawing/2014/main" val="3686609882"/>
                    </a:ext>
                  </a:extLst>
                </a:gridCol>
                <a:gridCol w="2963688">
                  <a:extLst>
                    <a:ext uri="{9D8B030D-6E8A-4147-A177-3AD203B41FA5}">
                      <a16:colId xmlns="" xmlns:a16="http://schemas.microsoft.com/office/drawing/2014/main" val="409130541"/>
                    </a:ext>
                  </a:extLst>
                </a:gridCol>
                <a:gridCol w="3371491">
                  <a:extLst>
                    <a:ext uri="{9D8B030D-6E8A-4147-A177-3AD203B41FA5}">
                      <a16:colId xmlns="" xmlns:a16="http://schemas.microsoft.com/office/drawing/2014/main" val="3468453334"/>
                    </a:ext>
                  </a:extLst>
                </a:gridCol>
              </a:tblGrid>
              <a:tr h="610288">
                <a:tc>
                  <a:txBody>
                    <a:bodyPr/>
                    <a:lstStyle/>
                    <a:p>
                      <a:pPr>
                        <a:lnSpc>
                          <a:spcPct val="100000"/>
                        </a:lnSpc>
                        <a:spcBef>
                          <a:spcPts val="600"/>
                        </a:spcBef>
                      </a:pPr>
                      <a:r>
                        <a:rPr lang="da-DK" sz="1799" b="1" kern="1200" dirty="0">
                          <a:solidFill>
                            <a:schemeClr val="tx1"/>
                          </a:solidFill>
                          <a:effectLst/>
                          <a:latin typeface="+mn-lt"/>
                          <a:ea typeface="+mn-ea"/>
                          <a:cs typeface="+mn-cs"/>
                        </a:rPr>
                        <a:t>Uddannelsesmål for børn under tre år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600"/>
                        </a:spcBef>
                      </a:pPr>
                      <a:r>
                        <a:rPr lang="da-DK" sz="1799" b="1" kern="1200" dirty="0">
                          <a:solidFill>
                            <a:schemeClr val="tx1"/>
                          </a:solidFill>
                          <a:effectLst/>
                          <a:latin typeface="+mn-lt"/>
                          <a:ea typeface="+mn-ea"/>
                          <a:cs typeface="+mn-cs"/>
                        </a:rPr>
                        <a:t>Niveau af enighed blandt mødrene fra Osnabrück</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600"/>
                        </a:spcBef>
                      </a:pPr>
                      <a:r>
                        <a:rPr lang="da-DK" sz="1799" b="1" kern="1200" dirty="0">
                          <a:solidFill>
                            <a:schemeClr val="tx1"/>
                          </a:solidFill>
                          <a:effectLst/>
                          <a:latin typeface="+mn-lt"/>
                          <a:ea typeface="+mn-ea"/>
                          <a:cs typeface="+mn-cs"/>
                        </a:rPr>
                        <a:t>Niveau af enighed blandt </a:t>
                      </a:r>
                      <a:r>
                        <a:rPr lang="da-DK" sz="1799" b="1" kern="1200" dirty="0" err="1">
                          <a:solidFill>
                            <a:schemeClr val="tx1"/>
                          </a:solidFill>
                          <a:effectLst/>
                          <a:latin typeface="+mn-lt"/>
                          <a:ea typeface="+mn-ea"/>
                          <a:cs typeface="+mn-cs"/>
                        </a:rPr>
                        <a:t>Nso</a:t>
                      </a:r>
                      <a:r>
                        <a:rPr lang="da-DK" sz="1799" b="1" kern="1200" dirty="0">
                          <a:solidFill>
                            <a:schemeClr val="tx1"/>
                          </a:solidFill>
                          <a:effectLst/>
                          <a:latin typeface="+mn-lt"/>
                          <a:ea typeface="+mn-ea"/>
                          <a:cs typeface="+mn-cs"/>
                        </a:rPr>
                        <a:t> mødrene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3681302446"/>
                  </a:ext>
                </a:extLst>
              </a:tr>
              <a:tr h="296301">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Respektere ældre</a:t>
                      </a:r>
                      <a:endParaRPr lang="en-US"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Noget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19205837"/>
                  </a:ext>
                </a:extLst>
              </a:tr>
              <a:tr h="296301">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Gøre hvad ældre siger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8403799"/>
                  </a:ext>
                </a:extLst>
              </a:tr>
              <a:tr h="296301">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Bevare social harmoni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Lidt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42794197"/>
                  </a:ext>
                </a:extLst>
              </a:tr>
              <a:tr h="296301">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Stå ved sig selv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Lidt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83098876"/>
                  </a:ext>
                </a:extLst>
              </a:tr>
              <a:tr h="296301">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Skille sig ud  fra andre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Lidt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Meget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96073266"/>
                  </a:ext>
                </a:extLst>
              </a:tr>
              <a:tr h="610288">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Udtrykke sine egne ideer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Meget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Noget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85697651"/>
                  </a:ext>
                </a:extLst>
              </a:tr>
              <a:tr h="610288">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Udvikle sine talenter og ideer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Meget 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Lidt uenig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90168947"/>
                  </a:ext>
                </a:extLst>
              </a:tr>
            </a:tbl>
          </a:graphicData>
        </a:graphic>
      </p:graphicFrame>
      <p:sp>
        <p:nvSpPr>
          <p:cNvPr id="5" name="Foliennummernplatzhalter 4">
            <a:extLst>
              <a:ext uri="{FF2B5EF4-FFF2-40B4-BE49-F238E27FC236}">
                <a16:creationId xmlns="" xmlns:a16="http://schemas.microsoft.com/office/drawing/2014/main" id="{5203791C-319C-49CF-8761-A9AECAA10FD7}"/>
              </a:ext>
            </a:extLst>
          </p:cNvPr>
          <p:cNvSpPr>
            <a:spLocks noGrp="1"/>
          </p:cNvSpPr>
          <p:nvPr>
            <p:ph type="sldNum" sz="quarter" idx="12"/>
          </p:nvPr>
        </p:nvSpPr>
        <p:spPr/>
        <p:txBody>
          <a:bodyPr/>
          <a:lstStyle/>
          <a:p>
            <a:fld id="{C014DD1E-5D91-48A3-AD6D-45FBA980D106}" type="slidenum">
              <a:rPr lang="en-GB" smtClean="0"/>
              <a:t>27</a:t>
            </a:fld>
            <a:endParaRPr lang="en-GB"/>
          </a:p>
        </p:txBody>
      </p:sp>
      <p:sp>
        <p:nvSpPr>
          <p:cNvPr id="9" name="Rectangle 1">
            <a:extLst>
              <a:ext uri="{FF2B5EF4-FFF2-40B4-BE49-F238E27FC236}">
                <a16:creationId xmlns="" xmlns:a16="http://schemas.microsoft.com/office/drawing/2014/main" id="{ADDB7765-41DD-42A7-BCD7-EB1E98216DD4}"/>
              </a:ext>
            </a:extLst>
          </p:cNvPr>
          <p:cNvSpPr>
            <a:spLocks noChangeArrowheads="1"/>
          </p:cNvSpPr>
          <p:nvPr/>
        </p:nvSpPr>
        <p:spPr bwMode="auto">
          <a:xfrm>
            <a:off x="-3066046" y="-115335"/>
            <a:ext cx="16625369" cy="572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0205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1DCACB-1CA1-45C0-8A2A-38E2A21BF40D}"/>
              </a:ext>
            </a:extLst>
          </p:cNvPr>
          <p:cNvSpPr>
            <a:spLocks noGrp="1"/>
          </p:cNvSpPr>
          <p:nvPr>
            <p:ph idx="1"/>
          </p:nvPr>
        </p:nvSpPr>
        <p:spPr>
          <a:xfrm>
            <a:off x="1371243" y="1268760"/>
            <a:ext cx="9598700" cy="4598640"/>
          </a:xfrm>
        </p:spPr>
        <p:txBody>
          <a:bodyPr>
            <a:normAutofit/>
          </a:bodyPr>
          <a:lstStyle/>
          <a:p>
            <a:pPr marL="0" indent="0" algn="just">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Tyske mødre, dvs. vestlige mødre, lagde stor vægt på, at deres børn udviklede talenter og interesser i de første tre år af livet og lærte at stå ved sig selv. De lagde slet ikke vægt på, at børn i denne alder skulle gøre, hvad deres forældre sagde til dem og respektere ældre.</a:t>
            </a:r>
          </a:p>
          <a:p>
            <a:pPr marL="0" indent="0" algn="just">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Camerounske kvinder lagde derimod stor vægt på dette samt på de to andre tilknytningsorienterede mål (at dele med andre og opretholde social harmoni). De afviste de mål, der var orienteret mod selvstændighed. De to grupper viser klare forskelle i orienteringen mod selvstændighed og tilknytning.</a:t>
            </a:r>
          </a:p>
          <a:p>
            <a:pPr marL="0" indent="0" algn="just">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Keller konkluderede på baggrund af sin forskning, at vestlige pædagogiske tilgange ofte er fokuseret på et jeg-perspektiv i stedet for at fokusere på et vi-perspektiv. Hun mener, at der bør være en bevidsthed blandt fagfolk, der beskæftiger sig med børns udvikling, som tager hensyn til forskellige tilgange til børns behov. </a:t>
            </a:r>
          </a:p>
        </p:txBody>
      </p:sp>
      <p:sp>
        <p:nvSpPr>
          <p:cNvPr id="4" name="Slide Number Placeholder 3">
            <a:extLst>
              <a:ext uri="{FF2B5EF4-FFF2-40B4-BE49-F238E27FC236}">
                <a16:creationId xmlns="" xmlns:a16="http://schemas.microsoft.com/office/drawing/2014/main" id="{A5330088-9FF8-4C78-9B6E-4E127924B7D6}"/>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18203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65119F-8786-49FD-89F2-B8ADFC7FC64A}"/>
              </a:ext>
            </a:extLst>
          </p:cNvPr>
          <p:cNvSpPr>
            <a:spLocks noGrp="1"/>
          </p:cNvSpPr>
          <p:nvPr>
            <p:ph type="title"/>
          </p:nvPr>
        </p:nvSpPr>
        <p:spPr>
          <a:xfrm>
            <a:off x="1371242" y="685800"/>
            <a:ext cx="9763729" cy="1485900"/>
          </a:xfrm>
        </p:spPr>
        <p:txBody>
          <a:bodyPr/>
          <a:lstStyle/>
          <a:p>
            <a:r>
              <a:rPr lang="da-DK" dirty="0"/>
              <a:t>Hvordan man håndterer/undgår kulturelle konflikter</a:t>
            </a:r>
          </a:p>
        </p:txBody>
      </p:sp>
      <p:sp>
        <p:nvSpPr>
          <p:cNvPr id="3" name="Inhaltsplatzhalter 2">
            <a:extLst>
              <a:ext uri="{FF2B5EF4-FFF2-40B4-BE49-F238E27FC236}">
                <a16:creationId xmlns="" xmlns:a16="http://schemas.microsoft.com/office/drawing/2014/main" id="{48FB638A-A91C-4EA6-95C2-1980B9801485}"/>
              </a:ext>
            </a:extLst>
          </p:cNvPr>
          <p:cNvSpPr>
            <a:spLocks noGrp="1"/>
          </p:cNvSpPr>
          <p:nvPr>
            <p:ph idx="1"/>
          </p:nvPr>
        </p:nvSpPr>
        <p:spPr/>
        <p:txBody>
          <a:bodyPr>
            <a:normAutofit lnSpcReduction="10000"/>
          </a:bodyPr>
          <a:lstStyle/>
          <a:p>
            <a:pPr algn="just">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Der kan opstå kulturelle konflikter, hvis forskellige mål, der er fastsat af familien og andre socialiseringsinstitutioner (skole, terapeuter osv.), støder sammen. Hvis en læge (med gode intentioner) siger til vegetariske forældre, at de skal servere kød til et barn og forældrene har en ambivalent holdning til denne kost for deres barn (f.eks. ser moderen fordelene ved det, mens faderen er imod det), vil det lægge yderligere </a:t>
            </a:r>
            <a:r>
              <a:rPr lang="da-DK" sz="1800" dirty="0">
                <a:latin typeface="Calibri" panose="020F0502020204030204" pitchFamily="34" charset="0"/>
                <a:ea typeface="Calibri" panose="020F0502020204030204" pitchFamily="34" charset="0"/>
                <a:cs typeface="Times New Roman" panose="02020603050405020304" pitchFamily="18" charset="0"/>
              </a:rPr>
              <a:t>pres</a:t>
            </a:r>
            <a:r>
              <a:rPr lang="da-DK" sz="1800" dirty="0">
                <a:effectLst/>
                <a:latin typeface="Calibri" panose="020F0502020204030204" pitchFamily="34" charset="0"/>
                <a:ea typeface="Calibri" panose="020F0502020204030204" pitchFamily="34" charset="0"/>
                <a:cs typeface="Times New Roman" panose="02020603050405020304" pitchFamily="18" charset="0"/>
              </a:rPr>
              <a:t> på barnet i stedet for at bidrage til en sund livsstil.</a:t>
            </a:r>
          </a:p>
          <a:p>
            <a:pPr algn="just">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Hvis der ikke tages hensyn til disse "forskelle" i børnenes referencesystemer, f.eks. familien, skolen, lægen, terapeuten osv., og hvis relationer mellem de forskellige "verdener" ikke fungerer, vil barnet lide under disse omstændigheder.</a:t>
            </a:r>
          </a:p>
          <a:p>
            <a:pPr>
              <a:lnSpc>
                <a:spcPct val="100000"/>
              </a:lnSpc>
            </a:pPr>
            <a:r>
              <a:rPr lang="da-DK" sz="1800" dirty="0">
                <a:effectLst/>
                <a:latin typeface="Calibri" panose="020F0502020204030204" pitchFamily="34" charset="0"/>
                <a:ea typeface="Calibri" panose="020F0502020204030204" pitchFamily="34" charset="0"/>
                <a:cs typeface="Times New Roman" panose="02020603050405020304" pitchFamily="18" charset="0"/>
              </a:rPr>
              <a:t>Man skal passe på ikke at generalisere den såkaldte "kulturpessimistiske" opfattelse i tilfælde som dette. I stedet for at spørge, hvilke konflikter der opstår som følge af disse forskellige mål, kan vi også spørge, hvilke ressourcer der opstår som følge af disse forskelle og behovet for at lære at håndtere dem.</a:t>
            </a:r>
            <a:endParaRPr lang="de-DE" dirty="0"/>
          </a:p>
        </p:txBody>
      </p:sp>
      <p:sp>
        <p:nvSpPr>
          <p:cNvPr id="4" name="Foliennummernplatzhalter 3">
            <a:extLst>
              <a:ext uri="{FF2B5EF4-FFF2-40B4-BE49-F238E27FC236}">
                <a16:creationId xmlns="" xmlns:a16="http://schemas.microsoft.com/office/drawing/2014/main" id="{6602C439-5E5B-4C50-9183-86BCAFA09CDD}"/>
              </a:ext>
            </a:extLst>
          </p:cNvPr>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8271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Graviditet og fødsel i forskellige kulturer</a:t>
            </a:r>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B2F8D9-2BFB-459F-9347-549F104C65FD}"/>
              </a:ext>
            </a:extLst>
          </p:cNvPr>
          <p:cNvSpPr>
            <a:spLocks noGrp="1"/>
          </p:cNvSpPr>
          <p:nvPr>
            <p:ph type="title"/>
          </p:nvPr>
        </p:nvSpPr>
        <p:spPr/>
        <p:txBody>
          <a:bodyPr>
            <a:normAutofit/>
          </a:bodyPr>
          <a:lstStyle/>
          <a:p>
            <a:r>
              <a:rPr lang="da-DK" dirty="0"/>
              <a:t>At styrke børn, der skal håndtere modsætninger - nyttige sætninger</a:t>
            </a:r>
            <a:endParaRPr lang="de-DE" dirty="0"/>
          </a:p>
        </p:txBody>
      </p:sp>
      <p:sp>
        <p:nvSpPr>
          <p:cNvPr id="3" name="Inhaltsplatzhalter 2">
            <a:extLst>
              <a:ext uri="{FF2B5EF4-FFF2-40B4-BE49-F238E27FC236}">
                <a16:creationId xmlns="" xmlns:a16="http://schemas.microsoft.com/office/drawing/2014/main" id="{4DF9106D-3B5F-40B0-AA6C-469B6D6A3681}"/>
              </a:ext>
            </a:extLst>
          </p:cNvPr>
          <p:cNvSpPr>
            <a:spLocks noGrp="1"/>
          </p:cNvSpPr>
          <p:nvPr>
            <p:ph idx="1"/>
          </p:nvPr>
        </p:nvSpPr>
        <p:spPr/>
        <p:txBody>
          <a:bodyPr>
            <a:normAutofit/>
          </a:bodyPr>
          <a:lstStyle/>
          <a:p>
            <a:pPr lvl="0" algn="just">
              <a:lnSpc>
                <a:spcPct val="100000"/>
              </a:lnSpc>
              <a:spcBef>
                <a:spcPts val="600"/>
              </a:spcBef>
              <a:buFont typeface="Wingdings" panose="05000000000000000000" pitchFamily="2" charset="2"/>
              <a:buChar char="§"/>
            </a:pPr>
            <a:r>
              <a:rPr lang="da-DK" sz="2400" dirty="0">
                <a:effectLst/>
                <a:latin typeface="Calibri" panose="020F0502020204030204" pitchFamily="34" charset="0"/>
                <a:ea typeface="Calibri" panose="020F0502020204030204" pitchFamily="34" charset="0"/>
                <a:cs typeface="Times New Roman" panose="02020603050405020304" pitchFamily="18" charset="0"/>
              </a:rPr>
              <a:t>Jeg kan og er klar til at definere mine egne idéer </a:t>
            </a:r>
          </a:p>
          <a:p>
            <a:pPr lvl="0" algn="just">
              <a:lnSpc>
                <a:spcPct val="100000"/>
              </a:lnSpc>
              <a:buFont typeface="Wingdings" panose="05000000000000000000" pitchFamily="2" charset="2"/>
              <a:buChar char="§"/>
            </a:pPr>
            <a:r>
              <a:rPr lang="da-DK" sz="2400" dirty="0">
                <a:effectLst/>
                <a:latin typeface="Calibri" panose="020F0502020204030204" pitchFamily="34" charset="0"/>
                <a:ea typeface="Calibri" panose="020F0502020204030204" pitchFamily="34" charset="0"/>
                <a:cs typeface="Times New Roman" panose="02020603050405020304" pitchFamily="18" charset="0"/>
              </a:rPr>
              <a:t>Jeg kan og er klar til at finde ord for mine egne mål og værdier</a:t>
            </a:r>
          </a:p>
          <a:p>
            <a:pPr lvl="0" algn="just">
              <a:lnSpc>
                <a:spcPct val="100000"/>
              </a:lnSpc>
              <a:buFont typeface="Wingdings" panose="05000000000000000000" pitchFamily="2" charset="2"/>
              <a:buChar char="§"/>
            </a:pPr>
            <a:r>
              <a:rPr lang="da-DK" sz="2400" dirty="0">
                <a:effectLst/>
                <a:latin typeface="Calibri" panose="020F0502020204030204" pitchFamily="34" charset="0"/>
                <a:ea typeface="Calibri" panose="020F0502020204030204" pitchFamily="34" charset="0"/>
                <a:cs typeface="Times New Roman" panose="02020603050405020304" pitchFamily="18" charset="0"/>
              </a:rPr>
              <a:t>Jeg er et kraftfuldt centrum for initiativ, og jeg er i stand til at </a:t>
            </a:r>
            <a:r>
              <a:rPr lang="da-DK" sz="2400" dirty="0">
                <a:latin typeface="Calibri" panose="020F0502020204030204" pitchFamily="34" charset="0"/>
                <a:ea typeface="Calibri" panose="020F0502020204030204" pitchFamily="34" charset="0"/>
                <a:cs typeface="Times New Roman" panose="02020603050405020304" pitchFamily="18" charset="0"/>
              </a:rPr>
              <a:t>mobilisere</a:t>
            </a:r>
            <a:r>
              <a:rPr lang="da-DK" sz="2400" dirty="0">
                <a:effectLst/>
                <a:latin typeface="Calibri" panose="020F0502020204030204" pitchFamily="34" charset="0"/>
                <a:ea typeface="Calibri" panose="020F0502020204030204" pitchFamily="34" charset="0"/>
                <a:cs typeface="Times New Roman" panose="02020603050405020304" pitchFamily="18" charset="0"/>
              </a:rPr>
              <a:t> energi. Jeg vil tage ansvar for min handling</a:t>
            </a:r>
          </a:p>
          <a:p>
            <a:pPr>
              <a:lnSpc>
                <a:spcPct val="100000"/>
              </a:lnSpc>
              <a:buFont typeface="Wingdings" panose="05000000000000000000" pitchFamily="2" charset="2"/>
              <a:buChar char="§"/>
            </a:pPr>
            <a:r>
              <a:rPr lang="da-DK" sz="2400" dirty="0">
                <a:effectLst/>
                <a:latin typeface="Calibri" panose="020F0502020204030204" pitchFamily="34" charset="0"/>
                <a:ea typeface="Calibri" panose="020F0502020204030204" pitchFamily="34" charset="0"/>
                <a:cs typeface="Times New Roman" panose="02020603050405020304" pitchFamily="18" charset="0"/>
              </a:rPr>
              <a:t>Jeg kan og er klar til at have ambivalente følelser uden at undertrykke dem eller gøre andre ansvarlige </a:t>
            </a:r>
            <a:endParaRPr lang="de-DE" sz="2400" dirty="0"/>
          </a:p>
        </p:txBody>
      </p:sp>
      <p:sp>
        <p:nvSpPr>
          <p:cNvPr id="4" name="Foliennummernplatzhalter 3">
            <a:extLst>
              <a:ext uri="{FF2B5EF4-FFF2-40B4-BE49-F238E27FC236}">
                <a16:creationId xmlns="" xmlns:a16="http://schemas.microsoft.com/office/drawing/2014/main" id="{78E45867-24CD-4BD4-A488-6E791A6BF175}"/>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184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43C2B0-1FA9-4677-B2BA-DB498E59A537}"/>
              </a:ext>
            </a:extLst>
          </p:cNvPr>
          <p:cNvSpPr>
            <a:spLocks noGrp="1"/>
          </p:cNvSpPr>
          <p:nvPr>
            <p:ph type="title"/>
          </p:nvPr>
        </p:nvSpPr>
        <p:spPr>
          <a:xfrm>
            <a:off x="1295062" y="596946"/>
            <a:ext cx="10051761" cy="1485900"/>
          </a:xfrm>
        </p:spPr>
        <p:txBody>
          <a:bodyPr/>
          <a:lstStyle/>
          <a:p>
            <a:r>
              <a:rPr lang="da-DK" dirty="0"/>
              <a:t>Tips til at arbejde med tosprogede familier</a:t>
            </a:r>
            <a:endParaRPr lang="de-DE" dirty="0"/>
          </a:p>
        </p:txBody>
      </p:sp>
      <p:sp>
        <p:nvSpPr>
          <p:cNvPr id="3" name="Inhaltsplatzhalter 2">
            <a:extLst>
              <a:ext uri="{FF2B5EF4-FFF2-40B4-BE49-F238E27FC236}">
                <a16:creationId xmlns="" xmlns:a16="http://schemas.microsoft.com/office/drawing/2014/main" id="{7B971658-D190-454A-8DE1-58D0E0942F62}"/>
              </a:ext>
            </a:extLst>
          </p:cNvPr>
          <p:cNvSpPr>
            <a:spLocks noGrp="1"/>
          </p:cNvSpPr>
          <p:nvPr>
            <p:ph idx="1"/>
          </p:nvPr>
        </p:nvSpPr>
        <p:spPr>
          <a:xfrm>
            <a:off x="1218882" y="1744510"/>
            <a:ext cx="10204122" cy="4687416"/>
          </a:xfrm>
        </p:spPr>
        <p:txBody>
          <a:bodyPr>
            <a:normAutofit/>
          </a:bodyPr>
          <a:lstStyle/>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Prøv at indgå i en samtale med børnene, børn er ofte meget kreative til at håndtere kommunikationsbarrierer</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Hvis du føler, at det er problematisk at tale på et fremmedsprog i en bestemt situation, så prøv at sige noget som f.eks.: "Petra er her hos os, men hun forstod ikke, hvad du lige sagde" i stedet for "ingen forstår, hvad du siger, hvis du taler tyrkisk". Generaliseringer som "ingen" øger normalt følelsen af stereotyper og den interne usikkerhed hos den anden part i dialogen, hvilket kun kan skade forståelsesniveauet og ikke giver nogen merværdi til samtalen. </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At skifte mellem forskellige sprog er en normal procedure, når man vokser op med to sprog, det er endda et tegn på en meget kreativ proces, </a:t>
            </a:r>
            <a:r>
              <a:rPr lang="da-DK" sz="2000" dirty="0">
                <a:latin typeface="Calibri" panose="020F0502020204030204" pitchFamily="34" charset="0"/>
                <a:ea typeface="Calibri" panose="020F0502020204030204" pitchFamily="34" charset="0"/>
                <a:cs typeface="Times New Roman" panose="02020603050405020304" pitchFamily="18" charset="0"/>
              </a:rPr>
              <a:t>så t</a:t>
            </a:r>
            <a:r>
              <a:rPr lang="da-DK" sz="2000" dirty="0">
                <a:effectLst/>
                <a:latin typeface="Calibri" panose="020F0502020204030204" pitchFamily="34" charset="0"/>
                <a:ea typeface="Calibri" panose="020F0502020204030204" pitchFamily="34" charset="0"/>
                <a:cs typeface="Times New Roman" panose="02020603050405020304" pitchFamily="18" charset="0"/>
              </a:rPr>
              <a:t>ag det som et tegn på kreativitet og ikke som en svaghed.</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I stedet for "igen tyrkisk, stop det", så sig "Jeg ville ønske, jeg kunne forstå tyrkisk!" </a:t>
            </a:r>
          </a:p>
        </p:txBody>
      </p:sp>
      <p:sp>
        <p:nvSpPr>
          <p:cNvPr id="4" name="Foliennummernplatzhalter 3">
            <a:extLst>
              <a:ext uri="{FF2B5EF4-FFF2-40B4-BE49-F238E27FC236}">
                <a16:creationId xmlns="" xmlns:a16="http://schemas.microsoft.com/office/drawing/2014/main" id="{CFAF27A7-E27B-41EB-8FA8-6F76564B8C7C}"/>
              </a:ext>
            </a:extLst>
          </p:cNvPr>
          <p:cNvSpPr>
            <a:spLocks noGrp="1"/>
          </p:cNvSpPr>
          <p:nvPr>
            <p:ph type="sldNum" sz="quarter" idx="12"/>
          </p:nvPr>
        </p:nvSpPr>
        <p:spPr/>
        <p:txBody>
          <a:bodyPr/>
          <a:lstStyle/>
          <a:p>
            <a:fld id="{C014DD1E-5D91-48A3-AD6D-45FBA980D106}" type="slidenum">
              <a:rPr lang="en-GB" smtClean="0"/>
              <a:t>31</a:t>
            </a:fld>
            <a:endParaRPr lang="en-GB"/>
          </a:p>
        </p:txBody>
      </p:sp>
    </p:spTree>
    <p:extLst>
      <p:ext uri="{BB962C8B-B14F-4D97-AF65-F5344CB8AC3E}">
        <p14:creationId xmlns:p14="http://schemas.microsoft.com/office/powerpoint/2010/main" val="166421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72C8E44-CC4D-4F87-9D19-8E92D5E4E0D7}"/>
              </a:ext>
            </a:extLst>
          </p:cNvPr>
          <p:cNvSpPr>
            <a:spLocks noGrp="1"/>
          </p:cNvSpPr>
          <p:nvPr>
            <p:ph type="title"/>
          </p:nvPr>
        </p:nvSpPr>
        <p:spPr>
          <a:xfrm>
            <a:off x="1125860" y="1043647"/>
            <a:ext cx="9610468" cy="1615395"/>
          </a:xfrm>
        </p:spPr>
        <p:txBody>
          <a:bodyPr>
            <a:normAutofit fontScale="90000"/>
          </a:bodyPr>
          <a:lstStyle/>
          <a:p>
            <a:pPr algn="ctr"/>
            <a:r>
              <a:rPr lang="da-DK" sz="5400" dirty="0"/>
              <a:t>En kultur der byder velkommen: repræsentation er vigtigt</a:t>
            </a:r>
          </a:p>
        </p:txBody>
      </p:sp>
      <p:sp>
        <p:nvSpPr>
          <p:cNvPr id="3" name="Textplatzhalter 2">
            <a:extLst>
              <a:ext uri="{FF2B5EF4-FFF2-40B4-BE49-F238E27FC236}">
                <a16:creationId xmlns="" xmlns:a16="http://schemas.microsoft.com/office/drawing/2014/main" id="{E0F6EE2B-1954-459C-AF50-0076F8B3C2C4}"/>
              </a:ext>
            </a:extLst>
          </p:cNvPr>
          <p:cNvSpPr>
            <a:spLocks noGrp="1"/>
          </p:cNvSpPr>
          <p:nvPr>
            <p:ph type="body" idx="1"/>
          </p:nvPr>
        </p:nvSpPr>
        <p:spPr>
          <a:xfrm>
            <a:off x="1015593" y="2667001"/>
            <a:ext cx="9610468" cy="1143324"/>
          </a:xfrm>
        </p:spPr>
        <p:txBody>
          <a:bodyPr>
            <a:noAutofit/>
          </a:bodyPr>
          <a:lstStyle/>
          <a:p>
            <a:pPr algn="ctr"/>
            <a:r>
              <a:rPr lang="da-DK" sz="5400" dirty="0"/>
              <a:t>Hvordan man støtter inklusion, når man arbejder med forskellige familier</a:t>
            </a:r>
          </a:p>
        </p:txBody>
      </p:sp>
      <p:sp>
        <p:nvSpPr>
          <p:cNvPr id="4" name="Foliennummernplatzhalter 3">
            <a:extLst>
              <a:ext uri="{FF2B5EF4-FFF2-40B4-BE49-F238E27FC236}">
                <a16:creationId xmlns="" xmlns:a16="http://schemas.microsoft.com/office/drawing/2014/main" id="{BD895C86-DF96-45F4-90E3-4CF8CBEF422E}"/>
              </a:ext>
            </a:extLst>
          </p:cNvPr>
          <p:cNvSpPr>
            <a:spLocks noGrp="1"/>
          </p:cNvSpPr>
          <p:nvPr>
            <p:ph type="sldNum" sz="quarter" idx="12"/>
          </p:nvPr>
        </p:nvSpPr>
        <p:spPr/>
        <p:txBody>
          <a:bodyPr/>
          <a:lstStyle/>
          <a:p>
            <a:fld id="{C014DD1E-5D91-48A3-AD6D-45FBA980D106}" type="slidenum">
              <a:rPr lang="en-GB" smtClean="0"/>
              <a:t>32</a:t>
            </a:fld>
            <a:endParaRPr lang="en-GB"/>
          </a:p>
        </p:txBody>
      </p:sp>
    </p:spTree>
    <p:extLst>
      <p:ext uri="{BB962C8B-B14F-4D97-AF65-F5344CB8AC3E}">
        <p14:creationId xmlns:p14="http://schemas.microsoft.com/office/powerpoint/2010/main" val="76247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6DFF83E-6E1E-433A-B33B-8189FC42E1A3}"/>
              </a:ext>
            </a:extLst>
          </p:cNvPr>
          <p:cNvSpPr>
            <a:spLocks noGrp="1"/>
          </p:cNvSpPr>
          <p:nvPr>
            <p:ph type="title"/>
          </p:nvPr>
        </p:nvSpPr>
        <p:spPr>
          <a:xfrm>
            <a:off x="837828" y="2348880"/>
            <a:ext cx="3714517" cy="1944216"/>
          </a:xfrm>
        </p:spPr>
        <p:txBody>
          <a:bodyPr>
            <a:normAutofit/>
          </a:bodyPr>
          <a:lstStyle/>
          <a:p>
            <a:r>
              <a:rPr lang="da-DK" sz="3600" dirty="0"/>
              <a:t>Må jeg bede om en hudfarvet blyant?</a:t>
            </a:r>
            <a:br>
              <a:rPr lang="da-DK" sz="3600" dirty="0"/>
            </a:br>
            <a:r>
              <a:rPr lang="da-DK" sz="3600" dirty="0"/>
              <a:t>Værsgo </a:t>
            </a:r>
          </a:p>
        </p:txBody>
      </p:sp>
      <p:pic>
        <p:nvPicPr>
          <p:cNvPr id="6" name="Bildplatzhalter 5">
            <a:extLst>
              <a:ext uri="{FF2B5EF4-FFF2-40B4-BE49-F238E27FC236}">
                <a16:creationId xmlns="" xmlns:a16="http://schemas.microsoft.com/office/drawing/2014/main" id="{34BEFD9E-0642-42B0-9F2B-BD12E10773E7}"/>
              </a:ext>
            </a:extLst>
          </p:cNvPr>
          <p:cNvPicPr>
            <a:picLocks noGrp="1" noChangeAspect="1"/>
          </p:cNvPicPr>
          <p:nvPr>
            <p:ph type="pic" idx="1"/>
          </p:nvPr>
        </p:nvPicPr>
        <p:blipFill>
          <a:blip r:embed="rId2"/>
          <a:srcRect l="1458" r="1458"/>
          <a:stretch>
            <a:fillRect/>
          </a:stretch>
        </p:blipFill>
        <p:spPr>
          <a:xfrm>
            <a:off x="6886500" y="1659256"/>
            <a:ext cx="3456384" cy="3560132"/>
          </a:xfrm>
          <a:prstGeom prst="rect">
            <a:avLst/>
          </a:prstGeom>
        </p:spPr>
      </p:pic>
      <p:sp>
        <p:nvSpPr>
          <p:cNvPr id="5" name="Foliennummernplatzhalter 4">
            <a:extLst>
              <a:ext uri="{FF2B5EF4-FFF2-40B4-BE49-F238E27FC236}">
                <a16:creationId xmlns="" xmlns:a16="http://schemas.microsoft.com/office/drawing/2014/main" id="{9DF59D77-579E-403A-9505-58C99285F179}"/>
              </a:ext>
            </a:extLst>
          </p:cNvPr>
          <p:cNvSpPr>
            <a:spLocks noGrp="1"/>
          </p:cNvSpPr>
          <p:nvPr>
            <p:ph type="sldNum" sz="quarter" idx="12"/>
          </p:nvPr>
        </p:nvSpPr>
        <p:spPr/>
        <p:txBody>
          <a:bodyPr/>
          <a:lstStyle/>
          <a:p>
            <a:fld id="{C014DD1E-5D91-48A3-AD6D-45FBA980D106}" type="slidenum">
              <a:rPr lang="en-GB" smtClean="0"/>
              <a:t>33</a:t>
            </a:fld>
            <a:endParaRPr lang="en-GB"/>
          </a:p>
        </p:txBody>
      </p:sp>
      <p:sp>
        <p:nvSpPr>
          <p:cNvPr id="3" name="TextBox 2">
            <a:extLst>
              <a:ext uri="{FF2B5EF4-FFF2-40B4-BE49-F238E27FC236}">
                <a16:creationId xmlns="" xmlns:a16="http://schemas.microsoft.com/office/drawing/2014/main" id="{F074B747-AD21-4788-80D1-EE0A026F8963}"/>
              </a:ext>
            </a:extLst>
          </p:cNvPr>
          <p:cNvSpPr txBox="1"/>
          <p:nvPr/>
        </p:nvSpPr>
        <p:spPr>
          <a:xfrm>
            <a:off x="6920705" y="5373216"/>
            <a:ext cx="3695261" cy="523220"/>
          </a:xfrm>
          <a:prstGeom prst="rect">
            <a:avLst/>
          </a:prstGeom>
          <a:noFill/>
        </p:spPr>
        <p:txBody>
          <a:bodyPr wrap="square" rtlCol="0">
            <a:spAutoFit/>
          </a:bodyPr>
          <a:lstStyle/>
          <a:p>
            <a:r>
              <a:rPr lang="de-DE" sz="1400" dirty="0"/>
              <a:t>Kilde: Labor Arteliergemeinschaft (2017):</a:t>
            </a:r>
            <a:br>
              <a:rPr lang="de-DE" sz="1400" dirty="0"/>
            </a:br>
            <a:r>
              <a:rPr lang="de-DE" sz="1400" dirty="0"/>
              <a:t> Ich so Du so</a:t>
            </a:r>
          </a:p>
        </p:txBody>
      </p:sp>
    </p:spTree>
    <p:extLst>
      <p:ext uri="{BB962C8B-B14F-4D97-AF65-F5344CB8AC3E}">
        <p14:creationId xmlns:p14="http://schemas.microsoft.com/office/powerpoint/2010/main" val="38308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E807223-DF88-4D6D-970E-08919E5E02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 xmlns:a16="http://schemas.microsoft.com/office/drawing/2014/main" id="{83B91B61-BFCA-4647-957E-A8269BE46F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el 5">
            <a:extLst>
              <a:ext uri="{FF2B5EF4-FFF2-40B4-BE49-F238E27FC236}">
                <a16:creationId xmlns="" xmlns:a16="http://schemas.microsoft.com/office/drawing/2014/main" id="{240B4279-7C24-45F5-A617-81807CD8AF53}"/>
              </a:ext>
            </a:extLst>
          </p:cNvPr>
          <p:cNvSpPr>
            <a:spLocks noGrp="1"/>
          </p:cNvSpPr>
          <p:nvPr>
            <p:ph type="title"/>
          </p:nvPr>
        </p:nvSpPr>
        <p:spPr>
          <a:xfrm>
            <a:off x="5099495" y="685800"/>
            <a:ext cx="6175168" cy="1485900"/>
          </a:xfrm>
        </p:spPr>
        <p:txBody>
          <a:bodyPr vert="horz" lIns="91440" tIns="45720" rIns="91440" bIns="45720" rtlCol="0" anchor="t">
            <a:normAutofit/>
          </a:bodyPr>
          <a:lstStyle/>
          <a:p>
            <a:pPr defTabSz="914400">
              <a:lnSpc>
                <a:spcPct val="89000"/>
              </a:lnSpc>
            </a:pPr>
            <a:r>
              <a:rPr lang="da-DK" sz="4400" dirty="0">
                <a:solidFill>
                  <a:schemeClr val="tx2"/>
                </a:solidFill>
              </a:rPr>
              <a:t>Øvelse i selvreflektion </a:t>
            </a:r>
          </a:p>
        </p:txBody>
      </p:sp>
      <p:pic>
        <p:nvPicPr>
          <p:cNvPr id="9" name="Inhaltsplatzhalter 8">
            <a:extLst>
              <a:ext uri="{FF2B5EF4-FFF2-40B4-BE49-F238E27FC236}">
                <a16:creationId xmlns="" xmlns:a16="http://schemas.microsoft.com/office/drawing/2014/main" id="{8B7A5026-4322-49AF-AB7E-C746ECC639B1}"/>
              </a:ext>
            </a:extLst>
          </p:cNvPr>
          <p:cNvPicPr>
            <a:picLocks noGrp="1" noChangeAspect="1"/>
          </p:cNvPicPr>
          <p:nvPr>
            <p:ph idx="1"/>
          </p:nvPr>
        </p:nvPicPr>
        <p:blipFill rotWithShape="1">
          <a:blip r:embed="rId2"/>
          <a:srcRect l="27748" r="31129" b="-1"/>
          <a:stretch/>
        </p:blipFill>
        <p:spPr>
          <a:xfrm>
            <a:off x="20" y="10"/>
            <a:ext cx="4372386" cy="6857990"/>
          </a:xfrm>
          <a:prstGeom prst="rect">
            <a:avLst/>
          </a:prstGeom>
        </p:spPr>
      </p:pic>
      <p:sp>
        <p:nvSpPr>
          <p:cNvPr id="18" name="Rectangle 17">
            <a:extLst>
              <a:ext uri="{FF2B5EF4-FFF2-40B4-BE49-F238E27FC236}">
                <a16:creationId xmlns="" xmlns:a16="http://schemas.microsoft.com/office/drawing/2014/main" id="{92D1D7C6-1C89-420C-8D35-483654167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2406"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platzhalter 7">
            <a:extLst>
              <a:ext uri="{FF2B5EF4-FFF2-40B4-BE49-F238E27FC236}">
                <a16:creationId xmlns="" xmlns:a16="http://schemas.microsoft.com/office/drawing/2014/main" id="{85FB505E-339C-412F-99F7-EE9DB0003ED3}"/>
              </a:ext>
            </a:extLst>
          </p:cNvPr>
          <p:cNvSpPr>
            <a:spLocks noGrp="1"/>
          </p:cNvSpPr>
          <p:nvPr>
            <p:ph type="body" sz="half" idx="2"/>
          </p:nvPr>
        </p:nvSpPr>
        <p:spPr>
          <a:xfrm>
            <a:off x="5099495" y="2286000"/>
            <a:ext cx="6175168" cy="3581400"/>
          </a:xfrm>
        </p:spPr>
        <p:txBody>
          <a:bodyPr vert="horz" lIns="91440" tIns="45720" rIns="91440" bIns="45720" rtlCol="0">
            <a:normAutofit/>
          </a:bodyPr>
          <a:lstStyle/>
          <a:p>
            <a:pPr>
              <a:lnSpc>
                <a:spcPct val="100000"/>
              </a:lnSpc>
              <a:spcBef>
                <a:spcPts val="600"/>
              </a:spcBef>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Beskriv en "helt" eller en "heltinde", som du beundrede som barn</a:t>
            </a:r>
          </a:p>
          <a:p>
            <a:pPr marL="342900" lvl="0" indent="-342900">
              <a:lnSpc>
                <a:spcPct val="100000"/>
              </a:lnSpc>
              <a:spcBef>
                <a:spcPts val="600"/>
              </a:spcBef>
              <a:buFont typeface="Symbol" panose="05050102010706020507" pitchFamily="18" charset="2"/>
              <a:buChar char=""/>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Hvilken hudfarve havde din(e) helt(e)?</a:t>
            </a:r>
          </a:p>
          <a:p>
            <a:pPr marL="342900" lvl="0" indent="-342900">
              <a:lnSpc>
                <a:spcPct val="100000"/>
              </a:lnSpc>
              <a:buFont typeface="Symbol" panose="05050102010706020507" pitchFamily="18" charset="2"/>
              <a:buChar char=""/>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Hvilken etnisk baggrund </a:t>
            </a:r>
            <a:r>
              <a:rPr lang="da-DK"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havde</a:t>
            </a: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de?</a:t>
            </a:r>
          </a:p>
          <a:p>
            <a:pPr marL="342900" lvl="0" indent="-342900">
              <a:lnSpc>
                <a:spcPct val="100000"/>
              </a:lnSpc>
              <a:buFont typeface="Symbol" panose="05050102010706020507" pitchFamily="18" charset="2"/>
              <a:buChar char=""/>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Hvilket køn havde de?</a:t>
            </a:r>
          </a:p>
          <a:p>
            <a:pPr marL="342900" lvl="0" indent="-342900">
              <a:lnSpc>
                <a:spcPct val="100000"/>
              </a:lnSpc>
              <a:buFont typeface="Symbol" panose="05050102010706020507" pitchFamily="18" charset="2"/>
              <a:buChar char=""/>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Hvad var deres fysiske kendetegn?</a:t>
            </a:r>
          </a:p>
        </p:txBody>
      </p:sp>
      <p:sp>
        <p:nvSpPr>
          <p:cNvPr id="5" name="Foliennummernplatzhalter 4">
            <a:extLst>
              <a:ext uri="{FF2B5EF4-FFF2-40B4-BE49-F238E27FC236}">
                <a16:creationId xmlns="" xmlns:a16="http://schemas.microsoft.com/office/drawing/2014/main" id="{591AA0D0-A174-4F3D-BDEF-D4B345DCC87F}"/>
              </a:ext>
            </a:extLst>
          </p:cNvPr>
          <p:cNvSpPr>
            <a:spLocks noGrp="1"/>
          </p:cNvSpPr>
          <p:nvPr>
            <p:ph type="sldNum" sz="quarter" idx="12"/>
          </p:nvPr>
        </p:nvSpPr>
        <p:spPr>
          <a:xfrm>
            <a:off x="9470269" y="6453386"/>
            <a:ext cx="1595876" cy="404614"/>
          </a:xfrm>
        </p:spPr>
        <p:txBody>
          <a:bodyPr vert="horz" lIns="91440" tIns="45720" rIns="91440" bIns="45720" rtlCol="0" anchor="ctr">
            <a:normAutofit/>
          </a:bodyPr>
          <a:lstStyle/>
          <a:p>
            <a:pPr defTabSz="457200">
              <a:spcAft>
                <a:spcPts val="600"/>
              </a:spcAft>
            </a:pPr>
            <a:fld id="{C014DD1E-5D91-48A3-AD6D-45FBA980D106}" type="slidenum">
              <a:rPr lang="en-US" smtClean="0"/>
              <a:pPr defTabSz="457200">
                <a:spcAft>
                  <a:spcPts val="600"/>
                </a:spcAft>
              </a:pPr>
              <a:t>34</a:t>
            </a:fld>
            <a:endParaRPr lang="en-US"/>
          </a:p>
        </p:txBody>
      </p:sp>
    </p:spTree>
    <p:extLst>
      <p:ext uri="{BB962C8B-B14F-4D97-AF65-F5344CB8AC3E}">
        <p14:creationId xmlns:p14="http://schemas.microsoft.com/office/powerpoint/2010/main" val="32389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 xmlns:a16="http://schemas.microsoft.com/office/drawing/2014/main" id="{54787F1D-1FAC-4143-9A38-F28E965DB2C2}"/>
              </a:ext>
            </a:extLst>
          </p:cNvPr>
          <p:cNvSpPr>
            <a:spLocks noGrp="1"/>
          </p:cNvSpPr>
          <p:nvPr>
            <p:ph type="title"/>
          </p:nvPr>
        </p:nvSpPr>
        <p:spPr/>
        <p:txBody>
          <a:bodyPr/>
          <a:lstStyle/>
          <a:p>
            <a:pPr algn="ctr"/>
            <a:r>
              <a:rPr lang="da-DK" dirty="0"/>
              <a:t>Hvem skal man identificere sig med som barn?</a:t>
            </a:r>
            <a:endParaRPr lang="de-DE" dirty="0"/>
          </a:p>
        </p:txBody>
      </p:sp>
      <p:sp>
        <p:nvSpPr>
          <p:cNvPr id="7" name="Inhaltsplatzhalter 6">
            <a:extLst>
              <a:ext uri="{FF2B5EF4-FFF2-40B4-BE49-F238E27FC236}">
                <a16:creationId xmlns="" xmlns:a16="http://schemas.microsoft.com/office/drawing/2014/main" id="{B31C9C6E-3475-489C-8B2F-2A5629527EB1}"/>
              </a:ext>
            </a:extLst>
          </p:cNvPr>
          <p:cNvSpPr>
            <a:spLocks noGrp="1"/>
          </p:cNvSpPr>
          <p:nvPr>
            <p:ph idx="1"/>
          </p:nvPr>
        </p:nvSpPr>
        <p:spPr>
          <a:xfrm>
            <a:off x="1295062" y="1988840"/>
            <a:ext cx="9598700" cy="3581400"/>
          </a:xfrm>
        </p:spPr>
        <p:txBody>
          <a:bodyPr/>
          <a:lstStyle/>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Vi har en tendens til at identificere os med mennesker, der ligner os selv. Børn, der ikke har de samme karakteristika som størstedelen af samfundet, har ofte ikke nogle figurer, der ligner dem selv. Prinsesser i bøgerne er for eksempelvis oftest blonde og har lys hud.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For at sikre en atmosfære, hvor familierne kan føle sig velkomne og respekterede med alle deres individuelle karakteristika, er det vigtigt at skabe miljøer, hvor disse karakteristika er repræsenteret.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Legemateriale og bøger repræsenterer ofte den samfundsmæssige norm for flertallet. For at skabe et miljø, der giver alle familier mulighed for at udvikle en følelse af tilhørsforhold, er social- og sundhedspersonale nødt til at undersøge kritisk, om og i hvilken form børnene og deres referencegrupper er repræsenteret i institutionen. </a:t>
            </a:r>
          </a:p>
        </p:txBody>
      </p:sp>
      <p:sp>
        <p:nvSpPr>
          <p:cNvPr id="5" name="Foliennummernplatzhalter 4">
            <a:extLst>
              <a:ext uri="{FF2B5EF4-FFF2-40B4-BE49-F238E27FC236}">
                <a16:creationId xmlns="" xmlns:a16="http://schemas.microsoft.com/office/drawing/2014/main" id="{EB5CE878-6277-4436-9E0F-E5BDB30BE0B9}"/>
              </a:ext>
            </a:extLst>
          </p:cNvPr>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406815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84C4E44-D9E0-4D9D-AE33-50EF1597A464}"/>
              </a:ext>
            </a:extLst>
          </p:cNvPr>
          <p:cNvSpPr>
            <a:spLocks noGrp="1"/>
          </p:cNvSpPr>
          <p:nvPr>
            <p:ph type="title"/>
          </p:nvPr>
        </p:nvSpPr>
        <p:spPr>
          <a:xfrm>
            <a:off x="1371243" y="685800"/>
            <a:ext cx="9598700" cy="726976"/>
          </a:xfrm>
        </p:spPr>
        <p:txBody>
          <a:bodyPr/>
          <a:lstStyle/>
          <a:p>
            <a:r>
              <a:rPr lang="da-DK" dirty="0"/>
              <a:t>Diversitet - tjekliste</a:t>
            </a:r>
          </a:p>
        </p:txBody>
      </p:sp>
      <p:sp>
        <p:nvSpPr>
          <p:cNvPr id="3" name="Inhaltsplatzhalter 2">
            <a:extLst>
              <a:ext uri="{FF2B5EF4-FFF2-40B4-BE49-F238E27FC236}">
                <a16:creationId xmlns="" xmlns:a16="http://schemas.microsoft.com/office/drawing/2014/main" id="{DEF984DB-D512-4C8D-A3D7-2379C144670D}"/>
              </a:ext>
            </a:extLst>
          </p:cNvPr>
          <p:cNvSpPr>
            <a:spLocks noGrp="1"/>
          </p:cNvSpPr>
          <p:nvPr>
            <p:ph idx="1"/>
          </p:nvPr>
        </p:nvSpPr>
        <p:spPr>
          <a:xfrm>
            <a:off x="1344840" y="1680548"/>
            <a:ext cx="10150172" cy="4124716"/>
          </a:xfrm>
        </p:spPr>
        <p:txBody>
          <a:bodyPr>
            <a:normAutofit fontScale="92500" lnSpcReduction="20000"/>
          </a:bodyPr>
          <a:lstStyle/>
          <a:p>
            <a:pPr marL="342900" lvl="0" indent="-342900">
              <a:lnSpc>
                <a:spcPct val="100000"/>
              </a:lnSpc>
              <a:spcBef>
                <a:spcPts val="600"/>
              </a:spcBef>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Er der fagfolk med andre modersmål eller med anden etnisk baggrund? </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Er der forskellige sprog repræsenteret i din institution eller i det materiale, der produceres af din institution (især målgruppens sprog)?</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Er der bøger/dukker/billeder, der skildrer socialt relevante roller (læger, piloter osv.), med personer med forskellig etnisk baggrund? </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Er der dukker og legefigurer med forskellige hudfarver?</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Er der historier, hvor hovedpersonerne bærer tørklæde?</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Findes der bøger/billeder, hvori forskellige familier er afbildet?</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Hvad antager vi for at være "normalt", f.eks. i spise- eller sovesituationer, uden at have tænkt over, at vi måske har en vestlig opfattelse af "normalitet" set fra majoritetssamfundets synspunkt?</a:t>
            </a:r>
          </a:p>
          <a:p>
            <a:pPr marL="342900" lvl="0" indent="-342900">
              <a:lnSpc>
                <a:spcPct val="100000"/>
              </a:lnSpc>
              <a:buFont typeface="Symbol" panose="05050102010706020507" pitchFamily="18"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Afspejler vores lokaler mangfoldigheden i de familier, vi arbejder med (f.eks. billeder af forskellige familier, skilte på forskellige sprog)?  </a:t>
            </a:r>
          </a:p>
        </p:txBody>
      </p:sp>
      <p:sp>
        <p:nvSpPr>
          <p:cNvPr id="4" name="Foliennummernplatzhalter 3">
            <a:extLst>
              <a:ext uri="{FF2B5EF4-FFF2-40B4-BE49-F238E27FC236}">
                <a16:creationId xmlns="" xmlns:a16="http://schemas.microsoft.com/office/drawing/2014/main" id="{6B7F430D-80B3-4FB0-BC4B-786DB9EA148B}"/>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5591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758612-E875-4AF4-80F2-EC07C5ECD1ED}"/>
              </a:ext>
            </a:extLst>
          </p:cNvPr>
          <p:cNvSpPr>
            <a:spLocks noGrp="1"/>
          </p:cNvSpPr>
          <p:nvPr>
            <p:ph type="title"/>
          </p:nvPr>
        </p:nvSpPr>
        <p:spPr/>
        <p:txBody>
          <a:bodyPr/>
          <a:lstStyle/>
          <a:p>
            <a:r>
              <a:rPr lang="da-DK" dirty="0"/>
              <a:t>Sammenfatning</a:t>
            </a:r>
          </a:p>
        </p:txBody>
      </p:sp>
      <p:sp>
        <p:nvSpPr>
          <p:cNvPr id="3" name="Content Placeholder 2">
            <a:extLst>
              <a:ext uri="{FF2B5EF4-FFF2-40B4-BE49-F238E27FC236}">
                <a16:creationId xmlns="" xmlns:a16="http://schemas.microsoft.com/office/drawing/2014/main" id="{40C954BE-E418-48FE-B86C-9CDF5EC1A0F5}"/>
              </a:ext>
            </a:extLst>
          </p:cNvPr>
          <p:cNvSpPr>
            <a:spLocks noGrp="1"/>
          </p:cNvSpPr>
          <p:nvPr>
            <p:ph idx="1"/>
          </p:nvPr>
        </p:nvSpPr>
        <p:spPr>
          <a:xfrm>
            <a:off x="1125860" y="1772816"/>
            <a:ext cx="9598700" cy="3581400"/>
          </a:xfrm>
        </p:spPr>
        <p:txBody>
          <a:bodyPr>
            <a:normAutofit/>
          </a:bodyPr>
          <a:lstStyle/>
          <a:p>
            <a:pPr marL="226695">
              <a:lnSpc>
                <a:spcPct val="100000"/>
              </a:lnSpc>
              <a:spcBef>
                <a:spcPts val="600"/>
              </a:spcBef>
            </a:pPr>
            <a:r>
              <a:rPr lang="da-DK" sz="2800" dirty="0">
                <a:effectLst/>
                <a:latin typeface="Calibri" panose="020F0502020204030204" pitchFamily="34" charset="0"/>
                <a:ea typeface="Times New Roman" panose="02020603050405020304" pitchFamily="18" charset="0"/>
                <a:cs typeface="Calibri" panose="020F0502020204030204" pitchFamily="34" charset="0"/>
              </a:rPr>
              <a:t>Alle familier er forskellige, selv inden for den samme kultur. </a:t>
            </a:r>
          </a:p>
          <a:p>
            <a:pPr marL="226695">
              <a:lnSpc>
                <a:spcPct val="100000"/>
              </a:lnSpc>
              <a:spcBef>
                <a:spcPts val="600"/>
              </a:spcBef>
            </a:pPr>
            <a:r>
              <a:rPr lang="da-DK" sz="2800" dirty="0">
                <a:effectLst/>
                <a:latin typeface="Calibri" panose="020F0502020204030204" pitchFamily="34" charset="0"/>
                <a:ea typeface="Times New Roman" panose="02020603050405020304" pitchFamily="18" charset="0"/>
                <a:cs typeface="Calibri" panose="020F0502020204030204" pitchFamily="34" charset="0"/>
              </a:rPr>
              <a:t>Når man arbejder med familier, der har en anden kulturel baggrund end ens egen, skal man have et åbent sind. </a:t>
            </a:r>
          </a:p>
          <a:p>
            <a:pPr marL="226695">
              <a:lnSpc>
                <a:spcPct val="100000"/>
              </a:lnSpc>
              <a:spcBef>
                <a:spcPts val="600"/>
              </a:spcBef>
            </a:pPr>
            <a:r>
              <a:rPr lang="da-DK" sz="2800" dirty="0">
                <a:effectLst/>
                <a:latin typeface="Calibri" panose="020F0502020204030204" pitchFamily="34" charset="0"/>
                <a:ea typeface="Times New Roman" panose="02020603050405020304" pitchFamily="18" charset="0"/>
                <a:cs typeface="Calibri" panose="020F0502020204030204" pitchFamily="34" charset="0"/>
              </a:rPr>
              <a:t>For at yde kulturelt følsom pleje skal man </a:t>
            </a:r>
            <a:r>
              <a:rPr lang="da-DK" sz="2800">
                <a:effectLst/>
                <a:latin typeface="Calibri" panose="020F0502020204030204" pitchFamily="34" charset="0"/>
                <a:ea typeface="Times New Roman" panose="02020603050405020304" pitchFamily="18" charset="0"/>
                <a:cs typeface="Calibri" panose="020F0502020204030204" pitchFamily="34" charset="0"/>
              </a:rPr>
              <a:t>lytte til og </a:t>
            </a:r>
            <a:r>
              <a:rPr lang="da-DK" sz="2800" dirty="0">
                <a:effectLst/>
                <a:latin typeface="Calibri" panose="020F0502020204030204" pitchFamily="34" charset="0"/>
                <a:ea typeface="Times New Roman" panose="02020603050405020304" pitchFamily="18" charset="0"/>
                <a:cs typeface="Calibri" panose="020F0502020204030204" pitchFamily="34" charset="0"/>
              </a:rPr>
              <a:t>respektere andre folks synspunkter, som kan være forskellige fra ens egne.</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2C2858A9-8D6A-41FA-A060-3B4DC37DD6FB}"/>
              </a:ext>
            </a:extLst>
          </p:cNvPr>
          <p:cNvSpPr>
            <a:spLocks noGrp="1"/>
          </p:cNvSpPr>
          <p:nvPr>
            <p:ph type="sldNum" sz="quarter" idx="12"/>
          </p:nvPr>
        </p:nvSpPr>
        <p:spPr/>
        <p:txBody>
          <a:bodyPr/>
          <a:lstStyle/>
          <a:p>
            <a:fld id="{C014DD1E-5D91-48A3-AD6D-45FBA980D106}" type="slidenum">
              <a:rPr lang="en-GB" smtClean="0"/>
              <a:t>37</a:t>
            </a:fld>
            <a:endParaRPr lang="en-GB"/>
          </a:p>
        </p:txBody>
      </p:sp>
    </p:spTree>
    <p:extLst>
      <p:ext uri="{BB962C8B-B14F-4D97-AF65-F5344CB8AC3E}">
        <p14:creationId xmlns:p14="http://schemas.microsoft.com/office/powerpoint/2010/main" val="407505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C252EE-0EAF-4D01-B8D9-044BEF3F90C7}"/>
              </a:ext>
            </a:extLst>
          </p:cNvPr>
          <p:cNvSpPr>
            <a:spLocks noGrp="1"/>
          </p:cNvSpPr>
          <p:nvPr>
            <p:ph type="title"/>
          </p:nvPr>
        </p:nvSpPr>
        <p:spPr/>
        <p:txBody>
          <a:bodyPr/>
          <a:lstStyle/>
          <a:p>
            <a:r>
              <a:rPr lang="da-DK" dirty="0"/>
              <a:t>Refleksion og handlingsplan</a:t>
            </a:r>
          </a:p>
        </p:txBody>
      </p:sp>
      <p:sp>
        <p:nvSpPr>
          <p:cNvPr id="3" name="Content Placeholder 2">
            <a:extLst>
              <a:ext uri="{FF2B5EF4-FFF2-40B4-BE49-F238E27FC236}">
                <a16:creationId xmlns="" xmlns:a16="http://schemas.microsoft.com/office/drawing/2014/main" id="{D5798787-C122-4528-B3D2-2260A607DA40}"/>
              </a:ext>
            </a:extLst>
          </p:cNvPr>
          <p:cNvSpPr>
            <a:spLocks noGrp="1"/>
          </p:cNvSpPr>
          <p:nvPr>
            <p:ph idx="1"/>
          </p:nvPr>
        </p:nvSpPr>
        <p:spPr/>
        <p:txBody>
          <a:bodyPr/>
          <a:lstStyle/>
          <a:p>
            <a:pPr marL="0" indent="0">
              <a:lnSpc>
                <a:spcPct val="150000"/>
              </a:lnSpc>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Identificer 3 ting, du har lært af dette modul. </a:t>
            </a:r>
          </a:p>
          <a:p>
            <a:pPr marL="0" indent="0">
              <a:lnSpc>
                <a:spcPct val="150000"/>
              </a:lnSpc>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Identificer 3 ting, som du vil reflektere over. </a:t>
            </a:r>
          </a:p>
          <a:p>
            <a:pPr marL="0" indent="0">
              <a:lnSpc>
                <a:spcPct val="150000"/>
              </a:lnSpc>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Identificer 1 adfærd, som du vil ændre som følge af ny viden.</a:t>
            </a:r>
            <a:endParaRPr lang="en-GB" dirty="0"/>
          </a:p>
        </p:txBody>
      </p:sp>
      <p:sp>
        <p:nvSpPr>
          <p:cNvPr id="4" name="Slide Number Placeholder 3">
            <a:extLst>
              <a:ext uri="{FF2B5EF4-FFF2-40B4-BE49-F238E27FC236}">
                <a16:creationId xmlns="" xmlns:a16="http://schemas.microsoft.com/office/drawing/2014/main" id="{B6BE8CE3-F810-4326-839C-E98C5451701B}"/>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287301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CF3A79E-7D1C-4922-BAF3-1F22572C9B9E}"/>
              </a:ext>
            </a:extLst>
          </p:cNvPr>
          <p:cNvSpPr>
            <a:spLocks noGrp="1"/>
          </p:cNvSpPr>
          <p:nvPr>
            <p:ph type="title"/>
          </p:nvPr>
        </p:nvSpPr>
        <p:spPr>
          <a:xfrm>
            <a:off x="1371243" y="685800"/>
            <a:ext cx="9598700" cy="726976"/>
          </a:xfrm>
        </p:spPr>
        <p:txBody>
          <a:bodyPr>
            <a:normAutofit/>
          </a:bodyPr>
          <a:lstStyle/>
          <a:p>
            <a:r>
              <a:rPr lang="da-DK" dirty="0"/>
              <a:t>Refleksion og handlingsplan</a:t>
            </a:r>
            <a:endParaRPr lang="de-DE" dirty="0"/>
          </a:p>
        </p:txBody>
      </p:sp>
      <p:sp>
        <p:nvSpPr>
          <p:cNvPr id="3" name="Inhaltsplatzhalter 2">
            <a:extLst>
              <a:ext uri="{FF2B5EF4-FFF2-40B4-BE49-F238E27FC236}">
                <a16:creationId xmlns="" xmlns:a16="http://schemas.microsoft.com/office/drawing/2014/main" id="{A2276DC8-BB4A-4C23-851C-F74A4F9927F6}"/>
              </a:ext>
            </a:extLst>
          </p:cNvPr>
          <p:cNvSpPr>
            <a:spLocks noGrp="1"/>
          </p:cNvSpPr>
          <p:nvPr>
            <p:ph idx="1"/>
          </p:nvPr>
        </p:nvSpPr>
        <p:spPr>
          <a:xfrm>
            <a:off x="1361879" y="1638300"/>
            <a:ext cx="9598700" cy="3581400"/>
          </a:xfrm>
        </p:spPr>
        <p:txBody>
          <a:bodyPr/>
          <a:lstStyle/>
          <a:p>
            <a:r>
              <a:rPr lang="da-DK" dirty="0"/>
              <a:t>Hvad har jeg lært om mig selv og min egen kulturelle baggrund?</a:t>
            </a:r>
          </a:p>
          <a:p>
            <a:endParaRPr lang="da-DK" dirty="0"/>
          </a:p>
          <a:p>
            <a:r>
              <a:rPr lang="da-DK" dirty="0"/>
              <a:t>Hvad har jeg lært om at arbejde med familier med forskellige kulturelle baggrunde?</a:t>
            </a:r>
          </a:p>
          <a:p>
            <a:endParaRPr lang="da-DK" dirty="0"/>
          </a:p>
          <a:p>
            <a:r>
              <a:rPr lang="da-DK" dirty="0"/>
              <a:t>Hvad vil jeg ellers vide? </a:t>
            </a:r>
          </a:p>
          <a:p>
            <a:endParaRPr lang="da-DK" dirty="0"/>
          </a:p>
          <a:p>
            <a:r>
              <a:rPr lang="da-DK" dirty="0"/>
              <a:t>Hvilke ændringer vil jeg foretage mig for at sikre, at alle kulturelle hensyn er på plads for de mennesker, som jeg tager mig af?</a:t>
            </a:r>
          </a:p>
        </p:txBody>
      </p:sp>
      <p:sp>
        <p:nvSpPr>
          <p:cNvPr id="4" name="Foliennummernplatzhalter 3">
            <a:extLst>
              <a:ext uri="{FF2B5EF4-FFF2-40B4-BE49-F238E27FC236}">
                <a16:creationId xmlns="" xmlns:a16="http://schemas.microsoft.com/office/drawing/2014/main" id="{70555B2F-9697-4908-AF16-6E9DF8E2DB6A}"/>
              </a:ext>
            </a:extLst>
          </p:cNvPr>
          <p:cNvSpPr>
            <a:spLocks noGrp="1"/>
          </p:cNvSpPr>
          <p:nvPr>
            <p:ph type="sldNum" sz="quarter" idx="12"/>
          </p:nvPr>
        </p:nvSpPr>
        <p:spPr/>
        <p:txBody>
          <a:bodyPr/>
          <a:lstStyle/>
          <a:p>
            <a:fld id="{C014DD1E-5D91-48A3-AD6D-45FBA980D106}" type="slidenum">
              <a:rPr lang="en-GB" smtClean="0"/>
              <a:t>39</a:t>
            </a:fld>
            <a:endParaRPr lang="en-GB"/>
          </a:p>
        </p:txBody>
      </p:sp>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30D82A00-D067-43A1-B150-DB58728B8F70}"/>
              </a:ext>
            </a:extLst>
          </p:cNvPr>
          <p:cNvSpPr>
            <a:spLocks noGrp="1"/>
          </p:cNvSpPr>
          <p:nvPr>
            <p:ph type="title"/>
          </p:nvPr>
        </p:nvSpPr>
        <p:spPr/>
        <p:txBody>
          <a:bodyPr/>
          <a:lstStyle/>
          <a:p>
            <a:pPr algn="ctr"/>
            <a:r>
              <a:rPr lang="da-DK" dirty="0"/>
              <a:t>Traditioner og holdninger til graviditet i verden</a:t>
            </a:r>
          </a:p>
        </p:txBody>
      </p:sp>
      <p:sp>
        <p:nvSpPr>
          <p:cNvPr id="2" name="Slide Number Placeholder 1"/>
          <p:cNvSpPr>
            <a:spLocks noGrp="1"/>
          </p:cNvSpPr>
          <p:nvPr>
            <p:ph type="sldNum" sz="quarter" idx="12"/>
          </p:nvPr>
        </p:nvSpPr>
        <p:spPr/>
        <p:txBody>
          <a:bodyPr/>
          <a:lstStyle/>
          <a:p>
            <a:fld id="{C014DD1E-5D91-48A3-AD6D-45FBA980D106}" type="slidenum">
              <a:rPr lang="en-GB" smtClean="0"/>
              <a:t>4</a:t>
            </a:fld>
            <a:endParaRPr lang="en-GB" dirty="0"/>
          </a:p>
        </p:txBody>
      </p:sp>
      <p:sp>
        <p:nvSpPr>
          <p:cNvPr id="5" name="Sprechblase: oval 4">
            <a:extLst>
              <a:ext uri="{FF2B5EF4-FFF2-40B4-BE49-F238E27FC236}">
                <a16:creationId xmlns="" xmlns:a16="http://schemas.microsoft.com/office/drawing/2014/main" id="{B3CD0579-A01A-4C01-B753-200915709B03}"/>
              </a:ext>
            </a:extLst>
          </p:cNvPr>
          <p:cNvSpPr/>
          <p:nvPr/>
        </p:nvSpPr>
        <p:spPr>
          <a:xfrm>
            <a:off x="998144" y="1503767"/>
            <a:ext cx="2880320" cy="2088232"/>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”Tyrkiske mødre rådes til ikke at forlade huset i 40 dage efter fødslen.” Gönül Y.</a:t>
            </a:r>
          </a:p>
        </p:txBody>
      </p:sp>
      <p:sp>
        <p:nvSpPr>
          <p:cNvPr id="6" name="Sprechblase: rechteckig mit abgerundeten Ecken 5">
            <a:extLst>
              <a:ext uri="{FF2B5EF4-FFF2-40B4-BE49-F238E27FC236}">
                <a16:creationId xmlns="" xmlns:a16="http://schemas.microsoft.com/office/drawing/2014/main" id="{8D01EEF2-84A6-4A47-9157-E365139AF59A}"/>
              </a:ext>
            </a:extLst>
          </p:cNvPr>
          <p:cNvSpPr/>
          <p:nvPr/>
        </p:nvSpPr>
        <p:spPr>
          <a:xfrm>
            <a:off x="8391480" y="1691774"/>
            <a:ext cx="2704732" cy="1712218"/>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”Mange tyrkere tror, at hvis man skærer moderens hår af, vil man ødelægge barnets liv.” Güler Y.</a:t>
            </a:r>
          </a:p>
        </p:txBody>
      </p:sp>
      <p:sp>
        <p:nvSpPr>
          <p:cNvPr id="8" name="Sprechblase: rechteckig 7">
            <a:extLst>
              <a:ext uri="{FF2B5EF4-FFF2-40B4-BE49-F238E27FC236}">
                <a16:creationId xmlns="" xmlns:a16="http://schemas.microsoft.com/office/drawing/2014/main" id="{9D76B3AE-DF0D-41AA-A309-2C67D30C6A6B}"/>
              </a:ext>
            </a:extLst>
          </p:cNvPr>
          <p:cNvSpPr/>
          <p:nvPr/>
        </p:nvSpPr>
        <p:spPr>
          <a:xfrm>
            <a:off x="4438228" y="4271730"/>
            <a:ext cx="3024336" cy="1879104"/>
          </a:xfrm>
          <a:prstGeom prst="wedgeRectCallout">
            <a:avLst/>
          </a:prstGeom>
        </p:spPr>
        <p:style>
          <a:lnRef idx="2">
            <a:schemeClr val="accent3"/>
          </a:lnRef>
          <a:fillRef idx="1">
            <a:schemeClr val="lt1"/>
          </a:fillRef>
          <a:effectRef idx="0">
            <a:schemeClr val="accent3"/>
          </a:effectRef>
          <a:fontRef idx="minor">
            <a:schemeClr val="dk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”Russiske gravide kinder rådes til ikke at sove på ryggen.” Vera I.</a:t>
            </a:r>
          </a:p>
        </p:txBody>
      </p:sp>
      <p:sp>
        <p:nvSpPr>
          <p:cNvPr id="9" name="Sprechblase: oval 8">
            <a:extLst>
              <a:ext uri="{FF2B5EF4-FFF2-40B4-BE49-F238E27FC236}">
                <a16:creationId xmlns="" xmlns:a16="http://schemas.microsoft.com/office/drawing/2014/main" id="{D9715AAB-0165-4F94-8312-632D068BE226}"/>
              </a:ext>
            </a:extLst>
          </p:cNvPr>
          <p:cNvSpPr/>
          <p:nvPr/>
        </p:nvSpPr>
        <p:spPr>
          <a:xfrm>
            <a:off x="7847786" y="4077072"/>
            <a:ext cx="3856860" cy="187910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”I Kina rådes kvinder til ikke at spise for varm eller for kold mad for at holde Ying og Yang i balance.” </a:t>
            </a:r>
            <a:r>
              <a:rPr lang="da-DK" sz="1800" i="1" dirty="0" err="1">
                <a:effectLst/>
                <a:latin typeface="Calibri" panose="020F0502020204030204" pitchFamily="34" charset="0"/>
                <a:ea typeface="Calibri" panose="020F0502020204030204" pitchFamily="34" charset="0"/>
                <a:cs typeface="Times New Roman" panose="02020603050405020304" pitchFamily="18" charset="0"/>
              </a:rPr>
              <a:t>Mailin</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H.</a:t>
            </a:r>
          </a:p>
        </p:txBody>
      </p:sp>
      <p:sp>
        <p:nvSpPr>
          <p:cNvPr id="10" name="Sprechblase: oval 9">
            <a:extLst>
              <a:ext uri="{FF2B5EF4-FFF2-40B4-BE49-F238E27FC236}">
                <a16:creationId xmlns="" xmlns:a16="http://schemas.microsoft.com/office/drawing/2014/main" id="{FEF80977-C32E-47D7-8187-25DE43D17AA8}"/>
              </a:ext>
            </a:extLst>
          </p:cNvPr>
          <p:cNvSpPr/>
          <p:nvPr/>
        </p:nvSpPr>
        <p:spPr>
          <a:xfrm>
            <a:off x="949548" y="3805014"/>
            <a:ext cx="3296069" cy="207225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”I Korea tror de ældre kvinder ofte, at de kan forudsige barnets køn ud fra formen på den gravide mave.” </a:t>
            </a:r>
            <a:r>
              <a:rPr lang="da-DK" sz="1800" i="1" dirty="0" err="1">
                <a:effectLst/>
                <a:latin typeface="Calibri" panose="020F0502020204030204" pitchFamily="34" charset="0"/>
                <a:ea typeface="Calibri" panose="020F0502020204030204" pitchFamily="34" charset="0"/>
                <a:cs typeface="Times New Roman" panose="02020603050405020304" pitchFamily="18" charset="0"/>
              </a:rPr>
              <a:t>Sumi</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P.</a:t>
            </a:r>
          </a:p>
        </p:txBody>
      </p:sp>
      <p:sp>
        <p:nvSpPr>
          <p:cNvPr id="11" name="Sprechblase: rechteckig mit abgerundeten Ecken 10">
            <a:extLst>
              <a:ext uri="{FF2B5EF4-FFF2-40B4-BE49-F238E27FC236}">
                <a16:creationId xmlns="" xmlns:a16="http://schemas.microsoft.com/office/drawing/2014/main" id="{C65A6C09-835B-4F76-9970-42C96DA8E78E}"/>
              </a:ext>
            </a:extLst>
          </p:cNvPr>
          <p:cNvSpPr/>
          <p:nvPr/>
        </p:nvSpPr>
        <p:spPr>
          <a:xfrm>
            <a:off x="4438228" y="2171700"/>
            <a:ext cx="3672408" cy="163331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”I Irland bærer gravide kvinder en medalje med deres skytshelgen for at beskytte dem mod det onde.” Beth M.</a:t>
            </a:r>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0196" y="3933056"/>
            <a:ext cx="3889585" cy="487722"/>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p:txBody>
          <a:bodyPr/>
          <a:lstStyle/>
          <a:p>
            <a:r>
              <a:rPr lang="de-DE" dirty="0"/>
              <a:t>Kulturel praksis omkring graviditet og fødsel</a:t>
            </a:r>
          </a:p>
        </p:txBody>
      </p:sp>
      <p:sp>
        <p:nvSpPr>
          <p:cNvPr id="3" name="Inhaltsplatzhalter 2">
            <a:extLst>
              <a:ext uri="{FF2B5EF4-FFF2-40B4-BE49-F238E27FC236}">
                <a16:creationId xmlns="" xmlns:a16="http://schemas.microsoft.com/office/drawing/2014/main" id="{E6E06139-ED27-4BF3-84E4-64552C796DA4}"/>
              </a:ext>
            </a:extLst>
          </p:cNvPr>
          <p:cNvSpPr>
            <a:spLocks noGrp="1"/>
          </p:cNvSpPr>
          <p:nvPr>
            <p:ph idx="1"/>
          </p:nvPr>
        </p:nvSpPr>
        <p:spPr>
          <a:xfrm>
            <a:off x="981844" y="1988840"/>
            <a:ext cx="10174764" cy="3950568"/>
          </a:xfrm>
        </p:spPr>
        <p:txBody>
          <a:bodyPr>
            <a:normAutofit/>
          </a:bodyPr>
          <a:lstStyle/>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Mange kvinder mener, at det er vigtigt at følge deres kulturs traditionelle graviditets- og fødselspraksis. Ofte er disse praksisser dybt forankret i familien og de kulturelle traditioner.</a:t>
            </a:r>
          </a:p>
          <a:p>
            <a:pPr>
              <a:lnSpc>
                <a:spcPct val="100000"/>
              </a:lnSpc>
              <a:spcBef>
                <a:spcPts val="600"/>
              </a:spcBef>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a:t>
            </a:r>
            <a:r>
              <a:rPr lang="da-DK" sz="1800" dirty="0">
                <a:effectLst/>
                <a:latin typeface="Calibri" panose="020F0502020204030204" pitchFamily="34" charset="0"/>
                <a:ea typeface="Calibri" panose="020F0502020204030204" pitchFamily="34" charset="0"/>
                <a:cs typeface="Times New Roman" panose="02020603050405020304" pitchFamily="18" charset="0"/>
              </a:rPr>
              <a:t>eksempelvis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873093" lvl="1" indent="-342900">
              <a:lnSpc>
                <a:spcPct val="100000"/>
              </a:lnSpc>
              <a:spcBef>
                <a:spcPts val="600"/>
              </a:spcBef>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Hvordan en gravid kvinde skal opføre sig (hvad hun skal spise, hvad hun skal gøre osv.)</a:t>
            </a:r>
          </a:p>
          <a:p>
            <a:pPr marL="873093" lvl="1" indent="-342900">
              <a:lnSpc>
                <a:spcPct val="100000"/>
              </a:lnSpc>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Hvordan fødslen skal foregå (hvor den skal foregå, hvem skal være der til at støtte kvinden; i nogle kulturer er det helt klart faderen, mens det i andre er en kvinde fra familien)</a:t>
            </a:r>
          </a:p>
          <a:p>
            <a:pPr marL="873093" lvl="1" indent="-342900">
              <a:lnSpc>
                <a:spcPct val="100000"/>
              </a:lnSpc>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Hvad skal man gøre for at tage sig af barnet lige efter, at det er født (hvem skal holde det, hvilke religiøse ritualer skal man følge)</a:t>
            </a:r>
          </a:p>
          <a:p>
            <a:pPr marL="873093" lvl="1" indent="-342900">
              <a:lnSpc>
                <a:spcPct val="100000"/>
              </a:lnSpc>
              <a:buFont typeface="Symbol" panose="05050102010706020507" pitchFamily="18" charset="2"/>
              <a:buChar char=""/>
            </a:pPr>
            <a:r>
              <a:rPr lang="da-DK" sz="1800" i="1" dirty="0">
                <a:effectLst/>
                <a:latin typeface="Calibri" panose="020F0502020204030204" pitchFamily="34" charset="0"/>
                <a:ea typeface="Calibri" panose="020F0502020204030204" pitchFamily="34" charset="0"/>
                <a:cs typeface="Times New Roman" panose="02020603050405020304" pitchFamily="18" charset="0"/>
              </a:rPr>
              <a:t>Hvad skal der ske efter fødslen (hvile og </a:t>
            </a:r>
            <a:r>
              <a:rPr lang="da-DK" sz="1800" dirty="0">
                <a:latin typeface="Calibri" panose="020F0502020204030204" pitchFamily="34" charset="0"/>
                <a:ea typeface="Calibri" panose="020F0502020204030204" pitchFamily="34" charset="0"/>
                <a:cs typeface="Times New Roman" panose="02020603050405020304" pitchFamily="18" charset="0"/>
              </a:rPr>
              <a:t>ro til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mor og barn eller mange mennesker til at støtte, eventuelle religiøse ritualer, bedstemorens rolle)</a:t>
            </a:r>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5</a:t>
            </a:fld>
            <a:endParaRPr lang="en-GB"/>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797938" y="492020"/>
            <a:ext cx="10670167" cy="1672907"/>
          </a:xfrm>
        </p:spPr>
        <p:txBody>
          <a:bodyPr>
            <a:noAutofit/>
          </a:bodyPr>
          <a:lstStyle/>
          <a:p>
            <a:r>
              <a:rPr lang="da-DK" sz="3800" dirty="0">
                <a:latin typeface="Calibri" panose="020F0502020204030204" pitchFamily="34" charset="0"/>
                <a:ea typeface="Calibri" panose="020F0502020204030204" pitchFamily="34" charset="0"/>
                <a:cs typeface="Times New Roman" panose="02020603050405020304" pitchFamily="18" charset="0"/>
              </a:rPr>
              <a:t>Traditioner og kulturel praksis kan give sikkerhed, men kan også skabe angst hos kvinderne </a:t>
            </a:r>
            <a:endParaRPr lang="de-DE" sz="38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6</a:t>
            </a:fld>
            <a:endParaRPr lang="en-GB"/>
          </a:p>
        </p:txBody>
      </p:sp>
      <p:sp>
        <p:nvSpPr>
          <p:cNvPr id="10" name="Sprechblase: rechteckig mit abgerundeten Ecken 9">
            <a:extLst>
              <a:ext uri="{FF2B5EF4-FFF2-40B4-BE49-F238E27FC236}">
                <a16:creationId xmlns="" xmlns:a16="http://schemas.microsoft.com/office/drawing/2014/main" id="{1D85ACCA-F331-4AFA-94DE-6BE91154A5D0}"/>
              </a:ext>
            </a:extLst>
          </p:cNvPr>
          <p:cNvSpPr/>
          <p:nvPr/>
        </p:nvSpPr>
        <p:spPr>
          <a:xfrm>
            <a:off x="2113403" y="1772816"/>
            <a:ext cx="7962018" cy="373624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500"/>
              </a:lnSpc>
              <a:spcBef>
                <a:spcPts val="600"/>
              </a:spcBef>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Fatima fra Syrien: ‘I vores familie bliver kvinderne passet godt på under graviditeten, især af deres mor og svigermor. De spiller en vigtigere rolle end manden i denne periode. Jeg ønskede heller ikke, at min mand skulle være til stede, når jeg fødte, men foretrak at have min mor til stede. Hun hviskede også det muslimske bønnekald i min datters øre, lige efter at hun var blevet født. Og hun sørgede for, at min baby ikke mødte det onde øje. Til dette formål dækker vi barnets hoved med et fint klæde. Jeg kunne også godt lide, at min mor tog sig så godt af mig efter fødslen. Det var for det meste rart, at hele den udvidede familie interesserede sig så meget for mig og havde så mange gode råd til mig, men nogle gange gjorde det mig ked af det, især de første dage, da jeg skulle vænne mig til at amme og stadig var ret udmattet efter fødslen.’</a:t>
            </a:r>
          </a:p>
        </p:txBody>
      </p:sp>
    </p:spTree>
    <p:extLst>
      <p:ext uri="{BB962C8B-B14F-4D97-AF65-F5344CB8AC3E}">
        <p14:creationId xmlns:p14="http://schemas.microsoft.com/office/powerpoint/2010/main" val="11468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61EBCF7-9FFD-4384-BB4E-C8B6B638571D}"/>
              </a:ext>
            </a:extLst>
          </p:cNvPr>
          <p:cNvSpPr>
            <a:spLocks noGrp="1"/>
          </p:cNvSpPr>
          <p:nvPr>
            <p:ph type="title"/>
          </p:nvPr>
        </p:nvSpPr>
        <p:spPr>
          <a:xfrm>
            <a:off x="797938" y="492020"/>
            <a:ext cx="10670167" cy="1672907"/>
          </a:xfrm>
        </p:spPr>
        <p:txBody>
          <a:bodyPr>
            <a:noAutofit/>
          </a:bodyPr>
          <a:lstStyle/>
          <a:p>
            <a:r>
              <a:rPr lang="da-DK" sz="3800" dirty="0">
                <a:latin typeface="Calibri" panose="020F0502020204030204" pitchFamily="34" charset="0"/>
                <a:ea typeface="Calibri" panose="020F0502020204030204" pitchFamily="34" charset="0"/>
                <a:cs typeface="Times New Roman" panose="02020603050405020304" pitchFamily="18" charset="0"/>
              </a:rPr>
              <a:t>Traditioner og kulturel praksis kan give sikkerhed, men kan også skabe angst hos kvinderne </a:t>
            </a:r>
            <a:endParaRPr lang="de-DE" sz="3800" dirty="0"/>
          </a:p>
        </p:txBody>
      </p:sp>
      <p:sp>
        <p:nvSpPr>
          <p:cNvPr id="4" name="Foliennummernplatzhalter 3">
            <a:extLst>
              <a:ext uri="{FF2B5EF4-FFF2-40B4-BE49-F238E27FC236}">
                <a16:creationId xmlns="" xmlns:a16="http://schemas.microsoft.com/office/drawing/2014/main"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a:p>
        </p:txBody>
      </p:sp>
      <p:sp>
        <p:nvSpPr>
          <p:cNvPr id="6" name="Sprechblase: oval 5">
            <a:extLst>
              <a:ext uri="{FF2B5EF4-FFF2-40B4-BE49-F238E27FC236}">
                <a16:creationId xmlns="" xmlns:a16="http://schemas.microsoft.com/office/drawing/2014/main" id="{CD9E4EBB-482D-40ED-A18F-4794CD61B4AB}"/>
              </a:ext>
            </a:extLst>
          </p:cNvPr>
          <p:cNvSpPr/>
          <p:nvPr/>
        </p:nvSpPr>
        <p:spPr>
          <a:xfrm>
            <a:off x="1686101" y="1700808"/>
            <a:ext cx="8816622" cy="409628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”...se på den måde, som det at være mor typisk fremstilles på i populære film og tv-serier. I den amerikanske kultur er det er være mor uløseligt forbundet med </a:t>
            </a:r>
            <a:r>
              <a:rPr lang="da-DK" sz="1800" i="1" dirty="0">
                <a:latin typeface="Calibri" panose="020F0502020204030204" pitchFamily="34" charset="0"/>
                <a:ea typeface="Calibri" panose="020F0502020204030204" pitchFamily="34" charset="0"/>
                <a:cs typeface="Times New Roman" panose="02020603050405020304" pitchFamily="18" charset="0"/>
              </a:rPr>
              <a:t>et moraliserende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sprog. Igen og igen er det budskab, der forstærkes over for kommende mødre, at der er en "rigtig" og en "forkert" måde at gøre tingene på: Man er angiveligt en "god mor", hvis man afholder sig fra koffein og alkohol under graviditeten, ikke tager for meget på, planlægger en såkaldt naturlig fødsel (...), ammer i mindst et år og stråler af lykke under hele processen. Du er en "dårlig mor", hvis du drikker et glas vin en gang imellem under graviditeten, oplever angst eller ambivalens i forhold til at få et barn, ser frem til en epiduralblokade, giver dit barn modermælkserstatning (...). Denne kulturelle standard er så veletableret, at vi endda laver sjov med den og omtaler </a:t>
            </a:r>
            <a:r>
              <a:rPr lang="da-DK" sz="1800" i="1" dirty="0">
                <a:latin typeface="Calibri" panose="020F0502020204030204" pitchFamily="34" charset="0"/>
                <a:ea typeface="Calibri" panose="020F0502020204030204" pitchFamily="34" charset="0"/>
                <a:cs typeface="Times New Roman" panose="02020603050405020304" pitchFamily="18" charset="0"/>
              </a:rPr>
              <a:t>os selv som</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"dårlige mødre", når vi ikke lever op til disse forventninger.” </a:t>
            </a:r>
            <a:r>
              <a:rPr lang="da-DK" sz="1400" i="1" dirty="0">
                <a:effectLst/>
                <a:latin typeface="Calibri" panose="020F0502020204030204" pitchFamily="34" charset="0"/>
                <a:ea typeface="Calibri" panose="020F0502020204030204" pitchFamily="34" charset="0"/>
                <a:cs typeface="Times New Roman" panose="02020603050405020304" pitchFamily="18" charset="0"/>
              </a:rPr>
              <a:t>(Angela </a:t>
            </a:r>
            <a:r>
              <a:rPr lang="da-DK" sz="1400" i="1" dirty="0" err="1">
                <a:effectLst/>
                <a:latin typeface="Calibri" panose="020F0502020204030204" pitchFamily="34" charset="0"/>
                <a:ea typeface="Calibri" panose="020F0502020204030204" pitchFamily="34" charset="0"/>
                <a:cs typeface="Times New Roman" panose="02020603050405020304" pitchFamily="18" charset="0"/>
              </a:rPr>
              <a:t>Garbes</a:t>
            </a:r>
            <a:r>
              <a:rPr lang="da-DK" sz="1400" i="1" dirty="0">
                <a:effectLst/>
                <a:latin typeface="Calibri" panose="020F0502020204030204" pitchFamily="34" charset="0"/>
                <a:ea typeface="Calibri" panose="020F0502020204030204" pitchFamily="34" charset="0"/>
                <a:cs typeface="Times New Roman" panose="02020603050405020304" pitchFamily="18" charset="0"/>
              </a:rPr>
              <a:t> 2018, s. 5)</a:t>
            </a:r>
            <a:endParaRPr lang="da-DK"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468662-6CB9-4ECF-BFDC-BA23905DDB48}"/>
              </a:ext>
            </a:extLst>
          </p:cNvPr>
          <p:cNvSpPr>
            <a:spLocks noGrp="1"/>
          </p:cNvSpPr>
          <p:nvPr>
            <p:ph type="title"/>
          </p:nvPr>
        </p:nvSpPr>
        <p:spPr/>
        <p:txBody>
          <a:bodyPr/>
          <a:lstStyle/>
          <a:p>
            <a:r>
              <a:rPr lang="da-DK" dirty="0"/>
              <a:t>Hvad man skal gøre under graviditeten, varierer fra kultur til kultur</a:t>
            </a:r>
            <a:endParaRPr lang="en-GB" dirty="0"/>
          </a:p>
        </p:txBody>
      </p:sp>
      <p:graphicFrame>
        <p:nvGraphicFramePr>
          <p:cNvPr id="6" name="Content Placeholder 2">
            <a:extLst>
              <a:ext uri="{FF2B5EF4-FFF2-40B4-BE49-F238E27FC236}">
                <a16:creationId xmlns="" xmlns:a16="http://schemas.microsoft.com/office/drawing/2014/main" id="{4B2328A0-42EF-40CF-AADE-05D44736EE11}"/>
              </a:ext>
            </a:extLst>
          </p:cNvPr>
          <p:cNvGraphicFramePr>
            <a:graphicFrameLocks noGrp="1"/>
          </p:cNvGraphicFramePr>
          <p:nvPr>
            <p:ph idx="1"/>
            <p:extLst>
              <p:ext uri="{D42A27DB-BD31-4B8C-83A1-F6EECF244321}">
                <p14:modId xmlns:p14="http://schemas.microsoft.com/office/powerpoint/2010/main" val="1958112574"/>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284B7B44-CE9B-4280-9C4E-224C354B2892}"/>
              </a:ext>
            </a:extLst>
          </p:cNvPr>
          <p:cNvSpPr>
            <a:spLocks noGrp="1"/>
          </p:cNvSpPr>
          <p:nvPr>
            <p:ph type="sldNum" sz="quarter" idx="12"/>
          </p:nvPr>
        </p:nvSpPr>
        <p:spPr/>
        <p:txBody>
          <a:bodyPr/>
          <a:lstStyle/>
          <a:p>
            <a:fld id="{C014DD1E-5D91-48A3-AD6D-45FBA980D106}" type="slidenum">
              <a:rPr lang="en-GB" smtClean="0"/>
              <a:t>8</a:t>
            </a:fld>
            <a:endParaRPr lang="en-GB"/>
          </a:p>
        </p:txBody>
      </p:sp>
    </p:spTree>
    <p:extLst>
      <p:ext uri="{BB962C8B-B14F-4D97-AF65-F5344CB8AC3E}">
        <p14:creationId xmlns:p14="http://schemas.microsoft.com/office/powerpoint/2010/main" val="91041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 xmlns:a16="http://schemas.microsoft.com/office/drawing/2014/main" id="{15B8ABB5-4175-42C3-A64E-518715086E16}"/>
              </a:ext>
            </a:extLst>
          </p:cNvPr>
          <p:cNvSpPr>
            <a:spLocks noGrp="1"/>
          </p:cNvSpPr>
          <p:nvPr>
            <p:ph type="title"/>
          </p:nvPr>
        </p:nvSpPr>
        <p:spPr>
          <a:xfrm>
            <a:off x="723710" y="685800"/>
            <a:ext cx="4434597" cy="5767774"/>
          </a:xfrm>
        </p:spPr>
        <p:txBody>
          <a:bodyPr>
            <a:noAutofit/>
          </a:bodyPr>
          <a:lstStyle/>
          <a:p>
            <a:r>
              <a:rPr lang="de-DE" sz="3200" dirty="0">
                <a:effectLst/>
                <a:latin typeface="Calibri" panose="020F0502020204030204" pitchFamily="34" charset="0"/>
                <a:ea typeface="Calibri" panose="020F0502020204030204" pitchFamily="34" charset="0"/>
                <a:cs typeface="Times New Roman" panose="02020603050405020304" pitchFamily="18" charset="0"/>
              </a:rPr>
              <a:t>Øvelse:</a:t>
            </a:r>
            <a:br>
              <a:rPr lang="de-DE" sz="3200" dirty="0">
                <a:effectLst/>
                <a:latin typeface="Calibri" panose="020F0502020204030204" pitchFamily="34" charset="0"/>
                <a:ea typeface="Calibri" panose="020F0502020204030204" pitchFamily="34" charset="0"/>
                <a:cs typeface="Times New Roman" panose="02020603050405020304" pitchFamily="18" charset="0"/>
              </a:rPr>
            </a:br>
            <a:r>
              <a:rPr lang="de-DE" sz="3200" dirty="0">
                <a:effectLst/>
                <a:latin typeface="Calibri" panose="020F0502020204030204" pitchFamily="34" charset="0"/>
                <a:ea typeface="Calibri" panose="020F0502020204030204" pitchFamily="34" charset="0"/>
                <a:cs typeface="Times New Roman" panose="02020603050405020304" pitchFamily="18" charset="0"/>
              </a:rPr>
              <a:t>Hvilken kulturel praksis med hensyn til graviditet og </a:t>
            </a:r>
            <a:r>
              <a:rPr lang="de-DE" sz="3200" dirty="0" err="1">
                <a:effectLst/>
                <a:latin typeface="Calibri" panose="020F0502020204030204" pitchFamily="34" charset="0"/>
                <a:ea typeface="Calibri" panose="020F0502020204030204" pitchFamily="34" charset="0"/>
                <a:cs typeface="Times New Roman" panose="02020603050405020304" pitchFamily="18" charset="0"/>
              </a:rPr>
              <a:t>fødsel</a:t>
            </a:r>
            <a:r>
              <a:rPr lang="de-DE" sz="3200" dirty="0">
                <a:effectLst/>
                <a:latin typeface="Calibri" panose="020F0502020204030204" pitchFamily="34" charset="0"/>
                <a:ea typeface="Calibri" panose="020F0502020204030204" pitchFamily="34" charset="0"/>
                <a:cs typeface="Times New Roman" panose="02020603050405020304" pitchFamily="18" charset="0"/>
              </a:rPr>
              <a:t> har du </a:t>
            </a:r>
            <a:r>
              <a:rPr lang="de-DE" sz="3200" dirty="0" err="1">
                <a:effectLst/>
                <a:latin typeface="Calibri" panose="020F0502020204030204" pitchFamily="34" charset="0"/>
                <a:ea typeface="Calibri" panose="020F0502020204030204" pitchFamily="34" charset="0"/>
                <a:cs typeface="Times New Roman" panose="02020603050405020304" pitchFamily="18" charset="0"/>
              </a:rPr>
              <a:t>mødt</a:t>
            </a:r>
            <a:r>
              <a:rPr lang="de-DE" sz="3200" dirty="0">
                <a:effectLst/>
                <a:latin typeface="Calibri" panose="020F0502020204030204" pitchFamily="34" charset="0"/>
                <a:ea typeface="Calibri" panose="020F0502020204030204" pitchFamily="34" charset="0"/>
                <a:cs typeface="Times New Roman" panose="02020603050405020304" pitchFamily="18" charset="0"/>
              </a:rPr>
              <a:t> på din arbejdsplads, når du arbejder med forskellige familier?</a:t>
            </a:r>
            <a:r>
              <a:rPr lang="da-DK" sz="3200" dirty="0">
                <a:effectLst/>
                <a:latin typeface="Calibri" panose="020F0502020204030204" pitchFamily="34" charset="0"/>
                <a:ea typeface="Calibri" panose="020F0502020204030204" pitchFamily="34" charset="0"/>
                <a:cs typeface="Times New Roman" panose="02020603050405020304" pitchFamily="18" charset="0"/>
              </a:rPr>
              <a:t/>
            </a:r>
            <a:br>
              <a:rPr lang="da-DK" sz="3200" dirty="0">
                <a:effectLst/>
                <a:latin typeface="Calibri" panose="020F0502020204030204" pitchFamily="34" charset="0"/>
                <a:ea typeface="Calibri" panose="020F0502020204030204" pitchFamily="34" charset="0"/>
                <a:cs typeface="Times New Roman" panose="02020603050405020304" pitchFamily="18" charset="0"/>
              </a:rPr>
            </a:br>
            <a:r>
              <a:rPr lang="de-DE" sz="3200" dirty="0">
                <a:effectLst/>
                <a:latin typeface="Calibri" panose="020F0502020204030204" pitchFamily="34" charset="0"/>
                <a:ea typeface="Calibri" panose="020F0502020204030204" pitchFamily="34" charset="0"/>
                <a:cs typeface="Times New Roman" panose="02020603050405020304" pitchFamily="18" charset="0"/>
              </a:rPr>
              <a:t> </a:t>
            </a:r>
            <a:r>
              <a:rPr lang="da-DK" sz="3200" dirty="0">
                <a:effectLst/>
                <a:latin typeface="Calibri" panose="020F0502020204030204" pitchFamily="34" charset="0"/>
                <a:ea typeface="Calibri" panose="020F0502020204030204" pitchFamily="34" charset="0"/>
                <a:cs typeface="Times New Roman" panose="02020603050405020304" pitchFamily="18" charset="0"/>
              </a:rPr>
              <a:t/>
            </a:r>
            <a:br>
              <a:rPr lang="da-DK" sz="3200" dirty="0">
                <a:effectLst/>
                <a:latin typeface="Calibri" panose="020F0502020204030204" pitchFamily="34" charset="0"/>
                <a:ea typeface="Calibri" panose="020F0502020204030204" pitchFamily="34" charset="0"/>
                <a:cs typeface="Times New Roman" panose="02020603050405020304" pitchFamily="18" charset="0"/>
              </a:rPr>
            </a:br>
            <a:r>
              <a:rPr lang="de-DE" sz="3200" i="1" dirty="0">
                <a:effectLst/>
                <a:latin typeface="Calibri" panose="020F0502020204030204" pitchFamily="34" charset="0"/>
                <a:ea typeface="Calibri" panose="020F0502020204030204" pitchFamily="34" charset="0"/>
                <a:cs typeface="Times New Roman" panose="02020603050405020304" pitchFamily="18" charset="0"/>
              </a:rPr>
              <a:t>Identificer 3 praksisser, der adskiller sig fra praksisser i din egen kultur.</a:t>
            </a:r>
            <a:endParaRPr lang="de-DE" sz="2800" i="1" dirty="0">
              <a:latin typeface="+mn-lt"/>
            </a:endParaRPr>
          </a:p>
        </p:txBody>
      </p:sp>
      <p:pic>
        <p:nvPicPr>
          <p:cNvPr id="9" name="Bildplatzhalter 8">
            <a:extLst>
              <a:ext uri="{FF2B5EF4-FFF2-40B4-BE49-F238E27FC236}">
                <a16:creationId xmlns="" xmlns:a16="http://schemas.microsoft.com/office/drawing/2014/main" id="{6B83D472-0442-4579-B3CB-2F8111648CD2}"/>
              </a:ext>
            </a:extLst>
          </p:cNvPr>
          <p:cNvPicPr>
            <a:picLocks noGrp="1" noChangeAspect="1"/>
          </p:cNvPicPr>
          <p:nvPr>
            <p:ph type="pic" idx="1"/>
          </p:nvPr>
        </p:nvPicPr>
        <p:blipFill>
          <a:blip r:embed="rId2"/>
          <a:srcRect l="17575" r="17575"/>
          <a:stretch>
            <a:fillRect/>
          </a:stretch>
        </p:blipFill>
        <p:spPr>
          <a:prstGeom prst="rect">
            <a:avLst/>
          </a:prstGeom>
        </p:spPr>
      </p:pic>
      <p:sp>
        <p:nvSpPr>
          <p:cNvPr id="4" name="Foliennummernplatzhalter 3">
            <a:extLst>
              <a:ext uri="{FF2B5EF4-FFF2-40B4-BE49-F238E27FC236}">
                <a16:creationId xmlns="" xmlns:a16="http://schemas.microsoft.com/office/drawing/2014/main" id="{0AC206ED-21A1-46D1-8334-93B06385ECD3}"/>
              </a:ext>
            </a:extLst>
          </p:cNvPr>
          <p:cNvSpPr>
            <a:spLocks noGrp="1"/>
          </p:cNvSpPr>
          <p:nvPr>
            <p:ph type="sldNum" sz="quarter" idx="12"/>
          </p:nvPr>
        </p:nvSpPr>
        <p:spPr/>
        <p:txBody>
          <a:bodyPr/>
          <a:lstStyle/>
          <a:p>
            <a:fld id="{C014DD1E-5D91-48A3-AD6D-45FBA980D106}" type="slidenum">
              <a:rPr lang="en-GB" smtClean="0"/>
              <a:t>9</a:t>
            </a:fld>
            <a:endParaRPr lang="en-GB"/>
          </a:p>
        </p:txBody>
      </p:sp>
    </p:spTree>
    <p:extLst>
      <p:ext uri="{BB962C8B-B14F-4D97-AF65-F5344CB8AC3E}">
        <p14:creationId xmlns:p14="http://schemas.microsoft.com/office/powerpoint/2010/main" val="12744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 xsi:nil="true"/>
    <MarketSpecific xmlns="4873beb7-5857-4685-be1f-d57550cc96cc" xsi:nil="true"/>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 xsi:nil="true"/>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 xsi:nil="true"/>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 xsi:nil="tru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Providers xmlns="4873beb7-5857-4685-be1f-d57550cc96cc" xsi:nil="true"/>
    <MachineTranslated xmlns="4873beb7-5857-4685-be1f-d57550cc96cc" xsi:nil="true"/>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 xsi:nil="true"/>
    <TimesCloned xmlns="4873beb7-5857-4685-be1f-d57550cc96cc" xsi:nil="true"/>
    <AssetStart xmlns="4873beb7-5857-4685-be1f-d57550cc96cc" xsi:nil="true"/>
    <Provider xmlns="4873beb7-5857-4685-be1f-d57550cc96cc" xsi:nil="true"/>
    <AcquiredFrom xmlns="4873beb7-5857-4685-be1f-d57550cc96cc" xsi:nil="true"/>
    <FriendlyTitle xmlns="4873beb7-5857-4685-be1f-d57550cc96cc" xsi:nil="true"/>
    <LastHandOff xmlns="4873beb7-5857-4685-be1f-d57550cc96cc" xsi:nil="true"/>
    <TPClientViewer xmlns="4873beb7-5857-4685-be1f-d57550cc96cc" xsi:nil="true"/>
    <TemplateStatus xmlns="4873beb7-5857-4685-be1f-d57550cc96cc" xsi:nil="true"/>
    <Downloads xmlns="4873beb7-5857-4685-be1f-d57550cc96cc" xsi:nil="true"/>
    <OOCacheId xmlns="4873beb7-5857-4685-be1f-d57550cc96cc" xsi:nil="true"/>
    <IsDeleted xmlns="4873beb7-5857-4685-be1f-d57550cc96cc" xsi:nil="true"/>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 xsi:nil="true"/>
    <BugNumber xmlns="4873beb7-5857-4685-be1f-d57550cc96cc" xsi:nil="true"/>
    <CSXSubmissionDate xmlns="4873beb7-5857-4685-be1f-d57550cc96cc" xsi:nil="true"/>
    <CSXUpdate xmlns="4873beb7-5857-4685-be1f-d57550cc96cc" xsi:nil="tru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 xsi:nil="true"/>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 xsi:nil="true"/>
    <HandoffToMSDN xmlns="4873beb7-5857-4685-be1f-d57550cc96cc" xsi:nil="true"/>
    <PlannedPubDate xmlns="4873beb7-5857-4685-be1f-d57550cc96cc" xsi:nil="true"/>
    <IntlLangReviewer xmlns="4873beb7-5857-4685-be1f-d57550cc96cc" xsi:nil="true"/>
    <TrustLevel xmlns="4873beb7-5857-4685-be1f-d57550cc96cc" xsi:nil="true"/>
    <LocLastLocAttemptVersionLookup xmlns="4873beb7-5857-4685-be1f-d57550cc96cc" xsi:nil="true"/>
    <LocProcessedForHandoffsLookup xmlns="4873beb7-5857-4685-be1f-d57550cc96cc" xsi:nil="true"/>
    <IsSearchable xmlns="4873beb7-5857-4685-be1f-d57550cc96cc" xsi:nil="true"/>
    <TemplateTemplateType xmlns="4873beb7-5857-4685-be1f-d57550cc96cc" xsi:nil="tru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 xsi:nil="true"/>
    <AverageRating xmlns="4873beb7-5857-4685-be1f-d57550cc96cc" xsi:nil="true"/>
    <APAuthor xmlns="4873beb7-5857-4685-be1f-d57550cc96cc">
      <UserInfo>
        <DisplayName/>
        <AccountId xsi:nil="true"/>
        <AccountType/>
      </UserInfo>
    </APAuthor>
    <LocManualTestRequired xmlns="4873beb7-5857-4685-be1f-d57550cc96cc" xsi:nil="true"/>
    <TPCommandLine xmlns="4873beb7-5857-4685-be1f-d57550cc96cc" xsi:nil="true"/>
    <TPAppVersion xmlns="4873beb7-5857-4685-be1f-d57550cc96cc" xsi:nil="true"/>
    <EditorialStatus xmlns="4873beb7-5857-4685-be1f-d57550cc96cc" xsi:nil="true"/>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 xsi:nil="true"/>
    <OriginalRelease xmlns="4873beb7-5857-4685-be1f-d57550cc96cc" xsi:nil="tru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 xsi:nil="true"/>
    <Manager xmlns="4873beb7-5857-4685-be1f-d57550cc96cc" xsi:nil="true"/>
    <LocOverallHandbackStatusLookup xmlns="4873beb7-5857-4685-be1f-d57550cc96cc" xsi:nil="true"/>
    <ShowIn xmlns="4873beb7-5857-4685-be1f-d57550cc96cc" xsi:nil="true"/>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 xsi:nil="tru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4873beb7-5857-4685-be1f-d57550cc96cc"/>
    <ds:schemaRef ds:uri="http://www.w3.org/XML/1998/namespace"/>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636</TotalTime>
  <Words>3544</Words>
  <Application>Microsoft Office PowerPoint</Application>
  <PresentationFormat>Custom</PresentationFormat>
  <Paragraphs>231</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Franklin Gothic Book</vt:lpstr>
      <vt:lpstr>Symbol</vt:lpstr>
      <vt:lpstr>Times New Roman</vt:lpstr>
      <vt:lpstr>Wingdings</vt:lpstr>
      <vt:lpstr>Crop</vt:lpstr>
      <vt:lpstr>Graviditet, forældreSKAB, børn og familiestrukturer</vt:lpstr>
      <vt:lpstr>Efter dette modul vil du kunne: </vt:lpstr>
      <vt:lpstr>Graviditet og fødsel i forskellige kulturer</vt:lpstr>
      <vt:lpstr>Traditioner og holdninger til graviditet i verden</vt:lpstr>
      <vt:lpstr>Kulturel praksis omkring graviditet og fødsel</vt:lpstr>
      <vt:lpstr>Traditioner og kulturel praksis kan give sikkerhed, men kan også skabe angst hos kvinderne </vt:lpstr>
      <vt:lpstr>Traditioner og kulturel praksis kan give sikkerhed, men kan også skabe angst hos kvinderne </vt:lpstr>
      <vt:lpstr>Hvad man skal gøre under graviditeten, varierer fra kultur til kultur</vt:lpstr>
      <vt:lpstr>Øvelse: Hvilken kulturel praksis med hensyn til graviditet og fødsel har du mødt på din arbejdsplads, når du arbejder med forskellige familier?   Identificer 3 praksisser, der adskiller sig fra praksisser i din egen kultur.</vt:lpstr>
      <vt:lpstr>      Hvordan kan vi rådgive de kvinder, vi arbejder med?</vt:lpstr>
      <vt:lpstr>Migrantkvinder er mindre tilbøjelige til at søge støtte eller bruge sundhedsplejen og andre sundhedstilbud på grund af ......</vt:lpstr>
      <vt:lpstr>Hvad kan vi gøre?</vt:lpstr>
      <vt:lpstr>Familier og forholdet mellem generationer</vt:lpstr>
      <vt:lpstr>Familier</vt:lpstr>
      <vt:lpstr>Se på billederne Vælg dem der viser en familie</vt:lpstr>
      <vt:lpstr>Nogle definitioner på familier</vt:lpstr>
      <vt:lpstr>Kulturelle forskelle I familiebegrebet Yang Liu (2010):East meets West</vt:lpstr>
      <vt:lpstr>PowerPoint Presentation</vt:lpstr>
      <vt:lpstr>Familieprototyper i forbindelse med forskellige kulturelle kontekster Heidi Keller (2011)</vt:lpstr>
      <vt:lpstr>Ældre i familier</vt:lpstr>
      <vt:lpstr>Ældre i familier</vt:lpstr>
      <vt:lpstr>Vold i familier på tværs af kulturer</vt:lpstr>
      <vt:lpstr>Sammenfatning</vt:lpstr>
      <vt:lpstr>Barndom på tværs af kulturer</vt:lpstr>
      <vt:lpstr>PowerPoint Presentation</vt:lpstr>
      <vt:lpstr>Socialiseringsstrategier i Tyskland og Cameroun (Heidi Keller 2011)</vt:lpstr>
      <vt:lpstr>Forskellige uddannelsesmål i tyske middelklassefamilier i sammenligning med Nso kvinder fra Cameroun (Keller 2011)</vt:lpstr>
      <vt:lpstr>PowerPoint Presentation</vt:lpstr>
      <vt:lpstr>Hvordan man håndterer/undgår kulturelle konflikter</vt:lpstr>
      <vt:lpstr>At styrke børn, der skal håndtere modsætninger - nyttige sætninger</vt:lpstr>
      <vt:lpstr>Tips til at arbejde med tosprogede familier</vt:lpstr>
      <vt:lpstr>En kultur der byder velkommen: repræsentation er vigtigt</vt:lpstr>
      <vt:lpstr>Må jeg bede om en hudfarvet blyant? Værsgo </vt:lpstr>
      <vt:lpstr>Øvelse i selvreflektion </vt:lpstr>
      <vt:lpstr>Hvem skal man identificere sig med som barn?</vt:lpstr>
      <vt:lpstr>Diversitet - tjekliste</vt:lpstr>
      <vt:lpstr>Sammenfatning</vt:lpstr>
      <vt:lpstr>Refleksion og handlingsplan</vt:lpstr>
      <vt:lpstr>Refleksion og handlingsplan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449</cp:revision>
  <cp:lastPrinted>2018-11-19T09:43:55Z</cp:lastPrinted>
  <dcterms:created xsi:type="dcterms:W3CDTF">2018-08-29T12:26:02Z</dcterms:created>
  <dcterms:modified xsi:type="dcterms:W3CDTF">2022-02-09T09:33:00Z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