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4"/>
  </p:notesMasterIdLst>
  <p:handoutMasterIdLst>
    <p:handoutMasterId r:id="rId45"/>
  </p:handoutMasterIdLst>
  <p:sldIdLst>
    <p:sldId id="742" r:id="rId5"/>
    <p:sldId id="743" r:id="rId6"/>
    <p:sldId id="744" r:id="rId7"/>
    <p:sldId id="746" r:id="rId8"/>
    <p:sldId id="748" r:id="rId9"/>
    <p:sldId id="770" r:id="rId10"/>
    <p:sldId id="749" r:id="rId11"/>
    <p:sldId id="787" r:id="rId12"/>
    <p:sldId id="773" r:id="rId13"/>
    <p:sldId id="750" r:id="rId14"/>
    <p:sldId id="771" r:id="rId15"/>
    <p:sldId id="772" r:id="rId16"/>
    <p:sldId id="757" r:id="rId17"/>
    <p:sldId id="788" r:id="rId18"/>
    <p:sldId id="761" r:id="rId19"/>
    <p:sldId id="759" r:id="rId20"/>
    <p:sldId id="760" r:id="rId21"/>
    <p:sldId id="789" r:id="rId22"/>
    <p:sldId id="763" r:id="rId23"/>
    <p:sldId id="790" r:id="rId24"/>
    <p:sldId id="791" r:id="rId25"/>
    <p:sldId id="778" r:id="rId26"/>
    <p:sldId id="764" r:id="rId27"/>
    <p:sldId id="769" r:id="rId28"/>
    <p:sldId id="794" r:id="rId29"/>
    <p:sldId id="767" r:id="rId30"/>
    <p:sldId id="774" r:id="rId31"/>
    <p:sldId id="792" r:id="rId32"/>
    <p:sldId id="775" r:id="rId33"/>
    <p:sldId id="776" r:id="rId34"/>
    <p:sldId id="777" r:id="rId35"/>
    <p:sldId id="779" r:id="rId36"/>
    <p:sldId id="780" r:id="rId37"/>
    <p:sldId id="781" r:id="rId38"/>
    <p:sldId id="782" r:id="rId39"/>
    <p:sldId id="783" r:id="rId40"/>
    <p:sldId id="793" r:id="rId41"/>
    <p:sldId id="786" r:id="rId42"/>
    <p:sldId id="747" r:id="rId43"/>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F98921-F03F-4E8F-B9AD-3D0C7444B4AD}">
          <p14:sldIdLst>
            <p14:sldId id="742"/>
            <p14:sldId id="743"/>
            <p14:sldId id="744"/>
            <p14:sldId id="746"/>
            <p14:sldId id="748"/>
            <p14:sldId id="770"/>
            <p14:sldId id="749"/>
            <p14:sldId id="787"/>
            <p14:sldId id="773"/>
            <p14:sldId id="750"/>
            <p14:sldId id="771"/>
            <p14:sldId id="772"/>
            <p14:sldId id="757"/>
            <p14:sldId id="788"/>
            <p14:sldId id="761"/>
            <p14:sldId id="759"/>
            <p14:sldId id="760"/>
            <p14:sldId id="789"/>
            <p14:sldId id="763"/>
            <p14:sldId id="790"/>
            <p14:sldId id="791"/>
            <p14:sldId id="778"/>
            <p14:sldId id="764"/>
            <p14:sldId id="769"/>
            <p14:sldId id="794"/>
            <p14:sldId id="767"/>
            <p14:sldId id="774"/>
            <p14:sldId id="792"/>
            <p14:sldId id="775"/>
            <p14:sldId id="776"/>
            <p14:sldId id="777"/>
            <p14:sldId id="779"/>
            <p14:sldId id="780"/>
            <p14:sldId id="781"/>
            <p14:sldId id="782"/>
            <p14:sldId id="783"/>
            <p14:sldId id="793"/>
            <p14:sldId id="786"/>
            <p14:sldId id="747"/>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2"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238"/>
    <a:srgbClr val="004680"/>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A8984-28A2-484A-A660-5D342DBC76F2}" v="270" dt="2021-09-07T14:57:06.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6" autoAdjust="0"/>
  </p:normalViewPr>
  <p:slideViewPr>
    <p:cSldViewPr>
      <p:cViewPr varScale="1">
        <p:scale>
          <a:sx n="94" d="100"/>
          <a:sy n="94" d="100"/>
        </p:scale>
        <p:origin x="60" y="288"/>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384FF-AA12-471F-8C21-F213902BCE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0802CD-114E-4A8A-9E09-D4E7B3E29C6A}">
      <dgm:prSet/>
      <dgm:spPr/>
      <dgm:t>
        <a:bodyPr/>
        <a:lstStyle/>
        <a:p>
          <a:r>
            <a:rPr lang="en-GB" dirty="0"/>
            <a:t>‘During my pregnancy care my doctor gave me a list of forbidden foods. On the top of the list there was cheese made from raw milk cheese. When I dared to buy it, the saleswomen were hesitant to give it to me. Whereas in France, where Camembert is produced, pregnant women are usually allowed to eat this kind of cheese without getting a punishing stare. Though here it is common to keep away from raw salad when being pregnant. In Guatemala pregnant women are advised not to go out by the time when the sun is at its highest, or it is full moon. In New Guinea it is forbidden for a pregnant woman to eat meat from marsupials. In Mali pregnant women should not stoop when fetching water.’ </a:t>
          </a:r>
          <a:endParaRPr lang="en-US" dirty="0"/>
        </a:p>
      </dgm:t>
    </dgm:pt>
    <dgm:pt modelId="{B052CFBF-3F3F-4370-A902-1977D229A1B2}" type="parTrans" cxnId="{621B1FC5-B28D-4CF0-B87E-3F77B3451F28}">
      <dgm:prSet/>
      <dgm:spPr/>
      <dgm:t>
        <a:bodyPr/>
        <a:lstStyle/>
        <a:p>
          <a:endParaRPr lang="en-US"/>
        </a:p>
      </dgm:t>
    </dgm:pt>
    <dgm:pt modelId="{34688A73-B295-4786-8901-90D51D1468DC}" type="sibTrans" cxnId="{621B1FC5-B28D-4CF0-B87E-3F77B3451F28}">
      <dgm:prSet/>
      <dgm:spPr/>
      <dgm:t>
        <a:bodyPr/>
        <a:lstStyle/>
        <a:p>
          <a:endParaRPr lang="en-US"/>
        </a:p>
      </dgm:t>
    </dgm:pt>
    <dgm:pt modelId="{2B11DAE2-146B-4A37-9514-E31570E3A257}">
      <dgm:prSet/>
      <dgm:spPr/>
      <dgm:t>
        <a:bodyPr/>
        <a:lstStyle/>
        <a:p>
          <a:pPr algn="r"/>
          <a:r>
            <a:rPr lang="en-GB" i="1" dirty="0" err="1"/>
            <a:t>Schönhoft</a:t>
          </a:r>
          <a:r>
            <a:rPr lang="en-GB" i="1" dirty="0"/>
            <a:t> p.27 f, translated to English by the I-Care project    </a:t>
          </a:r>
          <a:endParaRPr lang="en-US" dirty="0"/>
        </a:p>
      </dgm:t>
    </dgm:pt>
    <dgm:pt modelId="{407561A9-18AB-46F2-A4A3-642B72F21BBA}" type="parTrans" cxnId="{BA20A7AF-C98A-411B-9934-43F1F0A995AD}">
      <dgm:prSet/>
      <dgm:spPr/>
      <dgm:t>
        <a:bodyPr/>
        <a:lstStyle/>
        <a:p>
          <a:endParaRPr lang="en-US"/>
        </a:p>
      </dgm:t>
    </dgm:pt>
    <dgm:pt modelId="{CEC8E358-4D81-4B8D-AD8F-F8FC6294989F}" type="sibTrans" cxnId="{BA20A7AF-C98A-411B-9934-43F1F0A995AD}">
      <dgm:prSet/>
      <dgm:spPr/>
      <dgm:t>
        <a:bodyPr/>
        <a:lstStyle/>
        <a:p>
          <a:endParaRPr lang="en-US"/>
        </a:p>
      </dgm:t>
    </dgm:pt>
    <dgm:pt modelId="{D095AA61-1FFD-4755-980F-1BB175BAF262}" type="pres">
      <dgm:prSet presAssocID="{974384FF-AA12-471F-8C21-F213902BCE2A}" presName="linear" presStyleCnt="0">
        <dgm:presLayoutVars>
          <dgm:animLvl val="lvl"/>
          <dgm:resizeHandles val="exact"/>
        </dgm:presLayoutVars>
      </dgm:prSet>
      <dgm:spPr/>
      <dgm:t>
        <a:bodyPr/>
        <a:lstStyle/>
        <a:p>
          <a:endParaRPr lang="en-GB"/>
        </a:p>
      </dgm:t>
    </dgm:pt>
    <dgm:pt modelId="{86ABAA68-CDFB-404A-A67B-22B3443988B0}" type="pres">
      <dgm:prSet presAssocID="{250802CD-114E-4A8A-9E09-D4E7B3E29C6A}" presName="parentText" presStyleLbl="node1" presStyleIdx="0" presStyleCnt="2">
        <dgm:presLayoutVars>
          <dgm:chMax val="0"/>
          <dgm:bulletEnabled val="1"/>
        </dgm:presLayoutVars>
      </dgm:prSet>
      <dgm:spPr/>
      <dgm:t>
        <a:bodyPr/>
        <a:lstStyle/>
        <a:p>
          <a:endParaRPr lang="en-GB"/>
        </a:p>
      </dgm:t>
    </dgm:pt>
    <dgm:pt modelId="{10CA8A22-9BF9-4D61-A7BC-A8CBFF35C269}" type="pres">
      <dgm:prSet presAssocID="{34688A73-B295-4786-8901-90D51D1468DC}" presName="spacer" presStyleCnt="0"/>
      <dgm:spPr/>
    </dgm:pt>
    <dgm:pt modelId="{7C6EBA4B-E64F-47DF-BE43-DAC14D655487}" type="pres">
      <dgm:prSet presAssocID="{2B11DAE2-146B-4A37-9514-E31570E3A257}" presName="parentText" presStyleLbl="node1" presStyleIdx="1" presStyleCnt="2" custScaleY="37474">
        <dgm:presLayoutVars>
          <dgm:chMax val="0"/>
          <dgm:bulletEnabled val="1"/>
        </dgm:presLayoutVars>
      </dgm:prSet>
      <dgm:spPr/>
      <dgm:t>
        <a:bodyPr/>
        <a:lstStyle/>
        <a:p>
          <a:endParaRPr lang="en-GB"/>
        </a:p>
      </dgm:t>
    </dgm:pt>
  </dgm:ptLst>
  <dgm:cxnLst>
    <dgm:cxn modelId="{7EC04E4B-C634-421D-A9E2-892A46ED6A46}" type="presOf" srcId="{250802CD-114E-4A8A-9E09-D4E7B3E29C6A}" destId="{86ABAA68-CDFB-404A-A67B-22B3443988B0}" srcOrd="0" destOrd="0" presId="urn:microsoft.com/office/officeart/2005/8/layout/vList2"/>
    <dgm:cxn modelId="{BA20A7AF-C98A-411B-9934-43F1F0A995AD}" srcId="{974384FF-AA12-471F-8C21-F213902BCE2A}" destId="{2B11DAE2-146B-4A37-9514-E31570E3A257}" srcOrd="1" destOrd="0" parTransId="{407561A9-18AB-46F2-A4A3-642B72F21BBA}" sibTransId="{CEC8E358-4D81-4B8D-AD8F-F8FC6294989F}"/>
    <dgm:cxn modelId="{5D17B000-EF7A-421F-94BD-F3ED329821E8}" type="presOf" srcId="{2B11DAE2-146B-4A37-9514-E31570E3A257}" destId="{7C6EBA4B-E64F-47DF-BE43-DAC14D655487}" srcOrd="0" destOrd="0" presId="urn:microsoft.com/office/officeart/2005/8/layout/vList2"/>
    <dgm:cxn modelId="{621B1FC5-B28D-4CF0-B87E-3F77B3451F28}" srcId="{974384FF-AA12-471F-8C21-F213902BCE2A}" destId="{250802CD-114E-4A8A-9E09-D4E7B3E29C6A}" srcOrd="0" destOrd="0" parTransId="{B052CFBF-3F3F-4370-A902-1977D229A1B2}" sibTransId="{34688A73-B295-4786-8901-90D51D1468DC}"/>
    <dgm:cxn modelId="{C8652452-2A9F-465F-B33F-7B69AA48C76C}" type="presOf" srcId="{974384FF-AA12-471F-8C21-F213902BCE2A}" destId="{D095AA61-1FFD-4755-980F-1BB175BAF262}" srcOrd="0" destOrd="0" presId="urn:microsoft.com/office/officeart/2005/8/layout/vList2"/>
    <dgm:cxn modelId="{239D34E4-20B8-46B8-9811-FF43D5D4CBA0}" type="presParOf" srcId="{D095AA61-1FFD-4755-980F-1BB175BAF262}" destId="{86ABAA68-CDFB-404A-A67B-22B3443988B0}" srcOrd="0" destOrd="0" presId="urn:microsoft.com/office/officeart/2005/8/layout/vList2"/>
    <dgm:cxn modelId="{4EEB91F8-EDA4-440F-9AF2-B9C4FF380FE9}" type="presParOf" srcId="{D095AA61-1FFD-4755-980F-1BB175BAF262}" destId="{10CA8A22-9BF9-4D61-A7BC-A8CBFF35C269}" srcOrd="1" destOrd="0" presId="urn:microsoft.com/office/officeart/2005/8/layout/vList2"/>
    <dgm:cxn modelId="{A9A18405-8767-4D8A-BB75-6E3C8F7A54B0}" type="presParOf" srcId="{D095AA61-1FFD-4755-980F-1BB175BAF262}" destId="{7C6EBA4B-E64F-47DF-BE43-DAC14D65548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2/9/2022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2/9/2022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mproveproject.eu/first-aid-k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Pregnancy, childhood, parenthood and family structures</a:t>
            </a:r>
            <a:endParaRPr lang="en-GB" sz="4800" dirty="0"/>
          </a:p>
        </p:txBody>
      </p:sp>
      <p:sp>
        <p:nvSpPr>
          <p:cNvPr id="3" name="Subtitle 2"/>
          <p:cNvSpPr>
            <a:spLocks noGrp="1"/>
          </p:cNvSpPr>
          <p:nvPr>
            <p:ph type="subTitle" idx="1"/>
          </p:nvPr>
        </p:nvSpPr>
        <p:spPr/>
        <p:txBody>
          <a:bodyPr>
            <a:normAutofit/>
          </a:bodyPr>
          <a:lstStyle/>
          <a:p>
            <a:r>
              <a:rPr lang="en-GB" sz="5400" dirty="0"/>
              <a:t>Module 6</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7357425B-86D4-4390-8221-D588EAEADCE1}"/>
              </a:ext>
            </a:extLst>
          </p:cNvPr>
          <p:cNvSpPr>
            <a:spLocks noGrp="1"/>
          </p:cNvSpPr>
          <p:nvPr>
            <p:ph type="title"/>
          </p:nvPr>
        </p:nvSpPr>
        <p:spPr>
          <a:xfrm>
            <a:off x="723710" y="685800"/>
            <a:ext cx="4218573" cy="5735176"/>
          </a:xfrm>
        </p:spPr>
        <p:txBody>
          <a:bodyPr/>
          <a:lstStyle/>
          <a:p>
            <a:r>
              <a:rPr lang="en-US" sz="2800" cap="all" dirty="0"/>
              <a:t/>
            </a:r>
            <a:br>
              <a:rPr lang="en-US" sz="2800" cap="all" dirty="0"/>
            </a:br>
            <a:r>
              <a:rPr lang="en-US" sz="2800" cap="all" dirty="0"/>
              <a:t/>
            </a:r>
            <a:br>
              <a:rPr lang="en-US" sz="2800" cap="all" dirty="0"/>
            </a:br>
            <a:r>
              <a:rPr lang="en-US" sz="2800" cap="all" dirty="0"/>
              <a:t/>
            </a:r>
            <a:br>
              <a:rPr lang="en-US" sz="2800" cap="all" dirty="0"/>
            </a:br>
            <a:r>
              <a:rPr lang="en-US" sz="2800" cap="all" dirty="0"/>
              <a:t/>
            </a:r>
            <a:br>
              <a:rPr lang="en-US" sz="2800" cap="all" dirty="0"/>
            </a:br>
            <a:r>
              <a:rPr lang="en-US" sz="2800" cap="all" dirty="0"/>
              <a:t/>
            </a:r>
            <a:br>
              <a:rPr lang="en-US" sz="2800" cap="all" dirty="0"/>
            </a:br>
            <a:r>
              <a:rPr lang="en-US" sz="2800" cap="all" dirty="0"/>
              <a:t>How can we Advise  the women we work with?</a:t>
            </a:r>
            <a:br>
              <a:rPr lang="en-US" sz="2800" cap="all" dirty="0"/>
            </a:br>
            <a:r>
              <a:rPr lang="en-US" sz="2800" cap="all" dirty="0"/>
              <a:t/>
            </a:r>
            <a:br>
              <a:rPr lang="en-US" sz="2800" cap="all" dirty="0"/>
            </a:br>
            <a:r>
              <a:rPr lang="en-US" sz="2800" cap="all" dirty="0"/>
              <a:t/>
            </a:r>
            <a:br>
              <a:rPr lang="en-US" sz="2800" cap="all" dirty="0"/>
            </a:br>
            <a:endParaRPr lang="de-DE" sz="2800" dirty="0"/>
          </a:p>
        </p:txBody>
      </p:sp>
      <p:sp>
        <p:nvSpPr>
          <p:cNvPr id="9" name="Inhaltsplatzhalter 8">
            <a:extLst>
              <a:ext uri="{FF2B5EF4-FFF2-40B4-BE49-F238E27FC236}">
                <a16:creationId xmlns="" xmlns:a16="http://schemas.microsoft.com/office/drawing/2014/main" id="{8DC24FB6-6166-4C21-8665-4D3588F6DBF3}"/>
              </a:ext>
            </a:extLst>
          </p:cNvPr>
          <p:cNvSpPr>
            <a:spLocks noGrp="1"/>
          </p:cNvSpPr>
          <p:nvPr>
            <p:ph idx="1"/>
          </p:nvPr>
        </p:nvSpPr>
        <p:spPr>
          <a:xfrm>
            <a:off x="5734372" y="404664"/>
            <a:ext cx="5210723" cy="5832648"/>
          </a:xfrm>
        </p:spPr>
        <p:txBody>
          <a:bodyPr>
            <a:noAutofit/>
          </a:bodyPr>
          <a:lstStyle/>
          <a:p>
            <a:pPr marL="0" lvl="0" indent="0">
              <a:lnSpc>
                <a:spcPct val="106000"/>
              </a:lnSpc>
              <a:spcBef>
                <a:spcPts val="600"/>
              </a:spcBef>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Try to be conscious about your own “moral standards” and do not necessarily apply those to your patients/clients.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Try to avoid giving advice about what is ‘right’ or “wrong”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Instead, try to find out what the mother really needs,</a:t>
            </a:r>
            <a:r>
              <a:rPr lang="en-GB" sz="1600" dirty="0">
                <a:latin typeface="Calibri" panose="020F0502020204030204" pitchFamily="34" charset="0"/>
                <a:ea typeface="Calibri" panose="020F0502020204030204" pitchFamily="34" charset="0"/>
                <a:cs typeface="Times New Roman" panose="02020603050405020304" pitchFamily="18" charset="0"/>
              </a:rPr>
              <a:t> w</a:t>
            </a:r>
            <a:r>
              <a:rPr lang="en-GB" sz="1600" dirty="0">
                <a:effectLst/>
                <a:latin typeface="Calibri" panose="020F0502020204030204" pitchFamily="34" charset="0"/>
                <a:ea typeface="Calibri" panose="020F0502020204030204" pitchFamily="34" charset="0"/>
                <a:cs typeface="Times New Roman" panose="02020603050405020304" pitchFamily="18" charset="0"/>
              </a:rPr>
              <a:t>hat makes her feel safe or what makes her feel insecure?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Bear in mind that some cultural norms are so deeply rooted in </a:t>
            </a:r>
            <a:r>
              <a:rPr lang="en-GB" sz="1600" dirty="0">
                <a:latin typeface="Calibri" panose="020F0502020204030204" pitchFamily="34" charset="0"/>
                <a:ea typeface="Calibri" panose="020F0502020204030204" pitchFamily="34" charset="0"/>
                <a:cs typeface="Times New Roman" panose="02020603050405020304" pitchFamily="18" charset="0"/>
              </a:rPr>
              <a:t>your own</a:t>
            </a:r>
            <a:r>
              <a:rPr lang="en-GB" sz="1600" dirty="0">
                <a:effectLst/>
                <a:latin typeface="Calibri" panose="020F0502020204030204" pitchFamily="34" charset="0"/>
                <a:ea typeface="Calibri" panose="020F0502020204030204" pitchFamily="34" charset="0"/>
                <a:cs typeface="Times New Roman" panose="02020603050405020304" pitchFamily="18" charset="0"/>
              </a:rPr>
              <a:t> life, that they might subconsciously influence the woman’s perceptions and expectations – so make room for open communication, encourage the woman think about her needs and encourage her to verbalise them, show openness for anything you see as different </a:t>
            </a:r>
            <a:r>
              <a:rPr lang="en-GB" sz="1600" dirty="0">
                <a:latin typeface="Calibri" panose="020F0502020204030204" pitchFamily="34" charset="0"/>
                <a:ea typeface="Calibri" panose="020F0502020204030204" pitchFamily="34" charset="0"/>
                <a:cs typeface="Times New Roman" panose="02020603050405020304" pitchFamily="18" charset="0"/>
              </a:rPr>
              <a:t>from</a:t>
            </a:r>
            <a:r>
              <a:rPr lang="en-GB" sz="1600" dirty="0">
                <a:effectLst/>
                <a:latin typeface="Calibri" panose="020F0502020204030204" pitchFamily="34" charset="0"/>
                <a:ea typeface="Calibri" panose="020F0502020204030204" pitchFamily="34" charset="0"/>
                <a:cs typeface="Times New Roman" panose="02020603050405020304" pitchFamily="18" charset="0"/>
              </a:rPr>
              <a:t> your own cultural practises.</a:t>
            </a:r>
          </a:p>
          <a:p>
            <a:pPr marL="0" lvl="0" indent="0">
              <a:lnSpc>
                <a:spcPct val="106000"/>
              </a:lnSpc>
              <a:spcAft>
                <a:spcPts val="8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Do not underestimate the power of the non-verbal communication – your gestures can convey confusion or disapproval.</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a:extLst>
              <a:ext uri="{FF2B5EF4-FFF2-40B4-BE49-F238E27FC236}">
                <a16:creationId xmlns="" xmlns:a16="http://schemas.microsoft.com/office/drawing/2014/main" id="{13E91AF6-A855-4373-A597-962E78599DF8}"/>
              </a:ext>
            </a:extLst>
          </p:cNvPr>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33542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909836" y="727805"/>
            <a:ext cx="10670167" cy="1280796"/>
          </a:xfrm>
        </p:spPr>
        <p:txBody>
          <a:bodyPr>
            <a:noAutofit/>
          </a:bodyPr>
          <a:lstStyle/>
          <a:p>
            <a:r>
              <a:rPr lang="en-GB" sz="3600" dirty="0">
                <a:effectLst/>
                <a:latin typeface="Calibri" panose="020F0502020204030204" pitchFamily="34" charset="0"/>
                <a:ea typeface="Calibri" panose="020F0502020204030204" pitchFamily="34" charset="0"/>
                <a:cs typeface="Times New Roman" panose="02020603050405020304" pitchFamily="18" charset="0"/>
              </a:rPr>
              <a:t>Migrant women are less likely to seek support or to use maternity and other health care services because of..</a:t>
            </a:r>
            <a:endParaRPr lang="de-DE" sz="36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11</a:t>
            </a:fld>
            <a:endParaRPr lang="en-GB"/>
          </a:p>
        </p:txBody>
      </p:sp>
      <p:sp>
        <p:nvSpPr>
          <p:cNvPr id="8" name="Textfeld 7">
            <a:extLst>
              <a:ext uri="{FF2B5EF4-FFF2-40B4-BE49-F238E27FC236}">
                <a16:creationId xmlns="" xmlns:a16="http://schemas.microsoft.com/office/drawing/2014/main" id="{475BE193-C866-40FC-BA6F-17433CA3FCAC}"/>
              </a:ext>
            </a:extLst>
          </p:cNvPr>
          <p:cNvSpPr txBox="1"/>
          <p:nvPr/>
        </p:nvSpPr>
        <p:spPr>
          <a:xfrm>
            <a:off x="1276126" y="2276872"/>
            <a:ext cx="10310127" cy="3014736"/>
          </a:xfrm>
          <a:prstGeom prst="rect">
            <a:avLst/>
          </a:prstGeom>
          <a:noFill/>
        </p:spPr>
        <p:txBody>
          <a:bodyPr wrap="square">
            <a:spAutoFit/>
          </a:bodyPr>
          <a:lstStyle/>
          <a:p>
            <a:pPr marL="342900" lvl="0" indent="-342900">
              <a:lnSpc>
                <a:spcPct val="106000"/>
              </a:lnSpc>
              <a:spcBef>
                <a:spcPts val="600"/>
              </a:spcBef>
              <a:spcAft>
                <a:spcPts val="800"/>
              </a:spcAft>
              <a:buFont typeface="Symbol" panose="05050102010706020507" pitchFamily="18" charset="2"/>
              <a:buChar char=""/>
            </a:pPr>
            <a: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lack awareness of the services available</a:t>
            </a:r>
          </a:p>
          <a:p>
            <a:pPr marL="342900" lvl="0" indent="-342900">
              <a:lnSpc>
                <a:spcPct val="106000"/>
              </a:lnSpc>
              <a:spcBef>
                <a:spcPts val="600"/>
              </a:spcBef>
              <a:spcAft>
                <a:spcPts val="800"/>
              </a:spcAft>
              <a:buFont typeface="Symbol" panose="05050102010706020507" pitchFamily="18" charset="2"/>
              <a:buChar char=""/>
            </a:pPr>
            <a: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doubt about their eligibility to access these services</a:t>
            </a:r>
            <a:endParaRPr lang="de-D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fear about the cost of services </a:t>
            </a:r>
            <a:endParaRPr lang="de-D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Language barriers </a:t>
            </a:r>
            <a: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and a lack of interpreting services</a:t>
            </a:r>
            <a:endParaRPr lang="de-D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participation of men in group sessions</a:t>
            </a:r>
            <a:endParaRPr lang="de-D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dirty="0">
                <a:solidFill>
                  <a:schemeClr val="tx2"/>
                </a:solidFill>
                <a:latin typeface="Calibri" panose="020F0502020204030204" pitchFamily="34" charset="0"/>
                <a:ea typeface="Calibri" panose="020F0502020204030204" pitchFamily="34" charset="0"/>
                <a:cs typeface="Times New Roman" panose="02020603050405020304" pitchFamily="18" charset="0"/>
              </a:rPr>
              <a:t>a</a:t>
            </a:r>
            <a:r>
              <a:rPr lang="en-GB"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lack of trust of some services (e.g. mental health services)</a:t>
            </a:r>
            <a:endParaRPr lang="de-DE"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07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B3E25A-9BD1-438E-978D-361C094F8581}"/>
              </a:ext>
            </a:extLst>
          </p:cNvPr>
          <p:cNvSpPr>
            <a:spLocks noGrp="1"/>
          </p:cNvSpPr>
          <p:nvPr>
            <p:ph type="title"/>
          </p:nvPr>
        </p:nvSpPr>
        <p:spPr/>
        <p:txBody>
          <a:bodyPr/>
          <a:lstStyle/>
          <a:p>
            <a:r>
              <a:rPr lang="de-DE" dirty="0" err="1"/>
              <a:t>What</a:t>
            </a:r>
            <a:r>
              <a:rPr lang="de-DE" dirty="0"/>
              <a:t> </a:t>
            </a:r>
            <a:r>
              <a:rPr lang="de-DE" dirty="0" err="1"/>
              <a:t>can</a:t>
            </a:r>
            <a:r>
              <a:rPr lang="de-DE" dirty="0"/>
              <a:t> </a:t>
            </a:r>
            <a:r>
              <a:rPr lang="de-DE" dirty="0" err="1"/>
              <a:t>we</a:t>
            </a:r>
            <a:r>
              <a:rPr lang="de-DE" dirty="0"/>
              <a:t> do </a:t>
            </a:r>
            <a:r>
              <a:rPr lang="de-DE" dirty="0" err="1"/>
              <a:t>about</a:t>
            </a:r>
            <a:r>
              <a:rPr lang="de-DE" dirty="0"/>
              <a:t> </a:t>
            </a:r>
            <a:r>
              <a:rPr lang="de-DE" dirty="0" err="1"/>
              <a:t>it</a:t>
            </a:r>
            <a:r>
              <a:rPr lang="de-DE" dirty="0"/>
              <a:t>?</a:t>
            </a:r>
          </a:p>
        </p:txBody>
      </p:sp>
      <p:sp>
        <p:nvSpPr>
          <p:cNvPr id="3" name="Inhaltsplatzhalter 2">
            <a:extLst>
              <a:ext uri="{FF2B5EF4-FFF2-40B4-BE49-F238E27FC236}">
                <a16:creationId xmlns="" xmlns:a16="http://schemas.microsoft.com/office/drawing/2014/main" id="{09A6E3A7-5722-466A-9EAF-BAE60C49BE38}"/>
              </a:ext>
            </a:extLst>
          </p:cNvPr>
          <p:cNvSpPr>
            <a:spLocks noGrp="1"/>
          </p:cNvSpPr>
          <p:nvPr>
            <p:ph idx="1"/>
          </p:nvPr>
        </p:nvSpPr>
        <p:spPr>
          <a:xfrm>
            <a:off x="1390665" y="1638300"/>
            <a:ext cx="9598700" cy="3581400"/>
          </a:xfrm>
        </p:spPr>
        <p:txBody>
          <a:bodyPr>
            <a:normAutofit lnSpcReduction="10000"/>
          </a:bodyPr>
          <a:lstStyle/>
          <a:p>
            <a:pPr marL="342900" lvl="0" indent="-342900">
              <a:lnSpc>
                <a:spcPct val="106000"/>
              </a:lnSpc>
              <a:spcBef>
                <a:spcPts val="600"/>
              </a:spcBef>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Inform women about the available services and their eligibility for these services.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 purpose of referrals and the potential benefits of attending.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Inform about costs of these services, if any. If these services are subsidised or free, emphasise this.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Inform women when, where and how they can seek emergency care, specialist examination, education classes (childbirth, diabetes) and other information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if the woman requires assistance with booking appointments.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Try to elicit any potential reasons for refusal to use certain services.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 xmlns:a16="http://schemas.microsoft.com/office/drawing/2014/main" id="{F67CEE5F-4B9A-481D-95B7-F3D9330B2574}"/>
              </a:ext>
            </a:extLst>
          </p:cNvPr>
          <p:cNvSpPr>
            <a:spLocks noGrp="1"/>
          </p:cNvSpPr>
          <p:nvPr>
            <p:ph type="sldNum" sz="quarter" idx="12"/>
          </p:nvPr>
        </p:nvSpPr>
        <p:spPr/>
        <p:txBody>
          <a:bodyPr/>
          <a:lstStyle/>
          <a:p>
            <a:fld id="{C014DD1E-5D91-48A3-AD6D-45FBA980D106}" type="slidenum">
              <a:rPr lang="en-GB" smtClean="0"/>
              <a:t>12</a:t>
            </a:fld>
            <a:endParaRPr lang="en-GB"/>
          </a:p>
        </p:txBody>
      </p:sp>
    </p:spTree>
    <p:extLst>
      <p:ext uri="{BB962C8B-B14F-4D97-AF65-F5344CB8AC3E}">
        <p14:creationId xmlns:p14="http://schemas.microsoft.com/office/powerpoint/2010/main" val="108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effectLst/>
                <a:latin typeface="Calibri" panose="020F0502020204030204" pitchFamily="34" charset="0"/>
                <a:ea typeface="Calibri" panose="020F0502020204030204" pitchFamily="34" charset="0"/>
                <a:cs typeface="Times New Roman" panose="02020603050405020304" pitchFamily="18" charset="0"/>
              </a:rPr>
              <a:t>Families and intergenerational relations across cultures</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13</a:t>
            </a:fld>
            <a:endParaRPr lang="en-GB"/>
          </a:p>
        </p:txBody>
      </p:sp>
    </p:spTree>
    <p:extLst>
      <p:ext uri="{BB962C8B-B14F-4D97-AF65-F5344CB8AC3E}">
        <p14:creationId xmlns:p14="http://schemas.microsoft.com/office/powerpoint/2010/main" val="3472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524CC3-81F0-429E-B503-610C6676D0C5}"/>
              </a:ext>
            </a:extLst>
          </p:cNvPr>
          <p:cNvSpPr>
            <a:spLocks noGrp="1"/>
          </p:cNvSpPr>
          <p:nvPr>
            <p:ph type="title"/>
          </p:nvPr>
        </p:nvSpPr>
        <p:spPr>
          <a:xfrm>
            <a:off x="1371243" y="685800"/>
            <a:ext cx="9598700" cy="726976"/>
          </a:xfrm>
        </p:spPr>
        <p:txBody>
          <a:bodyPr/>
          <a:lstStyle/>
          <a:p>
            <a:r>
              <a:rPr lang="en-GB" dirty="0"/>
              <a:t>Families</a:t>
            </a:r>
          </a:p>
        </p:txBody>
      </p:sp>
      <p:sp>
        <p:nvSpPr>
          <p:cNvPr id="3" name="Content Placeholder 2">
            <a:extLst>
              <a:ext uri="{FF2B5EF4-FFF2-40B4-BE49-F238E27FC236}">
                <a16:creationId xmlns="" xmlns:a16="http://schemas.microsoft.com/office/drawing/2014/main" id="{5D979385-33CD-45D7-A301-29B4E036D5F0}"/>
              </a:ext>
            </a:extLst>
          </p:cNvPr>
          <p:cNvSpPr>
            <a:spLocks noGrp="1"/>
          </p:cNvSpPr>
          <p:nvPr>
            <p:ph idx="1"/>
          </p:nvPr>
        </p:nvSpPr>
        <p:spPr>
          <a:xfrm>
            <a:off x="1371243" y="1412776"/>
            <a:ext cx="9598700" cy="4454624"/>
          </a:xfrm>
        </p:spPr>
        <p:txBody>
          <a:bodyPr/>
          <a:lstStyle/>
          <a:p>
            <a:pPr marL="0" indent="0">
              <a:buNone/>
            </a:pPr>
            <a:r>
              <a:rPr lang="en-GB" sz="2400" dirty="0">
                <a:effectLst/>
                <a:ea typeface="Calibri" panose="020F0502020204030204" pitchFamily="34" charset="0"/>
                <a:cs typeface="Times New Roman" panose="02020603050405020304" pitchFamily="18" charset="0"/>
              </a:rPr>
              <a:t>The family is the most important agent of socialisation.</a:t>
            </a:r>
            <a:br>
              <a:rPr lang="en-GB" sz="2400" dirty="0">
                <a:effectLst/>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panose="02020603050405020304" pitchFamily="18" charset="0"/>
              </a:rPr>
              <a:t/>
            </a:r>
            <a:br>
              <a:rPr lang="en-GB" sz="2400" dirty="0">
                <a:effectLst/>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panose="02020603050405020304" pitchFamily="18" charset="0"/>
              </a:rPr>
              <a:t>The cultural context in which a family is embedded also plays a significant role in socialisation.</a:t>
            </a:r>
            <a:br>
              <a:rPr lang="en-GB" sz="2400" dirty="0">
                <a:effectLst/>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panose="02020603050405020304" pitchFamily="18" charset="0"/>
              </a:rPr>
              <a:t/>
            </a:r>
            <a:br>
              <a:rPr lang="en-GB" sz="2400" dirty="0">
                <a:effectLst/>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panose="02020603050405020304" pitchFamily="18" charset="0"/>
              </a:rPr>
              <a:t>Within different cultures </a:t>
            </a:r>
            <a:r>
              <a:rPr lang="en-GB" sz="2400" dirty="0">
                <a:ea typeface="Calibri" panose="020F0502020204030204" pitchFamily="34" charset="0"/>
                <a:cs typeface="Times New Roman" panose="02020603050405020304" pitchFamily="18" charset="0"/>
              </a:rPr>
              <a:t>there will be </a:t>
            </a:r>
            <a:r>
              <a:rPr lang="en-GB" sz="2400" dirty="0">
                <a:effectLst/>
                <a:ea typeface="Calibri" panose="020F0502020204030204" pitchFamily="34" charset="0"/>
                <a:cs typeface="Times New Roman" panose="02020603050405020304" pitchFamily="18" charset="0"/>
              </a:rPr>
              <a:t>different perceptions about what a family is, what its functions are and who belongs to a family.</a:t>
            </a:r>
          </a:p>
          <a:p>
            <a:pPr marL="0" indent="0">
              <a:buNone/>
            </a:pPr>
            <a:endParaRPr lang="en-GB" dirty="0"/>
          </a:p>
        </p:txBody>
      </p:sp>
      <p:sp>
        <p:nvSpPr>
          <p:cNvPr id="4" name="Slide Number Placeholder 3">
            <a:extLst>
              <a:ext uri="{FF2B5EF4-FFF2-40B4-BE49-F238E27FC236}">
                <a16:creationId xmlns="" xmlns:a16="http://schemas.microsoft.com/office/drawing/2014/main" id="{9C308B8B-9408-4316-BFB9-25EED09181F4}"/>
              </a:ext>
            </a:extLst>
          </p:cNvPr>
          <p:cNvSpPr>
            <a:spLocks noGrp="1"/>
          </p:cNvSpPr>
          <p:nvPr>
            <p:ph type="sldNum" sz="quarter" idx="12"/>
          </p:nvPr>
        </p:nvSpPr>
        <p:spPr/>
        <p:txBody>
          <a:bodyPr/>
          <a:lstStyle/>
          <a:p>
            <a:fld id="{C014DD1E-5D91-48A3-AD6D-45FBA980D106}" type="slidenum">
              <a:rPr lang="en-GB" smtClean="0"/>
              <a:t>14</a:t>
            </a:fld>
            <a:endParaRPr lang="en-GB"/>
          </a:p>
        </p:txBody>
      </p:sp>
    </p:spTree>
    <p:extLst>
      <p:ext uri="{BB962C8B-B14F-4D97-AF65-F5344CB8AC3E}">
        <p14:creationId xmlns:p14="http://schemas.microsoft.com/office/powerpoint/2010/main" val="241642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ADF01B-1BBD-40F2-88C3-55D64AF81630}"/>
              </a:ext>
            </a:extLst>
          </p:cNvPr>
          <p:cNvSpPr>
            <a:spLocks noGrp="1"/>
          </p:cNvSpPr>
          <p:nvPr>
            <p:ph type="title"/>
          </p:nvPr>
        </p:nvSpPr>
        <p:spPr/>
        <p:txBody>
          <a:bodyPr>
            <a:normAutofit/>
          </a:bodyPr>
          <a:lstStyle/>
          <a:p>
            <a:r>
              <a:rPr lang="de-DE" sz="3600" dirty="0"/>
              <a:t>Look at the pictures.</a:t>
            </a:r>
            <a:br>
              <a:rPr lang="de-DE" sz="3600" dirty="0"/>
            </a:br>
            <a:r>
              <a:rPr lang="de-DE" sz="3600" dirty="0"/>
              <a:t>Choose the ones you think best depict a</a:t>
            </a:r>
            <a:r>
              <a:rPr lang="de-DE" dirty="0"/>
              <a:t> </a:t>
            </a:r>
            <a:r>
              <a:rPr lang="de-DE" sz="3600" dirty="0"/>
              <a:t>family</a:t>
            </a:r>
          </a:p>
        </p:txBody>
      </p:sp>
      <p:sp>
        <p:nvSpPr>
          <p:cNvPr id="3" name="Inhaltsplatzhalter 2">
            <a:extLst>
              <a:ext uri="{FF2B5EF4-FFF2-40B4-BE49-F238E27FC236}">
                <a16:creationId xmlns="" xmlns:a16="http://schemas.microsoft.com/office/drawing/2014/main" id="{121EFBC7-51A7-405F-9EF6-3C864F2C7808}"/>
              </a:ext>
            </a:extLst>
          </p:cNvPr>
          <p:cNvSpPr>
            <a:spLocks noGrp="1"/>
          </p:cNvSpPr>
          <p:nvPr>
            <p:ph idx="1"/>
          </p:nvPr>
        </p:nvSpPr>
        <p:spPr/>
        <p:txBody>
          <a:bodyPr/>
          <a:lstStyle/>
          <a:p>
            <a:pPr marL="1143000" lvl="2" indent="-228600">
              <a:lnSpc>
                <a:spcPct val="150000"/>
              </a:lnSpc>
              <a:buFont typeface="Calibri" panose="020F0502020204030204" pitchFamily="34" charset="0"/>
              <a:buChar char="-"/>
              <a:tabLst>
                <a:tab pos="609600" algn="l"/>
              </a:tabLs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a:extLst>
              <a:ext uri="{FF2B5EF4-FFF2-40B4-BE49-F238E27FC236}">
                <a16:creationId xmlns="" xmlns:a16="http://schemas.microsoft.com/office/drawing/2014/main" id="{556DA714-9ADE-4F7F-B5BD-4AE508FEFBA0}"/>
              </a:ext>
            </a:extLst>
          </p:cNvPr>
          <p:cNvSpPr>
            <a:spLocks noGrp="1"/>
          </p:cNvSpPr>
          <p:nvPr>
            <p:ph type="sldNum" sz="quarter" idx="12"/>
          </p:nvPr>
        </p:nvSpPr>
        <p:spPr/>
        <p:txBody>
          <a:bodyPr/>
          <a:lstStyle/>
          <a:p>
            <a:fld id="{C014DD1E-5D91-48A3-AD6D-45FBA980D106}" type="slidenum">
              <a:rPr lang="en-GB" smtClean="0"/>
              <a:t>15</a:t>
            </a:fld>
            <a:endParaRPr lang="en-GB"/>
          </a:p>
        </p:txBody>
      </p:sp>
      <p:pic>
        <p:nvPicPr>
          <p:cNvPr id="8" name="Grafik 7">
            <a:extLst>
              <a:ext uri="{FF2B5EF4-FFF2-40B4-BE49-F238E27FC236}">
                <a16:creationId xmlns="" xmlns:a16="http://schemas.microsoft.com/office/drawing/2014/main" id="{FCDEB124-464C-4097-8017-E323020C91C3}"/>
              </a:ext>
            </a:extLst>
          </p:cNvPr>
          <p:cNvPicPr>
            <a:picLocks noChangeAspect="1"/>
          </p:cNvPicPr>
          <p:nvPr/>
        </p:nvPicPr>
        <p:blipFill>
          <a:blip r:embed="rId2"/>
          <a:stretch>
            <a:fillRect/>
          </a:stretch>
        </p:blipFill>
        <p:spPr>
          <a:xfrm>
            <a:off x="3041292" y="4602765"/>
            <a:ext cx="2255424" cy="1498621"/>
          </a:xfrm>
          <a:prstGeom prst="rect">
            <a:avLst/>
          </a:prstGeom>
        </p:spPr>
      </p:pic>
      <p:pic>
        <p:nvPicPr>
          <p:cNvPr id="9" name="Grafik 8">
            <a:extLst>
              <a:ext uri="{FF2B5EF4-FFF2-40B4-BE49-F238E27FC236}">
                <a16:creationId xmlns="" xmlns:a16="http://schemas.microsoft.com/office/drawing/2014/main" id="{40450830-1C39-4B49-B6F0-EFA7381B8CE2}"/>
              </a:ext>
            </a:extLst>
          </p:cNvPr>
          <p:cNvPicPr>
            <a:picLocks noChangeAspect="1"/>
          </p:cNvPicPr>
          <p:nvPr/>
        </p:nvPicPr>
        <p:blipFill>
          <a:blip r:embed="rId3"/>
          <a:stretch>
            <a:fillRect/>
          </a:stretch>
        </p:blipFill>
        <p:spPr>
          <a:xfrm>
            <a:off x="1398459" y="1878490"/>
            <a:ext cx="1625573" cy="1912967"/>
          </a:xfrm>
          <a:prstGeom prst="rect">
            <a:avLst/>
          </a:prstGeom>
        </p:spPr>
      </p:pic>
      <p:pic>
        <p:nvPicPr>
          <p:cNvPr id="10" name="Grafik 9" descr="Ein Bild, das Person, älter enthält.&#10;&#10;Automatisch generierte Beschreibung">
            <a:extLst>
              <a:ext uri="{FF2B5EF4-FFF2-40B4-BE49-F238E27FC236}">
                <a16:creationId xmlns="" xmlns:a16="http://schemas.microsoft.com/office/drawing/2014/main" id="{29088734-4D1C-461F-87C6-F1EFD2E63D0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07" y="2970568"/>
            <a:ext cx="1924050" cy="1285875"/>
          </a:xfrm>
          <a:prstGeom prst="rect">
            <a:avLst/>
          </a:prstGeom>
          <a:noFill/>
          <a:ln>
            <a:noFill/>
          </a:ln>
        </p:spPr>
      </p:pic>
      <p:pic>
        <p:nvPicPr>
          <p:cNvPr id="11" name="Grafik 10">
            <a:extLst>
              <a:ext uri="{FF2B5EF4-FFF2-40B4-BE49-F238E27FC236}">
                <a16:creationId xmlns="" xmlns:a16="http://schemas.microsoft.com/office/drawing/2014/main" id="{95360180-C86A-494A-AF7C-CBD7C4674A38}"/>
              </a:ext>
            </a:extLst>
          </p:cNvPr>
          <p:cNvPicPr>
            <a:picLocks noChangeAspect="1"/>
          </p:cNvPicPr>
          <p:nvPr/>
        </p:nvPicPr>
        <p:blipFill>
          <a:blip r:embed="rId5"/>
          <a:stretch>
            <a:fillRect/>
          </a:stretch>
        </p:blipFill>
        <p:spPr>
          <a:xfrm>
            <a:off x="5112603" y="2235357"/>
            <a:ext cx="2074633" cy="1378149"/>
          </a:xfrm>
          <a:prstGeom prst="rect">
            <a:avLst/>
          </a:prstGeom>
        </p:spPr>
      </p:pic>
      <p:pic>
        <p:nvPicPr>
          <p:cNvPr id="12" name="Grafik 11">
            <a:extLst>
              <a:ext uri="{FF2B5EF4-FFF2-40B4-BE49-F238E27FC236}">
                <a16:creationId xmlns="" xmlns:a16="http://schemas.microsoft.com/office/drawing/2014/main" id="{A219368E-EB46-4AF8-95B3-0AE3F8E3B494}"/>
              </a:ext>
            </a:extLst>
          </p:cNvPr>
          <p:cNvPicPr>
            <a:picLocks noChangeAspect="1"/>
          </p:cNvPicPr>
          <p:nvPr/>
        </p:nvPicPr>
        <p:blipFill>
          <a:blip r:embed="rId6"/>
          <a:stretch>
            <a:fillRect/>
          </a:stretch>
        </p:blipFill>
        <p:spPr>
          <a:xfrm>
            <a:off x="1322804" y="4005064"/>
            <a:ext cx="1509777" cy="2330308"/>
          </a:xfrm>
          <a:prstGeom prst="rect">
            <a:avLst/>
          </a:prstGeom>
        </p:spPr>
      </p:pic>
      <p:pic>
        <p:nvPicPr>
          <p:cNvPr id="13" name="Grafik 12">
            <a:extLst>
              <a:ext uri="{FF2B5EF4-FFF2-40B4-BE49-F238E27FC236}">
                <a16:creationId xmlns="" xmlns:a16="http://schemas.microsoft.com/office/drawing/2014/main" id="{8365E70F-79EE-4281-B7B8-F8548CAE22F2}"/>
              </a:ext>
            </a:extLst>
          </p:cNvPr>
          <p:cNvPicPr>
            <a:picLocks noChangeAspect="1"/>
          </p:cNvPicPr>
          <p:nvPr/>
        </p:nvPicPr>
        <p:blipFill>
          <a:blip r:embed="rId7"/>
          <a:stretch>
            <a:fillRect/>
          </a:stretch>
        </p:blipFill>
        <p:spPr>
          <a:xfrm>
            <a:off x="5659218" y="3847493"/>
            <a:ext cx="1518670" cy="2019907"/>
          </a:xfrm>
          <a:prstGeom prst="rect">
            <a:avLst/>
          </a:prstGeom>
        </p:spPr>
      </p:pic>
      <p:pic>
        <p:nvPicPr>
          <p:cNvPr id="14" name="Grafik 13">
            <a:extLst>
              <a:ext uri="{FF2B5EF4-FFF2-40B4-BE49-F238E27FC236}">
                <a16:creationId xmlns="" xmlns:a16="http://schemas.microsoft.com/office/drawing/2014/main" id="{012420F1-52FC-492A-9D10-DC69DE1529AA}"/>
              </a:ext>
            </a:extLst>
          </p:cNvPr>
          <p:cNvPicPr>
            <a:picLocks noChangeAspect="1"/>
          </p:cNvPicPr>
          <p:nvPr/>
        </p:nvPicPr>
        <p:blipFill>
          <a:blip r:embed="rId8"/>
          <a:stretch>
            <a:fillRect/>
          </a:stretch>
        </p:blipFill>
        <p:spPr>
          <a:xfrm>
            <a:off x="7413785" y="2310417"/>
            <a:ext cx="2111293" cy="1404584"/>
          </a:xfrm>
          <a:prstGeom prst="rect">
            <a:avLst/>
          </a:prstGeom>
        </p:spPr>
      </p:pic>
      <p:pic>
        <p:nvPicPr>
          <p:cNvPr id="15" name="Grafik 14">
            <a:extLst>
              <a:ext uri="{FF2B5EF4-FFF2-40B4-BE49-F238E27FC236}">
                <a16:creationId xmlns="" xmlns:a16="http://schemas.microsoft.com/office/drawing/2014/main" id="{B87C1F77-2CCE-4540-B408-DC00123F006B}"/>
              </a:ext>
            </a:extLst>
          </p:cNvPr>
          <p:cNvPicPr>
            <a:picLocks noChangeAspect="1"/>
          </p:cNvPicPr>
          <p:nvPr/>
        </p:nvPicPr>
        <p:blipFill>
          <a:blip r:embed="rId9"/>
          <a:stretch>
            <a:fillRect/>
          </a:stretch>
        </p:blipFill>
        <p:spPr>
          <a:xfrm>
            <a:off x="7434645" y="4291587"/>
            <a:ext cx="2071044" cy="1378070"/>
          </a:xfrm>
          <a:prstGeom prst="rect">
            <a:avLst/>
          </a:prstGeom>
        </p:spPr>
      </p:pic>
      <p:pic>
        <p:nvPicPr>
          <p:cNvPr id="16" name="Grafik 15">
            <a:extLst>
              <a:ext uri="{FF2B5EF4-FFF2-40B4-BE49-F238E27FC236}">
                <a16:creationId xmlns="" xmlns:a16="http://schemas.microsoft.com/office/drawing/2014/main" id="{FA2B9585-3A11-437F-9710-BA101B4D15FE}"/>
              </a:ext>
            </a:extLst>
          </p:cNvPr>
          <p:cNvPicPr>
            <a:picLocks noChangeAspect="1"/>
          </p:cNvPicPr>
          <p:nvPr/>
        </p:nvPicPr>
        <p:blipFill>
          <a:blip r:embed="rId10"/>
          <a:stretch>
            <a:fillRect/>
          </a:stretch>
        </p:blipFill>
        <p:spPr>
          <a:xfrm>
            <a:off x="9723450" y="4462816"/>
            <a:ext cx="2071044" cy="1404584"/>
          </a:xfrm>
          <a:prstGeom prst="rect">
            <a:avLst/>
          </a:prstGeom>
        </p:spPr>
      </p:pic>
      <p:pic>
        <p:nvPicPr>
          <p:cNvPr id="17" name="Grafik 16">
            <a:extLst>
              <a:ext uri="{FF2B5EF4-FFF2-40B4-BE49-F238E27FC236}">
                <a16:creationId xmlns="" xmlns:a16="http://schemas.microsoft.com/office/drawing/2014/main" id="{135FB38A-8C31-4750-ABC7-7E806962FCE6}"/>
              </a:ext>
            </a:extLst>
          </p:cNvPr>
          <p:cNvPicPr>
            <a:picLocks noChangeAspect="1"/>
          </p:cNvPicPr>
          <p:nvPr/>
        </p:nvPicPr>
        <p:blipFill>
          <a:blip r:embed="rId11"/>
          <a:stretch>
            <a:fillRect/>
          </a:stretch>
        </p:blipFill>
        <p:spPr>
          <a:xfrm>
            <a:off x="9751628" y="2322361"/>
            <a:ext cx="2071044" cy="1380696"/>
          </a:xfrm>
          <a:prstGeom prst="rect">
            <a:avLst/>
          </a:prstGeom>
        </p:spPr>
      </p:pic>
    </p:spTree>
    <p:extLst>
      <p:ext uri="{BB962C8B-B14F-4D97-AF65-F5344CB8AC3E}">
        <p14:creationId xmlns:p14="http://schemas.microsoft.com/office/powerpoint/2010/main" val="20661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p:txBody>
          <a:bodyPr/>
          <a:lstStyle/>
          <a:p>
            <a:r>
              <a:rPr lang="de-DE" dirty="0" err="1"/>
              <a:t>Some</a:t>
            </a:r>
            <a:r>
              <a:rPr lang="de-DE" dirty="0"/>
              <a:t> </a:t>
            </a:r>
            <a:r>
              <a:rPr lang="de-DE" dirty="0" err="1"/>
              <a:t>definitions</a:t>
            </a:r>
            <a:r>
              <a:rPr lang="de-DE" dirty="0"/>
              <a:t> </a:t>
            </a:r>
            <a:r>
              <a:rPr lang="de-DE" dirty="0" err="1"/>
              <a:t>of</a:t>
            </a:r>
            <a:r>
              <a:rPr lang="de-DE" dirty="0"/>
              <a:t> a </a:t>
            </a:r>
            <a:r>
              <a:rPr lang="de-DE" dirty="0" err="1"/>
              <a:t>family</a:t>
            </a:r>
            <a:endParaRPr lang="de-DE" dirty="0"/>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16</a:t>
            </a:fld>
            <a:endParaRPr lang="en-GB"/>
          </a:p>
        </p:txBody>
      </p:sp>
      <p:sp>
        <p:nvSpPr>
          <p:cNvPr id="3" name="Denkblase: wolkenförmig 2">
            <a:extLst>
              <a:ext uri="{FF2B5EF4-FFF2-40B4-BE49-F238E27FC236}">
                <a16:creationId xmlns="" xmlns:a16="http://schemas.microsoft.com/office/drawing/2014/main" id="{ED4C0502-E31A-4598-AACB-41C68928BAB2}"/>
              </a:ext>
            </a:extLst>
          </p:cNvPr>
          <p:cNvSpPr/>
          <p:nvPr/>
        </p:nvSpPr>
        <p:spPr>
          <a:xfrm>
            <a:off x="782459" y="1428750"/>
            <a:ext cx="6264696" cy="35814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family is a social group characterized by common residence, economic cooperation and reproduction. It includes adults of both sexes, at least two of whom maintain a socially approved sexual relationship, and one or more children, own or adopted, of the sexually cohabiting couple </a:t>
            </a:r>
            <a:r>
              <a:rPr lang="en-GB" sz="1400" dirty="0">
                <a:effectLst/>
                <a:latin typeface="Calibri" panose="020F0502020204030204" pitchFamily="34" charset="0"/>
                <a:ea typeface="Calibri" panose="020F0502020204030204" pitchFamily="34" charset="0"/>
                <a:cs typeface="Times New Roman" panose="02020603050405020304" pitchFamily="18" charset="0"/>
              </a:rPr>
              <a:t>(Murdock, 1949 quoted in Steel, Kidd, &amp; Brown, 2012, p. 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enkblase: wolkenförmig 6">
            <a:extLst>
              <a:ext uri="{FF2B5EF4-FFF2-40B4-BE49-F238E27FC236}">
                <a16:creationId xmlns="" xmlns:a16="http://schemas.microsoft.com/office/drawing/2014/main" id="{33DE25B8-C84D-44AA-B904-0E926687A3E5}"/>
              </a:ext>
            </a:extLst>
          </p:cNvPr>
          <p:cNvSpPr/>
          <p:nvPr/>
        </p:nvSpPr>
        <p:spPr>
          <a:xfrm>
            <a:off x="7174532" y="1426731"/>
            <a:ext cx="4032448" cy="252028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A network of related kin </a:t>
            </a:r>
            <a:r>
              <a:rPr lang="en-GB" sz="1400" dirty="0">
                <a:effectLst/>
                <a:latin typeface="Calibri" panose="020F0502020204030204" pitchFamily="34" charset="0"/>
                <a:ea typeface="Calibri" panose="020F0502020204030204" pitchFamily="34" charset="0"/>
                <a:cs typeface="Times New Roman" panose="02020603050405020304" pitchFamily="18" charset="0"/>
              </a:rPr>
              <a:t>(Goldthorpe, 1987 quoted in Steel et al., 2012, p. 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enkblase: wolkenförmig 7">
            <a:extLst>
              <a:ext uri="{FF2B5EF4-FFF2-40B4-BE49-F238E27FC236}">
                <a16:creationId xmlns="" xmlns:a16="http://schemas.microsoft.com/office/drawing/2014/main" id="{272F8CB0-5EC4-4DD0-A852-F14614EDD2F2}"/>
              </a:ext>
            </a:extLst>
          </p:cNvPr>
          <p:cNvSpPr/>
          <p:nvPr/>
        </p:nvSpPr>
        <p:spPr>
          <a:xfrm>
            <a:off x="5158308" y="4269219"/>
            <a:ext cx="6840760" cy="1807096"/>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A group of persons directly linked by kin connections, adult members of which assume responsibility of caring for children </a:t>
            </a:r>
            <a:r>
              <a:rPr lang="en-GB" sz="1400" dirty="0">
                <a:effectLst/>
                <a:latin typeface="Calibri" panose="020F0502020204030204" pitchFamily="34" charset="0"/>
                <a:ea typeface="Calibri" panose="020F0502020204030204" pitchFamily="34" charset="0"/>
                <a:cs typeface="Times New Roman" panose="02020603050405020304" pitchFamily="18" charset="0"/>
              </a:rPr>
              <a:t>(Giddens 1993 quoted in Steel et al., 2012, p. 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1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6D043292-708B-4F69-AE72-8FB56C6E8E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5099495" y="685800"/>
            <a:ext cx="6175168" cy="1485900"/>
          </a:xfrm>
        </p:spPr>
        <p:txBody>
          <a:bodyPr vert="horz" lIns="91440" tIns="45720" rIns="91440" bIns="45720" rtlCol="0" anchor="t">
            <a:normAutofit/>
          </a:bodyPr>
          <a:lstStyle/>
          <a:p>
            <a:pPr defTabSz="914400"/>
            <a:r>
              <a:rPr lang="en-US" sz="3100" cap="all" dirty="0"/>
              <a:t>Cultural differences in family concepts</a:t>
            </a:r>
            <a:br>
              <a:rPr lang="en-US" sz="3100" cap="all" dirty="0"/>
            </a:br>
            <a:r>
              <a:rPr lang="en-US" sz="1400" cap="all" dirty="0"/>
              <a:t>Yang Liu (2010):East meets West</a:t>
            </a:r>
          </a:p>
        </p:txBody>
      </p:sp>
      <p:pic>
        <p:nvPicPr>
          <p:cNvPr id="7" name="Grafik 6">
            <a:extLst>
              <a:ext uri="{FF2B5EF4-FFF2-40B4-BE49-F238E27FC236}">
                <a16:creationId xmlns="" xmlns:a16="http://schemas.microsoft.com/office/drawing/2014/main" id="{4EED3687-6828-467B-9FF9-58A1C4CB64F9}"/>
              </a:ext>
            </a:extLst>
          </p:cNvPr>
          <p:cNvPicPr>
            <a:picLocks noChangeAspect="1"/>
          </p:cNvPicPr>
          <p:nvPr/>
        </p:nvPicPr>
        <p:blipFill rotWithShape="1">
          <a:blip r:embed="rId2"/>
          <a:srcRect l="495" r="-4" b="-4"/>
          <a:stretch/>
        </p:blipFill>
        <p:spPr>
          <a:xfrm>
            <a:off x="248172" y="4620367"/>
            <a:ext cx="3876062" cy="2035326"/>
          </a:xfrm>
          <a:prstGeom prst="rect">
            <a:avLst/>
          </a:prstGeom>
        </p:spPr>
      </p:pic>
      <p:pic>
        <p:nvPicPr>
          <p:cNvPr id="2" name="Inhaltsplatzhalter 1">
            <a:extLst>
              <a:ext uri="{FF2B5EF4-FFF2-40B4-BE49-F238E27FC236}">
                <a16:creationId xmlns="" xmlns:a16="http://schemas.microsoft.com/office/drawing/2014/main" id="{E631E3EC-28DC-418F-9C11-45DF52A6C633}"/>
              </a:ext>
            </a:extLst>
          </p:cNvPr>
          <p:cNvPicPr>
            <a:picLocks noGrp="1" noChangeAspect="1"/>
          </p:cNvPicPr>
          <p:nvPr>
            <p:ph idx="1"/>
          </p:nvPr>
        </p:nvPicPr>
        <p:blipFill rotWithShape="1">
          <a:blip r:embed="rId3"/>
          <a:srcRect l="4606" r="3" b="3"/>
          <a:stretch/>
        </p:blipFill>
        <p:spPr>
          <a:xfrm>
            <a:off x="228184" y="263534"/>
            <a:ext cx="3876062" cy="2031610"/>
          </a:xfrm>
          <a:prstGeom prst="rect">
            <a:avLst/>
          </a:prstGeom>
        </p:spPr>
      </p:pic>
      <p:sp>
        <p:nvSpPr>
          <p:cNvPr id="36" name="Rectangle 35">
            <a:extLst>
              <a:ext uri="{FF2B5EF4-FFF2-40B4-BE49-F238E27FC236}">
                <a16:creationId xmlns="" xmlns:a16="http://schemas.microsoft.com/office/drawing/2014/main" id="{72C017B3-7B7A-4C5A-A3E9-09EC1428BC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feld 2">
            <a:extLst>
              <a:ext uri="{FF2B5EF4-FFF2-40B4-BE49-F238E27FC236}">
                <a16:creationId xmlns="" xmlns:a16="http://schemas.microsoft.com/office/drawing/2014/main" id="{E4A89C0A-B676-430D-B1E2-17CAF6ED7CF3}"/>
              </a:ext>
            </a:extLst>
          </p:cNvPr>
          <p:cNvSpPr txBox="1"/>
          <p:nvPr/>
        </p:nvSpPr>
        <p:spPr>
          <a:xfrm>
            <a:off x="5360735" y="3272028"/>
            <a:ext cx="6175168" cy="2749260"/>
          </a:xfrm>
          <a:prstGeom prst="rect">
            <a:avLst/>
          </a:prstGeom>
        </p:spPr>
        <p:txBody>
          <a:bodyPr vert="horz" lIns="91440" tIns="45720" rIns="91440" bIns="45720" rtlCol="0">
            <a:normAutofit/>
          </a:bodyPr>
          <a:lstStyle/>
          <a:p>
            <a:pPr defTabSz="914400">
              <a:lnSpc>
                <a:spcPct val="94000"/>
              </a:lnSpc>
              <a:spcAft>
                <a:spcPts val="200"/>
              </a:spcAft>
              <a:buFont typeface="Franklin Gothic Book" panose="020B0503020102020204" pitchFamily="34" charset="0"/>
            </a:pPr>
            <a:r>
              <a:rPr lang="en-GB" sz="3200" dirty="0">
                <a:latin typeface="Calibri" panose="020F0502020204030204" pitchFamily="34" charset="0"/>
                <a:ea typeface="Calibri" panose="020F0502020204030204" pitchFamily="34" charset="0"/>
                <a:cs typeface="Times New Roman" panose="02020603050405020304" pitchFamily="18" charset="0"/>
              </a:rPr>
              <a:t>How do you</a:t>
            </a:r>
            <a:r>
              <a:rPr lang="en-GB" sz="3200" dirty="0">
                <a:effectLst/>
                <a:latin typeface="Calibri" panose="020F0502020204030204" pitchFamily="34" charset="0"/>
                <a:ea typeface="Calibri" panose="020F0502020204030204" pitchFamily="34" charset="0"/>
                <a:cs typeface="Times New Roman" panose="02020603050405020304" pitchFamily="18" charset="0"/>
              </a:rPr>
              <a:t> interpret the drawings from your own cultural viewpoint ?</a:t>
            </a:r>
            <a:endParaRPr lang="en-US" sz="3200" dirty="0">
              <a:solidFill>
                <a:schemeClr val="tx2"/>
              </a:solidFill>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17</a:t>
            </a:fld>
            <a:endParaRPr lang="en-US"/>
          </a:p>
        </p:txBody>
      </p:sp>
      <p:pic>
        <p:nvPicPr>
          <p:cNvPr id="13" name="Grafik 12">
            <a:extLst>
              <a:ext uri="{FF2B5EF4-FFF2-40B4-BE49-F238E27FC236}">
                <a16:creationId xmlns="" xmlns:a16="http://schemas.microsoft.com/office/drawing/2014/main" id="{9F1BC3BA-6DC6-49D4-B0B0-5BBF328F9FFA}"/>
              </a:ext>
            </a:extLst>
          </p:cNvPr>
          <p:cNvPicPr>
            <a:picLocks noChangeAspect="1"/>
          </p:cNvPicPr>
          <p:nvPr/>
        </p:nvPicPr>
        <p:blipFill>
          <a:blip r:embed="rId4"/>
          <a:stretch>
            <a:fillRect/>
          </a:stretch>
        </p:blipFill>
        <p:spPr>
          <a:xfrm>
            <a:off x="228184" y="2465672"/>
            <a:ext cx="3876062" cy="1925842"/>
          </a:xfrm>
          <a:prstGeom prst="rect">
            <a:avLst/>
          </a:prstGeom>
        </p:spPr>
      </p:pic>
    </p:spTree>
    <p:extLst>
      <p:ext uri="{BB962C8B-B14F-4D97-AF65-F5344CB8AC3E}">
        <p14:creationId xmlns:p14="http://schemas.microsoft.com/office/powerpoint/2010/main" val="1048900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4DA54C0-F7EB-4E1C-904B-C6A0DC2D3DCA}"/>
              </a:ext>
            </a:extLst>
          </p:cNvPr>
          <p:cNvSpPr>
            <a:spLocks noGrp="1"/>
          </p:cNvSpPr>
          <p:nvPr>
            <p:ph idx="1"/>
          </p:nvPr>
        </p:nvSpPr>
        <p:spPr>
          <a:xfrm>
            <a:off x="1295062" y="1556792"/>
            <a:ext cx="9598700" cy="5030688"/>
          </a:xfrm>
        </p:spPr>
        <p:txBody>
          <a:bodyPr>
            <a:normAutofit/>
          </a:bodyPr>
          <a:lstStyle/>
          <a:p>
            <a:pPr>
              <a:lnSpc>
                <a:spcPts val="1500"/>
              </a:lnSpc>
              <a:spcBef>
                <a:spcPts val="600"/>
              </a:spcBef>
            </a:pPr>
            <a:r>
              <a:rPr lang="en-GB" sz="2000" i="1" dirty="0">
                <a:effectLst/>
                <a:latin typeface="Calibri" panose="020F0502020204030204" pitchFamily="34" charset="0"/>
                <a:ea typeface="Calibri" panose="020F0502020204030204" pitchFamily="34" charset="0"/>
                <a:cs typeface="Times New Roman" panose="02020603050405020304" pitchFamily="18" charset="0"/>
              </a:rPr>
              <a:t>In the picture, two contrasting ways of living are illustrated. On the one hand in many “western” cultures people tend to live a very individualised way. Many people live on their own or in small families. The focus is more on individual happiness than on the happiness of the groups in which people live. For example in many families in the “western” world  it is taken for granted that children move to another city once they are grown up to live their own life and focus on their career rather than taking care of their family.</a:t>
            </a:r>
            <a:r>
              <a:rPr lang="en-GB" sz="2000" dirty="0">
                <a:effectLst/>
                <a:latin typeface="Calibri" panose="020F0502020204030204" pitchFamily="34" charset="0"/>
                <a:ea typeface="Calibri" panose="020F0502020204030204" pitchFamily="34" charset="0"/>
                <a:cs typeface="Times New Roman" panose="02020603050405020304" pitchFamily="18" charset="0"/>
              </a:rPr>
              <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ts val="1500"/>
              </a:lnSpc>
              <a:spcBef>
                <a:spcPts val="600"/>
              </a:spcBef>
            </a:pPr>
            <a:r>
              <a:rPr lang="en-GB" sz="2000" i="1" dirty="0">
                <a:latin typeface="Calibri" panose="020F0502020204030204" pitchFamily="34" charset="0"/>
                <a:ea typeface="Calibri" panose="020F0502020204030204" pitchFamily="34" charset="0"/>
                <a:cs typeface="Times New Roman" panose="02020603050405020304" pitchFamily="18" charset="0"/>
              </a:rPr>
              <a:t> In contrast, there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are many other cultures where people tend to live in larger families or communities </a:t>
            </a:r>
            <a:r>
              <a:rPr lang="en-GB" sz="2000" i="1" dirty="0">
                <a:latin typeface="Calibri" panose="020F0502020204030204" pitchFamily="34" charset="0"/>
                <a:ea typeface="Calibri" panose="020F0502020204030204" pitchFamily="34" charset="0"/>
                <a:cs typeface="Times New Roman" panose="02020603050405020304" pitchFamily="18" charset="0"/>
              </a:rPr>
              <a:t>who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are very closely connected and often more dependent on each other.</a:t>
            </a:r>
          </a:p>
          <a:p>
            <a:pPr>
              <a:lnSpc>
                <a:spcPts val="1500"/>
              </a:lnSpc>
              <a:spcBef>
                <a:spcPts val="600"/>
              </a:spcBef>
            </a:pPr>
            <a:endParaRPr lang="en-GB" sz="2000" i="1" dirty="0">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en-GB" sz="2000" i="1" dirty="0">
                <a:effectLst/>
                <a:latin typeface="Calibri" panose="020F0502020204030204" pitchFamily="34" charset="0"/>
                <a:ea typeface="Calibri" panose="020F0502020204030204" pitchFamily="34" charset="0"/>
                <a:cs typeface="Times New Roman" panose="02020603050405020304" pitchFamily="18" charset="0"/>
              </a:rPr>
              <a:t>Hofstede describes the first as “individualism” and the other as “collectivism”: “ What is significant is whether people´s self-image is defined in terms of “I” or “We”. In Individualist societies people are supposed to look after themselves and their direct family only. In Collectivist societies people belong to ‘in groups’ that take care of them in exchange for loyalty.” (www.hofstede-insights.com)</a:t>
            </a:r>
            <a:r>
              <a:rPr lang="en-GB" sz="1400" dirty="0">
                <a:effectLst/>
                <a:latin typeface="Calibri" panose="020F0502020204030204" pitchFamily="34" charset="0"/>
                <a:ea typeface="Calibri" panose="020F0502020204030204" pitchFamily="34" charset="0"/>
                <a:cs typeface="Times New Roman" panose="02020603050405020304" pitchFamily="18" charset="0"/>
              </a:rPr>
              <a:t/>
            </a:r>
            <a:br>
              <a:rPr lang="en-GB" sz="1400" dirty="0">
                <a:effectLst/>
                <a:latin typeface="Calibri" panose="020F0502020204030204" pitchFamily="34" charset="0"/>
                <a:ea typeface="Calibri" panose="020F0502020204030204" pitchFamily="34" charset="0"/>
                <a:cs typeface="Times New Roman" panose="02020603050405020304" pitchFamily="18" charset="0"/>
              </a:rPr>
            </a:b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en-GB" sz="2000" i="1" dirty="0">
                <a:effectLst/>
                <a:latin typeface="Calibri" panose="020F0502020204030204" pitchFamily="34" charset="0"/>
                <a:ea typeface="Calibri" panose="020F0502020204030204" pitchFamily="34" charset="0"/>
                <a:cs typeface="Times New Roman" panose="02020603050405020304" pitchFamily="18" charset="0"/>
              </a:rPr>
              <a:t>Dagmar </a:t>
            </a:r>
            <a:r>
              <a:rPr lang="en-GB" sz="2000" i="1" dirty="0" err="1">
                <a:effectLst/>
                <a:latin typeface="Calibri" panose="020F0502020204030204" pitchFamily="34" charset="0"/>
                <a:ea typeface="Calibri" panose="020F0502020204030204" pitchFamily="34" charset="0"/>
                <a:cs typeface="Times New Roman" panose="02020603050405020304" pitchFamily="18" charset="0"/>
              </a:rPr>
              <a:t>Domenig</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has another expression for this cultural difference. She differentiates between individual-</a:t>
            </a:r>
            <a:r>
              <a:rPr lang="en-GB" sz="2000" i="1" dirty="0" err="1">
                <a:effectLst/>
                <a:latin typeface="Calibri" panose="020F0502020204030204" pitchFamily="34" charset="0"/>
                <a:ea typeface="Calibri" panose="020F0502020204030204" pitchFamily="34" charset="0"/>
                <a:cs typeface="Times New Roman" panose="02020603050405020304" pitchFamily="18" charset="0"/>
              </a:rPr>
              <a:t>centered</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and family-</a:t>
            </a:r>
            <a:r>
              <a:rPr lang="en-GB" sz="2000" i="1" dirty="0" err="1">
                <a:effectLst/>
                <a:latin typeface="Calibri" panose="020F0502020204030204" pitchFamily="34" charset="0"/>
                <a:ea typeface="Calibri" panose="020F0502020204030204" pitchFamily="34" charset="0"/>
                <a:cs typeface="Times New Roman" panose="02020603050405020304" pitchFamily="18" charset="0"/>
              </a:rPr>
              <a:t>centered</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societies (</a:t>
            </a:r>
            <a:r>
              <a:rPr lang="en-GB" sz="2000" i="1" dirty="0" err="1">
                <a:effectLst/>
                <a:latin typeface="Calibri" panose="020F0502020204030204" pitchFamily="34" charset="0"/>
                <a:ea typeface="Calibri" panose="020F0502020204030204" pitchFamily="34" charset="0"/>
                <a:cs typeface="Times New Roman" panose="02020603050405020304" pitchFamily="18" charset="0"/>
              </a:rPr>
              <a:t>Domenig</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p.216). </a:t>
            </a:r>
          </a:p>
          <a:p>
            <a:pPr marL="0" indent="0">
              <a:buNone/>
            </a:pPr>
            <a:endParaRPr lang="en-GB" dirty="0"/>
          </a:p>
        </p:txBody>
      </p:sp>
      <p:sp>
        <p:nvSpPr>
          <p:cNvPr id="4" name="Slide Number Placeholder 3">
            <a:extLst>
              <a:ext uri="{FF2B5EF4-FFF2-40B4-BE49-F238E27FC236}">
                <a16:creationId xmlns="" xmlns:a16="http://schemas.microsoft.com/office/drawing/2014/main" id="{228B36D3-065F-49D2-AD31-ECA7AAA3E742}"/>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33841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1371242" y="685800"/>
            <a:ext cx="10555818" cy="1485900"/>
          </a:xfrm>
        </p:spPr>
        <p:txBody>
          <a:bodyPr>
            <a:normAutofit/>
          </a:bodyPr>
          <a:lstStyle/>
          <a:p>
            <a:r>
              <a:rPr lang="de-DE" dirty="0"/>
              <a:t>Family prototypes related to different cultural contexts </a:t>
            </a:r>
            <a:r>
              <a:rPr lang="de-DE" sz="1400" dirty="0"/>
              <a:t>Heidi Keller (2011)</a:t>
            </a:r>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p:txBody>
          <a:bodyPr>
            <a:normAutofit/>
          </a:bodyPr>
          <a:lstStyle/>
          <a:p>
            <a:pPr>
              <a:lnSpc>
                <a:spcPct val="1500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19</a:t>
            </a:fld>
            <a:endParaRPr lang="en-GB"/>
          </a:p>
        </p:txBody>
      </p:sp>
      <p:graphicFrame>
        <p:nvGraphicFramePr>
          <p:cNvPr id="2" name="Tabelle 1">
            <a:extLst>
              <a:ext uri="{FF2B5EF4-FFF2-40B4-BE49-F238E27FC236}">
                <a16:creationId xmlns="" xmlns:a16="http://schemas.microsoft.com/office/drawing/2014/main" id="{AB629EDB-8C30-4F8C-A80E-4538B03D941B}"/>
              </a:ext>
            </a:extLst>
          </p:cNvPr>
          <p:cNvGraphicFramePr>
            <a:graphicFrameLocks noGrp="1"/>
          </p:cNvGraphicFramePr>
          <p:nvPr>
            <p:extLst>
              <p:ext uri="{D42A27DB-BD31-4B8C-83A1-F6EECF244321}">
                <p14:modId xmlns:p14="http://schemas.microsoft.com/office/powerpoint/2010/main" val="4152047962"/>
              </p:ext>
            </p:extLst>
          </p:nvPr>
        </p:nvGraphicFramePr>
        <p:xfrm>
          <a:off x="1773932" y="2339109"/>
          <a:ext cx="8208912" cy="3337315"/>
        </p:xfrm>
        <a:graphic>
          <a:graphicData uri="http://schemas.openxmlformats.org/drawingml/2006/table">
            <a:tbl>
              <a:tblPr firstRow="1" firstCol="1" bandRow="1"/>
              <a:tblGrid>
                <a:gridCol w="4104456">
                  <a:extLst>
                    <a:ext uri="{9D8B030D-6E8A-4147-A177-3AD203B41FA5}">
                      <a16:colId xmlns="" xmlns:a16="http://schemas.microsoft.com/office/drawing/2014/main" val="2708725470"/>
                    </a:ext>
                  </a:extLst>
                </a:gridCol>
                <a:gridCol w="4104456">
                  <a:extLst>
                    <a:ext uri="{9D8B030D-6E8A-4147-A177-3AD203B41FA5}">
                      <a16:colId xmlns="" xmlns:a16="http://schemas.microsoft.com/office/drawing/2014/main" val="3636413414"/>
                    </a:ext>
                  </a:extLst>
                </a:gridCol>
              </a:tblGrid>
              <a:tr h="271360">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Prototype: Psychological autonomy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500"/>
                        </a:lnSpc>
                        <a:spcBef>
                          <a:spcPts val="600"/>
                        </a:spcBef>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Prototype: Relational attachment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653452674"/>
                  </a:ext>
                </a:extLst>
              </a:tr>
              <a:tr h="271360">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Accepting children how they are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Family relation are in the focus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5635172"/>
                  </a:ext>
                </a:extLst>
              </a:tr>
              <a:tr h="558919">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Perception of children`s needs and wishes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Children take over relevant tasks within the family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3785695"/>
                  </a:ext>
                </a:extLst>
              </a:tr>
              <a:tr h="558919">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Offer possibilities to develop own skills and competences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Children are embedded in a system of expectations and duties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5219720"/>
                  </a:ext>
                </a:extLst>
              </a:tr>
              <a:tr h="558919">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Respect boundaries of the child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Parents are the experts who know what is the best for their children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8266122"/>
                  </a:ext>
                </a:extLst>
              </a:tr>
              <a:tr h="558919">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Praise and appreciation are expressed towards the child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2992690"/>
                  </a:ext>
                </a:extLst>
              </a:tr>
              <a:tr h="558919">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Equal rights model: questions are asked and opportunities are offered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6797988"/>
                  </a:ext>
                </a:extLst>
              </a:tr>
            </a:tbl>
          </a:graphicData>
        </a:graphic>
      </p:graphicFrame>
      <p:sp>
        <p:nvSpPr>
          <p:cNvPr id="3" name="Rectangle 1">
            <a:extLst>
              <a:ext uri="{FF2B5EF4-FFF2-40B4-BE49-F238E27FC236}">
                <a16:creationId xmlns="" xmlns:a16="http://schemas.microsoft.com/office/drawing/2014/main" id="{146C86C7-BFBB-41DE-97B5-1F90F75019A1}"/>
              </a:ext>
            </a:extLst>
          </p:cNvPr>
          <p:cNvSpPr>
            <a:spLocks noChangeArrowheads="1"/>
          </p:cNvSpPr>
          <p:nvPr/>
        </p:nvSpPr>
        <p:spPr bwMode="auto">
          <a:xfrm>
            <a:off x="3294063" y="297180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8006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362DFFC-4DCC-48EE-B781-94D04B95F1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76"/>
            <a:ext cx="530213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9914" y="791570"/>
            <a:ext cx="4017792" cy="5262390"/>
          </a:xfrm>
        </p:spPr>
        <p:txBody>
          <a:bodyPr anchor="ctr">
            <a:normAutofit/>
          </a:bodyPr>
          <a:lstStyle/>
          <a:p>
            <a:r>
              <a:rPr lang="en-GB" sz="3600" dirty="0">
                <a:solidFill>
                  <a:schemeClr val="bg2"/>
                </a:solidFill>
              </a:rPr>
              <a:t>On completion of this module you will be able to:</a:t>
            </a:r>
          </a:p>
        </p:txBody>
      </p:sp>
      <p:sp>
        <p:nvSpPr>
          <p:cNvPr id="11" name="Rectangle 10">
            <a:extLst>
              <a:ext uri="{FF2B5EF4-FFF2-40B4-BE49-F238E27FC236}">
                <a16:creationId xmlns="" xmlns:a16="http://schemas.microsoft.com/office/drawing/2014/main" id="{18B8B265-E68C-4B64-9238-781F0102C5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2138" y="376"/>
            <a:ext cx="22854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5111" y="791570"/>
            <a:ext cx="4891034" cy="5262390"/>
          </a:xfrm>
        </p:spPr>
        <p:txBody>
          <a:bodyPr anchor="ctr">
            <a:normAutofit/>
          </a:bodyPr>
          <a:lstStyle/>
          <a:p>
            <a:pPr lvl="0">
              <a:lnSpc>
                <a:spcPts val="1500"/>
              </a:lnSpc>
              <a:spcBef>
                <a:spcPts val="600"/>
              </a:spcBef>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 different approaches to pregnancy, giving birth, childhood and parenting</a:t>
            </a:r>
          </a:p>
          <a:p>
            <a:pPr lvl="0">
              <a:lnSpc>
                <a:spcPts val="1500"/>
              </a:lnSpc>
              <a:spcBef>
                <a:spcPts val="600"/>
              </a:spcBef>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Bef>
                <a:spcPts val="600"/>
              </a:spcBef>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Work with (expecting) parents, children and families in a culturally sensitive way</a:t>
            </a:r>
          </a:p>
          <a:p>
            <a:pPr lvl="0">
              <a:lnSpc>
                <a:spcPts val="1500"/>
              </a:lnSpc>
              <a:spcBef>
                <a:spcPts val="600"/>
              </a:spcBef>
              <a:buFont typeface="Wingdings" panose="05000000000000000000" pitchFamily="2" charset="2"/>
              <a:buChar cha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Aft>
                <a:spcPts val="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 inclusion of diverse families</a:t>
            </a:r>
          </a:p>
          <a:p>
            <a:pPr lvl="0">
              <a:lnSpc>
                <a:spcPts val="1500"/>
              </a:lnSpc>
              <a:spcAft>
                <a:spcPts val="0"/>
              </a:spcAft>
              <a:buFont typeface="Wingdings" panose="05000000000000000000" pitchFamily="2" charset="2"/>
              <a:buChar cha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ts val="1500"/>
              </a:lnSpc>
              <a:spcAft>
                <a:spcPts val="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 the dynamics of violence within families across cultures</a:t>
            </a:r>
          </a:p>
          <a:p>
            <a:pPr lvl="0">
              <a:lnSpc>
                <a:spcPts val="1500"/>
              </a:lnSpc>
              <a:spcAft>
                <a:spcPts val="0"/>
              </a:spcAft>
              <a:buFont typeface="Wingdings" panose="05000000000000000000" pitchFamily="2" charset="2"/>
              <a:buChar cha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Avoid cultural bias</a:t>
            </a:r>
            <a:endParaRPr lang="en-GB" sz="1800" dirty="0"/>
          </a:p>
        </p:txBody>
      </p:sp>
      <p:sp>
        <p:nvSpPr>
          <p:cNvPr id="4" name="Slide Number Placeholder 3"/>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63C1F6A-ED46-4402-A88B-1090E9F1D96A}"/>
              </a:ext>
            </a:extLst>
          </p:cNvPr>
          <p:cNvPicPr>
            <a:picLocks noChangeAspect="1"/>
          </p:cNvPicPr>
          <p:nvPr/>
        </p:nvPicPr>
        <p:blipFill>
          <a:blip r:embed="rId2"/>
          <a:stretch>
            <a:fillRect/>
          </a:stretch>
        </p:blipFill>
        <p:spPr>
          <a:xfrm>
            <a:off x="837828" y="1124744"/>
            <a:ext cx="6049695" cy="3153420"/>
          </a:xfrm>
          <a:prstGeom prst="rect">
            <a:avLst/>
          </a:prstGeom>
        </p:spPr>
      </p:pic>
      <p:sp>
        <p:nvSpPr>
          <p:cNvPr id="4" name="Slide Number Placeholder 3">
            <a:extLst>
              <a:ext uri="{FF2B5EF4-FFF2-40B4-BE49-F238E27FC236}">
                <a16:creationId xmlns="" xmlns:a16="http://schemas.microsoft.com/office/drawing/2014/main" id="{8184FFAB-3D06-4CED-B8BB-3319134611E7}"/>
              </a:ext>
            </a:extLst>
          </p:cNvPr>
          <p:cNvSpPr>
            <a:spLocks noGrp="1"/>
          </p:cNvSpPr>
          <p:nvPr>
            <p:ph type="sldNum" sz="quarter" idx="12"/>
          </p:nvPr>
        </p:nvSpPr>
        <p:spPr/>
        <p:txBody>
          <a:bodyPr/>
          <a:lstStyle/>
          <a:p>
            <a:fld id="{C014DD1E-5D91-48A3-AD6D-45FBA980D106}" type="slidenum">
              <a:rPr lang="en-GB" smtClean="0"/>
              <a:t>20</a:t>
            </a:fld>
            <a:endParaRPr lang="en-GB"/>
          </a:p>
        </p:txBody>
      </p:sp>
      <p:sp>
        <p:nvSpPr>
          <p:cNvPr id="6" name="Title 5">
            <a:extLst>
              <a:ext uri="{FF2B5EF4-FFF2-40B4-BE49-F238E27FC236}">
                <a16:creationId xmlns="" xmlns:a16="http://schemas.microsoft.com/office/drawing/2014/main" id="{33EFC224-E9C1-4C78-B25C-F82EDC03110B}"/>
              </a:ext>
            </a:extLst>
          </p:cNvPr>
          <p:cNvSpPr>
            <a:spLocks noGrp="1"/>
          </p:cNvSpPr>
          <p:nvPr>
            <p:ph type="title" idx="4294967295"/>
          </p:nvPr>
        </p:nvSpPr>
        <p:spPr>
          <a:xfrm>
            <a:off x="907895" y="468312"/>
            <a:ext cx="9598025" cy="779463"/>
          </a:xfrm>
        </p:spPr>
        <p:txBody>
          <a:bodyPr/>
          <a:lstStyle/>
          <a:p>
            <a:r>
              <a:rPr lang="en-GB" dirty="0"/>
              <a:t>Older people in families</a:t>
            </a:r>
          </a:p>
        </p:txBody>
      </p:sp>
      <p:pic>
        <p:nvPicPr>
          <p:cNvPr id="9" name="Content Placeholder 8">
            <a:extLst>
              <a:ext uri="{FF2B5EF4-FFF2-40B4-BE49-F238E27FC236}">
                <a16:creationId xmlns="" xmlns:a16="http://schemas.microsoft.com/office/drawing/2014/main" id="{0A06E076-93B9-4978-9C6F-BB21E771561A}"/>
              </a:ext>
            </a:extLst>
          </p:cNvPr>
          <p:cNvPicPr>
            <a:picLocks noGrp="1" noChangeAspect="1"/>
          </p:cNvPicPr>
          <p:nvPr>
            <p:ph sz="half" idx="4294967295"/>
          </p:nvPr>
        </p:nvPicPr>
        <p:blipFill>
          <a:blip r:embed="rId3"/>
          <a:stretch>
            <a:fillRect/>
          </a:stretch>
        </p:blipFill>
        <p:spPr>
          <a:xfrm>
            <a:off x="6260426" y="3498295"/>
            <a:ext cx="5821362" cy="2916237"/>
          </a:xfrm>
          <a:prstGeom prst="rect">
            <a:avLst/>
          </a:prstGeom>
        </p:spPr>
      </p:pic>
      <p:sp>
        <p:nvSpPr>
          <p:cNvPr id="3" name="Rectangle 2"/>
          <p:cNvSpPr/>
          <p:nvPr/>
        </p:nvSpPr>
        <p:spPr>
          <a:xfrm>
            <a:off x="693812" y="6021288"/>
            <a:ext cx="349166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all" spc="0" normalizeH="0" baseline="0" noProof="0" dirty="0" smtClean="0">
                <a:ln>
                  <a:noFill/>
                </a:ln>
                <a:effectLst/>
                <a:uLnTx/>
                <a:uFillTx/>
                <a:ea typeface="+mj-ea"/>
                <a:cs typeface="+mj-cs"/>
              </a:rPr>
              <a:t>Source: Yang Liu (2010):East meets West</a:t>
            </a:r>
            <a:endParaRPr kumimoji="0" lang="en-GB" sz="18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225116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EBEACE-CD1D-407E-BE99-74EC502ADC28}"/>
              </a:ext>
            </a:extLst>
          </p:cNvPr>
          <p:cNvSpPr>
            <a:spLocks noGrp="1"/>
          </p:cNvSpPr>
          <p:nvPr>
            <p:ph type="title"/>
          </p:nvPr>
        </p:nvSpPr>
        <p:spPr/>
        <p:txBody>
          <a:bodyPr/>
          <a:lstStyle/>
          <a:p>
            <a:r>
              <a:rPr lang="en-GB" dirty="0"/>
              <a:t>Older people in families</a:t>
            </a:r>
          </a:p>
        </p:txBody>
      </p:sp>
      <p:sp>
        <p:nvSpPr>
          <p:cNvPr id="3" name="Content Placeholder 2">
            <a:extLst>
              <a:ext uri="{FF2B5EF4-FFF2-40B4-BE49-F238E27FC236}">
                <a16:creationId xmlns="" xmlns:a16="http://schemas.microsoft.com/office/drawing/2014/main" id="{5BE04BD1-CA7D-456D-A20B-F29FA6F59E2F}"/>
              </a:ext>
            </a:extLst>
          </p:cNvPr>
          <p:cNvSpPr>
            <a:spLocks noGrp="1"/>
          </p:cNvSpPr>
          <p:nvPr>
            <p:ph idx="1"/>
          </p:nvPr>
        </p:nvSpPr>
        <p:spPr/>
        <p:txBody>
          <a:bodyPr/>
          <a:lstStyle/>
          <a:p>
            <a:pPr algn="just">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the two pictures Yang Liu illustrates different kinds of intergenerational relations which might be related to different cultural backgrounds. Older people might play a “bigger” role in some cultures. </a:t>
            </a:r>
          </a:p>
          <a:p>
            <a:pPr marL="0" indent="0" algn="just">
              <a:lnSpc>
                <a:spcPts val="1500"/>
              </a:lnSpc>
              <a:spcBef>
                <a:spcPts val="60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also expressed in the picture of everyday-life. Depending on the cultural background, older people can play an active role within the family e.g. taking care of the grandchildren whereas in other contexts older family members are less engaged in this role.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When working with clients/patients from different cultural backgrounds we may need to consider that older family members might have more or less influence on the client/patient depending on the cultural background of the family. Grandparents might be a valuable source of support for a family or might interfere in an undesirable way. Furthermore, if we work with older clients/patients we need to be aware of the role they play in their family. Are they well embedded and involved with their families or more isolated from them? </a:t>
            </a:r>
            <a:endParaRPr lang="en-GB" sz="1800" dirty="0"/>
          </a:p>
          <a:p>
            <a:endParaRPr lang="en-GB" dirty="0"/>
          </a:p>
        </p:txBody>
      </p:sp>
      <p:sp>
        <p:nvSpPr>
          <p:cNvPr id="4" name="Slide Number Placeholder 3">
            <a:extLst>
              <a:ext uri="{FF2B5EF4-FFF2-40B4-BE49-F238E27FC236}">
                <a16:creationId xmlns="" xmlns:a16="http://schemas.microsoft.com/office/drawing/2014/main" id="{8513A989-9609-4D89-A3C5-8A0C87080B39}"/>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427224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E56D970-0BF7-4AF1-B00C-8D4D4EA4C518}"/>
              </a:ext>
            </a:extLst>
          </p:cNvPr>
          <p:cNvSpPr>
            <a:spLocks noGrp="1"/>
          </p:cNvSpPr>
          <p:nvPr>
            <p:ph type="title"/>
          </p:nvPr>
        </p:nvSpPr>
        <p:spPr/>
        <p:txBody>
          <a:bodyPr/>
          <a:lstStyle/>
          <a:p>
            <a:r>
              <a:rPr lang="de-DE" dirty="0"/>
              <a:t>Violence within families across cultures</a:t>
            </a:r>
          </a:p>
        </p:txBody>
      </p:sp>
      <p:sp>
        <p:nvSpPr>
          <p:cNvPr id="3" name="Inhaltsplatzhalter 2">
            <a:extLst>
              <a:ext uri="{FF2B5EF4-FFF2-40B4-BE49-F238E27FC236}">
                <a16:creationId xmlns="" xmlns:a16="http://schemas.microsoft.com/office/drawing/2014/main" id="{99A9B2B5-EA29-49F7-B11A-E8E9EA7CF9C8}"/>
              </a:ext>
            </a:extLst>
          </p:cNvPr>
          <p:cNvSpPr>
            <a:spLocks noGrp="1"/>
          </p:cNvSpPr>
          <p:nvPr>
            <p:ph idx="1"/>
          </p:nvPr>
        </p:nvSpPr>
        <p:spPr/>
        <p:txBody>
          <a:bodyPr vert="horz" lIns="91440" tIns="45720" rIns="91440" bIns="45720" rtlCol="0" anchor="t">
            <a:normAutofit/>
          </a:bodyPr>
          <a:lstStyle/>
          <a:p>
            <a:pPr marL="383540" indent="-383540">
              <a:lnSpc>
                <a:spcPts val="1500"/>
              </a:lnSpc>
              <a:spcBef>
                <a:spcPts val="600"/>
              </a:spcBef>
            </a:pPr>
            <a:r>
              <a:rPr lang="en-GB" sz="2000" dirty="0">
                <a:effectLst/>
                <a:latin typeface="Calibri"/>
                <a:ea typeface="Calibri" panose="020F0502020204030204" pitchFamily="34" charset="0"/>
                <a:cs typeface="Times New Roman"/>
              </a:rPr>
              <a:t>Unfortunately violence within families or against children occurs across all cultures</a:t>
            </a:r>
            <a:endParaRPr lang="en-US">
              <a:latin typeface="Calibri"/>
              <a:cs typeface="Times New Roman"/>
            </a:endParaRPr>
          </a:p>
          <a:p>
            <a:pPr marL="383540" indent="-383540">
              <a:lnSpc>
                <a:spcPts val="1500"/>
              </a:lnSpc>
              <a:spcBef>
                <a:spcPts val="600"/>
              </a:spcBef>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83540" indent="-383540">
              <a:lnSpc>
                <a:spcPts val="1500"/>
              </a:lnSpc>
              <a:spcBef>
                <a:spcPts val="600"/>
              </a:spcBef>
            </a:pPr>
            <a:r>
              <a:rPr lang="en-GB" sz="2000" dirty="0">
                <a:latin typeface="Calibri"/>
                <a:ea typeface="Calibri" panose="020F0502020204030204" pitchFamily="34" charset="0"/>
                <a:cs typeface="Times New Roman"/>
              </a:rPr>
              <a:t>However, </a:t>
            </a:r>
            <a:r>
              <a:rPr lang="en-GB" sz="2000" dirty="0">
                <a:effectLst/>
                <a:latin typeface="Calibri"/>
                <a:ea typeface="Calibri" panose="020F0502020204030204" pitchFamily="34" charset="0"/>
                <a:cs typeface="Times New Roman"/>
              </a:rPr>
              <a:t>it </a:t>
            </a:r>
            <a:r>
              <a:rPr lang="en-GB" sz="2000" dirty="0">
                <a:solidFill>
                  <a:schemeClr val="tx1"/>
                </a:solidFill>
                <a:effectLst/>
                <a:latin typeface="Calibri"/>
                <a:ea typeface="Calibri" panose="020F0502020204030204" pitchFamily="34" charset="0"/>
                <a:cs typeface="Times New Roman"/>
              </a:rPr>
              <a:t>may</a:t>
            </a:r>
            <a:r>
              <a:rPr lang="en-GB" sz="2000" dirty="0">
                <a:solidFill>
                  <a:schemeClr val="tx1"/>
                </a:solidFill>
                <a:latin typeface="Calibri"/>
                <a:ea typeface="Calibri" panose="020F0502020204030204" pitchFamily="34" charset="0"/>
                <a:cs typeface="Times New Roman"/>
              </a:rPr>
              <a:t> be</a:t>
            </a:r>
            <a:r>
              <a:rPr lang="en-GB" sz="2000" dirty="0">
                <a:solidFill>
                  <a:schemeClr val="tx1"/>
                </a:solidFill>
                <a:effectLst/>
                <a:latin typeface="Calibri"/>
                <a:ea typeface="Calibri" panose="020F0502020204030204" pitchFamily="34" charset="0"/>
                <a:cs typeface="Times New Roman"/>
              </a:rPr>
              <a:t> that violence is justified by</a:t>
            </a:r>
            <a:r>
              <a:rPr lang="en-GB" sz="2000" dirty="0">
                <a:solidFill>
                  <a:schemeClr val="tx1"/>
                </a:solidFill>
                <a:latin typeface="Calibri"/>
                <a:ea typeface="Calibri" panose="020F0502020204030204" pitchFamily="34" charset="0"/>
                <a:cs typeface="Times New Roman"/>
              </a:rPr>
              <a:t> the</a:t>
            </a:r>
            <a:r>
              <a:rPr lang="en-GB" sz="2000" dirty="0">
                <a:solidFill>
                  <a:schemeClr val="tx1"/>
                </a:solidFill>
                <a:effectLst/>
                <a:latin typeface="Calibri"/>
                <a:ea typeface="Calibri" panose="020F0502020204030204" pitchFamily="34" charset="0"/>
                <a:cs typeface="Times New Roman"/>
              </a:rPr>
              <a:t> cultural </a:t>
            </a:r>
            <a:r>
              <a:rPr lang="en-GB" sz="2000" dirty="0">
                <a:solidFill>
                  <a:schemeClr val="tx1"/>
                </a:solidFill>
                <a:latin typeface="Calibri"/>
                <a:ea typeface="Calibri" panose="020F0502020204030204" pitchFamily="34" charset="0"/>
                <a:cs typeface="Times New Roman"/>
              </a:rPr>
              <a:t>context</a:t>
            </a:r>
            <a:r>
              <a:rPr lang="en-GB" sz="2000" dirty="0">
                <a:solidFill>
                  <a:schemeClr val="tx1"/>
                </a:solidFill>
                <a:effectLst/>
                <a:latin typeface="Calibri"/>
                <a:ea typeface="Calibri" panose="020F0502020204030204" pitchFamily="34" charset="0"/>
                <a:cs typeface="Times New Roman"/>
              </a:rPr>
              <a:t> s</a:t>
            </a:r>
            <a:r>
              <a:rPr lang="en-GB" sz="2000" dirty="0">
                <a:effectLst/>
                <a:latin typeface="Calibri"/>
                <a:ea typeface="Calibri" panose="020F0502020204030204" pitchFamily="34" charset="0"/>
                <a:cs typeface="Times New Roman"/>
              </a:rPr>
              <a:t>uch as forced marriage or genital mutilation</a:t>
            </a:r>
          </a:p>
          <a:p>
            <a:pPr marL="383540" indent="-383540">
              <a:lnSpc>
                <a:spcPts val="1500"/>
              </a:lnSpc>
              <a:spcBef>
                <a:spcPts val="600"/>
              </a:spcBef>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83540" indent="-383540">
              <a:lnSpc>
                <a:spcPts val="1500"/>
              </a:lnSpc>
              <a:spcBef>
                <a:spcPts val="600"/>
              </a:spcBef>
            </a:pPr>
            <a:r>
              <a:rPr lang="en-GB" sz="2000" dirty="0">
                <a:effectLst/>
                <a:latin typeface="Calibri"/>
                <a:ea typeface="Calibri" panose="020F0502020204030204" pitchFamily="34" charset="0"/>
                <a:cs typeface="Times New Roman"/>
              </a:rPr>
              <a:t>No matter where it appears violence is always a sign of helplessness and a means to exercise power. And this should not be tolerated</a:t>
            </a:r>
          </a:p>
          <a:p>
            <a:pPr marL="0" indent="0">
              <a:lnSpc>
                <a:spcPts val="1500"/>
              </a:lnSpc>
              <a:spcBef>
                <a:spcPts val="600"/>
              </a:spcBef>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marL="383540" indent="-383540">
              <a:lnSpc>
                <a:spcPts val="1500"/>
              </a:lnSpc>
              <a:spcBef>
                <a:spcPts val="600"/>
              </a:spcBef>
            </a:pPr>
            <a:r>
              <a:rPr lang="en-GB" sz="2000" dirty="0">
                <a:effectLst/>
                <a:latin typeface="Calibri" panose="020F0502020204030204" pitchFamily="34" charset="0"/>
                <a:ea typeface="Calibri" panose="020F0502020204030204" pitchFamily="34" charset="0"/>
                <a:cs typeface="Times New Roman" panose="02020603050405020304" pitchFamily="18" charset="0"/>
              </a:rPr>
              <a:t>As a social or health care professional you might deal with clients or patients that have experienced different forms of violence.</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Find a first aid manual here: </a:t>
            </a:r>
            <a:r>
              <a:rPr lang="en-GB" sz="2000" dirty="0">
                <a:effectLst/>
                <a:latin typeface="Calibri" panose="020F0502020204030204" pitchFamily="34" charset="0"/>
                <a:ea typeface="Calibri" panose="020F0502020204030204" pitchFamily="34" charset="0"/>
                <a:cs typeface="Times New Roman" panose="02020603050405020304" pitchFamily="18" charset="0"/>
              </a:rPr>
              <a:t>First Aid Manual of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Emprove</a:t>
            </a:r>
            <a:r>
              <a:rPr lang="en-GB" sz="2000" dirty="0">
                <a:effectLst/>
                <a:latin typeface="Calibri" panose="020F0502020204030204" pitchFamily="34" charset="0"/>
                <a:ea typeface="Calibri" panose="020F0502020204030204" pitchFamily="34" charset="0"/>
                <a:cs typeface="Times New Roman" panose="02020603050405020304" pitchFamily="18" charset="0"/>
              </a:rPr>
              <a:t> Foundation: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https://emproveproject.eu/first-aid-kit/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383540" indent="-383540"/>
            <a:endParaRPr lang="de-DE" dirty="0">
              <a:cs typeface="Calibri"/>
            </a:endParaRPr>
          </a:p>
        </p:txBody>
      </p:sp>
      <p:sp>
        <p:nvSpPr>
          <p:cNvPr id="4" name="Foliennummernplatzhalter 3">
            <a:extLst>
              <a:ext uri="{FF2B5EF4-FFF2-40B4-BE49-F238E27FC236}">
                <a16:creationId xmlns="" xmlns:a16="http://schemas.microsoft.com/office/drawing/2014/main" id="{A122113F-AA15-45B3-9AB1-DE2AAA38299D}"/>
              </a:ext>
            </a:extLst>
          </p:cNvPr>
          <p:cNvSpPr>
            <a:spLocks noGrp="1"/>
          </p:cNvSpPr>
          <p:nvPr>
            <p:ph type="sldNum" sz="quarter" idx="12"/>
          </p:nvPr>
        </p:nvSpPr>
        <p:spPr/>
        <p:txBody>
          <a:bodyPr/>
          <a:lstStyle/>
          <a:p>
            <a:fld id="{C014DD1E-5D91-48A3-AD6D-45FBA980D106}" type="slidenum">
              <a:rPr lang="en-GB" smtClean="0"/>
              <a:t>22</a:t>
            </a:fld>
            <a:endParaRPr lang="en-GB"/>
          </a:p>
        </p:txBody>
      </p:sp>
    </p:spTree>
    <p:extLst>
      <p:ext uri="{BB962C8B-B14F-4D97-AF65-F5344CB8AC3E}">
        <p14:creationId xmlns:p14="http://schemas.microsoft.com/office/powerpoint/2010/main" val="11881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1371243" y="685800"/>
            <a:ext cx="9598700" cy="892402"/>
          </a:xfrm>
        </p:spPr>
        <p:txBody>
          <a:bodyPr/>
          <a:lstStyle/>
          <a:p>
            <a:r>
              <a:rPr lang="de-DE" dirty="0"/>
              <a:t>Summary</a:t>
            </a:r>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a:xfrm>
            <a:off x="1371243" y="2060848"/>
            <a:ext cx="9598700" cy="3888432"/>
          </a:xfrm>
        </p:spPr>
        <p:txBody>
          <a:bodyPr>
            <a:normAutofit/>
          </a:bodyPr>
          <a:lstStyle/>
          <a:p>
            <a:pPr>
              <a:lnSpc>
                <a:spcPts val="1500"/>
              </a:lnSpc>
              <a:spcBef>
                <a:spcPts val="600"/>
              </a:spcBef>
            </a:pPr>
            <a:r>
              <a:rPr lang="en-GB" sz="1800" i="1" dirty="0">
                <a:latin typeface="Calibri" panose="020F0502020204030204" pitchFamily="34" charset="0"/>
                <a:ea typeface="Calibri" panose="020F0502020204030204" pitchFamily="34" charset="0"/>
                <a:cs typeface="Times New Roman" panose="02020603050405020304" pitchFamily="18" charset="0"/>
              </a:rPr>
              <a:t>F</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amilies can take different shapes and there might be different concepts of relationships within a family.</a:t>
            </a:r>
          </a:p>
          <a:p>
            <a:pPr>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most cases they have a significant impact on the client/patient’s well-being. </a:t>
            </a:r>
          </a:p>
          <a:p>
            <a:pPr>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Family relations can be a valuable resource for a patient/client </a:t>
            </a:r>
          </a:p>
          <a:p>
            <a:pPr>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Though sometimes unfavourable constellations within families can have a negative impact on a patient/client </a:t>
            </a:r>
          </a:p>
          <a:p>
            <a:pPr>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Try to evaluate what the family means to your patient/client. What factors contribute to his or her wellbeing, or are hindering it. </a:t>
            </a:r>
          </a:p>
          <a:p>
            <a:pPr>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Try to encourage him/her to find the right balance between the sense of belonging to the family and the autonomy of the individual</a:t>
            </a:r>
          </a:p>
          <a:p>
            <a:pPr>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But be careful not to evaluate this according to our own cultural background!</a:t>
            </a:r>
            <a:endParaRPr lang="de-D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23389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4C4D36A4-C398-4C57-AEC5-6912937529D7}"/>
              </a:ext>
            </a:extLst>
          </p:cNvPr>
          <p:cNvSpPr>
            <a:spLocks noGrp="1"/>
          </p:cNvSpPr>
          <p:nvPr>
            <p:ph type="title"/>
          </p:nvPr>
        </p:nvSpPr>
        <p:spPr/>
        <p:txBody>
          <a:bodyPr>
            <a:normAutofit/>
          </a:bodyPr>
          <a:lstStyle/>
          <a:p>
            <a:pPr algn="l"/>
            <a:r>
              <a:rPr lang="de-DE" sz="5400" dirty="0" err="1"/>
              <a:t>Childhood</a:t>
            </a:r>
            <a:r>
              <a:rPr lang="de-DE" sz="5400" dirty="0"/>
              <a:t> </a:t>
            </a:r>
            <a:r>
              <a:rPr lang="de-DE" sz="5400" dirty="0" err="1"/>
              <a:t>across</a:t>
            </a:r>
            <a:r>
              <a:rPr lang="de-DE" sz="5400" dirty="0"/>
              <a:t> Cultures </a:t>
            </a:r>
          </a:p>
        </p:txBody>
      </p:sp>
      <p:sp>
        <p:nvSpPr>
          <p:cNvPr id="4" name="Foliennummernplatzhalter 3">
            <a:extLst>
              <a:ext uri="{FF2B5EF4-FFF2-40B4-BE49-F238E27FC236}">
                <a16:creationId xmlns="" xmlns:a16="http://schemas.microsoft.com/office/drawing/2014/main" id="{7D175E41-3FA5-4DCD-8DF5-0803A769D851}"/>
              </a:ext>
            </a:extLst>
          </p:cNvPr>
          <p:cNvSpPr>
            <a:spLocks noGrp="1"/>
          </p:cNvSpPr>
          <p:nvPr>
            <p:ph type="sldNum" sz="quarter" idx="12"/>
          </p:nvPr>
        </p:nvSpPr>
        <p:spPr/>
        <p:txBody>
          <a:bodyPr/>
          <a:lstStyle/>
          <a:p>
            <a:fld id="{C014DD1E-5D91-48A3-AD6D-45FBA980D106}" type="slidenum">
              <a:rPr lang="en-GB" smtClean="0"/>
              <a:t>24</a:t>
            </a:fld>
            <a:endParaRPr lang="en-GB"/>
          </a:p>
        </p:txBody>
      </p:sp>
    </p:spTree>
    <p:extLst>
      <p:ext uri="{BB962C8B-B14F-4D97-AF65-F5344CB8AC3E}">
        <p14:creationId xmlns:p14="http://schemas.microsoft.com/office/powerpoint/2010/main" val="4280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EC591072-26B2-44F7-8573-484E04B9F327}"/>
              </a:ext>
            </a:extLst>
          </p:cNvPr>
          <p:cNvSpPr>
            <a:spLocks noGrp="1"/>
          </p:cNvSpPr>
          <p:nvPr>
            <p:ph type="sldNum" sz="quarter" idx="12"/>
          </p:nvPr>
        </p:nvSpPr>
        <p:spPr/>
        <p:txBody>
          <a:bodyPr/>
          <a:lstStyle/>
          <a:p>
            <a:fld id="{C014DD1E-5D91-48A3-AD6D-45FBA980D106}" type="slidenum">
              <a:rPr lang="en-GB" smtClean="0"/>
              <a:t>25</a:t>
            </a:fld>
            <a:endParaRPr lang="en-GB"/>
          </a:p>
        </p:txBody>
      </p:sp>
      <p:pic>
        <p:nvPicPr>
          <p:cNvPr id="6" name="Picture 5">
            <a:extLst>
              <a:ext uri="{FF2B5EF4-FFF2-40B4-BE49-F238E27FC236}">
                <a16:creationId xmlns="" xmlns:a16="http://schemas.microsoft.com/office/drawing/2014/main" id="{85AEE19C-82B2-487E-8393-96A7903799FC}"/>
              </a:ext>
            </a:extLst>
          </p:cNvPr>
          <p:cNvPicPr>
            <a:picLocks noChangeAspect="1"/>
          </p:cNvPicPr>
          <p:nvPr/>
        </p:nvPicPr>
        <p:blipFill>
          <a:blip r:embed="rId2"/>
          <a:stretch>
            <a:fillRect/>
          </a:stretch>
        </p:blipFill>
        <p:spPr>
          <a:xfrm>
            <a:off x="1239975" y="413980"/>
            <a:ext cx="2557277" cy="1714706"/>
          </a:xfrm>
          <a:prstGeom prst="rect">
            <a:avLst/>
          </a:prstGeom>
        </p:spPr>
      </p:pic>
      <p:pic>
        <p:nvPicPr>
          <p:cNvPr id="7" name="Picture 6">
            <a:extLst>
              <a:ext uri="{FF2B5EF4-FFF2-40B4-BE49-F238E27FC236}">
                <a16:creationId xmlns="" xmlns:a16="http://schemas.microsoft.com/office/drawing/2014/main" id="{9E43359B-E148-40EE-AF8B-2C9C2EE96837}"/>
              </a:ext>
            </a:extLst>
          </p:cNvPr>
          <p:cNvPicPr>
            <a:picLocks noChangeAspect="1"/>
          </p:cNvPicPr>
          <p:nvPr/>
        </p:nvPicPr>
        <p:blipFill>
          <a:blip r:embed="rId3"/>
          <a:stretch>
            <a:fillRect/>
          </a:stretch>
        </p:blipFill>
        <p:spPr>
          <a:xfrm>
            <a:off x="4510236" y="428008"/>
            <a:ext cx="2566639" cy="1706542"/>
          </a:xfrm>
          <a:prstGeom prst="rect">
            <a:avLst/>
          </a:prstGeom>
        </p:spPr>
      </p:pic>
      <p:pic>
        <p:nvPicPr>
          <p:cNvPr id="8" name="Picture 7">
            <a:extLst>
              <a:ext uri="{FF2B5EF4-FFF2-40B4-BE49-F238E27FC236}">
                <a16:creationId xmlns="" xmlns:a16="http://schemas.microsoft.com/office/drawing/2014/main" id="{971F5278-604F-497A-B661-5744FE534352}"/>
              </a:ext>
            </a:extLst>
          </p:cNvPr>
          <p:cNvPicPr>
            <a:picLocks noChangeAspect="1"/>
          </p:cNvPicPr>
          <p:nvPr/>
        </p:nvPicPr>
        <p:blipFill>
          <a:blip r:embed="rId4"/>
          <a:stretch>
            <a:fillRect/>
          </a:stretch>
        </p:blipFill>
        <p:spPr>
          <a:xfrm>
            <a:off x="7838544" y="415328"/>
            <a:ext cx="2557277" cy="1709724"/>
          </a:xfrm>
          <a:prstGeom prst="rect">
            <a:avLst/>
          </a:prstGeom>
        </p:spPr>
      </p:pic>
      <p:pic>
        <p:nvPicPr>
          <p:cNvPr id="9" name="Picture 8">
            <a:extLst>
              <a:ext uri="{FF2B5EF4-FFF2-40B4-BE49-F238E27FC236}">
                <a16:creationId xmlns="" xmlns:a16="http://schemas.microsoft.com/office/drawing/2014/main" id="{56BB4067-5CB0-4B50-88A1-35BCEF1ADBFE}"/>
              </a:ext>
            </a:extLst>
          </p:cNvPr>
          <p:cNvPicPr>
            <a:picLocks noChangeAspect="1"/>
          </p:cNvPicPr>
          <p:nvPr/>
        </p:nvPicPr>
        <p:blipFill>
          <a:blip r:embed="rId5"/>
          <a:stretch>
            <a:fillRect/>
          </a:stretch>
        </p:blipFill>
        <p:spPr>
          <a:xfrm>
            <a:off x="1177610" y="2513575"/>
            <a:ext cx="2557276" cy="1690402"/>
          </a:xfrm>
          <a:prstGeom prst="rect">
            <a:avLst/>
          </a:prstGeom>
        </p:spPr>
      </p:pic>
      <p:pic>
        <p:nvPicPr>
          <p:cNvPr id="10" name="Picture 9">
            <a:extLst>
              <a:ext uri="{FF2B5EF4-FFF2-40B4-BE49-F238E27FC236}">
                <a16:creationId xmlns="" xmlns:a16="http://schemas.microsoft.com/office/drawing/2014/main" id="{D9A31BF0-0CE6-45DC-8698-D8AFAEC299DA}"/>
              </a:ext>
            </a:extLst>
          </p:cNvPr>
          <p:cNvPicPr>
            <a:picLocks noChangeAspect="1"/>
          </p:cNvPicPr>
          <p:nvPr/>
        </p:nvPicPr>
        <p:blipFill>
          <a:blip r:embed="rId6"/>
          <a:stretch>
            <a:fillRect/>
          </a:stretch>
        </p:blipFill>
        <p:spPr>
          <a:xfrm>
            <a:off x="4553927" y="2538022"/>
            <a:ext cx="2479256" cy="1665955"/>
          </a:xfrm>
          <a:prstGeom prst="rect">
            <a:avLst/>
          </a:prstGeom>
        </p:spPr>
      </p:pic>
      <p:pic>
        <p:nvPicPr>
          <p:cNvPr id="11" name="Picture 10">
            <a:extLst>
              <a:ext uri="{FF2B5EF4-FFF2-40B4-BE49-F238E27FC236}">
                <a16:creationId xmlns="" xmlns:a16="http://schemas.microsoft.com/office/drawing/2014/main" id="{FC9A69D6-5AC7-44E2-8EB5-F3E73B61D0E2}"/>
              </a:ext>
            </a:extLst>
          </p:cNvPr>
          <p:cNvPicPr>
            <a:picLocks noChangeAspect="1"/>
          </p:cNvPicPr>
          <p:nvPr/>
        </p:nvPicPr>
        <p:blipFill>
          <a:blip r:embed="rId7"/>
          <a:stretch>
            <a:fillRect/>
          </a:stretch>
        </p:blipFill>
        <p:spPr>
          <a:xfrm>
            <a:off x="7810628" y="2532377"/>
            <a:ext cx="2828571" cy="1590312"/>
          </a:xfrm>
          <a:prstGeom prst="rect">
            <a:avLst/>
          </a:prstGeom>
        </p:spPr>
      </p:pic>
      <p:pic>
        <p:nvPicPr>
          <p:cNvPr id="12" name="Picture 11">
            <a:extLst>
              <a:ext uri="{FF2B5EF4-FFF2-40B4-BE49-F238E27FC236}">
                <a16:creationId xmlns="" xmlns:a16="http://schemas.microsoft.com/office/drawing/2014/main" id="{A8794E36-DB45-41AA-B86C-AF8AC664F61C}"/>
              </a:ext>
            </a:extLst>
          </p:cNvPr>
          <p:cNvPicPr>
            <a:picLocks noChangeAspect="1"/>
          </p:cNvPicPr>
          <p:nvPr/>
        </p:nvPicPr>
        <p:blipFill>
          <a:blip r:embed="rId8"/>
          <a:stretch>
            <a:fillRect/>
          </a:stretch>
        </p:blipFill>
        <p:spPr>
          <a:xfrm>
            <a:off x="1166383" y="4369769"/>
            <a:ext cx="2557276" cy="1832273"/>
          </a:xfrm>
          <a:prstGeom prst="rect">
            <a:avLst/>
          </a:prstGeom>
        </p:spPr>
      </p:pic>
      <p:pic>
        <p:nvPicPr>
          <p:cNvPr id="13" name="Picture 12">
            <a:extLst>
              <a:ext uri="{FF2B5EF4-FFF2-40B4-BE49-F238E27FC236}">
                <a16:creationId xmlns="" xmlns:a16="http://schemas.microsoft.com/office/drawing/2014/main" id="{6B60E5AA-2AE7-4F91-9833-49262CA8DACB}"/>
              </a:ext>
            </a:extLst>
          </p:cNvPr>
          <p:cNvPicPr>
            <a:picLocks noChangeAspect="1"/>
          </p:cNvPicPr>
          <p:nvPr/>
        </p:nvPicPr>
        <p:blipFill>
          <a:blip r:embed="rId9"/>
          <a:stretch>
            <a:fillRect/>
          </a:stretch>
        </p:blipFill>
        <p:spPr>
          <a:xfrm>
            <a:off x="4510236" y="4452927"/>
            <a:ext cx="2479256" cy="1665955"/>
          </a:xfrm>
          <a:prstGeom prst="rect">
            <a:avLst/>
          </a:prstGeom>
        </p:spPr>
      </p:pic>
      <p:pic>
        <p:nvPicPr>
          <p:cNvPr id="14" name="Picture 13">
            <a:extLst>
              <a:ext uri="{FF2B5EF4-FFF2-40B4-BE49-F238E27FC236}">
                <a16:creationId xmlns="" xmlns:a16="http://schemas.microsoft.com/office/drawing/2014/main" id="{EC8BE665-5AA3-4DEB-8F76-5BCE9A4825DB}"/>
              </a:ext>
            </a:extLst>
          </p:cNvPr>
          <p:cNvPicPr>
            <a:picLocks noChangeAspect="1"/>
          </p:cNvPicPr>
          <p:nvPr/>
        </p:nvPicPr>
        <p:blipFill>
          <a:blip r:embed="rId10"/>
          <a:stretch>
            <a:fillRect/>
          </a:stretch>
        </p:blipFill>
        <p:spPr>
          <a:xfrm>
            <a:off x="7838544" y="4452926"/>
            <a:ext cx="2471624" cy="1665955"/>
          </a:xfrm>
          <a:prstGeom prst="rect">
            <a:avLst/>
          </a:prstGeom>
        </p:spPr>
      </p:pic>
    </p:spTree>
    <p:extLst>
      <p:ext uri="{BB962C8B-B14F-4D97-AF65-F5344CB8AC3E}">
        <p14:creationId xmlns:p14="http://schemas.microsoft.com/office/powerpoint/2010/main" val="299911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57500303-A207-4812-BEB9-51E132FEB7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52661" y="744469"/>
            <a:ext cx="10671337" cy="5349671"/>
            <a:chOff x="752858" y="744469"/>
            <a:chExt cx="10674117" cy="5349671"/>
          </a:xfrm>
        </p:grpSpPr>
        <p:sp>
          <p:nvSpPr>
            <p:cNvPr id="16" name="Freeform 6">
              <a:extLst>
                <a:ext uri="{FF2B5EF4-FFF2-40B4-BE49-F238E27FC236}">
                  <a16:creationId xmlns="" xmlns:a16="http://schemas.microsoft.com/office/drawing/2014/main" id="{10118C91-C025-4776-BE95-E9926378E7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 xmlns:a16="http://schemas.microsoft.com/office/drawing/2014/main" id="{339174D0-30E8-4BBF-BF81-5DDAC33C0C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 name="Rectangle 18">
            <a:extLst>
              <a:ext uri="{FF2B5EF4-FFF2-40B4-BE49-F238E27FC236}">
                <a16:creationId xmlns="" xmlns:a16="http://schemas.microsoft.com/office/drawing/2014/main" id="{7BB74091-09FE-44AF-8325-7FE6E175F7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 xmlns:a16="http://schemas.microsoft.com/office/drawing/2014/main" id="{A17950BA-4A0B-4631-B988-8F4D75C5340B}"/>
              </a:ext>
            </a:extLst>
          </p:cNvPr>
          <p:cNvSpPr>
            <a:spLocks noGrp="1"/>
          </p:cNvSpPr>
          <p:nvPr>
            <p:ph type="title"/>
          </p:nvPr>
        </p:nvSpPr>
        <p:spPr>
          <a:xfrm>
            <a:off x="706104" y="5037718"/>
            <a:ext cx="10717894" cy="936769"/>
          </a:xfrm>
        </p:spPr>
        <p:txBody>
          <a:bodyPr vert="horz" lIns="91440" tIns="45720" rIns="91440" bIns="45720" rtlCol="0" anchor="b">
            <a:normAutofit/>
          </a:bodyPr>
          <a:lstStyle/>
          <a:p>
            <a:pPr algn="ctr" defTabSz="914400"/>
            <a:r>
              <a:rPr lang="en-US" sz="3000" cap="all" dirty="0" err="1"/>
              <a:t>Socialisation</a:t>
            </a:r>
            <a:r>
              <a:rPr lang="en-US" sz="3000" cap="all" dirty="0"/>
              <a:t> strategies in Germany and Cameroon </a:t>
            </a:r>
            <a:br>
              <a:rPr lang="en-US" sz="3000" cap="all" dirty="0"/>
            </a:br>
            <a:r>
              <a:rPr lang="en-US" sz="1400" cap="all" dirty="0"/>
              <a:t>(Heidi Keller 2011)</a:t>
            </a:r>
          </a:p>
        </p:txBody>
      </p:sp>
      <p:pic>
        <p:nvPicPr>
          <p:cNvPr id="9" name="Inhaltsplatzhalter 8">
            <a:extLst>
              <a:ext uri="{FF2B5EF4-FFF2-40B4-BE49-F238E27FC236}">
                <a16:creationId xmlns="" xmlns:a16="http://schemas.microsoft.com/office/drawing/2014/main" id="{12F70234-E97F-4544-BE31-F3808DDFE6E6}"/>
              </a:ext>
            </a:extLst>
          </p:cNvPr>
          <p:cNvPicPr>
            <a:picLocks noGrp="1" noChangeAspect="1"/>
          </p:cNvPicPr>
          <p:nvPr>
            <p:ph sz="half" idx="2"/>
          </p:nvPr>
        </p:nvPicPr>
        <p:blipFill>
          <a:blip r:embed="rId2"/>
          <a:stretch>
            <a:fillRect/>
          </a:stretch>
        </p:blipFill>
        <p:spPr>
          <a:xfrm>
            <a:off x="643298" y="703340"/>
            <a:ext cx="5129463" cy="3423916"/>
          </a:xfrm>
          <a:prstGeom prst="rect">
            <a:avLst/>
          </a:prstGeom>
        </p:spPr>
      </p:pic>
      <p:pic>
        <p:nvPicPr>
          <p:cNvPr id="10" name="Inhaltsplatzhalter 9">
            <a:extLst>
              <a:ext uri="{FF2B5EF4-FFF2-40B4-BE49-F238E27FC236}">
                <a16:creationId xmlns="" xmlns:a16="http://schemas.microsoft.com/office/drawing/2014/main" id="{94F5B543-5E0B-4C7E-AB3A-875BAFCCB2ED}"/>
              </a:ext>
            </a:extLst>
          </p:cNvPr>
          <p:cNvPicPr>
            <a:picLocks noGrp="1" noChangeAspect="1"/>
          </p:cNvPicPr>
          <p:nvPr>
            <p:ph sz="half" idx="1"/>
          </p:nvPr>
        </p:nvPicPr>
        <p:blipFill>
          <a:blip r:embed="rId3"/>
          <a:stretch>
            <a:fillRect/>
          </a:stretch>
        </p:blipFill>
        <p:spPr>
          <a:xfrm>
            <a:off x="6416061" y="709751"/>
            <a:ext cx="5129463" cy="3411094"/>
          </a:xfrm>
          <a:prstGeom prst="rect">
            <a:avLst/>
          </a:prstGeom>
        </p:spPr>
      </p:pic>
      <p:sp>
        <p:nvSpPr>
          <p:cNvPr id="21" name="Freeform: Shape 20">
            <a:extLst>
              <a:ext uri="{FF2B5EF4-FFF2-40B4-BE49-F238E27FC236}">
                <a16:creationId xmlns="" xmlns:a16="http://schemas.microsoft.com/office/drawing/2014/main" id="{0F30CCEB-94C4-4F72-BA5A-9CEA853022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434822" y="4446551"/>
            <a:ext cx="1956662"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3" name="Freeform: Shape 22">
            <a:extLst>
              <a:ext uri="{FF2B5EF4-FFF2-40B4-BE49-F238E27FC236}">
                <a16:creationId xmlns="" xmlns:a16="http://schemas.microsoft.com/office/drawing/2014/main" id="{0DE1A94F-CC8B-4954-97A7-ADD4F300D6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9794285" y="5311230"/>
            <a:ext cx="2041733"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
        <p:nvSpPr>
          <p:cNvPr id="4" name="Foliennummernplatzhalter 3">
            <a:extLst>
              <a:ext uri="{FF2B5EF4-FFF2-40B4-BE49-F238E27FC236}">
                <a16:creationId xmlns="" xmlns:a16="http://schemas.microsoft.com/office/drawing/2014/main" id="{D6D63141-8DD3-4EEB-B52A-41E0C346F52D}"/>
              </a:ext>
            </a:extLst>
          </p:cNvPr>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26</a:t>
            </a:fld>
            <a:endParaRPr lang="en-US"/>
          </a:p>
        </p:txBody>
      </p:sp>
    </p:spTree>
    <p:extLst>
      <p:ext uri="{BB962C8B-B14F-4D97-AF65-F5344CB8AC3E}">
        <p14:creationId xmlns:p14="http://schemas.microsoft.com/office/powerpoint/2010/main" val="24278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C8FD3D46-75C6-444D-B31E-45745ABDE94B}"/>
              </a:ext>
            </a:extLst>
          </p:cNvPr>
          <p:cNvSpPr>
            <a:spLocks noGrp="1"/>
          </p:cNvSpPr>
          <p:nvPr>
            <p:ph type="title"/>
          </p:nvPr>
        </p:nvSpPr>
        <p:spPr>
          <a:xfrm>
            <a:off x="1295062" y="548680"/>
            <a:ext cx="9297887" cy="2105939"/>
          </a:xfrm>
        </p:spPr>
        <p:txBody>
          <a:bodyPr>
            <a:normAutofit/>
          </a:bodyPr>
          <a:lstStyle/>
          <a:p>
            <a:r>
              <a:rPr lang="en-US" dirty="0"/>
              <a:t>Different educational goals of German middle-class families in comparison with </a:t>
            </a:r>
            <a:r>
              <a:rPr lang="en-US" dirty="0" err="1"/>
              <a:t>Nso</a:t>
            </a:r>
            <a:r>
              <a:rPr lang="en-US" dirty="0"/>
              <a:t> women from Cameroon </a:t>
            </a:r>
            <a:r>
              <a:rPr lang="en-US" sz="1400" dirty="0"/>
              <a:t>(Keller 2011)</a:t>
            </a:r>
            <a:endParaRPr lang="de-DE" sz="1400" dirty="0"/>
          </a:p>
        </p:txBody>
      </p:sp>
      <p:graphicFrame>
        <p:nvGraphicFramePr>
          <p:cNvPr id="8" name="Inhaltsplatzhalter 7">
            <a:extLst>
              <a:ext uri="{FF2B5EF4-FFF2-40B4-BE49-F238E27FC236}">
                <a16:creationId xmlns="" xmlns:a16="http://schemas.microsoft.com/office/drawing/2014/main" id="{803B48C8-81A3-4CD8-961D-97B0DE70A00C}"/>
              </a:ext>
            </a:extLst>
          </p:cNvPr>
          <p:cNvGraphicFramePr>
            <a:graphicFrameLocks noGrp="1"/>
          </p:cNvGraphicFramePr>
          <p:nvPr>
            <p:ph idx="1"/>
            <p:extLst>
              <p:ext uri="{D42A27DB-BD31-4B8C-83A1-F6EECF244321}">
                <p14:modId xmlns:p14="http://schemas.microsoft.com/office/powerpoint/2010/main" val="554045473"/>
              </p:ext>
            </p:extLst>
          </p:nvPr>
        </p:nvGraphicFramePr>
        <p:xfrm>
          <a:off x="1845939" y="2564904"/>
          <a:ext cx="9297887" cy="3312369"/>
        </p:xfrm>
        <a:graphic>
          <a:graphicData uri="http://schemas.openxmlformats.org/drawingml/2006/table">
            <a:tbl>
              <a:tblPr firstRow="1" firstCol="1" bandRow="1"/>
              <a:tblGrid>
                <a:gridCol w="2962708">
                  <a:extLst>
                    <a:ext uri="{9D8B030D-6E8A-4147-A177-3AD203B41FA5}">
                      <a16:colId xmlns="" xmlns:a16="http://schemas.microsoft.com/office/drawing/2014/main" val="3686609882"/>
                    </a:ext>
                  </a:extLst>
                </a:gridCol>
                <a:gridCol w="2963688">
                  <a:extLst>
                    <a:ext uri="{9D8B030D-6E8A-4147-A177-3AD203B41FA5}">
                      <a16:colId xmlns="" xmlns:a16="http://schemas.microsoft.com/office/drawing/2014/main" val="409130541"/>
                    </a:ext>
                  </a:extLst>
                </a:gridCol>
                <a:gridCol w="3371491">
                  <a:extLst>
                    <a:ext uri="{9D8B030D-6E8A-4147-A177-3AD203B41FA5}">
                      <a16:colId xmlns="" xmlns:a16="http://schemas.microsoft.com/office/drawing/2014/main" val="3468453334"/>
                    </a:ext>
                  </a:extLst>
                </a:gridCol>
              </a:tblGrid>
              <a:tr h="610288">
                <a:tc>
                  <a:txBody>
                    <a:bodyPr/>
                    <a:lstStyle/>
                    <a:p>
                      <a:pPr>
                        <a:lnSpc>
                          <a:spcPts val="1500"/>
                        </a:lnSpc>
                        <a:spcBef>
                          <a:spcPts val="600"/>
                        </a:spcBef>
                      </a:pPr>
                      <a:r>
                        <a:rPr lang="en-GB" sz="1100" b="1">
                          <a:effectLst/>
                          <a:latin typeface="Calibri" panose="020F0502020204030204" pitchFamily="34" charset="0"/>
                          <a:ea typeface="Calibri" panose="020F0502020204030204" pitchFamily="34" charset="0"/>
                          <a:cs typeface="Times New Roman" panose="02020603050405020304" pitchFamily="18" charset="0"/>
                        </a:rPr>
                        <a:t>Educational goa</a:t>
                      </a: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 for children under the age of three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500"/>
                        </a:lnSpc>
                        <a:spcBef>
                          <a:spcPts val="600"/>
                        </a:spcBef>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of agreement rated by mothers from Osnabrück</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ts val="1500"/>
                        </a:lnSpc>
                        <a:spcBef>
                          <a:spcPts val="600"/>
                        </a:spcBef>
                      </a:pPr>
                      <a:r>
                        <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Level of agreement by Nso mothers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681302446"/>
                  </a:ext>
                </a:extLst>
              </a:tr>
              <a:tr h="296301">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Respecting older people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Rather disagree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Strongly 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9205837"/>
                  </a:ext>
                </a:extLst>
              </a:tr>
              <a:tr h="296301">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Do what elderly people say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Strongly disagree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Strongly 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8403799"/>
                  </a:ext>
                </a:extLst>
              </a:tr>
              <a:tr h="296301">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Keep social harmony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Slightly 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Strongly 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2794197"/>
                  </a:ext>
                </a:extLst>
              </a:tr>
              <a:tr h="296301">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To assert oneself</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Slightly disagree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Strongly disagree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3098876"/>
                  </a:ext>
                </a:extLst>
              </a:tr>
              <a:tr h="296301">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To be different from others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Slightly disagree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Strongly disagree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96073266"/>
                  </a:ext>
                </a:extLst>
              </a:tr>
              <a:tr h="610288">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To express the own ideas clearly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Strongly 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Rather disagree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5697651"/>
                  </a:ext>
                </a:extLst>
              </a:tr>
              <a:tr h="610288">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To develop talents and interests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a:effectLst/>
                          <a:latin typeface="Calibri" panose="020F0502020204030204" pitchFamily="34" charset="0"/>
                          <a:ea typeface="Calibri" panose="020F0502020204030204" pitchFamily="34" charset="0"/>
                          <a:cs typeface="Times New Roman" panose="02020603050405020304" pitchFamily="18" charset="0"/>
                        </a:rPr>
                        <a:t>Strongly agree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en-GB" sz="1100" dirty="0">
                          <a:effectLst/>
                          <a:latin typeface="Calibri" panose="020F0502020204030204" pitchFamily="34" charset="0"/>
                          <a:ea typeface="Calibri" panose="020F0502020204030204" pitchFamily="34" charset="0"/>
                          <a:cs typeface="Times New Roman" panose="02020603050405020304" pitchFamily="18" charset="0"/>
                        </a:rPr>
                        <a:t>Slightly disagree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0168947"/>
                  </a:ext>
                </a:extLst>
              </a:tr>
            </a:tbl>
          </a:graphicData>
        </a:graphic>
      </p:graphicFrame>
      <p:sp>
        <p:nvSpPr>
          <p:cNvPr id="5" name="Foliennummernplatzhalter 4">
            <a:extLst>
              <a:ext uri="{FF2B5EF4-FFF2-40B4-BE49-F238E27FC236}">
                <a16:creationId xmlns="" xmlns:a16="http://schemas.microsoft.com/office/drawing/2014/main" id="{5203791C-319C-49CF-8761-A9AECAA10FD7}"/>
              </a:ext>
            </a:extLst>
          </p:cNvPr>
          <p:cNvSpPr>
            <a:spLocks noGrp="1"/>
          </p:cNvSpPr>
          <p:nvPr>
            <p:ph type="sldNum" sz="quarter" idx="12"/>
          </p:nvPr>
        </p:nvSpPr>
        <p:spPr/>
        <p:txBody>
          <a:bodyPr/>
          <a:lstStyle/>
          <a:p>
            <a:fld id="{C014DD1E-5D91-48A3-AD6D-45FBA980D106}" type="slidenum">
              <a:rPr lang="en-GB" smtClean="0"/>
              <a:t>27</a:t>
            </a:fld>
            <a:endParaRPr lang="en-GB"/>
          </a:p>
        </p:txBody>
      </p:sp>
      <p:sp>
        <p:nvSpPr>
          <p:cNvPr id="9" name="Rectangle 1">
            <a:extLst>
              <a:ext uri="{FF2B5EF4-FFF2-40B4-BE49-F238E27FC236}">
                <a16:creationId xmlns="" xmlns:a16="http://schemas.microsoft.com/office/drawing/2014/main" id="{ADDB7765-41DD-42A7-BCD7-EB1E98216DD4}"/>
              </a:ext>
            </a:extLst>
          </p:cNvPr>
          <p:cNvSpPr>
            <a:spLocks noChangeArrowheads="1"/>
          </p:cNvSpPr>
          <p:nvPr/>
        </p:nvSpPr>
        <p:spPr bwMode="auto">
          <a:xfrm>
            <a:off x="-3066046" y="-115335"/>
            <a:ext cx="16625369" cy="57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0205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41DCACB-1CA1-45C0-8A2A-38E2A21BF40D}"/>
              </a:ext>
            </a:extLst>
          </p:cNvPr>
          <p:cNvSpPr>
            <a:spLocks noGrp="1"/>
          </p:cNvSpPr>
          <p:nvPr>
            <p:ph idx="1"/>
          </p:nvPr>
        </p:nvSpPr>
        <p:spPr>
          <a:xfrm>
            <a:off x="1371243" y="1268760"/>
            <a:ext cx="9598700" cy="4598640"/>
          </a:xfrm>
        </p:spPr>
        <p:txBody>
          <a:bodyPr/>
          <a:lstStyle/>
          <a:p>
            <a:pPr marL="0" indent="0">
              <a:lnSpc>
                <a:spcPts val="1500"/>
              </a:lnSpc>
              <a:spcBef>
                <a:spcPts val="60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1500"/>
              </a:lnSpc>
              <a:spcBef>
                <a:spcPts val="60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German mothers i.e. western mothers, placed a great deal of importance on their children developing talents and interests in the first three years of life and learning to assert themselves. They did not attach importance to children of this age doing what their parents tell them and respecting older people. </a:t>
            </a:r>
          </a:p>
          <a:p>
            <a:pPr marL="0" indent="0">
              <a:lnSpc>
                <a:spcPts val="1500"/>
              </a:lnSpc>
              <a:spcBef>
                <a:spcPts val="60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latin typeface="Calibri" panose="020F0502020204030204" pitchFamily="34" charset="0"/>
                <a:ea typeface="Calibri" panose="020F0502020204030204" pitchFamily="34" charset="0"/>
                <a:cs typeface="Times New Roman" panose="02020603050405020304" pitchFamily="18" charset="0"/>
              </a:rPr>
              <a:t>However,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Cameroonian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Nso</a:t>
            </a:r>
            <a:r>
              <a:rPr lang="en-GB" sz="1800" dirty="0">
                <a:effectLst/>
                <a:latin typeface="Calibri" panose="020F0502020204030204" pitchFamily="34" charset="0"/>
                <a:ea typeface="Calibri" panose="020F0502020204030204" pitchFamily="34" charset="0"/>
                <a:cs typeface="Times New Roman" panose="02020603050405020304" pitchFamily="18" charset="0"/>
              </a:rPr>
              <a:t> placed a lot of importance on this, as well as on the other two attachment-oriented goals (sharing with others and maintaining social harmony). They rejected the autonomy-oriented goals in the list. The profile of the two groups show clear differences in the orientation towards autonomy and attachment.</a:t>
            </a:r>
          </a:p>
          <a:p>
            <a:pPr marL="0" indent="0">
              <a:lnSpc>
                <a:spcPts val="1500"/>
              </a:lnSpc>
              <a:spcBef>
                <a:spcPts val="60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1500"/>
              </a:lnSpc>
              <a:spcBef>
                <a:spcPts val="60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Keller concludes from her research that Western educational approaches are often focussed on an I-perspective instead of focussing on the We-perspective. In her view professionals </a:t>
            </a:r>
            <a:r>
              <a:rPr lang="en-GB" sz="1800" dirty="0">
                <a:latin typeface="Calibri" panose="020F0502020204030204" pitchFamily="34" charset="0"/>
                <a:ea typeface="Calibri" panose="020F0502020204030204" pitchFamily="34" charset="0"/>
                <a:cs typeface="Times New Roman" panose="02020603050405020304" pitchFamily="18" charset="0"/>
              </a:rPr>
              <a:t>who deal with the development of children should be aware of the different approaches and perspectives of a child’s needs. </a:t>
            </a:r>
            <a:endParaRPr lang="en-GB" sz="1800" dirty="0"/>
          </a:p>
          <a:p>
            <a:pPr marL="0" indent="0">
              <a:buNone/>
            </a:pPr>
            <a:endParaRPr lang="en-GB" dirty="0"/>
          </a:p>
        </p:txBody>
      </p:sp>
      <p:sp>
        <p:nvSpPr>
          <p:cNvPr id="4" name="Slide Number Placeholder 3">
            <a:extLst>
              <a:ext uri="{FF2B5EF4-FFF2-40B4-BE49-F238E27FC236}">
                <a16:creationId xmlns="" xmlns:a16="http://schemas.microsoft.com/office/drawing/2014/main" id="{A5330088-9FF8-4C78-9B6E-4E127924B7D6}"/>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18203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365119F-8786-49FD-89F2-B8ADFC7FC64A}"/>
              </a:ext>
            </a:extLst>
          </p:cNvPr>
          <p:cNvSpPr>
            <a:spLocks noGrp="1"/>
          </p:cNvSpPr>
          <p:nvPr>
            <p:ph type="title"/>
          </p:nvPr>
        </p:nvSpPr>
        <p:spPr>
          <a:xfrm>
            <a:off x="1371242" y="685800"/>
            <a:ext cx="9763729" cy="1485900"/>
          </a:xfrm>
        </p:spPr>
        <p:txBody>
          <a:bodyPr/>
          <a:lstStyle/>
          <a:p>
            <a:r>
              <a:rPr lang="de-DE" dirty="0" err="1"/>
              <a:t>How</a:t>
            </a:r>
            <a:r>
              <a:rPr lang="de-DE" dirty="0"/>
              <a:t> </a:t>
            </a:r>
            <a:r>
              <a:rPr lang="de-DE" dirty="0" err="1"/>
              <a:t>to</a:t>
            </a:r>
            <a:r>
              <a:rPr lang="de-DE" dirty="0"/>
              <a:t> deal </a:t>
            </a:r>
            <a:r>
              <a:rPr lang="de-DE" dirty="0" err="1"/>
              <a:t>with</a:t>
            </a:r>
            <a:r>
              <a:rPr lang="de-DE" dirty="0"/>
              <a:t> / </a:t>
            </a:r>
            <a:r>
              <a:rPr lang="de-DE" dirty="0" err="1"/>
              <a:t>avoid</a:t>
            </a:r>
            <a:r>
              <a:rPr lang="de-DE" dirty="0"/>
              <a:t> </a:t>
            </a:r>
            <a:r>
              <a:rPr lang="de-DE" dirty="0" err="1"/>
              <a:t>cultural</a:t>
            </a:r>
            <a:r>
              <a:rPr lang="de-DE" dirty="0"/>
              <a:t> </a:t>
            </a:r>
            <a:r>
              <a:rPr lang="de-DE" dirty="0" err="1"/>
              <a:t>conflicts</a:t>
            </a:r>
            <a:endParaRPr lang="de-DE" dirty="0"/>
          </a:p>
        </p:txBody>
      </p:sp>
      <p:sp>
        <p:nvSpPr>
          <p:cNvPr id="3" name="Inhaltsplatzhalter 2">
            <a:extLst>
              <a:ext uri="{FF2B5EF4-FFF2-40B4-BE49-F238E27FC236}">
                <a16:creationId xmlns="" xmlns:a16="http://schemas.microsoft.com/office/drawing/2014/main" id="{48FB638A-A91C-4EA6-95C2-1980B9801485}"/>
              </a:ext>
            </a:extLst>
          </p:cNvPr>
          <p:cNvSpPr>
            <a:spLocks noGrp="1"/>
          </p:cNvSpPr>
          <p:nvPr>
            <p:ph idx="1"/>
          </p:nvPr>
        </p:nvSpPr>
        <p:spPr/>
        <p:txBody>
          <a:bodyPr/>
          <a:lstStyle/>
          <a:p>
            <a:pP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Cultural conflicts might arise if goals set by the family differ from those set by other agents of socialisation (school, therapist, etc). This can put additional stress </a:t>
            </a:r>
            <a:r>
              <a:rPr lang="en-GB" sz="1800" dirty="0">
                <a:latin typeface="Calibri" panose="020F0502020204030204" pitchFamily="34" charset="0"/>
                <a:ea typeface="Calibri" panose="020F0502020204030204" pitchFamily="34" charset="0"/>
                <a:cs typeface="Times New Roman" panose="02020603050405020304" pitchFamily="18" charset="0"/>
              </a:rPr>
              <a:t>on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child instead of contributing to their wellbeing</a:t>
            </a:r>
          </a:p>
          <a:p>
            <a:pPr>
              <a:lnSpc>
                <a:spcPts val="15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these differences are not taken into account by all the relevant support systems for the child (e.g. the family, the school, the doctor or therapist etc) and relations between them do not function well as a result, the child will be at a disadvantage.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But be careful not generalise with a “culturally pessimistic” view in cases like this. As </a:t>
            </a:r>
            <a:r>
              <a:rPr lang="en-GB" sz="1800" dirty="0">
                <a:latin typeface="Calibri" panose="020F0502020204030204" pitchFamily="34" charset="0"/>
                <a:ea typeface="Calibri" panose="020F0502020204030204" pitchFamily="34" charset="0"/>
                <a:cs typeface="Times New Roman" panose="02020603050405020304" pitchFamily="18" charset="0"/>
              </a:rPr>
              <a:t>well as being aware of the potential conflicts that can arise </a:t>
            </a:r>
            <a:r>
              <a:rPr lang="en-GB" sz="1800" dirty="0">
                <a:effectLst/>
                <a:latin typeface="Calibri" panose="020F0502020204030204" pitchFamily="34" charset="0"/>
                <a:ea typeface="Calibri" panose="020F0502020204030204" pitchFamily="34" charset="0"/>
                <a:cs typeface="Times New Roman" panose="02020603050405020304" pitchFamily="18" charset="0"/>
              </a:rPr>
              <a:t>from the different goals we can also ask what can be gained from an increased understanding of these differences. </a:t>
            </a:r>
            <a:endParaRPr lang="de-DE" sz="1800" dirty="0"/>
          </a:p>
        </p:txBody>
      </p:sp>
      <p:sp>
        <p:nvSpPr>
          <p:cNvPr id="4" name="Foliennummernplatzhalter 3">
            <a:extLst>
              <a:ext uri="{FF2B5EF4-FFF2-40B4-BE49-F238E27FC236}">
                <a16:creationId xmlns="" xmlns:a16="http://schemas.microsoft.com/office/drawing/2014/main" id="{6602C439-5E5B-4C50-9183-86BCAFA09CDD}"/>
              </a:ext>
            </a:extLst>
          </p:cNvPr>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8271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Pregnancy and giving birth in different cultures</a:t>
            </a:r>
          </a:p>
        </p:txBody>
      </p:sp>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7B2F8D9-2BFB-459F-9347-549F104C65FD}"/>
              </a:ext>
            </a:extLst>
          </p:cNvPr>
          <p:cNvSpPr>
            <a:spLocks noGrp="1"/>
          </p:cNvSpPr>
          <p:nvPr>
            <p:ph type="title"/>
          </p:nvPr>
        </p:nvSpPr>
        <p:spPr/>
        <p:txBody>
          <a:bodyPr>
            <a:normAutofit fontScale="90000"/>
          </a:bodyPr>
          <a:lstStyle/>
          <a:p>
            <a:r>
              <a:rPr lang="de-DE" sz="4350" dirty="0"/>
              <a:t>Empowerment </a:t>
            </a:r>
            <a:r>
              <a:rPr lang="de-DE" sz="4350" dirty="0" err="1"/>
              <a:t>of</a:t>
            </a:r>
            <a:r>
              <a:rPr lang="de-DE" sz="4350" dirty="0"/>
              <a:t> </a:t>
            </a:r>
            <a:r>
              <a:rPr lang="de-DE" sz="4350" dirty="0" err="1"/>
              <a:t>children</a:t>
            </a:r>
            <a:r>
              <a:rPr lang="de-DE" sz="4350" dirty="0"/>
              <a:t> </a:t>
            </a:r>
            <a:r>
              <a:rPr lang="de-DE" sz="4350" dirty="0" err="1"/>
              <a:t>who</a:t>
            </a:r>
            <a:r>
              <a:rPr lang="de-DE" sz="4350" dirty="0"/>
              <a:t> </a:t>
            </a:r>
            <a:r>
              <a:rPr lang="de-DE" sz="4350" dirty="0" err="1"/>
              <a:t>have</a:t>
            </a:r>
            <a:r>
              <a:rPr lang="de-DE" sz="4350" dirty="0"/>
              <a:t> </a:t>
            </a:r>
            <a:r>
              <a:rPr lang="de-DE" sz="4350" dirty="0" err="1"/>
              <a:t>to</a:t>
            </a:r>
            <a:r>
              <a:rPr lang="de-DE" sz="4350" dirty="0"/>
              <a:t> deal </a:t>
            </a:r>
            <a:r>
              <a:rPr lang="de-DE" sz="4350" dirty="0" err="1"/>
              <a:t>with</a:t>
            </a:r>
            <a:r>
              <a:rPr lang="de-DE" sz="4350" dirty="0"/>
              <a:t> </a:t>
            </a:r>
            <a:r>
              <a:rPr lang="de-DE" sz="4350" dirty="0" err="1"/>
              <a:t>contradictions</a:t>
            </a:r>
            <a:r>
              <a:rPr lang="de-DE" sz="4350" dirty="0"/>
              <a:t> – </a:t>
            </a:r>
            <a:r>
              <a:rPr lang="de-DE" sz="4350" dirty="0" err="1"/>
              <a:t>Helpful</a:t>
            </a:r>
            <a:r>
              <a:rPr lang="de-DE" sz="4350" dirty="0"/>
              <a:t> </a:t>
            </a:r>
            <a:r>
              <a:rPr lang="de-DE" sz="4350" dirty="0" err="1"/>
              <a:t>sentences</a:t>
            </a:r>
            <a:endParaRPr lang="de-DE" sz="4350" dirty="0"/>
          </a:p>
        </p:txBody>
      </p:sp>
      <p:sp>
        <p:nvSpPr>
          <p:cNvPr id="3" name="Inhaltsplatzhalter 2">
            <a:extLst>
              <a:ext uri="{FF2B5EF4-FFF2-40B4-BE49-F238E27FC236}">
                <a16:creationId xmlns="" xmlns:a16="http://schemas.microsoft.com/office/drawing/2014/main" id="{4DF9106D-3B5F-40B0-AA6C-469B6D6A3681}"/>
              </a:ext>
            </a:extLst>
          </p:cNvPr>
          <p:cNvSpPr>
            <a:spLocks noGrp="1"/>
          </p:cNvSpPr>
          <p:nvPr>
            <p:ph idx="1"/>
          </p:nvPr>
        </p:nvSpPr>
        <p:spPr/>
        <p:txBody>
          <a:bodyPr vert="horz" lIns="91440" tIns="45720" rIns="91440" bIns="45720" rtlCol="0" anchor="t">
            <a:normAutofit/>
          </a:bodyPr>
          <a:lstStyle/>
          <a:p>
            <a:pPr marL="0" indent="0">
              <a:lnSpc>
                <a:spcPct val="106000"/>
              </a:lnSpc>
              <a:spcBef>
                <a:spcPts val="600"/>
              </a:spcBef>
              <a:spcAft>
                <a:spcPts val="800"/>
              </a:spcAft>
              <a:buNone/>
            </a:pPr>
            <a:r>
              <a:rPr lang="en-GB" sz="2400" dirty="0">
                <a:solidFill>
                  <a:schemeClr val="accent5">
                    <a:lumMod val="75000"/>
                  </a:schemeClr>
                </a:solidFill>
                <a:effectLst/>
                <a:latin typeface="Calibri"/>
                <a:ea typeface="Calibri" panose="020F0502020204030204" pitchFamily="34" charset="0"/>
                <a:cs typeface="Times New Roman"/>
              </a:rPr>
              <a:t>I am able and ready to define my own ideas</a:t>
            </a:r>
            <a:r>
              <a:rPr lang="en-GB" sz="2400" dirty="0">
                <a:solidFill>
                  <a:schemeClr val="accent5">
                    <a:lumMod val="75000"/>
                  </a:schemeClr>
                </a:solidFill>
                <a:latin typeface="Calibri"/>
                <a:ea typeface="Calibri" panose="020F0502020204030204" pitchFamily="34" charset="0"/>
                <a:cs typeface="Times New Roman"/>
              </a:rPr>
              <a:t> </a:t>
            </a:r>
            <a:endParaRPr lang="de-DE" sz="2400">
              <a:solidFill>
                <a:schemeClr val="accent5">
                  <a:lumMod val="75000"/>
                </a:schemeClr>
              </a:solidFill>
              <a:effectLst/>
              <a:latin typeface="Calibri"/>
              <a:ea typeface="Calibri" panose="020F0502020204030204" pitchFamily="34" charset="0"/>
              <a:cs typeface="Times New Roman" panose="02020603050405020304" pitchFamily="18" charset="0"/>
            </a:endParaRPr>
          </a:p>
          <a:p>
            <a:pPr marL="0" lvl="0" indent="0">
              <a:lnSpc>
                <a:spcPct val="106000"/>
              </a:lnSpc>
              <a:spcAft>
                <a:spcPts val="800"/>
              </a:spcAft>
              <a:buNone/>
            </a:pPr>
            <a:r>
              <a:rPr lang="en-GB" sz="2400" dirty="0">
                <a:solidFill>
                  <a:schemeClr val="accent5">
                    <a:lumMod val="75000"/>
                  </a:schemeClr>
                </a:solidFill>
                <a:effectLst/>
                <a:latin typeface="Calibri"/>
                <a:ea typeface="Calibri" panose="020F0502020204030204" pitchFamily="34" charset="0"/>
                <a:cs typeface="Times New Roman"/>
              </a:rPr>
              <a:t>I am able and ready to find words for my own goals and values</a:t>
            </a:r>
            <a:endParaRPr lang="de-DE" sz="2400">
              <a:solidFill>
                <a:schemeClr val="accent5">
                  <a:lumMod val="75000"/>
                </a:schemeClr>
              </a:solidFill>
              <a:effectLst/>
              <a:latin typeface="Calibri"/>
              <a:ea typeface="Calibri" panose="020F0502020204030204" pitchFamily="34" charset="0"/>
              <a:cs typeface="Times New Roman"/>
            </a:endParaRPr>
          </a:p>
          <a:p>
            <a:pPr marL="0" indent="0">
              <a:lnSpc>
                <a:spcPct val="106000"/>
              </a:lnSpc>
              <a:spcAft>
                <a:spcPts val="800"/>
              </a:spcAft>
              <a:buNone/>
            </a:pPr>
            <a:r>
              <a:rPr lang="en-GB" sz="2400" dirty="0">
                <a:solidFill>
                  <a:schemeClr val="accent5">
                    <a:lumMod val="75000"/>
                  </a:schemeClr>
                </a:solidFill>
                <a:effectLst/>
                <a:latin typeface="Calibri"/>
                <a:ea typeface="Calibri" panose="020F0502020204030204" pitchFamily="34" charset="0"/>
                <a:cs typeface="Times New Roman"/>
              </a:rPr>
              <a:t>I can use my own initiative and take responsibility for my own </a:t>
            </a:r>
            <a:r>
              <a:rPr lang="en-GB" sz="2400" dirty="0">
                <a:solidFill>
                  <a:schemeClr val="accent5">
                    <a:lumMod val="75000"/>
                  </a:schemeClr>
                </a:solidFill>
                <a:latin typeface="Calibri"/>
                <a:ea typeface="Calibri" panose="020F0502020204030204" pitchFamily="34" charset="0"/>
                <a:cs typeface="Times New Roman"/>
              </a:rPr>
              <a:t>actions </a:t>
            </a:r>
            <a:br>
              <a:rPr lang="en-GB" sz="2400" dirty="0">
                <a:solidFill>
                  <a:schemeClr val="accent5">
                    <a:lumMod val="75000"/>
                  </a:schemeClr>
                </a:solidFill>
                <a:latin typeface="Calibri"/>
                <a:ea typeface="Calibri" panose="020F0502020204030204" pitchFamily="34" charset="0"/>
                <a:cs typeface="Times New Roman"/>
              </a:rPr>
            </a:br>
            <a:r>
              <a:rPr lang="en-GB" sz="2400" dirty="0">
                <a:solidFill>
                  <a:schemeClr val="accent5">
                    <a:lumMod val="75000"/>
                  </a:schemeClr>
                </a:solidFill>
                <a:latin typeface="Calibri"/>
                <a:ea typeface="Calibri" panose="020F0502020204030204" pitchFamily="34" charset="0"/>
                <a:cs typeface="Times New Roman"/>
              </a:rPr>
              <a:t/>
            </a:r>
            <a:br>
              <a:rPr lang="en-GB" sz="2400" dirty="0">
                <a:solidFill>
                  <a:schemeClr val="accent5">
                    <a:lumMod val="75000"/>
                  </a:schemeClr>
                </a:solidFill>
                <a:latin typeface="Calibri"/>
                <a:ea typeface="Calibri" panose="020F0502020204030204" pitchFamily="34" charset="0"/>
                <a:cs typeface="Times New Roman"/>
              </a:rPr>
            </a:br>
            <a:r>
              <a:rPr lang="en-GB" sz="2400" dirty="0">
                <a:solidFill>
                  <a:schemeClr val="accent5">
                    <a:lumMod val="75000"/>
                  </a:schemeClr>
                </a:solidFill>
                <a:latin typeface="Calibri"/>
                <a:ea typeface="Calibri" panose="020F0502020204030204" pitchFamily="34" charset="0"/>
                <a:cs typeface="Times New Roman"/>
              </a:rPr>
              <a:t>I</a:t>
            </a:r>
            <a:r>
              <a:rPr lang="en-GB" sz="2400" dirty="0">
                <a:solidFill>
                  <a:schemeClr val="accent5">
                    <a:lumMod val="75000"/>
                  </a:schemeClr>
                </a:solidFill>
                <a:effectLst/>
                <a:latin typeface="Calibri"/>
                <a:ea typeface="Calibri" panose="020F0502020204030204" pitchFamily="34" charset="0"/>
                <a:cs typeface="Times New Roman"/>
              </a:rPr>
              <a:t> am able to express my feelings and not take them out on others</a:t>
            </a:r>
            <a:r>
              <a:rPr lang="en-GB" sz="2400" dirty="0">
                <a:solidFill>
                  <a:schemeClr val="accent5">
                    <a:lumMod val="75000"/>
                  </a:schemeClr>
                </a:solidFill>
                <a:latin typeface="Calibri"/>
                <a:ea typeface="Calibri" panose="020F0502020204030204" pitchFamily="34" charset="0"/>
                <a:cs typeface="Times New Roman"/>
              </a:rPr>
              <a:t> </a:t>
            </a:r>
            <a:endParaRPr lang="en-GB" sz="2400">
              <a:solidFill>
                <a:schemeClr val="accent5">
                  <a:lumMod val="75000"/>
                </a:schemeClr>
              </a:solidFill>
              <a:cs typeface="Times New Roman"/>
            </a:endParaRPr>
          </a:p>
        </p:txBody>
      </p:sp>
      <p:sp>
        <p:nvSpPr>
          <p:cNvPr id="4" name="Foliennummernplatzhalter 3">
            <a:extLst>
              <a:ext uri="{FF2B5EF4-FFF2-40B4-BE49-F238E27FC236}">
                <a16:creationId xmlns="" xmlns:a16="http://schemas.microsoft.com/office/drawing/2014/main" id="{78E45867-24CD-4BD4-A488-6E791A6BF175}"/>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1844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C43C2B0-1FA9-4677-B2BA-DB498E59A537}"/>
              </a:ext>
            </a:extLst>
          </p:cNvPr>
          <p:cNvSpPr>
            <a:spLocks noGrp="1"/>
          </p:cNvSpPr>
          <p:nvPr>
            <p:ph type="title"/>
          </p:nvPr>
        </p:nvSpPr>
        <p:spPr/>
        <p:txBody>
          <a:bodyPr>
            <a:normAutofit/>
          </a:bodyPr>
          <a:lstStyle/>
          <a:p>
            <a:r>
              <a:rPr lang="de-DE" sz="4000" dirty="0"/>
              <a:t>Tips for working with bilingual &amp; multilingual families</a:t>
            </a:r>
          </a:p>
        </p:txBody>
      </p:sp>
      <p:sp>
        <p:nvSpPr>
          <p:cNvPr id="3" name="Inhaltsplatzhalter 2">
            <a:extLst>
              <a:ext uri="{FF2B5EF4-FFF2-40B4-BE49-F238E27FC236}">
                <a16:creationId xmlns="" xmlns:a16="http://schemas.microsoft.com/office/drawing/2014/main" id="{7B971658-D190-454A-8DE1-58D0E0942F62}"/>
              </a:ext>
            </a:extLst>
          </p:cNvPr>
          <p:cNvSpPr>
            <a:spLocks noGrp="1"/>
          </p:cNvSpPr>
          <p:nvPr>
            <p:ph idx="1"/>
          </p:nvPr>
        </p:nvSpPr>
        <p:spPr>
          <a:xfrm>
            <a:off x="1218882" y="1744510"/>
            <a:ext cx="10204122" cy="4687416"/>
          </a:xfrm>
        </p:spPr>
        <p:txBody>
          <a:bodyPr vert="horz" lIns="91440" tIns="45720" rIns="91440" bIns="45720" rtlCol="0" anchor="t">
            <a:normAutofit/>
          </a:bodyPr>
          <a:lstStyle/>
          <a:p>
            <a:pPr marL="342900" lvl="0" indent="-342900">
              <a:lnSpc>
                <a:spcPts val="1500"/>
              </a:lnSpc>
              <a:spcBef>
                <a:spcPts val="600"/>
              </a:spcBef>
              <a:buFont typeface="Wingdings" panose="05000000000000000000" pitchFamily="2" charset="2"/>
              <a:buChar char=""/>
            </a:pPr>
            <a:r>
              <a:rPr lang="en-GB" sz="2400" dirty="0">
                <a:solidFill>
                  <a:schemeClr val="accent5">
                    <a:lumMod val="75000"/>
                  </a:schemeClr>
                </a:solidFill>
                <a:effectLst/>
                <a:latin typeface="Calibri"/>
                <a:ea typeface="Calibri" panose="020F0502020204030204" pitchFamily="34" charset="0"/>
                <a:cs typeface="Times New Roman"/>
              </a:rPr>
              <a:t>When we want to encourage families to learn the local language we will not succeed with prohibitions</a:t>
            </a:r>
            <a:endParaRPr lang="de-DE" sz="2400">
              <a:solidFill>
                <a:schemeClr val="accent5">
                  <a:lumMod val="75000"/>
                </a:schemeClr>
              </a:solidFill>
              <a:effectLst/>
              <a:latin typeface="Calibri"/>
              <a:ea typeface="Calibri" panose="020F0502020204030204" pitchFamily="34" charset="0"/>
              <a:cs typeface="Times New Roman"/>
            </a:endParaRPr>
          </a:p>
          <a:p>
            <a:pPr marL="342900" lvl="0" indent="-342900">
              <a:lnSpc>
                <a:spcPts val="1500"/>
              </a:lnSpc>
              <a:buFont typeface="Wingdings" panose="05000000000000000000" pitchFamily="2" charset="2"/>
              <a:buChar char=""/>
            </a:pPr>
            <a:r>
              <a:rPr lang="en-GB" sz="2400" dirty="0">
                <a:solidFill>
                  <a:schemeClr val="accent5">
                    <a:lumMod val="75000"/>
                  </a:schemeClr>
                </a:solidFill>
                <a:effectLst/>
                <a:latin typeface="Calibri"/>
                <a:ea typeface="Calibri" panose="020F0502020204030204" pitchFamily="34" charset="0"/>
                <a:cs typeface="Times New Roman"/>
              </a:rPr>
              <a:t>The opportunity for clients/patients to speak in their first language creates affiliation and trust, especially when dealing with younger children</a:t>
            </a:r>
            <a:endParaRPr lang="de-DE" sz="2400">
              <a:solidFill>
                <a:schemeClr val="accent5">
                  <a:lumMod val="75000"/>
                </a:schemeClr>
              </a:solidFill>
              <a:effectLst/>
              <a:latin typeface="Calibri"/>
              <a:ea typeface="Calibri" panose="020F0502020204030204" pitchFamily="34" charset="0"/>
              <a:cs typeface="Times New Roman"/>
            </a:endParaRPr>
          </a:p>
          <a:p>
            <a:pPr marL="342900" lvl="0" indent="-342900">
              <a:lnSpc>
                <a:spcPts val="1500"/>
              </a:lnSpc>
              <a:buFont typeface="Wingdings" panose="05000000000000000000" pitchFamily="2" charset="2"/>
              <a:buChar char=""/>
            </a:pPr>
            <a:r>
              <a:rPr lang="en-GB" sz="2400" dirty="0">
                <a:solidFill>
                  <a:schemeClr val="accent5">
                    <a:lumMod val="75000"/>
                  </a:schemeClr>
                </a:solidFill>
                <a:effectLst/>
                <a:latin typeface="Calibri"/>
                <a:ea typeface="Calibri" panose="020F0502020204030204" pitchFamily="34" charset="0"/>
                <a:cs typeface="Times New Roman"/>
              </a:rPr>
              <a:t>Try to get involved in a conversation with the children, children are often very creative </a:t>
            </a:r>
            <a:r>
              <a:rPr lang="en-GB" sz="2400" dirty="0">
                <a:solidFill>
                  <a:schemeClr val="accent5">
                    <a:lumMod val="75000"/>
                  </a:schemeClr>
                </a:solidFill>
                <a:latin typeface="Calibri"/>
                <a:ea typeface="Calibri" panose="020F0502020204030204" pitchFamily="34" charset="0"/>
                <a:cs typeface="Times New Roman"/>
              </a:rPr>
              <a:t>when </a:t>
            </a:r>
            <a:r>
              <a:rPr lang="en-GB" sz="2400" dirty="0">
                <a:solidFill>
                  <a:schemeClr val="accent5">
                    <a:lumMod val="75000"/>
                  </a:schemeClr>
                </a:solidFill>
                <a:effectLst/>
                <a:latin typeface="Calibri"/>
                <a:ea typeface="Calibri" panose="020F0502020204030204" pitchFamily="34" charset="0"/>
                <a:cs typeface="Times New Roman"/>
              </a:rPr>
              <a:t>dealing with communication barriers</a:t>
            </a:r>
            <a:endParaRPr lang="de-DE" sz="2400">
              <a:solidFill>
                <a:schemeClr val="accent5">
                  <a:lumMod val="75000"/>
                </a:schemeClr>
              </a:solidFill>
              <a:effectLst/>
              <a:latin typeface="Calibri"/>
              <a:ea typeface="Calibri" panose="020F0502020204030204" pitchFamily="34" charset="0"/>
              <a:cs typeface="Times New Roman"/>
            </a:endParaRPr>
          </a:p>
          <a:p>
            <a:pPr marL="342900" indent="-342900">
              <a:lnSpc>
                <a:spcPts val="1500"/>
              </a:lnSpc>
              <a:buFont typeface="Wingdings" panose="05000000000000000000" pitchFamily="2" charset="2"/>
              <a:buChar char=""/>
            </a:pPr>
            <a:r>
              <a:rPr lang="en-GB" sz="2400" dirty="0">
                <a:solidFill>
                  <a:schemeClr val="accent5">
                    <a:lumMod val="75000"/>
                  </a:schemeClr>
                </a:solidFill>
                <a:effectLst/>
                <a:latin typeface="Calibri"/>
                <a:ea typeface="Calibri" panose="020F0502020204030204" pitchFamily="34" charset="0"/>
                <a:cs typeface="Times New Roman"/>
              </a:rPr>
              <a:t>If you feel that talking in a foreign language is problematic in a specific situation, try to say something like: “Petra is here with us but she did not understand what you just said” instead of “nobody understands what you are saying if you are talking in Turkish”. Generalisations like “nobody” normally increase feelings of </a:t>
            </a:r>
            <a:r>
              <a:rPr lang="en-GB" sz="2400" dirty="0">
                <a:solidFill>
                  <a:schemeClr val="accent5">
                    <a:lumMod val="75000"/>
                  </a:schemeClr>
                </a:solidFill>
                <a:latin typeface="Calibri"/>
                <a:ea typeface="Calibri" panose="020F0502020204030204" pitchFamily="34" charset="0"/>
                <a:cs typeface="Times New Roman"/>
              </a:rPr>
              <a:t>insecurity and of being s</a:t>
            </a:r>
            <a:r>
              <a:rPr lang="en-GB" sz="2400" dirty="0">
                <a:solidFill>
                  <a:schemeClr val="accent5">
                    <a:lumMod val="75000"/>
                  </a:schemeClr>
                </a:solidFill>
                <a:effectLst/>
                <a:latin typeface="Calibri"/>
                <a:ea typeface="Calibri" panose="020F0502020204030204" pitchFamily="34" charset="0"/>
                <a:cs typeface="Times New Roman"/>
              </a:rPr>
              <a:t>tereotyped, which negatively impacts the level of understanding and does not bring any added value to the conversation.</a:t>
            </a:r>
            <a:r>
              <a:rPr lang="en-GB" sz="2400" dirty="0">
                <a:solidFill>
                  <a:schemeClr val="accent5">
                    <a:lumMod val="75000"/>
                  </a:schemeClr>
                </a:solidFill>
                <a:latin typeface="Calibri"/>
                <a:ea typeface="Calibri" panose="020F0502020204030204" pitchFamily="34" charset="0"/>
                <a:cs typeface="Times New Roman"/>
              </a:rPr>
              <a:t> </a:t>
            </a:r>
            <a:endParaRPr lang="de-DE" sz="2400">
              <a:solidFill>
                <a:schemeClr val="accent5">
                  <a:lumMod val="75000"/>
                </a:schemeClr>
              </a:solidFill>
              <a:effectLst/>
              <a:latin typeface="Calibri"/>
              <a:ea typeface="Calibri" panose="020F0502020204030204" pitchFamily="34" charset="0"/>
              <a:cs typeface="Times New Roman" panose="02020603050405020304" pitchFamily="18" charset="0"/>
            </a:endParaRPr>
          </a:p>
          <a:p>
            <a:pPr marL="342900" lvl="0" indent="-342900">
              <a:lnSpc>
                <a:spcPts val="1500"/>
              </a:lnSpc>
              <a:buFont typeface="Wingdings" panose="05000000000000000000" pitchFamily="2" charset="2"/>
              <a:buChar char=""/>
            </a:pPr>
            <a:r>
              <a:rPr lang="en-GB" sz="2400" dirty="0">
                <a:solidFill>
                  <a:schemeClr val="accent5">
                    <a:lumMod val="75000"/>
                  </a:schemeClr>
                </a:solidFill>
                <a:effectLst/>
                <a:latin typeface="Calibri"/>
                <a:ea typeface="Calibri" panose="020F0502020204030204" pitchFamily="34" charset="0"/>
                <a:cs typeface="Times New Roman"/>
              </a:rPr>
              <a:t>Switching between different languages is normal when growing up bilingually, and should be seen as a sign of creativity and not as a weakness</a:t>
            </a:r>
            <a:endParaRPr lang="de-DE" sz="2400">
              <a:solidFill>
                <a:schemeClr val="accent5">
                  <a:lumMod val="75000"/>
                </a:schemeClr>
              </a:solidFill>
              <a:effectLst/>
              <a:latin typeface="Calibri"/>
              <a:ea typeface="Calibri" panose="020F0502020204030204" pitchFamily="34" charset="0"/>
              <a:cs typeface="Times New Roman"/>
            </a:endParaRPr>
          </a:p>
          <a:p>
            <a:pPr marL="342900" indent="-342900">
              <a:lnSpc>
                <a:spcPts val="1500"/>
              </a:lnSpc>
              <a:buFont typeface="Wingdings" panose="05000000000000000000" pitchFamily="2" charset="2"/>
              <a:buChar char=""/>
            </a:pPr>
            <a:r>
              <a:rPr lang="en-GB" sz="2400" dirty="0">
                <a:solidFill>
                  <a:schemeClr val="accent5">
                    <a:lumMod val="75000"/>
                  </a:schemeClr>
                </a:solidFill>
                <a:effectLst/>
                <a:latin typeface="Calibri"/>
                <a:ea typeface="Calibri" panose="020F0502020204030204" pitchFamily="34" charset="0"/>
                <a:cs typeface="Times New Roman"/>
              </a:rPr>
              <a:t>Use positive rather </a:t>
            </a:r>
            <a:r>
              <a:rPr lang="en-GB" sz="2400" dirty="0">
                <a:solidFill>
                  <a:schemeClr val="accent5">
                    <a:lumMod val="75000"/>
                  </a:schemeClr>
                </a:solidFill>
                <a:latin typeface="Calibri"/>
                <a:ea typeface="Calibri" panose="020F0502020204030204" pitchFamily="34" charset="0"/>
                <a:cs typeface="Times New Roman"/>
              </a:rPr>
              <a:t>than negative</a:t>
            </a:r>
            <a:r>
              <a:rPr lang="en-GB" sz="2400" dirty="0">
                <a:solidFill>
                  <a:schemeClr val="accent5">
                    <a:lumMod val="75000"/>
                  </a:schemeClr>
                </a:solidFill>
                <a:effectLst/>
                <a:latin typeface="Calibri"/>
                <a:ea typeface="Calibri" panose="020F0502020204030204" pitchFamily="34" charset="0"/>
                <a:cs typeface="Times New Roman"/>
              </a:rPr>
              <a:t> comments e.g. instead of “I can’t understand you” say “I wish I could understand Turkish!” </a:t>
            </a:r>
            <a:r>
              <a:rPr lang="en-GB" sz="2400" dirty="0">
                <a:solidFill>
                  <a:schemeClr val="accent5">
                    <a:lumMod val="75000"/>
                  </a:schemeClr>
                </a:solidFill>
                <a:latin typeface="Calibri"/>
                <a:ea typeface="Calibri" panose="020F0502020204030204" pitchFamily="34" charset="0"/>
                <a:cs typeface="Times New Roman"/>
              </a:rPr>
              <a:t> </a:t>
            </a:r>
            <a:endParaRPr lang="de-DE" sz="2400">
              <a:solidFill>
                <a:schemeClr val="accent5">
                  <a:lumMod val="75000"/>
                </a:schemeClr>
              </a:solidFill>
              <a:effectLst/>
              <a:latin typeface="Calibri"/>
              <a:ea typeface="Calibri" panose="020F0502020204030204" pitchFamily="34" charset="0"/>
              <a:cs typeface="Times New Roman" panose="02020603050405020304" pitchFamily="18" charset="0"/>
            </a:endParaRPr>
          </a:p>
          <a:p>
            <a:pPr marL="0" indent="0">
              <a:buNone/>
            </a:pPr>
            <a:endParaRPr lang="de-DE" sz="2400" dirty="0">
              <a:solidFill>
                <a:schemeClr val="accent5">
                  <a:lumMod val="75000"/>
                </a:schemeClr>
              </a:solidFill>
              <a:cs typeface="Calibri"/>
            </a:endParaRPr>
          </a:p>
        </p:txBody>
      </p:sp>
      <p:sp>
        <p:nvSpPr>
          <p:cNvPr id="4" name="Foliennummernplatzhalter 3">
            <a:extLst>
              <a:ext uri="{FF2B5EF4-FFF2-40B4-BE49-F238E27FC236}">
                <a16:creationId xmlns="" xmlns:a16="http://schemas.microsoft.com/office/drawing/2014/main" id="{CFAF27A7-E27B-41EB-8FA8-6F76564B8C7C}"/>
              </a:ext>
            </a:extLst>
          </p:cNvPr>
          <p:cNvSpPr>
            <a:spLocks noGrp="1"/>
          </p:cNvSpPr>
          <p:nvPr>
            <p:ph type="sldNum" sz="quarter" idx="12"/>
          </p:nvPr>
        </p:nvSpPr>
        <p:spPr/>
        <p:txBody>
          <a:bodyPr/>
          <a:lstStyle/>
          <a:p>
            <a:fld id="{C014DD1E-5D91-48A3-AD6D-45FBA980D106}" type="slidenum">
              <a:rPr lang="en-GB" smtClean="0"/>
              <a:t>31</a:t>
            </a:fld>
            <a:endParaRPr lang="en-GB"/>
          </a:p>
        </p:txBody>
      </p:sp>
    </p:spTree>
    <p:extLst>
      <p:ext uri="{BB962C8B-B14F-4D97-AF65-F5344CB8AC3E}">
        <p14:creationId xmlns:p14="http://schemas.microsoft.com/office/powerpoint/2010/main" val="166421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72C8E44-CC4D-4F87-9D19-8E92D5E4E0D7}"/>
              </a:ext>
            </a:extLst>
          </p:cNvPr>
          <p:cNvSpPr>
            <a:spLocks noGrp="1"/>
          </p:cNvSpPr>
          <p:nvPr>
            <p:ph type="title"/>
          </p:nvPr>
        </p:nvSpPr>
        <p:spPr>
          <a:xfrm>
            <a:off x="1125860" y="1043647"/>
            <a:ext cx="9610468" cy="1615395"/>
          </a:xfrm>
        </p:spPr>
        <p:txBody>
          <a:bodyPr>
            <a:normAutofit/>
          </a:bodyPr>
          <a:lstStyle/>
          <a:p>
            <a:pPr algn="ctr"/>
            <a:r>
              <a:rPr lang="de-DE" sz="5400" dirty="0" err="1"/>
              <a:t>Welcoming</a:t>
            </a:r>
            <a:r>
              <a:rPr lang="de-DE" sz="5400" dirty="0"/>
              <a:t> </a:t>
            </a:r>
            <a:r>
              <a:rPr lang="de-DE" sz="5400" dirty="0" err="1"/>
              <a:t>culture</a:t>
            </a:r>
            <a:r>
              <a:rPr lang="de-DE" sz="5400" dirty="0"/>
              <a:t> – </a:t>
            </a:r>
            <a:r>
              <a:rPr lang="de-DE" sz="5400" dirty="0" err="1"/>
              <a:t>Representation</a:t>
            </a:r>
            <a:r>
              <a:rPr lang="de-DE" sz="5400" dirty="0"/>
              <a:t> </a:t>
            </a:r>
            <a:r>
              <a:rPr lang="de-DE" sz="5400" dirty="0" err="1"/>
              <a:t>matters</a:t>
            </a:r>
            <a:endParaRPr lang="de-DE" sz="5400" dirty="0"/>
          </a:p>
        </p:txBody>
      </p:sp>
      <p:sp>
        <p:nvSpPr>
          <p:cNvPr id="3" name="Textplatzhalter 2">
            <a:extLst>
              <a:ext uri="{FF2B5EF4-FFF2-40B4-BE49-F238E27FC236}">
                <a16:creationId xmlns="" xmlns:a16="http://schemas.microsoft.com/office/drawing/2014/main" id="{E0F6EE2B-1954-459C-AF50-0076F8B3C2C4}"/>
              </a:ext>
            </a:extLst>
          </p:cNvPr>
          <p:cNvSpPr>
            <a:spLocks noGrp="1"/>
          </p:cNvSpPr>
          <p:nvPr>
            <p:ph type="body" idx="1"/>
          </p:nvPr>
        </p:nvSpPr>
        <p:spPr>
          <a:xfrm>
            <a:off x="1015593" y="2667001"/>
            <a:ext cx="9610468" cy="1143324"/>
          </a:xfrm>
        </p:spPr>
        <p:txBody>
          <a:bodyPr>
            <a:noAutofit/>
          </a:bodyPr>
          <a:lstStyle/>
          <a:p>
            <a:pPr algn="ctr"/>
            <a:r>
              <a:rPr lang="de-DE" sz="5400" dirty="0"/>
              <a:t>How to support inclusion when working with diverse families</a:t>
            </a:r>
          </a:p>
        </p:txBody>
      </p:sp>
      <p:sp>
        <p:nvSpPr>
          <p:cNvPr id="4" name="Foliennummernplatzhalter 3">
            <a:extLst>
              <a:ext uri="{FF2B5EF4-FFF2-40B4-BE49-F238E27FC236}">
                <a16:creationId xmlns="" xmlns:a16="http://schemas.microsoft.com/office/drawing/2014/main" id="{BD895C86-DF96-45F4-90E3-4CF8CBEF422E}"/>
              </a:ext>
            </a:extLst>
          </p:cNvPr>
          <p:cNvSpPr>
            <a:spLocks noGrp="1"/>
          </p:cNvSpPr>
          <p:nvPr>
            <p:ph type="sldNum" sz="quarter" idx="12"/>
          </p:nvPr>
        </p:nvSpPr>
        <p:spPr/>
        <p:txBody>
          <a:bodyPr/>
          <a:lstStyle/>
          <a:p>
            <a:fld id="{C014DD1E-5D91-48A3-AD6D-45FBA980D106}" type="slidenum">
              <a:rPr lang="en-GB" smtClean="0"/>
              <a:t>32</a:t>
            </a:fld>
            <a:endParaRPr lang="en-GB"/>
          </a:p>
        </p:txBody>
      </p:sp>
    </p:spTree>
    <p:extLst>
      <p:ext uri="{BB962C8B-B14F-4D97-AF65-F5344CB8AC3E}">
        <p14:creationId xmlns:p14="http://schemas.microsoft.com/office/powerpoint/2010/main" val="7624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6DFF83E-6E1E-433A-B33B-8189FC42E1A3}"/>
              </a:ext>
            </a:extLst>
          </p:cNvPr>
          <p:cNvSpPr>
            <a:spLocks noGrp="1"/>
          </p:cNvSpPr>
          <p:nvPr>
            <p:ph type="title"/>
          </p:nvPr>
        </p:nvSpPr>
        <p:spPr>
          <a:xfrm>
            <a:off x="837828" y="2348880"/>
            <a:ext cx="3714517" cy="1944216"/>
          </a:xfrm>
        </p:spPr>
        <p:txBody>
          <a:bodyPr>
            <a:normAutofit/>
          </a:bodyPr>
          <a:lstStyle/>
          <a:p>
            <a:r>
              <a:rPr lang="de-DE" sz="3600" dirty="0"/>
              <a:t>May I have the skin colour pencil? – Here </a:t>
            </a:r>
            <a:r>
              <a:rPr lang="de-DE" sz="3600" dirty="0" err="1"/>
              <a:t>you</a:t>
            </a:r>
            <a:r>
              <a:rPr lang="de-DE" sz="3600" dirty="0"/>
              <a:t> </a:t>
            </a:r>
            <a:r>
              <a:rPr lang="de-DE" sz="3600" dirty="0" err="1"/>
              <a:t>are</a:t>
            </a:r>
            <a:r>
              <a:rPr lang="de-DE" sz="3600" dirty="0"/>
              <a:t>!</a:t>
            </a:r>
            <a:br>
              <a:rPr lang="de-DE" sz="3600" dirty="0"/>
            </a:br>
            <a:endParaRPr lang="de-DE" sz="3600" dirty="0"/>
          </a:p>
        </p:txBody>
      </p:sp>
      <p:pic>
        <p:nvPicPr>
          <p:cNvPr id="6" name="Bildplatzhalter 5">
            <a:extLst>
              <a:ext uri="{FF2B5EF4-FFF2-40B4-BE49-F238E27FC236}">
                <a16:creationId xmlns="" xmlns:a16="http://schemas.microsoft.com/office/drawing/2014/main" id="{34BEFD9E-0642-42B0-9F2B-BD12E10773E7}"/>
              </a:ext>
            </a:extLst>
          </p:cNvPr>
          <p:cNvPicPr>
            <a:picLocks noGrp="1" noChangeAspect="1"/>
          </p:cNvPicPr>
          <p:nvPr>
            <p:ph type="pic" idx="1"/>
          </p:nvPr>
        </p:nvPicPr>
        <p:blipFill>
          <a:blip r:embed="rId2"/>
          <a:srcRect l="1458" r="1458"/>
          <a:stretch>
            <a:fillRect/>
          </a:stretch>
        </p:blipFill>
        <p:spPr>
          <a:xfrm>
            <a:off x="6886500" y="1659256"/>
            <a:ext cx="3456384" cy="3560132"/>
          </a:xfrm>
          <a:prstGeom prst="rect">
            <a:avLst/>
          </a:prstGeom>
        </p:spPr>
      </p:pic>
      <p:sp>
        <p:nvSpPr>
          <p:cNvPr id="5" name="Foliennummernplatzhalter 4">
            <a:extLst>
              <a:ext uri="{FF2B5EF4-FFF2-40B4-BE49-F238E27FC236}">
                <a16:creationId xmlns="" xmlns:a16="http://schemas.microsoft.com/office/drawing/2014/main" id="{9DF59D77-579E-403A-9505-58C99285F179}"/>
              </a:ext>
            </a:extLst>
          </p:cNvPr>
          <p:cNvSpPr>
            <a:spLocks noGrp="1"/>
          </p:cNvSpPr>
          <p:nvPr>
            <p:ph type="sldNum" sz="quarter" idx="12"/>
          </p:nvPr>
        </p:nvSpPr>
        <p:spPr/>
        <p:txBody>
          <a:bodyPr/>
          <a:lstStyle/>
          <a:p>
            <a:fld id="{C014DD1E-5D91-48A3-AD6D-45FBA980D106}" type="slidenum">
              <a:rPr lang="en-GB" smtClean="0"/>
              <a:t>33</a:t>
            </a:fld>
            <a:endParaRPr lang="en-GB"/>
          </a:p>
        </p:txBody>
      </p:sp>
      <p:sp>
        <p:nvSpPr>
          <p:cNvPr id="3" name="TextBox 2">
            <a:extLst>
              <a:ext uri="{FF2B5EF4-FFF2-40B4-BE49-F238E27FC236}">
                <a16:creationId xmlns="" xmlns:a16="http://schemas.microsoft.com/office/drawing/2014/main" id="{F074B747-AD21-4788-80D1-EE0A026F8963}"/>
              </a:ext>
            </a:extLst>
          </p:cNvPr>
          <p:cNvSpPr txBox="1"/>
          <p:nvPr/>
        </p:nvSpPr>
        <p:spPr>
          <a:xfrm>
            <a:off x="6920705" y="5373216"/>
            <a:ext cx="3695261" cy="523220"/>
          </a:xfrm>
          <a:prstGeom prst="rect">
            <a:avLst/>
          </a:prstGeom>
          <a:noFill/>
        </p:spPr>
        <p:txBody>
          <a:bodyPr wrap="square" rtlCol="0">
            <a:spAutoFit/>
          </a:bodyPr>
          <a:lstStyle/>
          <a:p>
            <a:r>
              <a:rPr lang="de-DE" sz="1400" dirty="0"/>
              <a:t>Source: Labor Arteliergemeinschaft (2017):</a:t>
            </a:r>
            <a:br>
              <a:rPr lang="de-DE" sz="1400" dirty="0"/>
            </a:br>
            <a:r>
              <a:rPr lang="de-DE" sz="1400" dirty="0"/>
              <a:t> Ich so Du so</a:t>
            </a:r>
          </a:p>
        </p:txBody>
      </p:sp>
    </p:spTree>
    <p:extLst>
      <p:ext uri="{BB962C8B-B14F-4D97-AF65-F5344CB8AC3E}">
        <p14:creationId xmlns:p14="http://schemas.microsoft.com/office/powerpoint/2010/main" val="38308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 xmlns:a16="http://schemas.microsoft.com/office/drawing/2014/main" id="{83B91B61-BFCA-4647-957E-A8269BE46F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 xmlns:a16="http://schemas.microsoft.com/office/drawing/2014/main" id="{240B4279-7C24-45F5-A617-81807CD8AF53}"/>
              </a:ext>
            </a:extLst>
          </p:cNvPr>
          <p:cNvSpPr>
            <a:spLocks noGrp="1"/>
          </p:cNvSpPr>
          <p:nvPr>
            <p:ph type="title"/>
          </p:nvPr>
        </p:nvSpPr>
        <p:spPr>
          <a:xfrm>
            <a:off x="5099495" y="685800"/>
            <a:ext cx="6175168" cy="1485900"/>
          </a:xfrm>
        </p:spPr>
        <p:txBody>
          <a:bodyPr vert="horz" lIns="91440" tIns="45720" rIns="91440" bIns="45720" rtlCol="0" anchor="t">
            <a:normAutofit/>
          </a:bodyPr>
          <a:lstStyle/>
          <a:p>
            <a:pPr defTabSz="914400">
              <a:lnSpc>
                <a:spcPct val="89000"/>
              </a:lnSpc>
            </a:pPr>
            <a:r>
              <a:rPr lang="en-US" sz="4400">
                <a:solidFill>
                  <a:schemeClr val="tx2"/>
                </a:solidFill>
              </a:rPr>
              <a:t>Self-reflection activity</a:t>
            </a:r>
          </a:p>
        </p:txBody>
      </p:sp>
      <p:pic>
        <p:nvPicPr>
          <p:cNvPr id="9" name="Inhaltsplatzhalter 8">
            <a:extLst>
              <a:ext uri="{FF2B5EF4-FFF2-40B4-BE49-F238E27FC236}">
                <a16:creationId xmlns="" xmlns:a16="http://schemas.microsoft.com/office/drawing/2014/main" id="{8B7A5026-4322-49AF-AB7E-C746ECC639B1}"/>
              </a:ext>
            </a:extLst>
          </p:cNvPr>
          <p:cNvPicPr>
            <a:picLocks noGrp="1" noChangeAspect="1"/>
          </p:cNvPicPr>
          <p:nvPr>
            <p:ph idx="1"/>
          </p:nvPr>
        </p:nvPicPr>
        <p:blipFill rotWithShape="1">
          <a:blip r:embed="rId2"/>
          <a:srcRect l="27748" r="31129" b="-1"/>
          <a:stretch/>
        </p:blipFill>
        <p:spPr>
          <a:xfrm>
            <a:off x="20" y="10"/>
            <a:ext cx="4372386" cy="6857990"/>
          </a:xfrm>
          <a:prstGeom prst="rect">
            <a:avLst/>
          </a:prstGeom>
        </p:spPr>
      </p:pic>
      <p:sp>
        <p:nvSpPr>
          <p:cNvPr id="18" name="Rectangle 17">
            <a:extLst>
              <a:ext uri="{FF2B5EF4-FFF2-40B4-BE49-F238E27FC236}">
                <a16:creationId xmlns="" xmlns:a16="http://schemas.microsoft.com/office/drawing/2014/main" id="{92D1D7C6-1C89-420C-8D35-483654167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platzhalter 7">
            <a:extLst>
              <a:ext uri="{FF2B5EF4-FFF2-40B4-BE49-F238E27FC236}">
                <a16:creationId xmlns="" xmlns:a16="http://schemas.microsoft.com/office/drawing/2014/main" id="{85FB505E-339C-412F-99F7-EE9DB0003ED3}"/>
              </a:ext>
            </a:extLst>
          </p:cNvPr>
          <p:cNvSpPr>
            <a:spLocks noGrp="1"/>
          </p:cNvSpPr>
          <p:nvPr>
            <p:ph type="body" sz="half" idx="2"/>
          </p:nvPr>
        </p:nvSpPr>
        <p:spPr>
          <a:xfrm>
            <a:off x="5099495" y="2286000"/>
            <a:ext cx="6175168" cy="3581400"/>
          </a:xfrm>
        </p:spPr>
        <p:txBody>
          <a:bodyPr vert="horz" lIns="91440" tIns="45720" rIns="91440" bIns="45720" rtlCol="0">
            <a:normAutofit/>
          </a:bodyPr>
          <a:lstStyle/>
          <a:p>
            <a:pPr marL="384048" indent="-384048" defTabSz="914400">
              <a:lnSpc>
                <a:spcPct val="94000"/>
              </a:lnSpc>
              <a:spcAft>
                <a:spcPts val="200"/>
              </a:spcAft>
            </a:pPr>
            <a:r>
              <a:rPr lang="en-US" sz="2000" dirty="0">
                <a:solidFill>
                  <a:schemeClr val="tx2"/>
                </a:solidFill>
                <a:effectLst/>
              </a:rPr>
              <a:t>Describe a “hero” or a “heroine” that  you admired as a child:</a:t>
            </a:r>
          </a:p>
          <a:p>
            <a:pPr marL="384048" indent="-384048" defTabSz="914400">
              <a:lnSpc>
                <a:spcPct val="94000"/>
              </a:lnSpc>
              <a:spcAft>
                <a:spcPts val="200"/>
              </a:spcAft>
              <a:buFont typeface="Arial" panose="020B0604020202020204" pitchFamily="34" charset="0"/>
              <a:buChar char="•"/>
            </a:pPr>
            <a:endParaRPr lang="en-US" sz="2000" dirty="0">
              <a:solidFill>
                <a:schemeClr val="tx2"/>
              </a:solidFill>
              <a:effectLst/>
            </a:endParaRPr>
          </a:p>
          <a:p>
            <a:pPr marL="384048" indent="-384048" defTabSz="914400">
              <a:lnSpc>
                <a:spcPct val="94000"/>
              </a:lnSpc>
              <a:spcAft>
                <a:spcPts val="200"/>
              </a:spcAft>
              <a:buFont typeface="Franklin Gothic Book" panose="020B0503020102020204" pitchFamily="34" charset="0"/>
              <a:buChar char="•"/>
            </a:pPr>
            <a:r>
              <a:rPr lang="en-US" sz="2000" dirty="0">
                <a:solidFill>
                  <a:schemeClr val="tx2"/>
                </a:solidFill>
                <a:effectLst/>
              </a:rPr>
              <a:t>Which skin </a:t>
            </a:r>
            <a:r>
              <a:rPr lang="en-US" sz="2000" dirty="0" err="1">
                <a:solidFill>
                  <a:schemeClr val="tx2"/>
                </a:solidFill>
                <a:effectLst/>
              </a:rPr>
              <a:t>colour</a:t>
            </a:r>
            <a:r>
              <a:rPr lang="en-US" sz="2000" dirty="0">
                <a:solidFill>
                  <a:schemeClr val="tx2"/>
                </a:solidFill>
                <a:effectLst/>
              </a:rPr>
              <a:t> did your hero(</a:t>
            </a:r>
            <a:r>
              <a:rPr lang="en-US" sz="2000" dirty="0" err="1">
                <a:solidFill>
                  <a:schemeClr val="tx2"/>
                </a:solidFill>
                <a:effectLst/>
              </a:rPr>
              <a:t>ine</a:t>
            </a:r>
            <a:r>
              <a:rPr lang="en-US" sz="2000" dirty="0">
                <a:solidFill>
                  <a:schemeClr val="tx2"/>
                </a:solidFill>
                <a:effectLst/>
              </a:rPr>
              <a:t>) have?	</a:t>
            </a:r>
          </a:p>
          <a:p>
            <a:pPr marL="384048" indent="-384048" defTabSz="914400">
              <a:lnSpc>
                <a:spcPct val="94000"/>
              </a:lnSpc>
              <a:spcAft>
                <a:spcPts val="200"/>
              </a:spcAft>
              <a:buFont typeface="Franklin Gothic Book" panose="020B0503020102020204" pitchFamily="34" charset="0"/>
              <a:buChar char="•"/>
            </a:pPr>
            <a:r>
              <a:rPr lang="en-US" sz="2000" dirty="0">
                <a:solidFill>
                  <a:schemeClr val="tx2"/>
                </a:solidFill>
                <a:effectLst/>
              </a:rPr>
              <a:t>Which ethnic background did they belong to?</a:t>
            </a:r>
          </a:p>
          <a:p>
            <a:pPr marL="384048" indent="-384048" defTabSz="914400">
              <a:lnSpc>
                <a:spcPct val="94000"/>
              </a:lnSpc>
              <a:spcAft>
                <a:spcPts val="200"/>
              </a:spcAft>
              <a:buFont typeface="Franklin Gothic Book" panose="020B0503020102020204" pitchFamily="34" charset="0"/>
              <a:buChar char="•"/>
            </a:pPr>
            <a:r>
              <a:rPr lang="en-US" sz="2000" dirty="0">
                <a:solidFill>
                  <a:schemeClr val="tx2"/>
                </a:solidFill>
                <a:effectLst/>
              </a:rPr>
              <a:t>Which gender were they?</a:t>
            </a:r>
          </a:p>
          <a:p>
            <a:pPr marL="384048" indent="-384048" defTabSz="914400">
              <a:lnSpc>
                <a:spcPct val="94000"/>
              </a:lnSpc>
              <a:spcAft>
                <a:spcPts val="200"/>
              </a:spcAft>
              <a:buFont typeface="Franklin Gothic Book" panose="020B0503020102020204" pitchFamily="34" charset="0"/>
              <a:buChar char="•"/>
            </a:pPr>
            <a:r>
              <a:rPr lang="en-US" sz="2000" dirty="0">
                <a:solidFill>
                  <a:schemeClr val="tx2"/>
                </a:solidFill>
                <a:effectLst/>
              </a:rPr>
              <a:t>What were their physical features?</a:t>
            </a:r>
          </a:p>
          <a:p>
            <a:pPr marL="384048" indent="-384048" defTabSz="914400">
              <a:lnSpc>
                <a:spcPct val="94000"/>
              </a:lnSpc>
              <a:spcAft>
                <a:spcPts val="200"/>
              </a:spcAft>
              <a:buFont typeface="Franklin Gothic Book" panose="020B0503020102020204" pitchFamily="34" charset="0"/>
              <a:buChar char="•"/>
            </a:pPr>
            <a:endParaRPr lang="en-US" sz="2000" dirty="0">
              <a:solidFill>
                <a:schemeClr val="tx2"/>
              </a:solidFill>
              <a:effectLst/>
            </a:endParaRPr>
          </a:p>
          <a:p>
            <a:pPr marL="384048" indent="-384048" defTabSz="914400">
              <a:lnSpc>
                <a:spcPct val="94000"/>
              </a:lnSpc>
              <a:spcAft>
                <a:spcPts val="200"/>
              </a:spcAft>
              <a:buFont typeface="Franklin Gothic Book" panose="020B0503020102020204" pitchFamily="34" charset="0"/>
              <a:buChar char="•"/>
            </a:pPr>
            <a:endParaRPr lang="en-US" sz="2000" dirty="0">
              <a:solidFill>
                <a:schemeClr val="tx2"/>
              </a:solidFill>
              <a:effectLst/>
            </a:endParaRPr>
          </a:p>
          <a:p>
            <a:pPr marL="384048" indent="-384048" defTabSz="914400">
              <a:lnSpc>
                <a:spcPct val="94000"/>
              </a:lnSpc>
              <a:spcAft>
                <a:spcPts val="200"/>
              </a:spcAft>
            </a:pPr>
            <a:endParaRPr lang="en-US" dirty="0">
              <a:solidFill>
                <a:schemeClr val="tx2"/>
              </a:solidFill>
            </a:endParaRPr>
          </a:p>
        </p:txBody>
      </p:sp>
      <p:sp>
        <p:nvSpPr>
          <p:cNvPr id="5" name="Foliennummernplatzhalter 4">
            <a:extLst>
              <a:ext uri="{FF2B5EF4-FFF2-40B4-BE49-F238E27FC236}">
                <a16:creationId xmlns="" xmlns:a16="http://schemas.microsoft.com/office/drawing/2014/main" id="{591AA0D0-A174-4F3D-BDEF-D4B345DCC87F}"/>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34</a:t>
            </a:fld>
            <a:endParaRPr lang="en-US"/>
          </a:p>
        </p:txBody>
      </p:sp>
    </p:spTree>
    <p:extLst>
      <p:ext uri="{BB962C8B-B14F-4D97-AF65-F5344CB8AC3E}">
        <p14:creationId xmlns:p14="http://schemas.microsoft.com/office/powerpoint/2010/main" val="32389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54787F1D-1FAC-4143-9A38-F28E965DB2C2}"/>
              </a:ext>
            </a:extLst>
          </p:cNvPr>
          <p:cNvSpPr>
            <a:spLocks noGrp="1"/>
          </p:cNvSpPr>
          <p:nvPr>
            <p:ph type="title"/>
          </p:nvPr>
        </p:nvSpPr>
        <p:spPr/>
        <p:txBody>
          <a:bodyPr/>
          <a:lstStyle/>
          <a:p>
            <a:pPr algn="ctr"/>
            <a:r>
              <a:rPr lang="de-DE" dirty="0"/>
              <a:t>Who </a:t>
            </a:r>
            <a:r>
              <a:rPr lang="de-DE" dirty="0" err="1"/>
              <a:t>to</a:t>
            </a:r>
            <a:r>
              <a:rPr lang="de-DE" dirty="0"/>
              <a:t> </a:t>
            </a:r>
            <a:r>
              <a:rPr lang="de-DE" dirty="0" err="1"/>
              <a:t>identify</a:t>
            </a:r>
            <a:r>
              <a:rPr lang="de-DE" dirty="0"/>
              <a:t> </a:t>
            </a:r>
            <a:r>
              <a:rPr lang="de-DE" dirty="0" err="1"/>
              <a:t>with</a:t>
            </a:r>
            <a:r>
              <a:rPr lang="de-DE" dirty="0"/>
              <a:t> </a:t>
            </a:r>
            <a:r>
              <a:rPr lang="de-DE" dirty="0" err="1"/>
              <a:t>as</a:t>
            </a:r>
            <a:r>
              <a:rPr lang="de-DE" dirty="0"/>
              <a:t> a </a:t>
            </a:r>
            <a:r>
              <a:rPr lang="de-DE" dirty="0" err="1"/>
              <a:t>child</a:t>
            </a:r>
            <a:r>
              <a:rPr lang="de-DE" dirty="0"/>
              <a:t>?</a:t>
            </a:r>
          </a:p>
        </p:txBody>
      </p:sp>
      <p:sp>
        <p:nvSpPr>
          <p:cNvPr id="7" name="Inhaltsplatzhalter 6">
            <a:extLst>
              <a:ext uri="{FF2B5EF4-FFF2-40B4-BE49-F238E27FC236}">
                <a16:creationId xmlns="" xmlns:a16="http://schemas.microsoft.com/office/drawing/2014/main" id="{B31C9C6E-3475-489C-8B2F-2A5629527EB1}"/>
              </a:ext>
            </a:extLst>
          </p:cNvPr>
          <p:cNvSpPr>
            <a:spLocks noGrp="1"/>
          </p:cNvSpPr>
          <p:nvPr>
            <p:ph idx="1"/>
          </p:nvPr>
        </p:nvSpPr>
        <p:spPr>
          <a:xfrm>
            <a:off x="1371243" y="1844824"/>
            <a:ext cx="9598700" cy="3581400"/>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We tend to identify with people that are similar to ourselves. Though children who do not have characteristics of the majority in society often do not find identifying figures that have similarities with themselves. The princesses in books are mostly blonde haired with a light skin, for example.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 order to ensure an atmosphere where families can feel welcomed and respected with all their individual characteristics, it is important to create environments where these characteristics are represented.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Playing material and books often represent the societal norm of the majority. To create an environment that allows all families to develop a sense of belonging, social and health care professionals need to critically examine whether and in what form the children and their reference groups are represented in the institution.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5" name="Foliennummernplatzhalter 4">
            <a:extLst>
              <a:ext uri="{FF2B5EF4-FFF2-40B4-BE49-F238E27FC236}">
                <a16:creationId xmlns="" xmlns:a16="http://schemas.microsoft.com/office/drawing/2014/main" id="{EB5CE878-6277-4436-9E0F-E5BDB30BE0B9}"/>
              </a:ext>
            </a:extLst>
          </p:cNvPr>
          <p:cNvSpPr>
            <a:spLocks noGrp="1"/>
          </p:cNvSpPr>
          <p:nvPr>
            <p:ph type="sldNum" sz="quarter" idx="12"/>
          </p:nvPr>
        </p:nvSpPr>
        <p:spPr/>
        <p:txBody>
          <a:bodyPr/>
          <a:lstStyle/>
          <a:p>
            <a:fld id="{C014DD1E-5D91-48A3-AD6D-45FBA980D106}" type="slidenum">
              <a:rPr lang="en-GB" smtClean="0"/>
              <a:t>35</a:t>
            </a:fld>
            <a:endParaRPr lang="en-GB"/>
          </a:p>
        </p:txBody>
      </p:sp>
    </p:spTree>
    <p:extLst>
      <p:ext uri="{BB962C8B-B14F-4D97-AF65-F5344CB8AC3E}">
        <p14:creationId xmlns:p14="http://schemas.microsoft.com/office/powerpoint/2010/main" val="40681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84C4E44-D9E0-4D9D-AE33-50EF1597A464}"/>
              </a:ext>
            </a:extLst>
          </p:cNvPr>
          <p:cNvSpPr>
            <a:spLocks noGrp="1"/>
          </p:cNvSpPr>
          <p:nvPr>
            <p:ph type="title"/>
          </p:nvPr>
        </p:nvSpPr>
        <p:spPr>
          <a:xfrm>
            <a:off x="1371243" y="685800"/>
            <a:ext cx="9598700" cy="726976"/>
          </a:xfrm>
        </p:spPr>
        <p:txBody>
          <a:bodyPr/>
          <a:lstStyle/>
          <a:p>
            <a:r>
              <a:rPr lang="de-DE" dirty="0" err="1"/>
              <a:t>Diversity</a:t>
            </a:r>
            <a:r>
              <a:rPr lang="de-DE" dirty="0"/>
              <a:t> - Checklist</a:t>
            </a:r>
          </a:p>
        </p:txBody>
      </p:sp>
      <p:sp>
        <p:nvSpPr>
          <p:cNvPr id="3" name="Inhaltsplatzhalter 2">
            <a:extLst>
              <a:ext uri="{FF2B5EF4-FFF2-40B4-BE49-F238E27FC236}">
                <a16:creationId xmlns="" xmlns:a16="http://schemas.microsoft.com/office/drawing/2014/main" id="{DEF984DB-D512-4C8D-A3D7-2379C144670D}"/>
              </a:ext>
            </a:extLst>
          </p:cNvPr>
          <p:cNvSpPr>
            <a:spLocks noGrp="1"/>
          </p:cNvSpPr>
          <p:nvPr>
            <p:ph idx="1"/>
          </p:nvPr>
        </p:nvSpPr>
        <p:spPr>
          <a:xfrm>
            <a:off x="1344840" y="1680548"/>
            <a:ext cx="10150172" cy="4124716"/>
          </a:xfrm>
        </p:spPr>
        <p:txBody>
          <a:bodyPr>
            <a:normAutofit/>
          </a:bodyPr>
          <a:lstStyle/>
          <a:p>
            <a:pPr marL="342900" lvl="0" indent="-342900">
              <a:lnSpc>
                <a:spcPts val="1500"/>
              </a:lnSpc>
              <a:spcBef>
                <a:spcPts val="600"/>
              </a:spcBef>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Are there professionals in your institution with a different first language or different ethnic backgrounds?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Are there different languages represented in your institution or in the materials produced by your institution (especially the languages of your target group)?</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Are there books/dolls/pictures that depict socially relevant roles (doctors, pilots, etc.) including people from different ethnic backgrounds?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Are there dolls and play figures with different skin colours?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Are there stories in which the main characters wear head  coverings?</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Are there books/pictures in which different types of family are portrayed?</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5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Do you </a:t>
            </a:r>
            <a:r>
              <a:rPr lang="en-GB" sz="2000" dirty="0">
                <a:latin typeface="Calibri" panose="020F0502020204030204" pitchFamily="34" charset="0"/>
                <a:ea typeface="Calibri" panose="020F0502020204030204" pitchFamily="34" charset="0"/>
                <a:cs typeface="Times New Roman" panose="02020603050405020304" pitchFamily="18" charset="0"/>
              </a:rPr>
              <a:t>reflect on your own cultural norms and the impact these can have on our assumptions and perceptions of behaviour e.g. eating and sleeping arrangements </a:t>
            </a:r>
          </a:p>
          <a:p>
            <a:pPr marL="342900" lvl="0" indent="-342900">
              <a:lnSpc>
                <a:spcPts val="1500"/>
              </a:lnSpc>
              <a:buFont typeface="Wingdings" panose="05000000000000000000" pitchFamily="2"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Do rooms reflect the diversity of the families you work with (e.g. pictures of diverse families, signboards in different languages)?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000" dirty="0"/>
          </a:p>
        </p:txBody>
      </p:sp>
      <p:sp>
        <p:nvSpPr>
          <p:cNvPr id="4" name="Foliennummernplatzhalter 3">
            <a:extLst>
              <a:ext uri="{FF2B5EF4-FFF2-40B4-BE49-F238E27FC236}">
                <a16:creationId xmlns="" xmlns:a16="http://schemas.microsoft.com/office/drawing/2014/main" id="{6B7F430D-80B3-4FB0-BC4B-786DB9EA148B}"/>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25591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58612-E875-4AF4-80F2-EC07C5ECD1ED}"/>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 xmlns:a16="http://schemas.microsoft.com/office/drawing/2014/main" id="{40C954BE-E418-48FE-B86C-9CDF5EC1A0F5}"/>
              </a:ext>
            </a:extLst>
          </p:cNvPr>
          <p:cNvSpPr>
            <a:spLocks noGrp="1"/>
          </p:cNvSpPr>
          <p:nvPr>
            <p:ph idx="1"/>
          </p:nvPr>
        </p:nvSpPr>
        <p:spPr>
          <a:xfrm>
            <a:off x="1125860" y="1772816"/>
            <a:ext cx="9598700" cy="3581400"/>
          </a:xfrm>
        </p:spPr>
        <p:txBody>
          <a:bodyPr>
            <a:normAutofit/>
          </a:bodyPr>
          <a:lstStyle/>
          <a:p>
            <a:pPr>
              <a:lnSpc>
                <a:spcPts val="1500"/>
              </a:lnSpc>
              <a:spcBef>
                <a:spcPts val="600"/>
              </a:spcBef>
            </a:pPr>
            <a:endPar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ts val="1500"/>
              </a:lnSpc>
              <a:spcBef>
                <a:spcPts val="600"/>
              </a:spcBef>
            </a:pPr>
            <a:r>
              <a:rPr lang="en-GB" sz="2800" i="1" dirty="0">
                <a:ea typeface="Times New Roman" panose="02020603050405020304" pitchFamily="18" charset="0"/>
                <a:cs typeface="Calibri" panose="020F0502020204030204" pitchFamily="34" charset="0"/>
              </a:rPr>
              <a:t>All families are different even within the same culture</a:t>
            </a:r>
          </a:p>
          <a:p>
            <a:pPr>
              <a:lnSpc>
                <a:spcPts val="1500"/>
              </a:lnSpc>
              <a:spcBef>
                <a:spcPts val="600"/>
              </a:spcBef>
            </a:pPr>
            <a:endParaRPr lang="en-GB" sz="2800" i="1" dirty="0">
              <a:ea typeface="Times New Roman" panose="02020603050405020304" pitchFamily="18" charset="0"/>
              <a:cs typeface="Calibri" panose="020F0502020204030204" pitchFamily="34" charset="0"/>
            </a:endParaRPr>
          </a:p>
          <a:p>
            <a:pPr>
              <a:lnSpc>
                <a:spcPts val="1500"/>
              </a:lnSpc>
              <a:spcBef>
                <a:spcPts val="600"/>
              </a:spcBef>
            </a:pPr>
            <a:r>
              <a:rPr lang="en-GB" sz="2800" i="1" dirty="0">
                <a:ea typeface="Times New Roman" panose="02020603050405020304" pitchFamily="18" charset="0"/>
                <a:cs typeface="Calibri" panose="020F0502020204030204" pitchFamily="34" charset="0"/>
              </a:rPr>
              <a:t>When working with families with different cultural backgrounds to your own you need to have an open mind.</a:t>
            </a:r>
          </a:p>
          <a:p>
            <a:pPr>
              <a:lnSpc>
                <a:spcPts val="1500"/>
              </a:lnSpc>
              <a:spcBef>
                <a:spcPts val="600"/>
              </a:spcBef>
            </a:pPr>
            <a:endParaRPr lang="en-GB" sz="2800" i="1" dirty="0">
              <a:ea typeface="Times New Roman" panose="02020603050405020304" pitchFamily="18" charset="0"/>
              <a:cs typeface="Calibri" panose="020F0502020204030204" pitchFamily="34" charset="0"/>
            </a:endParaRPr>
          </a:p>
          <a:p>
            <a:pPr>
              <a:lnSpc>
                <a:spcPts val="1500"/>
              </a:lnSpc>
              <a:spcBef>
                <a:spcPts val="600"/>
              </a:spcBef>
            </a:pPr>
            <a:r>
              <a:rPr lang="en-GB" sz="2800" i="1" dirty="0">
                <a:ea typeface="Times New Roman" panose="02020603050405020304" pitchFamily="18" charset="0"/>
                <a:cs typeface="Calibri" panose="020F0502020204030204" pitchFamily="34" charset="0"/>
              </a:rPr>
              <a:t>To provide culturally sensitive services you have to listen and</a:t>
            </a:r>
            <a:br>
              <a:rPr lang="en-GB" sz="2800" i="1" dirty="0">
                <a:ea typeface="Times New Roman" panose="02020603050405020304" pitchFamily="18" charset="0"/>
                <a:cs typeface="Calibri" panose="020F0502020204030204" pitchFamily="34" charset="0"/>
              </a:rPr>
            </a:br>
            <a:r>
              <a:rPr lang="en-GB" sz="2800" i="1" dirty="0">
                <a:ea typeface="Times New Roman" panose="02020603050405020304" pitchFamily="18" charset="0"/>
                <a:cs typeface="Calibri" panose="020F0502020204030204" pitchFamily="34" charset="0"/>
              </a:rPr>
              <a:t>respect other people’s views which may differ from your own.</a:t>
            </a:r>
          </a:p>
          <a:p>
            <a:pPr>
              <a:lnSpc>
                <a:spcPts val="1500"/>
              </a:lnSpc>
              <a:spcBef>
                <a:spcPts val="600"/>
              </a:spcBef>
            </a:pPr>
            <a:endPar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200000"/>
              </a:lnSpc>
              <a:buNone/>
            </a:pPr>
            <a:endParaRPr lang="en-GB" dirty="0"/>
          </a:p>
        </p:txBody>
      </p:sp>
      <p:sp>
        <p:nvSpPr>
          <p:cNvPr id="4" name="Slide Number Placeholder 3">
            <a:extLst>
              <a:ext uri="{FF2B5EF4-FFF2-40B4-BE49-F238E27FC236}">
                <a16:creationId xmlns="" xmlns:a16="http://schemas.microsoft.com/office/drawing/2014/main" id="{2C2858A9-8D6A-41FA-A060-3B4DC37DD6FB}"/>
              </a:ext>
            </a:extLst>
          </p:cNvPr>
          <p:cNvSpPr>
            <a:spLocks noGrp="1"/>
          </p:cNvSpPr>
          <p:nvPr>
            <p:ph type="sldNum" sz="quarter" idx="12"/>
          </p:nvPr>
        </p:nvSpPr>
        <p:spPr/>
        <p:txBody>
          <a:bodyPr/>
          <a:lstStyle/>
          <a:p>
            <a:fld id="{C014DD1E-5D91-48A3-AD6D-45FBA980D106}" type="slidenum">
              <a:rPr lang="en-GB" smtClean="0"/>
              <a:t>37</a:t>
            </a:fld>
            <a:endParaRPr lang="en-GB"/>
          </a:p>
        </p:txBody>
      </p:sp>
    </p:spTree>
    <p:extLst>
      <p:ext uri="{BB962C8B-B14F-4D97-AF65-F5344CB8AC3E}">
        <p14:creationId xmlns:p14="http://schemas.microsoft.com/office/powerpoint/2010/main" val="40750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F3A79E-7D1C-4922-BAF3-1F22572C9B9E}"/>
              </a:ext>
            </a:extLst>
          </p:cNvPr>
          <p:cNvSpPr>
            <a:spLocks noGrp="1"/>
          </p:cNvSpPr>
          <p:nvPr>
            <p:ph type="title"/>
          </p:nvPr>
        </p:nvSpPr>
        <p:spPr>
          <a:xfrm>
            <a:off x="1371243" y="685800"/>
            <a:ext cx="9598700" cy="726976"/>
          </a:xfrm>
        </p:spPr>
        <p:txBody>
          <a:bodyPr/>
          <a:lstStyle/>
          <a:p>
            <a:r>
              <a:rPr lang="de-DE" dirty="0"/>
              <a:t>Reflections and Action Plan</a:t>
            </a:r>
          </a:p>
        </p:txBody>
      </p:sp>
      <p:sp>
        <p:nvSpPr>
          <p:cNvPr id="3" name="Inhaltsplatzhalter 2">
            <a:extLst>
              <a:ext uri="{FF2B5EF4-FFF2-40B4-BE49-F238E27FC236}">
                <a16:creationId xmlns="" xmlns:a16="http://schemas.microsoft.com/office/drawing/2014/main" id="{A2276DC8-BB4A-4C23-851C-F74A4F9927F6}"/>
              </a:ext>
            </a:extLst>
          </p:cNvPr>
          <p:cNvSpPr>
            <a:spLocks noGrp="1"/>
          </p:cNvSpPr>
          <p:nvPr>
            <p:ph idx="1"/>
          </p:nvPr>
        </p:nvSpPr>
        <p:spPr>
          <a:xfrm>
            <a:off x="1361879" y="1638300"/>
            <a:ext cx="9598700" cy="3581400"/>
          </a:xfrm>
        </p:spPr>
        <p:txBody>
          <a:bodyPr/>
          <a:lstStyle/>
          <a:p>
            <a:r>
              <a:rPr lang="en-GB" dirty="0"/>
              <a:t>What I have learnt about myself and my own cultural background?</a:t>
            </a:r>
          </a:p>
          <a:p>
            <a:endParaRPr lang="en-GB" dirty="0"/>
          </a:p>
          <a:p>
            <a:r>
              <a:rPr lang="en-GB" dirty="0"/>
              <a:t>What I have learnt about working with families from diverse cultural backgrounds?</a:t>
            </a:r>
          </a:p>
          <a:p>
            <a:endParaRPr lang="en-GB" dirty="0"/>
          </a:p>
          <a:p>
            <a:r>
              <a:rPr lang="en-GB" dirty="0"/>
              <a:t>What else would I like to know? </a:t>
            </a:r>
          </a:p>
          <a:p>
            <a:endParaRPr lang="en-GB" dirty="0"/>
          </a:p>
          <a:p>
            <a:pPr>
              <a:lnSpc>
                <a:spcPts val="1500"/>
              </a:lnSpc>
              <a:spcBef>
                <a:spcPts val="600"/>
              </a:spcBef>
            </a:pPr>
            <a:r>
              <a:rPr lang="en-GB" sz="2000" dirty="0">
                <a:effectLst/>
                <a:latin typeface="Calibri" panose="020F0502020204030204" pitchFamily="34" charset="0"/>
                <a:ea typeface="Calibri" panose="020F0502020204030204" pitchFamily="34" charset="0"/>
                <a:cs typeface="Calibri" panose="020F0502020204030204" pitchFamily="34" charset="0"/>
              </a:rPr>
              <a:t>What changes will I make in my current practise to ensure that all cultural considerations are in place for the people for whom I care?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 xmlns:a16="http://schemas.microsoft.com/office/drawing/2014/main" id="{70555B2F-9697-4908-AF16-6E9DF8E2DB6A}"/>
              </a:ext>
            </a:extLst>
          </p:cNvPr>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2173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196" y="3789040"/>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30D82A00-D067-43A1-B150-DB58728B8F70}"/>
              </a:ext>
            </a:extLst>
          </p:cNvPr>
          <p:cNvSpPr>
            <a:spLocks noGrp="1"/>
          </p:cNvSpPr>
          <p:nvPr>
            <p:ph type="title"/>
          </p:nvPr>
        </p:nvSpPr>
        <p:spPr/>
        <p:txBody>
          <a:bodyPr/>
          <a:lstStyle/>
          <a:p>
            <a:pPr algn="ctr"/>
            <a:r>
              <a:rPr lang="de-DE" dirty="0"/>
              <a:t>Traditions and beliefs about pregnancy around the globe</a:t>
            </a:r>
          </a:p>
        </p:txBody>
      </p:sp>
      <p:sp>
        <p:nvSpPr>
          <p:cNvPr id="2" name="Slide Number Placeholder 1"/>
          <p:cNvSpPr>
            <a:spLocks noGrp="1"/>
          </p:cNvSpPr>
          <p:nvPr>
            <p:ph type="sldNum" sz="quarter" idx="12"/>
          </p:nvPr>
        </p:nvSpPr>
        <p:spPr/>
        <p:txBody>
          <a:bodyPr/>
          <a:lstStyle/>
          <a:p>
            <a:fld id="{C014DD1E-5D91-48A3-AD6D-45FBA980D106}" type="slidenum">
              <a:rPr lang="en-GB" smtClean="0"/>
              <a:t>4</a:t>
            </a:fld>
            <a:endParaRPr lang="en-GB" dirty="0"/>
          </a:p>
        </p:txBody>
      </p:sp>
      <p:sp>
        <p:nvSpPr>
          <p:cNvPr id="5" name="Sprechblase: oval 4">
            <a:extLst>
              <a:ext uri="{FF2B5EF4-FFF2-40B4-BE49-F238E27FC236}">
                <a16:creationId xmlns="" xmlns:a16="http://schemas.microsoft.com/office/drawing/2014/main" id="{B3CD0579-A01A-4C01-B753-200915709B03}"/>
              </a:ext>
            </a:extLst>
          </p:cNvPr>
          <p:cNvSpPr/>
          <p:nvPr/>
        </p:nvSpPr>
        <p:spPr>
          <a:xfrm>
            <a:off x="998144" y="1503767"/>
            <a:ext cx="2880320" cy="2088232"/>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marL="457200">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‘Turkish mothers are advised not to leave the house for 40 days after giving birth’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Gönül</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Y.</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prechblase: rechteckig mit abgerundeten Ecken 5">
            <a:extLst>
              <a:ext uri="{FF2B5EF4-FFF2-40B4-BE49-F238E27FC236}">
                <a16:creationId xmlns="" xmlns:a16="http://schemas.microsoft.com/office/drawing/2014/main" id="{8D01EEF2-84A6-4A47-9157-E365139AF59A}"/>
              </a:ext>
            </a:extLst>
          </p:cNvPr>
          <p:cNvSpPr/>
          <p:nvPr/>
        </p:nvSpPr>
        <p:spPr>
          <a:xfrm>
            <a:off x="8391480" y="1691774"/>
            <a:ext cx="2704732" cy="1712218"/>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800" dirty="0"/>
              <a:t>‘Many Turks believe that cutting the mothers hair will cut the babies life.’ </a:t>
            </a:r>
            <a:r>
              <a:rPr lang="en-US" sz="1800" dirty="0" err="1"/>
              <a:t>Güler</a:t>
            </a:r>
            <a:r>
              <a:rPr lang="en-US" sz="1800" dirty="0"/>
              <a:t> Y.</a:t>
            </a:r>
            <a:endParaRPr lang="de-DE" sz="1800" dirty="0"/>
          </a:p>
        </p:txBody>
      </p:sp>
      <p:sp>
        <p:nvSpPr>
          <p:cNvPr id="8" name="Sprechblase: rechteckig 7">
            <a:extLst>
              <a:ext uri="{FF2B5EF4-FFF2-40B4-BE49-F238E27FC236}">
                <a16:creationId xmlns="" xmlns:a16="http://schemas.microsoft.com/office/drawing/2014/main" id="{9D76B3AE-DF0D-41AA-A309-2C67D30C6A6B}"/>
              </a:ext>
            </a:extLst>
          </p:cNvPr>
          <p:cNvSpPr/>
          <p:nvPr/>
        </p:nvSpPr>
        <p:spPr>
          <a:xfrm>
            <a:off x="4438228" y="4271730"/>
            <a:ext cx="3024336" cy="1879104"/>
          </a:xfrm>
          <a:prstGeom prst="wedgeRectCallout">
            <a:avLst/>
          </a:prstGeom>
        </p:spPr>
        <p:style>
          <a:lnRef idx="2">
            <a:schemeClr val="accent3"/>
          </a:lnRef>
          <a:fillRef idx="1">
            <a:schemeClr val="lt1"/>
          </a:fillRef>
          <a:effectRef idx="0">
            <a:schemeClr val="accent3"/>
          </a:effectRef>
          <a:fontRef idx="minor">
            <a:schemeClr val="dk1"/>
          </a:fontRef>
        </p:style>
        <p:txBody>
          <a:bodyPr rtlCol="0" anchor="ctr"/>
          <a:lstStyle/>
          <a:p>
            <a:pPr marL="457200">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‘Russian expectant mothers are advised not to sleep on their back.’ Vera I.</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rechblase: oval 8">
            <a:extLst>
              <a:ext uri="{FF2B5EF4-FFF2-40B4-BE49-F238E27FC236}">
                <a16:creationId xmlns="" xmlns:a16="http://schemas.microsoft.com/office/drawing/2014/main" id="{D9715AAB-0165-4F94-8312-632D068BE226}"/>
              </a:ext>
            </a:extLst>
          </p:cNvPr>
          <p:cNvSpPr/>
          <p:nvPr/>
        </p:nvSpPr>
        <p:spPr>
          <a:xfrm>
            <a:off x="7847786" y="4077072"/>
            <a:ext cx="3856860" cy="187910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marL="457200">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China women are commonly advised not to eat food that is too hot or too cold in order to keep Ying and Yang</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balance.’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Mailin</a:t>
            </a:r>
            <a:r>
              <a:rPr lang="en-GB" sz="1800" dirty="0">
                <a:effectLst/>
                <a:latin typeface="Calibri" panose="020F0502020204030204" pitchFamily="34" charset="0"/>
                <a:ea typeface="Calibri" panose="020F0502020204030204" pitchFamily="34" charset="0"/>
                <a:cs typeface="Times New Roman" panose="02020603050405020304" pitchFamily="18" charset="0"/>
              </a:rPr>
              <a:t> 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rechblase: oval 9">
            <a:extLst>
              <a:ext uri="{FF2B5EF4-FFF2-40B4-BE49-F238E27FC236}">
                <a16:creationId xmlns="" xmlns:a16="http://schemas.microsoft.com/office/drawing/2014/main" id="{FEF80977-C32E-47D7-8187-25DE43D17AA8}"/>
              </a:ext>
            </a:extLst>
          </p:cNvPr>
          <p:cNvSpPr/>
          <p:nvPr/>
        </p:nvSpPr>
        <p:spPr>
          <a:xfrm>
            <a:off x="949548" y="3805014"/>
            <a:ext cx="3296069" cy="20722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Korea the older women often think that they can predict the babies gender from the shape of the pregnant belly.’ Sumi P.</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prechblase: rechteckig mit abgerundeten Ecken 10">
            <a:extLst>
              <a:ext uri="{FF2B5EF4-FFF2-40B4-BE49-F238E27FC236}">
                <a16:creationId xmlns="" xmlns:a16="http://schemas.microsoft.com/office/drawing/2014/main" id="{C65A6C09-835B-4F76-9970-42C96DA8E78E}"/>
              </a:ext>
            </a:extLst>
          </p:cNvPr>
          <p:cNvSpPr/>
          <p:nvPr/>
        </p:nvSpPr>
        <p:spPr>
          <a:xfrm>
            <a:off x="4438228" y="2171700"/>
            <a:ext cx="3672408" cy="16333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ts val="1500"/>
              </a:lnSpc>
              <a:spcBef>
                <a:spcPts val="600"/>
              </a:spcBef>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Ireland pregnant women commonly wear a medal of their patron saint in order to protect them from the evil.’ Beth 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p:txBody>
          <a:bodyPr/>
          <a:lstStyle/>
          <a:p>
            <a:r>
              <a:rPr lang="de-DE" dirty="0"/>
              <a:t>Cultural practices around pregnancy and giving birth</a:t>
            </a:r>
          </a:p>
        </p:txBody>
      </p:sp>
      <p:sp>
        <p:nvSpPr>
          <p:cNvPr id="3" name="Inhaltsplatzhalter 2">
            <a:extLst>
              <a:ext uri="{FF2B5EF4-FFF2-40B4-BE49-F238E27FC236}">
                <a16:creationId xmlns="" xmlns:a16="http://schemas.microsoft.com/office/drawing/2014/main" id="{E6E06139-ED27-4BF3-84E4-64552C796DA4}"/>
              </a:ext>
            </a:extLst>
          </p:cNvPr>
          <p:cNvSpPr>
            <a:spLocks noGrp="1"/>
          </p:cNvSpPr>
          <p:nvPr>
            <p:ph idx="1"/>
          </p:nvPr>
        </p:nvSpPr>
        <p:spPr>
          <a:xfrm>
            <a:off x="981844" y="1988840"/>
            <a:ext cx="10174764" cy="3950568"/>
          </a:xfrm>
        </p:spPr>
        <p:txBody>
          <a:bodyPr>
            <a:normAutofit fontScale="92500" lnSpcReduction="20000"/>
          </a:bodyPr>
          <a:lstStyle/>
          <a:p>
            <a:pP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Different cultures have different values, believes and practices in connection with pregnancy and giving birth. A woman’s cultural background can affect her needs and expectations during pregnancy and childbirth, as well as how she and her family take care of a baby.</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Many women believe it is important to follow the traditional pregnancy and birth practices of their culture. Often these practices are deeply rooted in the family and the cultural traditions.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873093" lvl="1" indent="-342900">
              <a:lnSpc>
                <a:spcPct val="106000"/>
              </a:lnSpc>
              <a:spcBef>
                <a:spcPts val="600"/>
              </a:spcBef>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a pregnant woman should behave (what to eat, what to do etc.)</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873093" lvl="1" indent="-342900">
              <a:lnSpc>
                <a:spcPct val="106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giving birth should take place (where it should take place, who should be there to support the woman</a:t>
            </a:r>
            <a:r>
              <a:rPr lang="en-GB" sz="1800" dirty="0">
                <a:latin typeface="Calibri" panose="020F0502020204030204" pitchFamily="34" charset="0"/>
                <a:ea typeface="Calibri" panose="020F0502020204030204" pitchFamily="34" charset="0"/>
                <a:cs typeface="Times New Roman" panose="02020603050405020304" pitchFamily="18" charset="0"/>
              </a:rPr>
              <a:t> -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some cultures</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this would clearly be the father whereas in others it would be a woman from the family)</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873093" lvl="1" indent="-342900">
              <a:lnSpc>
                <a:spcPct val="106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to do immediately after the baby is born  (who will hold it, are there any religious rituals to follow?)</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873093" lvl="1" indent="-342900">
              <a:lnSpc>
                <a:spcPct val="106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arrangements will be made  for the mother and child? (Will there be a few or many people giving support at this time, any religious practices, what is the role of the grandmother?)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a:p>
            <a:endParaRPr lang="de-DE"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5</a:t>
            </a:fld>
            <a:endParaRPr lang="en-GB"/>
          </a:p>
        </p:txBody>
      </p:sp>
    </p:spTree>
    <p:extLst>
      <p:ext uri="{BB962C8B-B14F-4D97-AF65-F5344CB8AC3E}">
        <p14:creationId xmlns:p14="http://schemas.microsoft.com/office/powerpoint/2010/main" val="2840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797938" y="492020"/>
            <a:ext cx="10670167" cy="1672907"/>
          </a:xfrm>
        </p:spPr>
        <p:txBody>
          <a:bodyPr>
            <a:noAutofit/>
          </a:bodyPr>
          <a:lstStyle/>
          <a:p>
            <a:r>
              <a:rPr lang="en-GB" sz="3800" dirty="0">
                <a:latin typeface="Calibri" panose="020F0502020204030204" pitchFamily="34" charset="0"/>
                <a:ea typeface="Calibri" panose="020F0502020204030204" pitchFamily="34" charset="0"/>
                <a:cs typeface="Times New Roman" panose="02020603050405020304" pitchFamily="18" charset="0"/>
              </a:rPr>
              <a:t>T</a:t>
            </a:r>
            <a:r>
              <a:rPr lang="en-GB" sz="3800" dirty="0">
                <a:effectLst/>
                <a:latin typeface="Calibri" panose="020F0502020204030204" pitchFamily="34" charset="0"/>
                <a:ea typeface="Calibri" panose="020F0502020204030204" pitchFamily="34" charset="0"/>
                <a:cs typeface="Times New Roman" panose="02020603050405020304" pitchFamily="18" charset="0"/>
              </a:rPr>
              <a:t>raditions and cultural practices may provide security but may also cause women anxiety </a:t>
            </a:r>
            <a:endParaRPr lang="de-DE" sz="38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6</a:t>
            </a:fld>
            <a:endParaRPr lang="en-GB"/>
          </a:p>
        </p:txBody>
      </p:sp>
      <p:sp>
        <p:nvSpPr>
          <p:cNvPr id="10" name="Sprechblase: rechteckig mit abgerundeten Ecken 9">
            <a:extLst>
              <a:ext uri="{FF2B5EF4-FFF2-40B4-BE49-F238E27FC236}">
                <a16:creationId xmlns="" xmlns:a16="http://schemas.microsoft.com/office/drawing/2014/main" id="{1D85ACCA-F331-4AFA-94DE-6BE91154A5D0}"/>
              </a:ext>
            </a:extLst>
          </p:cNvPr>
          <p:cNvSpPr/>
          <p:nvPr/>
        </p:nvSpPr>
        <p:spPr>
          <a:xfrm>
            <a:off x="2113403" y="1772816"/>
            <a:ext cx="7962018" cy="373624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ts val="1500"/>
              </a:lnSpc>
              <a:spcBef>
                <a:spcPts val="600"/>
              </a:spcBef>
            </a:pPr>
            <a:r>
              <a:rPr lang="en-GB" sz="2000" i="1" dirty="0">
                <a:effectLst/>
                <a:latin typeface="Calibri" panose="020F0502020204030204" pitchFamily="34" charset="0"/>
                <a:ea typeface="Calibri" panose="020F0502020204030204" pitchFamily="34" charset="0"/>
                <a:cs typeface="Times New Roman" panose="02020603050405020304" pitchFamily="18" charset="0"/>
              </a:rPr>
              <a:t>Fatima from Syria: ‘In our family, women are very well cared for during pregnancy, especially by their mother and mother-in-law. They play a more important role than the husband during this time. I also did not want my husband to be present when giving birth but preferred to have my mother present. She also whispered the Muslim call to prayer in my daughter's ear right after she was born. And she made sure that my baby did not meet the evil eye. For this we cover the baby's head with a fine cloth. I also liked that my mother took such good care of me after the birth. The fact that the whole extended family took such an interest in me and had so much advice for me was sometimes nice, but sometimes it made me upset, especially during the time when I had to get used to breastfeeding and I was still quite exhausted in the first days after the birth.’</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684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797938" y="492020"/>
            <a:ext cx="10670167" cy="1672907"/>
          </a:xfrm>
        </p:spPr>
        <p:txBody>
          <a:bodyPr>
            <a:noAutofit/>
          </a:bodyPr>
          <a:lstStyle/>
          <a:p>
            <a:r>
              <a:rPr lang="en-GB" sz="3800" dirty="0">
                <a:latin typeface="Calibri" panose="020F0502020204030204" pitchFamily="34" charset="0"/>
                <a:ea typeface="Calibri" panose="020F0502020204030204" pitchFamily="34" charset="0"/>
                <a:cs typeface="Times New Roman" panose="02020603050405020304" pitchFamily="18" charset="0"/>
              </a:rPr>
              <a:t>T</a:t>
            </a:r>
            <a:r>
              <a:rPr lang="en-GB" sz="3800" dirty="0">
                <a:effectLst/>
                <a:latin typeface="Calibri" panose="020F0502020204030204" pitchFamily="34" charset="0"/>
                <a:ea typeface="Calibri" panose="020F0502020204030204" pitchFamily="34" charset="0"/>
                <a:cs typeface="Times New Roman" panose="02020603050405020304" pitchFamily="18" charset="0"/>
              </a:rPr>
              <a:t>raditions and cultural practices may provide security but may cause women anxiety</a:t>
            </a:r>
            <a:endParaRPr lang="de-DE" sz="38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7</a:t>
            </a:fld>
            <a:endParaRPr lang="en-GB"/>
          </a:p>
        </p:txBody>
      </p:sp>
      <p:sp>
        <p:nvSpPr>
          <p:cNvPr id="6" name="Sprechblase: oval 5">
            <a:extLst>
              <a:ext uri="{FF2B5EF4-FFF2-40B4-BE49-F238E27FC236}">
                <a16:creationId xmlns="" xmlns:a16="http://schemas.microsoft.com/office/drawing/2014/main" id="{CD9E4EBB-482D-40ED-A18F-4794CD61B4AB}"/>
              </a:ext>
            </a:extLst>
          </p:cNvPr>
          <p:cNvSpPr/>
          <p:nvPr/>
        </p:nvSpPr>
        <p:spPr>
          <a:xfrm>
            <a:off x="1686101" y="1700808"/>
            <a:ext cx="8816622" cy="409628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580">
              <a:lnSpc>
                <a:spcPts val="1500"/>
              </a:lnSpc>
              <a:spcBef>
                <a:spcPts val="600"/>
              </a:spcBef>
            </a:pP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…look at the way motherhood is typically portrayed in popular movies and television shows. In American culture motherhood is inextricably tied to the language of morality. Over and over, the message reinforced to expecting mothers is that there’s a “right” and a “wrong” way to do things: You are supposedly a “good mum” if you abstain from caffeine and alcohol while pregnant, don’t gain excess weight, plan a so-called natural birth (…), breastfeed for at least a year and glow with happiness throughout the whole process. You are a “bad mum” if you have the occasional glass of wine during pregnancy, experience anxiety or ambivalence about having a baby, look forward to an epidural, feed your baby formula, (…). This cultural standard is so well established that we even joke about it, proudly proclaiming ourselves “bad mums” when we stray from these expectations.”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(Angela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Garbes</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2018, p.5)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0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68662-6CB9-4ECF-BFDC-BA23905DDB48}"/>
              </a:ext>
            </a:extLst>
          </p:cNvPr>
          <p:cNvSpPr>
            <a:spLocks noGrp="1"/>
          </p:cNvSpPr>
          <p:nvPr>
            <p:ph type="title"/>
          </p:nvPr>
        </p:nvSpPr>
        <p:spPr/>
        <p:txBody>
          <a:bodyPr/>
          <a:lstStyle/>
          <a:p>
            <a:r>
              <a:rPr lang="en-GB" dirty="0"/>
              <a:t>What to do in pregnancy varies from culture to culture.</a:t>
            </a:r>
          </a:p>
        </p:txBody>
      </p:sp>
      <p:graphicFrame>
        <p:nvGraphicFramePr>
          <p:cNvPr id="6" name="Content Placeholder 2">
            <a:extLst>
              <a:ext uri="{FF2B5EF4-FFF2-40B4-BE49-F238E27FC236}">
                <a16:creationId xmlns="" xmlns:a16="http://schemas.microsoft.com/office/drawing/2014/main" id="{4B2328A0-42EF-40CF-AADE-05D44736EE11}"/>
              </a:ext>
            </a:extLst>
          </p:cNvPr>
          <p:cNvGraphicFramePr>
            <a:graphicFrameLocks noGrp="1"/>
          </p:cNvGraphicFramePr>
          <p:nvPr>
            <p:ph idx="1"/>
            <p:extLst>
              <p:ext uri="{D42A27DB-BD31-4B8C-83A1-F6EECF244321}">
                <p14:modId xmlns:p14="http://schemas.microsoft.com/office/powerpoint/2010/main" val="3436041404"/>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284B7B44-CE9B-4280-9C4E-224C354B2892}"/>
              </a:ext>
            </a:extLst>
          </p:cNvPr>
          <p:cNvSpPr>
            <a:spLocks noGrp="1"/>
          </p:cNvSpPr>
          <p:nvPr>
            <p:ph type="sldNum" sz="quarter" idx="12"/>
          </p:nvPr>
        </p:nvSpPr>
        <p:spPr/>
        <p:txBody>
          <a:bodyPr/>
          <a:lstStyle/>
          <a:p>
            <a:fld id="{C014DD1E-5D91-48A3-AD6D-45FBA980D106}" type="slidenum">
              <a:rPr lang="en-GB" smtClean="0"/>
              <a:t>8</a:t>
            </a:fld>
            <a:endParaRPr lang="en-GB"/>
          </a:p>
        </p:txBody>
      </p:sp>
    </p:spTree>
    <p:extLst>
      <p:ext uri="{BB962C8B-B14F-4D97-AF65-F5344CB8AC3E}">
        <p14:creationId xmlns:p14="http://schemas.microsoft.com/office/powerpoint/2010/main" val="312535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15B8ABB5-4175-42C3-A64E-518715086E16}"/>
              </a:ext>
            </a:extLst>
          </p:cNvPr>
          <p:cNvSpPr>
            <a:spLocks noGrp="1"/>
          </p:cNvSpPr>
          <p:nvPr>
            <p:ph type="title"/>
          </p:nvPr>
        </p:nvSpPr>
        <p:spPr>
          <a:xfrm>
            <a:off x="723710" y="685800"/>
            <a:ext cx="4434597" cy="5767774"/>
          </a:xfrm>
        </p:spPr>
        <p:txBody>
          <a:bodyPr>
            <a:noAutofit/>
          </a:bodyPr>
          <a:lstStyle/>
          <a:p>
            <a:r>
              <a:rPr lang="de-DE" sz="3200" dirty="0">
                <a:latin typeface="+mn-lt"/>
              </a:rPr>
              <a:t>Exercise:</a:t>
            </a:r>
            <a:br>
              <a:rPr lang="de-DE" sz="3200" dirty="0">
                <a:latin typeface="+mn-lt"/>
              </a:rPr>
            </a:br>
            <a:r>
              <a:rPr lang="de-DE" sz="2800" dirty="0">
                <a:latin typeface="+mn-lt"/>
              </a:rPr>
              <a:t>What cultural practices with regard to pregnancy and giving birth have you met at your workplace when working with diverse families?</a:t>
            </a:r>
            <a:br>
              <a:rPr lang="de-DE" sz="2800" dirty="0">
                <a:latin typeface="+mn-lt"/>
              </a:rPr>
            </a:br>
            <a:r>
              <a:rPr lang="de-DE" sz="2800" dirty="0">
                <a:latin typeface="+mn-lt"/>
              </a:rPr>
              <a:t/>
            </a:r>
            <a:br>
              <a:rPr lang="de-DE" sz="2800" dirty="0">
                <a:latin typeface="+mn-lt"/>
              </a:rPr>
            </a:br>
            <a:r>
              <a:rPr lang="de-DE" sz="2800" i="1" dirty="0">
                <a:latin typeface="+mn-lt"/>
              </a:rPr>
              <a:t>Identify 3 practises that are different from those in your own culture.</a:t>
            </a:r>
            <a:br>
              <a:rPr lang="de-DE" sz="2800" i="1" dirty="0">
                <a:latin typeface="+mn-lt"/>
              </a:rPr>
            </a:br>
            <a:endParaRPr lang="de-DE" sz="2800" i="1" dirty="0">
              <a:latin typeface="+mn-lt"/>
            </a:endParaRPr>
          </a:p>
        </p:txBody>
      </p:sp>
      <p:pic>
        <p:nvPicPr>
          <p:cNvPr id="9" name="Bildplatzhalter 8">
            <a:extLst>
              <a:ext uri="{FF2B5EF4-FFF2-40B4-BE49-F238E27FC236}">
                <a16:creationId xmlns="" xmlns:a16="http://schemas.microsoft.com/office/drawing/2014/main" id="{6B83D472-0442-4579-B3CB-2F8111648CD2}"/>
              </a:ext>
            </a:extLst>
          </p:cNvPr>
          <p:cNvPicPr>
            <a:picLocks noGrp="1" noChangeAspect="1"/>
          </p:cNvPicPr>
          <p:nvPr>
            <p:ph type="pic" idx="1"/>
          </p:nvPr>
        </p:nvPicPr>
        <p:blipFill>
          <a:blip r:embed="rId2"/>
          <a:srcRect l="17575" r="17575"/>
          <a:stretch>
            <a:fillRect/>
          </a:stretch>
        </p:blipFill>
        <p:spPr>
          <a:prstGeom prst="rect">
            <a:avLst/>
          </a:prstGeom>
        </p:spPr>
      </p:pic>
      <p:sp>
        <p:nvSpPr>
          <p:cNvPr id="4" name="Foliennummernplatzhalter 3">
            <a:extLst>
              <a:ext uri="{FF2B5EF4-FFF2-40B4-BE49-F238E27FC236}">
                <a16:creationId xmlns="" xmlns:a16="http://schemas.microsoft.com/office/drawing/2014/main" id="{0AC206ED-21A1-46D1-8334-93B06385ECD3}"/>
              </a:ext>
            </a:extLst>
          </p:cNvPr>
          <p:cNvSpPr>
            <a:spLocks noGrp="1"/>
          </p:cNvSpPr>
          <p:nvPr>
            <p:ph type="sldNum" sz="quarter" idx="12"/>
          </p:nvPr>
        </p:nvSpPr>
        <p:spPr/>
        <p:txBody>
          <a:bodyPr/>
          <a:lstStyle/>
          <a:p>
            <a:fld id="{C014DD1E-5D91-48A3-AD6D-45FBA980D106}" type="slidenum">
              <a:rPr lang="en-GB" smtClean="0"/>
              <a:t>9</a:t>
            </a:fld>
            <a:endParaRPr lang="en-GB"/>
          </a:p>
        </p:txBody>
      </p:sp>
    </p:spTree>
    <p:extLst>
      <p:ext uri="{BB962C8B-B14F-4D97-AF65-F5344CB8AC3E}">
        <p14:creationId xmlns:p14="http://schemas.microsoft.com/office/powerpoint/2010/main" val="12744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67BEE-D13F-4BD2-98A5-34D8A0977F68}">
  <ds:schemaRefs>
    <ds:schemaRef ds:uri="http://purl.org/dc/terms/"/>
    <ds:schemaRef ds:uri="4873beb7-5857-4685-be1f-d57550cc96c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275</TotalTime>
  <Words>2935</Words>
  <Application>Microsoft Office PowerPoint</Application>
  <PresentationFormat>Custom</PresentationFormat>
  <Paragraphs>235</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Franklin Gothic Book</vt:lpstr>
      <vt:lpstr>Symbol</vt:lpstr>
      <vt:lpstr>Times New Roman</vt:lpstr>
      <vt:lpstr>Wingdings</vt:lpstr>
      <vt:lpstr>Crop</vt:lpstr>
      <vt:lpstr>Pregnancy, childhood, parenthood and family structures</vt:lpstr>
      <vt:lpstr>On completion of this module you will be able to:</vt:lpstr>
      <vt:lpstr>Pregnancy and giving birth in different cultures</vt:lpstr>
      <vt:lpstr>Traditions and beliefs about pregnancy around the globe</vt:lpstr>
      <vt:lpstr>Cultural practices around pregnancy and giving birth</vt:lpstr>
      <vt:lpstr>Traditions and cultural practices may provide security but may also cause women anxiety </vt:lpstr>
      <vt:lpstr>Traditions and cultural practices may provide security but may cause women anxiety</vt:lpstr>
      <vt:lpstr>What to do in pregnancy varies from culture to culture.</vt:lpstr>
      <vt:lpstr>Exercise: What cultural practices with regard to pregnancy and giving birth have you met at your workplace when working with diverse families?  Identify 3 practises that are different from those in your own culture. </vt:lpstr>
      <vt:lpstr>     How can we Advise  the women we work with?   </vt:lpstr>
      <vt:lpstr>Migrant women are less likely to seek support or to use maternity and other health care services because of..</vt:lpstr>
      <vt:lpstr>What can we do about it?</vt:lpstr>
      <vt:lpstr>Families and intergenerational relations across cultures</vt:lpstr>
      <vt:lpstr>Families</vt:lpstr>
      <vt:lpstr>Look at the pictures. Choose the ones you think best depict a family</vt:lpstr>
      <vt:lpstr>Some definitions of a family</vt:lpstr>
      <vt:lpstr>Cultural differences in family concepts Yang Liu (2010):East meets West</vt:lpstr>
      <vt:lpstr>PowerPoint Presentation</vt:lpstr>
      <vt:lpstr>Family prototypes related to different cultural contexts Heidi Keller (2011)</vt:lpstr>
      <vt:lpstr>Older people in families</vt:lpstr>
      <vt:lpstr>Older people in families</vt:lpstr>
      <vt:lpstr>Violence within families across cultures</vt:lpstr>
      <vt:lpstr>Summary</vt:lpstr>
      <vt:lpstr>Childhood across Cultures </vt:lpstr>
      <vt:lpstr>PowerPoint Presentation</vt:lpstr>
      <vt:lpstr>Socialisation strategies in Germany and Cameroon  (Heidi Keller 2011)</vt:lpstr>
      <vt:lpstr>Different educational goals of German middle-class families in comparison with Nso women from Cameroon (Keller 2011)</vt:lpstr>
      <vt:lpstr>PowerPoint Presentation</vt:lpstr>
      <vt:lpstr>How to deal with / avoid cultural conflicts</vt:lpstr>
      <vt:lpstr>Empowerment of children who have to deal with contradictions – Helpful sentences</vt:lpstr>
      <vt:lpstr>Tips for working with bilingual &amp; multilingual families</vt:lpstr>
      <vt:lpstr>Welcoming culture – Representation matters</vt:lpstr>
      <vt:lpstr>May I have the skin colour pencil? – Here you are! </vt:lpstr>
      <vt:lpstr>Self-reflection activity</vt:lpstr>
      <vt:lpstr>Who to identify with as a child?</vt:lpstr>
      <vt:lpstr>Diversity - Checklist</vt:lpstr>
      <vt:lpstr>Summary</vt:lpstr>
      <vt:lpstr>Reflections and Action Plan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HilaryH</cp:lastModifiedBy>
  <cp:revision>492</cp:revision>
  <cp:lastPrinted>2018-11-19T09:43:55Z</cp:lastPrinted>
  <dcterms:created xsi:type="dcterms:W3CDTF">2018-08-29T12:26:02Z</dcterms:created>
  <dcterms:modified xsi:type="dcterms:W3CDTF">2022-02-09T15:00:34Z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