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52"/>
  </p:notesMasterIdLst>
  <p:handoutMasterIdLst>
    <p:handoutMasterId r:id="rId53"/>
  </p:handoutMasterIdLst>
  <p:sldIdLst>
    <p:sldId id="742" r:id="rId5"/>
    <p:sldId id="789" r:id="rId6"/>
    <p:sldId id="790" r:id="rId7"/>
    <p:sldId id="771" r:id="rId8"/>
    <p:sldId id="791" r:id="rId9"/>
    <p:sldId id="815" r:id="rId10"/>
    <p:sldId id="776" r:id="rId11"/>
    <p:sldId id="743" r:id="rId12"/>
    <p:sldId id="799" r:id="rId13"/>
    <p:sldId id="748" r:id="rId14"/>
    <p:sldId id="759" r:id="rId15"/>
    <p:sldId id="773" r:id="rId16"/>
    <p:sldId id="800" r:id="rId17"/>
    <p:sldId id="808" r:id="rId18"/>
    <p:sldId id="777" r:id="rId19"/>
    <p:sldId id="749" r:id="rId20"/>
    <p:sldId id="781" r:id="rId21"/>
    <p:sldId id="783" r:id="rId22"/>
    <p:sldId id="809" r:id="rId23"/>
    <p:sldId id="810" r:id="rId24"/>
    <p:sldId id="780" r:id="rId25"/>
    <p:sldId id="782" r:id="rId26"/>
    <p:sldId id="784" r:id="rId27"/>
    <p:sldId id="762" r:id="rId28"/>
    <p:sldId id="751" r:id="rId29"/>
    <p:sldId id="811" r:id="rId30"/>
    <p:sldId id="812" r:id="rId31"/>
    <p:sldId id="778" r:id="rId32"/>
    <p:sldId id="787" r:id="rId33"/>
    <p:sldId id="756" r:id="rId34"/>
    <p:sldId id="813" r:id="rId35"/>
    <p:sldId id="814" r:id="rId36"/>
    <p:sldId id="785" r:id="rId37"/>
    <p:sldId id="774" r:id="rId38"/>
    <p:sldId id="802" r:id="rId39"/>
    <p:sldId id="801" r:id="rId40"/>
    <p:sldId id="752" r:id="rId41"/>
    <p:sldId id="803" r:id="rId42"/>
    <p:sldId id="806" r:id="rId43"/>
    <p:sldId id="804" r:id="rId44"/>
    <p:sldId id="805" r:id="rId45"/>
    <p:sldId id="807" r:id="rId46"/>
    <p:sldId id="798" r:id="rId47"/>
    <p:sldId id="792" r:id="rId48"/>
    <p:sldId id="760" r:id="rId49"/>
    <p:sldId id="761" r:id="rId50"/>
    <p:sldId id="747" r:id="rId51"/>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mien Wright" initials="DW" lastIdx="14" clrIdx="0">
    <p:extLst>
      <p:ext uri="{19B8F6BF-5375-455C-9EA6-DF929625EA0E}">
        <p15:presenceInfo xmlns:p15="http://schemas.microsoft.com/office/powerpoint/2012/main" userId="Damien Wrigh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BA9238"/>
    <a:srgbClr val="E7F6FF"/>
    <a:srgbClr val="CCECFF"/>
    <a:srgbClr val="00FF99"/>
    <a:srgbClr val="72DF41"/>
    <a:srgbClr val="FFFFFF"/>
    <a:srgbClr val="654EA3"/>
    <a:srgbClr val="C9C7A6"/>
    <a:srgbClr val="FFE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93792" autoAdjust="0"/>
  </p:normalViewPr>
  <p:slideViewPr>
    <p:cSldViewPr>
      <p:cViewPr varScale="1">
        <p:scale>
          <a:sx n="105" d="100"/>
          <a:sy n="105" d="100"/>
        </p:scale>
        <p:origin x="594" y="114"/>
      </p:cViewPr>
      <p:guideLst>
        <p:guide orient="horz" pos="2160"/>
        <p:guide pos="3839"/>
      </p:guideLst>
    </p:cSldViewPr>
  </p:slideViewPr>
  <p:outlineViewPr>
    <p:cViewPr>
      <p:scale>
        <a:sx n="33" d="100"/>
        <a:sy n="33" d="100"/>
      </p:scale>
      <p:origin x="0" y="-2592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D7349-7FC8-4101-A6D8-EB1ABB411187}"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B1C2C6E8-9AD0-4875-8650-DA8476F72810}">
      <dgm:prSet/>
      <dgm:spPr/>
      <dgm:t>
        <a:bodyPr/>
        <a:lstStyle/>
        <a:p>
          <a:r>
            <a:rPr lang="el-GR" dirty="0"/>
            <a:t>Καταλαβαίνουν</a:t>
          </a:r>
          <a:endParaRPr lang="en-US" dirty="0"/>
        </a:p>
      </dgm:t>
    </dgm:pt>
    <dgm:pt modelId="{7CB514BB-F7B6-4DE3-BE49-E3678D2A1B4C}" type="parTrans" cxnId="{BC6C20F8-5295-4C7F-8B91-1286BE301B2B}">
      <dgm:prSet/>
      <dgm:spPr/>
      <dgm:t>
        <a:bodyPr/>
        <a:lstStyle/>
        <a:p>
          <a:endParaRPr lang="en-US"/>
        </a:p>
      </dgm:t>
    </dgm:pt>
    <dgm:pt modelId="{BE87DAAE-388A-48F7-9741-248CD72B1B62}" type="sibTrans" cxnId="{BC6C20F8-5295-4C7F-8B91-1286BE301B2B}">
      <dgm:prSet/>
      <dgm:spPr/>
      <dgm:t>
        <a:bodyPr/>
        <a:lstStyle/>
        <a:p>
          <a:endParaRPr lang="en-US"/>
        </a:p>
      </dgm:t>
    </dgm:pt>
    <dgm:pt modelId="{82AFD504-607E-49E5-BE00-FA8AF2A857F5}">
      <dgm:prSet custT="1"/>
      <dgm:spPr/>
      <dgm:t>
        <a:bodyPr/>
        <a:lstStyle/>
        <a:p>
          <a:r>
            <a:rPr lang="el-GR" sz="1700" dirty="0"/>
            <a:t>τη διαφορά μεταξύ βιολογικού φύλου (</a:t>
          </a:r>
          <a:r>
            <a:rPr lang="en-US" sz="1700" dirty="0"/>
            <a:t>sex)</a:t>
          </a:r>
          <a:r>
            <a:rPr lang="el-GR" sz="1700" dirty="0"/>
            <a:t> και κοινωνικού φύλου </a:t>
          </a:r>
          <a:r>
            <a:rPr lang="en-US" sz="1700" dirty="0"/>
            <a:t>(gender) </a:t>
          </a:r>
        </a:p>
      </dgm:t>
    </dgm:pt>
    <dgm:pt modelId="{41909E41-99E3-4FF0-A1FB-D3AEA8F04F4E}" type="parTrans" cxnId="{FD9774D0-5F71-40AB-99DA-547B3730D5F7}">
      <dgm:prSet/>
      <dgm:spPr/>
      <dgm:t>
        <a:bodyPr/>
        <a:lstStyle/>
        <a:p>
          <a:endParaRPr lang="en-US"/>
        </a:p>
      </dgm:t>
    </dgm:pt>
    <dgm:pt modelId="{2E3B4ADF-9E73-4397-A3D9-A5F139ACCC4A}" type="sibTrans" cxnId="{FD9774D0-5F71-40AB-99DA-547B3730D5F7}">
      <dgm:prSet/>
      <dgm:spPr/>
      <dgm:t>
        <a:bodyPr/>
        <a:lstStyle/>
        <a:p>
          <a:endParaRPr lang="en-US"/>
        </a:p>
      </dgm:t>
    </dgm:pt>
    <dgm:pt modelId="{4F5DC858-DEF5-4656-B6E6-891E69519B18}">
      <dgm:prSet/>
      <dgm:spPr/>
      <dgm:t>
        <a:bodyPr/>
        <a:lstStyle/>
        <a:p>
          <a:r>
            <a:rPr lang="el-GR" dirty="0"/>
            <a:t>Καταλαβαίνουν</a:t>
          </a:r>
          <a:endParaRPr lang="en-US" dirty="0"/>
        </a:p>
      </dgm:t>
    </dgm:pt>
    <dgm:pt modelId="{CDD9CBC8-8CA5-46C4-AB0E-7175E0C5D4F1}" type="parTrans" cxnId="{3DCBF94B-5391-461E-8DE7-C0E4F7FB7924}">
      <dgm:prSet/>
      <dgm:spPr/>
      <dgm:t>
        <a:bodyPr/>
        <a:lstStyle/>
        <a:p>
          <a:endParaRPr lang="en-US"/>
        </a:p>
      </dgm:t>
    </dgm:pt>
    <dgm:pt modelId="{F687FB4A-3431-456E-AB12-17158D542288}" type="sibTrans" cxnId="{3DCBF94B-5391-461E-8DE7-C0E4F7FB7924}">
      <dgm:prSet/>
      <dgm:spPr/>
      <dgm:t>
        <a:bodyPr/>
        <a:lstStyle/>
        <a:p>
          <a:endParaRPr lang="en-US"/>
        </a:p>
      </dgm:t>
    </dgm:pt>
    <dgm:pt modelId="{CBFBB9B1-45F3-40FA-BC1A-1C63842AA05A}">
      <dgm:prSet custT="1"/>
      <dgm:spPr/>
      <dgm:t>
        <a:bodyPr/>
        <a:lstStyle/>
        <a:p>
          <a:r>
            <a:rPr lang="el-GR" sz="1700" dirty="0"/>
            <a:t>τις διαφορετικές στάσεις που σχετίζονται με το φύλο και τη σεξουαλικότητα</a:t>
          </a:r>
          <a:endParaRPr lang="en-US" sz="1700" dirty="0"/>
        </a:p>
      </dgm:t>
    </dgm:pt>
    <dgm:pt modelId="{2B6AEBBD-AB18-41CA-A4A1-533BADF41652}" type="parTrans" cxnId="{03F15607-B34B-4FBE-93FE-700CF4ABFE71}">
      <dgm:prSet/>
      <dgm:spPr/>
      <dgm:t>
        <a:bodyPr/>
        <a:lstStyle/>
        <a:p>
          <a:endParaRPr lang="en-US"/>
        </a:p>
      </dgm:t>
    </dgm:pt>
    <dgm:pt modelId="{813C08CB-3F96-43FA-AB97-07E8DA465010}" type="sibTrans" cxnId="{03F15607-B34B-4FBE-93FE-700CF4ABFE71}">
      <dgm:prSet/>
      <dgm:spPr/>
      <dgm:t>
        <a:bodyPr/>
        <a:lstStyle/>
        <a:p>
          <a:endParaRPr lang="en-US"/>
        </a:p>
      </dgm:t>
    </dgm:pt>
    <dgm:pt modelId="{CCA5B735-E415-45F4-8BAA-2B3EB0A10767}">
      <dgm:prSet/>
      <dgm:spPr/>
      <dgm:t>
        <a:bodyPr/>
        <a:lstStyle/>
        <a:p>
          <a:r>
            <a:rPr lang="el-GR" dirty="0"/>
            <a:t>Κατανοούν</a:t>
          </a:r>
          <a:endParaRPr lang="en-US" dirty="0"/>
        </a:p>
      </dgm:t>
    </dgm:pt>
    <dgm:pt modelId="{604534C3-3B90-4779-B67E-AF928C4CB69B}" type="parTrans" cxnId="{262BCCB7-ABAA-4F8B-A33B-75B4D78A9D82}">
      <dgm:prSet/>
      <dgm:spPr/>
      <dgm:t>
        <a:bodyPr/>
        <a:lstStyle/>
        <a:p>
          <a:endParaRPr lang="en-US"/>
        </a:p>
      </dgm:t>
    </dgm:pt>
    <dgm:pt modelId="{D21FB4A6-251B-42FD-A827-44D0052F8287}" type="sibTrans" cxnId="{262BCCB7-ABAA-4F8B-A33B-75B4D78A9D82}">
      <dgm:prSet/>
      <dgm:spPr/>
      <dgm:t>
        <a:bodyPr/>
        <a:lstStyle/>
        <a:p>
          <a:endParaRPr lang="en-US"/>
        </a:p>
      </dgm:t>
    </dgm:pt>
    <dgm:pt modelId="{2D142607-A3B8-4676-8226-EBF96832F611}">
      <dgm:prSet custT="1"/>
      <dgm:spPr/>
      <dgm:t>
        <a:bodyPr/>
        <a:lstStyle/>
        <a:p>
          <a:r>
            <a:rPr lang="el-GR" sz="1700" dirty="0"/>
            <a:t>τη σχέση μεταξύ πολιτισμού και φύλου/σώματος</a:t>
          </a:r>
          <a:endParaRPr lang="en-US" sz="1700" dirty="0"/>
        </a:p>
      </dgm:t>
    </dgm:pt>
    <dgm:pt modelId="{5369DAF0-540B-412A-B3CC-8C91A7674392}" type="parTrans" cxnId="{189C4DCD-458C-44A6-A0B1-BC61374C489A}">
      <dgm:prSet/>
      <dgm:spPr/>
      <dgm:t>
        <a:bodyPr/>
        <a:lstStyle/>
        <a:p>
          <a:endParaRPr lang="en-US"/>
        </a:p>
      </dgm:t>
    </dgm:pt>
    <dgm:pt modelId="{BD2CD4BD-654A-4009-ADDE-1AF0E1DD4C63}" type="sibTrans" cxnId="{189C4DCD-458C-44A6-A0B1-BC61374C489A}">
      <dgm:prSet/>
      <dgm:spPr/>
      <dgm:t>
        <a:bodyPr/>
        <a:lstStyle/>
        <a:p>
          <a:endParaRPr lang="en-US"/>
        </a:p>
      </dgm:t>
    </dgm:pt>
    <dgm:pt modelId="{7D0B6EED-1366-44C7-B4AC-850E543B282D}">
      <dgm:prSet/>
      <dgm:spPr/>
      <dgm:t>
        <a:bodyPr/>
        <a:lstStyle/>
        <a:p>
          <a:r>
            <a:rPr lang="el-GR" dirty="0"/>
            <a:t>Εντοπίζουν</a:t>
          </a:r>
          <a:endParaRPr lang="en-US" dirty="0"/>
        </a:p>
      </dgm:t>
    </dgm:pt>
    <dgm:pt modelId="{37AB55CB-83D0-438A-8949-194FDA1370F0}" type="parTrans" cxnId="{1EFDC01D-1B97-4AC0-83BF-FD0369E22CBE}">
      <dgm:prSet/>
      <dgm:spPr/>
      <dgm:t>
        <a:bodyPr/>
        <a:lstStyle/>
        <a:p>
          <a:endParaRPr lang="en-US"/>
        </a:p>
      </dgm:t>
    </dgm:pt>
    <dgm:pt modelId="{E5058895-F66C-4E1A-A89F-0841D49A9901}" type="sibTrans" cxnId="{1EFDC01D-1B97-4AC0-83BF-FD0369E22CBE}">
      <dgm:prSet/>
      <dgm:spPr/>
      <dgm:t>
        <a:bodyPr/>
        <a:lstStyle/>
        <a:p>
          <a:endParaRPr lang="en-US"/>
        </a:p>
      </dgm:t>
    </dgm:pt>
    <dgm:pt modelId="{503911CE-5305-4CAE-9C87-04F19FDD4D1A}">
      <dgm:prSet custT="1"/>
      <dgm:spPr/>
      <dgm:t>
        <a:bodyPr/>
        <a:lstStyle/>
        <a:p>
          <a:r>
            <a:rPr lang="el-GR" sz="1700" dirty="0"/>
            <a:t>τους φυλετικούς ρόλους (</a:t>
          </a:r>
          <a:r>
            <a:rPr lang="en-US" sz="1700" dirty="0"/>
            <a:t>gender roles) </a:t>
          </a:r>
          <a:r>
            <a:rPr lang="el-GR" sz="1700" dirty="0"/>
            <a:t>σε διαφορετικούς πολιτισμούς</a:t>
          </a:r>
          <a:endParaRPr lang="en-US" sz="1700" dirty="0"/>
        </a:p>
      </dgm:t>
    </dgm:pt>
    <dgm:pt modelId="{54E1FE9F-9547-42C9-B851-17637549AD1B}" type="parTrans" cxnId="{F01B1791-9BF2-4CA5-9C49-A3F6FBDA3497}">
      <dgm:prSet/>
      <dgm:spPr/>
      <dgm:t>
        <a:bodyPr/>
        <a:lstStyle/>
        <a:p>
          <a:endParaRPr lang="en-US"/>
        </a:p>
      </dgm:t>
    </dgm:pt>
    <dgm:pt modelId="{0FBC709D-8962-4053-A993-50B9DD705CD0}" type="sibTrans" cxnId="{F01B1791-9BF2-4CA5-9C49-A3F6FBDA3497}">
      <dgm:prSet/>
      <dgm:spPr/>
      <dgm:t>
        <a:bodyPr/>
        <a:lstStyle/>
        <a:p>
          <a:endParaRPr lang="en-US"/>
        </a:p>
      </dgm:t>
    </dgm:pt>
    <dgm:pt modelId="{837F9D9A-FFA8-4597-8B1A-725E64DF42F8}">
      <dgm:prSet/>
      <dgm:spPr/>
      <dgm:t>
        <a:bodyPr/>
        <a:lstStyle/>
        <a:p>
          <a:r>
            <a:rPr lang="el-GR" dirty="0"/>
            <a:t>Προβληματίζονται</a:t>
          </a:r>
          <a:r>
            <a:rPr lang="en-US" dirty="0"/>
            <a:t> </a:t>
          </a:r>
        </a:p>
      </dgm:t>
    </dgm:pt>
    <dgm:pt modelId="{ACA1355F-0D8A-4187-B173-CC10CBC32C37}" type="parTrans" cxnId="{622E773C-C688-413C-9520-D44B37B97122}">
      <dgm:prSet/>
      <dgm:spPr/>
      <dgm:t>
        <a:bodyPr/>
        <a:lstStyle/>
        <a:p>
          <a:endParaRPr lang="en-US"/>
        </a:p>
      </dgm:t>
    </dgm:pt>
    <dgm:pt modelId="{C2851CFD-3F44-4C2B-B48F-F6EF7CB5BC11}" type="sibTrans" cxnId="{622E773C-C688-413C-9520-D44B37B97122}">
      <dgm:prSet/>
      <dgm:spPr/>
      <dgm:t>
        <a:bodyPr/>
        <a:lstStyle/>
        <a:p>
          <a:endParaRPr lang="en-US"/>
        </a:p>
      </dgm:t>
    </dgm:pt>
    <dgm:pt modelId="{AEB20B4D-3755-402B-A882-4A49FC75962C}">
      <dgm:prSet custT="1"/>
      <dgm:spPr/>
      <dgm:t>
        <a:bodyPr/>
        <a:lstStyle/>
        <a:p>
          <a:r>
            <a:rPr lang="el-GR" sz="1700" dirty="0"/>
            <a:t>πάνω  στις δικές τους πολιτισμικές ταυτότητες και πώς αυτές δημιουργούν προβλήματα διαπολιτισμικής επικοινωνίας στη ζωή τους</a:t>
          </a:r>
          <a:endParaRPr lang="en-US" sz="1700" dirty="0"/>
        </a:p>
      </dgm:t>
    </dgm:pt>
    <dgm:pt modelId="{5B816E53-DD46-496C-ADFF-4D7ACF18AAF9}" type="parTrans" cxnId="{54ACA5E6-B62D-4C39-B93D-EA4F15512CE2}">
      <dgm:prSet/>
      <dgm:spPr/>
      <dgm:t>
        <a:bodyPr/>
        <a:lstStyle/>
        <a:p>
          <a:endParaRPr lang="en-US"/>
        </a:p>
      </dgm:t>
    </dgm:pt>
    <dgm:pt modelId="{AEF7429A-CA5F-4726-A0C9-9EEF6A98D254}" type="sibTrans" cxnId="{54ACA5E6-B62D-4C39-B93D-EA4F15512CE2}">
      <dgm:prSet/>
      <dgm:spPr/>
      <dgm:t>
        <a:bodyPr/>
        <a:lstStyle/>
        <a:p>
          <a:endParaRPr lang="en-US"/>
        </a:p>
      </dgm:t>
    </dgm:pt>
    <dgm:pt modelId="{F8B30B04-2217-4338-9040-B3B5ACDC3641}">
      <dgm:prSet/>
      <dgm:spPr/>
      <dgm:t>
        <a:bodyPr/>
        <a:lstStyle/>
        <a:p>
          <a:r>
            <a:rPr lang="el-GR" dirty="0"/>
            <a:t>Εφαρμόζουν</a:t>
          </a:r>
        </a:p>
      </dgm:t>
    </dgm:pt>
    <dgm:pt modelId="{D500C3EE-12C4-4683-913B-1B20E052B1BB}" type="parTrans" cxnId="{8C20D784-F950-46BF-812A-299B6F1B868A}">
      <dgm:prSet/>
      <dgm:spPr/>
      <dgm:t>
        <a:bodyPr/>
        <a:lstStyle/>
        <a:p>
          <a:endParaRPr lang="el-GR"/>
        </a:p>
      </dgm:t>
    </dgm:pt>
    <dgm:pt modelId="{A891D062-7E7D-42ED-99F8-C52915E9D959}" type="sibTrans" cxnId="{8C20D784-F950-46BF-812A-299B6F1B868A}">
      <dgm:prSet/>
      <dgm:spPr/>
      <dgm:t>
        <a:bodyPr/>
        <a:lstStyle/>
        <a:p>
          <a:endParaRPr lang="el-GR"/>
        </a:p>
      </dgm:t>
    </dgm:pt>
    <dgm:pt modelId="{2B4EC466-3BE8-400E-9305-157DB17F6FFD}">
      <dgm:prSet/>
      <dgm:spPr/>
      <dgm:t>
        <a:bodyPr/>
        <a:lstStyle/>
        <a:p>
          <a:r>
            <a:rPr lang="el-GR" dirty="0"/>
            <a:t>Χρησιμοποιούν</a:t>
          </a:r>
        </a:p>
      </dgm:t>
    </dgm:pt>
    <dgm:pt modelId="{4AAA6F7E-F94E-4B41-AFC0-F907E2A40B37}" type="parTrans" cxnId="{B3FB39BD-EF7B-4075-A384-E3264A0B57B1}">
      <dgm:prSet/>
      <dgm:spPr/>
      <dgm:t>
        <a:bodyPr/>
        <a:lstStyle/>
        <a:p>
          <a:endParaRPr lang="el-GR"/>
        </a:p>
      </dgm:t>
    </dgm:pt>
    <dgm:pt modelId="{15238935-3C26-4C32-8F22-EC67ED241A30}" type="sibTrans" cxnId="{B3FB39BD-EF7B-4075-A384-E3264A0B57B1}">
      <dgm:prSet/>
      <dgm:spPr/>
      <dgm:t>
        <a:bodyPr/>
        <a:lstStyle/>
        <a:p>
          <a:endParaRPr lang="el-GR"/>
        </a:p>
      </dgm:t>
    </dgm:pt>
    <dgm:pt modelId="{54F65B19-F647-4695-8BAD-7CCE21363D8D}">
      <dgm:prSet custT="1"/>
      <dgm:spPr/>
      <dgm:t>
        <a:bodyPr/>
        <a:lstStyle/>
        <a:p>
          <a:r>
            <a:rPr lang="el-GR" sz="1700" dirty="0"/>
            <a:t>την κριτική τους ικανότητα για να ερμηνεύσουν τις πολιτισμικές διαφορές αναφορικά με το βιολογικό και το κοινωνικό φύλο</a:t>
          </a:r>
        </a:p>
      </dgm:t>
    </dgm:pt>
    <dgm:pt modelId="{B701AF14-FC95-4765-827F-A257CCDDB1F6}" type="parTrans" cxnId="{126EF4C1-6474-431B-AB67-08CD5AFB54F7}">
      <dgm:prSet/>
      <dgm:spPr/>
      <dgm:t>
        <a:bodyPr/>
        <a:lstStyle/>
        <a:p>
          <a:endParaRPr lang="el-GR"/>
        </a:p>
      </dgm:t>
    </dgm:pt>
    <dgm:pt modelId="{A55F4FA7-FED2-4DEE-AE6C-E414B03BB8EF}" type="sibTrans" cxnId="{126EF4C1-6474-431B-AB67-08CD5AFB54F7}">
      <dgm:prSet/>
      <dgm:spPr/>
      <dgm:t>
        <a:bodyPr/>
        <a:lstStyle/>
        <a:p>
          <a:endParaRPr lang="el-GR"/>
        </a:p>
      </dgm:t>
    </dgm:pt>
    <dgm:pt modelId="{8817284D-3166-4ECD-A643-CAAD67698B17}">
      <dgm:prSet custT="1"/>
      <dgm:spPr/>
      <dgm:t>
        <a:bodyPr/>
        <a:lstStyle/>
        <a:p>
          <a:r>
            <a:rPr lang="el-GR" sz="1700" dirty="0"/>
            <a:t>αποτελεσματικά εργαλεία για να γεφυρώνουν το πολιτισμικό χάσμα, όταν παρέχουν υπηρεσίες σε άτομα από άλλη κουλτούρα</a:t>
          </a:r>
          <a:r>
            <a:rPr lang="en-US" sz="1700" dirty="0"/>
            <a:t> </a:t>
          </a:r>
          <a:endParaRPr lang="el-GR" sz="1700" dirty="0"/>
        </a:p>
      </dgm:t>
    </dgm:pt>
    <dgm:pt modelId="{43824FED-0712-4AD8-8092-491BBFF6FD49}" type="parTrans" cxnId="{7919E478-1854-440C-8A96-0643CD5428DA}">
      <dgm:prSet/>
      <dgm:spPr/>
      <dgm:t>
        <a:bodyPr/>
        <a:lstStyle/>
        <a:p>
          <a:endParaRPr lang="el-GR"/>
        </a:p>
      </dgm:t>
    </dgm:pt>
    <dgm:pt modelId="{583E954F-0D29-43F7-89C9-163139707B59}" type="sibTrans" cxnId="{7919E478-1854-440C-8A96-0643CD5428DA}">
      <dgm:prSet/>
      <dgm:spPr/>
      <dgm:t>
        <a:bodyPr/>
        <a:lstStyle/>
        <a:p>
          <a:endParaRPr lang="el-GR"/>
        </a:p>
      </dgm:t>
    </dgm:pt>
    <dgm:pt modelId="{85F59D6B-0F6A-4B1A-8E11-0B3692D29D69}" type="pres">
      <dgm:prSet presAssocID="{E56D7349-7FC8-4101-A6D8-EB1ABB411187}" presName="Name0" presStyleCnt="0">
        <dgm:presLayoutVars>
          <dgm:dir/>
          <dgm:animLvl val="lvl"/>
          <dgm:resizeHandles val="exact"/>
        </dgm:presLayoutVars>
      </dgm:prSet>
      <dgm:spPr/>
      <dgm:t>
        <a:bodyPr/>
        <a:lstStyle/>
        <a:p>
          <a:endParaRPr lang="en-GB"/>
        </a:p>
      </dgm:t>
    </dgm:pt>
    <dgm:pt modelId="{BF88EDD9-BA68-4E11-A892-F77A9BA0D6A8}" type="pres">
      <dgm:prSet presAssocID="{B1C2C6E8-9AD0-4875-8650-DA8476F72810}" presName="linNode" presStyleCnt="0"/>
      <dgm:spPr/>
    </dgm:pt>
    <dgm:pt modelId="{56EC128F-1B69-4EC0-BCA5-4696F6545627}" type="pres">
      <dgm:prSet presAssocID="{B1C2C6E8-9AD0-4875-8650-DA8476F72810}" presName="parentText" presStyleLbl="alignNode1" presStyleIdx="0" presStyleCnt="7">
        <dgm:presLayoutVars>
          <dgm:chMax val="1"/>
          <dgm:bulletEnabled/>
        </dgm:presLayoutVars>
      </dgm:prSet>
      <dgm:spPr/>
      <dgm:t>
        <a:bodyPr/>
        <a:lstStyle/>
        <a:p>
          <a:endParaRPr lang="en-GB"/>
        </a:p>
      </dgm:t>
    </dgm:pt>
    <dgm:pt modelId="{506F7A60-C2C4-4997-8A12-8875A10FB0C1}" type="pres">
      <dgm:prSet presAssocID="{B1C2C6E8-9AD0-4875-8650-DA8476F72810}" presName="descendantText" presStyleLbl="alignAccFollowNode1" presStyleIdx="0" presStyleCnt="7">
        <dgm:presLayoutVars>
          <dgm:bulletEnabled/>
        </dgm:presLayoutVars>
      </dgm:prSet>
      <dgm:spPr/>
      <dgm:t>
        <a:bodyPr/>
        <a:lstStyle/>
        <a:p>
          <a:endParaRPr lang="en-GB"/>
        </a:p>
      </dgm:t>
    </dgm:pt>
    <dgm:pt modelId="{269FE5B6-457C-4547-A1FE-22609F67A88B}" type="pres">
      <dgm:prSet presAssocID="{BE87DAAE-388A-48F7-9741-248CD72B1B62}" presName="sp" presStyleCnt="0"/>
      <dgm:spPr/>
    </dgm:pt>
    <dgm:pt modelId="{5A44019A-FDEB-47E1-9EC9-77BC069D2464}" type="pres">
      <dgm:prSet presAssocID="{4F5DC858-DEF5-4656-B6E6-891E69519B18}" presName="linNode" presStyleCnt="0"/>
      <dgm:spPr/>
    </dgm:pt>
    <dgm:pt modelId="{3C8F31A1-C1D3-4C81-96AF-D2AE2C7D7716}" type="pres">
      <dgm:prSet presAssocID="{4F5DC858-DEF5-4656-B6E6-891E69519B18}" presName="parentText" presStyleLbl="alignNode1" presStyleIdx="1" presStyleCnt="7">
        <dgm:presLayoutVars>
          <dgm:chMax val="1"/>
          <dgm:bulletEnabled/>
        </dgm:presLayoutVars>
      </dgm:prSet>
      <dgm:spPr/>
      <dgm:t>
        <a:bodyPr/>
        <a:lstStyle/>
        <a:p>
          <a:endParaRPr lang="en-GB"/>
        </a:p>
      </dgm:t>
    </dgm:pt>
    <dgm:pt modelId="{27AF7F90-EADD-49BB-A06C-C3B04B062D64}" type="pres">
      <dgm:prSet presAssocID="{4F5DC858-DEF5-4656-B6E6-891E69519B18}" presName="descendantText" presStyleLbl="alignAccFollowNode1" presStyleIdx="1" presStyleCnt="7">
        <dgm:presLayoutVars>
          <dgm:bulletEnabled/>
        </dgm:presLayoutVars>
      </dgm:prSet>
      <dgm:spPr/>
      <dgm:t>
        <a:bodyPr/>
        <a:lstStyle/>
        <a:p>
          <a:endParaRPr lang="en-GB"/>
        </a:p>
      </dgm:t>
    </dgm:pt>
    <dgm:pt modelId="{1691CE97-6403-4A10-865A-0A4A5C55CB04}" type="pres">
      <dgm:prSet presAssocID="{F687FB4A-3431-456E-AB12-17158D542288}" presName="sp" presStyleCnt="0"/>
      <dgm:spPr/>
    </dgm:pt>
    <dgm:pt modelId="{8C9DC37D-6AA6-4F59-BCAF-B882F882F0E2}" type="pres">
      <dgm:prSet presAssocID="{CCA5B735-E415-45F4-8BAA-2B3EB0A10767}" presName="linNode" presStyleCnt="0"/>
      <dgm:spPr/>
    </dgm:pt>
    <dgm:pt modelId="{AFB8F269-8BFC-4B2D-87FB-A8DB261F02C8}" type="pres">
      <dgm:prSet presAssocID="{CCA5B735-E415-45F4-8BAA-2B3EB0A10767}" presName="parentText" presStyleLbl="alignNode1" presStyleIdx="2" presStyleCnt="7">
        <dgm:presLayoutVars>
          <dgm:chMax val="1"/>
          <dgm:bulletEnabled/>
        </dgm:presLayoutVars>
      </dgm:prSet>
      <dgm:spPr/>
      <dgm:t>
        <a:bodyPr/>
        <a:lstStyle/>
        <a:p>
          <a:endParaRPr lang="en-GB"/>
        </a:p>
      </dgm:t>
    </dgm:pt>
    <dgm:pt modelId="{BA745964-2B7F-4536-967D-55A55851388E}" type="pres">
      <dgm:prSet presAssocID="{CCA5B735-E415-45F4-8BAA-2B3EB0A10767}" presName="descendantText" presStyleLbl="alignAccFollowNode1" presStyleIdx="2" presStyleCnt="7">
        <dgm:presLayoutVars>
          <dgm:bulletEnabled/>
        </dgm:presLayoutVars>
      </dgm:prSet>
      <dgm:spPr/>
      <dgm:t>
        <a:bodyPr/>
        <a:lstStyle/>
        <a:p>
          <a:endParaRPr lang="en-GB"/>
        </a:p>
      </dgm:t>
    </dgm:pt>
    <dgm:pt modelId="{E68FF7EA-9FFF-4ADE-B27D-876E58A4FD68}" type="pres">
      <dgm:prSet presAssocID="{D21FB4A6-251B-42FD-A827-44D0052F8287}" presName="sp" presStyleCnt="0"/>
      <dgm:spPr/>
    </dgm:pt>
    <dgm:pt modelId="{15936871-037A-4A61-A949-AD08960A0353}" type="pres">
      <dgm:prSet presAssocID="{7D0B6EED-1366-44C7-B4AC-850E543B282D}" presName="linNode" presStyleCnt="0"/>
      <dgm:spPr/>
    </dgm:pt>
    <dgm:pt modelId="{BE7A0F9F-4497-4823-B1C6-B6817C9D7A71}" type="pres">
      <dgm:prSet presAssocID="{7D0B6EED-1366-44C7-B4AC-850E543B282D}" presName="parentText" presStyleLbl="alignNode1" presStyleIdx="3" presStyleCnt="7">
        <dgm:presLayoutVars>
          <dgm:chMax val="1"/>
          <dgm:bulletEnabled/>
        </dgm:presLayoutVars>
      </dgm:prSet>
      <dgm:spPr/>
      <dgm:t>
        <a:bodyPr/>
        <a:lstStyle/>
        <a:p>
          <a:endParaRPr lang="en-GB"/>
        </a:p>
      </dgm:t>
    </dgm:pt>
    <dgm:pt modelId="{EFFDAA90-068F-4C16-82DC-E83D652310D1}" type="pres">
      <dgm:prSet presAssocID="{7D0B6EED-1366-44C7-B4AC-850E543B282D}" presName="descendantText" presStyleLbl="alignAccFollowNode1" presStyleIdx="3" presStyleCnt="7">
        <dgm:presLayoutVars>
          <dgm:bulletEnabled/>
        </dgm:presLayoutVars>
      </dgm:prSet>
      <dgm:spPr/>
      <dgm:t>
        <a:bodyPr/>
        <a:lstStyle/>
        <a:p>
          <a:endParaRPr lang="en-GB"/>
        </a:p>
      </dgm:t>
    </dgm:pt>
    <dgm:pt modelId="{FB445542-1FA4-42DD-9E0C-6DF68C5731F2}" type="pres">
      <dgm:prSet presAssocID="{E5058895-F66C-4E1A-A89F-0841D49A9901}" presName="sp" presStyleCnt="0"/>
      <dgm:spPr/>
    </dgm:pt>
    <dgm:pt modelId="{12251612-0262-46E1-A329-E750B7B2B664}" type="pres">
      <dgm:prSet presAssocID="{F8B30B04-2217-4338-9040-B3B5ACDC3641}" presName="linNode" presStyleCnt="0"/>
      <dgm:spPr/>
    </dgm:pt>
    <dgm:pt modelId="{0C9D3A38-856B-4248-A27D-64B2B097EC17}" type="pres">
      <dgm:prSet presAssocID="{F8B30B04-2217-4338-9040-B3B5ACDC3641}" presName="parentText" presStyleLbl="alignNode1" presStyleIdx="4" presStyleCnt="7">
        <dgm:presLayoutVars>
          <dgm:chMax val="1"/>
          <dgm:bulletEnabled/>
        </dgm:presLayoutVars>
      </dgm:prSet>
      <dgm:spPr/>
      <dgm:t>
        <a:bodyPr/>
        <a:lstStyle/>
        <a:p>
          <a:endParaRPr lang="en-GB"/>
        </a:p>
      </dgm:t>
    </dgm:pt>
    <dgm:pt modelId="{5482BF32-7184-4A33-A9F1-23235DFFCDDC}" type="pres">
      <dgm:prSet presAssocID="{F8B30B04-2217-4338-9040-B3B5ACDC3641}" presName="descendantText" presStyleLbl="alignAccFollowNode1" presStyleIdx="4" presStyleCnt="7" custScaleY="89308">
        <dgm:presLayoutVars>
          <dgm:bulletEnabled/>
        </dgm:presLayoutVars>
      </dgm:prSet>
      <dgm:spPr/>
      <dgm:t>
        <a:bodyPr/>
        <a:lstStyle/>
        <a:p>
          <a:endParaRPr lang="en-GB"/>
        </a:p>
      </dgm:t>
    </dgm:pt>
    <dgm:pt modelId="{5F2C6CF6-24C3-4CFE-B2B4-80BCCB0B996D}" type="pres">
      <dgm:prSet presAssocID="{A891D062-7E7D-42ED-99F8-C52915E9D959}" presName="sp" presStyleCnt="0"/>
      <dgm:spPr/>
    </dgm:pt>
    <dgm:pt modelId="{8CAF371A-A101-4E12-8BA5-74B483EA11A3}" type="pres">
      <dgm:prSet presAssocID="{2B4EC466-3BE8-400E-9305-157DB17F6FFD}" presName="linNode" presStyleCnt="0"/>
      <dgm:spPr/>
    </dgm:pt>
    <dgm:pt modelId="{F9E49374-ACA0-483B-AE94-FCC9E432B11A}" type="pres">
      <dgm:prSet presAssocID="{2B4EC466-3BE8-400E-9305-157DB17F6FFD}" presName="parentText" presStyleLbl="alignNode1" presStyleIdx="5" presStyleCnt="7">
        <dgm:presLayoutVars>
          <dgm:chMax val="1"/>
          <dgm:bulletEnabled/>
        </dgm:presLayoutVars>
      </dgm:prSet>
      <dgm:spPr/>
      <dgm:t>
        <a:bodyPr/>
        <a:lstStyle/>
        <a:p>
          <a:endParaRPr lang="en-GB"/>
        </a:p>
      </dgm:t>
    </dgm:pt>
    <dgm:pt modelId="{F2FA4791-6D8C-47BF-A485-CACEA935C2C2}" type="pres">
      <dgm:prSet presAssocID="{2B4EC466-3BE8-400E-9305-157DB17F6FFD}" presName="descendantText" presStyleLbl="alignAccFollowNode1" presStyleIdx="5" presStyleCnt="7" custScaleY="110325" custLinFactNeighborX="1646" custLinFactNeighborY="-3605">
        <dgm:presLayoutVars>
          <dgm:bulletEnabled/>
        </dgm:presLayoutVars>
      </dgm:prSet>
      <dgm:spPr/>
      <dgm:t>
        <a:bodyPr/>
        <a:lstStyle/>
        <a:p>
          <a:endParaRPr lang="en-GB"/>
        </a:p>
      </dgm:t>
    </dgm:pt>
    <dgm:pt modelId="{82603CE8-D4AB-4D68-87C4-DD5E7B597AE6}" type="pres">
      <dgm:prSet presAssocID="{15238935-3C26-4C32-8F22-EC67ED241A30}" presName="sp" presStyleCnt="0"/>
      <dgm:spPr/>
    </dgm:pt>
    <dgm:pt modelId="{75950C24-CA55-4570-97D6-B3D23BA0FCC1}" type="pres">
      <dgm:prSet presAssocID="{837F9D9A-FFA8-4597-8B1A-725E64DF42F8}" presName="linNode" presStyleCnt="0"/>
      <dgm:spPr/>
    </dgm:pt>
    <dgm:pt modelId="{B77B346D-10E9-442B-87A7-4D88E594E8C1}" type="pres">
      <dgm:prSet presAssocID="{837F9D9A-FFA8-4597-8B1A-725E64DF42F8}" presName="parentText" presStyleLbl="alignNode1" presStyleIdx="6" presStyleCnt="7">
        <dgm:presLayoutVars>
          <dgm:chMax val="1"/>
          <dgm:bulletEnabled/>
        </dgm:presLayoutVars>
      </dgm:prSet>
      <dgm:spPr/>
      <dgm:t>
        <a:bodyPr/>
        <a:lstStyle/>
        <a:p>
          <a:endParaRPr lang="en-GB"/>
        </a:p>
      </dgm:t>
    </dgm:pt>
    <dgm:pt modelId="{6A8AE629-8213-4654-9414-353FDCA361B1}" type="pres">
      <dgm:prSet presAssocID="{837F9D9A-FFA8-4597-8B1A-725E64DF42F8}" presName="descendantText" presStyleLbl="alignAccFollowNode1" presStyleIdx="6" presStyleCnt="7">
        <dgm:presLayoutVars>
          <dgm:bulletEnabled/>
        </dgm:presLayoutVars>
      </dgm:prSet>
      <dgm:spPr/>
      <dgm:t>
        <a:bodyPr/>
        <a:lstStyle/>
        <a:p>
          <a:endParaRPr lang="en-GB"/>
        </a:p>
      </dgm:t>
    </dgm:pt>
  </dgm:ptLst>
  <dgm:cxnLst>
    <dgm:cxn modelId="{BC6C20F8-5295-4C7F-8B91-1286BE301B2B}" srcId="{E56D7349-7FC8-4101-A6D8-EB1ABB411187}" destId="{B1C2C6E8-9AD0-4875-8650-DA8476F72810}" srcOrd="0" destOrd="0" parTransId="{7CB514BB-F7B6-4DE3-BE49-E3678D2A1B4C}" sibTransId="{BE87DAAE-388A-48F7-9741-248CD72B1B62}"/>
    <dgm:cxn modelId="{B3FB39BD-EF7B-4075-A384-E3264A0B57B1}" srcId="{E56D7349-7FC8-4101-A6D8-EB1ABB411187}" destId="{2B4EC466-3BE8-400E-9305-157DB17F6FFD}" srcOrd="5" destOrd="0" parTransId="{4AAA6F7E-F94E-4B41-AFC0-F907E2A40B37}" sibTransId="{15238935-3C26-4C32-8F22-EC67ED241A30}"/>
    <dgm:cxn modelId="{54ACA5E6-B62D-4C39-B93D-EA4F15512CE2}" srcId="{837F9D9A-FFA8-4597-8B1A-725E64DF42F8}" destId="{AEB20B4D-3755-402B-A882-4A49FC75962C}" srcOrd="0" destOrd="0" parTransId="{5B816E53-DD46-496C-ADFF-4D7ACF18AAF9}" sibTransId="{AEF7429A-CA5F-4726-A0C9-9EEF6A98D254}"/>
    <dgm:cxn modelId="{F01B1791-9BF2-4CA5-9C49-A3F6FBDA3497}" srcId="{7D0B6EED-1366-44C7-B4AC-850E543B282D}" destId="{503911CE-5305-4CAE-9C87-04F19FDD4D1A}" srcOrd="0" destOrd="0" parTransId="{54E1FE9F-9547-42C9-B851-17637549AD1B}" sibTransId="{0FBC709D-8962-4053-A993-50B9DD705CD0}"/>
    <dgm:cxn modelId="{53837664-B4E6-4820-AB3D-837F6A330560}" type="presOf" srcId="{4F5DC858-DEF5-4656-B6E6-891E69519B18}" destId="{3C8F31A1-C1D3-4C81-96AF-D2AE2C7D7716}" srcOrd="0" destOrd="0" presId="urn:microsoft.com/office/officeart/2016/7/layout/VerticalSolidActionList"/>
    <dgm:cxn modelId="{FD9774D0-5F71-40AB-99DA-547B3730D5F7}" srcId="{B1C2C6E8-9AD0-4875-8650-DA8476F72810}" destId="{82AFD504-607E-49E5-BE00-FA8AF2A857F5}" srcOrd="0" destOrd="0" parTransId="{41909E41-99E3-4FF0-A1FB-D3AEA8F04F4E}" sibTransId="{2E3B4ADF-9E73-4397-A3D9-A5F139ACCC4A}"/>
    <dgm:cxn modelId="{0EEE50EB-F96D-41EF-8E16-A6ABB48B7E72}" type="presOf" srcId="{7D0B6EED-1366-44C7-B4AC-850E543B282D}" destId="{BE7A0F9F-4497-4823-B1C6-B6817C9D7A71}" srcOrd="0" destOrd="0" presId="urn:microsoft.com/office/officeart/2016/7/layout/VerticalSolidActionList"/>
    <dgm:cxn modelId="{3DCBF94B-5391-461E-8DE7-C0E4F7FB7924}" srcId="{E56D7349-7FC8-4101-A6D8-EB1ABB411187}" destId="{4F5DC858-DEF5-4656-B6E6-891E69519B18}" srcOrd="1" destOrd="0" parTransId="{CDD9CBC8-8CA5-46C4-AB0E-7175E0C5D4F1}" sibTransId="{F687FB4A-3431-456E-AB12-17158D542288}"/>
    <dgm:cxn modelId="{D9993C57-0A79-4248-A3CD-2DACFE7D6ABB}" type="presOf" srcId="{2D142607-A3B8-4676-8226-EBF96832F611}" destId="{BA745964-2B7F-4536-967D-55A55851388E}" srcOrd="0" destOrd="0" presId="urn:microsoft.com/office/officeart/2016/7/layout/VerticalSolidActionList"/>
    <dgm:cxn modelId="{619AD71C-3203-4200-99BD-3BF9842C65DA}" type="presOf" srcId="{2B4EC466-3BE8-400E-9305-157DB17F6FFD}" destId="{F9E49374-ACA0-483B-AE94-FCC9E432B11A}" srcOrd="0" destOrd="0" presId="urn:microsoft.com/office/officeart/2016/7/layout/VerticalSolidActionList"/>
    <dgm:cxn modelId="{5E5447D8-BBDB-45BE-9E27-03DBC71CADF6}" type="presOf" srcId="{54F65B19-F647-4695-8BAD-7CCE21363D8D}" destId="{F2FA4791-6D8C-47BF-A485-CACEA935C2C2}" srcOrd="0" destOrd="0" presId="urn:microsoft.com/office/officeart/2016/7/layout/VerticalSolidActionList"/>
    <dgm:cxn modelId="{9CA2A59A-5D1D-41E4-8A59-9667806DDCF8}" type="presOf" srcId="{837F9D9A-FFA8-4597-8B1A-725E64DF42F8}" destId="{B77B346D-10E9-442B-87A7-4D88E594E8C1}" srcOrd="0" destOrd="0" presId="urn:microsoft.com/office/officeart/2016/7/layout/VerticalSolidActionList"/>
    <dgm:cxn modelId="{48334840-5066-4625-9E77-FAF0544865EB}" type="presOf" srcId="{503911CE-5305-4CAE-9C87-04F19FDD4D1A}" destId="{EFFDAA90-068F-4C16-82DC-E83D652310D1}" srcOrd="0" destOrd="0" presId="urn:microsoft.com/office/officeart/2016/7/layout/VerticalSolidActionList"/>
    <dgm:cxn modelId="{49DCB4B5-0CD5-4CFF-9B83-D4A9E3F3BF32}" type="presOf" srcId="{82AFD504-607E-49E5-BE00-FA8AF2A857F5}" destId="{506F7A60-C2C4-4997-8A12-8875A10FB0C1}" srcOrd="0" destOrd="0" presId="urn:microsoft.com/office/officeart/2016/7/layout/VerticalSolidActionList"/>
    <dgm:cxn modelId="{86D05CB9-870D-4785-BAE7-F8B0C156D6AC}" type="presOf" srcId="{AEB20B4D-3755-402B-A882-4A49FC75962C}" destId="{6A8AE629-8213-4654-9414-353FDCA361B1}" srcOrd="0" destOrd="0" presId="urn:microsoft.com/office/officeart/2016/7/layout/VerticalSolidActionList"/>
    <dgm:cxn modelId="{7919E478-1854-440C-8A96-0643CD5428DA}" srcId="{F8B30B04-2217-4338-9040-B3B5ACDC3641}" destId="{8817284D-3166-4ECD-A643-CAAD67698B17}" srcOrd="0" destOrd="0" parTransId="{43824FED-0712-4AD8-8092-491BBFF6FD49}" sibTransId="{583E954F-0D29-43F7-89C9-163139707B59}"/>
    <dgm:cxn modelId="{189C4DCD-458C-44A6-A0B1-BC61374C489A}" srcId="{CCA5B735-E415-45F4-8BAA-2B3EB0A10767}" destId="{2D142607-A3B8-4676-8226-EBF96832F611}" srcOrd="0" destOrd="0" parTransId="{5369DAF0-540B-412A-B3CC-8C91A7674392}" sibTransId="{BD2CD4BD-654A-4009-ADDE-1AF0E1DD4C63}"/>
    <dgm:cxn modelId="{81B72011-9DCD-4036-A420-D8CF49DCD255}" type="presOf" srcId="{8817284D-3166-4ECD-A643-CAAD67698B17}" destId="{5482BF32-7184-4A33-A9F1-23235DFFCDDC}" srcOrd="0" destOrd="0" presId="urn:microsoft.com/office/officeart/2016/7/layout/VerticalSolidActionList"/>
    <dgm:cxn modelId="{DD6491E2-5E29-44C1-84F1-DA97E892AD22}" type="presOf" srcId="{CBFBB9B1-45F3-40FA-BC1A-1C63842AA05A}" destId="{27AF7F90-EADD-49BB-A06C-C3B04B062D64}" srcOrd="0" destOrd="0" presId="urn:microsoft.com/office/officeart/2016/7/layout/VerticalSolidActionList"/>
    <dgm:cxn modelId="{8C20D784-F950-46BF-812A-299B6F1B868A}" srcId="{E56D7349-7FC8-4101-A6D8-EB1ABB411187}" destId="{F8B30B04-2217-4338-9040-B3B5ACDC3641}" srcOrd="4" destOrd="0" parTransId="{D500C3EE-12C4-4683-913B-1B20E052B1BB}" sibTransId="{A891D062-7E7D-42ED-99F8-C52915E9D959}"/>
    <dgm:cxn modelId="{FA4B4DC5-9EC8-480E-972F-F6AF48CB0FE4}" type="presOf" srcId="{CCA5B735-E415-45F4-8BAA-2B3EB0A10767}" destId="{AFB8F269-8BFC-4B2D-87FB-A8DB261F02C8}" srcOrd="0" destOrd="0" presId="urn:microsoft.com/office/officeart/2016/7/layout/VerticalSolidActionList"/>
    <dgm:cxn modelId="{03F15607-B34B-4FBE-93FE-700CF4ABFE71}" srcId="{4F5DC858-DEF5-4656-B6E6-891E69519B18}" destId="{CBFBB9B1-45F3-40FA-BC1A-1C63842AA05A}" srcOrd="0" destOrd="0" parTransId="{2B6AEBBD-AB18-41CA-A4A1-533BADF41652}" sibTransId="{813C08CB-3F96-43FA-AB97-07E8DA465010}"/>
    <dgm:cxn modelId="{1877C1A3-5C2D-49A7-AA13-A4FD424ABFDD}" type="presOf" srcId="{F8B30B04-2217-4338-9040-B3B5ACDC3641}" destId="{0C9D3A38-856B-4248-A27D-64B2B097EC17}" srcOrd="0" destOrd="0" presId="urn:microsoft.com/office/officeart/2016/7/layout/VerticalSolidActionList"/>
    <dgm:cxn modelId="{126EF4C1-6474-431B-AB67-08CD5AFB54F7}" srcId="{2B4EC466-3BE8-400E-9305-157DB17F6FFD}" destId="{54F65B19-F647-4695-8BAD-7CCE21363D8D}" srcOrd="0" destOrd="0" parTransId="{B701AF14-FC95-4765-827F-A257CCDDB1F6}" sibTransId="{A55F4FA7-FED2-4DEE-AE6C-E414B03BB8EF}"/>
    <dgm:cxn modelId="{1EFDC01D-1B97-4AC0-83BF-FD0369E22CBE}" srcId="{E56D7349-7FC8-4101-A6D8-EB1ABB411187}" destId="{7D0B6EED-1366-44C7-B4AC-850E543B282D}" srcOrd="3" destOrd="0" parTransId="{37AB55CB-83D0-438A-8949-194FDA1370F0}" sibTransId="{E5058895-F66C-4E1A-A89F-0841D49A9901}"/>
    <dgm:cxn modelId="{BB47AF0B-1524-4CAF-8F8C-1CB54FFCB962}" type="presOf" srcId="{B1C2C6E8-9AD0-4875-8650-DA8476F72810}" destId="{56EC128F-1B69-4EC0-BCA5-4696F6545627}" srcOrd="0" destOrd="0" presId="urn:microsoft.com/office/officeart/2016/7/layout/VerticalSolidActionList"/>
    <dgm:cxn modelId="{622E773C-C688-413C-9520-D44B37B97122}" srcId="{E56D7349-7FC8-4101-A6D8-EB1ABB411187}" destId="{837F9D9A-FFA8-4597-8B1A-725E64DF42F8}" srcOrd="6" destOrd="0" parTransId="{ACA1355F-0D8A-4187-B173-CC10CBC32C37}" sibTransId="{C2851CFD-3F44-4C2B-B48F-F6EF7CB5BC11}"/>
    <dgm:cxn modelId="{711F140E-8652-48FE-9C94-4AFA4EB2C9AE}" type="presOf" srcId="{E56D7349-7FC8-4101-A6D8-EB1ABB411187}" destId="{85F59D6B-0F6A-4B1A-8E11-0B3692D29D69}" srcOrd="0" destOrd="0" presId="urn:microsoft.com/office/officeart/2016/7/layout/VerticalSolidActionList"/>
    <dgm:cxn modelId="{262BCCB7-ABAA-4F8B-A33B-75B4D78A9D82}" srcId="{E56D7349-7FC8-4101-A6D8-EB1ABB411187}" destId="{CCA5B735-E415-45F4-8BAA-2B3EB0A10767}" srcOrd="2" destOrd="0" parTransId="{604534C3-3B90-4779-B67E-AF928C4CB69B}" sibTransId="{D21FB4A6-251B-42FD-A827-44D0052F8287}"/>
    <dgm:cxn modelId="{1DCA5A13-F176-4B5D-B52B-3EC2BB1DFC66}" type="presParOf" srcId="{85F59D6B-0F6A-4B1A-8E11-0B3692D29D69}" destId="{BF88EDD9-BA68-4E11-A892-F77A9BA0D6A8}" srcOrd="0" destOrd="0" presId="urn:microsoft.com/office/officeart/2016/7/layout/VerticalSolidActionList"/>
    <dgm:cxn modelId="{13158B12-7711-4E34-B79A-920E02407DCE}" type="presParOf" srcId="{BF88EDD9-BA68-4E11-A892-F77A9BA0D6A8}" destId="{56EC128F-1B69-4EC0-BCA5-4696F6545627}" srcOrd="0" destOrd="0" presId="urn:microsoft.com/office/officeart/2016/7/layout/VerticalSolidActionList"/>
    <dgm:cxn modelId="{FC2469E2-299C-4900-B344-806F29A1F75D}" type="presParOf" srcId="{BF88EDD9-BA68-4E11-A892-F77A9BA0D6A8}" destId="{506F7A60-C2C4-4997-8A12-8875A10FB0C1}" srcOrd="1" destOrd="0" presId="urn:microsoft.com/office/officeart/2016/7/layout/VerticalSolidActionList"/>
    <dgm:cxn modelId="{72A739B6-D96A-457E-9396-548E73DA50E5}" type="presParOf" srcId="{85F59D6B-0F6A-4B1A-8E11-0B3692D29D69}" destId="{269FE5B6-457C-4547-A1FE-22609F67A88B}" srcOrd="1" destOrd="0" presId="urn:microsoft.com/office/officeart/2016/7/layout/VerticalSolidActionList"/>
    <dgm:cxn modelId="{8C2B15EA-8ADA-4788-A28A-80FB8A537C87}" type="presParOf" srcId="{85F59D6B-0F6A-4B1A-8E11-0B3692D29D69}" destId="{5A44019A-FDEB-47E1-9EC9-77BC069D2464}" srcOrd="2" destOrd="0" presId="urn:microsoft.com/office/officeart/2016/7/layout/VerticalSolidActionList"/>
    <dgm:cxn modelId="{FF42E00A-006E-4ED1-B9A8-7D0DE6B1CC8C}" type="presParOf" srcId="{5A44019A-FDEB-47E1-9EC9-77BC069D2464}" destId="{3C8F31A1-C1D3-4C81-96AF-D2AE2C7D7716}" srcOrd="0" destOrd="0" presId="urn:microsoft.com/office/officeart/2016/7/layout/VerticalSolidActionList"/>
    <dgm:cxn modelId="{38AEC83C-CBF9-4657-A575-FDC3C8D3E24F}" type="presParOf" srcId="{5A44019A-FDEB-47E1-9EC9-77BC069D2464}" destId="{27AF7F90-EADD-49BB-A06C-C3B04B062D64}" srcOrd="1" destOrd="0" presId="urn:microsoft.com/office/officeart/2016/7/layout/VerticalSolidActionList"/>
    <dgm:cxn modelId="{BE03C27A-D4F0-4457-81A1-C9581810FCA6}" type="presParOf" srcId="{85F59D6B-0F6A-4B1A-8E11-0B3692D29D69}" destId="{1691CE97-6403-4A10-865A-0A4A5C55CB04}" srcOrd="3" destOrd="0" presId="urn:microsoft.com/office/officeart/2016/7/layout/VerticalSolidActionList"/>
    <dgm:cxn modelId="{D169DEA5-4BEA-428F-BC38-0F4A695D5A90}" type="presParOf" srcId="{85F59D6B-0F6A-4B1A-8E11-0B3692D29D69}" destId="{8C9DC37D-6AA6-4F59-BCAF-B882F882F0E2}" srcOrd="4" destOrd="0" presId="urn:microsoft.com/office/officeart/2016/7/layout/VerticalSolidActionList"/>
    <dgm:cxn modelId="{918CFF34-3AE6-480F-8DE6-1C17B7F9BF0B}" type="presParOf" srcId="{8C9DC37D-6AA6-4F59-BCAF-B882F882F0E2}" destId="{AFB8F269-8BFC-4B2D-87FB-A8DB261F02C8}" srcOrd="0" destOrd="0" presId="urn:microsoft.com/office/officeart/2016/7/layout/VerticalSolidActionList"/>
    <dgm:cxn modelId="{15FB270C-17D0-408A-9763-1699F6C6C122}" type="presParOf" srcId="{8C9DC37D-6AA6-4F59-BCAF-B882F882F0E2}" destId="{BA745964-2B7F-4536-967D-55A55851388E}" srcOrd="1" destOrd="0" presId="urn:microsoft.com/office/officeart/2016/7/layout/VerticalSolidActionList"/>
    <dgm:cxn modelId="{A44BDBBB-B2E4-4EC5-B23A-619CF447CEF8}" type="presParOf" srcId="{85F59D6B-0F6A-4B1A-8E11-0B3692D29D69}" destId="{E68FF7EA-9FFF-4ADE-B27D-876E58A4FD68}" srcOrd="5" destOrd="0" presId="urn:microsoft.com/office/officeart/2016/7/layout/VerticalSolidActionList"/>
    <dgm:cxn modelId="{B63EC6B1-05A3-43AE-8B73-EAD2EDD40530}" type="presParOf" srcId="{85F59D6B-0F6A-4B1A-8E11-0B3692D29D69}" destId="{15936871-037A-4A61-A949-AD08960A0353}" srcOrd="6" destOrd="0" presId="urn:microsoft.com/office/officeart/2016/7/layout/VerticalSolidActionList"/>
    <dgm:cxn modelId="{6EF342D8-EC6A-4B39-8FD3-F1DE07A38B56}" type="presParOf" srcId="{15936871-037A-4A61-A949-AD08960A0353}" destId="{BE7A0F9F-4497-4823-B1C6-B6817C9D7A71}" srcOrd="0" destOrd="0" presId="urn:microsoft.com/office/officeart/2016/7/layout/VerticalSolidActionList"/>
    <dgm:cxn modelId="{B9BAA11F-279C-47BF-9AE1-3C6803A330BD}" type="presParOf" srcId="{15936871-037A-4A61-A949-AD08960A0353}" destId="{EFFDAA90-068F-4C16-82DC-E83D652310D1}" srcOrd="1" destOrd="0" presId="urn:microsoft.com/office/officeart/2016/7/layout/VerticalSolidActionList"/>
    <dgm:cxn modelId="{5F10BEFD-523F-4CF1-9E81-248817907DB1}" type="presParOf" srcId="{85F59D6B-0F6A-4B1A-8E11-0B3692D29D69}" destId="{FB445542-1FA4-42DD-9E0C-6DF68C5731F2}" srcOrd="7" destOrd="0" presId="urn:microsoft.com/office/officeart/2016/7/layout/VerticalSolidActionList"/>
    <dgm:cxn modelId="{AD8A83C4-F317-4676-9A7C-39A94F789BC4}" type="presParOf" srcId="{85F59D6B-0F6A-4B1A-8E11-0B3692D29D69}" destId="{12251612-0262-46E1-A329-E750B7B2B664}" srcOrd="8" destOrd="0" presId="urn:microsoft.com/office/officeart/2016/7/layout/VerticalSolidActionList"/>
    <dgm:cxn modelId="{25EF2CE5-FA9B-4718-9457-4D79DFD5D7E6}" type="presParOf" srcId="{12251612-0262-46E1-A329-E750B7B2B664}" destId="{0C9D3A38-856B-4248-A27D-64B2B097EC17}" srcOrd="0" destOrd="0" presId="urn:microsoft.com/office/officeart/2016/7/layout/VerticalSolidActionList"/>
    <dgm:cxn modelId="{9B06A944-B6E5-43CA-81D8-628FE23944E3}" type="presParOf" srcId="{12251612-0262-46E1-A329-E750B7B2B664}" destId="{5482BF32-7184-4A33-A9F1-23235DFFCDDC}" srcOrd="1" destOrd="0" presId="urn:microsoft.com/office/officeart/2016/7/layout/VerticalSolidActionList"/>
    <dgm:cxn modelId="{BED32A87-02DA-4AE6-9F3C-9D896BA37F1A}" type="presParOf" srcId="{85F59D6B-0F6A-4B1A-8E11-0B3692D29D69}" destId="{5F2C6CF6-24C3-4CFE-B2B4-80BCCB0B996D}" srcOrd="9" destOrd="0" presId="urn:microsoft.com/office/officeart/2016/7/layout/VerticalSolidActionList"/>
    <dgm:cxn modelId="{3978616F-FB76-4B9D-AF62-1463BF26C696}" type="presParOf" srcId="{85F59D6B-0F6A-4B1A-8E11-0B3692D29D69}" destId="{8CAF371A-A101-4E12-8BA5-74B483EA11A3}" srcOrd="10" destOrd="0" presId="urn:microsoft.com/office/officeart/2016/7/layout/VerticalSolidActionList"/>
    <dgm:cxn modelId="{475CABDA-BBF9-45BD-AEB2-792ABD9D2303}" type="presParOf" srcId="{8CAF371A-A101-4E12-8BA5-74B483EA11A3}" destId="{F9E49374-ACA0-483B-AE94-FCC9E432B11A}" srcOrd="0" destOrd="0" presId="urn:microsoft.com/office/officeart/2016/7/layout/VerticalSolidActionList"/>
    <dgm:cxn modelId="{99A3A84B-7D65-43B4-B995-F66510FF4C9E}" type="presParOf" srcId="{8CAF371A-A101-4E12-8BA5-74B483EA11A3}" destId="{F2FA4791-6D8C-47BF-A485-CACEA935C2C2}" srcOrd="1" destOrd="0" presId="urn:microsoft.com/office/officeart/2016/7/layout/VerticalSolidActionList"/>
    <dgm:cxn modelId="{EBC99DB9-BB50-4FC3-9C8D-A7151137BB88}" type="presParOf" srcId="{85F59D6B-0F6A-4B1A-8E11-0B3692D29D69}" destId="{82603CE8-D4AB-4D68-87C4-DD5E7B597AE6}" srcOrd="11" destOrd="0" presId="urn:microsoft.com/office/officeart/2016/7/layout/VerticalSolidActionList"/>
    <dgm:cxn modelId="{484FE5FF-84A6-4148-9A78-14086514C2D9}" type="presParOf" srcId="{85F59D6B-0F6A-4B1A-8E11-0B3692D29D69}" destId="{75950C24-CA55-4570-97D6-B3D23BA0FCC1}" srcOrd="12" destOrd="0" presId="urn:microsoft.com/office/officeart/2016/7/layout/VerticalSolidActionList"/>
    <dgm:cxn modelId="{CD2FBD08-3F75-4F2F-AEFB-A0FBEC96E6F8}" type="presParOf" srcId="{75950C24-CA55-4570-97D6-B3D23BA0FCC1}" destId="{B77B346D-10E9-442B-87A7-4D88E594E8C1}" srcOrd="0" destOrd="0" presId="urn:microsoft.com/office/officeart/2016/7/layout/VerticalSolidActionList"/>
    <dgm:cxn modelId="{EA20B408-3F32-42D2-BB81-CA3EE47AECD9}" type="presParOf" srcId="{75950C24-CA55-4570-97D6-B3D23BA0FCC1}" destId="{6A8AE629-8213-4654-9414-353FDCA361B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FF475F-5230-4C4E-B589-D9A48E33C52F}" type="doc">
      <dgm:prSet loTypeId="urn:microsoft.com/office/officeart/2005/8/layout/hierarchy3" loCatId="list" qsTypeId="urn:microsoft.com/office/officeart/2005/8/quickstyle/3d5" qsCatId="3D" csTypeId="urn:microsoft.com/office/officeart/2005/8/colors/colorful2" csCatId="colorful" phldr="1"/>
      <dgm:spPr/>
      <dgm:t>
        <a:bodyPr/>
        <a:lstStyle/>
        <a:p>
          <a:endParaRPr lang="el-GR"/>
        </a:p>
      </dgm:t>
    </dgm:pt>
    <dgm:pt modelId="{8135F543-5B9B-4484-8D24-EE71A0E0BFB7}">
      <dgm:prSet phldrT="[Text]"/>
      <dgm:spPr/>
      <dgm:t>
        <a:bodyPr/>
        <a:lstStyle/>
        <a:p>
          <a:r>
            <a:rPr lang="el-GR" dirty="0">
              <a:solidFill>
                <a:schemeClr val="bg2"/>
              </a:solidFill>
            </a:rPr>
            <a:t>Πώς να ξεπεραστεί το πολιτισμικό κενό</a:t>
          </a:r>
        </a:p>
      </dgm:t>
    </dgm:pt>
    <dgm:pt modelId="{311B00FD-7DEF-4180-AA20-C51642C89496}" type="parTrans" cxnId="{F5B34C51-51BD-411D-A923-F7669088B9DD}">
      <dgm:prSet/>
      <dgm:spPr/>
      <dgm:t>
        <a:bodyPr/>
        <a:lstStyle/>
        <a:p>
          <a:endParaRPr lang="el-GR"/>
        </a:p>
      </dgm:t>
    </dgm:pt>
    <dgm:pt modelId="{D9FBAC00-B3BE-4541-8EA3-C1AD07BED5EA}" type="sibTrans" cxnId="{F5B34C51-51BD-411D-A923-F7669088B9DD}">
      <dgm:prSet/>
      <dgm:spPr/>
      <dgm:t>
        <a:bodyPr/>
        <a:lstStyle/>
        <a:p>
          <a:endParaRPr lang="el-GR"/>
        </a:p>
      </dgm:t>
    </dgm:pt>
    <dgm:pt modelId="{1D72302E-7B02-46E9-8698-676E643C39EE}">
      <dgm:prSet phldrT="[Text]"/>
      <dgm:spPr/>
      <dgm:t>
        <a:bodyPr/>
        <a:lstStyle/>
        <a:p>
          <a:r>
            <a:rPr lang="el-GR" dirty="0"/>
            <a:t>Έχοντας κατανόηση</a:t>
          </a:r>
        </a:p>
      </dgm:t>
    </dgm:pt>
    <dgm:pt modelId="{6B278F52-940B-43F0-BBFE-CA1774BD068A}" type="parTrans" cxnId="{4960FCB5-A5E5-42C5-8904-ACDB8595DA42}">
      <dgm:prSet/>
      <dgm:spPr/>
      <dgm:t>
        <a:bodyPr/>
        <a:lstStyle/>
        <a:p>
          <a:endParaRPr lang="el-GR"/>
        </a:p>
      </dgm:t>
    </dgm:pt>
    <dgm:pt modelId="{C7C8894D-6408-4635-860B-52DC456C73E7}" type="sibTrans" cxnId="{4960FCB5-A5E5-42C5-8904-ACDB8595DA42}">
      <dgm:prSet/>
      <dgm:spPr/>
      <dgm:t>
        <a:bodyPr/>
        <a:lstStyle/>
        <a:p>
          <a:endParaRPr lang="el-GR"/>
        </a:p>
      </dgm:t>
    </dgm:pt>
    <dgm:pt modelId="{15BFFB52-D5CB-4D4B-BEB7-EB2B4BFDD64E}">
      <dgm:prSet phldrT="[Text]"/>
      <dgm:spPr/>
      <dgm:t>
        <a:bodyPr/>
        <a:lstStyle/>
        <a:p>
          <a:r>
            <a:rPr lang="el-GR" dirty="0"/>
            <a:t>Δημιουργώντας σχέσεις εμπιστοσύνης</a:t>
          </a:r>
        </a:p>
      </dgm:t>
    </dgm:pt>
    <dgm:pt modelId="{76C8EB6C-2E3B-494F-90C7-642CE7C08165}" type="parTrans" cxnId="{1E9FAAE4-AE4F-4D90-BBC6-92515FF80C39}">
      <dgm:prSet/>
      <dgm:spPr/>
      <dgm:t>
        <a:bodyPr/>
        <a:lstStyle/>
        <a:p>
          <a:endParaRPr lang="el-GR"/>
        </a:p>
      </dgm:t>
    </dgm:pt>
    <dgm:pt modelId="{6BF1758E-F120-4A8A-AB4D-85E96CB1F934}" type="sibTrans" cxnId="{1E9FAAE4-AE4F-4D90-BBC6-92515FF80C39}">
      <dgm:prSet/>
      <dgm:spPr/>
      <dgm:t>
        <a:bodyPr/>
        <a:lstStyle/>
        <a:p>
          <a:endParaRPr lang="el-GR"/>
        </a:p>
      </dgm:t>
    </dgm:pt>
    <dgm:pt modelId="{D2FB20D0-F717-4D33-9C26-7DB3C9DD9765}">
      <dgm:prSet/>
      <dgm:spPr/>
      <dgm:t>
        <a:bodyPr/>
        <a:lstStyle/>
        <a:p>
          <a:r>
            <a:rPr lang="el-GR" dirty="0"/>
            <a:t>Αφήνοντας στην άκρη στερεοτυπικές πεποιθήσεις</a:t>
          </a:r>
        </a:p>
      </dgm:t>
    </dgm:pt>
    <dgm:pt modelId="{A4C7AE78-53E7-418E-BE60-16A705CE474B}" type="parTrans" cxnId="{E99D6B5E-9D23-4B0D-BAA6-5A57008B9F4F}">
      <dgm:prSet/>
      <dgm:spPr/>
      <dgm:t>
        <a:bodyPr/>
        <a:lstStyle/>
        <a:p>
          <a:endParaRPr lang="el-GR"/>
        </a:p>
      </dgm:t>
    </dgm:pt>
    <dgm:pt modelId="{0CFB77C7-CB67-43B7-96EE-8E01136AAE0D}" type="sibTrans" cxnId="{E99D6B5E-9D23-4B0D-BAA6-5A57008B9F4F}">
      <dgm:prSet/>
      <dgm:spPr/>
      <dgm:t>
        <a:bodyPr/>
        <a:lstStyle/>
        <a:p>
          <a:endParaRPr lang="el-GR"/>
        </a:p>
      </dgm:t>
    </dgm:pt>
    <dgm:pt modelId="{A6CD26B5-480D-431E-BE72-90C6E3B2104B}" type="pres">
      <dgm:prSet presAssocID="{65FF475F-5230-4C4E-B589-D9A48E33C52F}" presName="diagram" presStyleCnt="0">
        <dgm:presLayoutVars>
          <dgm:chPref val="1"/>
          <dgm:dir/>
          <dgm:animOne val="branch"/>
          <dgm:animLvl val="lvl"/>
          <dgm:resizeHandles/>
        </dgm:presLayoutVars>
      </dgm:prSet>
      <dgm:spPr/>
      <dgm:t>
        <a:bodyPr/>
        <a:lstStyle/>
        <a:p>
          <a:endParaRPr lang="en-GB"/>
        </a:p>
      </dgm:t>
    </dgm:pt>
    <dgm:pt modelId="{F37A176F-BFB3-47F9-A8F0-68266CF27207}" type="pres">
      <dgm:prSet presAssocID="{8135F543-5B9B-4484-8D24-EE71A0E0BFB7}" presName="root" presStyleCnt="0"/>
      <dgm:spPr/>
    </dgm:pt>
    <dgm:pt modelId="{E3F7802B-7646-4AB0-A31D-11482E0A0079}" type="pres">
      <dgm:prSet presAssocID="{8135F543-5B9B-4484-8D24-EE71A0E0BFB7}" presName="rootComposite" presStyleCnt="0"/>
      <dgm:spPr/>
    </dgm:pt>
    <dgm:pt modelId="{75ECC8F8-5028-49D6-A964-9D8A5436AC1C}" type="pres">
      <dgm:prSet presAssocID="{8135F543-5B9B-4484-8D24-EE71A0E0BFB7}" presName="rootText" presStyleLbl="node1" presStyleIdx="0" presStyleCnt="1" custScaleX="289265"/>
      <dgm:spPr/>
      <dgm:t>
        <a:bodyPr/>
        <a:lstStyle/>
        <a:p>
          <a:endParaRPr lang="en-GB"/>
        </a:p>
      </dgm:t>
    </dgm:pt>
    <dgm:pt modelId="{158B9B23-21B6-4B08-8B50-BA387451C6B3}" type="pres">
      <dgm:prSet presAssocID="{8135F543-5B9B-4484-8D24-EE71A0E0BFB7}" presName="rootConnector" presStyleLbl="node1" presStyleIdx="0" presStyleCnt="1"/>
      <dgm:spPr/>
      <dgm:t>
        <a:bodyPr/>
        <a:lstStyle/>
        <a:p>
          <a:endParaRPr lang="en-GB"/>
        </a:p>
      </dgm:t>
    </dgm:pt>
    <dgm:pt modelId="{0C0DC1BB-FD9B-497F-9F4A-943E2E1D9027}" type="pres">
      <dgm:prSet presAssocID="{8135F543-5B9B-4484-8D24-EE71A0E0BFB7}" presName="childShape" presStyleCnt="0"/>
      <dgm:spPr/>
    </dgm:pt>
    <dgm:pt modelId="{F8F1D8A4-924A-4606-AE98-5C0BE3D2B27E}" type="pres">
      <dgm:prSet presAssocID="{6B278F52-940B-43F0-BBFE-CA1774BD068A}" presName="Name13" presStyleLbl="parChTrans1D2" presStyleIdx="0" presStyleCnt="3"/>
      <dgm:spPr/>
      <dgm:t>
        <a:bodyPr/>
        <a:lstStyle/>
        <a:p>
          <a:endParaRPr lang="en-GB"/>
        </a:p>
      </dgm:t>
    </dgm:pt>
    <dgm:pt modelId="{64FFF8BD-D32D-47DC-AEB0-B77D58D7B046}" type="pres">
      <dgm:prSet presAssocID="{1D72302E-7B02-46E9-8698-676E643C39EE}" presName="childText" presStyleLbl="bgAcc1" presStyleIdx="0" presStyleCnt="3" custScaleX="296634">
        <dgm:presLayoutVars>
          <dgm:bulletEnabled val="1"/>
        </dgm:presLayoutVars>
      </dgm:prSet>
      <dgm:spPr/>
      <dgm:t>
        <a:bodyPr/>
        <a:lstStyle/>
        <a:p>
          <a:endParaRPr lang="en-GB"/>
        </a:p>
      </dgm:t>
    </dgm:pt>
    <dgm:pt modelId="{4B247F37-E108-46D1-8BDD-6017915D3616}" type="pres">
      <dgm:prSet presAssocID="{76C8EB6C-2E3B-494F-90C7-642CE7C08165}" presName="Name13" presStyleLbl="parChTrans1D2" presStyleIdx="1" presStyleCnt="3"/>
      <dgm:spPr/>
      <dgm:t>
        <a:bodyPr/>
        <a:lstStyle/>
        <a:p>
          <a:endParaRPr lang="en-GB"/>
        </a:p>
      </dgm:t>
    </dgm:pt>
    <dgm:pt modelId="{45D0BA6C-43C5-4A56-911D-2FA9EFB4F7AB}" type="pres">
      <dgm:prSet presAssocID="{15BFFB52-D5CB-4D4B-BEB7-EB2B4BFDD64E}" presName="childText" presStyleLbl="bgAcc1" presStyleIdx="1" presStyleCnt="3" custScaleX="296976">
        <dgm:presLayoutVars>
          <dgm:bulletEnabled val="1"/>
        </dgm:presLayoutVars>
      </dgm:prSet>
      <dgm:spPr>
        <a:prstGeom prst="roundRect">
          <a:avLst/>
        </a:prstGeom>
      </dgm:spPr>
      <dgm:t>
        <a:bodyPr/>
        <a:lstStyle/>
        <a:p>
          <a:endParaRPr lang="en-GB"/>
        </a:p>
      </dgm:t>
    </dgm:pt>
    <dgm:pt modelId="{CC882322-9BC9-4080-ACF3-4DCE45FC73E5}" type="pres">
      <dgm:prSet presAssocID="{A4C7AE78-53E7-418E-BE60-16A705CE474B}" presName="Name13" presStyleLbl="parChTrans1D2" presStyleIdx="2" presStyleCnt="3"/>
      <dgm:spPr/>
      <dgm:t>
        <a:bodyPr/>
        <a:lstStyle/>
        <a:p>
          <a:endParaRPr lang="en-GB"/>
        </a:p>
      </dgm:t>
    </dgm:pt>
    <dgm:pt modelId="{6FCDCC33-E34F-40ED-89DB-EDE441EA4395}" type="pres">
      <dgm:prSet presAssocID="{D2FB20D0-F717-4D33-9C26-7DB3C9DD9765}" presName="childText" presStyleLbl="bgAcc1" presStyleIdx="2" presStyleCnt="3" custScaleX="294830">
        <dgm:presLayoutVars>
          <dgm:bulletEnabled val="1"/>
        </dgm:presLayoutVars>
      </dgm:prSet>
      <dgm:spPr/>
      <dgm:t>
        <a:bodyPr/>
        <a:lstStyle/>
        <a:p>
          <a:endParaRPr lang="en-GB"/>
        </a:p>
      </dgm:t>
    </dgm:pt>
  </dgm:ptLst>
  <dgm:cxnLst>
    <dgm:cxn modelId="{DA08088A-F14C-468B-BE3C-C7FB9BB5946A}" type="presOf" srcId="{8135F543-5B9B-4484-8D24-EE71A0E0BFB7}" destId="{75ECC8F8-5028-49D6-A964-9D8A5436AC1C}" srcOrd="0" destOrd="0" presId="urn:microsoft.com/office/officeart/2005/8/layout/hierarchy3"/>
    <dgm:cxn modelId="{179E4201-F134-43FE-9433-C9716EFA1843}" type="presOf" srcId="{6B278F52-940B-43F0-BBFE-CA1774BD068A}" destId="{F8F1D8A4-924A-4606-AE98-5C0BE3D2B27E}" srcOrd="0" destOrd="0" presId="urn:microsoft.com/office/officeart/2005/8/layout/hierarchy3"/>
    <dgm:cxn modelId="{F5B34C51-51BD-411D-A923-F7669088B9DD}" srcId="{65FF475F-5230-4C4E-B589-D9A48E33C52F}" destId="{8135F543-5B9B-4484-8D24-EE71A0E0BFB7}" srcOrd="0" destOrd="0" parTransId="{311B00FD-7DEF-4180-AA20-C51642C89496}" sibTransId="{D9FBAC00-B3BE-4541-8EA3-C1AD07BED5EA}"/>
    <dgm:cxn modelId="{E99D6B5E-9D23-4B0D-BAA6-5A57008B9F4F}" srcId="{8135F543-5B9B-4484-8D24-EE71A0E0BFB7}" destId="{D2FB20D0-F717-4D33-9C26-7DB3C9DD9765}" srcOrd="2" destOrd="0" parTransId="{A4C7AE78-53E7-418E-BE60-16A705CE474B}" sibTransId="{0CFB77C7-CB67-43B7-96EE-8E01136AAE0D}"/>
    <dgm:cxn modelId="{6DBB7981-DE4C-417A-B406-C7E05102260E}" type="presOf" srcId="{65FF475F-5230-4C4E-B589-D9A48E33C52F}" destId="{A6CD26B5-480D-431E-BE72-90C6E3B2104B}" srcOrd="0" destOrd="0" presId="urn:microsoft.com/office/officeart/2005/8/layout/hierarchy3"/>
    <dgm:cxn modelId="{A50952DF-A47C-4812-BE93-F47C1B0AE1B6}" type="presOf" srcId="{D2FB20D0-F717-4D33-9C26-7DB3C9DD9765}" destId="{6FCDCC33-E34F-40ED-89DB-EDE441EA4395}" srcOrd="0" destOrd="0" presId="urn:microsoft.com/office/officeart/2005/8/layout/hierarchy3"/>
    <dgm:cxn modelId="{6D86BD06-CFA0-4338-8406-33C931AB55EE}" type="presOf" srcId="{15BFFB52-D5CB-4D4B-BEB7-EB2B4BFDD64E}" destId="{45D0BA6C-43C5-4A56-911D-2FA9EFB4F7AB}" srcOrd="0" destOrd="0" presId="urn:microsoft.com/office/officeart/2005/8/layout/hierarchy3"/>
    <dgm:cxn modelId="{6C071D91-BFBC-4A27-99A9-8FB6A55C993A}" type="presOf" srcId="{1D72302E-7B02-46E9-8698-676E643C39EE}" destId="{64FFF8BD-D32D-47DC-AEB0-B77D58D7B046}" srcOrd="0" destOrd="0" presId="urn:microsoft.com/office/officeart/2005/8/layout/hierarchy3"/>
    <dgm:cxn modelId="{628B7F22-BC08-422A-B1CC-C451A28BEC7C}" type="presOf" srcId="{A4C7AE78-53E7-418E-BE60-16A705CE474B}" destId="{CC882322-9BC9-4080-ACF3-4DCE45FC73E5}" srcOrd="0" destOrd="0" presId="urn:microsoft.com/office/officeart/2005/8/layout/hierarchy3"/>
    <dgm:cxn modelId="{1E9FAAE4-AE4F-4D90-BBC6-92515FF80C39}" srcId="{8135F543-5B9B-4484-8D24-EE71A0E0BFB7}" destId="{15BFFB52-D5CB-4D4B-BEB7-EB2B4BFDD64E}" srcOrd="1" destOrd="0" parTransId="{76C8EB6C-2E3B-494F-90C7-642CE7C08165}" sibTransId="{6BF1758E-F120-4A8A-AB4D-85E96CB1F934}"/>
    <dgm:cxn modelId="{A377EE2C-5503-4937-95E8-BE1C811C2F1B}" type="presOf" srcId="{76C8EB6C-2E3B-494F-90C7-642CE7C08165}" destId="{4B247F37-E108-46D1-8BDD-6017915D3616}" srcOrd="0" destOrd="0" presId="urn:microsoft.com/office/officeart/2005/8/layout/hierarchy3"/>
    <dgm:cxn modelId="{88769024-9469-4CC0-A9D6-34D19BF734E9}" type="presOf" srcId="{8135F543-5B9B-4484-8D24-EE71A0E0BFB7}" destId="{158B9B23-21B6-4B08-8B50-BA387451C6B3}" srcOrd="1" destOrd="0" presId="urn:microsoft.com/office/officeart/2005/8/layout/hierarchy3"/>
    <dgm:cxn modelId="{4960FCB5-A5E5-42C5-8904-ACDB8595DA42}" srcId="{8135F543-5B9B-4484-8D24-EE71A0E0BFB7}" destId="{1D72302E-7B02-46E9-8698-676E643C39EE}" srcOrd="0" destOrd="0" parTransId="{6B278F52-940B-43F0-BBFE-CA1774BD068A}" sibTransId="{C7C8894D-6408-4635-860B-52DC456C73E7}"/>
    <dgm:cxn modelId="{0473C3BD-4005-4494-BD54-A66D111DC8B8}" type="presParOf" srcId="{A6CD26B5-480D-431E-BE72-90C6E3B2104B}" destId="{F37A176F-BFB3-47F9-A8F0-68266CF27207}" srcOrd="0" destOrd="0" presId="urn:microsoft.com/office/officeart/2005/8/layout/hierarchy3"/>
    <dgm:cxn modelId="{49BCB099-F310-4D4A-94D6-A96F6FBDB962}" type="presParOf" srcId="{F37A176F-BFB3-47F9-A8F0-68266CF27207}" destId="{E3F7802B-7646-4AB0-A31D-11482E0A0079}" srcOrd="0" destOrd="0" presId="urn:microsoft.com/office/officeart/2005/8/layout/hierarchy3"/>
    <dgm:cxn modelId="{AAC71209-8B19-4F48-8A87-613779549F08}" type="presParOf" srcId="{E3F7802B-7646-4AB0-A31D-11482E0A0079}" destId="{75ECC8F8-5028-49D6-A964-9D8A5436AC1C}" srcOrd="0" destOrd="0" presId="urn:microsoft.com/office/officeart/2005/8/layout/hierarchy3"/>
    <dgm:cxn modelId="{203928A9-15BA-4778-8890-CB40B92BFA3E}" type="presParOf" srcId="{E3F7802B-7646-4AB0-A31D-11482E0A0079}" destId="{158B9B23-21B6-4B08-8B50-BA387451C6B3}" srcOrd="1" destOrd="0" presId="urn:microsoft.com/office/officeart/2005/8/layout/hierarchy3"/>
    <dgm:cxn modelId="{41E87DA6-C1C9-415F-BBC2-59ACA57D78D9}" type="presParOf" srcId="{F37A176F-BFB3-47F9-A8F0-68266CF27207}" destId="{0C0DC1BB-FD9B-497F-9F4A-943E2E1D9027}" srcOrd="1" destOrd="0" presId="urn:microsoft.com/office/officeart/2005/8/layout/hierarchy3"/>
    <dgm:cxn modelId="{635EA340-017B-4937-B925-131260791C09}" type="presParOf" srcId="{0C0DC1BB-FD9B-497F-9F4A-943E2E1D9027}" destId="{F8F1D8A4-924A-4606-AE98-5C0BE3D2B27E}" srcOrd="0" destOrd="0" presId="urn:microsoft.com/office/officeart/2005/8/layout/hierarchy3"/>
    <dgm:cxn modelId="{51486DC6-92BA-4246-AD7E-84CE97D1FAFA}" type="presParOf" srcId="{0C0DC1BB-FD9B-497F-9F4A-943E2E1D9027}" destId="{64FFF8BD-D32D-47DC-AEB0-B77D58D7B046}" srcOrd="1" destOrd="0" presId="urn:microsoft.com/office/officeart/2005/8/layout/hierarchy3"/>
    <dgm:cxn modelId="{43212860-52E9-4A5F-83B8-6914760A9E55}" type="presParOf" srcId="{0C0DC1BB-FD9B-497F-9F4A-943E2E1D9027}" destId="{4B247F37-E108-46D1-8BDD-6017915D3616}" srcOrd="2" destOrd="0" presId="urn:microsoft.com/office/officeart/2005/8/layout/hierarchy3"/>
    <dgm:cxn modelId="{55F2ABB3-FA1F-45C8-9629-81173FBEDAF7}" type="presParOf" srcId="{0C0DC1BB-FD9B-497F-9F4A-943E2E1D9027}" destId="{45D0BA6C-43C5-4A56-911D-2FA9EFB4F7AB}" srcOrd="3" destOrd="0" presId="urn:microsoft.com/office/officeart/2005/8/layout/hierarchy3"/>
    <dgm:cxn modelId="{1922A34F-9664-4E50-B225-96C02BC33D79}" type="presParOf" srcId="{0C0DC1BB-FD9B-497F-9F4A-943E2E1D9027}" destId="{CC882322-9BC9-4080-ACF3-4DCE45FC73E5}" srcOrd="4" destOrd="0" presId="urn:microsoft.com/office/officeart/2005/8/layout/hierarchy3"/>
    <dgm:cxn modelId="{DE79F2B2-9307-4CCB-BD8E-4A889DF1EDF6}" type="presParOf" srcId="{0C0DC1BB-FD9B-497F-9F4A-943E2E1D9027}" destId="{6FCDCC33-E34F-40ED-89DB-EDE441EA4395}"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73E1AD-3CBB-4B31-AFCA-C10FB5E9FFAA}" type="doc">
      <dgm:prSet loTypeId="urn:microsoft.com/office/officeart/2008/layout/RadialCluster" loCatId="cycle" qsTypeId="urn:microsoft.com/office/officeart/2005/8/quickstyle/simple1" qsCatId="simple" csTypeId="urn:microsoft.com/office/officeart/2005/8/colors/accent0_2" csCatId="mainScheme" phldr="1"/>
      <dgm:spPr/>
      <dgm:t>
        <a:bodyPr/>
        <a:lstStyle/>
        <a:p>
          <a:endParaRPr lang="el-GR"/>
        </a:p>
      </dgm:t>
    </dgm:pt>
    <dgm:pt modelId="{569F8EFF-3306-4A04-B330-D7CF89DE4DBA}">
      <dgm:prSet phldrT="[Text]"/>
      <dgm:spPr/>
      <dgm:t>
        <a:bodyPr/>
        <a:lstStyle/>
        <a:p>
          <a:r>
            <a:rPr lang="el-GR" b="1" dirty="0"/>
            <a:t>Δράσεις</a:t>
          </a:r>
        </a:p>
      </dgm:t>
    </dgm:pt>
    <dgm:pt modelId="{AA74DB77-A2DD-4178-A4A7-A32D98DCECC4}" type="parTrans" cxnId="{946CB63E-126D-447F-9B87-19EF8945A810}">
      <dgm:prSet/>
      <dgm:spPr/>
      <dgm:t>
        <a:bodyPr/>
        <a:lstStyle/>
        <a:p>
          <a:endParaRPr lang="el-GR"/>
        </a:p>
      </dgm:t>
    </dgm:pt>
    <dgm:pt modelId="{C7BB57D2-D009-4BDE-8B4C-74118B7D2279}" type="sibTrans" cxnId="{946CB63E-126D-447F-9B87-19EF8945A810}">
      <dgm:prSet/>
      <dgm:spPr/>
      <dgm:t>
        <a:bodyPr/>
        <a:lstStyle/>
        <a:p>
          <a:endParaRPr lang="el-GR"/>
        </a:p>
      </dgm:t>
    </dgm:pt>
    <dgm:pt modelId="{C1081A27-AD1A-4A89-9956-73E7A396B925}">
      <dgm:prSet phldrT="[Text]" custT="1"/>
      <dgm:spPr/>
      <dgm:t>
        <a:bodyPr/>
        <a:lstStyle/>
        <a:p>
          <a:r>
            <a:rPr lang="el-GR" sz="1400" dirty="0"/>
            <a:t>Εκτροπή από αυτούς τους κανόνες</a:t>
          </a:r>
        </a:p>
      </dgm:t>
    </dgm:pt>
    <dgm:pt modelId="{B7737F1C-C649-4997-8094-653663C57EB2}" type="parTrans" cxnId="{E6A8F3DF-F351-41FA-833C-FD88D31DAE08}">
      <dgm:prSet/>
      <dgm:spPr/>
      <dgm:t>
        <a:bodyPr/>
        <a:lstStyle/>
        <a:p>
          <a:endParaRPr lang="el-GR"/>
        </a:p>
      </dgm:t>
    </dgm:pt>
    <dgm:pt modelId="{F6EA64D7-2258-464C-AD12-B8E0DC70984E}" type="sibTrans" cxnId="{E6A8F3DF-F351-41FA-833C-FD88D31DAE08}">
      <dgm:prSet/>
      <dgm:spPr/>
      <dgm:t>
        <a:bodyPr/>
        <a:lstStyle/>
        <a:p>
          <a:endParaRPr lang="el-GR"/>
        </a:p>
      </dgm:t>
    </dgm:pt>
    <dgm:pt modelId="{4739DF86-94CB-4500-9303-ACF7071DC9FD}">
      <dgm:prSet phldrT="[Text]"/>
      <dgm:spPr/>
      <dgm:t>
        <a:bodyPr/>
        <a:lstStyle/>
        <a:p>
          <a:r>
            <a:rPr lang="el-GR" dirty="0"/>
            <a:t>Εφαρμογή κοινωνικών κανόνων και στερεοτύπων σχετικά με τα φύλα</a:t>
          </a:r>
        </a:p>
      </dgm:t>
    </dgm:pt>
    <dgm:pt modelId="{D6845239-097D-49A2-8D06-7A4CC7033172}" type="parTrans" cxnId="{E769597F-F0A7-4666-8957-8BCC7D1ECC33}">
      <dgm:prSet/>
      <dgm:spPr/>
      <dgm:t>
        <a:bodyPr/>
        <a:lstStyle/>
        <a:p>
          <a:endParaRPr lang="el-GR"/>
        </a:p>
      </dgm:t>
    </dgm:pt>
    <dgm:pt modelId="{261FB020-6DA5-4A1F-9B09-5BD56CE09D51}" type="sibTrans" cxnId="{E769597F-F0A7-4666-8957-8BCC7D1ECC33}">
      <dgm:prSet/>
      <dgm:spPr/>
      <dgm:t>
        <a:bodyPr/>
        <a:lstStyle/>
        <a:p>
          <a:endParaRPr lang="el-GR"/>
        </a:p>
      </dgm:t>
    </dgm:pt>
    <dgm:pt modelId="{FA5ABC56-A042-4FD5-A2CE-9EE29C905078}" type="pres">
      <dgm:prSet presAssocID="{C573E1AD-3CBB-4B31-AFCA-C10FB5E9FFAA}" presName="Name0" presStyleCnt="0">
        <dgm:presLayoutVars>
          <dgm:chMax val="1"/>
          <dgm:chPref val="1"/>
          <dgm:dir/>
          <dgm:animOne val="branch"/>
          <dgm:animLvl val="lvl"/>
        </dgm:presLayoutVars>
      </dgm:prSet>
      <dgm:spPr/>
      <dgm:t>
        <a:bodyPr/>
        <a:lstStyle/>
        <a:p>
          <a:endParaRPr lang="en-GB"/>
        </a:p>
      </dgm:t>
    </dgm:pt>
    <dgm:pt modelId="{227F9FD6-EC67-4F94-A5AF-40DD2A28A614}" type="pres">
      <dgm:prSet presAssocID="{569F8EFF-3306-4A04-B330-D7CF89DE4DBA}" presName="singleCycle" presStyleCnt="0"/>
      <dgm:spPr/>
    </dgm:pt>
    <dgm:pt modelId="{83371015-1901-41F1-843F-EC3A05942102}" type="pres">
      <dgm:prSet presAssocID="{569F8EFF-3306-4A04-B330-D7CF89DE4DBA}" presName="singleCenter" presStyleLbl="node1" presStyleIdx="0" presStyleCnt="3" custLinFactNeighborX="-2186" custLinFactNeighborY="-280">
        <dgm:presLayoutVars>
          <dgm:chMax val="7"/>
          <dgm:chPref val="7"/>
        </dgm:presLayoutVars>
      </dgm:prSet>
      <dgm:spPr/>
      <dgm:t>
        <a:bodyPr/>
        <a:lstStyle/>
        <a:p>
          <a:endParaRPr lang="en-GB"/>
        </a:p>
      </dgm:t>
    </dgm:pt>
    <dgm:pt modelId="{227D1775-FB48-439B-A910-3F042E09B007}" type="pres">
      <dgm:prSet presAssocID="{B7737F1C-C649-4997-8094-653663C57EB2}" presName="Name56" presStyleLbl="parChTrans1D2" presStyleIdx="0" presStyleCnt="2"/>
      <dgm:spPr/>
      <dgm:t>
        <a:bodyPr/>
        <a:lstStyle/>
        <a:p>
          <a:endParaRPr lang="en-GB"/>
        </a:p>
      </dgm:t>
    </dgm:pt>
    <dgm:pt modelId="{E981D341-C362-4448-A2D1-5E3DBCD74588}" type="pres">
      <dgm:prSet presAssocID="{C1081A27-AD1A-4A89-9956-73E7A396B925}" presName="text0" presStyleLbl="node1" presStyleIdx="1" presStyleCnt="3" custScaleX="200297" custScaleY="118086" custRadScaleRad="104400" custRadScaleInc="-196511">
        <dgm:presLayoutVars>
          <dgm:bulletEnabled val="1"/>
        </dgm:presLayoutVars>
      </dgm:prSet>
      <dgm:spPr/>
      <dgm:t>
        <a:bodyPr/>
        <a:lstStyle/>
        <a:p>
          <a:endParaRPr lang="en-GB"/>
        </a:p>
      </dgm:t>
    </dgm:pt>
    <dgm:pt modelId="{5554AA0C-F2D0-40F2-ABA4-51340D5C7431}" type="pres">
      <dgm:prSet presAssocID="{D6845239-097D-49A2-8D06-7A4CC7033172}" presName="Name56" presStyleLbl="parChTrans1D2" presStyleIdx="1" presStyleCnt="2"/>
      <dgm:spPr/>
      <dgm:t>
        <a:bodyPr/>
        <a:lstStyle/>
        <a:p>
          <a:endParaRPr lang="en-GB"/>
        </a:p>
      </dgm:t>
    </dgm:pt>
    <dgm:pt modelId="{F988BAD7-1E25-4A39-BA95-92B9305A4E3B}" type="pres">
      <dgm:prSet presAssocID="{4739DF86-94CB-4500-9303-ACF7071DC9FD}" presName="text0" presStyleLbl="node1" presStyleIdx="2" presStyleCnt="3" custScaleX="189862" custScaleY="128554" custRadScaleRad="93765" custRadScaleInc="197265">
        <dgm:presLayoutVars>
          <dgm:bulletEnabled val="1"/>
        </dgm:presLayoutVars>
      </dgm:prSet>
      <dgm:spPr/>
      <dgm:t>
        <a:bodyPr/>
        <a:lstStyle/>
        <a:p>
          <a:endParaRPr lang="en-GB"/>
        </a:p>
      </dgm:t>
    </dgm:pt>
  </dgm:ptLst>
  <dgm:cxnLst>
    <dgm:cxn modelId="{643CEF11-30E8-4E81-BFCC-6BC60BAF4E2B}" type="presOf" srcId="{D6845239-097D-49A2-8D06-7A4CC7033172}" destId="{5554AA0C-F2D0-40F2-ABA4-51340D5C7431}" srcOrd="0" destOrd="0" presId="urn:microsoft.com/office/officeart/2008/layout/RadialCluster"/>
    <dgm:cxn modelId="{B10A5B03-872E-4C18-B277-C039931CF24C}" type="presOf" srcId="{C573E1AD-3CBB-4B31-AFCA-C10FB5E9FFAA}" destId="{FA5ABC56-A042-4FD5-A2CE-9EE29C905078}" srcOrd="0" destOrd="0" presId="urn:microsoft.com/office/officeart/2008/layout/RadialCluster"/>
    <dgm:cxn modelId="{E6A8F3DF-F351-41FA-833C-FD88D31DAE08}" srcId="{569F8EFF-3306-4A04-B330-D7CF89DE4DBA}" destId="{C1081A27-AD1A-4A89-9956-73E7A396B925}" srcOrd="0" destOrd="0" parTransId="{B7737F1C-C649-4997-8094-653663C57EB2}" sibTransId="{F6EA64D7-2258-464C-AD12-B8E0DC70984E}"/>
    <dgm:cxn modelId="{851940CF-3274-4ACF-AF7C-5B6601F3B210}" type="presOf" srcId="{B7737F1C-C649-4997-8094-653663C57EB2}" destId="{227D1775-FB48-439B-A910-3F042E09B007}" srcOrd="0" destOrd="0" presId="urn:microsoft.com/office/officeart/2008/layout/RadialCluster"/>
    <dgm:cxn modelId="{71930BAC-3678-42A2-924A-798CCA4054DB}" type="presOf" srcId="{C1081A27-AD1A-4A89-9956-73E7A396B925}" destId="{E981D341-C362-4448-A2D1-5E3DBCD74588}" srcOrd="0" destOrd="0" presId="urn:microsoft.com/office/officeart/2008/layout/RadialCluster"/>
    <dgm:cxn modelId="{71FC42C8-46CD-4399-94AA-F5F3F61ACBDC}" type="presOf" srcId="{4739DF86-94CB-4500-9303-ACF7071DC9FD}" destId="{F988BAD7-1E25-4A39-BA95-92B9305A4E3B}" srcOrd="0" destOrd="0" presId="urn:microsoft.com/office/officeart/2008/layout/RadialCluster"/>
    <dgm:cxn modelId="{E769597F-F0A7-4666-8957-8BCC7D1ECC33}" srcId="{569F8EFF-3306-4A04-B330-D7CF89DE4DBA}" destId="{4739DF86-94CB-4500-9303-ACF7071DC9FD}" srcOrd="1" destOrd="0" parTransId="{D6845239-097D-49A2-8D06-7A4CC7033172}" sibTransId="{261FB020-6DA5-4A1F-9B09-5BD56CE09D51}"/>
    <dgm:cxn modelId="{946CB63E-126D-447F-9B87-19EF8945A810}" srcId="{C573E1AD-3CBB-4B31-AFCA-C10FB5E9FFAA}" destId="{569F8EFF-3306-4A04-B330-D7CF89DE4DBA}" srcOrd="0" destOrd="0" parTransId="{AA74DB77-A2DD-4178-A4A7-A32D98DCECC4}" sibTransId="{C7BB57D2-D009-4BDE-8B4C-74118B7D2279}"/>
    <dgm:cxn modelId="{C1E162C4-4C8F-4615-9C29-E5187C190FEB}" type="presOf" srcId="{569F8EFF-3306-4A04-B330-D7CF89DE4DBA}" destId="{83371015-1901-41F1-843F-EC3A05942102}" srcOrd="0" destOrd="0" presId="urn:microsoft.com/office/officeart/2008/layout/RadialCluster"/>
    <dgm:cxn modelId="{55A880AF-8B6B-41D9-8F5E-73C47FCAD75D}" type="presParOf" srcId="{FA5ABC56-A042-4FD5-A2CE-9EE29C905078}" destId="{227F9FD6-EC67-4F94-A5AF-40DD2A28A614}" srcOrd="0" destOrd="0" presId="urn:microsoft.com/office/officeart/2008/layout/RadialCluster"/>
    <dgm:cxn modelId="{225E5634-9A33-4032-AD54-337F573FC1D7}" type="presParOf" srcId="{227F9FD6-EC67-4F94-A5AF-40DD2A28A614}" destId="{83371015-1901-41F1-843F-EC3A05942102}" srcOrd="0" destOrd="0" presId="urn:microsoft.com/office/officeart/2008/layout/RadialCluster"/>
    <dgm:cxn modelId="{07EE2590-98B1-467B-95BE-60B54B29B01B}" type="presParOf" srcId="{227F9FD6-EC67-4F94-A5AF-40DD2A28A614}" destId="{227D1775-FB48-439B-A910-3F042E09B007}" srcOrd="1" destOrd="0" presId="urn:microsoft.com/office/officeart/2008/layout/RadialCluster"/>
    <dgm:cxn modelId="{B7819650-33AB-4E3B-A8A8-C42E8F2872E3}" type="presParOf" srcId="{227F9FD6-EC67-4F94-A5AF-40DD2A28A614}" destId="{E981D341-C362-4448-A2D1-5E3DBCD74588}" srcOrd="2" destOrd="0" presId="urn:microsoft.com/office/officeart/2008/layout/RadialCluster"/>
    <dgm:cxn modelId="{A0CDCEB1-9FF2-4CBD-84CE-1D8C80597B27}" type="presParOf" srcId="{227F9FD6-EC67-4F94-A5AF-40DD2A28A614}" destId="{5554AA0C-F2D0-40F2-ABA4-51340D5C7431}" srcOrd="3" destOrd="0" presId="urn:microsoft.com/office/officeart/2008/layout/RadialCluster"/>
    <dgm:cxn modelId="{82BDA85E-FF78-45C0-83FA-D18D7B2C4969}" type="presParOf" srcId="{227F9FD6-EC67-4F94-A5AF-40DD2A28A614}" destId="{F988BAD7-1E25-4A39-BA95-92B9305A4E3B}"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47CD78-1A2A-459F-AEE2-7EA1BECDE5D6}" type="doc">
      <dgm:prSet loTypeId="urn:microsoft.com/office/officeart/2005/8/layout/hierarchy2" loCatId="hierarchy" qsTypeId="urn:microsoft.com/office/officeart/2005/8/quickstyle/simple1" qsCatId="simple" csTypeId="urn:microsoft.com/office/officeart/2005/8/colors/accent0_2" csCatId="mainScheme" phldr="1"/>
      <dgm:spPr/>
      <dgm:t>
        <a:bodyPr/>
        <a:lstStyle/>
        <a:p>
          <a:endParaRPr lang="el-GR"/>
        </a:p>
      </dgm:t>
    </dgm:pt>
    <dgm:pt modelId="{712F63DC-E92D-4A8E-99EF-EE81382DE593}">
      <dgm:prSet phldrT="[Text]"/>
      <dgm:spPr/>
      <dgm:t>
        <a:bodyPr/>
        <a:lstStyle/>
        <a:p>
          <a:r>
            <a:rPr lang="el-GR" dirty="0"/>
            <a:t>Η εφαρμογή των παραδοσιακών κανόνων και στερεοτύπων για το φύλο ενισχύουν</a:t>
          </a:r>
        </a:p>
      </dgm:t>
    </dgm:pt>
    <dgm:pt modelId="{1CEFE3DC-83EC-49FD-8EB2-952FE54A13CB}" type="parTrans" cxnId="{AA7B6979-F1CD-45E6-9D9B-01C53A585270}">
      <dgm:prSet/>
      <dgm:spPr/>
      <dgm:t>
        <a:bodyPr/>
        <a:lstStyle/>
        <a:p>
          <a:endParaRPr lang="el-GR"/>
        </a:p>
      </dgm:t>
    </dgm:pt>
    <dgm:pt modelId="{48FB43CB-0C5D-4C5B-BEA3-323BA78675E3}" type="sibTrans" cxnId="{AA7B6979-F1CD-45E6-9D9B-01C53A585270}">
      <dgm:prSet/>
      <dgm:spPr/>
      <dgm:t>
        <a:bodyPr/>
        <a:lstStyle/>
        <a:p>
          <a:endParaRPr lang="el-GR"/>
        </a:p>
      </dgm:t>
    </dgm:pt>
    <dgm:pt modelId="{656E34F3-4CE3-4D0F-B48B-C5902C04942B}">
      <dgm:prSet phldrT="[Text]"/>
      <dgm:spPr/>
      <dgm:t>
        <a:bodyPr/>
        <a:lstStyle/>
        <a:p>
          <a:r>
            <a:rPr lang="el-GR" dirty="0"/>
            <a:t>την φύση της γυναίκας</a:t>
          </a:r>
        </a:p>
      </dgm:t>
    </dgm:pt>
    <dgm:pt modelId="{57231788-4909-4D48-93B1-EB0641C0119B}" type="parTrans" cxnId="{AD532A1E-CBC5-48BE-B842-70D412D67691}">
      <dgm:prSet/>
      <dgm:spPr/>
      <dgm:t>
        <a:bodyPr/>
        <a:lstStyle/>
        <a:p>
          <a:endParaRPr lang="el-GR"/>
        </a:p>
      </dgm:t>
    </dgm:pt>
    <dgm:pt modelId="{D84E8025-D0F4-4EDC-8E13-C6130FFB5B9B}" type="sibTrans" cxnId="{AD532A1E-CBC5-48BE-B842-70D412D67691}">
      <dgm:prSet/>
      <dgm:spPr/>
      <dgm:t>
        <a:bodyPr/>
        <a:lstStyle/>
        <a:p>
          <a:endParaRPr lang="el-GR"/>
        </a:p>
      </dgm:t>
    </dgm:pt>
    <dgm:pt modelId="{1BD6330C-733D-4271-8FFD-EF2D04DF605B}">
      <dgm:prSet phldrT="[Text]"/>
      <dgm:spPr/>
      <dgm:t>
        <a:bodyPr/>
        <a:lstStyle/>
        <a:p>
          <a:r>
            <a:rPr lang="el-GR" dirty="0"/>
            <a:t>την φύση του άνδρα</a:t>
          </a:r>
          <a:r>
            <a:rPr lang="en-US" dirty="0"/>
            <a:t> </a:t>
          </a:r>
          <a:endParaRPr lang="el-GR" dirty="0"/>
        </a:p>
      </dgm:t>
    </dgm:pt>
    <dgm:pt modelId="{F147B0FE-DC71-44F3-B916-9099BE51101A}" type="parTrans" cxnId="{1960C5E8-1968-4908-BD3E-4086A2B95DC0}">
      <dgm:prSet/>
      <dgm:spPr/>
      <dgm:t>
        <a:bodyPr/>
        <a:lstStyle/>
        <a:p>
          <a:endParaRPr lang="el-GR"/>
        </a:p>
      </dgm:t>
    </dgm:pt>
    <dgm:pt modelId="{23F165BB-B615-4947-B504-E49441468CE7}" type="sibTrans" cxnId="{1960C5E8-1968-4908-BD3E-4086A2B95DC0}">
      <dgm:prSet/>
      <dgm:spPr/>
      <dgm:t>
        <a:bodyPr/>
        <a:lstStyle/>
        <a:p>
          <a:endParaRPr lang="el-GR"/>
        </a:p>
      </dgm:t>
    </dgm:pt>
    <dgm:pt modelId="{E8912B25-BEEE-4BCC-9853-B86A6DFEFDFA}">
      <dgm:prSet/>
      <dgm:spPr/>
      <dgm:t>
        <a:bodyPr/>
        <a:lstStyle/>
        <a:p>
          <a:r>
            <a:rPr lang="el-GR" dirty="0"/>
            <a:t>την διάκριση μεταξύ τους (δυαδισμός)</a:t>
          </a:r>
        </a:p>
      </dgm:t>
    </dgm:pt>
    <dgm:pt modelId="{42B654DA-A98F-4FF0-8714-F31623CA40DA}" type="parTrans" cxnId="{B95103D5-D8B0-43AE-89C9-F8047263917E}">
      <dgm:prSet/>
      <dgm:spPr/>
      <dgm:t>
        <a:bodyPr/>
        <a:lstStyle/>
        <a:p>
          <a:endParaRPr lang="el-GR"/>
        </a:p>
      </dgm:t>
    </dgm:pt>
    <dgm:pt modelId="{1D286090-4B4D-4C78-875B-6F816F8BA32F}" type="sibTrans" cxnId="{B95103D5-D8B0-43AE-89C9-F8047263917E}">
      <dgm:prSet/>
      <dgm:spPr/>
      <dgm:t>
        <a:bodyPr/>
        <a:lstStyle/>
        <a:p>
          <a:endParaRPr lang="el-GR"/>
        </a:p>
      </dgm:t>
    </dgm:pt>
    <dgm:pt modelId="{3DB36FD3-B491-4BB3-B718-26D38F701443}" type="pres">
      <dgm:prSet presAssocID="{7D47CD78-1A2A-459F-AEE2-7EA1BECDE5D6}" presName="diagram" presStyleCnt="0">
        <dgm:presLayoutVars>
          <dgm:chPref val="1"/>
          <dgm:dir/>
          <dgm:animOne val="branch"/>
          <dgm:animLvl val="lvl"/>
          <dgm:resizeHandles val="exact"/>
        </dgm:presLayoutVars>
      </dgm:prSet>
      <dgm:spPr/>
      <dgm:t>
        <a:bodyPr/>
        <a:lstStyle/>
        <a:p>
          <a:endParaRPr lang="en-GB"/>
        </a:p>
      </dgm:t>
    </dgm:pt>
    <dgm:pt modelId="{5516C1F4-128F-4F09-9A49-00A6562ED76F}" type="pres">
      <dgm:prSet presAssocID="{712F63DC-E92D-4A8E-99EF-EE81382DE593}" presName="root1" presStyleCnt="0"/>
      <dgm:spPr/>
    </dgm:pt>
    <dgm:pt modelId="{75DFFF48-D4AB-4BBE-9B9D-2930EACDFCB2}" type="pres">
      <dgm:prSet presAssocID="{712F63DC-E92D-4A8E-99EF-EE81382DE593}" presName="LevelOneTextNode" presStyleLbl="node0" presStyleIdx="0" presStyleCnt="1">
        <dgm:presLayoutVars>
          <dgm:chPref val="3"/>
        </dgm:presLayoutVars>
      </dgm:prSet>
      <dgm:spPr/>
      <dgm:t>
        <a:bodyPr/>
        <a:lstStyle/>
        <a:p>
          <a:endParaRPr lang="en-GB"/>
        </a:p>
      </dgm:t>
    </dgm:pt>
    <dgm:pt modelId="{FE106908-E21B-4A95-A411-C49C2B01FC1C}" type="pres">
      <dgm:prSet presAssocID="{712F63DC-E92D-4A8E-99EF-EE81382DE593}" presName="level2hierChild" presStyleCnt="0"/>
      <dgm:spPr/>
    </dgm:pt>
    <dgm:pt modelId="{833E6EA7-07BC-4F68-81AE-C0C354FAC120}" type="pres">
      <dgm:prSet presAssocID="{57231788-4909-4D48-93B1-EB0641C0119B}" presName="conn2-1" presStyleLbl="parChTrans1D2" presStyleIdx="0" presStyleCnt="3"/>
      <dgm:spPr/>
      <dgm:t>
        <a:bodyPr/>
        <a:lstStyle/>
        <a:p>
          <a:endParaRPr lang="en-GB"/>
        </a:p>
      </dgm:t>
    </dgm:pt>
    <dgm:pt modelId="{16BB69CC-2D65-474B-BBB8-E3F438A31848}" type="pres">
      <dgm:prSet presAssocID="{57231788-4909-4D48-93B1-EB0641C0119B}" presName="connTx" presStyleLbl="parChTrans1D2" presStyleIdx="0" presStyleCnt="3"/>
      <dgm:spPr/>
      <dgm:t>
        <a:bodyPr/>
        <a:lstStyle/>
        <a:p>
          <a:endParaRPr lang="en-GB"/>
        </a:p>
      </dgm:t>
    </dgm:pt>
    <dgm:pt modelId="{C26A5FCA-4E01-4363-9B23-196BFE2019E7}" type="pres">
      <dgm:prSet presAssocID="{656E34F3-4CE3-4D0F-B48B-C5902C04942B}" presName="root2" presStyleCnt="0"/>
      <dgm:spPr/>
    </dgm:pt>
    <dgm:pt modelId="{AAB7CC01-6B4D-4D53-90A4-4961BB638ED1}" type="pres">
      <dgm:prSet presAssocID="{656E34F3-4CE3-4D0F-B48B-C5902C04942B}" presName="LevelTwoTextNode" presStyleLbl="node2" presStyleIdx="0" presStyleCnt="3">
        <dgm:presLayoutVars>
          <dgm:chPref val="3"/>
        </dgm:presLayoutVars>
      </dgm:prSet>
      <dgm:spPr/>
      <dgm:t>
        <a:bodyPr/>
        <a:lstStyle/>
        <a:p>
          <a:endParaRPr lang="en-GB"/>
        </a:p>
      </dgm:t>
    </dgm:pt>
    <dgm:pt modelId="{236F8E02-1F68-4302-A564-89B0CFF37A7F}" type="pres">
      <dgm:prSet presAssocID="{656E34F3-4CE3-4D0F-B48B-C5902C04942B}" presName="level3hierChild" presStyleCnt="0"/>
      <dgm:spPr/>
    </dgm:pt>
    <dgm:pt modelId="{B61AB7FF-EFF1-4ADD-9C63-37D0BC97A47F}" type="pres">
      <dgm:prSet presAssocID="{F147B0FE-DC71-44F3-B916-9099BE51101A}" presName="conn2-1" presStyleLbl="parChTrans1D2" presStyleIdx="1" presStyleCnt="3"/>
      <dgm:spPr/>
      <dgm:t>
        <a:bodyPr/>
        <a:lstStyle/>
        <a:p>
          <a:endParaRPr lang="en-GB"/>
        </a:p>
      </dgm:t>
    </dgm:pt>
    <dgm:pt modelId="{3D2DB897-F383-4D3B-B2BA-5B794454EF13}" type="pres">
      <dgm:prSet presAssocID="{F147B0FE-DC71-44F3-B916-9099BE51101A}" presName="connTx" presStyleLbl="parChTrans1D2" presStyleIdx="1" presStyleCnt="3"/>
      <dgm:spPr/>
      <dgm:t>
        <a:bodyPr/>
        <a:lstStyle/>
        <a:p>
          <a:endParaRPr lang="en-GB"/>
        </a:p>
      </dgm:t>
    </dgm:pt>
    <dgm:pt modelId="{6BFD355B-E422-45C6-AE27-8FAF06578290}" type="pres">
      <dgm:prSet presAssocID="{1BD6330C-733D-4271-8FFD-EF2D04DF605B}" presName="root2" presStyleCnt="0"/>
      <dgm:spPr/>
    </dgm:pt>
    <dgm:pt modelId="{BFA8E676-179A-4848-AEC2-990CC358F3A1}" type="pres">
      <dgm:prSet presAssocID="{1BD6330C-733D-4271-8FFD-EF2D04DF605B}" presName="LevelTwoTextNode" presStyleLbl="node2" presStyleIdx="1" presStyleCnt="3">
        <dgm:presLayoutVars>
          <dgm:chPref val="3"/>
        </dgm:presLayoutVars>
      </dgm:prSet>
      <dgm:spPr/>
      <dgm:t>
        <a:bodyPr/>
        <a:lstStyle/>
        <a:p>
          <a:endParaRPr lang="en-GB"/>
        </a:p>
      </dgm:t>
    </dgm:pt>
    <dgm:pt modelId="{2364FCD1-0A0C-43F7-B872-3171D56A4058}" type="pres">
      <dgm:prSet presAssocID="{1BD6330C-733D-4271-8FFD-EF2D04DF605B}" presName="level3hierChild" presStyleCnt="0"/>
      <dgm:spPr/>
    </dgm:pt>
    <dgm:pt modelId="{A54ED0C0-6F35-4E6C-9D49-348E491C48B0}" type="pres">
      <dgm:prSet presAssocID="{42B654DA-A98F-4FF0-8714-F31623CA40DA}" presName="conn2-1" presStyleLbl="parChTrans1D2" presStyleIdx="2" presStyleCnt="3"/>
      <dgm:spPr/>
      <dgm:t>
        <a:bodyPr/>
        <a:lstStyle/>
        <a:p>
          <a:endParaRPr lang="en-GB"/>
        </a:p>
      </dgm:t>
    </dgm:pt>
    <dgm:pt modelId="{E874844C-A6FC-4967-8907-40B0D955D5E8}" type="pres">
      <dgm:prSet presAssocID="{42B654DA-A98F-4FF0-8714-F31623CA40DA}" presName="connTx" presStyleLbl="parChTrans1D2" presStyleIdx="2" presStyleCnt="3"/>
      <dgm:spPr/>
      <dgm:t>
        <a:bodyPr/>
        <a:lstStyle/>
        <a:p>
          <a:endParaRPr lang="en-GB"/>
        </a:p>
      </dgm:t>
    </dgm:pt>
    <dgm:pt modelId="{24EEAC5F-AD62-4E66-AA18-4608BAED2550}" type="pres">
      <dgm:prSet presAssocID="{E8912B25-BEEE-4BCC-9853-B86A6DFEFDFA}" presName="root2" presStyleCnt="0"/>
      <dgm:spPr/>
    </dgm:pt>
    <dgm:pt modelId="{0AE86205-D315-494B-821A-258911583B6D}" type="pres">
      <dgm:prSet presAssocID="{E8912B25-BEEE-4BCC-9853-B86A6DFEFDFA}" presName="LevelTwoTextNode" presStyleLbl="node2" presStyleIdx="2" presStyleCnt="3">
        <dgm:presLayoutVars>
          <dgm:chPref val="3"/>
        </dgm:presLayoutVars>
      </dgm:prSet>
      <dgm:spPr/>
      <dgm:t>
        <a:bodyPr/>
        <a:lstStyle/>
        <a:p>
          <a:endParaRPr lang="en-GB"/>
        </a:p>
      </dgm:t>
    </dgm:pt>
    <dgm:pt modelId="{E6854678-5C5E-4525-9478-7AF864887A93}" type="pres">
      <dgm:prSet presAssocID="{E8912B25-BEEE-4BCC-9853-B86A6DFEFDFA}" presName="level3hierChild" presStyleCnt="0"/>
      <dgm:spPr/>
    </dgm:pt>
  </dgm:ptLst>
  <dgm:cxnLst>
    <dgm:cxn modelId="{4BA09D66-FFEC-4A67-901E-AEF8775C7B1B}" type="presOf" srcId="{E8912B25-BEEE-4BCC-9853-B86A6DFEFDFA}" destId="{0AE86205-D315-494B-821A-258911583B6D}" srcOrd="0" destOrd="0" presId="urn:microsoft.com/office/officeart/2005/8/layout/hierarchy2"/>
    <dgm:cxn modelId="{80FD1B21-3406-4037-B88A-98BE7A2F1F00}" type="presOf" srcId="{57231788-4909-4D48-93B1-EB0641C0119B}" destId="{833E6EA7-07BC-4F68-81AE-C0C354FAC120}" srcOrd="0" destOrd="0" presId="urn:microsoft.com/office/officeart/2005/8/layout/hierarchy2"/>
    <dgm:cxn modelId="{AD532A1E-CBC5-48BE-B842-70D412D67691}" srcId="{712F63DC-E92D-4A8E-99EF-EE81382DE593}" destId="{656E34F3-4CE3-4D0F-B48B-C5902C04942B}" srcOrd="0" destOrd="0" parTransId="{57231788-4909-4D48-93B1-EB0641C0119B}" sibTransId="{D84E8025-D0F4-4EDC-8E13-C6130FFB5B9B}"/>
    <dgm:cxn modelId="{6BA90AFF-B8E3-4A00-A51C-981CEB7E6645}" type="presOf" srcId="{712F63DC-E92D-4A8E-99EF-EE81382DE593}" destId="{75DFFF48-D4AB-4BBE-9B9D-2930EACDFCB2}" srcOrd="0" destOrd="0" presId="urn:microsoft.com/office/officeart/2005/8/layout/hierarchy2"/>
    <dgm:cxn modelId="{284A9903-F5B4-47E3-AA41-508E5ABB4121}" type="presOf" srcId="{F147B0FE-DC71-44F3-B916-9099BE51101A}" destId="{B61AB7FF-EFF1-4ADD-9C63-37D0BC97A47F}" srcOrd="0" destOrd="0" presId="urn:microsoft.com/office/officeart/2005/8/layout/hierarchy2"/>
    <dgm:cxn modelId="{DFE4CF92-5434-4B02-A9D3-F5B75AF8BF61}" type="presOf" srcId="{57231788-4909-4D48-93B1-EB0641C0119B}" destId="{16BB69CC-2D65-474B-BBB8-E3F438A31848}" srcOrd="1" destOrd="0" presId="urn:microsoft.com/office/officeart/2005/8/layout/hierarchy2"/>
    <dgm:cxn modelId="{1960C5E8-1968-4908-BD3E-4086A2B95DC0}" srcId="{712F63DC-E92D-4A8E-99EF-EE81382DE593}" destId="{1BD6330C-733D-4271-8FFD-EF2D04DF605B}" srcOrd="1" destOrd="0" parTransId="{F147B0FE-DC71-44F3-B916-9099BE51101A}" sibTransId="{23F165BB-B615-4947-B504-E49441468CE7}"/>
    <dgm:cxn modelId="{70885A52-5924-4A56-B27F-E423FEE91860}" type="presOf" srcId="{42B654DA-A98F-4FF0-8714-F31623CA40DA}" destId="{A54ED0C0-6F35-4E6C-9D49-348E491C48B0}" srcOrd="0" destOrd="0" presId="urn:microsoft.com/office/officeart/2005/8/layout/hierarchy2"/>
    <dgm:cxn modelId="{7DFF1229-6CC4-4307-B596-54EB3E408D50}" type="presOf" srcId="{7D47CD78-1A2A-459F-AEE2-7EA1BECDE5D6}" destId="{3DB36FD3-B491-4BB3-B718-26D38F701443}" srcOrd="0" destOrd="0" presId="urn:microsoft.com/office/officeart/2005/8/layout/hierarchy2"/>
    <dgm:cxn modelId="{15720B3F-252C-4A77-9265-09A3B08F9102}" type="presOf" srcId="{F147B0FE-DC71-44F3-B916-9099BE51101A}" destId="{3D2DB897-F383-4D3B-B2BA-5B794454EF13}" srcOrd="1" destOrd="0" presId="urn:microsoft.com/office/officeart/2005/8/layout/hierarchy2"/>
    <dgm:cxn modelId="{CE26E708-91DE-4A43-AFA1-3AD6BD42273F}" type="presOf" srcId="{1BD6330C-733D-4271-8FFD-EF2D04DF605B}" destId="{BFA8E676-179A-4848-AEC2-990CC358F3A1}" srcOrd="0" destOrd="0" presId="urn:microsoft.com/office/officeart/2005/8/layout/hierarchy2"/>
    <dgm:cxn modelId="{260EA937-5BF5-4AF1-AF82-552629ADC9D6}" type="presOf" srcId="{656E34F3-4CE3-4D0F-B48B-C5902C04942B}" destId="{AAB7CC01-6B4D-4D53-90A4-4961BB638ED1}" srcOrd="0" destOrd="0" presId="urn:microsoft.com/office/officeart/2005/8/layout/hierarchy2"/>
    <dgm:cxn modelId="{AA7B6979-F1CD-45E6-9D9B-01C53A585270}" srcId="{7D47CD78-1A2A-459F-AEE2-7EA1BECDE5D6}" destId="{712F63DC-E92D-4A8E-99EF-EE81382DE593}" srcOrd="0" destOrd="0" parTransId="{1CEFE3DC-83EC-49FD-8EB2-952FE54A13CB}" sibTransId="{48FB43CB-0C5D-4C5B-BEA3-323BA78675E3}"/>
    <dgm:cxn modelId="{BC1E0662-0065-4153-AA0B-8669D5DE9141}" type="presOf" srcId="{42B654DA-A98F-4FF0-8714-F31623CA40DA}" destId="{E874844C-A6FC-4967-8907-40B0D955D5E8}" srcOrd="1" destOrd="0" presId="urn:microsoft.com/office/officeart/2005/8/layout/hierarchy2"/>
    <dgm:cxn modelId="{B95103D5-D8B0-43AE-89C9-F8047263917E}" srcId="{712F63DC-E92D-4A8E-99EF-EE81382DE593}" destId="{E8912B25-BEEE-4BCC-9853-B86A6DFEFDFA}" srcOrd="2" destOrd="0" parTransId="{42B654DA-A98F-4FF0-8714-F31623CA40DA}" sibTransId="{1D286090-4B4D-4C78-875B-6F816F8BA32F}"/>
    <dgm:cxn modelId="{8B72D0A7-54D5-402B-AA18-B5FFE76C8D57}" type="presParOf" srcId="{3DB36FD3-B491-4BB3-B718-26D38F701443}" destId="{5516C1F4-128F-4F09-9A49-00A6562ED76F}" srcOrd="0" destOrd="0" presId="urn:microsoft.com/office/officeart/2005/8/layout/hierarchy2"/>
    <dgm:cxn modelId="{4460518F-9F6E-4D5F-AAD3-311BDECB7E44}" type="presParOf" srcId="{5516C1F4-128F-4F09-9A49-00A6562ED76F}" destId="{75DFFF48-D4AB-4BBE-9B9D-2930EACDFCB2}" srcOrd="0" destOrd="0" presId="urn:microsoft.com/office/officeart/2005/8/layout/hierarchy2"/>
    <dgm:cxn modelId="{51460E2A-BC21-40FC-A630-DA6D02C4587E}" type="presParOf" srcId="{5516C1F4-128F-4F09-9A49-00A6562ED76F}" destId="{FE106908-E21B-4A95-A411-C49C2B01FC1C}" srcOrd="1" destOrd="0" presId="urn:microsoft.com/office/officeart/2005/8/layout/hierarchy2"/>
    <dgm:cxn modelId="{A7F184AA-AA46-42BE-B8C8-213BE318386E}" type="presParOf" srcId="{FE106908-E21B-4A95-A411-C49C2B01FC1C}" destId="{833E6EA7-07BC-4F68-81AE-C0C354FAC120}" srcOrd="0" destOrd="0" presId="urn:microsoft.com/office/officeart/2005/8/layout/hierarchy2"/>
    <dgm:cxn modelId="{FE06F0F6-A7C4-48D4-AAEB-F6A3B912F942}" type="presParOf" srcId="{833E6EA7-07BC-4F68-81AE-C0C354FAC120}" destId="{16BB69CC-2D65-474B-BBB8-E3F438A31848}" srcOrd="0" destOrd="0" presId="urn:microsoft.com/office/officeart/2005/8/layout/hierarchy2"/>
    <dgm:cxn modelId="{6DB6E1F7-16E3-4BD6-89F6-337C22AA5EB2}" type="presParOf" srcId="{FE106908-E21B-4A95-A411-C49C2B01FC1C}" destId="{C26A5FCA-4E01-4363-9B23-196BFE2019E7}" srcOrd="1" destOrd="0" presId="urn:microsoft.com/office/officeart/2005/8/layout/hierarchy2"/>
    <dgm:cxn modelId="{A245A1BA-59E4-4E85-A192-77FC39F27F6D}" type="presParOf" srcId="{C26A5FCA-4E01-4363-9B23-196BFE2019E7}" destId="{AAB7CC01-6B4D-4D53-90A4-4961BB638ED1}" srcOrd="0" destOrd="0" presId="urn:microsoft.com/office/officeart/2005/8/layout/hierarchy2"/>
    <dgm:cxn modelId="{33A8D7F2-F8AC-41B3-B0F0-B5E06063D378}" type="presParOf" srcId="{C26A5FCA-4E01-4363-9B23-196BFE2019E7}" destId="{236F8E02-1F68-4302-A564-89B0CFF37A7F}" srcOrd="1" destOrd="0" presId="urn:microsoft.com/office/officeart/2005/8/layout/hierarchy2"/>
    <dgm:cxn modelId="{1622A9B4-8412-4B70-9104-17C771A13C92}" type="presParOf" srcId="{FE106908-E21B-4A95-A411-C49C2B01FC1C}" destId="{B61AB7FF-EFF1-4ADD-9C63-37D0BC97A47F}" srcOrd="2" destOrd="0" presId="urn:microsoft.com/office/officeart/2005/8/layout/hierarchy2"/>
    <dgm:cxn modelId="{67230759-789E-4723-AFC4-6D60CB49DE2D}" type="presParOf" srcId="{B61AB7FF-EFF1-4ADD-9C63-37D0BC97A47F}" destId="{3D2DB897-F383-4D3B-B2BA-5B794454EF13}" srcOrd="0" destOrd="0" presId="urn:microsoft.com/office/officeart/2005/8/layout/hierarchy2"/>
    <dgm:cxn modelId="{32843199-FA16-49B2-8DCE-BDCB49826DEA}" type="presParOf" srcId="{FE106908-E21B-4A95-A411-C49C2B01FC1C}" destId="{6BFD355B-E422-45C6-AE27-8FAF06578290}" srcOrd="3" destOrd="0" presId="urn:microsoft.com/office/officeart/2005/8/layout/hierarchy2"/>
    <dgm:cxn modelId="{8FF563D9-AAFF-49C9-8BC5-A32CD9524472}" type="presParOf" srcId="{6BFD355B-E422-45C6-AE27-8FAF06578290}" destId="{BFA8E676-179A-4848-AEC2-990CC358F3A1}" srcOrd="0" destOrd="0" presId="urn:microsoft.com/office/officeart/2005/8/layout/hierarchy2"/>
    <dgm:cxn modelId="{F0D8739F-4E74-4ABD-A89C-98FC88D98C23}" type="presParOf" srcId="{6BFD355B-E422-45C6-AE27-8FAF06578290}" destId="{2364FCD1-0A0C-43F7-B872-3171D56A4058}" srcOrd="1" destOrd="0" presId="urn:microsoft.com/office/officeart/2005/8/layout/hierarchy2"/>
    <dgm:cxn modelId="{971721C6-919F-47C4-BC66-600837376D2C}" type="presParOf" srcId="{FE106908-E21B-4A95-A411-C49C2B01FC1C}" destId="{A54ED0C0-6F35-4E6C-9D49-348E491C48B0}" srcOrd="4" destOrd="0" presId="urn:microsoft.com/office/officeart/2005/8/layout/hierarchy2"/>
    <dgm:cxn modelId="{8ACEFAA4-62DC-4EAE-B23F-4FA752E17B81}" type="presParOf" srcId="{A54ED0C0-6F35-4E6C-9D49-348E491C48B0}" destId="{E874844C-A6FC-4967-8907-40B0D955D5E8}" srcOrd="0" destOrd="0" presId="urn:microsoft.com/office/officeart/2005/8/layout/hierarchy2"/>
    <dgm:cxn modelId="{C180AA38-051B-400F-B613-EA74BFADC8CC}" type="presParOf" srcId="{FE106908-E21B-4A95-A411-C49C2B01FC1C}" destId="{24EEAC5F-AD62-4E66-AA18-4608BAED2550}" srcOrd="5" destOrd="0" presId="urn:microsoft.com/office/officeart/2005/8/layout/hierarchy2"/>
    <dgm:cxn modelId="{A7F27D05-CE00-4C4B-AC8C-17D1754B4DC5}" type="presParOf" srcId="{24EEAC5F-AD62-4E66-AA18-4608BAED2550}" destId="{0AE86205-D315-494B-821A-258911583B6D}" srcOrd="0" destOrd="0" presId="urn:microsoft.com/office/officeart/2005/8/layout/hierarchy2"/>
    <dgm:cxn modelId="{36BAC014-0C52-4868-A321-393D449D067C}" type="presParOf" srcId="{24EEAC5F-AD62-4E66-AA18-4608BAED2550}" destId="{E6854678-5C5E-4525-9478-7AF864887A93}"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5CD615-E292-47F3-ABB4-D1C3E58A56F0}"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l-GR"/>
        </a:p>
      </dgm:t>
    </dgm:pt>
    <dgm:pt modelId="{EE1B232C-7DDE-49EC-9986-5CDE4D778400}">
      <dgm:prSet phldrT="[Text]"/>
      <dgm:spPr/>
      <dgm:t>
        <a:bodyPr/>
        <a:lstStyle/>
        <a:p>
          <a:r>
            <a:rPr lang="el-GR" dirty="0"/>
            <a:t>Στάδια της ζωής</a:t>
          </a:r>
        </a:p>
      </dgm:t>
    </dgm:pt>
    <dgm:pt modelId="{FA30A50C-1118-4528-AEC9-66663E7A4F43}" type="parTrans" cxnId="{A5D68006-1672-4D51-BF42-59E591BF23A7}">
      <dgm:prSet/>
      <dgm:spPr/>
      <dgm:t>
        <a:bodyPr/>
        <a:lstStyle/>
        <a:p>
          <a:endParaRPr lang="el-GR"/>
        </a:p>
      </dgm:t>
    </dgm:pt>
    <dgm:pt modelId="{708CFFAD-9BC7-40DD-BE45-495D342E95A7}" type="sibTrans" cxnId="{A5D68006-1672-4D51-BF42-59E591BF23A7}">
      <dgm:prSet/>
      <dgm:spPr/>
      <dgm:t>
        <a:bodyPr/>
        <a:lstStyle/>
        <a:p>
          <a:endParaRPr lang="el-GR"/>
        </a:p>
      </dgm:t>
    </dgm:pt>
    <dgm:pt modelId="{DB546817-F846-47D6-AF78-341BA76DED09}">
      <dgm:prSet phldrT="[Text]"/>
      <dgm:spPr/>
      <dgm:t>
        <a:bodyPr/>
        <a:lstStyle/>
        <a:p>
          <a:r>
            <a:rPr lang="el-GR" dirty="0"/>
            <a:t>Η καθημερινότητα του σώματος</a:t>
          </a:r>
        </a:p>
      </dgm:t>
    </dgm:pt>
    <dgm:pt modelId="{EF7800E1-15A6-4EC4-AEF0-2FC9A8ABB3F4}" type="parTrans" cxnId="{881CBCC9-4388-4D44-9EA9-D1EA75995335}">
      <dgm:prSet/>
      <dgm:spPr/>
      <dgm:t>
        <a:bodyPr/>
        <a:lstStyle/>
        <a:p>
          <a:endParaRPr lang="el-GR"/>
        </a:p>
      </dgm:t>
    </dgm:pt>
    <dgm:pt modelId="{0BC6766A-4D00-4C0D-9AFD-F29F13418853}" type="sibTrans" cxnId="{881CBCC9-4388-4D44-9EA9-D1EA75995335}">
      <dgm:prSet/>
      <dgm:spPr/>
      <dgm:t>
        <a:bodyPr/>
        <a:lstStyle/>
        <a:p>
          <a:endParaRPr lang="el-GR"/>
        </a:p>
      </dgm:t>
    </dgm:pt>
    <dgm:pt modelId="{56DEF590-5BCB-41ED-AEA5-69DCCF81D29D}">
      <dgm:prSet phldrT="[Text]"/>
      <dgm:spPr/>
      <dgm:t>
        <a:bodyPr/>
        <a:lstStyle/>
        <a:p>
          <a:r>
            <a:rPr lang="el-GR" dirty="0"/>
            <a:t>Ενδυμασία</a:t>
          </a:r>
        </a:p>
      </dgm:t>
    </dgm:pt>
    <dgm:pt modelId="{EAC65212-8BCF-475B-8842-34D9D69172EF}" type="parTrans" cxnId="{D010CAB8-9761-41E5-B21C-BDCE6E352BA9}">
      <dgm:prSet/>
      <dgm:spPr/>
      <dgm:t>
        <a:bodyPr/>
        <a:lstStyle/>
        <a:p>
          <a:endParaRPr lang="el-GR"/>
        </a:p>
      </dgm:t>
    </dgm:pt>
    <dgm:pt modelId="{ECEE4266-6C69-4D26-B0C1-EF8802E7D29C}" type="sibTrans" cxnId="{D010CAB8-9761-41E5-B21C-BDCE6E352BA9}">
      <dgm:prSet/>
      <dgm:spPr/>
      <dgm:t>
        <a:bodyPr/>
        <a:lstStyle/>
        <a:p>
          <a:endParaRPr lang="el-GR"/>
        </a:p>
      </dgm:t>
    </dgm:pt>
    <dgm:pt modelId="{E412D700-2588-4AC2-A7BC-C8C5B882F04F}">
      <dgm:prSet phldrT="[Text]"/>
      <dgm:spPr/>
      <dgm:t>
        <a:bodyPr/>
        <a:lstStyle/>
        <a:p>
          <a:r>
            <a:rPr lang="el-GR" dirty="0"/>
            <a:t>Μη λεκτική επικοινωνία</a:t>
          </a:r>
        </a:p>
      </dgm:t>
    </dgm:pt>
    <dgm:pt modelId="{B89E4F1F-5529-4CEC-B391-7A3D2B52864B}" type="parTrans" cxnId="{A181473F-A83E-4AE3-BFBF-B823CC21DB7F}">
      <dgm:prSet/>
      <dgm:spPr/>
      <dgm:t>
        <a:bodyPr/>
        <a:lstStyle/>
        <a:p>
          <a:endParaRPr lang="el-GR"/>
        </a:p>
      </dgm:t>
    </dgm:pt>
    <dgm:pt modelId="{5C9863B0-0D56-4704-9D0D-95CD3E49CCEB}" type="sibTrans" cxnId="{A181473F-A83E-4AE3-BFBF-B823CC21DB7F}">
      <dgm:prSet/>
      <dgm:spPr/>
      <dgm:t>
        <a:bodyPr/>
        <a:lstStyle/>
        <a:p>
          <a:endParaRPr lang="el-GR"/>
        </a:p>
      </dgm:t>
    </dgm:pt>
    <dgm:pt modelId="{1A4ED7F2-6840-4BB8-9FED-102ED612674D}">
      <dgm:prSet phldrT="[Text]"/>
      <dgm:spPr/>
      <dgm:t>
        <a:bodyPr/>
        <a:lstStyle/>
        <a:p>
          <a:r>
            <a:rPr lang="el-GR" dirty="0"/>
            <a:t>Λειτουργίες του σώματος</a:t>
          </a:r>
        </a:p>
      </dgm:t>
    </dgm:pt>
    <dgm:pt modelId="{BD161B73-80D2-4858-AEEF-952EABAB87FD}" type="parTrans" cxnId="{EF3F639E-0037-4C37-BDEF-672257FFB79E}">
      <dgm:prSet/>
      <dgm:spPr/>
      <dgm:t>
        <a:bodyPr/>
        <a:lstStyle/>
        <a:p>
          <a:endParaRPr lang="el-GR"/>
        </a:p>
      </dgm:t>
    </dgm:pt>
    <dgm:pt modelId="{D9683F9D-EDFA-45B8-8A0F-F6897455133F}" type="sibTrans" cxnId="{EF3F639E-0037-4C37-BDEF-672257FFB79E}">
      <dgm:prSet/>
      <dgm:spPr/>
      <dgm:t>
        <a:bodyPr/>
        <a:lstStyle/>
        <a:p>
          <a:endParaRPr lang="el-GR"/>
        </a:p>
      </dgm:t>
    </dgm:pt>
    <dgm:pt modelId="{80A452FE-755F-46F4-A8D9-2F17BF3439E7}">
      <dgm:prSet/>
      <dgm:spPr/>
      <dgm:t>
        <a:bodyPr/>
        <a:lstStyle/>
        <a:p>
          <a:r>
            <a:rPr lang="el-GR" dirty="0"/>
            <a:t>Πόνος</a:t>
          </a:r>
        </a:p>
      </dgm:t>
    </dgm:pt>
    <dgm:pt modelId="{3053F319-39C4-490D-81BD-A36506A5B4EF}" type="parTrans" cxnId="{41B2D567-7508-47E4-8A36-41AB3E55150F}">
      <dgm:prSet/>
      <dgm:spPr/>
      <dgm:t>
        <a:bodyPr/>
        <a:lstStyle/>
        <a:p>
          <a:endParaRPr lang="el-GR"/>
        </a:p>
      </dgm:t>
    </dgm:pt>
    <dgm:pt modelId="{84F7C207-756B-4222-9BA4-4A4638155FA4}" type="sibTrans" cxnId="{41B2D567-7508-47E4-8A36-41AB3E55150F}">
      <dgm:prSet/>
      <dgm:spPr/>
      <dgm:t>
        <a:bodyPr/>
        <a:lstStyle/>
        <a:p>
          <a:endParaRPr lang="el-GR"/>
        </a:p>
      </dgm:t>
    </dgm:pt>
    <dgm:pt modelId="{053EB7D2-107B-4A60-B12F-A9616BFC70BF}">
      <dgm:prSet/>
      <dgm:spPr/>
      <dgm:t>
        <a:bodyPr/>
        <a:lstStyle/>
        <a:p>
          <a:r>
            <a:rPr lang="el-GR" dirty="0"/>
            <a:t>Υγεία</a:t>
          </a:r>
        </a:p>
      </dgm:t>
    </dgm:pt>
    <dgm:pt modelId="{117C4A23-C859-4D1C-B2E9-272A65756460}" type="parTrans" cxnId="{5D126575-CEE2-4E0D-BE1C-9B5BFFD2ECD6}">
      <dgm:prSet/>
      <dgm:spPr/>
      <dgm:t>
        <a:bodyPr/>
        <a:lstStyle/>
        <a:p>
          <a:endParaRPr lang="el-GR"/>
        </a:p>
      </dgm:t>
    </dgm:pt>
    <dgm:pt modelId="{2092DAD6-93B8-48EC-A5FF-C67156C619A3}" type="sibTrans" cxnId="{5D126575-CEE2-4E0D-BE1C-9B5BFFD2ECD6}">
      <dgm:prSet/>
      <dgm:spPr/>
      <dgm:t>
        <a:bodyPr/>
        <a:lstStyle/>
        <a:p>
          <a:endParaRPr lang="el-GR"/>
        </a:p>
      </dgm:t>
    </dgm:pt>
    <dgm:pt modelId="{A56A15B4-EE4A-4C21-B02E-083E74141477}">
      <dgm:prSet/>
      <dgm:spPr/>
      <dgm:t>
        <a:bodyPr/>
        <a:lstStyle/>
        <a:p>
          <a:endParaRPr lang="el-GR"/>
        </a:p>
      </dgm:t>
    </dgm:pt>
    <dgm:pt modelId="{4F6F4D94-D787-45F4-8ACC-FDD25128AC4F}" type="parTrans" cxnId="{D97E7A50-9858-495C-89A2-6291F897B491}">
      <dgm:prSet/>
      <dgm:spPr/>
      <dgm:t>
        <a:bodyPr/>
        <a:lstStyle/>
        <a:p>
          <a:endParaRPr lang="el-GR"/>
        </a:p>
      </dgm:t>
    </dgm:pt>
    <dgm:pt modelId="{B57D7A43-CD22-417C-B35C-47ED2A14DC71}" type="sibTrans" cxnId="{D97E7A50-9858-495C-89A2-6291F897B491}">
      <dgm:prSet/>
      <dgm:spPr/>
      <dgm:t>
        <a:bodyPr/>
        <a:lstStyle/>
        <a:p>
          <a:endParaRPr lang="el-GR"/>
        </a:p>
      </dgm:t>
    </dgm:pt>
    <dgm:pt modelId="{EC097FF6-5D08-47B5-9B82-BE6E2AEA7A21}">
      <dgm:prSet/>
      <dgm:spPr/>
      <dgm:t>
        <a:bodyPr/>
        <a:lstStyle/>
        <a:p>
          <a:endParaRPr lang="el-GR"/>
        </a:p>
      </dgm:t>
    </dgm:pt>
    <dgm:pt modelId="{D173C41F-C0EA-49AD-8080-358896C1E30D}" type="parTrans" cxnId="{EF968FE4-3364-4BA5-A8BE-E1AC8FF26980}">
      <dgm:prSet/>
      <dgm:spPr/>
      <dgm:t>
        <a:bodyPr/>
        <a:lstStyle/>
        <a:p>
          <a:endParaRPr lang="el-GR"/>
        </a:p>
      </dgm:t>
    </dgm:pt>
    <dgm:pt modelId="{92DEBACD-0DB2-4BCA-8B03-2BDC64DB0093}" type="sibTrans" cxnId="{EF968FE4-3364-4BA5-A8BE-E1AC8FF26980}">
      <dgm:prSet/>
      <dgm:spPr/>
      <dgm:t>
        <a:bodyPr/>
        <a:lstStyle/>
        <a:p>
          <a:endParaRPr lang="el-GR"/>
        </a:p>
      </dgm:t>
    </dgm:pt>
    <dgm:pt modelId="{EAF13B9B-C20B-48E5-B1A3-FC6F9EEB3A4F}" type="pres">
      <dgm:prSet presAssocID="{F45CD615-E292-47F3-ABB4-D1C3E58A56F0}" presName="Name0" presStyleCnt="0">
        <dgm:presLayoutVars>
          <dgm:chMax val="7"/>
          <dgm:chPref val="7"/>
          <dgm:dir/>
        </dgm:presLayoutVars>
      </dgm:prSet>
      <dgm:spPr/>
      <dgm:t>
        <a:bodyPr/>
        <a:lstStyle/>
        <a:p>
          <a:endParaRPr lang="en-GB"/>
        </a:p>
      </dgm:t>
    </dgm:pt>
    <dgm:pt modelId="{FB1880D7-1559-44B7-B17D-57FCA6C40251}" type="pres">
      <dgm:prSet presAssocID="{F45CD615-E292-47F3-ABB4-D1C3E58A56F0}" presName="Name1" presStyleCnt="0"/>
      <dgm:spPr/>
    </dgm:pt>
    <dgm:pt modelId="{0B992896-FC51-488A-B310-732E9C18AC38}" type="pres">
      <dgm:prSet presAssocID="{F45CD615-E292-47F3-ABB4-D1C3E58A56F0}" presName="cycle" presStyleCnt="0"/>
      <dgm:spPr/>
    </dgm:pt>
    <dgm:pt modelId="{731BF562-67D4-4FB5-B35A-8D8F008D771D}" type="pres">
      <dgm:prSet presAssocID="{F45CD615-E292-47F3-ABB4-D1C3E58A56F0}" presName="srcNode" presStyleLbl="node1" presStyleIdx="0" presStyleCnt="7"/>
      <dgm:spPr/>
    </dgm:pt>
    <dgm:pt modelId="{71D99CE4-C442-4D77-B06E-336F056B9B50}" type="pres">
      <dgm:prSet presAssocID="{F45CD615-E292-47F3-ABB4-D1C3E58A56F0}" presName="conn" presStyleLbl="parChTrans1D2" presStyleIdx="0" presStyleCnt="1"/>
      <dgm:spPr/>
      <dgm:t>
        <a:bodyPr/>
        <a:lstStyle/>
        <a:p>
          <a:endParaRPr lang="en-GB"/>
        </a:p>
      </dgm:t>
    </dgm:pt>
    <dgm:pt modelId="{35D2C80C-6B92-4DEA-8198-BB1E8E4392AE}" type="pres">
      <dgm:prSet presAssocID="{F45CD615-E292-47F3-ABB4-D1C3E58A56F0}" presName="extraNode" presStyleLbl="node1" presStyleIdx="0" presStyleCnt="7"/>
      <dgm:spPr/>
    </dgm:pt>
    <dgm:pt modelId="{D0FBF369-822B-45F6-AA16-7226A4380479}" type="pres">
      <dgm:prSet presAssocID="{F45CD615-E292-47F3-ABB4-D1C3E58A56F0}" presName="dstNode" presStyleLbl="node1" presStyleIdx="0" presStyleCnt="7"/>
      <dgm:spPr/>
    </dgm:pt>
    <dgm:pt modelId="{CEF59EFD-1098-44E1-82DB-7EF370A60C3B}" type="pres">
      <dgm:prSet presAssocID="{EE1B232C-7DDE-49EC-9986-5CDE4D778400}" presName="text_1" presStyleLbl="node1" presStyleIdx="0" presStyleCnt="7">
        <dgm:presLayoutVars>
          <dgm:bulletEnabled val="1"/>
        </dgm:presLayoutVars>
      </dgm:prSet>
      <dgm:spPr/>
      <dgm:t>
        <a:bodyPr/>
        <a:lstStyle/>
        <a:p>
          <a:endParaRPr lang="en-GB"/>
        </a:p>
      </dgm:t>
    </dgm:pt>
    <dgm:pt modelId="{B0EB9A3B-BDD9-460E-83E0-7B5087E737A3}" type="pres">
      <dgm:prSet presAssocID="{EE1B232C-7DDE-49EC-9986-5CDE4D778400}" presName="accent_1" presStyleCnt="0"/>
      <dgm:spPr/>
    </dgm:pt>
    <dgm:pt modelId="{56CA7111-E1CA-433C-BBB2-C7239231FFCB}" type="pres">
      <dgm:prSet presAssocID="{EE1B232C-7DDE-49EC-9986-5CDE4D778400}" presName="accentRepeatNode" presStyleLbl="solidFgAcc1" presStyleIdx="0" presStyleCnt="7"/>
      <dgm:spPr/>
    </dgm:pt>
    <dgm:pt modelId="{0E1A6D46-D689-4F68-A600-18914B029F19}" type="pres">
      <dgm:prSet presAssocID="{DB546817-F846-47D6-AF78-341BA76DED09}" presName="text_2" presStyleLbl="node1" presStyleIdx="1" presStyleCnt="7">
        <dgm:presLayoutVars>
          <dgm:bulletEnabled val="1"/>
        </dgm:presLayoutVars>
      </dgm:prSet>
      <dgm:spPr/>
      <dgm:t>
        <a:bodyPr/>
        <a:lstStyle/>
        <a:p>
          <a:endParaRPr lang="en-GB"/>
        </a:p>
      </dgm:t>
    </dgm:pt>
    <dgm:pt modelId="{6449D760-7BAD-4966-8A5C-31BCFE624368}" type="pres">
      <dgm:prSet presAssocID="{DB546817-F846-47D6-AF78-341BA76DED09}" presName="accent_2" presStyleCnt="0"/>
      <dgm:spPr/>
    </dgm:pt>
    <dgm:pt modelId="{F20ED410-6975-4085-8916-22A63CC64D66}" type="pres">
      <dgm:prSet presAssocID="{DB546817-F846-47D6-AF78-341BA76DED09}" presName="accentRepeatNode" presStyleLbl="solidFgAcc1" presStyleIdx="1" presStyleCnt="7"/>
      <dgm:spPr/>
    </dgm:pt>
    <dgm:pt modelId="{F96A0297-F77B-4FF0-B59F-A6AF4537A030}" type="pres">
      <dgm:prSet presAssocID="{56DEF590-5BCB-41ED-AEA5-69DCCF81D29D}" presName="text_3" presStyleLbl="node1" presStyleIdx="2" presStyleCnt="7">
        <dgm:presLayoutVars>
          <dgm:bulletEnabled val="1"/>
        </dgm:presLayoutVars>
      </dgm:prSet>
      <dgm:spPr/>
      <dgm:t>
        <a:bodyPr/>
        <a:lstStyle/>
        <a:p>
          <a:endParaRPr lang="en-GB"/>
        </a:p>
      </dgm:t>
    </dgm:pt>
    <dgm:pt modelId="{92280D3F-0394-456C-BD86-839732C235F5}" type="pres">
      <dgm:prSet presAssocID="{56DEF590-5BCB-41ED-AEA5-69DCCF81D29D}" presName="accent_3" presStyleCnt="0"/>
      <dgm:spPr/>
    </dgm:pt>
    <dgm:pt modelId="{D4E4A7BD-6756-425A-B748-F62F93021525}" type="pres">
      <dgm:prSet presAssocID="{56DEF590-5BCB-41ED-AEA5-69DCCF81D29D}" presName="accentRepeatNode" presStyleLbl="solidFgAcc1" presStyleIdx="2" presStyleCnt="7"/>
      <dgm:spPr/>
    </dgm:pt>
    <dgm:pt modelId="{4F25C7E7-2575-42BB-804F-5B6854FC397B}" type="pres">
      <dgm:prSet presAssocID="{E412D700-2588-4AC2-A7BC-C8C5B882F04F}" presName="text_4" presStyleLbl="node1" presStyleIdx="3" presStyleCnt="7">
        <dgm:presLayoutVars>
          <dgm:bulletEnabled val="1"/>
        </dgm:presLayoutVars>
      </dgm:prSet>
      <dgm:spPr/>
      <dgm:t>
        <a:bodyPr/>
        <a:lstStyle/>
        <a:p>
          <a:endParaRPr lang="en-GB"/>
        </a:p>
      </dgm:t>
    </dgm:pt>
    <dgm:pt modelId="{495479CC-5366-4744-A123-781F2A562480}" type="pres">
      <dgm:prSet presAssocID="{E412D700-2588-4AC2-A7BC-C8C5B882F04F}" presName="accent_4" presStyleCnt="0"/>
      <dgm:spPr/>
    </dgm:pt>
    <dgm:pt modelId="{C473A4A6-325D-46D0-B055-EF8FC11E6B0C}" type="pres">
      <dgm:prSet presAssocID="{E412D700-2588-4AC2-A7BC-C8C5B882F04F}" presName="accentRepeatNode" presStyleLbl="solidFgAcc1" presStyleIdx="3" presStyleCnt="7"/>
      <dgm:spPr/>
    </dgm:pt>
    <dgm:pt modelId="{39F6F2D2-694E-43F2-8B47-44391D0307FF}" type="pres">
      <dgm:prSet presAssocID="{1A4ED7F2-6840-4BB8-9FED-102ED612674D}" presName="text_5" presStyleLbl="node1" presStyleIdx="4" presStyleCnt="7">
        <dgm:presLayoutVars>
          <dgm:bulletEnabled val="1"/>
        </dgm:presLayoutVars>
      </dgm:prSet>
      <dgm:spPr/>
      <dgm:t>
        <a:bodyPr/>
        <a:lstStyle/>
        <a:p>
          <a:endParaRPr lang="en-GB"/>
        </a:p>
      </dgm:t>
    </dgm:pt>
    <dgm:pt modelId="{F9FA7920-2675-486C-A5B5-30E739EBF984}" type="pres">
      <dgm:prSet presAssocID="{1A4ED7F2-6840-4BB8-9FED-102ED612674D}" presName="accent_5" presStyleCnt="0"/>
      <dgm:spPr/>
    </dgm:pt>
    <dgm:pt modelId="{6DE5CB8A-7910-483A-B7AB-4B4440B54567}" type="pres">
      <dgm:prSet presAssocID="{1A4ED7F2-6840-4BB8-9FED-102ED612674D}" presName="accentRepeatNode" presStyleLbl="solidFgAcc1" presStyleIdx="4" presStyleCnt="7"/>
      <dgm:spPr/>
    </dgm:pt>
    <dgm:pt modelId="{7776BD94-0193-47A8-BF0A-D8EC612F4F97}" type="pres">
      <dgm:prSet presAssocID="{80A452FE-755F-46F4-A8D9-2F17BF3439E7}" presName="text_6" presStyleLbl="node1" presStyleIdx="5" presStyleCnt="7">
        <dgm:presLayoutVars>
          <dgm:bulletEnabled val="1"/>
        </dgm:presLayoutVars>
      </dgm:prSet>
      <dgm:spPr/>
      <dgm:t>
        <a:bodyPr/>
        <a:lstStyle/>
        <a:p>
          <a:endParaRPr lang="en-GB"/>
        </a:p>
      </dgm:t>
    </dgm:pt>
    <dgm:pt modelId="{E1728526-E50D-473D-9F14-0D23D6FFCF83}" type="pres">
      <dgm:prSet presAssocID="{80A452FE-755F-46F4-A8D9-2F17BF3439E7}" presName="accent_6" presStyleCnt="0"/>
      <dgm:spPr/>
    </dgm:pt>
    <dgm:pt modelId="{2A0DAD70-F90A-459A-8CF4-4CBE2A0D8D35}" type="pres">
      <dgm:prSet presAssocID="{80A452FE-755F-46F4-A8D9-2F17BF3439E7}" presName="accentRepeatNode" presStyleLbl="solidFgAcc1" presStyleIdx="5" presStyleCnt="7"/>
      <dgm:spPr/>
    </dgm:pt>
    <dgm:pt modelId="{C7A4E222-4ED6-4E60-9496-D82A99E4BA4E}" type="pres">
      <dgm:prSet presAssocID="{053EB7D2-107B-4A60-B12F-A9616BFC70BF}" presName="text_7" presStyleLbl="node1" presStyleIdx="6" presStyleCnt="7">
        <dgm:presLayoutVars>
          <dgm:bulletEnabled val="1"/>
        </dgm:presLayoutVars>
      </dgm:prSet>
      <dgm:spPr/>
      <dgm:t>
        <a:bodyPr/>
        <a:lstStyle/>
        <a:p>
          <a:endParaRPr lang="en-GB"/>
        </a:p>
      </dgm:t>
    </dgm:pt>
    <dgm:pt modelId="{026D5A1F-E37A-4841-953B-51E2E8397B57}" type="pres">
      <dgm:prSet presAssocID="{053EB7D2-107B-4A60-B12F-A9616BFC70BF}" presName="accent_7" presStyleCnt="0"/>
      <dgm:spPr/>
    </dgm:pt>
    <dgm:pt modelId="{49E17CBA-F0EB-419A-A1BE-0C4978FD21AB}" type="pres">
      <dgm:prSet presAssocID="{053EB7D2-107B-4A60-B12F-A9616BFC70BF}" presName="accentRepeatNode" presStyleLbl="solidFgAcc1" presStyleIdx="6" presStyleCnt="7"/>
      <dgm:spPr/>
    </dgm:pt>
  </dgm:ptLst>
  <dgm:cxnLst>
    <dgm:cxn modelId="{16277145-DD97-4907-8339-8325CF5D5630}" type="presOf" srcId="{E412D700-2588-4AC2-A7BC-C8C5B882F04F}" destId="{4F25C7E7-2575-42BB-804F-5B6854FC397B}" srcOrd="0" destOrd="0" presId="urn:microsoft.com/office/officeart/2008/layout/VerticalCurvedList"/>
    <dgm:cxn modelId="{0559366C-3150-413A-9E0D-3812EEF44AF6}" type="presOf" srcId="{F45CD615-E292-47F3-ABB4-D1C3E58A56F0}" destId="{EAF13B9B-C20B-48E5-B1A3-FC6F9EEB3A4F}" srcOrd="0" destOrd="0" presId="urn:microsoft.com/office/officeart/2008/layout/VerticalCurvedList"/>
    <dgm:cxn modelId="{41B2D567-7508-47E4-8A36-41AB3E55150F}" srcId="{F45CD615-E292-47F3-ABB4-D1C3E58A56F0}" destId="{80A452FE-755F-46F4-A8D9-2F17BF3439E7}" srcOrd="5" destOrd="0" parTransId="{3053F319-39C4-490D-81BD-A36506A5B4EF}" sibTransId="{84F7C207-756B-4222-9BA4-4A4638155FA4}"/>
    <dgm:cxn modelId="{C61AD8AB-CAE0-482B-9F3B-FFCF027C0353}" type="presOf" srcId="{56DEF590-5BCB-41ED-AEA5-69DCCF81D29D}" destId="{F96A0297-F77B-4FF0-B59F-A6AF4537A030}" srcOrd="0" destOrd="0" presId="urn:microsoft.com/office/officeart/2008/layout/VerticalCurvedList"/>
    <dgm:cxn modelId="{EF3F639E-0037-4C37-BDEF-672257FFB79E}" srcId="{F45CD615-E292-47F3-ABB4-D1C3E58A56F0}" destId="{1A4ED7F2-6840-4BB8-9FED-102ED612674D}" srcOrd="4" destOrd="0" parTransId="{BD161B73-80D2-4858-AEEF-952EABAB87FD}" sibTransId="{D9683F9D-EDFA-45B8-8A0F-F6897455133F}"/>
    <dgm:cxn modelId="{C643FF55-D434-4925-9A91-71966D3FA201}" type="presOf" srcId="{DB546817-F846-47D6-AF78-341BA76DED09}" destId="{0E1A6D46-D689-4F68-A600-18914B029F19}" srcOrd="0" destOrd="0" presId="urn:microsoft.com/office/officeart/2008/layout/VerticalCurvedList"/>
    <dgm:cxn modelId="{9ECC4460-F0F6-4B62-95D3-5F70880704DB}" type="presOf" srcId="{708CFFAD-9BC7-40DD-BE45-495D342E95A7}" destId="{71D99CE4-C442-4D77-B06E-336F056B9B50}" srcOrd="0" destOrd="0" presId="urn:microsoft.com/office/officeart/2008/layout/VerticalCurvedList"/>
    <dgm:cxn modelId="{EF968FE4-3364-4BA5-A8BE-E1AC8FF26980}" srcId="{F45CD615-E292-47F3-ABB4-D1C3E58A56F0}" destId="{EC097FF6-5D08-47B5-9B82-BE6E2AEA7A21}" srcOrd="8" destOrd="0" parTransId="{D173C41F-C0EA-49AD-8080-358896C1E30D}" sibTransId="{92DEBACD-0DB2-4BCA-8B03-2BDC64DB0093}"/>
    <dgm:cxn modelId="{A5D68006-1672-4D51-BF42-59E591BF23A7}" srcId="{F45CD615-E292-47F3-ABB4-D1C3E58A56F0}" destId="{EE1B232C-7DDE-49EC-9986-5CDE4D778400}" srcOrd="0" destOrd="0" parTransId="{FA30A50C-1118-4528-AEC9-66663E7A4F43}" sibTransId="{708CFFAD-9BC7-40DD-BE45-495D342E95A7}"/>
    <dgm:cxn modelId="{D010CAB8-9761-41E5-B21C-BDCE6E352BA9}" srcId="{F45CD615-E292-47F3-ABB4-D1C3E58A56F0}" destId="{56DEF590-5BCB-41ED-AEA5-69DCCF81D29D}" srcOrd="2" destOrd="0" parTransId="{EAC65212-8BCF-475B-8842-34D9D69172EF}" sibTransId="{ECEE4266-6C69-4D26-B0C1-EF8802E7D29C}"/>
    <dgm:cxn modelId="{5D126575-CEE2-4E0D-BE1C-9B5BFFD2ECD6}" srcId="{F45CD615-E292-47F3-ABB4-D1C3E58A56F0}" destId="{053EB7D2-107B-4A60-B12F-A9616BFC70BF}" srcOrd="6" destOrd="0" parTransId="{117C4A23-C859-4D1C-B2E9-272A65756460}" sibTransId="{2092DAD6-93B8-48EC-A5FF-C67156C619A3}"/>
    <dgm:cxn modelId="{D97E7A50-9858-495C-89A2-6291F897B491}" srcId="{F45CD615-E292-47F3-ABB4-D1C3E58A56F0}" destId="{A56A15B4-EE4A-4C21-B02E-083E74141477}" srcOrd="7" destOrd="0" parTransId="{4F6F4D94-D787-45F4-8ACC-FDD25128AC4F}" sibTransId="{B57D7A43-CD22-417C-B35C-47ED2A14DC71}"/>
    <dgm:cxn modelId="{5528E60E-6EED-4EEF-9B5F-FA4BBBA6B27B}" type="presOf" srcId="{EE1B232C-7DDE-49EC-9986-5CDE4D778400}" destId="{CEF59EFD-1098-44E1-82DB-7EF370A60C3B}" srcOrd="0" destOrd="0" presId="urn:microsoft.com/office/officeart/2008/layout/VerticalCurvedList"/>
    <dgm:cxn modelId="{A048A9FB-834A-4D56-B294-EFA4886D36E4}" type="presOf" srcId="{1A4ED7F2-6840-4BB8-9FED-102ED612674D}" destId="{39F6F2D2-694E-43F2-8B47-44391D0307FF}" srcOrd="0" destOrd="0" presId="urn:microsoft.com/office/officeart/2008/layout/VerticalCurvedList"/>
    <dgm:cxn modelId="{30047406-2834-44AA-8056-06A391DE513D}" type="presOf" srcId="{053EB7D2-107B-4A60-B12F-A9616BFC70BF}" destId="{C7A4E222-4ED6-4E60-9496-D82A99E4BA4E}" srcOrd="0" destOrd="0" presId="urn:microsoft.com/office/officeart/2008/layout/VerticalCurvedList"/>
    <dgm:cxn modelId="{A181473F-A83E-4AE3-BFBF-B823CC21DB7F}" srcId="{F45CD615-E292-47F3-ABB4-D1C3E58A56F0}" destId="{E412D700-2588-4AC2-A7BC-C8C5B882F04F}" srcOrd="3" destOrd="0" parTransId="{B89E4F1F-5529-4CEC-B391-7A3D2B52864B}" sibTransId="{5C9863B0-0D56-4704-9D0D-95CD3E49CCEB}"/>
    <dgm:cxn modelId="{2846DA9C-B2E0-4998-BB3D-C6DE77A0F620}" type="presOf" srcId="{80A452FE-755F-46F4-A8D9-2F17BF3439E7}" destId="{7776BD94-0193-47A8-BF0A-D8EC612F4F97}" srcOrd="0" destOrd="0" presId="urn:microsoft.com/office/officeart/2008/layout/VerticalCurvedList"/>
    <dgm:cxn modelId="{881CBCC9-4388-4D44-9EA9-D1EA75995335}" srcId="{F45CD615-E292-47F3-ABB4-D1C3E58A56F0}" destId="{DB546817-F846-47D6-AF78-341BA76DED09}" srcOrd="1" destOrd="0" parTransId="{EF7800E1-15A6-4EC4-AEF0-2FC9A8ABB3F4}" sibTransId="{0BC6766A-4D00-4C0D-9AFD-F29F13418853}"/>
    <dgm:cxn modelId="{D0D014BF-2FD0-470A-AFB5-905CD69B2A27}" type="presParOf" srcId="{EAF13B9B-C20B-48E5-B1A3-FC6F9EEB3A4F}" destId="{FB1880D7-1559-44B7-B17D-57FCA6C40251}" srcOrd="0" destOrd="0" presId="urn:microsoft.com/office/officeart/2008/layout/VerticalCurvedList"/>
    <dgm:cxn modelId="{70705918-8114-49DC-A82E-5C5C58CAC731}" type="presParOf" srcId="{FB1880D7-1559-44B7-B17D-57FCA6C40251}" destId="{0B992896-FC51-488A-B310-732E9C18AC38}" srcOrd="0" destOrd="0" presId="urn:microsoft.com/office/officeart/2008/layout/VerticalCurvedList"/>
    <dgm:cxn modelId="{6B4C1B03-E490-439E-A7ED-23BE7B8134C7}" type="presParOf" srcId="{0B992896-FC51-488A-B310-732E9C18AC38}" destId="{731BF562-67D4-4FB5-B35A-8D8F008D771D}" srcOrd="0" destOrd="0" presId="urn:microsoft.com/office/officeart/2008/layout/VerticalCurvedList"/>
    <dgm:cxn modelId="{8C290CD9-289B-45FF-9EF1-42D0D6A66B77}" type="presParOf" srcId="{0B992896-FC51-488A-B310-732E9C18AC38}" destId="{71D99CE4-C442-4D77-B06E-336F056B9B50}" srcOrd="1" destOrd="0" presId="urn:microsoft.com/office/officeart/2008/layout/VerticalCurvedList"/>
    <dgm:cxn modelId="{BA31055E-1854-4233-BE13-FD71A62AB3D7}" type="presParOf" srcId="{0B992896-FC51-488A-B310-732E9C18AC38}" destId="{35D2C80C-6B92-4DEA-8198-BB1E8E4392AE}" srcOrd="2" destOrd="0" presId="urn:microsoft.com/office/officeart/2008/layout/VerticalCurvedList"/>
    <dgm:cxn modelId="{4358C136-78C4-41B0-BEC7-A5B69114B22D}" type="presParOf" srcId="{0B992896-FC51-488A-B310-732E9C18AC38}" destId="{D0FBF369-822B-45F6-AA16-7226A4380479}" srcOrd="3" destOrd="0" presId="urn:microsoft.com/office/officeart/2008/layout/VerticalCurvedList"/>
    <dgm:cxn modelId="{938E3DF4-CF95-432E-8A65-ED3324A4773B}" type="presParOf" srcId="{FB1880D7-1559-44B7-B17D-57FCA6C40251}" destId="{CEF59EFD-1098-44E1-82DB-7EF370A60C3B}" srcOrd="1" destOrd="0" presId="urn:microsoft.com/office/officeart/2008/layout/VerticalCurvedList"/>
    <dgm:cxn modelId="{EF8CE54D-842D-4263-9EE1-C137D8C9F5C4}" type="presParOf" srcId="{FB1880D7-1559-44B7-B17D-57FCA6C40251}" destId="{B0EB9A3B-BDD9-460E-83E0-7B5087E737A3}" srcOrd="2" destOrd="0" presId="urn:microsoft.com/office/officeart/2008/layout/VerticalCurvedList"/>
    <dgm:cxn modelId="{FE3173E5-490F-4CA5-9C40-F12AA27385FD}" type="presParOf" srcId="{B0EB9A3B-BDD9-460E-83E0-7B5087E737A3}" destId="{56CA7111-E1CA-433C-BBB2-C7239231FFCB}" srcOrd="0" destOrd="0" presId="urn:microsoft.com/office/officeart/2008/layout/VerticalCurvedList"/>
    <dgm:cxn modelId="{466B6E97-6C9D-47CA-8542-D4E73825437C}" type="presParOf" srcId="{FB1880D7-1559-44B7-B17D-57FCA6C40251}" destId="{0E1A6D46-D689-4F68-A600-18914B029F19}" srcOrd="3" destOrd="0" presId="urn:microsoft.com/office/officeart/2008/layout/VerticalCurvedList"/>
    <dgm:cxn modelId="{B2D15D5B-CD75-444C-A847-E806DFF11A55}" type="presParOf" srcId="{FB1880D7-1559-44B7-B17D-57FCA6C40251}" destId="{6449D760-7BAD-4966-8A5C-31BCFE624368}" srcOrd="4" destOrd="0" presId="urn:microsoft.com/office/officeart/2008/layout/VerticalCurvedList"/>
    <dgm:cxn modelId="{4E87D3FB-9F0F-4325-88F0-1B681E3698D7}" type="presParOf" srcId="{6449D760-7BAD-4966-8A5C-31BCFE624368}" destId="{F20ED410-6975-4085-8916-22A63CC64D66}" srcOrd="0" destOrd="0" presId="urn:microsoft.com/office/officeart/2008/layout/VerticalCurvedList"/>
    <dgm:cxn modelId="{F30916D8-C832-4BA8-926C-BDA64D1F6758}" type="presParOf" srcId="{FB1880D7-1559-44B7-B17D-57FCA6C40251}" destId="{F96A0297-F77B-4FF0-B59F-A6AF4537A030}" srcOrd="5" destOrd="0" presId="urn:microsoft.com/office/officeart/2008/layout/VerticalCurvedList"/>
    <dgm:cxn modelId="{A99DFCF9-2C00-49CA-9E85-EEEF36825A3A}" type="presParOf" srcId="{FB1880D7-1559-44B7-B17D-57FCA6C40251}" destId="{92280D3F-0394-456C-BD86-839732C235F5}" srcOrd="6" destOrd="0" presId="urn:microsoft.com/office/officeart/2008/layout/VerticalCurvedList"/>
    <dgm:cxn modelId="{A841CC64-5FB2-41F7-824C-E0D7BAF1CB86}" type="presParOf" srcId="{92280D3F-0394-456C-BD86-839732C235F5}" destId="{D4E4A7BD-6756-425A-B748-F62F93021525}" srcOrd="0" destOrd="0" presId="urn:microsoft.com/office/officeart/2008/layout/VerticalCurvedList"/>
    <dgm:cxn modelId="{79BD9B2F-5198-4DE4-9DB9-76B5996F33F9}" type="presParOf" srcId="{FB1880D7-1559-44B7-B17D-57FCA6C40251}" destId="{4F25C7E7-2575-42BB-804F-5B6854FC397B}" srcOrd="7" destOrd="0" presId="urn:microsoft.com/office/officeart/2008/layout/VerticalCurvedList"/>
    <dgm:cxn modelId="{27A1502B-FF42-457C-8DC5-A80BA327EA3C}" type="presParOf" srcId="{FB1880D7-1559-44B7-B17D-57FCA6C40251}" destId="{495479CC-5366-4744-A123-781F2A562480}" srcOrd="8" destOrd="0" presId="urn:microsoft.com/office/officeart/2008/layout/VerticalCurvedList"/>
    <dgm:cxn modelId="{4758F1B9-5A76-4AB2-A2EB-0DE3A49A2F91}" type="presParOf" srcId="{495479CC-5366-4744-A123-781F2A562480}" destId="{C473A4A6-325D-46D0-B055-EF8FC11E6B0C}" srcOrd="0" destOrd="0" presId="urn:microsoft.com/office/officeart/2008/layout/VerticalCurvedList"/>
    <dgm:cxn modelId="{BCF65EFD-A62F-45C8-AAA0-8012396C367E}" type="presParOf" srcId="{FB1880D7-1559-44B7-B17D-57FCA6C40251}" destId="{39F6F2D2-694E-43F2-8B47-44391D0307FF}" srcOrd="9" destOrd="0" presId="urn:microsoft.com/office/officeart/2008/layout/VerticalCurvedList"/>
    <dgm:cxn modelId="{2AD77C7E-CA0C-4179-8711-E68A63AB0B45}" type="presParOf" srcId="{FB1880D7-1559-44B7-B17D-57FCA6C40251}" destId="{F9FA7920-2675-486C-A5B5-30E739EBF984}" srcOrd="10" destOrd="0" presId="urn:microsoft.com/office/officeart/2008/layout/VerticalCurvedList"/>
    <dgm:cxn modelId="{EF59AA10-38E0-4F73-B866-D9E3AA75FA23}" type="presParOf" srcId="{F9FA7920-2675-486C-A5B5-30E739EBF984}" destId="{6DE5CB8A-7910-483A-B7AB-4B4440B54567}" srcOrd="0" destOrd="0" presId="urn:microsoft.com/office/officeart/2008/layout/VerticalCurvedList"/>
    <dgm:cxn modelId="{C734E619-434B-4052-9B76-70DA4C8AAB7D}" type="presParOf" srcId="{FB1880D7-1559-44B7-B17D-57FCA6C40251}" destId="{7776BD94-0193-47A8-BF0A-D8EC612F4F97}" srcOrd="11" destOrd="0" presId="urn:microsoft.com/office/officeart/2008/layout/VerticalCurvedList"/>
    <dgm:cxn modelId="{B700A215-4E9D-496E-8D10-353286BE7F9D}" type="presParOf" srcId="{FB1880D7-1559-44B7-B17D-57FCA6C40251}" destId="{E1728526-E50D-473D-9F14-0D23D6FFCF83}" srcOrd="12" destOrd="0" presId="urn:microsoft.com/office/officeart/2008/layout/VerticalCurvedList"/>
    <dgm:cxn modelId="{2DD84E21-B729-4406-A525-3461F7E10407}" type="presParOf" srcId="{E1728526-E50D-473D-9F14-0D23D6FFCF83}" destId="{2A0DAD70-F90A-459A-8CF4-4CBE2A0D8D35}" srcOrd="0" destOrd="0" presId="urn:microsoft.com/office/officeart/2008/layout/VerticalCurvedList"/>
    <dgm:cxn modelId="{311390A1-5069-4E8B-8A54-A24E173912D8}" type="presParOf" srcId="{FB1880D7-1559-44B7-B17D-57FCA6C40251}" destId="{C7A4E222-4ED6-4E60-9496-D82A99E4BA4E}" srcOrd="13" destOrd="0" presId="urn:microsoft.com/office/officeart/2008/layout/VerticalCurvedList"/>
    <dgm:cxn modelId="{F9D54590-19C3-4EAB-A7E3-5F0E537A6D8C}" type="presParOf" srcId="{FB1880D7-1559-44B7-B17D-57FCA6C40251}" destId="{026D5A1F-E37A-4841-953B-51E2E8397B57}" srcOrd="14" destOrd="0" presId="urn:microsoft.com/office/officeart/2008/layout/VerticalCurvedList"/>
    <dgm:cxn modelId="{C6EA398F-A6D8-4404-991F-89707E51C813}" type="presParOf" srcId="{026D5A1F-E37A-4841-953B-51E2E8397B57}" destId="{49E17CBA-F0EB-419A-A1BE-0C4978FD21A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6FF525-BADB-4EA1-AF95-B053CE8B2672}" type="doc">
      <dgm:prSet loTypeId="urn:microsoft.com/office/officeart/2005/8/layout/arrow3" loCatId="relationship" qsTypeId="urn:microsoft.com/office/officeart/2005/8/quickstyle/simple2" qsCatId="simple" csTypeId="urn:microsoft.com/office/officeart/2005/8/colors/colorful2" csCatId="colorful" phldr="1"/>
      <dgm:spPr/>
      <dgm:t>
        <a:bodyPr/>
        <a:lstStyle/>
        <a:p>
          <a:endParaRPr lang="el-GR"/>
        </a:p>
      </dgm:t>
    </dgm:pt>
    <dgm:pt modelId="{3419C5E5-1889-4CD1-AB18-50FB93CA151C}">
      <dgm:prSet phldrT="[Text]"/>
      <dgm:spPr/>
      <dgm:t>
        <a:bodyPr/>
        <a:lstStyle/>
        <a:p>
          <a:pPr algn="ctr"/>
          <a:r>
            <a:rPr lang="el-GR" b="1" dirty="0">
              <a:solidFill>
                <a:srgbClr val="002060"/>
              </a:solidFill>
            </a:rPr>
            <a:t>Αρρενωπές κοινωνίες (</a:t>
          </a:r>
          <a:r>
            <a:rPr lang="en-GB" b="1" dirty="0">
              <a:solidFill>
                <a:srgbClr val="002060"/>
              </a:solidFill>
            </a:rPr>
            <a:t>masculine):</a:t>
          </a:r>
          <a:r>
            <a:rPr lang="el-GR" b="1" dirty="0">
              <a:solidFill>
                <a:srgbClr val="002060"/>
              </a:solidFill>
            </a:rPr>
            <a:t> </a:t>
          </a:r>
        </a:p>
        <a:p>
          <a:pPr algn="just"/>
          <a:r>
            <a:rPr lang="en-GB" b="0" dirty="0">
              <a:solidFill>
                <a:srgbClr val="002060"/>
              </a:solidFill>
            </a:rPr>
            <a:t>O</a:t>
          </a:r>
          <a:r>
            <a:rPr lang="el-GR" b="0" dirty="0">
              <a:solidFill>
                <a:srgbClr val="002060"/>
              </a:solidFill>
            </a:rPr>
            <a:t>ι</a:t>
          </a:r>
          <a:r>
            <a:rPr lang="el-GR" b="1" dirty="0">
              <a:solidFill>
                <a:srgbClr val="002060"/>
              </a:solidFill>
            </a:rPr>
            <a:t> </a:t>
          </a:r>
          <a:r>
            <a:rPr lang="el-GR" b="0" dirty="0">
              <a:solidFill>
                <a:srgbClr val="002060"/>
              </a:solidFill>
            </a:rPr>
            <a:t>συναισθηματικοί ρόλοι των φύλων είναι σαφείς και πολύ διαφορετικοί μεταξύ τους</a:t>
          </a:r>
          <a:r>
            <a:rPr lang="en-GB" b="0" dirty="0">
              <a:solidFill>
                <a:srgbClr val="002060"/>
              </a:solidFill>
            </a:rPr>
            <a:t> </a:t>
          </a:r>
          <a:r>
            <a:rPr lang="el-GR" b="0" dirty="0">
              <a:solidFill>
                <a:srgbClr val="002060"/>
              </a:solidFill>
            </a:rPr>
            <a:t>- οι άνδρες αναμένεται να είναι αυταρχικοί και σκληροί, ενώ οι γυναίκες θα πρέπει να είναι ευγενικές και ήπιες</a:t>
          </a:r>
          <a:r>
            <a:rPr lang="en-GB" b="0" dirty="0">
              <a:solidFill>
                <a:srgbClr val="002060"/>
              </a:solidFill>
            </a:rPr>
            <a:t> (Hofstede et al., 2012).</a:t>
          </a:r>
          <a:endParaRPr lang="el-GR" b="0" dirty="0">
            <a:solidFill>
              <a:srgbClr val="002060"/>
            </a:solidFill>
          </a:endParaRPr>
        </a:p>
      </dgm:t>
    </dgm:pt>
    <dgm:pt modelId="{157DD0C6-3809-4ABD-9031-1B3E46F14FA4}" type="parTrans" cxnId="{4754BA8C-D433-45ED-90A5-B83F8708D76E}">
      <dgm:prSet/>
      <dgm:spPr/>
      <dgm:t>
        <a:bodyPr/>
        <a:lstStyle/>
        <a:p>
          <a:endParaRPr lang="el-GR"/>
        </a:p>
      </dgm:t>
    </dgm:pt>
    <dgm:pt modelId="{838FA139-2D38-4379-94F0-1A795960E318}" type="sibTrans" cxnId="{4754BA8C-D433-45ED-90A5-B83F8708D76E}">
      <dgm:prSet/>
      <dgm:spPr/>
      <dgm:t>
        <a:bodyPr/>
        <a:lstStyle/>
        <a:p>
          <a:endParaRPr lang="el-GR"/>
        </a:p>
      </dgm:t>
    </dgm:pt>
    <dgm:pt modelId="{D3F3A54A-8DD8-4DA2-9484-FF97169644B9}">
      <dgm:prSet phldrT="[Text]"/>
      <dgm:spPr/>
      <dgm:t>
        <a:bodyPr/>
        <a:lstStyle/>
        <a:p>
          <a:pPr algn="ctr"/>
          <a:r>
            <a:rPr lang="el-GR" b="1" dirty="0">
              <a:solidFill>
                <a:srgbClr val="002060"/>
              </a:solidFill>
            </a:rPr>
            <a:t>Θηλυκές κοινωνίες</a:t>
          </a:r>
          <a:r>
            <a:rPr lang="en-GB" b="1" dirty="0">
              <a:solidFill>
                <a:srgbClr val="002060"/>
              </a:solidFill>
            </a:rPr>
            <a:t> (feminine):</a:t>
          </a:r>
          <a:endParaRPr lang="el-GR" b="1" dirty="0">
            <a:solidFill>
              <a:srgbClr val="002060"/>
            </a:solidFill>
          </a:endParaRPr>
        </a:p>
        <a:p>
          <a:pPr algn="just"/>
          <a:r>
            <a:rPr lang="el-GR" b="0" dirty="0">
              <a:solidFill>
                <a:srgbClr val="002060"/>
              </a:solidFill>
            </a:rPr>
            <a:t>Τα όρια μεταξύ των φύλων είναι πιο ρευστά και λιγότερο σαφή</a:t>
          </a:r>
          <a:r>
            <a:rPr lang="en-GB" b="0" dirty="0">
              <a:solidFill>
                <a:srgbClr val="002060"/>
              </a:solidFill>
            </a:rPr>
            <a:t> (Hofstede et al., 2012).</a:t>
          </a:r>
          <a:endParaRPr lang="el-GR" b="0" dirty="0">
            <a:solidFill>
              <a:srgbClr val="002060"/>
            </a:solidFill>
          </a:endParaRPr>
        </a:p>
      </dgm:t>
    </dgm:pt>
    <dgm:pt modelId="{1DFAF4EA-79EA-4175-9122-B443D82880FD}" type="parTrans" cxnId="{79FB860D-CB9E-4A66-80C6-ACFCAFE18FB8}">
      <dgm:prSet/>
      <dgm:spPr/>
      <dgm:t>
        <a:bodyPr/>
        <a:lstStyle/>
        <a:p>
          <a:endParaRPr lang="el-GR"/>
        </a:p>
      </dgm:t>
    </dgm:pt>
    <dgm:pt modelId="{872E0A36-CE6D-491F-BB4B-1F149012167B}" type="sibTrans" cxnId="{79FB860D-CB9E-4A66-80C6-ACFCAFE18FB8}">
      <dgm:prSet/>
      <dgm:spPr/>
      <dgm:t>
        <a:bodyPr/>
        <a:lstStyle/>
        <a:p>
          <a:endParaRPr lang="el-GR"/>
        </a:p>
      </dgm:t>
    </dgm:pt>
    <dgm:pt modelId="{9EBDA66A-948F-4258-AD26-DDC86A026547}" type="pres">
      <dgm:prSet presAssocID="{B46FF525-BADB-4EA1-AF95-B053CE8B2672}" presName="compositeShape" presStyleCnt="0">
        <dgm:presLayoutVars>
          <dgm:chMax val="2"/>
          <dgm:dir/>
          <dgm:resizeHandles val="exact"/>
        </dgm:presLayoutVars>
      </dgm:prSet>
      <dgm:spPr/>
      <dgm:t>
        <a:bodyPr/>
        <a:lstStyle/>
        <a:p>
          <a:endParaRPr lang="en-GB"/>
        </a:p>
      </dgm:t>
    </dgm:pt>
    <dgm:pt modelId="{67DCB76B-0004-45BF-B698-BD979FD8E2A8}" type="pres">
      <dgm:prSet presAssocID="{B46FF525-BADB-4EA1-AF95-B053CE8B2672}" presName="divider" presStyleLbl="fgShp" presStyleIdx="0" presStyleCnt="1"/>
      <dgm:spPr/>
    </dgm:pt>
    <dgm:pt modelId="{C4ED7D5E-E724-447F-B2A5-72E683BE78D9}" type="pres">
      <dgm:prSet presAssocID="{3419C5E5-1889-4CD1-AB18-50FB93CA151C}" presName="downArrow" presStyleLbl="node1" presStyleIdx="0" presStyleCnt="2"/>
      <dgm:spPr/>
    </dgm:pt>
    <dgm:pt modelId="{491A61FB-4BFD-441F-9AD2-F6543FBF1FA7}" type="pres">
      <dgm:prSet presAssocID="{3419C5E5-1889-4CD1-AB18-50FB93CA151C}" presName="downArrowText" presStyleLbl="revTx" presStyleIdx="0" presStyleCnt="2" custScaleX="125603">
        <dgm:presLayoutVars>
          <dgm:bulletEnabled val="1"/>
        </dgm:presLayoutVars>
      </dgm:prSet>
      <dgm:spPr/>
      <dgm:t>
        <a:bodyPr/>
        <a:lstStyle/>
        <a:p>
          <a:endParaRPr lang="en-GB"/>
        </a:p>
      </dgm:t>
    </dgm:pt>
    <dgm:pt modelId="{6678F6FA-00A1-47DE-BAEE-AAC4BF61077D}" type="pres">
      <dgm:prSet presAssocID="{D3F3A54A-8DD8-4DA2-9484-FF97169644B9}" presName="upArrow" presStyleLbl="node1" presStyleIdx="1" presStyleCnt="2"/>
      <dgm:spPr/>
    </dgm:pt>
    <dgm:pt modelId="{98B4CC20-72EB-4A82-98AE-ECE80D521824}" type="pres">
      <dgm:prSet presAssocID="{D3F3A54A-8DD8-4DA2-9484-FF97169644B9}" presName="upArrowText" presStyleLbl="revTx" presStyleIdx="1" presStyleCnt="2" custScaleX="120950">
        <dgm:presLayoutVars>
          <dgm:bulletEnabled val="1"/>
        </dgm:presLayoutVars>
      </dgm:prSet>
      <dgm:spPr/>
      <dgm:t>
        <a:bodyPr/>
        <a:lstStyle/>
        <a:p>
          <a:endParaRPr lang="en-GB"/>
        </a:p>
      </dgm:t>
    </dgm:pt>
  </dgm:ptLst>
  <dgm:cxnLst>
    <dgm:cxn modelId="{60834138-4C57-47C0-B7EA-9CD584ED905F}" type="presOf" srcId="{3419C5E5-1889-4CD1-AB18-50FB93CA151C}" destId="{491A61FB-4BFD-441F-9AD2-F6543FBF1FA7}" srcOrd="0" destOrd="0" presId="urn:microsoft.com/office/officeart/2005/8/layout/arrow3"/>
    <dgm:cxn modelId="{79FB860D-CB9E-4A66-80C6-ACFCAFE18FB8}" srcId="{B46FF525-BADB-4EA1-AF95-B053CE8B2672}" destId="{D3F3A54A-8DD8-4DA2-9484-FF97169644B9}" srcOrd="1" destOrd="0" parTransId="{1DFAF4EA-79EA-4175-9122-B443D82880FD}" sibTransId="{872E0A36-CE6D-491F-BB4B-1F149012167B}"/>
    <dgm:cxn modelId="{360D95AE-4DA3-4711-A8A7-E6392C633FAE}" type="presOf" srcId="{B46FF525-BADB-4EA1-AF95-B053CE8B2672}" destId="{9EBDA66A-948F-4258-AD26-DDC86A026547}" srcOrd="0" destOrd="0" presId="urn:microsoft.com/office/officeart/2005/8/layout/arrow3"/>
    <dgm:cxn modelId="{4754BA8C-D433-45ED-90A5-B83F8708D76E}" srcId="{B46FF525-BADB-4EA1-AF95-B053CE8B2672}" destId="{3419C5E5-1889-4CD1-AB18-50FB93CA151C}" srcOrd="0" destOrd="0" parTransId="{157DD0C6-3809-4ABD-9031-1B3E46F14FA4}" sibTransId="{838FA139-2D38-4379-94F0-1A795960E318}"/>
    <dgm:cxn modelId="{D71C4AF2-B749-4CA7-B702-A9E0A6140F9D}" type="presOf" srcId="{D3F3A54A-8DD8-4DA2-9484-FF97169644B9}" destId="{98B4CC20-72EB-4A82-98AE-ECE80D521824}" srcOrd="0" destOrd="0" presId="urn:microsoft.com/office/officeart/2005/8/layout/arrow3"/>
    <dgm:cxn modelId="{A56A9C98-ED02-46FD-B911-4E84909E2213}" type="presParOf" srcId="{9EBDA66A-948F-4258-AD26-DDC86A026547}" destId="{67DCB76B-0004-45BF-B698-BD979FD8E2A8}" srcOrd="0" destOrd="0" presId="urn:microsoft.com/office/officeart/2005/8/layout/arrow3"/>
    <dgm:cxn modelId="{0634FF65-4D93-4198-A202-1D3D0F4D1AE3}" type="presParOf" srcId="{9EBDA66A-948F-4258-AD26-DDC86A026547}" destId="{C4ED7D5E-E724-447F-B2A5-72E683BE78D9}" srcOrd="1" destOrd="0" presId="urn:microsoft.com/office/officeart/2005/8/layout/arrow3"/>
    <dgm:cxn modelId="{60A2134C-9295-4FAF-8C15-3F5820BAD505}" type="presParOf" srcId="{9EBDA66A-948F-4258-AD26-DDC86A026547}" destId="{491A61FB-4BFD-441F-9AD2-F6543FBF1FA7}" srcOrd="2" destOrd="0" presId="urn:microsoft.com/office/officeart/2005/8/layout/arrow3"/>
    <dgm:cxn modelId="{0A37BEE7-43E2-4238-A09B-FDF4C29D0B68}" type="presParOf" srcId="{9EBDA66A-948F-4258-AD26-DDC86A026547}" destId="{6678F6FA-00A1-47DE-BAEE-AAC4BF61077D}" srcOrd="3" destOrd="0" presId="urn:microsoft.com/office/officeart/2005/8/layout/arrow3"/>
    <dgm:cxn modelId="{DE05FDC6-501C-4646-B0CB-191A9BEEE527}" type="presParOf" srcId="{9EBDA66A-948F-4258-AD26-DDC86A026547}" destId="{98B4CC20-72EB-4A82-98AE-ECE80D521824}"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7A7281F-8EED-45F0-8E7D-3EA29855068C}"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l-GR"/>
        </a:p>
      </dgm:t>
    </dgm:pt>
    <dgm:pt modelId="{332D1303-B371-4495-A066-85B21BD5308A}">
      <dgm:prSet phldrT="[Text]"/>
      <dgm:spPr/>
      <dgm:t>
        <a:bodyPr/>
        <a:lstStyle/>
        <a:p>
          <a:pPr algn="l"/>
          <a:r>
            <a:rPr lang="en-US" dirty="0"/>
            <a:t>1</a:t>
          </a:r>
          <a:r>
            <a:rPr lang="el-GR" dirty="0"/>
            <a:t>. Γαλλικό φιλί: ένα ερωτικό φιλί στο οποίο οι γλώσσες των συμμετεχόντων εκτείνονται και αγγίζουν τα χείλη ή τη γλώσσα του άλλου</a:t>
          </a:r>
        </a:p>
      </dgm:t>
    </dgm:pt>
    <dgm:pt modelId="{4EFE5EE5-CD0F-444B-B0A4-9384BE2C53C4}" type="parTrans" cxnId="{5D483A5A-9D13-42F2-A033-4E6A58DAC012}">
      <dgm:prSet/>
      <dgm:spPr/>
      <dgm:t>
        <a:bodyPr/>
        <a:lstStyle/>
        <a:p>
          <a:endParaRPr lang="el-GR"/>
        </a:p>
      </dgm:t>
    </dgm:pt>
    <dgm:pt modelId="{3F62BB8D-C1A6-4EFE-9A77-178CDEDC3F19}" type="sibTrans" cxnId="{5D483A5A-9D13-42F2-A033-4E6A58DAC012}">
      <dgm:prSet/>
      <dgm:spPr/>
      <dgm:t>
        <a:bodyPr/>
        <a:lstStyle/>
        <a:p>
          <a:endParaRPr lang="el-GR"/>
        </a:p>
      </dgm:t>
    </dgm:pt>
    <dgm:pt modelId="{178B8AED-99F1-42F6-949B-DEFD698B2DC9}">
      <dgm:prSet phldrT="[Text]"/>
      <dgm:spPr/>
      <dgm:t>
        <a:bodyPr/>
        <a:lstStyle/>
        <a:p>
          <a:pPr algn="l"/>
          <a:r>
            <a:rPr lang="en-US" dirty="0"/>
            <a:t>2. </a:t>
          </a:r>
          <a:r>
            <a:rPr lang="el-GR" dirty="0"/>
            <a:t>Παλλόμενο φιλί: όταν το κάτω χείλος μας κινεί το κάτω χείλος του αγαπημένου μας προσώπου αλλά όχι το πάνω</a:t>
          </a:r>
        </a:p>
      </dgm:t>
    </dgm:pt>
    <dgm:pt modelId="{DF34ED51-27AD-4381-A6FD-B13D66735AFE}" type="parTrans" cxnId="{7EEC7782-D6B9-4C02-9FDC-D84E4BAA0B18}">
      <dgm:prSet/>
      <dgm:spPr/>
      <dgm:t>
        <a:bodyPr/>
        <a:lstStyle/>
        <a:p>
          <a:endParaRPr lang="el-GR"/>
        </a:p>
      </dgm:t>
    </dgm:pt>
    <dgm:pt modelId="{C147828C-EA08-4FEE-B27B-9DF28CF2EBA7}" type="sibTrans" cxnId="{7EEC7782-D6B9-4C02-9FDC-D84E4BAA0B18}">
      <dgm:prSet/>
      <dgm:spPr/>
      <dgm:t>
        <a:bodyPr/>
        <a:lstStyle/>
        <a:p>
          <a:endParaRPr lang="el-GR"/>
        </a:p>
      </dgm:t>
    </dgm:pt>
    <dgm:pt modelId="{BE542BE9-B93F-492C-8E94-28F093B1209F}">
      <dgm:prSet phldrT="[Text]"/>
      <dgm:spPr/>
      <dgm:t>
        <a:bodyPr/>
        <a:lstStyle/>
        <a:p>
          <a:pPr algn="l"/>
          <a:r>
            <a:rPr lang="en-US" dirty="0"/>
            <a:t>3. </a:t>
          </a:r>
          <a:r>
            <a:rPr lang="el-GR" dirty="0"/>
            <a:t>Πιεσμένο φιλί</a:t>
          </a:r>
          <a:r>
            <a:rPr lang="en-US" dirty="0"/>
            <a:t>:</a:t>
          </a:r>
          <a:r>
            <a:rPr lang="el-GR" dirty="0"/>
            <a:t>όταν πιέζουμε το κάτω χείλος του αγαπημένου μας προσώπου με μεγάλη δύναμη</a:t>
          </a:r>
        </a:p>
      </dgm:t>
    </dgm:pt>
    <dgm:pt modelId="{E5E5EC06-EFE4-4CFC-BF44-944D0E95CCCD}" type="parTrans" cxnId="{6941896F-A4A0-4EB0-A295-71E578712073}">
      <dgm:prSet/>
      <dgm:spPr/>
      <dgm:t>
        <a:bodyPr/>
        <a:lstStyle/>
        <a:p>
          <a:endParaRPr lang="el-GR"/>
        </a:p>
      </dgm:t>
    </dgm:pt>
    <dgm:pt modelId="{7E6C4AC6-CE10-419A-AB92-959BA1F1B712}" type="sibTrans" cxnId="{6941896F-A4A0-4EB0-A295-71E578712073}">
      <dgm:prSet/>
      <dgm:spPr/>
      <dgm:t>
        <a:bodyPr/>
        <a:lstStyle/>
        <a:p>
          <a:endParaRPr lang="el-GR"/>
        </a:p>
      </dgm:t>
    </dgm:pt>
    <dgm:pt modelId="{AC744AAE-B8C1-4C6E-A6B1-7D5093343575}">
      <dgm:prSet phldrT="[Text]"/>
      <dgm:spPr/>
      <dgm:t>
        <a:bodyPr/>
        <a:lstStyle/>
        <a:p>
          <a:pPr algn="l"/>
          <a:r>
            <a:rPr lang="el-GR" dirty="0"/>
            <a:t>4</a:t>
          </a:r>
          <a:r>
            <a:rPr lang="en-US" dirty="0"/>
            <a:t>.</a:t>
          </a:r>
          <a:r>
            <a:rPr lang="el-GR" dirty="0"/>
            <a:t> Φιλί με άγγιγμα: όταν η γλώσσα μας αγγίζει το χείλος του αγαπημένου μας προσώπου, και κλείνοντας τα μάτια μας, αγγίζουμε με τα χέρια μας το άλλο άτομο</a:t>
          </a:r>
          <a:r>
            <a:rPr lang="en-US" dirty="0"/>
            <a:t> </a:t>
          </a:r>
          <a:endParaRPr lang="el-GR" dirty="0"/>
        </a:p>
      </dgm:t>
    </dgm:pt>
    <dgm:pt modelId="{36F7594B-9B2B-448B-8FC7-6BC42846C999}" type="parTrans" cxnId="{C34352FA-8CE8-4164-99DC-FF6C58AAEB77}">
      <dgm:prSet/>
      <dgm:spPr/>
      <dgm:t>
        <a:bodyPr/>
        <a:lstStyle/>
        <a:p>
          <a:endParaRPr lang="el-GR"/>
        </a:p>
      </dgm:t>
    </dgm:pt>
    <dgm:pt modelId="{F0AA6C10-9446-44A2-8136-25FFD43FAA73}" type="sibTrans" cxnId="{C34352FA-8CE8-4164-99DC-FF6C58AAEB77}">
      <dgm:prSet/>
      <dgm:spPr/>
      <dgm:t>
        <a:bodyPr/>
        <a:lstStyle/>
        <a:p>
          <a:endParaRPr lang="el-GR"/>
        </a:p>
      </dgm:t>
    </dgm:pt>
    <dgm:pt modelId="{542901CC-5319-4BDF-A3CE-B15956D57BCF}" type="pres">
      <dgm:prSet presAssocID="{67A7281F-8EED-45F0-8E7D-3EA29855068C}" presName="diagram" presStyleCnt="0">
        <dgm:presLayoutVars>
          <dgm:dir/>
          <dgm:resizeHandles val="exact"/>
        </dgm:presLayoutVars>
      </dgm:prSet>
      <dgm:spPr/>
      <dgm:t>
        <a:bodyPr/>
        <a:lstStyle/>
        <a:p>
          <a:endParaRPr lang="en-GB"/>
        </a:p>
      </dgm:t>
    </dgm:pt>
    <dgm:pt modelId="{3FEDC407-06D8-4222-B7BA-971C1BFF2DE2}" type="pres">
      <dgm:prSet presAssocID="{332D1303-B371-4495-A066-85B21BD5308A}" presName="node" presStyleLbl="node1" presStyleIdx="0" presStyleCnt="4">
        <dgm:presLayoutVars>
          <dgm:bulletEnabled val="1"/>
        </dgm:presLayoutVars>
      </dgm:prSet>
      <dgm:spPr/>
      <dgm:t>
        <a:bodyPr/>
        <a:lstStyle/>
        <a:p>
          <a:endParaRPr lang="en-GB"/>
        </a:p>
      </dgm:t>
    </dgm:pt>
    <dgm:pt modelId="{9B5D63E8-957C-4526-9DF7-08819F93EDC7}" type="pres">
      <dgm:prSet presAssocID="{3F62BB8D-C1A6-4EFE-9A77-178CDEDC3F19}" presName="sibTrans" presStyleCnt="0"/>
      <dgm:spPr/>
    </dgm:pt>
    <dgm:pt modelId="{3553980E-A2CB-4453-B0B5-8011DAFA846B}" type="pres">
      <dgm:prSet presAssocID="{178B8AED-99F1-42F6-949B-DEFD698B2DC9}" presName="node" presStyleLbl="node1" presStyleIdx="1" presStyleCnt="4">
        <dgm:presLayoutVars>
          <dgm:bulletEnabled val="1"/>
        </dgm:presLayoutVars>
      </dgm:prSet>
      <dgm:spPr/>
      <dgm:t>
        <a:bodyPr/>
        <a:lstStyle/>
        <a:p>
          <a:endParaRPr lang="en-GB"/>
        </a:p>
      </dgm:t>
    </dgm:pt>
    <dgm:pt modelId="{68A8E5FC-7214-432D-A931-ACD17D096E5A}" type="pres">
      <dgm:prSet presAssocID="{C147828C-EA08-4FEE-B27B-9DF28CF2EBA7}" presName="sibTrans" presStyleCnt="0"/>
      <dgm:spPr/>
    </dgm:pt>
    <dgm:pt modelId="{BB07A557-8472-492B-A303-A69CA0ED26E1}" type="pres">
      <dgm:prSet presAssocID="{BE542BE9-B93F-492C-8E94-28F093B1209F}" presName="node" presStyleLbl="node1" presStyleIdx="2" presStyleCnt="4" custLinFactNeighborX="-2001" custLinFactNeighborY="2181">
        <dgm:presLayoutVars>
          <dgm:bulletEnabled val="1"/>
        </dgm:presLayoutVars>
      </dgm:prSet>
      <dgm:spPr/>
      <dgm:t>
        <a:bodyPr/>
        <a:lstStyle/>
        <a:p>
          <a:endParaRPr lang="en-GB"/>
        </a:p>
      </dgm:t>
    </dgm:pt>
    <dgm:pt modelId="{681C47F4-42E4-4102-BBDC-4690C952BC45}" type="pres">
      <dgm:prSet presAssocID="{7E6C4AC6-CE10-419A-AB92-959BA1F1B712}" presName="sibTrans" presStyleCnt="0"/>
      <dgm:spPr/>
    </dgm:pt>
    <dgm:pt modelId="{F786B4C6-46AD-4B95-9896-B69795DD7A9F}" type="pres">
      <dgm:prSet presAssocID="{AC744AAE-B8C1-4C6E-A6B1-7D5093343575}" presName="node" presStyleLbl="node1" presStyleIdx="3" presStyleCnt="4">
        <dgm:presLayoutVars>
          <dgm:bulletEnabled val="1"/>
        </dgm:presLayoutVars>
      </dgm:prSet>
      <dgm:spPr/>
      <dgm:t>
        <a:bodyPr/>
        <a:lstStyle/>
        <a:p>
          <a:endParaRPr lang="en-GB"/>
        </a:p>
      </dgm:t>
    </dgm:pt>
  </dgm:ptLst>
  <dgm:cxnLst>
    <dgm:cxn modelId="{7EEC7782-D6B9-4C02-9FDC-D84E4BAA0B18}" srcId="{67A7281F-8EED-45F0-8E7D-3EA29855068C}" destId="{178B8AED-99F1-42F6-949B-DEFD698B2DC9}" srcOrd="1" destOrd="0" parTransId="{DF34ED51-27AD-4381-A6FD-B13D66735AFE}" sibTransId="{C147828C-EA08-4FEE-B27B-9DF28CF2EBA7}"/>
    <dgm:cxn modelId="{1BDE6434-95BA-4504-9A21-4E8854F35295}" type="presOf" srcId="{BE542BE9-B93F-492C-8E94-28F093B1209F}" destId="{BB07A557-8472-492B-A303-A69CA0ED26E1}" srcOrd="0" destOrd="0" presId="urn:microsoft.com/office/officeart/2005/8/layout/default"/>
    <dgm:cxn modelId="{ED9219AF-C3EE-4F99-B9DC-34C908B45548}" type="presOf" srcId="{AC744AAE-B8C1-4C6E-A6B1-7D5093343575}" destId="{F786B4C6-46AD-4B95-9896-B69795DD7A9F}" srcOrd="0" destOrd="0" presId="urn:microsoft.com/office/officeart/2005/8/layout/default"/>
    <dgm:cxn modelId="{DE81EAF4-F87A-4A01-B391-9206B6DD564E}" type="presOf" srcId="{67A7281F-8EED-45F0-8E7D-3EA29855068C}" destId="{542901CC-5319-4BDF-A3CE-B15956D57BCF}" srcOrd="0" destOrd="0" presId="urn:microsoft.com/office/officeart/2005/8/layout/default"/>
    <dgm:cxn modelId="{74DB2EAC-3755-440C-A332-3B8E3FFED2D9}" type="presOf" srcId="{332D1303-B371-4495-A066-85B21BD5308A}" destId="{3FEDC407-06D8-4222-B7BA-971C1BFF2DE2}" srcOrd="0" destOrd="0" presId="urn:microsoft.com/office/officeart/2005/8/layout/default"/>
    <dgm:cxn modelId="{E7C677A4-3B11-4A04-BFE2-77BC920F3B70}" type="presOf" srcId="{178B8AED-99F1-42F6-949B-DEFD698B2DC9}" destId="{3553980E-A2CB-4453-B0B5-8011DAFA846B}" srcOrd="0" destOrd="0" presId="urn:microsoft.com/office/officeart/2005/8/layout/default"/>
    <dgm:cxn modelId="{6941896F-A4A0-4EB0-A295-71E578712073}" srcId="{67A7281F-8EED-45F0-8E7D-3EA29855068C}" destId="{BE542BE9-B93F-492C-8E94-28F093B1209F}" srcOrd="2" destOrd="0" parTransId="{E5E5EC06-EFE4-4CFC-BF44-944D0E95CCCD}" sibTransId="{7E6C4AC6-CE10-419A-AB92-959BA1F1B712}"/>
    <dgm:cxn modelId="{5D483A5A-9D13-42F2-A033-4E6A58DAC012}" srcId="{67A7281F-8EED-45F0-8E7D-3EA29855068C}" destId="{332D1303-B371-4495-A066-85B21BD5308A}" srcOrd="0" destOrd="0" parTransId="{4EFE5EE5-CD0F-444B-B0A4-9384BE2C53C4}" sibTransId="{3F62BB8D-C1A6-4EFE-9A77-178CDEDC3F19}"/>
    <dgm:cxn modelId="{C34352FA-8CE8-4164-99DC-FF6C58AAEB77}" srcId="{67A7281F-8EED-45F0-8E7D-3EA29855068C}" destId="{AC744AAE-B8C1-4C6E-A6B1-7D5093343575}" srcOrd="3" destOrd="0" parTransId="{36F7594B-9B2B-448B-8FC7-6BC42846C999}" sibTransId="{F0AA6C10-9446-44A2-8136-25FFD43FAA73}"/>
    <dgm:cxn modelId="{6774157D-217D-4E93-A5DC-CBC7B0C041FD}" type="presParOf" srcId="{542901CC-5319-4BDF-A3CE-B15956D57BCF}" destId="{3FEDC407-06D8-4222-B7BA-971C1BFF2DE2}" srcOrd="0" destOrd="0" presId="urn:microsoft.com/office/officeart/2005/8/layout/default"/>
    <dgm:cxn modelId="{28A178BA-5DB7-42BE-996A-F0CBAA30CFB4}" type="presParOf" srcId="{542901CC-5319-4BDF-A3CE-B15956D57BCF}" destId="{9B5D63E8-957C-4526-9DF7-08819F93EDC7}" srcOrd="1" destOrd="0" presId="urn:microsoft.com/office/officeart/2005/8/layout/default"/>
    <dgm:cxn modelId="{DF86245F-A514-4E15-AC2C-5BF827B9AACB}" type="presParOf" srcId="{542901CC-5319-4BDF-A3CE-B15956D57BCF}" destId="{3553980E-A2CB-4453-B0B5-8011DAFA846B}" srcOrd="2" destOrd="0" presId="urn:microsoft.com/office/officeart/2005/8/layout/default"/>
    <dgm:cxn modelId="{7ECBD5CA-877D-4FD5-A273-916313764ABF}" type="presParOf" srcId="{542901CC-5319-4BDF-A3CE-B15956D57BCF}" destId="{68A8E5FC-7214-432D-A931-ACD17D096E5A}" srcOrd="3" destOrd="0" presId="urn:microsoft.com/office/officeart/2005/8/layout/default"/>
    <dgm:cxn modelId="{A55ECED3-3848-4F2B-8EE8-09791291EB96}" type="presParOf" srcId="{542901CC-5319-4BDF-A3CE-B15956D57BCF}" destId="{BB07A557-8472-492B-A303-A69CA0ED26E1}" srcOrd="4" destOrd="0" presId="urn:microsoft.com/office/officeart/2005/8/layout/default"/>
    <dgm:cxn modelId="{6772AD77-122B-402A-97A8-195E09A3BEF1}" type="presParOf" srcId="{542901CC-5319-4BDF-A3CE-B15956D57BCF}" destId="{681C47F4-42E4-4102-BBDC-4690C952BC45}" srcOrd="5" destOrd="0" presId="urn:microsoft.com/office/officeart/2005/8/layout/default"/>
    <dgm:cxn modelId="{B972A8AF-1691-4C76-91E2-D512638E048F}" type="presParOf" srcId="{542901CC-5319-4BDF-A3CE-B15956D57BCF}" destId="{F786B4C6-46AD-4B95-9896-B69795DD7A9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2594DB-C870-4B92-AC1F-D60DF92709C4}" type="doc">
      <dgm:prSet loTypeId="urn:microsoft.com/office/officeart/2005/8/layout/gear1" loCatId="cycle" qsTypeId="urn:microsoft.com/office/officeart/2005/8/quickstyle/simple4" qsCatId="simple" csTypeId="urn:microsoft.com/office/officeart/2005/8/colors/colorful1" csCatId="colorful" phldr="1"/>
      <dgm:spPr/>
      <dgm:t>
        <a:bodyPr/>
        <a:lstStyle/>
        <a:p>
          <a:endParaRPr lang="el-GR"/>
        </a:p>
      </dgm:t>
    </dgm:pt>
    <dgm:pt modelId="{FBEE3C34-F344-40E2-8DCA-DE19E2103310}">
      <dgm:prSet custT="1"/>
      <dgm:spPr/>
      <dgm:t>
        <a:bodyPr/>
        <a:lstStyle/>
        <a:p>
          <a:r>
            <a:rPr lang="el-GR" sz="1200" b="1" dirty="0">
              <a:solidFill>
                <a:schemeClr val="bg2"/>
              </a:solidFill>
            </a:rPr>
            <a:t>Διαπολιτισμικοί όροι
</a:t>
          </a:r>
          <a:r>
            <a:rPr lang="el-GR" sz="1200" b="0" dirty="0">
              <a:solidFill>
                <a:schemeClr val="bg2"/>
              </a:solidFill>
            </a:rPr>
            <a:t>Πολυπολιτισμικότητα</a:t>
          </a:r>
          <a:r>
            <a:rPr lang="el-GR" sz="1200" b="1" dirty="0">
              <a:solidFill>
                <a:schemeClr val="bg2"/>
              </a:solidFill>
            </a:rPr>
            <a:t>
</a:t>
          </a:r>
          <a:r>
            <a:rPr lang="el-GR" sz="1200" b="0" dirty="0">
              <a:solidFill>
                <a:schemeClr val="bg2"/>
              </a:solidFill>
            </a:rPr>
            <a:t>Ρατσισμός</a:t>
          </a:r>
          <a:r>
            <a:rPr lang="el-GR" sz="1200" b="1" dirty="0">
              <a:solidFill>
                <a:schemeClr val="bg2"/>
              </a:solidFill>
            </a:rPr>
            <a:t>
</a:t>
          </a:r>
          <a:r>
            <a:rPr lang="el-GR" sz="1200" b="0" dirty="0">
              <a:solidFill>
                <a:schemeClr val="bg2"/>
              </a:solidFill>
            </a:rPr>
            <a:t>Διαπολιτισμικότητα</a:t>
          </a:r>
          <a:r>
            <a:rPr lang="el-GR" sz="1200" b="1" dirty="0">
              <a:solidFill>
                <a:schemeClr val="bg2"/>
              </a:solidFill>
            </a:rPr>
            <a:t>
</a:t>
          </a:r>
          <a:r>
            <a:rPr lang="el-GR" sz="1200" b="0" dirty="0">
              <a:solidFill>
                <a:schemeClr val="bg2"/>
              </a:solidFill>
            </a:rPr>
            <a:t>Μετανάστες</a:t>
          </a:r>
          <a:r>
            <a:rPr lang="el-GR" sz="1200" b="1" dirty="0">
              <a:solidFill>
                <a:schemeClr val="bg2"/>
              </a:solidFill>
            </a:rPr>
            <a:t>
</a:t>
          </a:r>
          <a:r>
            <a:rPr lang="el-GR" sz="1200" b="0" dirty="0">
              <a:solidFill>
                <a:schemeClr val="bg2"/>
              </a:solidFill>
            </a:rPr>
            <a:t>Πολιτισμός</a:t>
          </a:r>
        </a:p>
      </dgm:t>
    </dgm:pt>
    <dgm:pt modelId="{2376253F-1005-4DA3-ADDB-225B98F91280}" type="parTrans" cxnId="{D4F7BAAE-A9B2-4D54-A973-F22E0359F51B}">
      <dgm:prSet/>
      <dgm:spPr/>
      <dgm:t>
        <a:bodyPr/>
        <a:lstStyle/>
        <a:p>
          <a:endParaRPr lang="el-GR"/>
        </a:p>
      </dgm:t>
    </dgm:pt>
    <dgm:pt modelId="{E430BEC1-6660-4255-890D-90B2AF633D13}" type="sibTrans" cxnId="{D4F7BAAE-A9B2-4D54-A973-F22E0359F51B}">
      <dgm:prSet/>
      <dgm:spPr/>
      <dgm:t>
        <a:bodyPr/>
        <a:lstStyle/>
        <a:p>
          <a:endParaRPr lang="el-GR"/>
        </a:p>
      </dgm:t>
    </dgm:pt>
    <dgm:pt modelId="{D07A1FBF-52A1-4922-ABB4-7F8F90241870}">
      <dgm:prSet/>
      <dgm:spPr/>
      <dgm:t>
        <a:bodyPr/>
        <a:lstStyle/>
        <a:p>
          <a:endParaRPr lang="el-GR" dirty="0"/>
        </a:p>
      </dgm:t>
    </dgm:pt>
    <dgm:pt modelId="{FEF708E8-2CF1-4BEB-A4C7-0620916BC201}" type="parTrans" cxnId="{3E741550-CA79-46DA-9AA3-55909E39F710}">
      <dgm:prSet/>
      <dgm:spPr/>
      <dgm:t>
        <a:bodyPr/>
        <a:lstStyle/>
        <a:p>
          <a:endParaRPr lang="el-GR"/>
        </a:p>
      </dgm:t>
    </dgm:pt>
    <dgm:pt modelId="{59E21894-9BB7-4664-BFB1-950EAE5D38F1}" type="sibTrans" cxnId="{3E741550-CA79-46DA-9AA3-55909E39F710}">
      <dgm:prSet/>
      <dgm:spPr/>
      <dgm:t>
        <a:bodyPr/>
        <a:lstStyle/>
        <a:p>
          <a:endParaRPr lang="el-GR"/>
        </a:p>
      </dgm:t>
    </dgm:pt>
    <dgm:pt modelId="{097CB558-6E95-4DD8-8FBB-E804CD65FB1B}">
      <dgm:prSet/>
      <dgm:spPr/>
      <dgm:t>
        <a:bodyPr/>
        <a:lstStyle/>
        <a:p>
          <a:endParaRPr lang="el-GR"/>
        </a:p>
      </dgm:t>
    </dgm:pt>
    <dgm:pt modelId="{52785222-B5A0-48C8-BB64-797A2F104FBB}" type="parTrans" cxnId="{8BAECFEB-7303-4441-A1CD-2C5AEB1992BC}">
      <dgm:prSet/>
      <dgm:spPr/>
      <dgm:t>
        <a:bodyPr/>
        <a:lstStyle/>
        <a:p>
          <a:endParaRPr lang="el-GR"/>
        </a:p>
      </dgm:t>
    </dgm:pt>
    <dgm:pt modelId="{6FB99932-D219-4698-8124-1391CCDD4C48}" type="sibTrans" cxnId="{8BAECFEB-7303-4441-A1CD-2C5AEB1992BC}">
      <dgm:prSet/>
      <dgm:spPr/>
      <dgm:t>
        <a:bodyPr/>
        <a:lstStyle/>
        <a:p>
          <a:endParaRPr lang="el-GR"/>
        </a:p>
      </dgm:t>
    </dgm:pt>
    <dgm:pt modelId="{7A8514F4-FACC-4242-80A4-CC97F0B71858}">
      <dgm:prSet/>
      <dgm:spPr/>
      <dgm:t>
        <a:bodyPr/>
        <a:lstStyle/>
        <a:p>
          <a:endParaRPr lang="el-GR"/>
        </a:p>
      </dgm:t>
    </dgm:pt>
    <dgm:pt modelId="{470A876C-9E91-4101-92E9-75F9012FDC16}" type="parTrans" cxnId="{196AC132-553B-415C-B260-E1DB3A84B8FC}">
      <dgm:prSet/>
      <dgm:spPr/>
      <dgm:t>
        <a:bodyPr/>
        <a:lstStyle/>
        <a:p>
          <a:endParaRPr lang="el-GR"/>
        </a:p>
      </dgm:t>
    </dgm:pt>
    <dgm:pt modelId="{55F3727D-A63A-4EAE-AB2A-B06C89F6824C}" type="sibTrans" cxnId="{196AC132-553B-415C-B260-E1DB3A84B8FC}">
      <dgm:prSet/>
      <dgm:spPr/>
      <dgm:t>
        <a:bodyPr/>
        <a:lstStyle/>
        <a:p>
          <a:endParaRPr lang="el-GR"/>
        </a:p>
      </dgm:t>
    </dgm:pt>
    <dgm:pt modelId="{BAE63390-5E2B-48D3-B6E7-B31CA73DA147}">
      <dgm:prSet custScaleX="128211" custScaleY="133473" custLinFactNeighborX="-9181" custLinFactNeighborY="9038"/>
      <dgm:spPr/>
      <dgm:t>
        <a:bodyPr/>
        <a:lstStyle/>
        <a:p>
          <a:endParaRPr lang="el-GR"/>
        </a:p>
      </dgm:t>
    </dgm:pt>
    <dgm:pt modelId="{1CC8B8BF-E4EC-47E5-B48B-6339BE4836A1}" type="parTrans" cxnId="{C8CD6B9C-6EC1-4B81-801F-14E5C21A72AF}">
      <dgm:prSet/>
      <dgm:spPr/>
      <dgm:t>
        <a:bodyPr/>
        <a:lstStyle/>
        <a:p>
          <a:endParaRPr lang="el-GR"/>
        </a:p>
      </dgm:t>
    </dgm:pt>
    <dgm:pt modelId="{6AAAAF70-0A88-42B9-854A-D59BAE0A77AB}" type="sibTrans" cxnId="{C8CD6B9C-6EC1-4B81-801F-14E5C21A72AF}">
      <dgm:prSet custAng="7575861" custLinFactNeighborX="7201" custLinFactNeighborY="-319"/>
      <dgm:spPr/>
      <dgm:t>
        <a:bodyPr/>
        <a:lstStyle/>
        <a:p>
          <a:endParaRPr lang="el-GR"/>
        </a:p>
      </dgm:t>
    </dgm:pt>
    <dgm:pt modelId="{4E0872CA-18B4-49D5-8637-F4DD5E1AA1AA}">
      <dgm:prSet custScaleX="128211" custScaleY="133473" custLinFactNeighborX="-9181" custLinFactNeighborY="9038"/>
      <dgm:spPr/>
      <dgm:t>
        <a:bodyPr/>
        <a:lstStyle/>
        <a:p>
          <a:endParaRPr lang="el-GR"/>
        </a:p>
      </dgm:t>
    </dgm:pt>
    <dgm:pt modelId="{5204C3C6-60BD-4E04-9510-E862CEFB1E2F}" type="parTrans" cxnId="{1D6D4A3E-0BC1-4478-8123-9C6753109FB4}">
      <dgm:prSet/>
      <dgm:spPr/>
      <dgm:t>
        <a:bodyPr/>
        <a:lstStyle/>
        <a:p>
          <a:endParaRPr lang="el-GR"/>
        </a:p>
      </dgm:t>
    </dgm:pt>
    <dgm:pt modelId="{0EAE3E87-1F1D-4AF0-A6A1-D34CD3C58109}" type="sibTrans" cxnId="{1D6D4A3E-0BC1-4478-8123-9C6753109FB4}">
      <dgm:prSet custAng="7575861" custLinFactNeighborX="7201" custLinFactNeighborY="-319"/>
      <dgm:spPr/>
      <dgm:t>
        <a:bodyPr/>
        <a:lstStyle/>
        <a:p>
          <a:endParaRPr lang="el-GR"/>
        </a:p>
      </dgm:t>
    </dgm:pt>
    <dgm:pt modelId="{0840DCEC-3DBC-4E45-A83D-585581874019}">
      <dgm:prSet custT="1"/>
      <dgm:spPr/>
      <dgm:t>
        <a:bodyPr/>
        <a:lstStyle/>
        <a:p>
          <a:r>
            <a:rPr lang="el-GR" sz="1100" b="1" dirty="0">
              <a:solidFill>
                <a:schemeClr val="bg2"/>
              </a:solidFill>
            </a:rPr>
            <a:t>Κοινοί Όροι
</a:t>
          </a:r>
          <a:r>
            <a:rPr lang="el-GR" sz="1100" b="0" dirty="0">
              <a:solidFill>
                <a:schemeClr val="bg2"/>
              </a:solidFill>
            </a:rPr>
            <a:t>Στερεότυπα</a:t>
          </a:r>
          <a:r>
            <a:rPr lang="el-GR" sz="1100" b="1" dirty="0">
              <a:solidFill>
                <a:schemeClr val="bg2"/>
              </a:solidFill>
            </a:rPr>
            <a:t>
</a:t>
          </a:r>
          <a:r>
            <a:rPr lang="el-GR" sz="1100" b="0" dirty="0">
              <a:solidFill>
                <a:schemeClr val="bg2"/>
              </a:solidFill>
            </a:rPr>
            <a:t>Διακρίσεις</a:t>
          </a:r>
          <a:r>
            <a:rPr lang="el-GR" sz="1100" b="1" dirty="0">
              <a:solidFill>
                <a:schemeClr val="bg2"/>
              </a:solidFill>
            </a:rPr>
            <a:t>
</a:t>
          </a:r>
          <a:r>
            <a:rPr lang="el-GR" sz="1100" b="0" dirty="0">
              <a:solidFill>
                <a:schemeClr val="bg2"/>
              </a:solidFill>
            </a:rPr>
            <a:t>Ανεκτικότητα</a:t>
          </a:r>
          <a:r>
            <a:rPr lang="el-GR" sz="1100" b="1" dirty="0">
              <a:solidFill>
                <a:schemeClr val="bg2"/>
              </a:solidFill>
            </a:rPr>
            <a:t>
</a:t>
          </a:r>
          <a:r>
            <a:rPr lang="el-GR" sz="1100" b="0" dirty="0">
              <a:solidFill>
                <a:schemeClr val="bg2"/>
              </a:solidFill>
            </a:rPr>
            <a:t>Ισότητα</a:t>
          </a:r>
          <a:r>
            <a:rPr lang="el-GR" sz="1100" b="1" dirty="0">
              <a:solidFill>
                <a:schemeClr val="bg2"/>
              </a:solidFill>
            </a:rPr>
            <a:t>
</a:t>
          </a:r>
          <a:r>
            <a:rPr lang="el-GR" sz="1100" b="0" dirty="0">
              <a:solidFill>
                <a:schemeClr val="bg2"/>
              </a:solidFill>
            </a:rPr>
            <a:t>Κοινωνικοποίηση</a:t>
          </a:r>
          <a:r>
            <a:rPr lang="el-GR" sz="1100" b="1" dirty="0">
              <a:solidFill>
                <a:schemeClr val="bg2"/>
              </a:solidFill>
            </a:rPr>
            <a:t>
</a:t>
          </a:r>
          <a:r>
            <a:rPr lang="el-GR" sz="1100" b="0" dirty="0">
              <a:solidFill>
                <a:schemeClr val="bg2"/>
              </a:solidFill>
            </a:rPr>
            <a:t>Μειονότητες</a:t>
          </a:r>
          <a:endParaRPr lang="el-GR" sz="1200" b="0" dirty="0">
            <a:solidFill>
              <a:schemeClr val="bg2"/>
            </a:solidFill>
          </a:endParaRPr>
        </a:p>
      </dgm:t>
    </dgm:pt>
    <dgm:pt modelId="{EB7D31F5-7850-4B1E-B7F7-826E7EC1E025}" type="parTrans" cxnId="{99FAC8F1-EDA4-4383-8325-F2FFF89F43B4}">
      <dgm:prSet/>
      <dgm:spPr/>
      <dgm:t>
        <a:bodyPr/>
        <a:lstStyle/>
        <a:p>
          <a:endParaRPr lang="el-GR"/>
        </a:p>
      </dgm:t>
    </dgm:pt>
    <dgm:pt modelId="{4FBE0044-241E-444D-A86B-246011F291D6}" type="sibTrans" cxnId="{99FAC8F1-EDA4-4383-8325-F2FFF89F43B4}">
      <dgm:prSet/>
      <dgm:spPr/>
      <dgm:t>
        <a:bodyPr/>
        <a:lstStyle/>
        <a:p>
          <a:endParaRPr lang="el-GR"/>
        </a:p>
      </dgm:t>
    </dgm:pt>
    <dgm:pt modelId="{DFD62466-3BA6-480B-9F02-77F62AAFB14A}">
      <dgm:prSet custT="1"/>
      <dgm:spPr/>
      <dgm:t>
        <a:bodyPr/>
        <a:lstStyle/>
        <a:p>
          <a:r>
            <a:rPr lang="el-GR" sz="1200" b="1" dirty="0">
              <a:solidFill>
                <a:schemeClr val="bg2"/>
              </a:solidFill>
            </a:rPr>
            <a:t>Όροι φύλου
</a:t>
          </a:r>
          <a:r>
            <a:rPr lang="el-GR" sz="1200" b="0" dirty="0">
              <a:solidFill>
                <a:schemeClr val="bg2"/>
              </a:solidFill>
            </a:rPr>
            <a:t>Σεξουαλικότητα</a:t>
          </a:r>
          <a:r>
            <a:rPr lang="el-GR" sz="1200" b="1" dirty="0">
              <a:solidFill>
                <a:schemeClr val="bg2"/>
              </a:solidFill>
            </a:rPr>
            <a:t>
</a:t>
          </a:r>
          <a:r>
            <a:rPr lang="el-GR" sz="1200" b="0" dirty="0">
              <a:solidFill>
                <a:schemeClr val="bg2"/>
              </a:solidFill>
            </a:rPr>
            <a:t>Φεμινισμός</a:t>
          </a:r>
          <a:r>
            <a:rPr lang="el-GR" sz="1200" b="1" dirty="0">
              <a:solidFill>
                <a:schemeClr val="bg2"/>
              </a:solidFill>
            </a:rPr>
            <a:t>
</a:t>
          </a:r>
          <a:r>
            <a:rPr lang="el-GR" sz="1200" b="0" dirty="0">
              <a:solidFill>
                <a:schemeClr val="bg2"/>
              </a:solidFill>
            </a:rPr>
            <a:t>Σεξισμός</a:t>
          </a:r>
          <a:r>
            <a:rPr lang="el-GR" sz="1200" b="1" dirty="0">
              <a:solidFill>
                <a:schemeClr val="bg2"/>
              </a:solidFill>
            </a:rPr>
            <a:t>
</a:t>
          </a:r>
          <a:r>
            <a:rPr lang="el-GR" sz="1200" b="0" dirty="0">
              <a:solidFill>
                <a:schemeClr val="bg2"/>
              </a:solidFill>
            </a:rPr>
            <a:t>Βιολογικό Φύλο
Κοινωνικό Φύλο</a:t>
          </a:r>
        </a:p>
      </dgm:t>
    </dgm:pt>
    <dgm:pt modelId="{67D51660-FA96-4479-AEEE-296995B34C82}" type="parTrans" cxnId="{A4DBD233-A3F9-4FDE-A878-42C693F76B0F}">
      <dgm:prSet/>
      <dgm:spPr/>
      <dgm:t>
        <a:bodyPr/>
        <a:lstStyle/>
        <a:p>
          <a:endParaRPr lang="el-GR"/>
        </a:p>
      </dgm:t>
    </dgm:pt>
    <dgm:pt modelId="{28538D5F-AD20-4687-8324-8A60D9A94D96}" type="sibTrans" cxnId="{A4DBD233-A3F9-4FDE-A878-42C693F76B0F}">
      <dgm:prSet/>
      <dgm:spPr/>
      <dgm:t>
        <a:bodyPr/>
        <a:lstStyle/>
        <a:p>
          <a:endParaRPr lang="el-GR"/>
        </a:p>
      </dgm:t>
    </dgm:pt>
    <dgm:pt modelId="{FC19F1C0-ED0F-45AD-8658-6501162B410D}" type="pres">
      <dgm:prSet presAssocID="{0E2594DB-C870-4B92-AC1F-D60DF92709C4}" presName="composite" presStyleCnt="0">
        <dgm:presLayoutVars>
          <dgm:chMax val="3"/>
          <dgm:animLvl val="lvl"/>
          <dgm:resizeHandles val="exact"/>
        </dgm:presLayoutVars>
      </dgm:prSet>
      <dgm:spPr/>
      <dgm:t>
        <a:bodyPr/>
        <a:lstStyle/>
        <a:p>
          <a:endParaRPr lang="en-GB"/>
        </a:p>
      </dgm:t>
    </dgm:pt>
    <dgm:pt modelId="{EF6B7678-83C0-45BD-A93E-D3F309A6D5FC}" type="pres">
      <dgm:prSet presAssocID="{FBEE3C34-F344-40E2-8DCA-DE19E2103310}" presName="gear1" presStyleLbl="node1" presStyleIdx="0" presStyleCnt="3" custScaleX="113413" custScaleY="118488" custLinFactNeighborX="22077" custLinFactNeighborY="107">
        <dgm:presLayoutVars>
          <dgm:chMax val="1"/>
          <dgm:bulletEnabled val="1"/>
        </dgm:presLayoutVars>
      </dgm:prSet>
      <dgm:spPr/>
      <dgm:t>
        <a:bodyPr/>
        <a:lstStyle/>
        <a:p>
          <a:endParaRPr lang="en-GB"/>
        </a:p>
      </dgm:t>
    </dgm:pt>
    <dgm:pt modelId="{7FB9C22A-B9B1-4F72-8583-EC61EF60F6CD}" type="pres">
      <dgm:prSet presAssocID="{FBEE3C34-F344-40E2-8DCA-DE19E2103310}" presName="gear1srcNode" presStyleLbl="node1" presStyleIdx="0" presStyleCnt="3"/>
      <dgm:spPr/>
      <dgm:t>
        <a:bodyPr/>
        <a:lstStyle/>
        <a:p>
          <a:endParaRPr lang="en-GB"/>
        </a:p>
      </dgm:t>
    </dgm:pt>
    <dgm:pt modelId="{475DD113-29B2-4F98-89C8-5947ED1F68AC}" type="pres">
      <dgm:prSet presAssocID="{FBEE3C34-F344-40E2-8DCA-DE19E2103310}" presName="gear1dstNode" presStyleLbl="node1" presStyleIdx="0" presStyleCnt="3"/>
      <dgm:spPr/>
      <dgm:t>
        <a:bodyPr/>
        <a:lstStyle/>
        <a:p>
          <a:endParaRPr lang="en-GB"/>
        </a:p>
      </dgm:t>
    </dgm:pt>
    <dgm:pt modelId="{701CA509-FB82-4D22-B145-C565DADE3BB6}" type="pres">
      <dgm:prSet presAssocID="{DFD62466-3BA6-480B-9F02-77F62AAFB14A}" presName="gear2" presStyleLbl="node1" presStyleIdx="1" presStyleCnt="3" custScaleX="154549" custScaleY="130721" custLinFactNeighborX="-19048" custLinFactNeighborY="31535">
        <dgm:presLayoutVars>
          <dgm:chMax val="1"/>
          <dgm:bulletEnabled val="1"/>
        </dgm:presLayoutVars>
      </dgm:prSet>
      <dgm:spPr/>
      <dgm:t>
        <a:bodyPr/>
        <a:lstStyle/>
        <a:p>
          <a:endParaRPr lang="en-GB"/>
        </a:p>
      </dgm:t>
    </dgm:pt>
    <dgm:pt modelId="{CEACE785-5CD8-45C8-BDA3-AC7EFE1A5607}" type="pres">
      <dgm:prSet presAssocID="{DFD62466-3BA6-480B-9F02-77F62AAFB14A}" presName="gear2srcNode" presStyleLbl="node1" presStyleIdx="1" presStyleCnt="3"/>
      <dgm:spPr/>
      <dgm:t>
        <a:bodyPr/>
        <a:lstStyle/>
        <a:p>
          <a:endParaRPr lang="en-GB"/>
        </a:p>
      </dgm:t>
    </dgm:pt>
    <dgm:pt modelId="{E6628D93-8FD7-43D5-947F-3B05B863362E}" type="pres">
      <dgm:prSet presAssocID="{DFD62466-3BA6-480B-9F02-77F62AAFB14A}" presName="gear2dstNode" presStyleLbl="node1" presStyleIdx="1" presStyleCnt="3"/>
      <dgm:spPr/>
      <dgm:t>
        <a:bodyPr/>
        <a:lstStyle/>
        <a:p>
          <a:endParaRPr lang="en-GB"/>
        </a:p>
      </dgm:t>
    </dgm:pt>
    <dgm:pt modelId="{60BD19A1-085B-445F-9F09-6B1729EC8BB4}" type="pres">
      <dgm:prSet presAssocID="{0840DCEC-3DBC-4E45-A83D-585581874019}" presName="gear3" presStyleLbl="node1" presStyleIdx="2" presStyleCnt="3" custScaleX="135991" custScaleY="117621"/>
      <dgm:spPr/>
      <dgm:t>
        <a:bodyPr/>
        <a:lstStyle/>
        <a:p>
          <a:endParaRPr lang="en-GB"/>
        </a:p>
      </dgm:t>
    </dgm:pt>
    <dgm:pt modelId="{F42258F8-A5F0-47C9-A513-C058F937A955}" type="pres">
      <dgm:prSet presAssocID="{0840DCEC-3DBC-4E45-A83D-585581874019}" presName="gear3tx" presStyleLbl="node1" presStyleIdx="2" presStyleCnt="3">
        <dgm:presLayoutVars>
          <dgm:chMax val="1"/>
          <dgm:bulletEnabled val="1"/>
        </dgm:presLayoutVars>
      </dgm:prSet>
      <dgm:spPr/>
      <dgm:t>
        <a:bodyPr/>
        <a:lstStyle/>
        <a:p>
          <a:endParaRPr lang="en-GB"/>
        </a:p>
      </dgm:t>
    </dgm:pt>
    <dgm:pt modelId="{91C6DBF9-77EB-4280-9D50-B0C0F4D7A827}" type="pres">
      <dgm:prSet presAssocID="{0840DCEC-3DBC-4E45-A83D-585581874019}" presName="gear3srcNode" presStyleLbl="node1" presStyleIdx="2" presStyleCnt="3"/>
      <dgm:spPr/>
      <dgm:t>
        <a:bodyPr/>
        <a:lstStyle/>
        <a:p>
          <a:endParaRPr lang="en-GB"/>
        </a:p>
      </dgm:t>
    </dgm:pt>
    <dgm:pt modelId="{93708468-21C7-43E2-8474-3CF35C3F52A8}" type="pres">
      <dgm:prSet presAssocID="{0840DCEC-3DBC-4E45-A83D-585581874019}" presName="gear3dstNode" presStyleLbl="node1" presStyleIdx="2" presStyleCnt="3"/>
      <dgm:spPr/>
      <dgm:t>
        <a:bodyPr/>
        <a:lstStyle/>
        <a:p>
          <a:endParaRPr lang="en-GB"/>
        </a:p>
      </dgm:t>
    </dgm:pt>
    <dgm:pt modelId="{860BF717-1F1E-4BD3-956E-BCC025A18BD3}" type="pres">
      <dgm:prSet presAssocID="{E430BEC1-6660-4255-890D-90B2AF633D13}" presName="connector1" presStyleLbl="sibTrans2D1" presStyleIdx="0" presStyleCnt="3" custLinFactNeighborX="36016" custLinFactNeighborY="-7266"/>
      <dgm:spPr/>
      <dgm:t>
        <a:bodyPr/>
        <a:lstStyle/>
        <a:p>
          <a:endParaRPr lang="en-GB"/>
        </a:p>
      </dgm:t>
    </dgm:pt>
    <dgm:pt modelId="{1F7E50DE-F9B5-4F46-BCDB-9B76CA1C99E4}" type="pres">
      <dgm:prSet presAssocID="{28538D5F-AD20-4687-8324-8A60D9A94D96}" presName="connector2" presStyleLbl="sibTrans2D1" presStyleIdx="1" presStyleCnt="3" custLinFactNeighborX="-31313" custLinFactNeighborY="15256"/>
      <dgm:spPr/>
      <dgm:t>
        <a:bodyPr/>
        <a:lstStyle/>
        <a:p>
          <a:endParaRPr lang="en-GB"/>
        </a:p>
      </dgm:t>
    </dgm:pt>
    <dgm:pt modelId="{C822AF7B-C871-423C-BE52-1C70A1A21B02}" type="pres">
      <dgm:prSet presAssocID="{4FBE0044-241E-444D-A86B-246011F291D6}" presName="connector3" presStyleLbl="sibTrans2D1" presStyleIdx="2" presStyleCnt="3" custAng="6848527" custLinFactNeighborX="34186" custLinFactNeighborY="13467"/>
      <dgm:spPr/>
      <dgm:t>
        <a:bodyPr/>
        <a:lstStyle/>
        <a:p>
          <a:endParaRPr lang="en-GB"/>
        </a:p>
      </dgm:t>
    </dgm:pt>
  </dgm:ptLst>
  <dgm:cxnLst>
    <dgm:cxn modelId="{99FAC8F1-EDA4-4383-8325-F2FFF89F43B4}" srcId="{0E2594DB-C870-4B92-AC1F-D60DF92709C4}" destId="{0840DCEC-3DBC-4E45-A83D-585581874019}" srcOrd="2" destOrd="0" parTransId="{EB7D31F5-7850-4B1E-B7F7-826E7EC1E025}" sibTransId="{4FBE0044-241E-444D-A86B-246011F291D6}"/>
    <dgm:cxn modelId="{5957DDFB-3F14-4461-AA3C-5FCEE7418191}" type="presOf" srcId="{DFD62466-3BA6-480B-9F02-77F62AAFB14A}" destId="{CEACE785-5CD8-45C8-BDA3-AC7EFE1A5607}" srcOrd="1" destOrd="0" presId="urn:microsoft.com/office/officeart/2005/8/layout/gear1"/>
    <dgm:cxn modelId="{3E741550-CA79-46DA-9AA3-55909E39F710}" srcId="{0E2594DB-C870-4B92-AC1F-D60DF92709C4}" destId="{D07A1FBF-52A1-4922-ABB4-7F8F90241870}" srcOrd="3" destOrd="0" parTransId="{FEF708E8-2CF1-4BEB-A4C7-0620916BC201}" sibTransId="{59E21894-9BB7-4664-BFB1-950EAE5D38F1}"/>
    <dgm:cxn modelId="{8BAECFEB-7303-4441-A1CD-2C5AEB1992BC}" srcId="{0E2594DB-C870-4B92-AC1F-D60DF92709C4}" destId="{097CB558-6E95-4DD8-8FBB-E804CD65FB1B}" srcOrd="4" destOrd="0" parTransId="{52785222-B5A0-48C8-BB64-797A2F104FBB}" sibTransId="{6FB99932-D219-4698-8124-1391CCDD4C48}"/>
    <dgm:cxn modelId="{A4DBD233-A3F9-4FDE-A878-42C693F76B0F}" srcId="{0E2594DB-C870-4B92-AC1F-D60DF92709C4}" destId="{DFD62466-3BA6-480B-9F02-77F62AAFB14A}" srcOrd="1" destOrd="0" parTransId="{67D51660-FA96-4479-AEEE-296995B34C82}" sibTransId="{28538D5F-AD20-4687-8324-8A60D9A94D96}"/>
    <dgm:cxn modelId="{5882EAEA-CAFD-4720-B448-3385807A5DF7}" type="presOf" srcId="{DFD62466-3BA6-480B-9F02-77F62AAFB14A}" destId="{701CA509-FB82-4D22-B145-C565DADE3BB6}" srcOrd="0" destOrd="0" presId="urn:microsoft.com/office/officeart/2005/8/layout/gear1"/>
    <dgm:cxn modelId="{E052F3F3-C043-4E06-A520-406729C8A263}" type="presOf" srcId="{28538D5F-AD20-4687-8324-8A60D9A94D96}" destId="{1F7E50DE-F9B5-4F46-BCDB-9B76CA1C99E4}" srcOrd="0" destOrd="0" presId="urn:microsoft.com/office/officeart/2005/8/layout/gear1"/>
    <dgm:cxn modelId="{4D573BE3-A7F7-463F-8D5B-67EEE921FC10}" type="presOf" srcId="{DFD62466-3BA6-480B-9F02-77F62AAFB14A}" destId="{E6628D93-8FD7-43D5-947F-3B05B863362E}" srcOrd="2" destOrd="0" presId="urn:microsoft.com/office/officeart/2005/8/layout/gear1"/>
    <dgm:cxn modelId="{196AC132-553B-415C-B260-E1DB3A84B8FC}" srcId="{0E2594DB-C870-4B92-AC1F-D60DF92709C4}" destId="{7A8514F4-FACC-4242-80A4-CC97F0B71858}" srcOrd="5" destOrd="0" parTransId="{470A876C-9E91-4101-92E9-75F9012FDC16}" sibTransId="{55F3727D-A63A-4EAE-AB2A-B06C89F6824C}"/>
    <dgm:cxn modelId="{E6D6E95D-FEE2-415D-A0CC-DE56FA087CC6}" type="presOf" srcId="{FBEE3C34-F344-40E2-8DCA-DE19E2103310}" destId="{475DD113-29B2-4F98-89C8-5947ED1F68AC}" srcOrd="2" destOrd="0" presId="urn:microsoft.com/office/officeart/2005/8/layout/gear1"/>
    <dgm:cxn modelId="{910F8205-3324-41DB-9F3B-E739D6D6D53C}" type="presOf" srcId="{FBEE3C34-F344-40E2-8DCA-DE19E2103310}" destId="{7FB9C22A-B9B1-4F72-8583-EC61EF60F6CD}" srcOrd="1" destOrd="0" presId="urn:microsoft.com/office/officeart/2005/8/layout/gear1"/>
    <dgm:cxn modelId="{7D8EF09F-87F3-427A-9672-340544086A9C}" type="presOf" srcId="{0840DCEC-3DBC-4E45-A83D-585581874019}" destId="{93708468-21C7-43E2-8474-3CF35C3F52A8}" srcOrd="3" destOrd="0" presId="urn:microsoft.com/office/officeart/2005/8/layout/gear1"/>
    <dgm:cxn modelId="{C8CD6B9C-6EC1-4B81-801F-14E5C21A72AF}" srcId="{0E2594DB-C870-4B92-AC1F-D60DF92709C4}" destId="{BAE63390-5E2B-48D3-B6E7-B31CA73DA147}" srcOrd="6" destOrd="0" parTransId="{1CC8B8BF-E4EC-47E5-B48B-6339BE4836A1}" sibTransId="{6AAAAF70-0A88-42B9-854A-D59BAE0A77AB}"/>
    <dgm:cxn modelId="{68AB982E-F342-4D8A-BB93-C5E0AF34287D}" type="presOf" srcId="{0E2594DB-C870-4B92-AC1F-D60DF92709C4}" destId="{FC19F1C0-ED0F-45AD-8658-6501162B410D}" srcOrd="0" destOrd="0" presId="urn:microsoft.com/office/officeart/2005/8/layout/gear1"/>
    <dgm:cxn modelId="{40A78E9A-8055-42FE-AA5D-9C7F6F5ED9E3}" type="presOf" srcId="{0840DCEC-3DBC-4E45-A83D-585581874019}" destId="{F42258F8-A5F0-47C9-A513-C058F937A955}" srcOrd="1" destOrd="0" presId="urn:microsoft.com/office/officeart/2005/8/layout/gear1"/>
    <dgm:cxn modelId="{C5276EFA-915E-47F3-B2DB-618A11B5CAF6}" type="presOf" srcId="{FBEE3C34-F344-40E2-8DCA-DE19E2103310}" destId="{EF6B7678-83C0-45BD-A93E-D3F309A6D5FC}" srcOrd="0" destOrd="0" presId="urn:microsoft.com/office/officeart/2005/8/layout/gear1"/>
    <dgm:cxn modelId="{1D6D4A3E-0BC1-4478-8123-9C6753109FB4}" srcId="{0E2594DB-C870-4B92-AC1F-D60DF92709C4}" destId="{4E0872CA-18B4-49D5-8637-F4DD5E1AA1AA}" srcOrd="7" destOrd="0" parTransId="{5204C3C6-60BD-4E04-9510-E862CEFB1E2F}" sibTransId="{0EAE3E87-1F1D-4AF0-A6A1-D34CD3C58109}"/>
    <dgm:cxn modelId="{C42D3517-F485-43C5-9C00-407C4E2A888F}" type="presOf" srcId="{4FBE0044-241E-444D-A86B-246011F291D6}" destId="{C822AF7B-C871-423C-BE52-1C70A1A21B02}" srcOrd="0" destOrd="0" presId="urn:microsoft.com/office/officeart/2005/8/layout/gear1"/>
    <dgm:cxn modelId="{D4F7BAAE-A9B2-4D54-A973-F22E0359F51B}" srcId="{0E2594DB-C870-4B92-AC1F-D60DF92709C4}" destId="{FBEE3C34-F344-40E2-8DCA-DE19E2103310}" srcOrd="0" destOrd="0" parTransId="{2376253F-1005-4DA3-ADDB-225B98F91280}" sibTransId="{E430BEC1-6660-4255-890D-90B2AF633D13}"/>
    <dgm:cxn modelId="{7CD5E6A8-15A5-4279-B957-56DFD1D92282}" type="presOf" srcId="{E430BEC1-6660-4255-890D-90B2AF633D13}" destId="{860BF717-1F1E-4BD3-956E-BCC025A18BD3}" srcOrd="0" destOrd="0" presId="urn:microsoft.com/office/officeart/2005/8/layout/gear1"/>
    <dgm:cxn modelId="{5410C73A-836B-4847-93AC-3194E6DA7439}" type="presOf" srcId="{0840DCEC-3DBC-4E45-A83D-585581874019}" destId="{60BD19A1-085B-445F-9F09-6B1729EC8BB4}" srcOrd="0" destOrd="0" presId="urn:microsoft.com/office/officeart/2005/8/layout/gear1"/>
    <dgm:cxn modelId="{D5E6E09C-9110-402E-BA67-0B5FEF469FFB}" type="presOf" srcId="{0840DCEC-3DBC-4E45-A83D-585581874019}" destId="{91C6DBF9-77EB-4280-9D50-B0C0F4D7A827}" srcOrd="2" destOrd="0" presId="urn:microsoft.com/office/officeart/2005/8/layout/gear1"/>
    <dgm:cxn modelId="{FC17EACE-F2FF-46CB-919A-C671280FB1C7}" type="presParOf" srcId="{FC19F1C0-ED0F-45AD-8658-6501162B410D}" destId="{EF6B7678-83C0-45BD-A93E-D3F309A6D5FC}" srcOrd="0" destOrd="0" presId="urn:microsoft.com/office/officeart/2005/8/layout/gear1"/>
    <dgm:cxn modelId="{6B5C1480-B7A9-47C1-BE62-3FCCB2013791}" type="presParOf" srcId="{FC19F1C0-ED0F-45AD-8658-6501162B410D}" destId="{7FB9C22A-B9B1-4F72-8583-EC61EF60F6CD}" srcOrd="1" destOrd="0" presId="urn:microsoft.com/office/officeart/2005/8/layout/gear1"/>
    <dgm:cxn modelId="{9F253BF0-D3CC-445A-992A-6A056DBF37A5}" type="presParOf" srcId="{FC19F1C0-ED0F-45AD-8658-6501162B410D}" destId="{475DD113-29B2-4F98-89C8-5947ED1F68AC}" srcOrd="2" destOrd="0" presId="urn:microsoft.com/office/officeart/2005/8/layout/gear1"/>
    <dgm:cxn modelId="{B9A768D8-47C5-4AC6-AA92-F7D51557F461}" type="presParOf" srcId="{FC19F1C0-ED0F-45AD-8658-6501162B410D}" destId="{701CA509-FB82-4D22-B145-C565DADE3BB6}" srcOrd="3" destOrd="0" presId="urn:microsoft.com/office/officeart/2005/8/layout/gear1"/>
    <dgm:cxn modelId="{1BFC7B9B-42F6-49F2-94F9-974E71652EE5}" type="presParOf" srcId="{FC19F1C0-ED0F-45AD-8658-6501162B410D}" destId="{CEACE785-5CD8-45C8-BDA3-AC7EFE1A5607}" srcOrd="4" destOrd="0" presId="urn:microsoft.com/office/officeart/2005/8/layout/gear1"/>
    <dgm:cxn modelId="{A8C30458-BDA1-4100-B409-2D7F10857B68}" type="presParOf" srcId="{FC19F1C0-ED0F-45AD-8658-6501162B410D}" destId="{E6628D93-8FD7-43D5-947F-3B05B863362E}" srcOrd="5" destOrd="0" presId="urn:microsoft.com/office/officeart/2005/8/layout/gear1"/>
    <dgm:cxn modelId="{5B35C244-62D5-4525-8700-C45861A0C8D6}" type="presParOf" srcId="{FC19F1C0-ED0F-45AD-8658-6501162B410D}" destId="{60BD19A1-085B-445F-9F09-6B1729EC8BB4}" srcOrd="6" destOrd="0" presId="urn:microsoft.com/office/officeart/2005/8/layout/gear1"/>
    <dgm:cxn modelId="{00C2B204-CB4A-4959-9DC1-5A3DF0F44F3F}" type="presParOf" srcId="{FC19F1C0-ED0F-45AD-8658-6501162B410D}" destId="{F42258F8-A5F0-47C9-A513-C058F937A955}" srcOrd="7" destOrd="0" presId="urn:microsoft.com/office/officeart/2005/8/layout/gear1"/>
    <dgm:cxn modelId="{3FA28423-064A-4619-8046-9C983C4E6324}" type="presParOf" srcId="{FC19F1C0-ED0F-45AD-8658-6501162B410D}" destId="{91C6DBF9-77EB-4280-9D50-B0C0F4D7A827}" srcOrd="8" destOrd="0" presId="urn:microsoft.com/office/officeart/2005/8/layout/gear1"/>
    <dgm:cxn modelId="{DD0DC44F-C7B7-42A8-A328-1F32C51895D3}" type="presParOf" srcId="{FC19F1C0-ED0F-45AD-8658-6501162B410D}" destId="{93708468-21C7-43E2-8474-3CF35C3F52A8}" srcOrd="9" destOrd="0" presId="urn:microsoft.com/office/officeart/2005/8/layout/gear1"/>
    <dgm:cxn modelId="{E884D403-6B71-445E-9290-5FCA6C03E590}" type="presParOf" srcId="{FC19F1C0-ED0F-45AD-8658-6501162B410D}" destId="{860BF717-1F1E-4BD3-956E-BCC025A18BD3}" srcOrd="10" destOrd="0" presId="urn:microsoft.com/office/officeart/2005/8/layout/gear1"/>
    <dgm:cxn modelId="{F69006A2-0296-403E-9AC4-FBF2B87931F3}" type="presParOf" srcId="{FC19F1C0-ED0F-45AD-8658-6501162B410D}" destId="{1F7E50DE-F9B5-4F46-BCDB-9B76CA1C99E4}" srcOrd="11" destOrd="0" presId="urn:microsoft.com/office/officeart/2005/8/layout/gear1"/>
    <dgm:cxn modelId="{CE4070E0-6D6D-4A2F-8E57-1EECCC2AF0CD}" type="presParOf" srcId="{FC19F1C0-ED0F-45AD-8658-6501162B410D}" destId="{C822AF7B-C871-423C-BE52-1C70A1A21B0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C47B5F-8F91-4643-9A06-90284083E60B}" type="doc">
      <dgm:prSet loTypeId="urn:microsoft.com/office/officeart/2005/8/layout/arrow1" loCatId="process" qsTypeId="urn:microsoft.com/office/officeart/2005/8/quickstyle/simple3" qsCatId="simple" csTypeId="urn:microsoft.com/office/officeart/2005/8/colors/accent0_3" csCatId="mainScheme" phldr="1"/>
      <dgm:spPr/>
      <dgm:t>
        <a:bodyPr/>
        <a:lstStyle/>
        <a:p>
          <a:endParaRPr lang="el-GR"/>
        </a:p>
      </dgm:t>
    </dgm:pt>
    <dgm:pt modelId="{C6EF7D5E-EF51-4129-A40C-0D33939ABA52}">
      <dgm:prSet phldrT="[Text]"/>
      <dgm:spPr>
        <a:solidFill>
          <a:schemeClr val="accent4">
            <a:lumMod val="40000"/>
            <a:lumOff val="60000"/>
          </a:schemeClr>
        </a:solidFill>
      </dgm:spPr>
      <dgm:t>
        <a:bodyPr/>
        <a:lstStyle/>
        <a:p>
          <a:r>
            <a:rPr lang="el-GR" b="1" dirty="0">
              <a:solidFill>
                <a:schemeClr val="bg2"/>
              </a:solidFill>
            </a:rPr>
            <a:t>Δεν</a:t>
          </a:r>
          <a:r>
            <a:rPr lang="el-GR" dirty="0">
              <a:solidFill>
                <a:schemeClr val="bg2"/>
              </a:solidFill>
            </a:rPr>
            <a:t> είναι απαραίτητο</a:t>
          </a:r>
          <a:r>
            <a:rPr lang="en-US" dirty="0">
              <a:solidFill>
                <a:schemeClr val="bg2"/>
              </a:solidFill>
            </a:rPr>
            <a:t> </a:t>
          </a:r>
          <a:endParaRPr lang="el-GR" dirty="0">
            <a:solidFill>
              <a:schemeClr val="bg2"/>
            </a:solidFill>
          </a:endParaRPr>
        </a:p>
      </dgm:t>
    </dgm:pt>
    <dgm:pt modelId="{CBF1B21A-CB8F-41E5-B8C7-1D85D83B3D43}" type="parTrans" cxnId="{D610DF1D-6B50-42C8-B5A4-05414D1D8D68}">
      <dgm:prSet/>
      <dgm:spPr/>
      <dgm:t>
        <a:bodyPr/>
        <a:lstStyle/>
        <a:p>
          <a:endParaRPr lang="el-GR"/>
        </a:p>
      </dgm:t>
    </dgm:pt>
    <dgm:pt modelId="{19FC432C-A24F-4B1E-BABE-696D1FFA687B}" type="sibTrans" cxnId="{D610DF1D-6B50-42C8-B5A4-05414D1D8D68}">
      <dgm:prSet/>
      <dgm:spPr/>
      <dgm:t>
        <a:bodyPr/>
        <a:lstStyle/>
        <a:p>
          <a:endParaRPr lang="el-GR"/>
        </a:p>
      </dgm:t>
    </dgm:pt>
    <dgm:pt modelId="{A703ECEB-52E5-43B6-A3BA-4298B17EF37B}">
      <dgm:prSet phldrT="[Text]"/>
      <dgm:spPr>
        <a:solidFill>
          <a:schemeClr val="accent4">
            <a:lumMod val="40000"/>
            <a:lumOff val="60000"/>
          </a:schemeClr>
        </a:solidFill>
      </dgm:spPr>
      <dgm:t>
        <a:bodyPr/>
        <a:lstStyle/>
        <a:p>
          <a:r>
            <a:rPr lang="el-GR" b="1" dirty="0">
              <a:solidFill>
                <a:schemeClr val="bg2"/>
              </a:solidFill>
            </a:rPr>
            <a:t>Είναι</a:t>
          </a:r>
          <a:r>
            <a:rPr lang="el-GR" dirty="0">
              <a:solidFill>
                <a:schemeClr val="bg2"/>
              </a:solidFill>
            </a:rPr>
            <a:t> απαραίτητο</a:t>
          </a:r>
        </a:p>
      </dgm:t>
    </dgm:pt>
    <dgm:pt modelId="{9B023842-911E-4ADD-99A0-2ECF370FEA2C}" type="parTrans" cxnId="{27FAFAD5-DBEF-4706-A831-F28C1D3B2A49}">
      <dgm:prSet/>
      <dgm:spPr/>
      <dgm:t>
        <a:bodyPr/>
        <a:lstStyle/>
        <a:p>
          <a:endParaRPr lang="el-GR"/>
        </a:p>
      </dgm:t>
    </dgm:pt>
    <dgm:pt modelId="{80634D36-5A69-4867-B148-39C10F12A302}" type="sibTrans" cxnId="{27FAFAD5-DBEF-4706-A831-F28C1D3B2A49}">
      <dgm:prSet/>
      <dgm:spPr/>
      <dgm:t>
        <a:bodyPr/>
        <a:lstStyle/>
        <a:p>
          <a:endParaRPr lang="el-GR"/>
        </a:p>
      </dgm:t>
    </dgm:pt>
    <dgm:pt modelId="{5E364CD2-1D0E-4E9F-AE18-695BCE11F4B0}" type="pres">
      <dgm:prSet presAssocID="{22C47B5F-8F91-4643-9A06-90284083E60B}" presName="cycle" presStyleCnt="0">
        <dgm:presLayoutVars>
          <dgm:dir/>
          <dgm:resizeHandles val="exact"/>
        </dgm:presLayoutVars>
      </dgm:prSet>
      <dgm:spPr/>
      <dgm:t>
        <a:bodyPr/>
        <a:lstStyle/>
        <a:p>
          <a:endParaRPr lang="en-GB"/>
        </a:p>
      </dgm:t>
    </dgm:pt>
    <dgm:pt modelId="{D29C3DBB-C6BC-4DBE-AA5C-CA553C5785B1}" type="pres">
      <dgm:prSet presAssocID="{C6EF7D5E-EF51-4129-A40C-0D33939ABA52}" presName="arrow" presStyleLbl="node1" presStyleIdx="0" presStyleCnt="2" custRadScaleRad="100086" custRadScaleInc="-616">
        <dgm:presLayoutVars>
          <dgm:bulletEnabled val="1"/>
        </dgm:presLayoutVars>
      </dgm:prSet>
      <dgm:spPr/>
      <dgm:t>
        <a:bodyPr/>
        <a:lstStyle/>
        <a:p>
          <a:endParaRPr lang="en-GB"/>
        </a:p>
      </dgm:t>
    </dgm:pt>
    <dgm:pt modelId="{7310081C-67AC-4CBE-80FD-8E6D9259354F}" type="pres">
      <dgm:prSet presAssocID="{A703ECEB-52E5-43B6-A3BA-4298B17EF37B}" presName="arrow" presStyleLbl="node1" presStyleIdx="1" presStyleCnt="2" custRadScaleRad="100093" custRadScaleInc="-1808">
        <dgm:presLayoutVars>
          <dgm:bulletEnabled val="1"/>
        </dgm:presLayoutVars>
      </dgm:prSet>
      <dgm:spPr/>
      <dgm:t>
        <a:bodyPr/>
        <a:lstStyle/>
        <a:p>
          <a:endParaRPr lang="en-GB"/>
        </a:p>
      </dgm:t>
    </dgm:pt>
  </dgm:ptLst>
  <dgm:cxnLst>
    <dgm:cxn modelId="{F8716AF3-A340-4EE0-BC7D-DFF3DBF0E408}" type="presOf" srcId="{C6EF7D5E-EF51-4129-A40C-0D33939ABA52}" destId="{D29C3DBB-C6BC-4DBE-AA5C-CA553C5785B1}" srcOrd="0" destOrd="0" presId="urn:microsoft.com/office/officeart/2005/8/layout/arrow1"/>
    <dgm:cxn modelId="{27FAFAD5-DBEF-4706-A831-F28C1D3B2A49}" srcId="{22C47B5F-8F91-4643-9A06-90284083E60B}" destId="{A703ECEB-52E5-43B6-A3BA-4298B17EF37B}" srcOrd="1" destOrd="0" parTransId="{9B023842-911E-4ADD-99A0-2ECF370FEA2C}" sibTransId="{80634D36-5A69-4867-B148-39C10F12A302}"/>
    <dgm:cxn modelId="{D373F8DF-D8C7-4964-86B9-A07EC5E66E69}" type="presOf" srcId="{22C47B5F-8F91-4643-9A06-90284083E60B}" destId="{5E364CD2-1D0E-4E9F-AE18-695BCE11F4B0}" srcOrd="0" destOrd="0" presId="urn:microsoft.com/office/officeart/2005/8/layout/arrow1"/>
    <dgm:cxn modelId="{D610DF1D-6B50-42C8-B5A4-05414D1D8D68}" srcId="{22C47B5F-8F91-4643-9A06-90284083E60B}" destId="{C6EF7D5E-EF51-4129-A40C-0D33939ABA52}" srcOrd="0" destOrd="0" parTransId="{CBF1B21A-CB8F-41E5-B8C7-1D85D83B3D43}" sibTransId="{19FC432C-A24F-4B1E-BABE-696D1FFA687B}"/>
    <dgm:cxn modelId="{1A704C2E-863E-479D-BE7C-D12A58324859}" type="presOf" srcId="{A703ECEB-52E5-43B6-A3BA-4298B17EF37B}" destId="{7310081C-67AC-4CBE-80FD-8E6D9259354F}" srcOrd="0" destOrd="0" presId="urn:microsoft.com/office/officeart/2005/8/layout/arrow1"/>
    <dgm:cxn modelId="{4EFE2175-2F04-4B3C-B1D6-631160E87667}" type="presParOf" srcId="{5E364CD2-1D0E-4E9F-AE18-695BCE11F4B0}" destId="{D29C3DBB-C6BC-4DBE-AA5C-CA553C5785B1}" srcOrd="0" destOrd="0" presId="urn:microsoft.com/office/officeart/2005/8/layout/arrow1"/>
    <dgm:cxn modelId="{86424981-9C21-4E8C-8F99-05F270B53F90}" type="presParOf" srcId="{5E364CD2-1D0E-4E9F-AE18-695BCE11F4B0}" destId="{7310081C-67AC-4CBE-80FD-8E6D9259354F}"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A03F5E-4C3F-47CD-A5B5-78AD0BD37B98}" type="doc">
      <dgm:prSet loTypeId="urn:microsoft.com/office/officeart/2005/8/layout/hChevron3" loCatId="process" qsTypeId="urn:microsoft.com/office/officeart/2005/8/quickstyle/simple1" qsCatId="simple" csTypeId="urn:microsoft.com/office/officeart/2005/8/colors/colorful3" csCatId="colorful" phldr="1"/>
      <dgm:spPr/>
    </dgm:pt>
    <dgm:pt modelId="{E77ACC1E-799A-451D-8999-167F36EEACBA}">
      <dgm:prSet phldrT="[Text]"/>
      <dgm:spPr/>
      <dgm:t>
        <a:bodyPr/>
        <a:lstStyle/>
        <a:p>
          <a:r>
            <a:rPr lang="el-GR" dirty="0">
              <a:solidFill>
                <a:schemeClr val="bg2"/>
              </a:solidFill>
            </a:rPr>
            <a:t>Διαπολιτισμική ικανότητα σχετικά με το φύλο/σώμα</a:t>
          </a:r>
        </a:p>
      </dgm:t>
    </dgm:pt>
    <dgm:pt modelId="{4835EA1C-2C23-42C6-AD08-444032303F91}" type="parTrans" cxnId="{D93C6DC2-D7F8-4795-A42D-6DBC33B60F19}">
      <dgm:prSet/>
      <dgm:spPr/>
      <dgm:t>
        <a:bodyPr/>
        <a:lstStyle/>
        <a:p>
          <a:endParaRPr lang="el-GR"/>
        </a:p>
      </dgm:t>
    </dgm:pt>
    <dgm:pt modelId="{FA1517EF-DEAB-4F67-996F-8D51E41A7046}" type="sibTrans" cxnId="{D93C6DC2-D7F8-4795-A42D-6DBC33B60F19}">
      <dgm:prSet/>
      <dgm:spPr/>
      <dgm:t>
        <a:bodyPr/>
        <a:lstStyle/>
        <a:p>
          <a:endParaRPr lang="el-GR"/>
        </a:p>
      </dgm:t>
    </dgm:pt>
    <dgm:pt modelId="{57BA6732-E2C1-4AC8-A18D-3397F942C72C}">
      <dgm:prSet phldrT="[Text]"/>
      <dgm:spPr/>
      <dgm:t>
        <a:bodyPr/>
        <a:lstStyle/>
        <a:p>
          <a:r>
            <a:rPr lang="el-GR" dirty="0">
              <a:solidFill>
                <a:schemeClr val="bg2"/>
              </a:solidFill>
            </a:rPr>
            <a:t>Ικανότητα διεξαγωγής αποτελεσματικού διαλόγου και αντιμετώπιση δύσκολων θεμάτων</a:t>
          </a:r>
        </a:p>
      </dgm:t>
    </dgm:pt>
    <dgm:pt modelId="{E434D24C-8AD8-4678-BC3C-987765D1ED43}" type="parTrans" cxnId="{A72BB3D6-768B-4A30-AE1E-DD4100747168}">
      <dgm:prSet/>
      <dgm:spPr/>
      <dgm:t>
        <a:bodyPr/>
        <a:lstStyle/>
        <a:p>
          <a:endParaRPr lang="el-GR"/>
        </a:p>
      </dgm:t>
    </dgm:pt>
    <dgm:pt modelId="{462E5254-312C-4705-BDB7-DE52ADAEFFCD}" type="sibTrans" cxnId="{A72BB3D6-768B-4A30-AE1E-DD4100747168}">
      <dgm:prSet/>
      <dgm:spPr/>
      <dgm:t>
        <a:bodyPr/>
        <a:lstStyle/>
        <a:p>
          <a:endParaRPr lang="el-GR"/>
        </a:p>
      </dgm:t>
    </dgm:pt>
    <dgm:pt modelId="{A9249F74-34E7-48B6-979B-FAD960D1DFB4}">
      <dgm:prSet phldrT="[Text]"/>
      <dgm:spPr/>
      <dgm:t>
        <a:bodyPr/>
        <a:lstStyle/>
        <a:p>
          <a:r>
            <a:rPr lang="el-GR" dirty="0">
              <a:solidFill>
                <a:schemeClr val="bg2"/>
              </a:solidFill>
            </a:rPr>
            <a:t>Κατανόηση των ατόμων και παροχή υπηρεσιών υψηλής ποιότητας</a:t>
          </a:r>
        </a:p>
      </dgm:t>
    </dgm:pt>
    <dgm:pt modelId="{616729F7-74B9-456C-9F9E-05C14E55B0ED}" type="parTrans" cxnId="{94E6186E-950D-4068-87A4-EC15889580AB}">
      <dgm:prSet/>
      <dgm:spPr/>
      <dgm:t>
        <a:bodyPr/>
        <a:lstStyle/>
        <a:p>
          <a:endParaRPr lang="el-GR"/>
        </a:p>
      </dgm:t>
    </dgm:pt>
    <dgm:pt modelId="{AE2AD78D-7A2C-4C05-80C9-5B718FF24842}" type="sibTrans" cxnId="{94E6186E-950D-4068-87A4-EC15889580AB}">
      <dgm:prSet/>
      <dgm:spPr/>
      <dgm:t>
        <a:bodyPr/>
        <a:lstStyle/>
        <a:p>
          <a:endParaRPr lang="el-GR"/>
        </a:p>
      </dgm:t>
    </dgm:pt>
    <dgm:pt modelId="{A3B7F68D-F648-4485-BF62-59C62161308B}" type="pres">
      <dgm:prSet presAssocID="{FAA03F5E-4C3F-47CD-A5B5-78AD0BD37B98}" presName="Name0" presStyleCnt="0">
        <dgm:presLayoutVars>
          <dgm:dir/>
          <dgm:resizeHandles val="exact"/>
        </dgm:presLayoutVars>
      </dgm:prSet>
      <dgm:spPr/>
    </dgm:pt>
    <dgm:pt modelId="{D0D1162E-5244-4DDC-A498-90EA4543E77E}" type="pres">
      <dgm:prSet presAssocID="{E77ACC1E-799A-451D-8999-167F36EEACBA}" presName="parTxOnly" presStyleLbl="node1" presStyleIdx="0" presStyleCnt="3">
        <dgm:presLayoutVars>
          <dgm:bulletEnabled val="1"/>
        </dgm:presLayoutVars>
      </dgm:prSet>
      <dgm:spPr/>
      <dgm:t>
        <a:bodyPr/>
        <a:lstStyle/>
        <a:p>
          <a:endParaRPr lang="en-GB"/>
        </a:p>
      </dgm:t>
    </dgm:pt>
    <dgm:pt modelId="{539C97DF-E481-4770-9F4E-393F3FA92309}" type="pres">
      <dgm:prSet presAssocID="{FA1517EF-DEAB-4F67-996F-8D51E41A7046}" presName="parSpace" presStyleCnt="0"/>
      <dgm:spPr/>
    </dgm:pt>
    <dgm:pt modelId="{FD11AC0B-FDC3-4605-A466-E8AA894BC644}" type="pres">
      <dgm:prSet presAssocID="{57BA6732-E2C1-4AC8-A18D-3397F942C72C}" presName="parTxOnly" presStyleLbl="node1" presStyleIdx="1" presStyleCnt="3">
        <dgm:presLayoutVars>
          <dgm:bulletEnabled val="1"/>
        </dgm:presLayoutVars>
      </dgm:prSet>
      <dgm:spPr/>
      <dgm:t>
        <a:bodyPr/>
        <a:lstStyle/>
        <a:p>
          <a:endParaRPr lang="en-GB"/>
        </a:p>
      </dgm:t>
    </dgm:pt>
    <dgm:pt modelId="{8505E85A-3ABF-4CF5-A0A8-852820F05484}" type="pres">
      <dgm:prSet presAssocID="{462E5254-312C-4705-BDB7-DE52ADAEFFCD}" presName="parSpace" presStyleCnt="0"/>
      <dgm:spPr/>
    </dgm:pt>
    <dgm:pt modelId="{59588CFD-31C8-48FA-BFC1-0FA3DD30F168}" type="pres">
      <dgm:prSet presAssocID="{A9249F74-34E7-48B6-979B-FAD960D1DFB4}" presName="parTxOnly" presStyleLbl="node1" presStyleIdx="2" presStyleCnt="3">
        <dgm:presLayoutVars>
          <dgm:bulletEnabled val="1"/>
        </dgm:presLayoutVars>
      </dgm:prSet>
      <dgm:spPr/>
      <dgm:t>
        <a:bodyPr/>
        <a:lstStyle/>
        <a:p>
          <a:endParaRPr lang="en-GB"/>
        </a:p>
      </dgm:t>
    </dgm:pt>
  </dgm:ptLst>
  <dgm:cxnLst>
    <dgm:cxn modelId="{94E6186E-950D-4068-87A4-EC15889580AB}" srcId="{FAA03F5E-4C3F-47CD-A5B5-78AD0BD37B98}" destId="{A9249F74-34E7-48B6-979B-FAD960D1DFB4}" srcOrd="2" destOrd="0" parTransId="{616729F7-74B9-456C-9F9E-05C14E55B0ED}" sibTransId="{AE2AD78D-7A2C-4C05-80C9-5B718FF24842}"/>
    <dgm:cxn modelId="{D93C6DC2-D7F8-4795-A42D-6DBC33B60F19}" srcId="{FAA03F5E-4C3F-47CD-A5B5-78AD0BD37B98}" destId="{E77ACC1E-799A-451D-8999-167F36EEACBA}" srcOrd="0" destOrd="0" parTransId="{4835EA1C-2C23-42C6-AD08-444032303F91}" sibTransId="{FA1517EF-DEAB-4F67-996F-8D51E41A7046}"/>
    <dgm:cxn modelId="{690C0C35-A743-4CC0-B4B1-DAB2A60B639D}" type="presOf" srcId="{57BA6732-E2C1-4AC8-A18D-3397F942C72C}" destId="{FD11AC0B-FDC3-4605-A466-E8AA894BC644}" srcOrd="0" destOrd="0" presId="urn:microsoft.com/office/officeart/2005/8/layout/hChevron3"/>
    <dgm:cxn modelId="{B859E800-2C94-495E-BF27-95E5F83F81BF}" type="presOf" srcId="{E77ACC1E-799A-451D-8999-167F36EEACBA}" destId="{D0D1162E-5244-4DDC-A498-90EA4543E77E}" srcOrd="0" destOrd="0" presId="urn:microsoft.com/office/officeart/2005/8/layout/hChevron3"/>
    <dgm:cxn modelId="{A72BB3D6-768B-4A30-AE1E-DD4100747168}" srcId="{FAA03F5E-4C3F-47CD-A5B5-78AD0BD37B98}" destId="{57BA6732-E2C1-4AC8-A18D-3397F942C72C}" srcOrd="1" destOrd="0" parTransId="{E434D24C-8AD8-4678-BC3C-987765D1ED43}" sibTransId="{462E5254-312C-4705-BDB7-DE52ADAEFFCD}"/>
    <dgm:cxn modelId="{BD20E62D-7946-4261-852C-843A9644F280}" type="presOf" srcId="{A9249F74-34E7-48B6-979B-FAD960D1DFB4}" destId="{59588CFD-31C8-48FA-BFC1-0FA3DD30F168}" srcOrd="0" destOrd="0" presId="urn:microsoft.com/office/officeart/2005/8/layout/hChevron3"/>
    <dgm:cxn modelId="{8B9F2666-74E4-4B00-8F15-B7C0CCF443BD}" type="presOf" srcId="{FAA03F5E-4C3F-47CD-A5B5-78AD0BD37B98}" destId="{A3B7F68D-F648-4485-BF62-59C62161308B}" srcOrd="0" destOrd="0" presId="urn:microsoft.com/office/officeart/2005/8/layout/hChevron3"/>
    <dgm:cxn modelId="{96A40CCE-C8EC-43BC-A0F9-E0CE9EA1E4AD}" type="presParOf" srcId="{A3B7F68D-F648-4485-BF62-59C62161308B}" destId="{D0D1162E-5244-4DDC-A498-90EA4543E77E}" srcOrd="0" destOrd="0" presId="urn:microsoft.com/office/officeart/2005/8/layout/hChevron3"/>
    <dgm:cxn modelId="{CE47053A-7449-41C3-BD90-80E738113671}" type="presParOf" srcId="{A3B7F68D-F648-4485-BF62-59C62161308B}" destId="{539C97DF-E481-4770-9F4E-393F3FA92309}" srcOrd="1" destOrd="0" presId="urn:microsoft.com/office/officeart/2005/8/layout/hChevron3"/>
    <dgm:cxn modelId="{8D4EE53B-3902-423F-BF2B-574C90CE5919}" type="presParOf" srcId="{A3B7F68D-F648-4485-BF62-59C62161308B}" destId="{FD11AC0B-FDC3-4605-A466-E8AA894BC644}" srcOrd="2" destOrd="0" presId="urn:microsoft.com/office/officeart/2005/8/layout/hChevron3"/>
    <dgm:cxn modelId="{EF274EE8-A49B-4671-9309-DC51AFF2A812}" type="presParOf" srcId="{A3B7F68D-F648-4485-BF62-59C62161308B}" destId="{8505E85A-3ABF-4CF5-A0A8-852820F05484}" srcOrd="3" destOrd="0" presId="urn:microsoft.com/office/officeart/2005/8/layout/hChevron3"/>
    <dgm:cxn modelId="{0398C5B4-466E-4862-839B-5601488BC7E2}" type="presParOf" srcId="{A3B7F68D-F648-4485-BF62-59C62161308B}" destId="{59588CFD-31C8-48FA-BFC1-0FA3DD30F168}"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t>2/4/2022</a:t>
            </a:fld>
            <a:endParaRPr dirty="0"/>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t>‹#›</a:t>
            </a:fld>
            <a:endParaRPr dirty="0"/>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t>2/4/2022</a:t>
            </a:fld>
            <a:endParaRPr dirty="0"/>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t>‹#›</a:t>
            </a:fld>
            <a:endParaRPr dirty="0"/>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t>‹#›</a:t>
            </a:fld>
            <a:endParaRPr lang="en-GB" dirty="0"/>
          </a:p>
        </p:txBody>
      </p:sp>
      <p:pic>
        <p:nvPicPr>
          <p:cNvPr id="4" name="Picture 3"/>
          <p:cNvPicPr>
            <a:picLocks noChangeAspect="1"/>
          </p:cNvPicPr>
          <p:nvPr userDrawn="1"/>
        </p:nvPicPr>
        <p:blipFill>
          <a:blip r:embed="rId5"/>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dirty="0"/>
              <a:t>Click icon to add picture</a:t>
            </a:r>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t>‹#›</a:t>
            </a:fld>
            <a:endParaRPr lang="en-GB" dirty="0"/>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dirty="0"/>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dirty="0"/>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dirty="0"/>
          </a:p>
        </p:txBody>
      </p:sp>
      <p:pic>
        <p:nvPicPr>
          <p:cNvPr id="5" name="Picture 4"/>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t>‹#›</a:t>
            </a:fld>
            <a:endParaRPr lang="en-GB" dirty="0"/>
          </a:p>
        </p:txBody>
      </p:sp>
      <p:pic>
        <p:nvPicPr>
          <p:cNvPr id="4" name="Picture 3"/>
          <p:cNvPicPr>
            <a:picLocks noChangeAspect="1"/>
          </p:cNvPicPr>
          <p:nvPr userDrawn="1"/>
        </p:nvPicPr>
        <p:blipFill>
          <a:blip r:embed="rId2"/>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t>‹#›</a:t>
            </a:fld>
            <a:endParaRPr lang="en-GB" dirty="0"/>
          </a:p>
        </p:txBody>
      </p:sp>
      <p:pic>
        <p:nvPicPr>
          <p:cNvPr id="4" name="Picture 3"/>
          <p:cNvPicPr>
            <a:picLocks noChangeAspect="1"/>
          </p:cNvPicPr>
          <p:nvPr userDrawn="1"/>
        </p:nvPicPr>
        <p:blipFill>
          <a:blip r:embed="rId3"/>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t>‹#›</a:t>
            </a:fld>
            <a:endParaRPr lang="en-GB" dirty="0"/>
          </a:p>
        </p:txBody>
      </p:sp>
      <p:pic>
        <p:nvPicPr>
          <p:cNvPr id="6" name="Picture 5"/>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t>‹#›</a:t>
            </a:fld>
            <a:endParaRPr lang="en-GB" dirty="0"/>
          </a:p>
        </p:txBody>
      </p:sp>
      <p:pic>
        <p:nvPicPr>
          <p:cNvPr id="8" name="Picture 7"/>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t>‹#›</a:t>
            </a:fld>
            <a:endParaRPr lang="en-GB" dirty="0"/>
          </a:p>
        </p:txBody>
      </p:sp>
      <p:pic>
        <p:nvPicPr>
          <p:cNvPr id="7" name="Picture 6"/>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dirty="0"/>
          </a:p>
        </p:txBody>
      </p:sp>
      <p:pic>
        <p:nvPicPr>
          <p:cNvPr id="3" name="Picture 2"/>
          <p:cNvPicPr>
            <a:picLocks noChangeAspect="1"/>
          </p:cNvPicPr>
          <p:nvPr userDrawn="1"/>
        </p:nvPicPr>
        <p:blipFill>
          <a:blip r:embed="rId2"/>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t>‹#›</a:t>
            </a:fld>
            <a:endParaRPr lang="en-GB" dirty="0"/>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t>‹#›</a:t>
            </a:fld>
            <a:endParaRPr lang="en-GB" dirty="0"/>
          </a:p>
        </p:txBody>
      </p:sp>
      <p:sp>
        <p:nvSpPr>
          <p:cNvPr id="9" name="Rectangle 8" title="Divider Bar"/>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dirty="0"/>
          </a:p>
        </p:txBody>
      </p:sp>
      <p:sp>
        <p:nvSpPr>
          <p:cNvPr id="9" name="Rectangle 8" title="Side bar"/>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open.lib.umn.edu/sociology/chapter/11-1-understanding-sex-and-gender/" TargetMode="External"/><Relationship Id="rId7" Type="http://schemas.openxmlformats.org/officeDocument/2006/relationships/hyperlink" Target="https://opentextbc.ca/socialpsychology/chapter/person-gender-and-cultural-differences-in-conformity/" TargetMode="External"/><Relationship Id="rId2" Type="http://schemas.openxmlformats.org/officeDocument/2006/relationships/hyperlink" Target="https://ec.europa.eu/eurostat/cache/infographs/womenmen/index.html?lang=en" TargetMode="External"/><Relationship Id="rId1" Type="http://schemas.openxmlformats.org/officeDocument/2006/relationships/slideLayout" Target="../slideLayouts/slideLayout2.xml"/><Relationship Id="rId6" Type="http://schemas.openxmlformats.org/officeDocument/2006/relationships/hyperlink" Target="https://courses.lumenlearning.com/cochise-sociology-os/chapter/the-social-construction-of-gender/" TargetMode="External"/><Relationship Id="rId5" Type="http://schemas.openxmlformats.org/officeDocument/2006/relationships/hyperlink" Target="https://plato.stanford.edu/entries/feminism-gender/#SexDis" TargetMode="External"/><Relationship Id="rId4" Type="http://schemas.openxmlformats.org/officeDocument/2006/relationships/hyperlink" Target="https://opentextbc.ca/introductiontosociology/chapter/chapter12-gender-sex-and-sexuality/#:~:text=Sex%20refers%20to%20physical%20or,with%20being%20male%20or%20female."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bodyproject.eu/media/Final-anthology-mht-May2013.pdf" TargetMode="External"/><Relationship Id="rId2" Type="http://schemas.openxmlformats.org/officeDocument/2006/relationships/hyperlink" Target="http://wp5.developmenteducation.ie/resource/the-gender-and-intercultural-awareness-network-resource-for-teachers-and-trainer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err="1"/>
              <a:t>ΣωΜΑ</a:t>
            </a:r>
            <a:r>
              <a:rPr lang="el-GR" dirty="0"/>
              <a:t>, </a:t>
            </a:r>
            <a:r>
              <a:rPr lang="el-GR" dirty="0" err="1"/>
              <a:t>ΦυΛΟ</a:t>
            </a:r>
            <a:r>
              <a:rPr lang="el-GR" dirty="0"/>
              <a:t>, </a:t>
            </a:r>
            <a:r>
              <a:rPr lang="el-GR" dirty="0" err="1"/>
              <a:t>ΣΕΞΟΥΑΛΙΚοΤΗΤΑ</a:t>
            </a:r>
            <a:r>
              <a:rPr lang="el-GR" dirty="0"/>
              <a:t/>
            </a:r>
            <a:br>
              <a:rPr lang="el-GR" dirty="0"/>
            </a:br>
            <a:r>
              <a:rPr lang="el-GR" dirty="0"/>
              <a:t>&amp; </a:t>
            </a:r>
            <a:r>
              <a:rPr lang="el-GR" dirty="0" err="1"/>
              <a:t>ΟΙΚΕΙοΤΗΤΑ</a:t>
            </a:r>
            <a:endParaRPr lang="en-GB" dirty="0"/>
          </a:p>
        </p:txBody>
      </p:sp>
      <p:sp>
        <p:nvSpPr>
          <p:cNvPr id="3" name="Subtitle 2"/>
          <p:cNvSpPr>
            <a:spLocks noGrp="1"/>
          </p:cNvSpPr>
          <p:nvPr>
            <p:ph type="subTitle" idx="1"/>
          </p:nvPr>
        </p:nvSpPr>
        <p:spPr/>
        <p:txBody>
          <a:bodyPr>
            <a:normAutofit/>
          </a:bodyPr>
          <a:lstStyle/>
          <a:p>
            <a:r>
              <a:rPr lang="el-GR" sz="5400" dirty="0"/>
              <a:t>Ενότητα</a:t>
            </a:r>
            <a:r>
              <a:rPr lang="en-GB" sz="5400" dirty="0"/>
              <a:t> 5</a:t>
            </a:r>
          </a:p>
        </p:txBody>
      </p:sp>
      <p:sp>
        <p:nvSpPr>
          <p:cNvPr id="4" name="Slide Number Placeholder 3"/>
          <p:cNvSpPr>
            <a:spLocks noGrp="1"/>
          </p:cNvSpPr>
          <p:nvPr>
            <p:ph type="sldNum" sz="quarter" idx="12"/>
          </p:nvPr>
        </p:nvSpPr>
        <p:spPr/>
        <p:txBody>
          <a:bodyPr/>
          <a:lstStyle/>
          <a:p>
            <a:fld id="{C014DD1E-5D91-48A3-AD6D-45FBA980D106}" type="slidenum">
              <a:rPr lang="en-GB" smtClean="0"/>
              <a:t>1</a:t>
            </a:fld>
            <a:endParaRPr lang="en-GB" dirty="0"/>
          </a:p>
        </p:txBody>
      </p:sp>
    </p:spTree>
    <p:extLst>
      <p:ext uri="{BB962C8B-B14F-4D97-AF65-F5344CB8AC3E}">
        <p14:creationId xmlns:p14="http://schemas.microsoft.com/office/powerpoint/2010/main" val="27402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98E7C-54EC-4FAE-BDE9-18961CBF5C22}"/>
              </a:ext>
            </a:extLst>
          </p:cNvPr>
          <p:cNvSpPr>
            <a:spLocks noGrp="1"/>
          </p:cNvSpPr>
          <p:nvPr>
            <p:ph type="title"/>
          </p:nvPr>
        </p:nvSpPr>
        <p:spPr>
          <a:xfrm>
            <a:off x="1371242" y="395948"/>
            <a:ext cx="9598700" cy="1485900"/>
          </a:xfrm>
        </p:spPr>
        <p:txBody>
          <a:bodyPr/>
          <a:lstStyle/>
          <a:p>
            <a:r>
              <a:rPr lang="el-GR" dirty="0"/>
              <a:t>Απόδοση φύλου</a:t>
            </a:r>
          </a:p>
        </p:txBody>
      </p:sp>
      <p:sp>
        <p:nvSpPr>
          <p:cNvPr id="4" name="Slide Number Placeholder 3">
            <a:extLst>
              <a:ext uri="{FF2B5EF4-FFF2-40B4-BE49-F238E27FC236}">
                <a16:creationId xmlns:a16="http://schemas.microsoft.com/office/drawing/2014/main" xmlns="" id="{2C2B37B5-DE24-48FB-BF5E-F0C2672BA8FC}"/>
              </a:ext>
            </a:extLst>
          </p:cNvPr>
          <p:cNvSpPr>
            <a:spLocks noGrp="1"/>
          </p:cNvSpPr>
          <p:nvPr>
            <p:ph type="sldNum" sz="quarter" idx="12"/>
          </p:nvPr>
        </p:nvSpPr>
        <p:spPr/>
        <p:txBody>
          <a:bodyPr/>
          <a:lstStyle/>
          <a:p>
            <a:fld id="{C014DD1E-5D91-48A3-AD6D-45FBA980D106}" type="slidenum">
              <a:rPr lang="en-GB" smtClean="0"/>
              <a:t>10</a:t>
            </a:fld>
            <a:endParaRPr lang="en-GB" dirty="0"/>
          </a:p>
        </p:txBody>
      </p:sp>
      <p:sp>
        <p:nvSpPr>
          <p:cNvPr id="8" name="Rectangle: Diagonal Corners Rounded 7">
            <a:extLst>
              <a:ext uri="{FF2B5EF4-FFF2-40B4-BE49-F238E27FC236}">
                <a16:creationId xmlns:a16="http://schemas.microsoft.com/office/drawing/2014/main" xmlns="" id="{BAD79617-EC92-4F92-97EB-264467E34104}"/>
              </a:ext>
            </a:extLst>
          </p:cNvPr>
          <p:cNvSpPr/>
          <p:nvPr/>
        </p:nvSpPr>
        <p:spPr>
          <a:xfrm>
            <a:off x="3178088" y="1268760"/>
            <a:ext cx="5940660" cy="3251257"/>
          </a:xfrm>
          <a:prstGeom prst="round2DiagRect">
            <a:avLst/>
          </a:prstGeom>
          <a:solidFill>
            <a:srgbClr val="0070C0"/>
          </a:solidFill>
          <a:ln>
            <a:solidFill>
              <a:schemeClr val="bg2"/>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l-GR" sz="2000" b="1" dirty="0">
              <a:solidFill>
                <a:schemeClr val="bg2"/>
              </a:solidFill>
              <a:latin typeface="+mj-lt"/>
            </a:endParaRPr>
          </a:p>
          <a:p>
            <a:pPr algn="ctr"/>
            <a:r>
              <a:rPr lang="el-GR" sz="2000" b="1" dirty="0" err="1">
                <a:solidFill>
                  <a:schemeClr val="bg2"/>
                </a:solidFill>
                <a:latin typeface="+mj-lt"/>
              </a:rPr>
              <a:t>Επιτελεστικότητα</a:t>
            </a:r>
            <a:r>
              <a:rPr lang="el-GR" sz="2000" b="1" dirty="0">
                <a:solidFill>
                  <a:schemeClr val="bg2"/>
                </a:solidFill>
                <a:latin typeface="+mj-lt"/>
              </a:rPr>
              <a:t> του φύλου</a:t>
            </a:r>
          </a:p>
          <a:p>
            <a:pPr algn="ctr"/>
            <a:endParaRPr lang="en-US" sz="2000" b="1" dirty="0">
              <a:solidFill>
                <a:schemeClr val="bg2"/>
              </a:solidFill>
              <a:latin typeface="+mj-lt"/>
            </a:endParaRPr>
          </a:p>
          <a:p>
            <a:pPr algn="ctr"/>
            <a:r>
              <a:rPr lang="el-GR" sz="2000" dirty="0">
                <a:solidFill>
                  <a:schemeClr val="bg2"/>
                </a:solidFill>
                <a:latin typeface="+mj-lt"/>
              </a:rPr>
              <a:t>Η ταυτότητα κατασκευάζεται και ανακατασκευάζεται μέσω επαναλαμβανόμενων πράξεων. Οι άνθρωποι τείνουν να συμμορφώνονται λόγω της κοινωνικής πίεσης, αλλά υπάρχει επίσης η δυνατότητα αντίστασης. Έτσι διαμορφώνονται διαφορετικές ταυτότητες φύλου.</a:t>
            </a:r>
            <a:endParaRPr lang="el-GR" sz="2000" b="1" dirty="0">
              <a:solidFill>
                <a:schemeClr val="bg2"/>
              </a:solidFill>
              <a:latin typeface="+mj-lt"/>
            </a:endParaRPr>
          </a:p>
          <a:p>
            <a:pPr algn="ctr"/>
            <a:endParaRPr lang="el-GR" dirty="0"/>
          </a:p>
        </p:txBody>
      </p:sp>
      <p:sp>
        <p:nvSpPr>
          <p:cNvPr id="9" name="Scroll: Horizontal 8">
            <a:extLst>
              <a:ext uri="{FF2B5EF4-FFF2-40B4-BE49-F238E27FC236}">
                <a16:creationId xmlns:a16="http://schemas.microsoft.com/office/drawing/2014/main" xmlns="" id="{CA722006-8E58-4A5F-A69A-B81A7F1DB970}"/>
              </a:ext>
            </a:extLst>
          </p:cNvPr>
          <p:cNvSpPr/>
          <p:nvPr/>
        </p:nvSpPr>
        <p:spPr>
          <a:xfrm>
            <a:off x="1183033" y="4437112"/>
            <a:ext cx="9822758" cy="1735088"/>
          </a:xfrm>
          <a:prstGeom prst="horizontalScroll">
            <a:avLst/>
          </a:prstGeom>
          <a:solidFill>
            <a:srgbClr val="0070C0"/>
          </a:solidFill>
          <a:ln>
            <a:solidFill>
              <a:schemeClr val="bg2"/>
            </a:solidFill>
          </a:ln>
        </p:spPr>
        <p:style>
          <a:lnRef idx="1">
            <a:schemeClr val="dk1"/>
          </a:lnRef>
          <a:fillRef idx="2">
            <a:schemeClr val="dk1"/>
          </a:fillRef>
          <a:effectRef idx="1">
            <a:schemeClr val="dk1"/>
          </a:effectRef>
          <a:fontRef idx="minor">
            <a:schemeClr val="dk1"/>
          </a:fontRef>
        </p:style>
        <p:txBody>
          <a:bodyPr rtlCol="0" anchor="ctr"/>
          <a:lstStyle/>
          <a:p>
            <a:pPr algn="ctr"/>
            <a:r>
              <a:rPr lang="el-GR" sz="1800" i="1" dirty="0">
                <a:solidFill>
                  <a:schemeClr val="bg2"/>
                </a:solidFill>
              </a:rPr>
              <a:t>Το φύλο «είναι ένα επιτελεστικό επίτευγμα που επιβάλλεται από κοινωνικές κυρώσεις και ταμπού. Το φύλο είναι μια ταυτότητα που θεμελιώνεται </a:t>
            </a:r>
            <a:r>
              <a:rPr lang="el-GR" sz="1800" b="1" i="1" dirty="0">
                <a:solidFill>
                  <a:schemeClr val="bg2"/>
                </a:solidFill>
              </a:rPr>
              <a:t>μέσω μιας επανάληψης πράξεων</a:t>
            </a:r>
            <a:r>
              <a:rPr lang="el-GR" sz="1800" dirty="0">
                <a:solidFill>
                  <a:schemeClr val="bg2"/>
                </a:solidFill>
              </a:rPr>
              <a:t>».</a:t>
            </a:r>
            <a:endParaRPr lang="en-US" sz="1800" i="1" dirty="0">
              <a:solidFill>
                <a:schemeClr val="bg2"/>
              </a:solidFill>
            </a:endParaRPr>
          </a:p>
          <a:p>
            <a:pPr algn="ctr"/>
            <a:endParaRPr lang="el-GR" dirty="0">
              <a:solidFill>
                <a:srgbClr val="002060"/>
              </a:solidFill>
            </a:endParaRPr>
          </a:p>
        </p:txBody>
      </p:sp>
      <p:sp>
        <p:nvSpPr>
          <p:cNvPr id="12" name="TextBox 11">
            <a:extLst>
              <a:ext uri="{FF2B5EF4-FFF2-40B4-BE49-F238E27FC236}">
                <a16:creationId xmlns:a16="http://schemas.microsoft.com/office/drawing/2014/main" xmlns="" id="{CFD1B808-F0DD-4439-9E27-A7AF402192DA}"/>
              </a:ext>
            </a:extLst>
          </p:cNvPr>
          <p:cNvSpPr txBox="1"/>
          <p:nvPr/>
        </p:nvSpPr>
        <p:spPr>
          <a:xfrm>
            <a:off x="9190756" y="5445224"/>
            <a:ext cx="1779186" cy="307777"/>
          </a:xfrm>
          <a:prstGeom prst="rect">
            <a:avLst/>
          </a:prstGeom>
          <a:noFill/>
        </p:spPr>
        <p:txBody>
          <a:bodyPr wrap="square" rtlCol="0">
            <a:spAutoFit/>
          </a:bodyPr>
          <a:lstStyle/>
          <a:p>
            <a:r>
              <a:rPr lang="en-US" sz="1400" dirty="0">
                <a:solidFill>
                  <a:schemeClr val="bg2"/>
                </a:solidFill>
              </a:rPr>
              <a:t>Judith Butler</a:t>
            </a:r>
            <a:endParaRPr lang="el-GR" sz="1400" dirty="0">
              <a:solidFill>
                <a:schemeClr val="bg2"/>
              </a:solidFill>
            </a:endParaRPr>
          </a:p>
        </p:txBody>
      </p:sp>
    </p:spTree>
    <p:extLst>
      <p:ext uri="{BB962C8B-B14F-4D97-AF65-F5344CB8AC3E}">
        <p14:creationId xmlns:p14="http://schemas.microsoft.com/office/powerpoint/2010/main" val="230853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CBD85-EDA2-4009-90EA-B9372D5E06FD}"/>
              </a:ext>
            </a:extLst>
          </p:cNvPr>
          <p:cNvSpPr>
            <a:spLocks noGrp="1"/>
          </p:cNvSpPr>
          <p:nvPr>
            <p:ph type="title"/>
          </p:nvPr>
        </p:nvSpPr>
        <p:spPr/>
        <p:txBody>
          <a:bodyPr/>
          <a:lstStyle/>
          <a:p>
            <a:r>
              <a:rPr lang="el-GR" dirty="0"/>
              <a:t>Το φύλο ως κοινωνική κατασκευή</a:t>
            </a:r>
          </a:p>
        </p:txBody>
      </p:sp>
      <p:sp>
        <p:nvSpPr>
          <p:cNvPr id="4" name="Slide Number Placeholder 3">
            <a:extLst>
              <a:ext uri="{FF2B5EF4-FFF2-40B4-BE49-F238E27FC236}">
                <a16:creationId xmlns:a16="http://schemas.microsoft.com/office/drawing/2014/main" xmlns="" id="{36B8E04C-64E6-43AC-BEDB-B2A901423584}"/>
              </a:ext>
            </a:extLst>
          </p:cNvPr>
          <p:cNvSpPr>
            <a:spLocks noGrp="1"/>
          </p:cNvSpPr>
          <p:nvPr>
            <p:ph type="sldNum" sz="quarter" idx="12"/>
          </p:nvPr>
        </p:nvSpPr>
        <p:spPr/>
        <p:txBody>
          <a:bodyPr/>
          <a:lstStyle/>
          <a:p>
            <a:fld id="{C014DD1E-5D91-48A3-AD6D-45FBA980D106}" type="slidenum">
              <a:rPr lang="en-GB" smtClean="0"/>
              <a:t>11</a:t>
            </a:fld>
            <a:endParaRPr lang="en-GB" dirty="0"/>
          </a:p>
        </p:txBody>
      </p:sp>
      <p:graphicFrame>
        <p:nvGraphicFramePr>
          <p:cNvPr id="5" name="Diagram 4">
            <a:extLst>
              <a:ext uri="{FF2B5EF4-FFF2-40B4-BE49-F238E27FC236}">
                <a16:creationId xmlns:a16="http://schemas.microsoft.com/office/drawing/2014/main" xmlns="" id="{9D6C7D8A-348C-45B3-B6B4-1EE4FBC80A01}"/>
              </a:ext>
            </a:extLst>
          </p:cNvPr>
          <p:cNvGraphicFramePr/>
          <p:nvPr>
            <p:extLst>
              <p:ext uri="{D42A27DB-BD31-4B8C-83A1-F6EECF244321}">
                <p14:modId xmlns:p14="http://schemas.microsoft.com/office/powerpoint/2010/main" val="2431953904"/>
              </p:ext>
            </p:extLst>
          </p:nvPr>
        </p:nvGraphicFramePr>
        <p:xfrm>
          <a:off x="1218882" y="1556792"/>
          <a:ext cx="4176463"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xmlns="" id="{29BEFBDA-DD34-4E36-ADD7-6F0E81BBC827}"/>
              </a:ext>
            </a:extLst>
          </p:cNvPr>
          <p:cNvGraphicFramePr/>
          <p:nvPr>
            <p:extLst>
              <p:ext uri="{D42A27DB-BD31-4B8C-83A1-F6EECF244321}">
                <p14:modId xmlns:p14="http://schemas.microsoft.com/office/powerpoint/2010/main" val="2685792656"/>
              </p:ext>
            </p:extLst>
          </p:nvPr>
        </p:nvGraphicFramePr>
        <p:xfrm>
          <a:off x="5120459" y="1628800"/>
          <a:ext cx="6192688" cy="41764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4992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E5D68E-52BB-4424-ABCE-4FFE0140ABE9}"/>
              </a:ext>
            </a:extLst>
          </p:cNvPr>
          <p:cNvSpPr>
            <a:spLocks noGrp="1"/>
          </p:cNvSpPr>
          <p:nvPr>
            <p:ph type="title"/>
          </p:nvPr>
        </p:nvSpPr>
        <p:spPr>
          <a:xfrm>
            <a:off x="1371243" y="692696"/>
            <a:ext cx="9598700" cy="1485900"/>
          </a:xfrm>
        </p:spPr>
        <p:txBody>
          <a:bodyPr/>
          <a:lstStyle/>
          <a:p>
            <a:r>
              <a:rPr lang="el-GR" dirty="0"/>
              <a:t>Το φύλο ως κοινωνική κατασκευή</a:t>
            </a:r>
          </a:p>
        </p:txBody>
      </p:sp>
      <p:sp>
        <p:nvSpPr>
          <p:cNvPr id="4" name="Slide Number Placeholder 3">
            <a:extLst>
              <a:ext uri="{FF2B5EF4-FFF2-40B4-BE49-F238E27FC236}">
                <a16:creationId xmlns:a16="http://schemas.microsoft.com/office/drawing/2014/main" xmlns="" id="{F2D39F75-639B-47E5-82D2-A60E03BA7982}"/>
              </a:ext>
            </a:extLst>
          </p:cNvPr>
          <p:cNvSpPr>
            <a:spLocks noGrp="1"/>
          </p:cNvSpPr>
          <p:nvPr>
            <p:ph type="sldNum" sz="quarter" idx="12"/>
          </p:nvPr>
        </p:nvSpPr>
        <p:spPr/>
        <p:txBody>
          <a:bodyPr/>
          <a:lstStyle/>
          <a:p>
            <a:fld id="{C014DD1E-5D91-48A3-AD6D-45FBA980D106}" type="slidenum">
              <a:rPr lang="en-GB" smtClean="0"/>
              <a:t>12</a:t>
            </a:fld>
            <a:endParaRPr lang="en-GB" dirty="0"/>
          </a:p>
        </p:txBody>
      </p:sp>
      <p:sp>
        <p:nvSpPr>
          <p:cNvPr id="10" name="Scroll: Vertical 9">
            <a:extLst>
              <a:ext uri="{FF2B5EF4-FFF2-40B4-BE49-F238E27FC236}">
                <a16:creationId xmlns:a16="http://schemas.microsoft.com/office/drawing/2014/main" xmlns="" id="{83D64700-FFFF-4F6B-83FD-233AD0D50605}"/>
              </a:ext>
            </a:extLst>
          </p:cNvPr>
          <p:cNvSpPr/>
          <p:nvPr/>
        </p:nvSpPr>
        <p:spPr>
          <a:xfrm>
            <a:off x="3168031" y="1556792"/>
            <a:ext cx="5852761" cy="4338414"/>
          </a:xfrm>
          <a:prstGeom prst="verticalScroll">
            <a:avLst/>
          </a:prstGeom>
          <a:solidFill>
            <a:srgbClr val="0070C0"/>
          </a:solidFill>
        </p:spPr>
        <p:style>
          <a:lnRef idx="1">
            <a:schemeClr val="dk1"/>
          </a:lnRef>
          <a:fillRef idx="2">
            <a:schemeClr val="dk1"/>
          </a:fillRef>
          <a:effectRef idx="1">
            <a:schemeClr val="dk1"/>
          </a:effectRef>
          <a:fontRef idx="minor">
            <a:schemeClr val="dk1"/>
          </a:fontRef>
        </p:style>
        <p:txBody>
          <a:bodyPr rtlCol="0" anchor="ctr"/>
          <a:lstStyle/>
          <a:p>
            <a:r>
              <a:rPr lang="el-GR" i="1" dirty="0">
                <a:solidFill>
                  <a:schemeClr val="bg2"/>
                </a:solidFill>
              </a:rPr>
              <a:t>Από τι είναι φτιαγμένα τα μικρά αγόρια;</a:t>
            </a:r>
          </a:p>
          <a:p>
            <a:r>
              <a:rPr lang="el-GR" i="1" dirty="0">
                <a:solidFill>
                  <a:schemeClr val="bg2"/>
                </a:solidFill>
              </a:rPr>
              <a:t>Ανθρωπάκια και σαλιγκάρια, και ουρές κουταβιών, από αυτό είναι φτιαγμένα τα μικρά αγόρια.</a:t>
            </a:r>
          </a:p>
          <a:p>
            <a:r>
              <a:rPr lang="el-GR" i="1" dirty="0">
                <a:solidFill>
                  <a:schemeClr val="bg2"/>
                </a:solidFill>
              </a:rPr>
              <a:t>Από τι είναι φτιαγμένα τα κοριτσάκια;</a:t>
            </a:r>
          </a:p>
          <a:p>
            <a:r>
              <a:rPr lang="el-GR" i="1" dirty="0">
                <a:solidFill>
                  <a:schemeClr val="bg2"/>
                </a:solidFill>
              </a:rPr>
              <a:t>Ζάχαρη και μπαχαρικά, και όλα ωραία,από αυτό είναι φτιαγμένα τα μικρά κορίτσια.</a:t>
            </a:r>
            <a:endParaRPr lang="el-GR" dirty="0">
              <a:solidFill>
                <a:schemeClr val="bg2"/>
              </a:solidFill>
            </a:endParaRPr>
          </a:p>
        </p:txBody>
      </p:sp>
    </p:spTree>
    <p:extLst>
      <p:ext uri="{BB962C8B-B14F-4D97-AF65-F5344CB8AC3E}">
        <p14:creationId xmlns:p14="http://schemas.microsoft.com/office/powerpoint/2010/main" val="251548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7D6C4-0207-45D5-8239-FE1B19B3B129}"/>
              </a:ext>
            </a:extLst>
          </p:cNvPr>
          <p:cNvSpPr>
            <a:spLocks noGrp="1"/>
          </p:cNvSpPr>
          <p:nvPr>
            <p:ph type="title"/>
          </p:nvPr>
        </p:nvSpPr>
        <p:spPr/>
        <p:txBody>
          <a:bodyPr/>
          <a:lstStyle/>
          <a:p>
            <a:r>
              <a:rPr lang="el-GR" dirty="0"/>
              <a:t>Άσκηση</a:t>
            </a:r>
          </a:p>
        </p:txBody>
      </p:sp>
      <p:sp>
        <p:nvSpPr>
          <p:cNvPr id="4" name="Slide Number Placeholder 3">
            <a:extLst>
              <a:ext uri="{FF2B5EF4-FFF2-40B4-BE49-F238E27FC236}">
                <a16:creationId xmlns:a16="http://schemas.microsoft.com/office/drawing/2014/main" xmlns="" id="{B18DF43C-CE1A-4A6A-83C1-D28134F2BA54}"/>
              </a:ext>
            </a:extLst>
          </p:cNvPr>
          <p:cNvSpPr>
            <a:spLocks noGrp="1"/>
          </p:cNvSpPr>
          <p:nvPr>
            <p:ph type="sldNum" sz="quarter" idx="12"/>
          </p:nvPr>
        </p:nvSpPr>
        <p:spPr/>
        <p:txBody>
          <a:bodyPr/>
          <a:lstStyle/>
          <a:p>
            <a:fld id="{C014DD1E-5D91-48A3-AD6D-45FBA980D106}" type="slidenum">
              <a:rPr lang="en-GB" smtClean="0"/>
              <a:t>13</a:t>
            </a:fld>
            <a:endParaRPr lang="en-GB" dirty="0"/>
          </a:p>
        </p:txBody>
      </p:sp>
      <p:sp>
        <p:nvSpPr>
          <p:cNvPr id="5" name="Content Placeholder 2">
            <a:extLst>
              <a:ext uri="{FF2B5EF4-FFF2-40B4-BE49-F238E27FC236}">
                <a16:creationId xmlns:a16="http://schemas.microsoft.com/office/drawing/2014/main" xmlns="" id="{8C096B51-1343-4EC4-81A0-525FF3200DA8}"/>
              </a:ext>
            </a:extLst>
          </p:cNvPr>
          <p:cNvSpPr>
            <a:spLocks noGrp="1"/>
          </p:cNvSpPr>
          <p:nvPr>
            <p:ph idx="1"/>
          </p:nvPr>
        </p:nvSpPr>
        <p:spPr>
          <a:xfrm>
            <a:off x="1370926" y="2348880"/>
            <a:ext cx="9598699" cy="3518520"/>
          </a:xfrm>
        </p:spPr>
        <p:txBody>
          <a:bodyPr>
            <a:noAutofit/>
          </a:bodyPr>
          <a:lstStyle/>
          <a:p>
            <a:pPr marL="0" indent="0" algn="just">
              <a:lnSpc>
                <a:spcPct val="100000"/>
              </a:lnSpc>
              <a:buNone/>
            </a:pPr>
            <a:r>
              <a:rPr lang="el-GR" sz="2000" dirty="0">
                <a:latin typeface="+mj-lt"/>
              </a:rPr>
              <a:t>Σκεφτείτε τους στίχους αυτού του παιδικού τραγουδιού</a:t>
            </a:r>
            <a:endParaRPr lang="en-US" sz="2000" dirty="0">
              <a:latin typeface="+mj-lt"/>
            </a:endParaRPr>
          </a:p>
          <a:p>
            <a:pPr algn="just">
              <a:lnSpc>
                <a:spcPct val="100000"/>
              </a:lnSpc>
            </a:pPr>
            <a:r>
              <a:rPr lang="el-GR" sz="2000" dirty="0">
                <a:latin typeface="+mj-lt"/>
              </a:rPr>
              <a:t>Τι μήνυμα λαμβάνουμε από αυτό το τραγούδι σε σχέση με το φύλο;</a:t>
            </a:r>
          </a:p>
          <a:p>
            <a:pPr algn="just">
              <a:lnSpc>
                <a:spcPct val="100000"/>
              </a:lnSpc>
            </a:pPr>
            <a:r>
              <a:rPr lang="el-GR" sz="2000" dirty="0">
                <a:latin typeface="+mj-lt"/>
              </a:rPr>
              <a:t>Πώς αντιλαμβανόμαστε αυτές τις αντιλήψεις σήμερα στις κοινωνίες του δυτικού κόσμου;</a:t>
            </a:r>
          </a:p>
          <a:p>
            <a:pPr algn="just">
              <a:lnSpc>
                <a:spcPct val="100000"/>
              </a:lnSpc>
            </a:pPr>
            <a:r>
              <a:rPr lang="el-GR" sz="2000" dirty="0">
                <a:latin typeface="+mj-lt"/>
              </a:rPr>
              <a:t>Σκεφτείτε πώς οι ρόλοι των φύλων αλλάζουν σε συνάρτηση με τον χρόνο και τον χώρο.</a:t>
            </a:r>
            <a:endParaRPr lang="en-US" sz="2000" dirty="0">
              <a:latin typeface="+mj-lt"/>
            </a:endParaRPr>
          </a:p>
        </p:txBody>
      </p:sp>
      <p:pic>
        <p:nvPicPr>
          <p:cNvPr id="6" name="Picture 5">
            <a:extLst>
              <a:ext uri="{FF2B5EF4-FFF2-40B4-BE49-F238E27FC236}">
                <a16:creationId xmlns:a16="http://schemas.microsoft.com/office/drawing/2014/main" xmlns="" id="{21CC6C07-10C9-42FA-813A-B91971B3284A}"/>
              </a:ext>
            </a:extLst>
          </p:cNvPr>
          <p:cNvPicPr>
            <a:picLocks noChangeAspect="1"/>
          </p:cNvPicPr>
          <p:nvPr/>
        </p:nvPicPr>
        <p:blipFill>
          <a:blip r:embed="rId2"/>
          <a:stretch>
            <a:fillRect/>
          </a:stretch>
        </p:blipFill>
        <p:spPr>
          <a:xfrm>
            <a:off x="10813337" y="5251624"/>
            <a:ext cx="926672" cy="920576"/>
          </a:xfrm>
          <a:prstGeom prst="rect">
            <a:avLst/>
          </a:prstGeom>
        </p:spPr>
      </p:pic>
    </p:spTree>
    <p:extLst>
      <p:ext uri="{BB962C8B-B14F-4D97-AF65-F5344CB8AC3E}">
        <p14:creationId xmlns:p14="http://schemas.microsoft.com/office/powerpoint/2010/main" val="28195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7D6C4-0207-45D5-8239-FE1B19B3B129}"/>
              </a:ext>
            </a:extLst>
          </p:cNvPr>
          <p:cNvSpPr>
            <a:spLocks noGrp="1"/>
          </p:cNvSpPr>
          <p:nvPr>
            <p:ph type="title"/>
          </p:nvPr>
        </p:nvSpPr>
        <p:spPr/>
        <p:txBody>
          <a:bodyPr/>
          <a:lstStyle/>
          <a:p>
            <a:r>
              <a:rPr lang="el-GR" dirty="0"/>
              <a:t>Ανακεφαλαίωση</a:t>
            </a:r>
          </a:p>
        </p:txBody>
      </p:sp>
      <p:sp>
        <p:nvSpPr>
          <p:cNvPr id="4" name="Slide Number Placeholder 3">
            <a:extLst>
              <a:ext uri="{FF2B5EF4-FFF2-40B4-BE49-F238E27FC236}">
                <a16:creationId xmlns:a16="http://schemas.microsoft.com/office/drawing/2014/main" xmlns="" id="{B18DF43C-CE1A-4A6A-83C1-D28134F2BA54}"/>
              </a:ext>
            </a:extLst>
          </p:cNvPr>
          <p:cNvSpPr>
            <a:spLocks noGrp="1"/>
          </p:cNvSpPr>
          <p:nvPr>
            <p:ph type="sldNum" sz="quarter" idx="12"/>
          </p:nvPr>
        </p:nvSpPr>
        <p:spPr/>
        <p:txBody>
          <a:bodyPr/>
          <a:lstStyle/>
          <a:p>
            <a:fld id="{C014DD1E-5D91-48A3-AD6D-45FBA980D106}" type="slidenum">
              <a:rPr lang="en-GB" smtClean="0"/>
              <a:t>14</a:t>
            </a:fld>
            <a:endParaRPr lang="en-GB" dirty="0"/>
          </a:p>
        </p:txBody>
      </p:sp>
      <p:sp>
        <p:nvSpPr>
          <p:cNvPr id="5" name="Content Placeholder 2">
            <a:extLst>
              <a:ext uri="{FF2B5EF4-FFF2-40B4-BE49-F238E27FC236}">
                <a16:creationId xmlns:a16="http://schemas.microsoft.com/office/drawing/2014/main" xmlns="" id="{8C096B51-1343-4EC4-81A0-525FF3200DA8}"/>
              </a:ext>
            </a:extLst>
          </p:cNvPr>
          <p:cNvSpPr>
            <a:spLocks noGrp="1"/>
          </p:cNvSpPr>
          <p:nvPr>
            <p:ph idx="1"/>
          </p:nvPr>
        </p:nvSpPr>
        <p:spPr>
          <a:xfrm>
            <a:off x="1370926" y="2348880"/>
            <a:ext cx="9598699" cy="3518520"/>
          </a:xfrm>
        </p:spPr>
        <p:txBody>
          <a:bodyPr>
            <a:noAutofit/>
          </a:bodyPr>
          <a:lstStyle/>
          <a:p>
            <a:pPr algn="just"/>
            <a:r>
              <a:rPr lang="el-GR" sz="2000" i="1" dirty="0">
                <a:latin typeface="+mj-lt"/>
              </a:rPr>
              <a:t>Το βιολογικό φύλο αναφέρεται στα βιολογικά χαρακτηριστικά που διαφοροποιούν το αρσενικό και το θηλυκό, ενώ το κοινωνικό φύλο είναι κοινωνικά και πολιτισμικά κατασκευασμένη ταυτότητα.</a:t>
            </a:r>
          </a:p>
          <a:p>
            <a:pPr algn="just"/>
            <a:r>
              <a:rPr lang="el-GR" sz="2000" i="1" dirty="0">
                <a:latin typeface="+mj-lt"/>
              </a:rPr>
              <a:t>Η θεωρία της </a:t>
            </a:r>
            <a:r>
              <a:rPr lang="el-GR" sz="2000" i="1" dirty="0" err="1">
                <a:latin typeface="+mj-lt"/>
              </a:rPr>
              <a:t>επιτελεστικότητας</a:t>
            </a:r>
            <a:r>
              <a:rPr lang="el-GR" sz="2000" i="1" dirty="0">
                <a:latin typeface="+mj-lt"/>
              </a:rPr>
              <a:t> του φύλου δηλώνει ότι η ταυτότητα φύλου κατασκευάζεται και ανακατασκευάζεται μέσω επαναλαμβανόμενων πράξεων.</a:t>
            </a:r>
          </a:p>
          <a:p>
            <a:pPr algn="just"/>
            <a:r>
              <a:rPr lang="el-GR" sz="2000" i="1" dirty="0">
                <a:latin typeface="+mj-lt"/>
              </a:rPr>
              <a:t>Οι καθημερινές μας ενέργειες είτε συμφωνούν με τους κοινωνικούς κανόνες είτε εκτρέπονται από αυτούς τους κανόνες.</a:t>
            </a:r>
            <a:endParaRPr lang="en-US" i="1" dirty="0">
              <a:latin typeface="+mj-lt"/>
            </a:endParaRPr>
          </a:p>
        </p:txBody>
      </p:sp>
    </p:spTree>
    <p:extLst>
      <p:ext uri="{BB962C8B-B14F-4D97-AF65-F5344CB8AC3E}">
        <p14:creationId xmlns:p14="http://schemas.microsoft.com/office/powerpoint/2010/main" val="27375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a:t>ΣΩΜΑ</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15</a:t>
            </a:fld>
            <a:endParaRPr lang="en-GB" dirty="0"/>
          </a:p>
        </p:txBody>
      </p:sp>
    </p:spTree>
    <p:extLst>
      <p:ext uri="{BB962C8B-B14F-4D97-AF65-F5344CB8AC3E}">
        <p14:creationId xmlns:p14="http://schemas.microsoft.com/office/powerpoint/2010/main" val="246862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9DCAD3-894A-44E6-98ED-8E88451A0F71}"/>
              </a:ext>
            </a:extLst>
          </p:cNvPr>
          <p:cNvSpPr>
            <a:spLocks noGrp="1"/>
          </p:cNvSpPr>
          <p:nvPr>
            <p:ph type="title"/>
          </p:nvPr>
        </p:nvSpPr>
        <p:spPr/>
        <p:txBody>
          <a:bodyPr/>
          <a:lstStyle/>
          <a:p>
            <a:r>
              <a:rPr lang="el-GR" dirty="0"/>
              <a:t>Σώματα</a:t>
            </a:r>
          </a:p>
        </p:txBody>
      </p:sp>
      <p:sp>
        <p:nvSpPr>
          <p:cNvPr id="3" name="Content Placeholder 2">
            <a:extLst>
              <a:ext uri="{FF2B5EF4-FFF2-40B4-BE49-F238E27FC236}">
                <a16:creationId xmlns:a16="http://schemas.microsoft.com/office/drawing/2014/main" xmlns="" id="{609CACF8-02B7-4A3D-BCD7-2A5CE49BE903}"/>
              </a:ext>
            </a:extLst>
          </p:cNvPr>
          <p:cNvSpPr>
            <a:spLocks noGrp="1"/>
          </p:cNvSpPr>
          <p:nvPr>
            <p:ph idx="1"/>
          </p:nvPr>
        </p:nvSpPr>
        <p:spPr>
          <a:xfrm>
            <a:off x="1269876" y="1700808"/>
            <a:ext cx="9598700" cy="3581400"/>
          </a:xfrm>
        </p:spPr>
        <p:txBody>
          <a:bodyPr>
            <a:normAutofit/>
          </a:bodyPr>
          <a:lstStyle/>
          <a:p>
            <a:pPr algn="just">
              <a:lnSpc>
                <a:spcPct val="150000"/>
              </a:lnSpc>
            </a:pPr>
            <a:r>
              <a:rPr lang="el-GR" dirty="0">
                <a:latin typeface="+mj-lt"/>
              </a:rPr>
              <a:t>Το σώμα είναι ένα σημαντικό στοιχείο της ταυτότητας ενός ατόμου. Είναι το «δοχείο» μέσα από το οποίο εκφράζονται ταυτότητες, πολιτισμικές ή ατομικές.</a:t>
            </a:r>
          </a:p>
          <a:p>
            <a:pPr algn="just">
              <a:lnSpc>
                <a:spcPct val="150000"/>
              </a:lnSpc>
            </a:pPr>
            <a:r>
              <a:rPr lang="el-GR" dirty="0">
                <a:latin typeface="+mj-lt"/>
              </a:rPr>
              <a:t>Πολιτισμοί και άλλα χαρακτηριστικά όπως η τάξη, η θρησκεία και η εθνικότητα επηρεάζουν τον τρόπο με τον οποίο οι άνθρωποι αντιλαμβάνονται τον εαυτό τους και τους άλλους.</a:t>
            </a:r>
          </a:p>
          <a:p>
            <a:pPr algn="just">
              <a:lnSpc>
                <a:spcPct val="150000"/>
              </a:lnSpc>
            </a:pPr>
            <a:r>
              <a:rPr lang="el-GR" dirty="0">
                <a:latin typeface="+mj-lt"/>
              </a:rPr>
              <a:t>Σε διαφορετικούς πολιτισμούς υπάρχουν διαφορετικές αντιλήψεις για το σώμα.</a:t>
            </a:r>
            <a:endParaRPr lang="en-US" dirty="0">
              <a:latin typeface="+mj-lt"/>
            </a:endParaRPr>
          </a:p>
        </p:txBody>
      </p:sp>
      <p:sp>
        <p:nvSpPr>
          <p:cNvPr id="4" name="Slide Number Placeholder 3">
            <a:extLst>
              <a:ext uri="{FF2B5EF4-FFF2-40B4-BE49-F238E27FC236}">
                <a16:creationId xmlns:a16="http://schemas.microsoft.com/office/drawing/2014/main" xmlns="" id="{76AD2A42-8549-4A74-8382-07D886BCFC3C}"/>
              </a:ext>
            </a:extLst>
          </p:cNvPr>
          <p:cNvSpPr>
            <a:spLocks noGrp="1"/>
          </p:cNvSpPr>
          <p:nvPr>
            <p:ph type="sldNum" sz="quarter" idx="12"/>
          </p:nvPr>
        </p:nvSpPr>
        <p:spPr/>
        <p:txBody>
          <a:bodyPr/>
          <a:lstStyle/>
          <a:p>
            <a:fld id="{C014DD1E-5D91-48A3-AD6D-45FBA980D106}" type="slidenum">
              <a:rPr lang="en-GB" smtClean="0"/>
              <a:t>16</a:t>
            </a:fld>
            <a:endParaRPr lang="en-GB" dirty="0"/>
          </a:p>
        </p:txBody>
      </p:sp>
    </p:spTree>
    <p:extLst>
      <p:ext uri="{BB962C8B-B14F-4D97-AF65-F5344CB8AC3E}">
        <p14:creationId xmlns:p14="http://schemas.microsoft.com/office/powerpoint/2010/main" val="409709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9DCAD3-894A-44E6-98ED-8E88451A0F71}"/>
              </a:ext>
            </a:extLst>
          </p:cNvPr>
          <p:cNvSpPr>
            <a:spLocks noGrp="1"/>
          </p:cNvSpPr>
          <p:nvPr>
            <p:ph type="title"/>
          </p:nvPr>
        </p:nvSpPr>
        <p:spPr/>
        <p:txBody>
          <a:bodyPr/>
          <a:lstStyle/>
          <a:p>
            <a:r>
              <a:rPr lang="el-GR" dirty="0"/>
              <a:t>Σώματα</a:t>
            </a:r>
            <a:endParaRPr lang="el-GR" sz="1600" dirty="0"/>
          </a:p>
        </p:txBody>
      </p:sp>
      <p:sp>
        <p:nvSpPr>
          <p:cNvPr id="3" name="Content Placeholder 2">
            <a:extLst>
              <a:ext uri="{FF2B5EF4-FFF2-40B4-BE49-F238E27FC236}">
                <a16:creationId xmlns:a16="http://schemas.microsoft.com/office/drawing/2014/main" xmlns="" id="{609CACF8-02B7-4A3D-BCD7-2A5CE49BE903}"/>
              </a:ext>
            </a:extLst>
          </p:cNvPr>
          <p:cNvSpPr>
            <a:spLocks noGrp="1"/>
          </p:cNvSpPr>
          <p:nvPr>
            <p:ph idx="1"/>
          </p:nvPr>
        </p:nvSpPr>
        <p:spPr>
          <a:xfrm>
            <a:off x="1371243" y="1916832"/>
            <a:ext cx="9598700" cy="3581400"/>
          </a:xfrm>
        </p:spPr>
        <p:txBody>
          <a:bodyPr>
            <a:normAutofit/>
          </a:bodyPr>
          <a:lstStyle/>
          <a:p>
            <a:pPr algn="just">
              <a:lnSpc>
                <a:spcPct val="150000"/>
              </a:lnSpc>
            </a:pPr>
            <a:r>
              <a:rPr lang="el-GR" dirty="0">
                <a:latin typeface="+mj-lt"/>
              </a:rPr>
              <a:t>Οι αντιλήψεις για το σώμα διαφέρουν όχι μόνο ανάμεσα σε διαφορετικούς πολιτισμούς αλλά αλλάζουν και με την πάροδο του χρόνου. Οι κοινωνίες δεν είναι στατικές. Αλλάζουν συνεχώς (BODY Culture, Body, Gender, Sexuality in Adult Trainings, 2013).</a:t>
            </a:r>
          </a:p>
          <a:p>
            <a:pPr algn="just">
              <a:lnSpc>
                <a:spcPct val="150000"/>
              </a:lnSpc>
            </a:pPr>
            <a:r>
              <a:rPr lang="el-GR" dirty="0">
                <a:latin typeface="+mj-lt"/>
              </a:rPr>
              <a:t>Το τι θεωρείται αποδεκτό εξαρτάται από το πολιτισμικό πλαίσιο. Για παράδειγμα, τα τατουάζ και τα </a:t>
            </a:r>
            <a:r>
              <a:rPr lang="en-US" dirty="0">
                <a:latin typeface="+mj-lt"/>
              </a:rPr>
              <a:t>piercing</a:t>
            </a:r>
            <a:r>
              <a:rPr lang="el-GR" dirty="0">
                <a:latin typeface="+mj-lt"/>
              </a:rPr>
              <a:t> μπορεί να είναι συνηθισμένα σε έναν πολιτισμό, αλλά μη αποδεκτά ή και λόγος διακρίσεων σε άλλους πολιτισμούς.</a:t>
            </a:r>
          </a:p>
        </p:txBody>
      </p:sp>
      <p:sp>
        <p:nvSpPr>
          <p:cNvPr id="4" name="Slide Number Placeholder 3">
            <a:extLst>
              <a:ext uri="{FF2B5EF4-FFF2-40B4-BE49-F238E27FC236}">
                <a16:creationId xmlns:a16="http://schemas.microsoft.com/office/drawing/2014/main" xmlns="" id="{76AD2A42-8549-4A74-8382-07D886BCFC3C}"/>
              </a:ext>
            </a:extLst>
          </p:cNvPr>
          <p:cNvSpPr>
            <a:spLocks noGrp="1"/>
          </p:cNvSpPr>
          <p:nvPr>
            <p:ph type="sldNum" sz="quarter" idx="12"/>
          </p:nvPr>
        </p:nvSpPr>
        <p:spPr/>
        <p:txBody>
          <a:bodyPr/>
          <a:lstStyle/>
          <a:p>
            <a:fld id="{C014DD1E-5D91-48A3-AD6D-45FBA980D106}" type="slidenum">
              <a:rPr lang="en-GB" smtClean="0"/>
              <a:t>17</a:t>
            </a:fld>
            <a:endParaRPr lang="en-GB" dirty="0"/>
          </a:p>
        </p:txBody>
      </p:sp>
    </p:spTree>
    <p:extLst>
      <p:ext uri="{BB962C8B-B14F-4D97-AF65-F5344CB8AC3E}">
        <p14:creationId xmlns:p14="http://schemas.microsoft.com/office/powerpoint/2010/main" val="409174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8786A-CF84-4475-92E9-77B1AB40054A}"/>
              </a:ext>
            </a:extLst>
          </p:cNvPr>
          <p:cNvSpPr>
            <a:spLocks noGrp="1"/>
          </p:cNvSpPr>
          <p:nvPr>
            <p:ph type="title"/>
          </p:nvPr>
        </p:nvSpPr>
        <p:spPr>
          <a:xfrm>
            <a:off x="1114002" y="756134"/>
            <a:ext cx="11059873" cy="936104"/>
          </a:xfrm>
        </p:spPr>
        <p:txBody>
          <a:bodyPr>
            <a:normAutofit/>
          </a:bodyPr>
          <a:lstStyle/>
          <a:p>
            <a:r>
              <a:rPr lang="el-GR" sz="4200" dirty="0"/>
              <a:t>Διαφορές σχετικά με τις αντιλήψεις του σώματος</a:t>
            </a:r>
          </a:p>
        </p:txBody>
      </p:sp>
      <p:graphicFrame>
        <p:nvGraphicFramePr>
          <p:cNvPr id="5" name="Content Placeholder 4">
            <a:extLst>
              <a:ext uri="{FF2B5EF4-FFF2-40B4-BE49-F238E27FC236}">
                <a16:creationId xmlns:a16="http://schemas.microsoft.com/office/drawing/2014/main" xmlns="" id="{E473AD40-C857-45EE-8303-DFE81D50C978}"/>
              </a:ext>
            </a:extLst>
          </p:cNvPr>
          <p:cNvGraphicFramePr>
            <a:graphicFrameLocks noGrp="1"/>
          </p:cNvGraphicFramePr>
          <p:nvPr>
            <p:ph idx="1"/>
            <p:extLst>
              <p:ext uri="{D42A27DB-BD31-4B8C-83A1-F6EECF244321}">
                <p14:modId xmlns:p14="http://schemas.microsoft.com/office/powerpoint/2010/main" val="2635980982"/>
              </p:ext>
            </p:extLst>
          </p:nvPr>
        </p:nvGraphicFramePr>
        <p:xfrm>
          <a:off x="1371600" y="1844824"/>
          <a:ext cx="9598343" cy="4022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07FEC38D-A189-4F68-9927-A18450CA3864}"/>
              </a:ext>
            </a:extLst>
          </p:cNvPr>
          <p:cNvSpPr>
            <a:spLocks noGrp="1"/>
          </p:cNvSpPr>
          <p:nvPr>
            <p:ph type="sldNum" sz="quarter" idx="12"/>
          </p:nvPr>
        </p:nvSpPr>
        <p:spPr/>
        <p:txBody>
          <a:bodyPr/>
          <a:lstStyle/>
          <a:p>
            <a:fld id="{C014DD1E-5D91-48A3-AD6D-45FBA980D106}" type="slidenum">
              <a:rPr lang="en-GB" smtClean="0"/>
              <a:t>18</a:t>
            </a:fld>
            <a:endParaRPr lang="en-GB" dirty="0"/>
          </a:p>
        </p:txBody>
      </p:sp>
    </p:spTree>
    <p:extLst>
      <p:ext uri="{BB962C8B-B14F-4D97-AF65-F5344CB8AC3E}">
        <p14:creationId xmlns:p14="http://schemas.microsoft.com/office/powerpoint/2010/main" val="179573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8786A-CF84-4475-92E9-77B1AB40054A}"/>
              </a:ext>
            </a:extLst>
          </p:cNvPr>
          <p:cNvSpPr>
            <a:spLocks noGrp="1"/>
          </p:cNvSpPr>
          <p:nvPr>
            <p:ph type="title"/>
          </p:nvPr>
        </p:nvSpPr>
        <p:spPr/>
        <p:txBody>
          <a:bodyPr/>
          <a:lstStyle/>
          <a:p>
            <a:r>
              <a:rPr lang="el-GR" dirty="0"/>
              <a:t>Άσκηση</a:t>
            </a:r>
          </a:p>
        </p:txBody>
      </p:sp>
      <p:sp>
        <p:nvSpPr>
          <p:cNvPr id="4" name="Slide Number Placeholder 3">
            <a:extLst>
              <a:ext uri="{FF2B5EF4-FFF2-40B4-BE49-F238E27FC236}">
                <a16:creationId xmlns:a16="http://schemas.microsoft.com/office/drawing/2014/main" xmlns="" id="{07FEC38D-A189-4F68-9927-A18450CA3864}"/>
              </a:ext>
            </a:extLst>
          </p:cNvPr>
          <p:cNvSpPr>
            <a:spLocks noGrp="1"/>
          </p:cNvSpPr>
          <p:nvPr>
            <p:ph type="sldNum" sz="quarter" idx="12"/>
          </p:nvPr>
        </p:nvSpPr>
        <p:spPr/>
        <p:txBody>
          <a:bodyPr/>
          <a:lstStyle/>
          <a:p>
            <a:fld id="{C014DD1E-5D91-48A3-AD6D-45FBA980D106}" type="slidenum">
              <a:rPr lang="en-GB" smtClean="0"/>
              <a:t>19</a:t>
            </a:fld>
            <a:endParaRPr lang="en-GB" dirty="0"/>
          </a:p>
        </p:txBody>
      </p:sp>
      <p:sp>
        <p:nvSpPr>
          <p:cNvPr id="6" name="Content Placeholder 5">
            <a:extLst>
              <a:ext uri="{FF2B5EF4-FFF2-40B4-BE49-F238E27FC236}">
                <a16:creationId xmlns:a16="http://schemas.microsoft.com/office/drawing/2014/main" xmlns="" id="{6509DBD9-441F-43BD-889A-6866615B1B05}"/>
              </a:ext>
            </a:extLst>
          </p:cNvPr>
          <p:cNvSpPr>
            <a:spLocks noGrp="1"/>
          </p:cNvSpPr>
          <p:nvPr>
            <p:ph idx="1"/>
          </p:nvPr>
        </p:nvSpPr>
        <p:spPr>
          <a:xfrm>
            <a:off x="1357559" y="1997968"/>
            <a:ext cx="9331681" cy="1935088"/>
          </a:xfrm>
        </p:spPr>
        <p:txBody>
          <a:bodyPr/>
          <a:lstStyle/>
          <a:p>
            <a:pPr marL="0" indent="0" algn="just">
              <a:buNone/>
            </a:pPr>
            <a:r>
              <a:rPr lang="el-GR" dirty="0"/>
              <a:t>Αναλογιστείτε την κατάσταση στη χώρα σας</a:t>
            </a:r>
            <a:r>
              <a:rPr lang="en-US" dirty="0"/>
              <a:t>:</a:t>
            </a:r>
          </a:p>
          <a:p>
            <a:pPr algn="just"/>
            <a:r>
              <a:rPr lang="el-GR" dirty="0"/>
              <a:t>Θα ήταν αποδεκτό ένας δάσκαλος ή μία δασκάλα σε σχολείο ή πανεπιστήμιο να έχει πολλά τατουάζ;</a:t>
            </a:r>
          </a:p>
          <a:p>
            <a:pPr algn="just"/>
            <a:r>
              <a:rPr lang="el-GR" dirty="0"/>
              <a:t>Αντιμετωπίζουν άτομα με πολλά </a:t>
            </a:r>
            <a:r>
              <a:rPr lang="en-US" dirty="0"/>
              <a:t>piercing</a:t>
            </a:r>
            <a:r>
              <a:rPr lang="el-GR" dirty="0"/>
              <a:t> διακρίσεις στο εργασιακό περιβάλλον;</a:t>
            </a:r>
          </a:p>
        </p:txBody>
      </p:sp>
      <p:pic>
        <p:nvPicPr>
          <p:cNvPr id="5" name="Picture 4">
            <a:extLst>
              <a:ext uri="{FF2B5EF4-FFF2-40B4-BE49-F238E27FC236}">
                <a16:creationId xmlns:a16="http://schemas.microsoft.com/office/drawing/2014/main" xmlns="" id="{D9E76DD1-6EE6-498F-9ADA-DE12CB127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0116" y="3933056"/>
            <a:ext cx="4572000" cy="1514475"/>
          </a:xfrm>
          <a:prstGeom prst="rect">
            <a:avLst/>
          </a:prstGeom>
        </p:spPr>
      </p:pic>
      <p:sp>
        <p:nvSpPr>
          <p:cNvPr id="7" name="TextBox 6">
            <a:extLst>
              <a:ext uri="{FF2B5EF4-FFF2-40B4-BE49-F238E27FC236}">
                <a16:creationId xmlns:a16="http://schemas.microsoft.com/office/drawing/2014/main" xmlns="" id="{D07B3557-771A-43B7-A09B-3BF5A0F40081}"/>
              </a:ext>
            </a:extLst>
          </p:cNvPr>
          <p:cNvSpPr txBox="1"/>
          <p:nvPr/>
        </p:nvSpPr>
        <p:spPr>
          <a:xfrm>
            <a:off x="1651934" y="5616393"/>
            <a:ext cx="9915085" cy="323165"/>
          </a:xfrm>
          <a:prstGeom prst="rect">
            <a:avLst/>
          </a:prstGeom>
          <a:noFill/>
        </p:spPr>
        <p:txBody>
          <a:bodyPr wrap="square" rtlCol="0">
            <a:spAutoFit/>
          </a:bodyPr>
          <a:lstStyle/>
          <a:p>
            <a:r>
              <a:rPr lang="el-GR" sz="1500" dirty="0">
                <a:solidFill>
                  <a:schemeClr val="bg2">
                    <a:lumMod val="65000"/>
                  </a:schemeClr>
                </a:solidFill>
              </a:rPr>
              <a:t>Διευκρίνιση: Δεν υπάρχουν σωστές ή λάθος απαντήσεις, αφού πρόκειται για κοινωνικοπολιτιστικά καθορισμένα ζητήματα</a:t>
            </a:r>
            <a:endParaRPr lang="en-GB" sz="1500" dirty="0"/>
          </a:p>
        </p:txBody>
      </p:sp>
      <p:pic>
        <p:nvPicPr>
          <p:cNvPr id="8" name="Picture 7">
            <a:extLst>
              <a:ext uri="{FF2B5EF4-FFF2-40B4-BE49-F238E27FC236}">
                <a16:creationId xmlns:a16="http://schemas.microsoft.com/office/drawing/2014/main" xmlns="" id="{478CB15F-3550-4B80-8BC7-834334408061}"/>
              </a:ext>
            </a:extLst>
          </p:cNvPr>
          <p:cNvPicPr>
            <a:picLocks noChangeAspect="1"/>
          </p:cNvPicPr>
          <p:nvPr/>
        </p:nvPicPr>
        <p:blipFill>
          <a:blip r:embed="rId3"/>
          <a:stretch>
            <a:fillRect/>
          </a:stretch>
        </p:blipFill>
        <p:spPr>
          <a:xfrm>
            <a:off x="10969943" y="4611386"/>
            <a:ext cx="926672" cy="920576"/>
          </a:xfrm>
          <a:prstGeom prst="rect">
            <a:avLst/>
          </a:prstGeom>
        </p:spPr>
      </p:pic>
    </p:spTree>
    <p:extLst>
      <p:ext uri="{BB962C8B-B14F-4D97-AF65-F5344CB8AC3E}">
        <p14:creationId xmlns:p14="http://schemas.microsoft.com/office/powerpoint/2010/main" val="42739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79044-9202-4F63-92A4-08D1DA8A16B9}"/>
              </a:ext>
            </a:extLst>
          </p:cNvPr>
          <p:cNvSpPr>
            <a:spLocks noGrp="1"/>
          </p:cNvSpPr>
          <p:nvPr>
            <p:ph type="title"/>
          </p:nvPr>
        </p:nvSpPr>
        <p:spPr>
          <a:xfrm>
            <a:off x="1371242" y="685800"/>
            <a:ext cx="9598700" cy="1485900"/>
          </a:xfrm>
        </p:spPr>
        <p:txBody>
          <a:bodyPr>
            <a:normAutofit/>
          </a:bodyPr>
          <a:lstStyle/>
          <a:p>
            <a:r>
              <a:rPr lang="el-GR" dirty="0"/>
              <a:t>Μαθησιακοί Στόχοι</a:t>
            </a:r>
          </a:p>
        </p:txBody>
      </p:sp>
      <p:sp>
        <p:nvSpPr>
          <p:cNvPr id="4" name="Slide Number Placeholder 3">
            <a:extLst>
              <a:ext uri="{FF2B5EF4-FFF2-40B4-BE49-F238E27FC236}">
                <a16:creationId xmlns:a16="http://schemas.microsoft.com/office/drawing/2014/main" xmlns="" id="{EC69B7C0-2B4B-4767-BDF2-ACD151F904D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a:t>
            </a:fld>
            <a:endParaRPr lang="en-GB" dirty="0"/>
          </a:p>
        </p:txBody>
      </p:sp>
      <p:graphicFrame>
        <p:nvGraphicFramePr>
          <p:cNvPr id="6" name="Content Placeholder 2">
            <a:extLst>
              <a:ext uri="{FF2B5EF4-FFF2-40B4-BE49-F238E27FC236}">
                <a16:creationId xmlns:a16="http://schemas.microsoft.com/office/drawing/2014/main" xmlns="" id="{B6354ED1-BBEF-4372-A252-4D70FB632FCC}"/>
              </a:ext>
            </a:extLst>
          </p:cNvPr>
          <p:cNvGraphicFramePr>
            <a:graphicFrameLocks noGrp="1"/>
          </p:cNvGraphicFramePr>
          <p:nvPr>
            <p:ph idx="1"/>
            <p:extLst>
              <p:ext uri="{D42A27DB-BD31-4B8C-83A1-F6EECF244321}">
                <p14:modId xmlns:p14="http://schemas.microsoft.com/office/powerpoint/2010/main" val="1512193094"/>
              </p:ext>
            </p:extLst>
          </p:nvPr>
        </p:nvGraphicFramePr>
        <p:xfrm>
          <a:off x="1358445" y="1916832"/>
          <a:ext cx="9598700" cy="3950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3B1500BA-BA6D-4D3E-B0A5-E5AA626A870E}"/>
              </a:ext>
            </a:extLst>
          </p:cNvPr>
          <p:cNvSpPr txBox="1"/>
          <p:nvPr/>
        </p:nvSpPr>
        <p:spPr>
          <a:xfrm>
            <a:off x="1371242" y="1412776"/>
            <a:ext cx="5947306" cy="338554"/>
          </a:xfrm>
          <a:prstGeom prst="rect">
            <a:avLst/>
          </a:prstGeom>
          <a:noFill/>
        </p:spPr>
        <p:txBody>
          <a:bodyPr wrap="square" rtlCol="0">
            <a:spAutoFit/>
          </a:bodyPr>
          <a:lstStyle/>
          <a:p>
            <a:r>
              <a:rPr lang="el-GR" sz="1600" dirty="0"/>
              <a:t>Στο τέλος αυτής της ενότητας οι εκπαιδευόμενοι/ες θα μπορούν να</a:t>
            </a:r>
            <a:r>
              <a:rPr lang="en-GB" sz="1600" dirty="0"/>
              <a:t>:</a:t>
            </a:r>
          </a:p>
        </p:txBody>
      </p:sp>
    </p:spTree>
    <p:extLst>
      <p:ext uri="{BB962C8B-B14F-4D97-AF65-F5344CB8AC3E}">
        <p14:creationId xmlns:p14="http://schemas.microsoft.com/office/powerpoint/2010/main" val="197409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68786A-CF84-4475-92E9-77B1AB40054A}"/>
              </a:ext>
            </a:extLst>
          </p:cNvPr>
          <p:cNvSpPr>
            <a:spLocks noGrp="1"/>
          </p:cNvSpPr>
          <p:nvPr>
            <p:ph type="title"/>
          </p:nvPr>
        </p:nvSpPr>
        <p:spPr/>
        <p:txBody>
          <a:bodyPr/>
          <a:lstStyle/>
          <a:p>
            <a:r>
              <a:rPr lang="el-GR" dirty="0"/>
              <a:t>Ανακεφαλαίωση</a:t>
            </a:r>
          </a:p>
        </p:txBody>
      </p:sp>
      <p:sp>
        <p:nvSpPr>
          <p:cNvPr id="4" name="Slide Number Placeholder 3">
            <a:extLst>
              <a:ext uri="{FF2B5EF4-FFF2-40B4-BE49-F238E27FC236}">
                <a16:creationId xmlns:a16="http://schemas.microsoft.com/office/drawing/2014/main" xmlns="" id="{07FEC38D-A189-4F68-9927-A18450CA3864}"/>
              </a:ext>
            </a:extLst>
          </p:cNvPr>
          <p:cNvSpPr>
            <a:spLocks noGrp="1"/>
          </p:cNvSpPr>
          <p:nvPr>
            <p:ph type="sldNum" sz="quarter" idx="12"/>
          </p:nvPr>
        </p:nvSpPr>
        <p:spPr/>
        <p:txBody>
          <a:bodyPr/>
          <a:lstStyle/>
          <a:p>
            <a:fld id="{C014DD1E-5D91-48A3-AD6D-45FBA980D106}" type="slidenum">
              <a:rPr lang="en-GB" smtClean="0"/>
              <a:t>20</a:t>
            </a:fld>
            <a:endParaRPr lang="en-GB" dirty="0"/>
          </a:p>
        </p:txBody>
      </p:sp>
      <p:sp>
        <p:nvSpPr>
          <p:cNvPr id="6" name="Content Placeholder 5">
            <a:extLst>
              <a:ext uri="{FF2B5EF4-FFF2-40B4-BE49-F238E27FC236}">
                <a16:creationId xmlns:a16="http://schemas.microsoft.com/office/drawing/2014/main" xmlns="" id="{6509DBD9-441F-43BD-889A-6866615B1B05}"/>
              </a:ext>
            </a:extLst>
          </p:cNvPr>
          <p:cNvSpPr>
            <a:spLocks noGrp="1"/>
          </p:cNvSpPr>
          <p:nvPr>
            <p:ph idx="1"/>
          </p:nvPr>
        </p:nvSpPr>
        <p:spPr/>
        <p:txBody>
          <a:bodyPr/>
          <a:lstStyle/>
          <a:p>
            <a:pPr algn="just"/>
            <a:r>
              <a:rPr lang="el-GR" i="1" dirty="0"/>
              <a:t>Οι ταυτότητες και οι κουλτούρες εκφράζονται μέσω του σώματος.</a:t>
            </a:r>
          </a:p>
          <a:p>
            <a:pPr algn="just"/>
            <a:r>
              <a:rPr lang="el-GR" i="1" dirty="0">
                <a:solidFill>
                  <a:srgbClr val="004680"/>
                </a:solidFill>
              </a:rPr>
              <a:t>Δεν υπάρχει φυσιολογικό ή μη φυσιολογικό όταν μιλάμε για σώματα.</a:t>
            </a:r>
          </a:p>
          <a:p>
            <a:pPr algn="just"/>
            <a:r>
              <a:rPr lang="el-GR" i="1" dirty="0"/>
              <a:t>Οι αντιλήψεις του σώματος αλλάζουν σε συνάρτηση με τον χώρο και τον χρόνο.</a:t>
            </a:r>
          </a:p>
          <a:p>
            <a:pPr algn="just"/>
            <a:r>
              <a:rPr lang="el-GR" i="1" dirty="0"/>
              <a:t>Αυτό που θεωρείται αποδεκτό ορίζεται από τον πολιτισμό μας.</a:t>
            </a:r>
            <a:endParaRPr lang="el-GR" dirty="0"/>
          </a:p>
        </p:txBody>
      </p:sp>
    </p:spTree>
    <p:extLst>
      <p:ext uri="{BB962C8B-B14F-4D97-AF65-F5344CB8AC3E}">
        <p14:creationId xmlns:p14="http://schemas.microsoft.com/office/powerpoint/2010/main" val="421126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err="1"/>
              <a:t>Πολιτισμος</a:t>
            </a:r>
            <a:r>
              <a:rPr lang="el-GR" sz="5400" dirty="0"/>
              <a:t> και </a:t>
            </a:r>
            <a:r>
              <a:rPr lang="el-GR" sz="5400" dirty="0" err="1"/>
              <a:t>φυλετικοι</a:t>
            </a:r>
            <a:r>
              <a:rPr lang="el-GR" sz="5400" dirty="0"/>
              <a:t> </a:t>
            </a:r>
            <a:r>
              <a:rPr lang="el-GR" sz="5400" dirty="0" err="1"/>
              <a:t>ρολοι</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21</a:t>
            </a:fld>
            <a:endParaRPr lang="en-GB" dirty="0"/>
          </a:p>
        </p:txBody>
      </p:sp>
    </p:spTree>
    <p:extLst>
      <p:ext uri="{BB962C8B-B14F-4D97-AF65-F5344CB8AC3E}">
        <p14:creationId xmlns:p14="http://schemas.microsoft.com/office/powerpoint/2010/main" val="171696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CC4F9-8980-4ED7-992E-2C58FFC8F5A2}"/>
              </a:ext>
            </a:extLst>
          </p:cNvPr>
          <p:cNvSpPr>
            <a:spLocks noGrp="1"/>
          </p:cNvSpPr>
          <p:nvPr>
            <p:ph type="title"/>
          </p:nvPr>
        </p:nvSpPr>
        <p:spPr>
          <a:xfrm>
            <a:off x="1269876" y="692696"/>
            <a:ext cx="9700067" cy="1479004"/>
          </a:xfrm>
        </p:spPr>
        <p:txBody>
          <a:bodyPr/>
          <a:lstStyle/>
          <a:p>
            <a:r>
              <a:rPr lang="el-GR" sz="4400" dirty="0"/>
              <a:t>Πολιτισμός και φυλετικοί ρόλοι</a:t>
            </a:r>
            <a:endParaRPr lang="el-GR" dirty="0"/>
          </a:p>
        </p:txBody>
      </p:sp>
      <p:pic>
        <p:nvPicPr>
          <p:cNvPr id="8" name="Picture 7">
            <a:extLst>
              <a:ext uri="{FF2B5EF4-FFF2-40B4-BE49-F238E27FC236}">
                <a16:creationId xmlns:a16="http://schemas.microsoft.com/office/drawing/2014/main" xmlns="" id="{D7A7AC14-065B-4D21-8FE8-82E8C24A25D2}"/>
              </a:ext>
            </a:extLst>
          </p:cNvPr>
          <p:cNvPicPr/>
          <p:nvPr/>
        </p:nvPicPr>
        <p:blipFill>
          <a:blip r:embed="rId2">
            <a:extLst>
              <a:ext uri="{28A0092B-C50C-407E-A947-70E740481C1C}">
                <a14:useLocalDpi xmlns:a14="http://schemas.microsoft.com/office/drawing/2010/main" val="0"/>
              </a:ext>
            </a:extLst>
          </a:blip>
          <a:stretch>
            <a:fillRect/>
          </a:stretch>
        </p:blipFill>
        <p:spPr>
          <a:xfrm>
            <a:off x="7329592" y="1428750"/>
            <a:ext cx="3496275" cy="450939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xmlns="" id="{6BFD4722-AB78-4161-BC06-E76E5FB202AF}"/>
              </a:ext>
            </a:extLst>
          </p:cNvPr>
          <p:cNvSpPr>
            <a:spLocks noGrp="1"/>
          </p:cNvSpPr>
          <p:nvPr>
            <p:ph type="sldNum" sz="quarter" idx="12"/>
          </p:nvPr>
        </p:nvSpPr>
        <p:spPr/>
        <p:txBody>
          <a:bodyPr/>
          <a:lstStyle/>
          <a:p>
            <a:fld id="{C014DD1E-5D91-48A3-AD6D-45FBA980D106}" type="slidenum">
              <a:rPr lang="en-GB" smtClean="0"/>
              <a:t>22</a:t>
            </a:fld>
            <a:endParaRPr lang="en-GB" dirty="0"/>
          </a:p>
        </p:txBody>
      </p:sp>
      <p:sp>
        <p:nvSpPr>
          <p:cNvPr id="9" name="TextBox 8">
            <a:extLst>
              <a:ext uri="{FF2B5EF4-FFF2-40B4-BE49-F238E27FC236}">
                <a16:creationId xmlns:a16="http://schemas.microsoft.com/office/drawing/2014/main" xmlns="" id="{D577142B-2687-4838-A330-3EADB2F92A90}"/>
              </a:ext>
            </a:extLst>
          </p:cNvPr>
          <p:cNvSpPr txBox="1"/>
          <p:nvPr/>
        </p:nvSpPr>
        <p:spPr>
          <a:xfrm>
            <a:off x="1362958" y="1790623"/>
            <a:ext cx="5163502" cy="3785652"/>
          </a:xfrm>
          <a:prstGeom prst="rect">
            <a:avLst/>
          </a:prstGeom>
          <a:noFill/>
        </p:spPr>
        <p:txBody>
          <a:bodyPr wrap="square" rtlCol="0">
            <a:spAutoFit/>
          </a:bodyPr>
          <a:lstStyle/>
          <a:p>
            <a:pPr algn="just"/>
            <a:r>
              <a:rPr lang="el-GR" dirty="0">
                <a:solidFill>
                  <a:srgbClr val="002060"/>
                </a:solidFill>
                <a:latin typeface="+mj-lt"/>
              </a:rPr>
              <a:t>Η πολιτισμική ανθρωπολογία</a:t>
            </a:r>
            <a:r>
              <a:rPr lang="en-GB" dirty="0">
                <a:solidFill>
                  <a:srgbClr val="002060"/>
                </a:solidFill>
                <a:latin typeface="+mj-lt"/>
              </a:rPr>
              <a:t> </a:t>
            </a:r>
            <a:r>
              <a:rPr lang="el-GR" dirty="0">
                <a:solidFill>
                  <a:srgbClr val="002060"/>
                </a:solidFill>
                <a:latin typeface="+mj-lt"/>
              </a:rPr>
              <a:t>αμφισβήτησε την κοινή πεποίθηση, ότι οι άνθρωποι παντού είναι ίδιοι. </a:t>
            </a:r>
          </a:p>
          <a:p>
            <a:pPr algn="just"/>
            <a:endParaRPr lang="el-GR" dirty="0">
              <a:solidFill>
                <a:srgbClr val="002060"/>
              </a:solidFill>
              <a:latin typeface="+mj-lt"/>
            </a:endParaRPr>
          </a:p>
          <a:p>
            <a:pPr algn="just"/>
            <a:r>
              <a:rPr lang="el-GR" dirty="0">
                <a:solidFill>
                  <a:srgbClr val="002060"/>
                </a:solidFill>
                <a:latin typeface="+mj-lt"/>
              </a:rPr>
              <a:t>Δείχνει ότι αρκετές πτυχές της ανθρώπινης ύπαρξης και ζωής, όπως η σεξουαλικότητα, τα συναισθήματα, οι κοινωνικές σχέσεις και οι δομές διαφέρουν σε μεγάλο βαθμό σε κάθε πολιτισμό.</a:t>
            </a:r>
            <a:endParaRPr lang="el-GR" dirty="0">
              <a:solidFill>
                <a:srgbClr val="002060"/>
              </a:solidFill>
            </a:endParaRPr>
          </a:p>
        </p:txBody>
      </p:sp>
      <p:sp>
        <p:nvSpPr>
          <p:cNvPr id="3" name="TextBox 2">
            <a:extLst>
              <a:ext uri="{FF2B5EF4-FFF2-40B4-BE49-F238E27FC236}">
                <a16:creationId xmlns:a16="http://schemas.microsoft.com/office/drawing/2014/main" xmlns="" id="{CD0D71F5-D539-40A1-9BA6-FA96F2852A3E}"/>
              </a:ext>
            </a:extLst>
          </p:cNvPr>
          <p:cNvSpPr txBox="1"/>
          <p:nvPr/>
        </p:nvSpPr>
        <p:spPr>
          <a:xfrm>
            <a:off x="7461674" y="6018311"/>
            <a:ext cx="3528392" cy="307777"/>
          </a:xfrm>
          <a:prstGeom prst="rect">
            <a:avLst/>
          </a:prstGeom>
          <a:noFill/>
        </p:spPr>
        <p:txBody>
          <a:bodyPr wrap="square" rtlCol="0">
            <a:spAutoFit/>
          </a:bodyPr>
          <a:lstStyle/>
          <a:p>
            <a:pPr algn="ctr"/>
            <a:r>
              <a:rPr lang="en-US" sz="1400" i="1" dirty="0">
                <a:solidFill>
                  <a:schemeClr val="bg1">
                    <a:lumMod val="50000"/>
                  </a:schemeClr>
                </a:solidFill>
              </a:rPr>
              <a:t>Made with Piktochart.com</a:t>
            </a:r>
            <a:endParaRPr lang="el-GR" sz="1400" i="1" dirty="0">
              <a:solidFill>
                <a:schemeClr val="bg1">
                  <a:lumMod val="50000"/>
                </a:schemeClr>
              </a:solidFill>
            </a:endParaRPr>
          </a:p>
        </p:txBody>
      </p:sp>
    </p:spTree>
    <p:extLst>
      <p:ext uri="{BB962C8B-B14F-4D97-AF65-F5344CB8AC3E}">
        <p14:creationId xmlns:p14="http://schemas.microsoft.com/office/powerpoint/2010/main" val="37533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CC4F9-8980-4ED7-992E-2C58FFC8F5A2}"/>
              </a:ext>
            </a:extLst>
          </p:cNvPr>
          <p:cNvSpPr>
            <a:spLocks noGrp="1"/>
          </p:cNvSpPr>
          <p:nvPr>
            <p:ph type="title"/>
          </p:nvPr>
        </p:nvSpPr>
        <p:spPr/>
        <p:txBody>
          <a:bodyPr/>
          <a:lstStyle/>
          <a:p>
            <a:r>
              <a:rPr lang="el-GR" dirty="0"/>
              <a:t>Πολιτισμός και φυλετικοί ρόλοι</a:t>
            </a:r>
          </a:p>
        </p:txBody>
      </p:sp>
      <p:sp>
        <p:nvSpPr>
          <p:cNvPr id="3" name="Content Placeholder 2">
            <a:extLst>
              <a:ext uri="{FF2B5EF4-FFF2-40B4-BE49-F238E27FC236}">
                <a16:creationId xmlns:a16="http://schemas.microsoft.com/office/drawing/2014/main" xmlns="" id="{7EB51045-A0F1-449F-86AA-4EC3B4B2903B}"/>
              </a:ext>
            </a:extLst>
          </p:cNvPr>
          <p:cNvSpPr>
            <a:spLocks noGrp="1"/>
          </p:cNvSpPr>
          <p:nvPr>
            <p:ph idx="1"/>
          </p:nvPr>
        </p:nvSpPr>
        <p:spPr>
          <a:xfrm>
            <a:off x="1371243" y="1556792"/>
            <a:ext cx="9598700" cy="4310608"/>
          </a:xfrm>
        </p:spPr>
        <p:txBody>
          <a:bodyPr>
            <a:normAutofit fontScale="92500" lnSpcReduction="20000"/>
          </a:bodyPr>
          <a:lstStyle/>
          <a:p>
            <a:pPr marL="0" indent="0">
              <a:buNone/>
            </a:pPr>
            <a:endParaRPr lang="en-US" dirty="0">
              <a:latin typeface="+mj-lt"/>
            </a:endParaRPr>
          </a:p>
          <a:p>
            <a:pPr algn="just">
              <a:lnSpc>
                <a:spcPct val="150000"/>
              </a:lnSpc>
            </a:pPr>
            <a:r>
              <a:rPr lang="el-GR" sz="2200" dirty="0"/>
              <a:t>Η σεξουαλικότητα είναι μια σημαντική πτυχή κάθε πολιτισμικής, εθνικής και εθνοτικής ταυτότητας.</a:t>
            </a:r>
          </a:p>
          <a:p>
            <a:pPr marL="0" indent="0" algn="just">
              <a:lnSpc>
                <a:spcPct val="150000"/>
              </a:lnSpc>
              <a:buNone/>
            </a:pPr>
            <a:r>
              <a:rPr lang="el-GR" sz="2200" b="1" dirty="0"/>
              <a:t>Κανονιστική ετεροφυλοφιλία:</a:t>
            </a:r>
          </a:p>
          <a:p>
            <a:pPr algn="just">
              <a:lnSpc>
                <a:spcPct val="150000"/>
              </a:lnSpc>
              <a:buFont typeface="Wingdings" panose="05000000000000000000" pitchFamily="2" charset="2"/>
              <a:buChar char="§"/>
            </a:pPr>
            <a:r>
              <a:rPr lang="el-GR" sz="2200" dirty="0"/>
              <a:t>καθορίζει ποια σεξουαλική ταυτότητα, προσανατολισμός και συμπεριφορά είναι αποδεκτή μέσα στα σύνορα ενός έθνους και ενός πολιτισμού.</a:t>
            </a:r>
          </a:p>
          <a:p>
            <a:pPr algn="just">
              <a:lnSpc>
                <a:spcPct val="150000"/>
              </a:lnSpc>
              <a:buFont typeface="Wingdings" panose="05000000000000000000" pitchFamily="2" charset="2"/>
              <a:buChar char="§"/>
            </a:pPr>
            <a:r>
              <a:rPr lang="el-GR" sz="2200" dirty="0"/>
              <a:t>Οι αποκλίσεις από τους κανόνες είναι όχι μόνο μη αποδεκτές αλλά και καταπολεμούνται επειδή διαταράσσουν την πολιτισμική, εθνική ή εθνοτική ιδεολογική κατασκευή.</a:t>
            </a:r>
            <a:endParaRPr lang="el-GR" dirty="0"/>
          </a:p>
        </p:txBody>
      </p:sp>
      <p:sp>
        <p:nvSpPr>
          <p:cNvPr id="4" name="Slide Number Placeholder 3">
            <a:extLst>
              <a:ext uri="{FF2B5EF4-FFF2-40B4-BE49-F238E27FC236}">
                <a16:creationId xmlns:a16="http://schemas.microsoft.com/office/drawing/2014/main" xmlns="" id="{6BFD4722-AB78-4161-BC06-E76E5FB202AF}"/>
              </a:ext>
            </a:extLst>
          </p:cNvPr>
          <p:cNvSpPr>
            <a:spLocks noGrp="1"/>
          </p:cNvSpPr>
          <p:nvPr>
            <p:ph type="sldNum" sz="quarter" idx="12"/>
          </p:nvPr>
        </p:nvSpPr>
        <p:spPr/>
        <p:txBody>
          <a:bodyPr/>
          <a:lstStyle/>
          <a:p>
            <a:fld id="{C014DD1E-5D91-48A3-AD6D-45FBA980D106}" type="slidenum">
              <a:rPr lang="en-GB" smtClean="0"/>
              <a:t>23</a:t>
            </a:fld>
            <a:endParaRPr lang="en-GB" dirty="0"/>
          </a:p>
        </p:txBody>
      </p:sp>
    </p:spTree>
    <p:extLst>
      <p:ext uri="{BB962C8B-B14F-4D97-AF65-F5344CB8AC3E}">
        <p14:creationId xmlns:p14="http://schemas.microsoft.com/office/powerpoint/2010/main" val="337428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CC4F9-8980-4ED7-992E-2C58FFC8F5A2}"/>
              </a:ext>
            </a:extLst>
          </p:cNvPr>
          <p:cNvSpPr>
            <a:spLocks noGrp="1"/>
          </p:cNvSpPr>
          <p:nvPr>
            <p:ph type="title"/>
          </p:nvPr>
        </p:nvSpPr>
        <p:spPr/>
        <p:txBody>
          <a:bodyPr/>
          <a:lstStyle/>
          <a:p>
            <a:r>
              <a:rPr lang="el-GR" sz="4400" dirty="0"/>
              <a:t>Πολιτισμοί και φυλετικοί ρόλοι</a:t>
            </a:r>
            <a:endParaRPr lang="el-GR" dirty="0"/>
          </a:p>
        </p:txBody>
      </p:sp>
      <p:sp>
        <p:nvSpPr>
          <p:cNvPr id="4" name="Slide Number Placeholder 3">
            <a:extLst>
              <a:ext uri="{FF2B5EF4-FFF2-40B4-BE49-F238E27FC236}">
                <a16:creationId xmlns:a16="http://schemas.microsoft.com/office/drawing/2014/main" xmlns="" id="{6BFD4722-AB78-4161-BC06-E76E5FB202AF}"/>
              </a:ext>
            </a:extLst>
          </p:cNvPr>
          <p:cNvSpPr>
            <a:spLocks noGrp="1"/>
          </p:cNvSpPr>
          <p:nvPr>
            <p:ph type="sldNum" sz="quarter" idx="12"/>
          </p:nvPr>
        </p:nvSpPr>
        <p:spPr/>
        <p:txBody>
          <a:bodyPr/>
          <a:lstStyle/>
          <a:p>
            <a:fld id="{C014DD1E-5D91-48A3-AD6D-45FBA980D106}" type="slidenum">
              <a:rPr lang="en-GB" smtClean="0"/>
              <a:t>24</a:t>
            </a:fld>
            <a:endParaRPr lang="en-GB" dirty="0"/>
          </a:p>
        </p:txBody>
      </p:sp>
      <p:graphicFrame>
        <p:nvGraphicFramePr>
          <p:cNvPr id="7" name="Diagram 6">
            <a:extLst>
              <a:ext uri="{FF2B5EF4-FFF2-40B4-BE49-F238E27FC236}">
                <a16:creationId xmlns:a16="http://schemas.microsoft.com/office/drawing/2014/main" xmlns="" id="{C454F934-EED1-47B4-8B55-945B78B31A5C}"/>
              </a:ext>
            </a:extLst>
          </p:cNvPr>
          <p:cNvGraphicFramePr/>
          <p:nvPr>
            <p:extLst>
              <p:ext uri="{D42A27DB-BD31-4B8C-83A1-F6EECF244321}">
                <p14:modId xmlns:p14="http://schemas.microsoft.com/office/powerpoint/2010/main" val="4260701774"/>
              </p:ext>
            </p:extLst>
          </p:nvPr>
        </p:nvGraphicFramePr>
        <p:xfrm>
          <a:off x="5188063" y="1448718"/>
          <a:ext cx="5947306" cy="4880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Folded Corner 8">
            <a:extLst>
              <a:ext uri="{FF2B5EF4-FFF2-40B4-BE49-F238E27FC236}">
                <a16:creationId xmlns:a16="http://schemas.microsoft.com/office/drawing/2014/main" xmlns="" id="{E59719B8-BC6D-4D7D-87D4-019A1B848A00}"/>
              </a:ext>
            </a:extLst>
          </p:cNvPr>
          <p:cNvSpPr/>
          <p:nvPr/>
        </p:nvSpPr>
        <p:spPr>
          <a:xfrm>
            <a:off x="1371243" y="1964375"/>
            <a:ext cx="4176464" cy="3849588"/>
          </a:xfrm>
          <a:prstGeom prst="foldedCorner">
            <a:avLst/>
          </a:prstGeom>
          <a:solidFill>
            <a:schemeClr val="accent4">
              <a:lumMod val="40000"/>
              <a:lumOff val="60000"/>
            </a:schemeClr>
          </a:solidFill>
          <a:ln>
            <a:solidFill>
              <a:schemeClr val="accent4">
                <a:lumMod val="60000"/>
                <a:lumOff val="40000"/>
              </a:schemeClr>
            </a:solidFill>
          </a:ln>
        </p:spPr>
        <p:style>
          <a:lnRef idx="1">
            <a:schemeClr val="dk1"/>
          </a:lnRef>
          <a:fillRef idx="2">
            <a:schemeClr val="dk1"/>
          </a:fillRef>
          <a:effectRef idx="1">
            <a:schemeClr val="dk1"/>
          </a:effectRef>
          <a:fontRef idx="minor">
            <a:schemeClr val="dk1"/>
          </a:fontRef>
        </p:style>
        <p:txBody>
          <a:bodyPr rtlCol="0" anchor="ctr"/>
          <a:lstStyle/>
          <a:p>
            <a:endParaRPr lang="en-US" sz="2000" dirty="0">
              <a:latin typeface="+mj-lt"/>
            </a:endParaRPr>
          </a:p>
          <a:p>
            <a:endParaRPr lang="en-US" sz="2000" dirty="0">
              <a:solidFill>
                <a:schemeClr val="bg2"/>
              </a:solidFill>
              <a:latin typeface="+mj-lt"/>
            </a:endParaRPr>
          </a:p>
          <a:p>
            <a:endParaRPr lang="el-GR" sz="2000" dirty="0">
              <a:solidFill>
                <a:schemeClr val="bg2"/>
              </a:solidFill>
              <a:latin typeface="+mj-lt"/>
            </a:endParaRPr>
          </a:p>
          <a:p>
            <a:pPr algn="just"/>
            <a:r>
              <a:rPr lang="el-GR" sz="1800" dirty="0">
                <a:solidFill>
                  <a:schemeClr val="bg2"/>
                </a:solidFill>
                <a:latin typeface="+mj-lt"/>
              </a:rPr>
              <a:t>Κάθε πολιτισμός καθορίζει τους φυλετικούς ρόλους μέσα στα όριά του. Αυτοί οι ρόλοι παράγονται μέσω της επικοινωνίας, επειδή η επικοινωνία επηρεάζει και διαμορφώνει τις ιδεολογίες και τις νοοτροπίες μας. Επηρεάζει επίσης τις διαφορές όσον αφορά τους φυλετικούς ρόλους. Οι διαφορές μεταξύ των φυλετικών ρόλων και των εκδηλώσεων του φύλου είναι εκφράσεις συγκεκριμένων αξιών και κανόνων </a:t>
            </a:r>
            <a:r>
              <a:rPr lang="en-US" sz="1400" dirty="0">
                <a:solidFill>
                  <a:schemeClr val="bg2"/>
                </a:solidFill>
                <a:latin typeface="+mj-lt"/>
              </a:rPr>
              <a:t>(</a:t>
            </a:r>
            <a:r>
              <a:rPr lang="en-US" sz="1400" dirty="0">
                <a:solidFill>
                  <a:schemeClr val="bg2"/>
                </a:solidFill>
                <a:effectLst/>
                <a:latin typeface="+mj-lt"/>
              </a:rPr>
              <a:t>Neculaesei, 2015)</a:t>
            </a:r>
            <a:r>
              <a:rPr lang="el-GR" sz="1400" dirty="0">
                <a:solidFill>
                  <a:schemeClr val="bg2"/>
                </a:solidFill>
                <a:effectLst/>
                <a:latin typeface="+mj-lt"/>
              </a:rPr>
              <a:t>.</a:t>
            </a:r>
            <a:endParaRPr lang="en-US" sz="1400" dirty="0">
              <a:solidFill>
                <a:schemeClr val="bg2"/>
              </a:solidFill>
              <a:latin typeface="+mj-lt"/>
            </a:endParaRPr>
          </a:p>
          <a:p>
            <a:pPr algn="ctr"/>
            <a:endParaRPr lang="el-GR" dirty="0"/>
          </a:p>
        </p:txBody>
      </p:sp>
    </p:spTree>
    <p:extLst>
      <p:ext uri="{BB962C8B-B14F-4D97-AF65-F5344CB8AC3E}">
        <p14:creationId xmlns:p14="http://schemas.microsoft.com/office/powerpoint/2010/main" val="416399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el-GR" sz="4400" dirty="0"/>
              <a:t>Πολιτισμός και ρόλοι φύλου</a:t>
            </a:r>
            <a:endParaRPr lang="el-GR" dirty="0"/>
          </a:p>
        </p:txBody>
      </p:sp>
      <p:sp>
        <p:nvSpPr>
          <p:cNvPr id="3" name="Content Placeholder 2">
            <a:extLst>
              <a:ext uri="{FF2B5EF4-FFF2-40B4-BE49-F238E27FC236}">
                <a16:creationId xmlns:a16="http://schemas.microsoft.com/office/drawing/2014/main" xmlns="" id="{975B7563-31E4-4CD9-B140-C1331ABEA739}"/>
              </a:ext>
            </a:extLst>
          </p:cNvPr>
          <p:cNvSpPr>
            <a:spLocks noGrp="1"/>
          </p:cNvSpPr>
          <p:nvPr>
            <p:ph idx="1"/>
          </p:nvPr>
        </p:nvSpPr>
        <p:spPr>
          <a:xfrm>
            <a:off x="1201638" y="1628800"/>
            <a:ext cx="5227225" cy="3960440"/>
          </a:xfrm>
        </p:spPr>
        <p:txBody>
          <a:bodyPr>
            <a:normAutofit fontScale="92500" lnSpcReduction="10000"/>
          </a:bodyPr>
          <a:lstStyle/>
          <a:p>
            <a:pPr marL="0" indent="0">
              <a:buNone/>
            </a:pPr>
            <a:endParaRPr lang="en-US" dirty="0">
              <a:latin typeface="+mj-lt"/>
            </a:endParaRPr>
          </a:p>
          <a:p>
            <a:pPr algn="just">
              <a:buFont typeface="Wingdings" panose="05000000000000000000" pitchFamily="2" charset="2"/>
              <a:buChar char="Ø"/>
            </a:pPr>
            <a:r>
              <a:rPr lang="el-GR" dirty="0">
                <a:latin typeface="+mj-lt"/>
              </a:rPr>
              <a:t>Διαφορετικοί πολιτισμοί βλέπουν τις εκφράσεις του φύλου και τους ρόλους του φύλου με διαφορετικό τρόπο. </a:t>
            </a:r>
          </a:p>
          <a:p>
            <a:pPr algn="just">
              <a:buFont typeface="Wingdings" panose="05000000000000000000" pitchFamily="2" charset="2"/>
              <a:buChar char="Ø"/>
            </a:pPr>
            <a:r>
              <a:rPr lang="el-GR" sz="1900" dirty="0">
                <a:latin typeface="+mj-lt"/>
              </a:rPr>
              <a:t>Η κατανομή </a:t>
            </a:r>
            <a:r>
              <a:rPr lang="el-GR" dirty="0">
                <a:latin typeface="+mj-lt"/>
              </a:rPr>
              <a:t>ισχύος μεταξύ των φύλων δεν πρέπει να θεωρείται ως «φυσιολογική» σε καμία κουλτούρα, επειδή σχετίζεται με το χρόνο και το χώρο. </a:t>
            </a:r>
          </a:p>
          <a:p>
            <a:pPr algn="just">
              <a:buFont typeface="Wingdings" panose="05000000000000000000" pitchFamily="2" charset="2"/>
              <a:buChar char="Ø"/>
            </a:pPr>
            <a:r>
              <a:rPr lang="el-GR" dirty="0">
                <a:latin typeface="+mj-lt"/>
              </a:rPr>
              <a:t>Οι καθιερωμένες σχέσεις εξουσίας δεν είναι σταθερές, αλλά μάλλον δυναμικές. </a:t>
            </a:r>
          </a:p>
          <a:p>
            <a:pPr algn="just">
              <a:buFont typeface="Wingdings" panose="05000000000000000000" pitchFamily="2" charset="2"/>
              <a:buChar char="Ø"/>
            </a:pPr>
            <a:r>
              <a:rPr lang="el-GR" dirty="0">
                <a:latin typeface="+mj-lt"/>
              </a:rPr>
              <a:t>Αυτό που οι άνθρωποι από έναν πολιτισμό βλέπουν ως περιορισμό, άλλοι το θεωρούν κανονικότητα.</a:t>
            </a:r>
            <a:endParaRPr lang="en-US" dirty="0"/>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25</a:t>
            </a:fld>
            <a:endParaRPr lang="en-GB" dirty="0"/>
          </a:p>
        </p:txBody>
      </p:sp>
      <p:pic>
        <p:nvPicPr>
          <p:cNvPr id="7" name="Picture 6">
            <a:extLst>
              <a:ext uri="{FF2B5EF4-FFF2-40B4-BE49-F238E27FC236}">
                <a16:creationId xmlns:a16="http://schemas.microsoft.com/office/drawing/2014/main" xmlns="" id="{3EBECEA3-5213-47E2-B70A-2DD28316C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0923" y="2104427"/>
            <a:ext cx="5460908" cy="2866977"/>
          </a:xfrm>
          <a:prstGeom prst="rect">
            <a:avLst/>
          </a:prstGeom>
        </p:spPr>
      </p:pic>
      <p:sp>
        <p:nvSpPr>
          <p:cNvPr id="8" name="TextBox 7">
            <a:extLst>
              <a:ext uri="{FF2B5EF4-FFF2-40B4-BE49-F238E27FC236}">
                <a16:creationId xmlns:a16="http://schemas.microsoft.com/office/drawing/2014/main" xmlns="" id="{FFF5318A-260F-4860-B5F5-B09E98692505}"/>
              </a:ext>
            </a:extLst>
          </p:cNvPr>
          <p:cNvSpPr txBox="1"/>
          <p:nvPr/>
        </p:nvSpPr>
        <p:spPr>
          <a:xfrm>
            <a:off x="6886500" y="5008256"/>
            <a:ext cx="4752528" cy="307777"/>
          </a:xfrm>
          <a:prstGeom prst="rect">
            <a:avLst/>
          </a:prstGeom>
          <a:noFill/>
        </p:spPr>
        <p:txBody>
          <a:bodyPr wrap="square" rtlCol="0">
            <a:spAutoFit/>
          </a:bodyPr>
          <a:lstStyle/>
          <a:p>
            <a:pPr algn="ctr"/>
            <a:r>
              <a:rPr lang="en-US" sz="1400" i="1" dirty="0">
                <a:solidFill>
                  <a:schemeClr val="bg1">
                    <a:lumMod val="50000"/>
                  </a:schemeClr>
                </a:solidFill>
              </a:rPr>
              <a:t>Source: pixabay.com</a:t>
            </a:r>
            <a:endParaRPr lang="el-GR" sz="1400" i="1" dirty="0">
              <a:solidFill>
                <a:schemeClr val="bg1">
                  <a:lumMod val="50000"/>
                </a:schemeClr>
              </a:solidFill>
            </a:endParaRPr>
          </a:p>
        </p:txBody>
      </p:sp>
    </p:spTree>
    <p:extLst>
      <p:ext uri="{BB962C8B-B14F-4D97-AF65-F5344CB8AC3E}">
        <p14:creationId xmlns:p14="http://schemas.microsoft.com/office/powerpoint/2010/main" val="214804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el-GR" dirty="0"/>
              <a:t>Άσκηση</a:t>
            </a:r>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26</a:t>
            </a:fld>
            <a:endParaRPr lang="en-GB" dirty="0"/>
          </a:p>
        </p:txBody>
      </p:sp>
      <p:sp>
        <p:nvSpPr>
          <p:cNvPr id="7" name="Content Placeholder 2">
            <a:extLst>
              <a:ext uri="{FF2B5EF4-FFF2-40B4-BE49-F238E27FC236}">
                <a16:creationId xmlns:a16="http://schemas.microsoft.com/office/drawing/2014/main" xmlns="" id="{9185BB19-2679-4323-90DF-1E31B5EA6F4E}"/>
              </a:ext>
            </a:extLst>
          </p:cNvPr>
          <p:cNvSpPr txBox="1">
            <a:spLocks/>
          </p:cNvSpPr>
          <p:nvPr/>
        </p:nvSpPr>
        <p:spPr>
          <a:xfrm>
            <a:off x="1371243" y="1916832"/>
            <a:ext cx="10068491" cy="2230760"/>
          </a:xfrm>
          <a:prstGeom prst="rect">
            <a:avLst/>
          </a:prstGeom>
        </p:spPr>
        <p:txBody>
          <a:bodyPr vert="horz" lIns="91440" tIns="45720" rIns="91440" bIns="45720" rtlCol="0">
            <a:normAutofit/>
          </a:bodyPr>
          <a:lst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l-GR" dirty="0"/>
              <a:t>Σε τι είδος πολιτισμού ζείτε;</a:t>
            </a:r>
          </a:p>
          <a:p>
            <a:pPr algn="just"/>
            <a:r>
              <a:rPr lang="el-GR" dirty="0"/>
              <a:t>Ποιες είναι οι δυνατότητες αλλαγής των σχέσεων εξουσίας μεταξύ των φύλων;</a:t>
            </a:r>
          </a:p>
          <a:p>
            <a:pPr algn="just"/>
            <a:r>
              <a:rPr lang="el-GR" dirty="0"/>
              <a:t>Αναλογιστείτε πρόσφατες περιπτώσεις και συζητήσεις που έχουν προκύψει στη χώρα σας σχετικά με το φύλο, την ισότητα των φύλων και τους ρόλους των φύλων.</a:t>
            </a:r>
            <a:endParaRPr lang="en-US" dirty="0"/>
          </a:p>
        </p:txBody>
      </p:sp>
      <p:pic>
        <p:nvPicPr>
          <p:cNvPr id="5" name="Picture 4">
            <a:extLst>
              <a:ext uri="{FF2B5EF4-FFF2-40B4-BE49-F238E27FC236}">
                <a16:creationId xmlns:a16="http://schemas.microsoft.com/office/drawing/2014/main" xmlns="" id="{7787EEAE-B107-4AB6-B8DD-73F8DA54B4C5}"/>
              </a:ext>
            </a:extLst>
          </p:cNvPr>
          <p:cNvPicPr>
            <a:picLocks noChangeAspect="1"/>
          </p:cNvPicPr>
          <p:nvPr/>
        </p:nvPicPr>
        <p:blipFill>
          <a:blip r:embed="rId2"/>
          <a:stretch>
            <a:fillRect/>
          </a:stretch>
        </p:blipFill>
        <p:spPr>
          <a:xfrm>
            <a:off x="10813337" y="5251624"/>
            <a:ext cx="926672" cy="920576"/>
          </a:xfrm>
          <a:prstGeom prst="rect">
            <a:avLst/>
          </a:prstGeom>
        </p:spPr>
      </p:pic>
    </p:spTree>
    <p:extLst>
      <p:ext uri="{BB962C8B-B14F-4D97-AF65-F5344CB8AC3E}">
        <p14:creationId xmlns:p14="http://schemas.microsoft.com/office/powerpoint/2010/main" val="83482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el-GR" dirty="0"/>
              <a:t>Ανακεφαλαίωση</a:t>
            </a:r>
          </a:p>
        </p:txBody>
      </p:sp>
      <p:sp>
        <p:nvSpPr>
          <p:cNvPr id="3" name="Content Placeholder 2">
            <a:extLst>
              <a:ext uri="{FF2B5EF4-FFF2-40B4-BE49-F238E27FC236}">
                <a16:creationId xmlns:a16="http://schemas.microsoft.com/office/drawing/2014/main" xmlns="" id="{975B7563-31E4-4CD9-B140-C1331ABEA739}"/>
              </a:ext>
            </a:extLst>
          </p:cNvPr>
          <p:cNvSpPr>
            <a:spLocks noGrp="1"/>
          </p:cNvSpPr>
          <p:nvPr>
            <p:ph idx="1"/>
          </p:nvPr>
        </p:nvSpPr>
        <p:spPr/>
        <p:txBody>
          <a:bodyPr>
            <a:normAutofit/>
          </a:bodyPr>
          <a:lstStyle/>
          <a:p>
            <a:pPr algn="just"/>
            <a:r>
              <a:rPr lang="el-GR" i="1" dirty="0">
                <a:latin typeface="+mj-lt"/>
              </a:rPr>
              <a:t>Η πολιτισμική ανθρωπολογία έχει δείξει ότι η σεξουαλικότητα, τα συναισθήματα, οι κοινωνικές σχέσεις και οι δομές διαφέρουν από πολιτισμό σε πολιτισμό.</a:t>
            </a:r>
          </a:p>
          <a:p>
            <a:pPr algn="just"/>
            <a:r>
              <a:rPr lang="el-GR" i="1" dirty="0">
                <a:latin typeface="+mj-lt"/>
              </a:rPr>
              <a:t>Οι φυλετικοί ρόλοι μπορεί να επηρεαστούν από την εθνική και φυλετική ταυτότητα. Κάθε πολιτισμός καθορίζει τους δικούς του</a:t>
            </a:r>
            <a:r>
              <a:rPr lang="en-US" i="1" dirty="0">
                <a:latin typeface="+mj-lt"/>
              </a:rPr>
              <a:t> </a:t>
            </a:r>
            <a:r>
              <a:rPr lang="el-GR" i="1" dirty="0">
                <a:latin typeface="+mj-lt"/>
              </a:rPr>
              <a:t>φυλετικούς ρόλους.</a:t>
            </a:r>
          </a:p>
          <a:p>
            <a:pPr algn="just"/>
            <a:r>
              <a:rPr lang="el-GR" i="1" dirty="0">
                <a:latin typeface="+mj-lt"/>
              </a:rPr>
              <a:t>Αρρενωπές (</a:t>
            </a:r>
            <a:r>
              <a:rPr lang="en-GB" i="1" dirty="0">
                <a:latin typeface="+mj-lt"/>
              </a:rPr>
              <a:t>masculine)</a:t>
            </a:r>
            <a:r>
              <a:rPr lang="el-GR" i="1" dirty="0">
                <a:latin typeface="+mj-lt"/>
              </a:rPr>
              <a:t> εναντίον θηλυκών (</a:t>
            </a:r>
            <a:r>
              <a:rPr lang="en-GB" i="1" dirty="0">
                <a:latin typeface="+mj-lt"/>
              </a:rPr>
              <a:t>feminine)</a:t>
            </a:r>
            <a:r>
              <a:rPr lang="el-GR" i="1" dirty="0">
                <a:latin typeface="+mj-lt"/>
              </a:rPr>
              <a:t> κοινωνιών</a:t>
            </a:r>
            <a:r>
              <a:rPr lang="en-GB" i="1" dirty="0">
                <a:latin typeface="+mj-lt"/>
              </a:rPr>
              <a:t>.</a:t>
            </a:r>
            <a:endParaRPr lang="el-GR" i="1" dirty="0">
              <a:latin typeface="+mj-lt"/>
            </a:endParaRPr>
          </a:p>
          <a:p>
            <a:pPr algn="just"/>
            <a:r>
              <a:rPr lang="el-GR" i="1" dirty="0">
                <a:latin typeface="+mj-lt"/>
              </a:rPr>
              <a:t>Οι υπάρχουσες σχέσεις ισχύος μεταξύ των φύλων δεν είναι σταθερές.</a:t>
            </a:r>
            <a:endParaRPr lang="en-US" dirty="0">
              <a:latin typeface="+mj-lt"/>
            </a:endParaRPr>
          </a:p>
          <a:p>
            <a:endParaRPr lang="en-US" dirty="0"/>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27</a:t>
            </a:fld>
            <a:endParaRPr lang="en-GB" dirty="0"/>
          </a:p>
        </p:txBody>
      </p:sp>
    </p:spTree>
    <p:extLst>
      <p:ext uri="{BB962C8B-B14F-4D97-AF65-F5344CB8AC3E}">
        <p14:creationId xmlns:p14="http://schemas.microsoft.com/office/powerpoint/2010/main" val="339365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a:t>οικειοτητα</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28</a:t>
            </a:fld>
            <a:endParaRPr lang="en-GB" dirty="0"/>
          </a:p>
        </p:txBody>
      </p:sp>
    </p:spTree>
    <p:extLst>
      <p:ext uri="{BB962C8B-B14F-4D97-AF65-F5344CB8AC3E}">
        <p14:creationId xmlns:p14="http://schemas.microsoft.com/office/powerpoint/2010/main" val="262432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5EA66-14BD-4B6F-A7AB-F1DF52091F59}"/>
              </a:ext>
            </a:extLst>
          </p:cNvPr>
          <p:cNvSpPr>
            <a:spLocks noGrp="1"/>
          </p:cNvSpPr>
          <p:nvPr>
            <p:ph type="title"/>
          </p:nvPr>
        </p:nvSpPr>
        <p:spPr/>
        <p:txBody>
          <a:bodyPr/>
          <a:lstStyle/>
          <a:p>
            <a:r>
              <a:rPr lang="el-GR" dirty="0"/>
              <a:t>Ατομικισμός έναντι συλλογικότητας</a:t>
            </a:r>
          </a:p>
        </p:txBody>
      </p:sp>
      <p:sp>
        <p:nvSpPr>
          <p:cNvPr id="3" name="Content Placeholder 2">
            <a:extLst>
              <a:ext uri="{FF2B5EF4-FFF2-40B4-BE49-F238E27FC236}">
                <a16:creationId xmlns:a16="http://schemas.microsoft.com/office/drawing/2014/main" xmlns="" id="{4A590AB6-D175-4E0C-8209-FF3512D8A553}"/>
              </a:ext>
            </a:extLst>
          </p:cNvPr>
          <p:cNvSpPr>
            <a:spLocks noGrp="1"/>
          </p:cNvSpPr>
          <p:nvPr>
            <p:ph idx="1"/>
          </p:nvPr>
        </p:nvSpPr>
        <p:spPr>
          <a:xfrm>
            <a:off x="1371243" y="1649726"/>
            <a:ext cx="9598700" cy="843170"/>
          </a:xfrm>
        </p:spPr>
        <p:txBody>
          <a:bodyPr/>
          <a:lstStyle/>
          <a:p>
            <a:pPr marL="0" indent="0" algn="just">
              <a:buNone/>
            </a:pPr>
            <a:r>
              <a:rPr lang="el-GR" sz="1800" dirty="0">
                <a:latin typeface="Calibri" panose="020F0502020204030204" pitchFamily="34" charset="0"/>
                <a:ea typeface="Calibri" panose="020F0502020204030204" pitchFamily="34" charset="0"/>
                <a:cs typeface="Times New Roman" panose="02020603050405020304" pitchFamily="18" charset="0"/>
              </a:rPr>
              <a:t>Η οικειότητα διαφέρει από πολιτισμό σε πολιτισμό. Αυτές οι διαφορές συνδέονται με τις έννοιες του ατομικισμού και της συλλογικότητας </a:t>
            </a:r>
            <a:r>
              <a:rPr lang="en-GB" sz="1800" dirty="0">
                <a:latin typeface="Calibri" panose="020F0502020204030204" pitchFamily="34" charset="0"/>
                <a:ea typeface="Calibri" panose="020F0502020204030204" pitchFamily="34" charset="0"/>
                <a:cs typeface="Times New Roman" panose="02020603050405020304" pitchFamily="18" charset="0"/>
              </a:rPr>
              <a:t>(Marshall, 2008)</a:t>
            </a:r>
            <a:r>
              <a:rPr lang="el-GR" sz="1800" dirty="0">
                <a:latin typeface="Calibri" panose="020F0502020204030204" pitchFamily="34" charset="0"/>
                <a:ea typeface="Calibri" panose="020F0502020204030204" pitchFamily="34" charset="0"/>
                <a:cs typeface="Times New Roman" panose="02020603050405020304" pitchFamily="18" charset="0"/>
              </a:rPr>
              <a:t>.</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E9420F5D-2AB6-4CA5-BE8D-01FBBDF8DC06}"/>
              </a:ext>
            </a:extLst>
          </p:cNvPr>
          <p:cNvSpPr>
            <a:spLocks noGrp="1"/>
          </p:cNvSpPr>
          <p:nvPr>
            <p:ph type="sldNum" sz="quarter" idx="12"/>
          </p:nvPr>
        </p:nvSpPr>
        <p:spPr/>
        <p:txBody>
          <a:bodyPr/>
          <a:lstStyle/>
          <a:p>
            <a:fld id="{C014DD1E-5D91-48A3-AD6D-45FBA980D106}" type="slidenum">
              <a:rPr lang="en-GB" smtClean="0"/>
              <a:t>29</a:t>
            </a:fld>
            <a:endParaRPr lang="en-GB" dirty="0"/>
          </a:p>
        </p:txBody>
      </p:sp>
      <p:sp>
        <p:nvSpPr>
          <p:cNvPr id="7" name="Rectangle: Single Corner Snipped 6">
            <a:extLst>
              <a:ext uri="{FF2B5EF4-FFF2-40B4-BE49-F238E27FC236}">
                <a16:creationId xmlns:a16="http://schemas.microsoft.com/office/drawing/2014/main" xmlns="" id="{8BCCB0C1-5078-4422-A289-82D9E1663499}"/>
              </a:ext>
            </a:extLst>
          </p:cNvPr>
          <p:cNvSpPr/>
          <p:nvPr/>
        </p:nvSpPr>
        <p:spPr>
          <a:xfrm>
            <a:off x="6687344" y="2344722"/>
            <a:ext cx="3905605" cy="3827478"/>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l-GR" sz="2000" b="1" dirty="0">
                <a:solidFill>
                  <a:srgbClr val="002060"/>
                </a:solidFill>
              </a:rPr>
              <a:t>Συλλογικότητα</a:t>
            </a:r>
            <a:endParaRPr lang="en-GB" sz="2000" b="1" dirty="0">
              <a:solidFill>
                <a:srgbClr val="002060"/>
              </a:solidFill>
            </a:endParaRPr>
          </a:p>
          <a:p>
            <a:endParaRPr lang="en-US" sz="2000" b="1" dirty="0">
              <a:solidFill>
                <a:srgbClr val="002060"/>
              </a:solidFill>
            </a:endParaRPr>
          </a:p>
          <a:p>
            <a:pPr marL="285750" indent="-285750" algn="just">
              <a:buFont typeface="Wingdings" panose="05000000000000000000" pitchFamily="2" charset="2"/>
              <a:buChar char="§"/>
            </a:pPr>
            <a:r>
              <a:rPr lang="el-GR" sz="1800" dirty="0">
                <a:solidFill>
                  <a:srgbClr val="002060"/>
                </a:solidFill>
                <a:ea typeface="Calibri" panose="020F0502020204030204" pitchFamily="34" charset="0"/>
                <a:cs typeface="Times New Roman" panose="02020603050405020304" pitchFamily="18" charset="0"/>
              </a:rPr>
              <a:t>Έμμεσες, μη λεκτικές, διφορούμενες, συμφραζόμενες και λιγότερο εκφραστικές μορφές επικοινωνίας δίνουν λιγότερη έμφαση στην αυτο-αποκάλυψη.</a:t>
            </a:r>
          </a:p>
          <a:p>
            <a:pPr marL="285750" indent="-285750" algn="just">
              <a:buFont typeface="Wingdings" panose="05000000000000000000" pitchFamily="2" charset="2"/>
              <a:buChar char="§"/>
            </a:pPr>
            <a:r>
              <a:rPr lang="el-GR" sz="1800" dirty="0">
                <a:solidFill>
                  <a:srgbClr val="002060"/>
                </a:solidFill>
                <a:ea typeface="Calibri" panose="020F0502020204030204" pitchFamily="34" charset="0"/>
                <a:cs typeface="Times New Roman" panose="02020603050405020304" pitchFamily="18" charset="0"/>
              </a:rPr>
              <a:t>Τα στενά δεμένα δίκτυα αυξάνουν την πιθανότητα οι ακατάλληλες αποκαλύψεις να επικριθούν πολύ αρνητικά.</a:t>
            </a:r>
            <a:endParaRPr lang="el-GR" dirty="0">
              <a:solidFill>
                <a:srgbClr val="002060"/>
              </a:solidFill>
            </a:endParaRPr>
          </a:p>
        </p:txBody>
      </p:sp>
      <p:sp>
        <p:nvSpPr>
          <p:cNvPr id="8" name="Rectangle: Single Corner Snipped 7">
            <a:extLst>
              <a:ext uri="{FF2B5EF4-FFF2-40B4-BE49-F238E27FC236}">
                <a16:creationId xmlns:a16="http://schemas.microsoft.com/office/drawing/2014/main" xmlns="" id="{884C9484-C4D2-4F2E-8472-06CB7534AD40}"/>
              </a:ext>
            </a:extLst>
          </p:cNvPr>
          <p:cNvSpPr/>
          <p:nvPr/>
        </p:nvSpPr>
        <p:spPr>
          <a:xfrm>
            <a:off x="1485900" y="2344722"/>
            <a:ext cx="4147105" cy="3827478"/>
          </a:xfrm>
          <a:prstGeom prst="snip1Rect">
            <a:avLst/>
          </a:prstGeom>
          <a:solidFill>
            <a:schemeClr val="accent4">
              <a:lumMod val="40000"/>
              <a:lumOff val="60000"/>
            </a:schemeClr>
          </a:solidFill>
          <a:ln>
            <a:solidFill>
              <a:schemeClr val="accent4">
                <a:lumMod val="60000"/>
                <a:lumOff val="40000"/>
              </a:schemeClr>
            </a:solidFill>
          </a:ln>
        </p:spPr>
        <p:style>
          <a:lnRef idx="1">
            <a:schemeClr val="dk1"/>
          </a:lnRef>
          <a:fillRef idx="2">
            <a:schemeClr val="dk1"/>
          </a:fillRef>
          <a:effectRef idx="1">
            <a:schemeClr val="dk1"/>
          </a:effectRef>
          <a:fontRef idx="minor">
            <a:schemeClr val="dk1"/>
          </a:fontRef>
        </p:style>
        <p:txBody>
          <a:bodyPr rtlCol="0" anchor="t"/>
          <a:lstStyle/>
          <a:p>
            <a:r>
              <a:rPr lang="el-GR" sz="2000" b="1" dirty="0">
                <a:solidFill>
                  <a:srgbClr val="002060"/>
                </a:solidFill>
              </a:rPr>
              <a:t>Ατομικισμός</a:t>
            </a:r>
            <a:endParaRPr lang="en-GB" sz="2000" b="1" dirty="0">
              <a:solidFill>
                <a:srgbClr val="002060"/>
              </a:solidFill>
            </a:endParaRPr>
          </a:p>
          <a:p>
            <a:endParaRPr lang="en-US" sz="2000" b="1" dirty="0">
              <a:solidFill>
                <a:srgbClr val="002060"/>
              </a:solidFill>
            </a:endParaRPr>
          </a:p>
          <a:p>
            <a:pPr marL="285750" indent="-285750" algn="just">
              <a:buFont typeface="Wingdings" panose="05000000000000000000" pitchFamily="2" charset="2"/>
              <a:buChar char="§"/>
            </a:pPr>
            <a:r>
              <a:rPr lang="el-GR" sz="1800" dirty="0">
                <a:solidFill>
                  <a:srgbClr val="002060"/>
                </a:solidFill>
                <a:ea typeface="Calibri" panose="020F0502020204030204" pitchFamily="34" charset="0"/>
                <a:cs typeface="Times New Roman" panose="02020603050405020304" pitchFamily="18" charset="0"/>
              </a:rPr>
              <a:t>Οι προφορικές, ρητές, άμεσες και εκφραστικές μορφές επικοινωνίας δίνουν μεγαλύτερη έμφαση στην αυτοαποκάλυψη με σκοπό την ενίσχυση της οικειότητας. </a:t>
            </a:r>
          </a:p>
          <a:p>
            <a:pPr marL="285750" indent="-285750" algn="just">
              <a:buFont typeface="Wingdings" panose="05000000000000000000" pitchFamily="2" charset="2"/>
              <a:buChar char="§"/>
            </a:pPr>
            <a:r>
              <a:rPr lang="el-GR" sz="1800" dirty="0">
                <a:solidFill>
                  <a:srgbClr val="002060"/>
                </a:solidFill>
                <a:ea typeface="Calibri" panose="020F0502020204030204" pitchFamily="34" charset="0"/>
                <a:cs typeface="Times New Roman" panose="02020603050405020304" pitchFamily="18" charset="0"/>
              </a:rPr>
              <a:t>Το να ανήκεις σε ένα μεγάλο αριθμό μικρότερων ομάδων ενέχει τον κίνδυνο για ριψοκίνδυνες αυτό-αποκαλύψεις αλλά έχει λιγότερες κοινωνικές συνέπειες. </a:t>
            </a:r>
            <a:endParaRPr lang="en-GB" sz="1800" dirty="0">
              <a:solidFill>
                <a:srgbClr val="002060"/>
              </a:solidFill>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
            </a:pPr>
            <a:endParaRPr lang="el-GR" sz="1800" dirty="0">
              <a:solidFill>
                <a:srgbClr val="002060"/>
              </a:solidFill>
            </a:endParaRPr>
          </a:p>
        </p:txBody>
      </p:sp>
    </p:spTree>
    <p:extLst>
      <p:ext uri="{BB962C8B-B14F-4D97-AF65-F5344CB8AC3E}">
        <p14:creationId xmlns:p14="http://schemas.microsoft.com/office/powerpoint/2010/main" val="91849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7823C0-C29E-4264-828E-4EEAE5A23423}"/>
              </a:ext>
            </a:extLst>
          </p:cNvPr>
          <p:cNvSpPr>
            <a:spLocks noGrp="1"/>
          </p:cNvSpPr>
          <p:nvPr>
            <p:ph type="title"/>
          </p:nvPr>
        </p:nvSpPr>
        <p:spPr>
          <a:xfrm>
            <a:off x="1344834" y="351836"/>
            <a:ext cx="9598700" cy="1485900"/>
          </a:xfrm>
        </p:spPr>
        <p:txBody>
          <a:bodyPr/>
          <a:lstStyle/>
          <a:p>
            <a:r>
              <a:rPr lang="el-GR" dirty="0"/>
              <a:t>Εισαγωγή</a:t>
            </a:r>
          </a:p>
        </p:txBody>
      </p:sp>
      <p:sp>
        <p:nvSpPr>
          <p:cNvPr id="4" name="Slide Number Placeholder 3">
            <a:extLst>
              <a:ext uri="{FF2B5EF4-FFF2-40B4-BE49-F238E27FC236}">
                <a16:creationId xmlns:a16="http://schemas.microsoft.com/office/drawing/2014/main" xmlns="" id="{0023EA5C-B049-4850-BC24-CC1EE14C3BFF}"/>
              </a:ext>
            </a:extLst>
          </p:cNvPr>
          <p:cNvSpPr>
            <a:spLocks noGrp="1"/>
          </p:cNvSpPr>
          <p:nvPr>
            <p:ph type="sldNum" sz="quarter" idx="12"/>
          </p:nvPr>
        </p:nvSpPr>
        <p:spPr/>
        <p:txBody>
          <a:bodyPr/>
          <a:lstStyle/>
          <a:p>
            <a:fld id="{C014DD1E-5D91-48A3-AD6D-45FBA980D106}" type="slidenum">
              <a:rPr lang="en-GB" smtClean="0"/>
              <a:t>3</a:t>
            </a:fld>
            <a:endParaRPr lang="en-GB" dirty="0"/>
          </a:p>
        </p:txBody>
      </p:sp>
      <p:pic>
        <p:nvPicPr>
          <p:cNvPr id="7" name="Irene">
            <a:hlinkClick r:id="" action="ppaction://media"/>
            <a:extLst>
              <a:ext uri="{FF2B5EF4-FFF2-40B4-BE49-F238E27FC236}">
                <a16:creationId xmlns:a16="http://schemas.microsoft.com/office/drawing/2014/main" xmlns="" id="{A48191B0-3EB3-4115-85A3-640908D96D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7206" y="4672293"/>
            <a:ext cx="487362" cy="487363"/>
          </a:xfrm>
          <a:prstGeom prst="rect">
            <a:avLst/>
          </a:prstGeom>
        </p:spPr>
      </p:pic>
      <p:pic>
        <p:nvPicPr>
          <p:cNvPr id="11" name="Picture 10">
            <a:extLst>
              <a:ext uri="{FF2B5EF4-FFF2-40B4-BE49-F238E27FC236}">
                <a16:creationId xmlns:a16="http://schemas.microsoft.com/office/drawing/2014/main" xmlns="" id="{9DBFC177-DA1F-493B-9813-22063E1F1B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0254" y="1072783"/>
            <a:ext cx="4417796" cy="4417796"/>
          </a:xfrm>
          <a:prstGeom prst="rect">
            <a:avLst/>
          </a:prstGeom>
        </p:spPr>
      </p:pic>
      <p:sp>
        <p:nvSpPr>
          <p:cNvPr id="12" name="TextBox 11">
            <a:extLst>
              <a:ext uri="{FF2B5EF4-FFF2-40B4-BE49-F238E27FC236}">
                <a16:creationId xmlns:a16="http://schemas.microsoft.com/office/drawing/2014/main" xmlns="" id="{F22EE4D0-ABD4-46A1-ACC8-F409CFC799DA}"/>
              </a:ext>
            </a:extLst>
          </p:cNvPr>
          <p:cNvSpPr txBox="1"/>
          <p:nvPr/>
        </p:nvSpPr>
        <p:spPr>
          <a:xfrm>
            <a:off x="10890836" y="5368467"/>
            <a:ext cx="1080120" cy="461665"/>
          </a:xfrm>
          <a:prstGeom prst="rect">
            <a:avLst/>
          </a:prstGeom>
          <a:noFill/>
        </p:spPr>
        <p:txBody>
          <a:bodyPr wrap="square" rtlCol="0">
            <a:spAutoFit/>
          </a:bodyPr>
          <a:lstStyle/>
          <a:p>
            <a:r>
              <a:rPr lang="en-US" b="1" dirty="0"/>
              <a:t>audio</a:t>
            </a:r>
            <a:endParaRPr lang="el-GR" b="1" dirty="0"/>
          </a:p>
        </p:txBody>
      </p:sp>
      <p:sp>
        <p:nvSpPr>
          <p:cNvPr id="3" name="TextBox 2">
            <a:extLst>
              <a:ext uri="{FF2B5EF4-FFF2-40B4-BE49-F238E27FC236}">
                <a16:creationId xmlns:a16="http://schemas.microsoft.com/office/drawing/2014/main" xmlns="" id="{5BA577D1-8E26-4338-9B04-9C2E52BE5B00}"/>
              </a:ext>
            </a:extLst>
          </p:cNvPr>
          <p:cNvSpPr txBox="1"/>
          <p:nvPr/>
        </p:nvSpPr>
        <p:spPr>
          <a:xfrm>
            <a:off x="7654976" y="5522355"/>
            <a:ext cx="3168352" cy="307777"/>
          </a:xfrm>
          <a:prstGeom prst="rect">
            <a:avLst/>
          </a:prstGeom>
          <a:noFill/>
        </p:spPr>
        <p:txBody>
          <a:bodyPr wrap="square" rtlCol="0">
            <a:spAutoFit/>
          </a:bodyPr>
          <a:lstStyle/>
          <a:p>
            <a:pPr algn="ctr"/>
            <a:r>
              <a:rPr lang="en-US" sz="1400" i="1" dirty="0">
                <a:solidFill>
                  <a:schemeClr val="bg1">
                    <a:lumMod val="50000"/>
                  </a:schemeClr>
                </a:solidFill>
              </a:rPr>
              <a:t>Source: pixy.org</a:t>
            </a:r>
            <a:endParaRPr lang="el-GR" sz="1400" i="1" dirty="0">
              <a:solidFill>
                <a:schemeClr val="bg1">
                  <a:lumMod val="50000"/>
                </a:schemeClr>
              </a:solidFill>
            </a:endParaRPr>
          </a:p>
        </p:txBody>
      </p:sp>
      <p:sp>
        <p:nvSpPr>
          <p:cNvPr id="10" name="Speech Bubble: Oval 9">
            <a:extLst>
              <a:ext uri="{FF2B5EF4-FFF2-40B4-BE49-F238E27FC236}">
                <a16:creationId xmlns:a16="http://schemas.microsoft.com/office/drawing/2014/main" xmlns="" id="{FDC31EB2-AF85-4300-99AC-0D607D67D9F3}"/>
              </a:ext>
            </a:extLst>
          </p:cNvPr>
          <p:cNvSpPr/>
          <p:nvPr/>
        </p:nvSpPr>
        <p:spPr>
          <a:xfrm>
            <a:off x="717344" y="1912820"/>
            <a:ext cx="6544836" cy="4229676"/>
          </a:xfrm>
          <a:prstGeom prst="wedgeEllipseCallout">
            <a:avLst>
              <a:gd name="adj1" fmla="val 60813"/>
              <a:gd name="adj2" fmla="val -4417"/>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l-GR" sz="1400" dirty="0">
              <a:solidFill>
                <a:schemeClr val="bg2"/>
              </a:solidFill>
            </a:endParaRPr>
          </a:p>
          <a:p>
            <a:pPr algn="just"/>
            <a:endParaRPr lang="el-GR" sz="1400" dirty="0">
              <a:solidFill>
                <a:schemeClr val="bg2"/>
              </a:solidFill>
            </a:endParaRPr>
          </a:p>
        </p:txBody>
      </p:sp>
      <p:sp>
        <p:nvSpPr>
          <p:cNvPr id="6" name="TextBox 5">
            <a:extLst>
              <a:ext uri="{FF2B5EF4-FFF2-40B4-BE49-F238E27FC236}">
                <a16:creationId xmlns:a16="http://schemas.microsoft.com/office/drawing/2014/main" xmlns="" id="{BDDB90E0-80CA-4B4D-9327-66AF36FFDC30}"/>
              </a:ext>
            </a:extLst>
          </p:cNvPr>
          <p:cNvSpPr txBox="1"/>
          <p:nvPr/>
        </p:nvSpPr>
        <p:spPr>
          <a:xfrm>
            <a:off x="1753502" y="2399302"/>
            <a:ext cx="4509086" cy="3970318"/>
          </a:xfrm>
          <a:prstGeom prst="rect">
            <a:avLst/>
          </a:prstGeom>
          <a:noFill/>
        </p:spPr>
        <p:txBody>
          <a:bodyPr wrap="square" rtlCol="0">
            <a:spAutoFit/>
          </a:bodyPr>
          <a:lstStyle/>
          <a:p>
            <a:pPr algn="ctr"/>
            <a:r>
              <a:rPr lang="el-GR" sz="1200" dirty="0">
                <a:solidFill>
                  <a:schemeClr val="bg2"/>
                </a:solidFill>
              </a:rPr>
              <a:t>Μια φίλη μου περιέγραψε μια πολύ δύσκολη κατάσταση που αντιμετώπισε. Μια μέρα ένα ζευγάρι από το Ιράν έκανε εισαγωγή  στο δεκατριών μηνών παιδί του στην παιδιατρική μονάδα, όπου εκείνη εργάζεται. Μετά από τρεις ημέρες, διάστημα κατά το οποίο  διεξήγαγαν μια ποικιλία εξετάσεων διαπιστώθηκε ότι ο Αλί είχε όγκο </a:t>
            </a:r>
            <a:r>
              <a:rPr lang="el-GR" sz="1200" dirty="0" err="1">
                <a:solidFill>
                  <a:schemeClr val="bg2"/>
                </a:solidFill>
              </a:rPr>
              <a:t>Wilm</a:t>
            </a:r>
            <a:r>
              <a:rPr lang="el-GR" sz="1200" dirty="0">
                <a:solidFill>
                  <a:schemeClr val="bg2"/>
                </a:solidFill>
              </a:rPr>
              <a:t>, έναν τύπο παιδικού καρκίνου. Ευτυχώς, με σωστή θεραπεία το ποσοστό επιβίωσης ανέρχεται στο 70-80%. Πριν συναντήσουν την φίλη μου, που είναι παιδική </a:t>
            </a:r>
            <a:r>
              <a:rPr lang="el-GR" sz="1200" dirty="0" err="1">
                <a:solidFill>
                  <a:schemeClr val="bg2"/>
                </a:solidFill>
              </a:rPr>
              <a:t>ογκολόγος</a:t>
            </a:r>
            <a:r>
              <a:rPr lang="el-GR" sz="1200" dirty="0">
                <a:solidFill>
                  <a:schemeClr val="bg2"/>
                </a:solidFill>
              </a:rPr>
              <a:t> για να συζητήσουν τη θεραπεία του Αλή, ο κύριος και η κυρία </a:t>
            </a:r>
            <a:r>
              <a:rPr lang="el-GR" sz="1200" dirty="0" err="1">
                <a:solidFill>
                  <a:schemeClr val="bg2"/>
                </a:solidFill>
              </a:rPr>
              <a:t>Mohar</a:t>
            </a:r>
            <a:r>
              <a:rPr lang="el-GR" sz="1200" dirty="0">
                <a:solidFill>
                  <a:schemeClr val="bg2"/>
                </a:solidFill>
              </a:rPr>
              <a:t> ήταν φοβισμένοι, αλλά συνεργάζονταν με το υγειονομικό προσωπικό. Αφού τη γνώρισαν όμως, έγιναν εντελώς αρνητικοί. Αρνούνταν την άδεια ακόμη και για τις πιο συνηθισμένες διαδικασίες. Ο κ. </a:t>
            </a:r>
            <a:r>
              <a:rPr lang="el-GR" sz="1200" dirty="0" err="1">
                <a:solidFill>
                  <a:schemeClr val="bg2"/>
                </a:solidFill>
              </a:rPr>
              <a:t>Μοχάρ</a:t>
            </a:r>
            <a:r>
              <a:rPr lang="el-GR" sz="1200" dirty="0">
                <a:solidFill>
                  <a:schemeClr val="bg2"/>
                </a:solidFill>
              </a:rPr>
              <a:t> δεν μιλούσε ούτε με τον γιατρό ούτε με τις νοσοκόμες. </a:t>
            </a:r>
            <a:r>
              <a:rPr lang="el-GR" sz="1200" dirty="0" err="1">
                <a:solidFill>
                  <a:schemeClr val="bg2"/>
                </a:solidFill>
              </a:rPr>
              <a:t>Αντ</a:t>
            </a:r>
            <a:r>
              <a:rPr lang="el-GR" sz="1200" dirty="0">
                <a:solidFill>
                  <a:schemeClr val="bg2"/>
                </a:solidFill>
              </a:rPr>
              <a:t> 'αυτού, κάλεσε άλλους ειδικούς για να συζητήσουν την περίπτωση του Αλί. Μετά από αρκετές άσχημες μέρες, η φίλη μου αποφάσισε να παραδώσει την υπόθεση σε έναν συνάδελφο. Συναντήθηκε με τους </a:t>
            </a:r>
            <a:r>
              <a:rPr lang="el-GR" sz="1200" dirty="0" err="1">
                <a:solidFill>
                  <a:schemeClr val="bg2"/>
                </a:solidFill>
              </a:rPr>
              <a:t>Mohar</a:t>
            </a:r>
            <a:r>
              <a:rPr lang="el-GR" sz="1200" dirty="0">
                <a:solidFill>
                  <a:schemeClr val="bg2"/>
                </a:solidFill>
              </a:rPr>
              <a:t> και τους βρήκε εξαιρετικά συνεργάσιμους. Τι προκάλεσε αυτήν την ξαφνική αλλαγή στη συμπεριφορά τους; </a:t>
            </a:r>
          </a:p>
          <a:p>
            <a:pPr algn="ctr"/>
            <a:r>
              <a:rPr lang="el-GR" sz="1200" dirty="0">
                <a:solidFill>
                  <a:schemeClr val="bg2"/>
                </a:solidFill>
              </a:rPr>
              <a:t>Τι θα κάνατε στη θέση της φίλης μου;</a:t>
            </a:r>
            <a:endParaRPr lang="en-GB" sz="1200" dirty="0"/>
          </a:p>
          <a:p>
            <a:endParaRPr lang="en-GB" dirty="0"/>
          </a:p>
        </p:txBody>
      </p:sp>
    </p:spTree>
    <p:extLst>
      <p:ext uri="{BB962C8B-B14F-4D97-AF65-F5344CB8AC3E}">
        <p14:creationId xmlns:p14="http://schemas.microsoft.com/office/powerpoint/2010/main" val="287872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el-GR" dirty="0"/>
              <a:t>Κουίζ</a:t>
            </a:r>
          </a:p>
        </p:txBody>
      </p:sp>
      <p:pic>
        <p:nvPicPr>
          <p:cNvPr id="6" name="Content Placeholder 5">
            <a:extLst>
              <a:ext uri="{FF2B5EF4-FFF2-40B4-BE49-F238E27FC236}">
                <a16:creationId xmlns:a16="http://schemas.microsoft.com/office/drawing/2014/main" xmlns="" id="{D6E37ADE-41F6-48E2-80B1-1C25394608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243" y="1700808"/>
            <a:ext cx="2664296" cy="4081475"/>
          </a:xfrm>
        </p:spPr>
      </p:pic>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30</a:t>
            </a:fld>
            <a:endParaRPr lang="en-GB" dirty="0"/>
          </a:p>
        </p:txBody>
      </p:sp>
      <p:sp>
        <p:nvSpPr>
          <p:cNvPr id="7" name="TextBox 6">
            <a:extLst>
              <a:ext uri="{FF2B5EF4-FFF2-40B4-BE49-F238E27FC236}">
                <a16:creationId xmlns:a16="http://schemas.microsoft.com/office/drawing/2014/main" xmlns="" id="{6BC64C7C-8C7B-4504-ACF8-29B3B54C80F1}"/>
              </a:ext>
            </a:extLst>
          </p:cNvPr>
          <p:cNvSpPr txBox="1"/>
          <p:nvPr/>
        </p:nvSpPr>
        <p:spPr>
          <a:xfrm>
            <a:off x="4978287" y="1428750"/>
            <a:ext cx="6264696" cy="1200329"/>
          </a:xfrm>
          <a:prstGeom prst="rect">
            <a:avLst/>
          </a:prstGeom>
          <a:noFill/>
        </p:spPr>
        <p:txBody>
          <a:bodyPr wrap="square" rtlCol="0">
            <a:spAutoFit/>
          </a:bodyPr>
          <a:lstStyle/>
          <a:p>
            <a:pPr algn="just"/>
            <a:r>
              <a:rPr lang="el-GR" dirty="0"/>
              <a:t>Φανταστείτε ότι είστε ένα νεαρό κορίτσι στον αρχαίο ινδουιστικό πολιτισμό. Τι είδους φιλί θα δίνατε στον αγαπημένο σας;</a:t>
            </a:r>
          </a:p>
        </p:txBody>
      </p:sp>
      <p:graphicFrame>
        <p:nvGraphicFramePr>
          <p:cNvPr id="8" name="Diagram 7">
            <a:extLst>
              <a:ext uri="{FF2B5EF4-FFF2-40B4-BE49-F238E27FC236}">
                <a16:creationId xmlns:a16="http://schemas.microsoft.com/office/drawing/2014/main" xmlns="" id="{6D9E869A-D180-4919-B27B-F51E6CE6F752}"/>
              </a:ext>
            </a:extLst>
          </p:cNvPr>
          <p:cNvGraphicFramePr/>
          <p:nvPr>
            <p:extLst>
              <p:ext uri="{D42A27DB-BD31-4B8C-83A1-F6EECF244321}">
                <p14:modId xmlns:p14="http://schemas.microsoft.com/office/powerpoint/2010/main" val="2594965795"/>
              </p:ext>
            </p:extLst>
          </p:nvPr>
        </p:nvGraphicFramePr>
        <p:xfrm>
          <a:off x="4942284" y="2636912"/>
          <a:ext cx="6336703" cy="3500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xmlns="" id="{0CAFE5BF-ECDB-47EC-BD89-80B998780C87}"/>
              </a:ext>
            </a:extLst>
          </p:cNvPr>
          <p:cNvSpPr txBox="1"/>
          <p:nvPr/>
        </p:nvSpPr>
        <p:spPr>
          <a:xfrm>
            <a:off x="1352018" y="5833646"/>
            <a:ext cx="2634937" cy="307777"/>
          </a:xfrm>
          <a:prstGeom prst="rect">
            <a:avLst/>
          </a:prstGeom>
          <a:noFill/>
        </p:spPr>
        <p:txBody>
          <a:bodyPr wrap="square" rtlCol="0">
            <a:spAutoFit/>
          </a:bodyPr>
          <a:lstStyle/>
          <a:p>
            <a:pPr algn="ctr"/>
            <a:r>
              <a:rPr lang="en-US" sz="1400" i="1" dirty="0">
                <a:solidFill>
                  <a:schemeClr val="bg1">
                    <a:lumMod val="50000"/>
                  </a:schemeClr>
                </a:solidFill>
              </a:rPr>
              <a:t>Source: pixabay.com</a:t>
            </a:r>
            <a:endParaRPr lang="el-GR" sz="1400" i="1" dirty="0">
              <a:solidFill>
                <a:schemeClr val="bg1">
                  <a:lumMod val="50000"/>
                </a:schemeClr>
              </a:solidFill>
            </a:endParaRPr>
          </a:p>
        </p:txBody>
      </p:sp>
    </p:spTree>
    <p:extLst>
      <p:ext uri="{BB962C8B-B14F-4D97-AF65-F5344CB8AC3E}">
        <p14:creationId xmlns:p14="http://schemas.microsoft.com/office/powerpoint/2010/main" val="100092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el-GR" dirty="0"/>
              <a:t>Κουίζ</a:t>
            </a:r>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31</a:t>
            </a:fld>
            <a:endParaRPr lang="en-GB" dirty="0"/>
          </a:p>
        </p:txBody>
      </p:sp>
      <p:pic>
        <p:nvPicPr>
          <p:cNvPr id="10" name="Picture 9">
            <a:extLst>
              <a:ext uri="{FF2B5EF4-FFF2-40B4-BE49-F238E27FC236}">
                <a16:creationId xmlns:a16="http://schemas.microsoft.com/office/drawing/2014/main" xmlns="" id="{617F5C78-926B-46DF-B374-BF181832B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3743" y="1407472"/>
            <a:ext cx="3886200" cy="3886200"/>
          </a:xfrm>
          <a:prstGeom prst="rect">
            <a:avLst/>
          </a:prstGeom>
        </p:spPr>
      </p:pic>
      <p:sp>
        <p:nvSpPr>
          <p:cNvPr id="11" name="TextBox 10">
            <a:extLst>
              <a:ext uri="{FF2B5EF4-FFF2-40B4-BE49-F238E27FC236}">
                <a16:creationId xmlns:a16="http://schemas.microsoft.com/office/drawing/2014/main" xmlns="" id="{CF274AC1-7C5F-44AC-BE7E-33611D47487C}"/>
              </a:ext>
            </a:extLst>
          </p:cNvPr>
          <p:cNvSpPr txBox="1"/>
          <p:nvPr/>
        </p:nvSpPr>
        <p:spPr>
          <a:xfrm>
            <a:off x="1701924" y="1700809"/>
            <a:ext cx="4032448" cy="1200329"/>
          </a:xfrm>
          <a:prstGeom prst="rect">
            <a:avLst/>
          </a:prstGeom>
          <a:noFill/>
        </p:spPr>
        <p:txBody>
          <a:bodyPr wrap="square" rtlCol="0">
            <a:spAutoFit/>
          </a:bodyPr>
          <a:lstStyle/>
          <a:p>
            <a:r>
              <a:rPr lang="el-GR" dirty="0"/>
              <a:t>Η σωστή απάντηση είναι</a:t>
            </a:r>
            <a:r>
              <a:rPr lang="en-US" dirty="0"/>
              <a:t>:</a:t>
            </a:r>
          </a:p>
          <a:p>
            <a:endParaRPr lang="en-US" dirty="0"/>
          </a:p>
          <a:p>
            <a:endParaRPr lang="el-GR" dirty="0"/>
          </a:p>
        </p:txBody>
      </p:sp>
      <p:sp>
        <p:nvSpPr>
          <p:cNvPr id="12" name="Rectangle 11">
            <a:extLst>
              <a:ext uri="{FF2B5EF4-FFF2-40B4-BE49-F238E27FC236}">
                <a16:creationId xmlns:a16="http://schemas.microsoft.com/office/drawing/2014/main" xmlns="" id="{4D3EE2A8-27DC-4996-8CC0-A1625EFF1668}"/>
              </a:ext>
            </a:extLst>
          </p:cNvPr>
          <p:cNvSpPr/>
          <p:nvPr/>
        </p:nvSpPr>
        <p:spPr>
          <a:xfrm>
            <a:off x="1845940" y="2901138"/>
            <a:ext cx="3744416" cy="1968022"/>
          </a:xfrm>
          <a:prstGeom prst="rect">
            <a:avLst/>
          </a:prstGeom>
          <a:solidFill>
            <a:schemeClr val="accent4">
              <a:lumMod val="20000"/>
              <a:lumOff val="80000"/>
            </a:schemeClr>
          </a:solidFill>
          <a:ln>
            <a:solidFill>
              <a:schemeClr val="accent4">
                <a:lumMod val="60000"/>
                <a:lumOff val="40000"/>
              </a:schemeClr>
            </a:solidFill>
          </a:ln>
        </p:spPr>
        <p:style>
          <a:lnRef idx="1">
            <a:schemeClr val="accent3"/>
          </a:lnRef>
          <a:fillRef idx="2">
            <a:schemeClr val="accent3"/>
          </a:fillRef>
          <a:effectRef idx="1">
            <a:schemeClr val="accent3"/>
          </a:effectRef>
          <a:fontRef idx="minor">
            <a:schemeClr val="dk1"/>
          </a:fontRef>
        </p:style>
        <p:txBody>
          <a:bodyPr rtlCol="0" anchor="t"/>
          <a:lstStyle/>
          <a:p>
            <a:r>
              <a:rPr lang="en-US" dirty="0"/>
              <a:t>2. </a:t>
            </a:r>
            <a:r>
              <a:rPr lang="el-GR" dirty="0"/>
              <a:t>Παλλόμενο φιλί</a:t>
            </a:r>
            <a:r>
              <a:rPr lang="en-US" dirty="0"/>
              <a:t>: </a:t>
            </a:r>
            <a:r>
              <a:rPr lang="el-GR" dirty="0"/>
              <a:t>όταν το κάτω χείλος μας κινεί το κάτω χείλος του αγαπημένου μας προσώπου αλλά όχι το κάτω.</a:t>
            </a:r>
          </a:p>
          <a:p>
            <a:pPr algn="ctr"/>
            <a:endParaRPr lang="el-GR" dirty="0"/>
          </a:p>
        </p:txBody>
      </p:sp>
      <p:sp>
        <p:nvSpPr>
          <p:cNvPr id="3" name="TextBox 2">
            <a:extLst>
              <a:ext uri="{FF2B5EF4-FFF2-40B4-BE49-F238E27FC236}">
                <a16:creationId xmlns:a16="http://schemas.microsoft.com/office/drawing/2014/main" xmlns="" id="{7CC6D58B-3C25-4EDF-BBCF-083F223FEA71}"/>
              </a:ext>
            </a:extLst>
          </p:cNvPr>
          <p:cNvSpPr txBox="1"/>
          <p:nvPr/>
        </p:nvSpPr>
        <p:spPr>
          <a:xfrm>
            <a:off x="8536748" y="5149029"/>
            <a:ext cx="3528392" cy="307777"/>
          </a:xfrm>
          <a:prstGeom prst="rect">
            <a:avLst/>
          </a:prstGeom>
          <a:noFill/>
        </p:spPr>
        <p:txBody>
          <a:bodyPr wrap="square" rtlCol="0">
            <a:spAutoFit/>
          </a:bodyPr>
          <a:lstStyle/>
          <a:p>
            <a:r>
              <a:rPr lang="en-US" sz="1400" i="1" dirty="0">
                <a:solidFill>
                  <a:schemeClr val="bg1">
                    <a:lumMod val="50000"/>
                  </a:schemeClr>
                </a:solidFill>
              </a:rPr>
              <a:t>Source: https://giphy.com</a:t>
            </a:r>
            <a:endParaRPr lang="el-GR" sz="1400" i="1" dirty="0">
              <a:solidFill>
                <a:schemeClr val="bg1">
                  <a:lumMod val="50000"/>
                </a:schemeClr>
              </a:solidFill>
            </a:endParaRPr>
          </a:p>
        </p:txBody>
      </p:sp>
      <p:pic>
        <p:nvPicPr>
          <p:cNvPr id="8" name="Picture 7">
            <a:extLst>
              <a:ext uri="{FF2B5EF4-FFF2-40B4-BE49-F238E27FC236}">
                <a16:creationId xmlns:a16="http://schemas.microsoft.com/office/drawing/2014/main" xmlns="" id="{BA9C153E-D2E8-4374-BDC2-271AC738529F}"/>
              </a:ext>
            </a:extLst>
          </p:cNvPr>
          <p:cNvPicPr>
            <a:picLocks noChangeAspect="1"/>
          </p:cNvPicPr>
          <p:nvPr/>
        </p:nvPicPr>
        <p:blipFill>
          <a:blip r:embed="rId3"/>
          <a:stretch>
            <a:fillRect/>
          </a:stretch>
        </p:blipFill>
        <p:spPr>
          <a:xfrm>
            <a:off x="10813337" y="5251624"/>
            <a:ext cx="926672" cy="920576"/>
          </a:xfrm>
          <a:prstGeom prst="rect">
            <a:avLst/>
          </a:prstGeom>
        </p:spPr>
      </p:pic>
    </p:spTree>
    <p:extLst>
      <p:ext uri="{BB962C8B-B14F-4D97-AF65-F5344CB8AC3E}">
        <p14:creationId xmlns:p14="http://schemas.microsoft.com/office/powerpoint/2010/main" val="260358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after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el-GR" dirty="0"/>
              <a:t>Ανακεφαλαίωση</a:t>
            </a:r>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32</a:t>
            </a:fld>
            <a:endParaRPr lang="en-GB" dirty="0"/>
          </a:p>
        </p:txBody>
      </p:sp>
      <p:sp>
        <p:nvSpPr>
          <p:cNvPr id="5" name="Content Placeholder 4">
            <a:extLst>
              <a:ext uri="{FF2B5EF4-FFF2-40B4-BE49-F238E27FC236}">
                <a16:creationId xmlns:a16="http://schemas.microsoft.com/office/drawing/2014/main" xmlns="" id="{E7B8BF2F-06F8-4004-83F2-76AE77AF7B78}"/>
              </a:ext>
            </a:extLst>
          </p:cNvPr>
          <p:cNvSpPr>
            <a:spLocks noGrp="1"/>
          </p:cNvSpPr>
          <p:nvPr>
            <p:ph idx="1"/>
          </p:nvPr>
        </p:nvSpPr>
        <p:spPr>
          <a:xfrm>
            <a:off x="1485900" y="2276872"/>
            <a:ext cx="9217024" cy="2952328"/>
          </a:xfrm>
        </p:spPr>
        <p:txBody>
          <a:bodyPr/>
          <a:lstStyle/>
          <a:p>
            <a:pPr algn="just"/>
            <a:r>
              <a:rPr lang="el-GR" i="1" dirty="0"/>
              <a:t>Η οικειότητα είναι διαφορετική σε διαφορετικούς πολιτισμούς (συλλογικότητα εναντίον του ατομικισμού).</a:t>
            </a:r>
          </a:p>
          <a:p>
            <a:pPr algn="just"/>
            <a:r>
              <a:rPr lang="el-GR" i="1" dirty="0"/>
              <a:t>Οι κουλτούρες του ατομικισμού ενισχύουν την οικειότητα και τα άτομα υιοθετούν πιο εκφραστικά στυλ επικοινωνίας.</a:t>
            </a:r>
          </a:p>
          <a:p>
            <a:pPr algn="just"/>
            <a:r>
              <a:rPr lang="el-GR" i="1" dirty="0"/>
              <a:t>Οι πολιτισμοί της συλλογικότητας προτιμούν έμμεσες, μη λεκτικές, μη εκφραστικούς τρόπους επικοινωνίας.</a:t>
            </a:r>
          </a:p>
        </p:txBody>
      </p:sp>
    </p:spTree>
    <p:extLst>
      <p:ext uri="{BB962C8B-B14F-4D97-AF65-F5344CB8AC3E}">
        <p14:creationId xmlns:p14="http://schemas.microsoft.com/office/powerpoint/2010/main" val="412290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err="1"/>
              <a:t>Διαπολιτισμικη</a:t>
            </a:r>
            <a:r>
              <a:rPr lang="el-GR" sz="5400" dirty="0"/>
              <a:t> </a:t>
            </a:r>
            <a:r>
              <a:rPr lang="el-GR" sz="5400" dirty="0" err="1"/>
              <a:t>ικανοτητα</a:t>
            </a:r>
            <a:r>
              <a:rPr lang="el-GR" sz="5400" dirty="0"/>
              <a:t> στην </a:t>
            </a:r>
            <a:r>
              <a:rPr lang="el-GR" sz="5400" dirty="0" err="1"/>
              <a:t>υγειονομικη</a:t>
            </a:r>
            <a:r>
              <a:rPr lang="el-GR" sz="5400" dirty="0"/>
              <a:t> </a:t>
            </a:r>
            <a:r>
              <a:rPr lang="el-GR" sz="5400" dirty="0" err="1"/>
              <a:t>περιθαλψη</a:t>
            </a:r>
            <a:r>
              <a:rPr lang="el-GR" sz="5400" dirty="0"/>
              <a:t> και την </a:t>
            </a:r>
            <a:r>
              <a:rPr lang="el-GR" sz="5400" dirty="0" err="1"/>
              <a:t>κοινωνικη</a:t>
            </a:r>
            <a:r>
              <a:rPr lang="el-GR" sz="5400" dirty="0"/>
              <a:t> </a:t>
            </a:r>
            <a:r>
              <a:rPr lang="el-GR" sz="5400" dirty="0" err="1"/>
              <a:t>προνοια</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33</a:t>
            </a:fld>
            <a:endParaRPr lang="en-GB" dirty="0"/>
          </a:p>
        </p:txBody>
      </p:sp>
    </p:spTree>
    <p:extLst>
      <p:ext uri="{BB962C8B-B14F-4D97-AF65-F5344CB8AC3E}">
        <p14:creationId xmlns:p14="http://schemas.microsoft.com/office/powerpoint/2010/main" val="86762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0A8627-0A92-4600-816F-EE45565687F8}"/>
              </a:ext>
            </a:extLst>
          </p:cNvPr>
          <p:cNvSpPr>
            <a:spLocks noGrp="1"/>
          </p:cNvSpPr>
          <p:nvPr>
            <p:ph type="title"/>
          </p:nvPr>
        </p:nvSpPr>
        <p:spPr/>
        <p:txBody>
          <a:bodyPr/>
          <a:lstStyle/>
          <a:p>
            <a:r>
              <a:rPr lang="el-GR" dirty="0"/>
              <a:t>Διαπολιτισμική επικοινωνία και φύλο</a:t>
            </a:r>
          </a:p>
        </p:txBody>
      </p:sp>
      <p:graphicFrame>
        <p:nvGraphicFramePr>
          <p:cNvPr id="10" name="Content Placeholder 9">
            <a:extLst>
              <a:ext uri="{FF2B5EF4-FFF2-40B4-BE49-F238E27FC236}">
                <a16:creationId xmlns:a16="http://schemas.microsoft.com/office/drawing/2014/main" xmlns="" id="{AD499D92-BA3A-4EC3-B1EC-F122E9DE7D05}"/>
              </a:ext>
            </a:extLst>
          </p:cNvPr>
          <p:cNvGraphicFramePr>
            <a:graphicFrameLocks noGrp="1"/>
          </p:cNvGraphicFramePr>
          <p:nvPr>
            <p:ph idx="1"/>
            <p:extLst>
              <p:ext uri="{D42A27DB-BD31-4B8C-83A1-F6EECF244321}">
                <p14:modId xmlns:p14="http://schemas.microsoft.com/office/powerpoint/2010/main" val="849226465"/>
              </p:ext>
            </p:extLst>
          </p:nvPr>
        </p:nvGraphicFramePr>
        <p:xfrm>
          <a:off x="2349996" y="1268760"/>
          <a:ext cx="9598699" cy="4725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34A403CB-222A-4849-B208-37EE9E68FAB7}"/>
              </a:ext>
            </a:extLst>
          </p:cNvPr>
          <p:cNvSpPr>
            <a:spLocks noGrp="1"/>
          </p:cNvSpPr>
          <p:nvPr>
            <p:ph type="sldNum" sz="quarter" idx="12"/>
          </p:nvPr>
        </p:nvSpPr>
        <p:spPr/>
        <p:txBody>
          <a:bodyPr/>
          <a:lstStyle/>
          <a:p>
            <a:fld id="{C014DD1E-5D91-48A3-AD6D-45FBA980D106}" type="slidenum">
              <a:rPr lang="en-GB" smtClean="0"/>
              <a:t>34</a:t>
            </a:fld>
            <a:endParaRPr lang="en-GB" dirty="0"/>
          </a:p>
        </p:txBody>
      </p:sp>
      <p:pic>
        <p:nvPicPr>
          <p:cNvPr id="16" name="Picture 15">
            <a:extLst>
              <a:ext uri="{FF2B5EF4-FFF2-40B4-BE49-F238E27FC236}">
                <a16:creationId xmlns:a16="http://schemas.microsoft.com/office/drawing/2014/main" xmlns="" id="{B34A9F6D-96CD-457B-9EE6-FC97FD976FAE}"/>
              </a:ext>
            </a:extLst>
          </p:cNvPr>
          <p:cNvPicPr>
            <a:picLocks noChangeAspect="1"/>
          </p:cNvPicPr>
          <p:nvPr/>
        </p:nvPicPr>
        <p:blipFill>
          <a:blip r:embed="rId7"/>
          <a:stretch>
            <a:fillRect/>
          </a:stretch>
        </p:blipFill>
        <p:spPr>
          <a:xfrm rot="21167154" flipH="1">
            <a:off x="5132117" y="1680606"/>
            <a:ext cx="778797" cy="778797"/>
          </a:xfrm>
          <a:prstGeom prst="rect">
            <a:avLst/>
          </a:prstGeom>
        </p:spPr>
      </p:pic>
      <p:sp>
        <p:nvSpPr>
          <p:cNvPr id="3" name="TextBox 2">
            <a:extLst>
              <a:ext uri="{FF2B5EF4-FFF2-40B4-BE49-F238E27FC236}">
                <a16:creationId xmlns:a16="http://schemas.microsoft.com/office/drawing/2014/main" xmlns="" id="{3FD7B71C-622B-4AEA-A631-2C905BE20678}"/>
              </a:ext>
            </a:extLst>
          </p:cNvPr>
          <p:cNvSpPr txBox="1"/>
          <p:nvPr/>
        </p:nvSpPr>
        <p:spPr>
          <a:xfrm>
            <a:off x="1485900" y="1652714"/>
            <a:ext cx="2376264" cy="3416320"/>
          </a:xfrm>
          <a:prstGeom prst="rect">
            <a:avLst/>
          </a:prstGeom>
          <a:noFill/>
        </p:spPr>
        <p:txBody>
          <a:bodyPr wrap="square" rtlCol="0">
            <a:spAutoFit/>
          </a:bodyPr>
          <a:lstStyle/>
          <a:p>
            <a:r>
              <a:rPr lang="el-GR" dirty="0">
                <a:solidFill>
                  <a:srgbClr val="004680"/>
                </a:solidFill>
              </a:rPr>
              <a:t>Αυτοί οι όροι σχετίζονται με τη διαπολιτισμική επικοινωνία και το φύλο.</a:t>
            </a:r>
          </a:p>
          <a:p>
            <a:endParaRPr lang="en-GB" dirty="0">
              <a:solidFill>
                <a:srgbClr val="004680"/>
              </a:solidFill>
            </a:endParaRPr>
          </a:p>
          <a:p>
            <a:r>
              <a:rPr lang="el-GR" dirty="0">
                <a:solidFill>
                  <a:srgbClr val="004680"/>
                </a:solidFill>
              </a:rPr>
              <a:t>Συχνά είναι αλληλένδετοι.</a:t>
            </a:r>
            <a:endParaRPr lang="en-GB" dirty="0">
              <a:solidFill>
                <a:srgbClr val="004680"/>
              </a:solidFill>
            </a:endParaRPr>
          </a:p>
          <a:p>
            <a:endParaRPr lang="en-GB" dirty="0">
              <a:solidFill>
                <a:srgbClr val="004680"/>
              </a:solidFill>
            </a:endParaRPr>
          </a:p>
        </p:txBody>
      </p:sp>
    </p:spTree>
    <p:extLst>
      <p:ext uri="{BB962C8B-B14F-4D97-AF65-F5344CB8AC3E}">
        <p14:creationId xmlns:p14="http://schemas.microsoft.com/office/powerpoint/2010/main" val="211913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2486E-1BE5-45D3-BDAA-9AEC621B88B0}"/>
              </a:ext>
            </a:extLst>
          </p:cNvPr>
          <p:cNvSpPr>
            <a:spLocks noGrp="1"/>
          </p:cNvSpPr>
          <p:nvPr>
            <p:ph type="title"/>
          </p:nvPr>
        </p:nvSpPr>
        <p:spPr/>
        <p:txBody>
          <a:bodyPr/>
          <a:lstStyle/>
          <a:p>
            <a:r>
              <a:rPr lang="el-GR" dirty="0"/>
              <a:t>Διαπολιτισμική ικανότητα και φύλο</a:t>
            </a:r>
          </a:p>
        </p:txBody>
      </p:sp>
      <p:sp>
        <p:nvSpPr>
          <p:cNvPr id="4" name="Slide Number Placeholder 3">
            <a:extLst>
              <a:ext uri="{FF2B5EF4-FFF2-40B4-BE49-F238E27FC236}">
                <a16:creationId xmlns:a16="http://schemas.microsoft.com/office/drawing/2014/main" xmlns="" id="{5EFD2597-3799-4C8D-99CB-85D84E215739}"/>
              </a:ext>
            </a:extLst>
          </p:cNvPr>
          <p:cNvSpPr>
            <a:spLocks noGrp="1"/>
          </p:cNvSpPr>
          <p:nvPr>
            <p:ph type="sldNum" sz="quarter" idx="12"/>
          </p:nvPr>
        </p:nvSpPr>
        <p:spPr/>
        <p:txBody>
          <a:bodyPr/>
          <a:lstStyle/>
          <a:p>
            <a:fld id="{C014DD1E-5D91-48A3-AD6D-45FBA980D106}" type="slidenum">
              <a:rPr lang="en-GB" smtClean="0"/>
              <a:t>35</a:t>
            </a:fld>
            <a:endParaRPr lang="en-GB" dirty="0"/>
          </a:p>
        </p:txBody>
      </p:sp>
      <p:graphicFrame>
        <p:nvGraphicFramePr>
          <p:cNvPr id="8" name="Diagram 7">
            <a:extLst>
              <a:ext uri="{FF2B5EF4-FFF2-40B4-BE49-F238E27FC236}">
                <a16:creationId xmlns:a16="http://schemas.microsoft.com/office/drawing/2014/main" xmlns="" id="{3E094FAB-BB4B-4EE0-9B4D-E1927BD6F514}"/>
              </a:ext>
            </a:extLst>
          </p:cNvPr>
          <p:cNvGraphicFramePr/>
          <p:nvPr>
            <p:extLst>
              <p:ext uri="{D42A27DB-BD31-4B8C-83A1-F6EECF244321}">
                <p14:modId xmlns:p14="http://schemas.microsoft.com/office/powerpoint/2010/main" val="458077720"/>
              </p:ext>
            </p:extLst>
          </p:nvPr>
        </p:nvGraphicFramePr>
        <p:xfrm>
          <a:off x="2494012" y="1340769"/>
          <a:ext cx="6912768" cy="1944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a:extLst>
              <a:ext uri="{FF2B5EF4-FFF2-40B4-BE49-F238E27FC236}">
                <a16:creationId xmlns:a16="http://schemas.microsoft.com/office/drawing/2014/main" xmlns="" id="{98508EB7-2684-438E-9CF1-12C19F48F576}"/>
              </a:ext>
            </a:extLst>
          </p:cNvPr>
          <p:cNvSpPr/>
          <p:nvPr/>
        </p:nvSpPr>
        <p:spPr>
          <a:xfrm>
            <a:off x="6793479" y="3455678"/>
            <a:ext cx="4176464" cy="2520280"/>
          </a:xfrm>
          <a:prstGeom prst="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Arial" panose="020B0604020202020204" pitchFamily="34" charset="0"/>
              <a:buChar char="•"/>
            </a:pPr>
            <a:r>
              <a:rPr lang="el-GR" sz="1800" dirty="0">
                <a:solidFill>
                  <a:schemeClr val="bg2"/>
                </a:solidFill>
                <a:latin typeface="+mj-lt"/>
              </a:rPr>
              <a:t>Να κατανοούμε την ποικιλομορφία και τη ρευστότητα των φυλετικών ρόλων και της σεξουαλικής ταυτότητας.</a:t>
            </a:r>
          </a:p>
          <a:p>
            <a:pPr marL="285750" indent="-285750">
              <a:buFont typeface="Arial" panose="020B0604020202020204" pitchFamily="34" charset="0"/>
              <a:buChar char="•"/>
            </a:pPr>
            <a:r>
              <a:rPr lang="el-GR" sz="1800" dirty="0">
                <a:solidFill>
                  <a:schemeClr val="bg2"/>
                </a:solidFill>
                <a:latin typeface="+mj-lt"/>
              </a:rPr>
              <a:t>Να έχουμε επίγνωση και να μπορούμε να προβληματιζόμαστε πάνω στα δικά μας και άλλα πολιτιστικά πρότυπα </a:t>
            </a:r>
          </a:p>
          <a:p>
            <a:pPr marL="285750" indent="-285750">
              <a:buFont typeface="Arial" panose="020B0604020202020204" pitchFamily="34" charset="0"/>
              <a:buChar char="•"/>
            </a:pPr>
            <a:r>
              <a:rPr lang="el-GR" sz="1800" dirty="0">
                <a:solidFill>
                  <a:schemeClr val="bg2"/>
                </a:solidFill>
                <a:latin typeface="+mj-lt"/>
              </a:rPr>
              <a:t>Να δείχνουμε περισσότερη ενσυναίσθηση.</a:t>
            </a:r>
            <a:endParaRPr lang="el-GR" dirty="0">
              <a:solidFill>
                <a:schemeClr val="bg2"/>
              </a:solidFill>
            </a:endParaRPr>
          </a:p>
        </p:txBody>
      </p:sp>
      <p:sp>
        <p:nvSpPr>
          <p:cNvPr id="12" name="Rectangle 11">
            <a:extLst>
              <a:ext uri="{FF2B5EF4-FFF2-40B4-BE49-F238E27FC236}">
                <a16:creationId xmlns:a16="http://schemas.microsoft.com/office/drawing/2014/main" xmlns="" id="{467530A0-D2BF-4CFE-AB98-880309BC72A7}"/>
              </a:ext>
            </a:extLst>
          </p:cNvPr>
          <p:cNvSpPr/>
          <p:nvPr/>
        </p:nvSpPr>
        <p:spPr>
          <a:xfrm>
            <a:off x="1629917" y="3455678"/>
            <a:ext cx="3600400" cy="2520280"/>
          </a:xfrm>
          <a:prstGeom prst="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342900" indent="-342900">
              <a:buFont typeface="Arial" panose="020B0604020202020204" pitchFamily="34" charset="0"/>
              <a:buChar char="•"/>
            </a:pPr>
            <a:r>
              <a:rPr lang="el-GR" sz="1800" dirty="0">
                <a:solidFill>
                  <a:schemeClr val="bg2"/>
                </a:solidFill>
                <a:latin typeface="+mj-lt"/>
              </a:rPr>
              <a:t>Να έχουμε εξειδικευμένες γνώσεις για κάθε πτυχή των φυλετικών ρόλων και της σεξουαλικής ταυτότητας.</a:t>
            </a:r>
            <a:endParaRPr lang="el-GR" dirty="0">
              <a:solidFill>
                <a:schemeClr val="bg2"/>
              </a:solidFill>
            </a:endParaRPr>
          </a:p>
        </p:txBody>
      </p:sp>
    </p:spTree>
    <p:extLst>
      <p:ext uri="{BB962C8B-B14F-4D97-AF65-F5344CB8AC3E}">
        <p14:creationId xmlns:p14="http://schemas.microsoft.com/office/powerpoint/2010/main" val="261526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D36C10-A4BA-4A2A-B12D-3D482F7F0CDD}"/>
              </a:ext>
            </a:extLst>
          </p:cNvPr>
          <p:cNvSpPr>
            <a:spLocks noGrp="1"/>
          </p:cNvSpPr>
          <p:nvPr>
            <p:ph type="title"/>
          </p:nvPr>
        </p:nvSpPr>
        <p:spPr>
          <a:xfrm>
            <a:off x="1125860" y="260648"/>
            <a:ext cx="9598700" cy="1154218"/>
          </a:xfrm>
        </p:spPr>
        <p:txBody>
          <a:bodyPr>
            <a:normAutofit fontScale="90000"/>
          </a:bodyPr>
          <a:lstStyle/>
          <a:p>
            <a:r>
              <a:rPr lang="el-GR" dirty="0"/>
              <a:t>Διαπολιτισμική ικανότητα στην υγειονομική περίθαλψη</a:t>
            </a:r>
            <a:r>
              <a:rPr lang="en-GB" dirty="0"/>
              <a:t> </a:t>
            </a:r>
            <a:r>
              <a:rPr lang="el-GR" dirty="0"/>
              <a:t>και την κοινωνική πρόνοια</a:t>
            </a:r>
          </a:p>
        </p:txBody>
      </p:sp>
      <p:sp>
        <p:nvSpPr>
          <p:cNvPr id="4" name="Slide Number Placeholder 3">
            <a:extLst>
              <a:ext uri="{FF2B5EF4-FFF2-40B4-BE49-F238E27FC236}">
                <a16:creationId xmlns:a16="http://schemas.microsoft.com/office/drawing/2014/main" xmlns="" id="{0F7801F6-6401-4FA2-9C22-6A0B6305F4AD}"/>
              </a:ext>
            </a:extLst>
          </p:cNvPr>
          <p:cNvSpPr>
            <a:spLocks noGrp="1"/>
          </p:cNvSpPr>
          <p:nvPr>
            <p:ph type="sldNum" sz="quarter" idx="12"/>
          </p:nvPr>
        </p:nvSpPr>
        <p:spPr/>
        <p:txBody>
          <a:bodyPr/>
          <a:lstStyle/>
          <a:p>
            <a:fld id="{C014DD1E-5D91-48A3-AD6D-45FBA980D106}" type="slidenum">
              <a:rPr lang="en-GB" smtClean="0"/>
              <a:t>36</a:t>
            </a:fld>
            <a:endParaRPr lang="en-GB" dirty="0"/>
          </a:p>
        </p:txBody>
      </p:sp>
      <p:graphicFrame>
        <p:nvGraphicFramePr>
          <p:cNvPr id="6" name="Diagram 5">
            <a:extLst>
              <a:ext uri="{FF2B5EF4-FFF2-40B4-BE49-F238E27FC236}">
                <a16:creationId xmlns:a16="http://schemas.microsoft.com/office/drawing/2014/main" xmlns="" id="{3E7D9CF1-5C6C-4101-B38F-16D659007F2F}"/>
              </a:ext>
            </a:extLst>
          </p:cNvPr>
          <p:cNvGraphicFramePr/>
          <p:nvPr>
            <p:extLst>
              <p:ext uri="{D42A27DB-BD31-4B8C-83A1-F6EECF244321}">
                <p14:modId xmlns:p14="http://schemas.microsoft.com/office/powerpoint/2010/main" val="3807600563"/>
              </p:ext>
            </p:extLst>
          </p:nvPr>
        </p:nvGraphicFramePr>
        <p:xfrm>
          <a:off x="1989956" y="4365396"/>
          <a:ext cx="8455429" cy="2492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Hexagon 6">
            <a:extLst>
              <a:ext uri="{FF2B5EF4-FFF2-40B4-BE49-F238E27FC236}">
                <a16:creationId xmlns:a16="http://schemas.microsoft.com/office/drawing/2014/main" xmlns="" id="{1031A280-ABBD-4358-91CB-94369F1546A9}"/>
              </a:ext>
            </a:extLst>
          </p:cNvPr>
          <p:cNvSpPr/>
          <p:nvPr/>
        </p:nvSpPr>
        <p:spPr>
          <a:xfrm>
            <a:off x="3718148" y="1672450"/>
            <a:ext cx="4392488" cy="3196710"/>
          </a:xfrm>
          <a:prstGeom prst="hexagon">
            <a:avLst/>
          </a:prstGeom>
          <a:solidFill>
            <a:schemeClr val="accent3">
              <a:lumMod val="40000"/>
              <a:lumOff val="60000"/>
            </a:schemeClr>
          </a:solidFill>
          <a:ln>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l-GR" sz="2200" dirty="0">
                <a:solidFill>
                  <a:schemeClr val="bg2"/>
                </a:solidFill>
                <a:latin typeface="+mj-lt"/>
              </a:rPr>
              <a:t>Η διαπολιτισμική ικανότητα στον τομέα της υγειονομικής περίθαλψης και της κοινωνικής πρόνοιας είναι ένα πολύ σημαντικό στοιχείο στις υπηρεσίες που παρέχουμε.</a:t>
            </a:r>
            <a:endParaRPr lang="el-GR" sz="2200" dirty="0">
              <a:solidFill>
                <a:schemeClr val="bg2"/>
              </a:solidFill>
            </a:endParaRPr>
          </a:p>
        </p:txBody>
      </p:sp>
    </p:spTree>
    <p:extLst>
      <p:ext uri="{BB962C8B-B14F-4D97-AF65-F5344CB8AC3E}">
        <p14:creationId xmlns:p14="http://schemas.microsoft.com/office/powerpoint/2010/main" val="336165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D36C10-A4BA-4A2A-B12D-3D482F7F0CDD}"/>
              </a:ext>
            </a:extLst>
          </p:cNvPr>
          <p:cNvSpPr>
            <a:spLocks noGrp="1"/>
          </p:cNvSpPr>
          <p:nvPr>
            <p:ph type="title"/>
          </p:nvPr>
        </p:nvSpPr>
        <p:spPr>
          <a:xfrm>
            <a:off x="1341884" y="260648"/>
            <a:ext cx="9598700" cy="1230402"/>
          </a:xfrm>
        </p:spPr>
        <p:txBody>
          <a:bodyPr>
            <a:normAutofit fontScale="90000"/>
          </a:bodyPr>
          <a:lstStyle/>
          <a:p>
            <a:r>
              <a:rPr lang="el-GR" dirty="0"/>
              <a:t>Διαπολιτισμική ικανότητα στην υγειονομική περίθαλψη και κοινωνική πρόνοια</a:t>
            </a:r>
          </a:p>
        </p:txBody>
      </p:sp>
      <p:sp>
        <p:nvSpPr>
          <p:cNvPr id="4" name="Slide Number Placeholder 3">
            <a:extLst>
              <a:ext uri="{FF2B5EF4-FFF2-40B4-BE49-F238E27FC236}">
                <a16:creationId xmlns:a16="http://schemas.microsoft.com/office/drawing/2014/main" xmlns="" id="{0F7801F6-6401-4FA2-9C22-6A0B6305F4AD}"/>
              </a:ext>
            </a:extLst>
          </p:cNvPr>
          <p:cNvSpPr>
            <a:spLocks noGrp="1"/>
          </p:cNvSpPr>
          <p:nvPr>
            <p:ph type="sldNum" sz="quarter" idx="12"/>
          </p:nvPr>
        </p:nvSpPr>
        <p:spPr/>
        <p:txBody>
          <a:bodyPr/>
          <a:lstStyle/>
          <a:p>
            <a:fld id="{C014DD1E-5D91-48A3-AD6D-45FBA980D106}" type="slidenum">
              <a:rPr lang="en-GB" smtClean="0"/>
              <a:t>37</a:t>
            </a:fld>
            <a:endParaRPr lang="en-GB" dirty="0"/>
          </a:p>
        </p:txBody>
      </p:sp>
      <p:graphicFrame>
        <p:nvGraphicFramePr>
          <p:cNvPr id="6" name="Diagram 5">
            <a:extLst>
              <a:ext uri="{FF2B5EF4-FFF2-40B4-BE49-F238E27FC236}">
                <a16:creationId xmlns:a16="http://schemas.microsoft.com/office/drawing/2014/main" xmlns="" id="{F06DC812-572D-4232-8AA1-AE47E6294E4E}"/>
              </a:ext>
            </a:extLst>
          </p:cNvPr>
          <p:cNvGraphicFramePr/>
          <p:nvPr>
            <p:extLst>
              <p:ext uri="{D42A27DB-BD31-4B8C-83A1-F6EECF244321}">
                <p14:modId xmlns:p14="http://schemas.microsoft.com/office/powerpoint/2010/main" val="2953606789"/>
              </p:ext>
            </p:extLst>
          </p:nvPr>
        </p:nvGraphicFramePr>
        <p:xfrm>
          <a:off x="6022503" y="1491050"/>
          <a:ext cx="5359086" cy="4940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a:extLst>
              <a:ext uri="{FF2B5EF4-FFF2-40B4-BE49-F238E27FC236}">
                <a16:creationId xmlns:a16="http://schemas.microsoft.com/office/drawing/2014/main" xmlns="" id="{9BB554EC-C8AC-4A70-801E-3E811236D6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3601" y="1678525"/>
            <a:ext cx="3867256" cy="3867256"/>
          </a:xfrm>
          <a:prstGeom prst="rect">
            <a:avLst/>
          </a:prstGeom>
        </p:spPr>
      </p:pic>
      <p:sp>
        <p:nvSpPr>
          <p:cNvPr id="3" name="TextBox 2">
            <a:extLst>
              <a:ext uri="{FF2B5EF4-FFF2-40B4-BE49-F238E27FC236}">
                <a16:creationId xmlns:a16="http://schemas.microsoft.com/office/drawing/2014/main" xmlns="" id="{6074A4F7-007A-481D-A88F-6A79AE49C4BC}"/>
              </a:ext>
            </a:extLst>
          </p:cNvPr>
          <p:cNvSpPr txBox="1"/>
          <p:nvPr/>
        </p:nvSpPr>
        <p:spPr>
          <a:xfrm>
            <a:off x="1743601" y="5733256"/>
            <a:ext cx="3867256" cy="307777"/>
          </a:xfrm>
          <a:prstGeom prst="rect">
            <a:avLst/>
          </a:prstGeom>
          <a:noFill/>
        </p:spPr>
        <p:txBody>
          <a:bodyPr wrap="square" rtlCol="0">
            <a:spAutoFit/>
          </a:bodyPr>
          <a:lstStyle/>
          <a:p>
            <a:r>
              <a:rPr lang="en-US" sz="1400" i="1" dirty="0">
                <a:solidFill>
                  <a:schemeClr val="bg1">
                    <a:lumMod val="50000"/>
                  </a:schemeClr>
                </a:solidFill>
              </a:rPr>
              <a:t>Source: pixy.org</a:t>
            </a:r>
            <a:endParaRPr lang="el-GR" sz="1400" i="1" dirty="0">
              <a:solidFill>
                <a:schemeClr val="bg1">
                  <a:lumMod val="50000"/>
                </a:schemeClr>
              </a:solidFill>
            </a:endParaRPr>
          </a:p>
        </p:txBody>
      </p:sp>
    </p:spTree>
    <p:extLst>
      <p:ext uri="{BB962C8B-B14F-4D97-AF65-F5344CB8AC3E}">
        <p14:creationId xmlns:p14="http://schemas.microsoft.com/office/powerpoint/2010/main" val="338756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28C790-36F0-4987-80D9-697905AD7A60}"/>
              </a:ext>
            </a:extLst>
          </p:cNvPr>
          <p:cNvSpPr>
            <a:spLocks noGrp="1"/>
          </p:cNvSpPr>
          <p:nvPr>
            <p:ph type="title"/>
          </p:nvPr>
        </p:nvSpPr>
        <p:spPr/>
        <p:txBody>
          <a:bodyPr/>
          <a:lstStyle/>
          <a:p>
            <a:r>
              <a:rPr lang="el-GR" dirty="0"/>
              <a:t>Άσκηση/ Μελέτη περίπτωσης (1</a:t>
            </a:r>
            <a:r>
              <a:rPr lang="en-US" dirty="0"/>
              <a:t>)</a:t>
            </a:r>
            <a:endParaRPr lang="el-GR" dirty="0"/>
          </a:p>
        </p:txBody>
      </p:sp>
      <p:sp>
        <p:nvSpPr>
          <p:cNvPr id="3" name="Content Placeholder 2">
            <a:extLst>
              <a:ext uri="{FF2B5EF4-FFF2-40B4-BE49-F238E27FC236}">
                <a16:creationId xmlns:a16="http://schemas.microsoft.com/office/drawing/2014/main" xmlns="" id="{D35A254D-9B32-492D-8F44-C27F5C8018BE}"/>
              </a:ext>
            </a:extLst>
          </p:cNvPr>
          <p:cNvSpPr>
            <a:spLocks noGrp="1"/>
          </p:cNvSpPr>
          <p:nvPr>
            <p:ph idx="1"/>
          </p:nvPr>
        </p:nvSpPr>
        <p:spPr>
          <a:xfrm>
            <a:off x="1371243" y="1844824"/>
            <a:ext cx="9598700" cy="4022576"/>
          </a:xfrm>
        </p:spPr>
        <p:txBody>
          <a:bodyPr>
            <a:normAutofit fontScale="92500" lnSpcReduction="10000"/>
          </a:bodyPr>
          <a:lstStyle/>
          <a:p>
            <a:pPr marL="0" indent="0" algn="just" fontAlgn="base">
              <a:buNone/>
            </a:pPr>
            <a:r>
              <a:rPr lang="el-GR" sz="2000" dirty="0">
                <a:solidFill>
                  <a:srgbClr val="004680"/>
                </a:solidFill>
              </a:rPr>
              <a:t>Ο Lamar Johnson, ένας τριαντατριάχρονος Αφροαμερικανός ασθενής είχε θεωρηθεί ως «τακτικός επιβάτης», (όρος που χρησιμοποιείται για να περιγράψει εκείνους που συνεχίζουν να έρχονται στο νοσοκομείο για τον ίδιο λόγο, που συχνά θεωρείται ότι αναζητούν ναρκωτικά) από τους νοσηλευτές και τους γιατρούς στο τμήμα επειγόντων περιστατικών. Κάθε φορά που έμπαινε παραπονούμενος για ακραίες κεφαλαλγίες, του χορηγούσαν φάρμακα για τον πόνο και τον έστελναν σπίτι. Στην τελευταία του εισαγωγή, εισήχθη στη ΜΕΘ, όπου η Courtney, νοσηλεύτρια, μόλις είχε αρχίσει να εργάζεται. Όταν τον άκουσε να περιγράφεται ως «τακτικός επιβάτης», ρώτησε μια άλλη νοσηλεύτρια γιατί θεωρούσαν ότι ψάχνει ναρκωτικά. Της είπαν: «Δεν έχει τίποτα καλύτερο να κάνει. Δεν μπορώ να καταλάβω γιατί πιστεύει ότι μπορούμε να του προμηθεύουμε ναρκωτικά». </a:t>
            </a:r>
          </a:p>
          <a:p>
            <a:pPr algn="just" fontAlgn="base">
              <a:buFont typeface="Wingdings" panose="05000000000000000000" pitchFamily="2" charset="2"/>
              <a:buChar char="§"/>
            </a:pPr>
            <a:r>
              <a:rPr lang="el-GR" dirty="0"/>
              <a:t>Ποιες είναι οι σκέψεις σας μετά την ανάγνωση αυτής της ιστορίας;</a:t>
            </a:r>
            <a:endParaRPr lang="en-US" dirty="0"/>
          </a:p>
          <a:p>
            <a:pPr algn="just" fontAlgn="base">
              <a:buFont typeface="Wingdings" panose="05000000000000000000" pitchFamily="2" charset="2"/>
              <a:buChar char="§"/>
            </a:pPr>
            <a:r>
              <a:rPr lang="el-GR" dirty="0"/>
              <a:t>Πώς θα περιγράφατε τη συμπεριφορά του υγειονομικού προσωπικού;</a:t>
            </a:r>
            <a:endParaRPr lang="en-US" dirty="0"/>
          </a:p>
          <a:p>
            <a:pPr algn="just" fontAlgn="base">
              <a:buFont typeface="Wingdings" panose="05000000000000000000" pitchFamily="2" charset="2"/>
              <a:buChar char="§"/>
            </a:pPr>
            <a:r>
              <a:rPr lang="el-GR" dirty="0"/>
              <a:t>Τι θα κάνατε εάν ένα άτομο όπως ο Lamar Johnson εμφανιζόταν στο νοσοκομείο/δομή όπου εργάζεστε και είχε τα ίδια συμπτώματα;</a:t>
            </a:r>
          </a:p>
        </p:txBody>
      </p:sp>
      <p:sp>
        <p:nvSpPr>
          <p:cNvPr id="4" name="Slide Number Placeholder 3">
            <a:extLst>
              <a:ext uri="{FF2B5EF4-FFF2-40B4-BE49-F238E27FC236}">
                <a16:creationId xmlns:a16="http://schemas.microsoft.com/office/drawing/2014/main" xmlns="" id="{30A7FE6A-77D5-40F2-8764-C02449A90E25}"/>
              </a:ext>
            </a:extLst>
          </p:cNvPr>
          <p:cNvSpPr>
            <a:spLocks noGrp="1"/>
          </p:cNvSpPr>
          <p:nvPr>
            <p:ph type="sldNum" sz="quarter" idx="12"/>
          </p:nvPr>
        </p:nvSpPr>
        <p:spPr/>
        <p:txBody>
          <a:bodyPr/>
          <a:lstStyle/>
          <a:p>
            <a:fld id="{C014DD1E-5D91-48A3-AD6D-45FBA980D106}" type="slidenum">
              <a:rPr lang="en-GB" smtClean="0"/>
              <a:t>38</a:t>
            </a:fld>
            <a:endParaRPr lang="en-GB" dirty="0"/>
          </a:p>
        </p:txBody>
      </p:sp>
      <p:pic>
        <p:nvPicPr>
          <p:cNvPr id="5" name="Picture 4">
            <a:extLst>
              <a:ext uri="{FF2B5EF4-FFF2-40B4-BE49-F238E27FC236}">
                <a16:creationId xmlns:a16="http://schemas.microsoft.com/office/drawing/2014/main" xmlns="" id="{8B10DCF1-8C37-4EF2-8932-ACD4F7F0DC99}"/>
              </a:ext>
            </a:extLst>
          </p:cNvPr>
          <p:cNvPicPr>
            <a:picLocks noChangeAspect="1"/>
          </p:cNvPicPr>
          <p:nvPr/>
        </p:nvPicPr>
        <p:blipFill>
          <a:blip r:embed="rId2"/>
          <a:stretch>
            <a:fillRect/>
          </a:stretch>
        </p:blipFill>
        <p:spPr>
          <a:xfrm>
            <a:off x="10813337" y="5251624"/>
            <a:ext cx="926672" cy="920576"/>
          </a:xfrm>
          <a:prstGeom prst="rect">
            <a:avLst/>
          </a:prstGeom>
        </p:spPr>
      </p:pic>
    </p:spTree>
    <p:extLst>
      <p:ext uri="{BB962C8B-B14F-4D97-AF65-F5344CB8AC3E}">
        <p14:creationId xmlns:p14="http://schemas.microsoft.com/office/powerpoint/2010/main" val="417620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28C790-36F0-4987-80D9-697905AD7A60}"/>
              </a:ext>
            </a:extLst>
          </p:cNvPr>
          <p:cNvSpPr>
            <a:spLocks noGrp="1"/>
          </p:cNvSpPr>
          <p:nvPr>
            <p:ph type="title"/>
          </p:nvPr>
        </p:nvSpPr>
        <p:spPr/>
        <p:txBody>
          <a:bodyPr/>
          <a:lstStyle/>
          <a:p>
            <a:r>
              <a:rPr lang="el-GR" dirty="0"/>
              <a:t>Άσκηση/ Μελέτη περίπτωσης (1)</a:t>
            </a:r>
          </a:p>
        </p:txBody>
      </p:sp>
      <p:sp>
        <p:nvSpPr>
          <p:cNvPr id="3" name="Content Placeholder 2">
            <a:extLst>
              <a:ext uri="{FF2B5EF4-FFF2-40B4-BE49-F238E27FC236}">
                <a16:creationId xmlns:a16="http://schemas.microsoft.com/office/drawing/2014/main" xmlns="" id="{D35A254D-9B32-492D-8F44-C27F5C8018BE}"/>
              </a:ext>
            </a:extLst>
          </p:cNvPr>
          <p:cNvSpPr>
            <a:spLocks noGrp="1"/>
          </p:cNvSpPr>
          <p:nvPr>
            <p:ph idx="1"/>
          </p:nvPr>
        </p:nvSpPr>
        <p:spPr>
          <a:xfrm>
            <a:off x="1371243" y="1710680"/>
            <a:ext cx="9598700" cy="4238600"/>
          </a:xfrm>
        </p:spPr>
        <p:txBody>
          <a:bodyPr>
            <a:normAutofit/>
          </a:bodyPr>
          <a:lstStyle/>
          <a:p>
            <a:pPr marL="0" lvl="0" indent="0" algn="just" defTabSz="1218987">
              <a:lnSpc>
                <a:spcPct val="100000"/>
              </a:lnSpc>
              <a:spcBef>
                <a:spcPts val="0"/>
              </a:spcBef>
              <a:spcAft>
                <a:spcPts val="0"/>
              </a:spcAft>
              <a:buNone/>
              <a:defRPr/>
            </a:pPr>
            <a:r>
              <a:rPr lang="el-GR" sz="1900" dirty="0">
                <a:solidFill>
                  <a:srgbClr val="004680"/>
                </a:solidFill>
              </a:rPr>
              <a:t>Αν και η </a:t>
            </a:r>
            <a:r>
              <a:rPr lang="el-GR" sz="1800" dirty="0" err="1">
                <a:solidFill>
                  <a:srgbClr val="004680"/>
                </a:solidFill>
              </a:rPr>
              <a:t>Courtney</a:t>
            </a:r>
            <a:r>
              <a:rPr lang="el-GR" sz="1900" dirty="0">
                <a:solidFill>
                  <a:srgbClr val="004680"/>
                </a:solidFill>
              </a:rPr>
              <a:t> ισχυρίζεται ότι το ένστικτό της έλεγε ότι κάτι άλλο συνέβαινε με τον ασθενή, είδε τα τατουάζ του, παρατήρησε την άγρια συμπεριφορά του και ακολούθησε αυτό που έλεγαν όλοι οι άλλοι. Ενώ τον οδηγούσε για να κάνει αξονική τομογραφία, μια κήλη σχηματίστηκε στο σώμα του ασθενή και πέθανε. Αποδείχθηκε ότι είχε μια σπάνια μορφή μηνιγγίτιδας και πραγματικά έπασχε από σοβαρούς πονοκεφάλους. Αν κάποιοι από το προσωπικό δεν τον είχαν στερεοτυπήσει ως χρήστη που αναζητούσε ναρκωτικά σε μια από τις προηγούμενες επισκέψεις του, ίσως η ζωή του να είχε σωθεί. Αυτό το περιστατικό άφησε μια δυνατή εντύπωση στην Courtney, η οποία ορκίστηκε να μην κρίνει ποτέ έναν ασθενή από την εμφάνισή του και να εμπιστεύεται το ένστικτό της, αντί να αφήνει τους άλλους να επηρεάζουν την φροντίδα που προσφέρει.</a:t>
            </a:r>
          </a:p>
          <a:p>
            <a:pPr marL="0" lvl="0" indent="0" algn="just" defTabSz="1218987">
              <a:lnSpc>
                <a:spcPct val="100000"/>
              </a:lnSpc>
              <a:spcBef>
                <a:spcPts val="0"/>
              </a:spcBef>
              <a:spcAft>
                <a:spcPts val="0"/>
              </a:spcAft>
              <a:buNone/>
              <a:defRPr/>
            </a:pPr>
            <a:endParaRPr lang="en-US" sz="1900" dirty="0">
              <a:solidFill>
                <a:srgbClr val="004680"/>
              </a:solidFill>
            </a:endParaRPr>
          </a:p>
          <a:p>
            <a:pPr lvl="0" algn="just" defTabSz="1218987">
              <a:lnSpc>
                <a:spcPct val="100000"/>
              </a:lnSpc>
              <a:spcBef>
                <a:spcPts val="0"/>
              </a:spcBef>
              <a:spcAft>
                <a:spcPts val="0"/>
              </a:spcAft>
              <a:buFont typeface="Wingdings" panose="05000000000000000000" pitchFamily="2" charset="2"/>
              <a:buChar char="§"/>
              <a:defRPr/>
            </a:pPr>
            <a:r>
              <a:rPr lang="el-GR" dirty="0"/>
              <a:t>Θα κάνατε κάτι διαφορετικό τώρα που διαβάσατε το τέλος αυτής της ιστορίας;</a:t>
            </a:r>
          </a:p>
          <a:p>
            <a:pPr lvl="0" algn="just" defTabSz="1218987">
              <a:lnSpc>
                <a:spcPct val="100000"/>
              </a:lnSpc>
              <a:spcBef>
                <a:spcPts val="0"/>
              </a:spcBef>
              <a:spcAft>
                <a:spcPts val="0"/>
              </a:spcAft>
              <a:buFont typeface="Wingdings" panose="05000000000000000000" pitchFamily="2" charset="2"/>
              <a:buChar char="§"/>
              <a:defRPr/>
            </a:pPr>
            <a:r>
              <a:rPr lang="el-GR" dirty="0"/>
              <a:t>Πιστεύετε ότι τα τατουάζ του επηρέασαν τη συμπεριφορά του υγειονομικού προσωπικού;</a:t>
            </a:r>
            <a:endParaRPr lang="en-US" dirty="0"/>
          </a:p>
          <a:p>
            <a:pPr fontAlgn="base"/>
            <a:endParaRPr lang="en-US" dirty="0"/>
          </a:p>
          <a:p>
            <a:pPr fontAlgn="base"/>
            <a:endParaRPr lang="el-GR" dirty="0"/>
          </a:p>
        </p:txBody>
      </p:sp>
      <p:sp>
        <p:nvSpPr>
          <p:cNvPr id="4" name="Slide Number Placeholder 3">
            <a:extLst>
              <a:ext uri="{FF2B5EF4-FFF2-40B4-BE49-F238E27FC236}">
                <a16:creationId xmlns:a16="http://schemas.microsoft.com/office/drawing/2014/main" xmlns="" id="{30A7FE6A-77D5-40F2-8764-C02449A90E25}"/>
              </a:ext>
            </a:extLst>
          </p:cNvPr>
          <p:cNvSpPr>
            <a:spLocks noGrp="1"/>
          </p:cNvSpPr>
          <p:nvPr>
            <p:ph type="sldNum" sz="quarter" idx="12"/>
          </p:nvPr>
        </p:nvSpPr>
        <p:spPr/>
        <p:txBody>
          <a:bodyPr/>
          <a:lstStyle/>
          <a:p>
            <a:fld id="{C014DD1E-5D91-48A3-AD6D-45FBA980D106}" type="slidenum">
              <a:rPr lang="en-GB" smtClean="0"/>
              <a:t>39</a:t>
            </a:fld>
            <a:endParaRPr lang="en-GB" dirty="0"/>
          </a:p>
        </p:txBody>
      </p:sp>
      <p:sp>
        <p:nvSpPr>
          <p:cNvPr id="6" name="Content Placeholder 2">
            <a:extLst>
              <a:ext uri="{FF2B5EF4-FFF2-40B4-BE49-F238E27FC236}">
                <a16:creationId xmlns:a16="http://schemas.microsoft.com/office/drawing/2014/main" xmlns="" id="{E36BC3E9-A48F-4B36-B085-877A46B6BDC6}"/>
              </a:ext>
            </a:extLst>
          </p:cNvPr>
          <p:cNvSpPr txBox="1">
            <a:spLocks/>
          </p:cNvSpPr>
          <p:nvPr/>
        </p:nvSpPr>
        <p:spPr>
          <a:xfrm>
            <a:off x="1213295" y="1628800"/>
            <a:ext cx="9756648" cy="4238600"/>
          </a:xfrm>
          <a:prstGeom prst="rect">
            <a:avLst/>
          </a:prstGeom>
        </p:spPr>
        <p:txBody>
          <a:bodyPr vert="horz" lIns="91440" tIns="45720" rIns="91440" bIns="45720" rtlCol="0">
            <a:normAutofit/>
          </a:bodyPr>
          <a:lst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el-GR" dirty="0"/>
          </a:p>
        </p:txBody>
      </p:sp>
      <p:pic>
        <p:nvPicPr>
          <p:cNvPr id="7" name="Picture 6">
            <a:extLst>
              <a:ext uri="{FF2B5EF4-FFF2-40B4-BE49-F238E27FC236}">
                <a16:creationId xmlns:a16="http://schemas.microsoft.com/office/drawing/2014/main" xmlns="" id="{03E79561-D8A0-4459-A05E-2EBD5AC36EAC}"/>
              </a:ext>
            </a:extLst>
          </p:cNvPr>
          <p:cNvPicPr>
            <a:picLocks noChangeAspect="1"/>
          </p:cNvPicPr>
          <p:nvPr/>
        </p:nvPicPr>
        <p:blipFill>
          <a:blip r:embed="rId2"/>
          <a:stretch>
            <a:fillRect/>
          </a:stretch>
        </p:blipFill>
        <p:spPr>
          <a:xfrm>
            <a:off x="10813337" y="5251624"/>
            <a:ext cx="926672" cy="920576"/>
          </a:xfrm>
          <a:prstGeom prst="rect">
            <a:avLst/>
          </a:prstGeom>
        </p:spPr>
      </p:pic>
    </p:spTree>
    <p:extLst>
      <p:ext uri="{BB962C8B-B14F-4D97-AF65-F5344CB8AC3E}">
        <p14:creationId xmlns:p14="http://schemas.microsoft.com/office/powerpoint/2010/main" val="17439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1B4C82-C4DA-4BD3-A005-5F280BD11C0F}"/>
              </a:ext>
            </a:extLst>
          </p:cNvPr>
          <p:cNvSpPr>
            <a:spLocks noGrp="1"/>
          </p:cNvSpPr>
          <p:nvPr>
            <p:ph type="title"/>
          </p:nvPr>
        </p:nvSpPr>
        <p:spPr/>
        <p:txBody>
          <a:bodyPr/>
          <a:lstStyle/>
          <a:p>
            <a:r>
              <a:rPr lang="el-GR" dirty="0"/>
              <a:t>Ερωτήσεις</a:t>
            </a:r>
          </a:p>
        </p:txBody>
      </p:sp>
      <p:sp>
        <p:nvSpPr>
          <p:cNvPr id="4" name="Slide Number Placeholder 3">
            <a:extLst>
              <a:ext uri="{FF2B5EF4-FFF2-40B4-BE49-F238E27FC236}">
                <a16:creationId xmlns:a16="http://schemas.microsoft.com/office/drawing/2014/main" xmlns="" id="{1EDEBAF3-EA8D-4029-9769-517A1569E26E}"/>
              </a:ext>
            </a:extLst>
          </p:cNvPr>
          <p:cNvSpPr>
            <a:spLocks noGrp="1"/>
          </p:cNvSpPr>
          <p:nvPr>
            <p:ph type="sldNum" sz="quarter" idx="12"/>
          </p:nvPr>
        </p:nvSpPr>
        <p:spPr/>
        <p:txBody>
          <a:bodyPr/>
          <a:lstStyle/>
          <a:p>
            <a:fld id="{C014DD1E-5D91-48A3-AD6D-45FBA980D106}" type="slidenum">
              <a:rPr lang="en-GB" smtClean="0"/>
              <a:t>4</a:t>
            </a:fld>
            <a:endParaRPr lang="en-GB" dirty="0"/>
          </a:p>
        </p:txBody>
      </p:sp>
      <p:sp>
        <p:nvSpPr>
          <p:cNvPr id="6" name="Speech Bubble: Rectangle 5">
            <a:extLst>
              <a:ext uri="{FF2B5EF4-FFF2-40B4-BE49-F238E27FC236}">
                <a16:creationId xmlns:a16="http://schemas.microsoft.com/office/drawing/2014/main" xmlns="" id="{62C8BA31-A217-4AD8-8914-CB4F3ECE2A31}"/>
              </a:ext>
            </a:extLst>
          </p:cNvPr>
          <p:cNvSpPr/>
          <p:nvPr/>
        </p:nvSpPr>
        <p:spPr>
          <a:xfrm>
            <a:off x="1701924" y="2069565"/>
            <a:ext cx="3816424" cy="2232248"/>
          </a:xfrm>
          <a:prstGeom prst="wedgeRectCallout">
            <a:avLst/>
          </a:prstGeom>
          <a:solidFill>
            <a:srgbClr val="0046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l-GR" dirty="0"/>
              <a:t>Γιατί πρέπει να γνωρίζουμε τις διαφορετικές αντιλήψεις που υπάρχουν για το βιολογικό και το κοινωνικό φύλο;</a:t>
            </a:r>
          </a:p>
        </p:txBody>
      </p:sp>
      <p:sp>
        <p:nvSpPr>
          <p:cNvPr id="7" name="Speech Bubble: Rectangle 6">
            <a:extLst>
              <a:ext uri="{FF2B5EF4-FFF2-40B4-BE49-F238E27FC236}">
                <a16:creationId xmlns:a16="http://schemas.microsoft.com/office/drawing/2014/main" xmlns="" id="{ECAEE6D2-548B-46D6-AC8A-90D7653622EB}"/>
              </a:ext>
            </a:extLst>
          </p:cNvPr>
          <p:cNvSpPr/>
          <p:nvPr/>
        </p:nvSpPr>
        <p:spPr>
          <a:xfrm>
            <a:off x="6958508" y="3356992"/>
            <a:ext cx="3816424" cy="2242851"/>
          </a:xfrm>
          <a:prstGeom prst="wedgeRectCallout">
            <a:avLst/>
          </a:prstGeom>
          <a:solidFill>
            <a:srgbClr val="00468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l-GR" dirty="0"/>
              <a:t>Πώς αυτή η γνώση αφορά τους/τις επαγγελματίες στον χώρο της υγείας και της κοινωνικής πρόνοιας;</a:t>
            </a:r>
          </a:p>
        </p:txBody>
      </p:sp>
    </p:spTree>
    <p:extLst>
      <p:ext uri="{BB962C8B-B14F-4D97-AF65-F5344CB8AC3E}">
        <p14:creationId xmlns:p14="http://schemas.microsoft.com/office/powerpoint/2010/main" val="31521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504E8-A2E8-4456-AF9C-930D955597CE}"/>
              </a:ext>
            </a:extLst>
          </p:cNvPr>
          <p:cNvSpPr>
            <a:spLocks noGrp="1"/>
          </p:cNvSpPr>
          <p:nvPr>
            <p:ph type="title"/>
          </p:nvPr>
        </p:nvSpPr>
        <p:spPr/>
        <p:txBody>
          <a:bodyPr/>
          <a:lstStyle/>
          <a:p>
            <a:r>
              <a:rPr lang="el-GR" dirty="0"/>
              <a:t>Άσκηση/ Μελέτη περίπτωσης (2)</a:t>
            </a:r>
          </a:p>
        </p:txBody>
      </p:sp>
      <p:sp>
        <p:nvSpPr>
          <p:cNvPr id="3" name="Content Placeholder 2">
            <a:extLst>
              <a:ext uri="{FF2B5EF4-FFF2-40B4-BE49-F238E27FC236}">
                <a16:creationId xmlns:a16="http://schemas.microsoft.com/office/drawing/2014/main" xmlns="" id="{453806B1-7BC9-49B0-A2A3-47BBA7B3B7CF}"/>
              </a:ext>
            </a:extLst>
          </p:cNvPr>
          <p:cNvSpPr>
            <a:spLocks noGrp="1"/>
          </p:cNvSpPr>
          <p:nvPr>
            <p:ph idx="1"/>
          </p:nvPr>
        </p:nvSpPr>
        <p:spPr/>
        <p:txBody>
          <a:bodyPr>
            <a:normAutofit/>
          </a:bodyPr>
          <a:lstStyle/>
          <a:p>
            <a:pPr marL="0" indent="0" algn="just">
              <a:buNone/>
            </a:pPr>
            <a:r>
              <a:rPr lang="el-GR" dirty="0"/>
              <a:t>Η Amiya Nidhi ήταν μια νεαρή γυναίκα στα είκοσι της χρόνια που είχε μεταναστεύσει πρόσφατα στις Ηνωμένες Πολιτείες από την Ινδία. Ήταν στο νοσοκομείο για να γεννήσει. Το άτομο που την υποστήριζε ήταν η αδερφή της, Μαράλα. Η Μαράλα της έλεγε συνεχώς να κάνει επισκληρίδιο, αλλά η Αμίγια είπε ότι παρόλο που θα το ήθελε, δεν μπορούσε να πάρει την απόφαση, ο άντρας της δεν θα το επέτρεπε</a:t>
            </a:r>
            <a:r>
              <a:rPr lang="en-US" dirty="0"/>
              <a:t>. </a:t>
            </a:r>
          </a:p>
          <a:p>
            <a:pPr algn="just"/>
            <a:r>
              <a:rPr lang="el-GR" dirty="0"/>
              <a:t>Τι πιστεύετε για τη σχέση μεταξύ της Aμίγια και του συζύγου της;</a:t>
            </a:r>
          </a:p>
          <a:p>
            <a:pPr algn="just"/>
            <a:r>
              <a:rPr lang="el-GR" dirty="0"/>
              <a:t>Πώς νιώθετε για την Αμίγια;</a:t>
            </a:r>
          </a:p>
          <a:p>
            <a:pPr algn="just"/>
            <a:r>
              <a:rPr lang="el-GR" dirty="0"/>
              <a:t>Πώς θα διαχειριζόσασταν αυτήν την κατάσταση ως πάροχος υγειονομικής περίθαλψης;</a:t>
            </a:r>
          </a:p>
        </p:txBody>
      </p:sp>
      <p:sp>
        <p:nvSpPr>
          <p:cNvPr id="4" name="Slide Number Placeholder 3">
            <a:extLst>
              <a:ext uri="{FF2B5EF4-FFF2-40B4-BE49-F238E27FC236}">
                <a16:creationId xmlns:a16="http://schemas.microsoft.com/office/drawing/2014/main" xmlns="" id="{28EEE077-F344-4E28-A1E2-A78B6F2F1CF4}"/>
              </a:ext>
            </a:extLst>
          </p:cNvPr>
          <p:cNvSpPr>
            <a:spLocks noGrp="1"/>
          </p:cNvSpPr>
          <p:nvPr>
            <p:ph type="sldNum" sz="quarter" idx="12"/>
          </p:nvPr>
        </p:nvSpPr>
        <p:spPr/>
        <p:txBody>
          <a:bodyPr/>
          <a:lstStyle/>
          <a:p>
            <a:fld id="{C014DD1E-5D91-48A3-AD6D-45FBA980D106}" type="slidenum">
              <a:rPr lang="en-GB" smtClean="0"/>
              <a:t>40</a:t>
            </a:fld>
            <a:endParaRPr lang="en-GB" dirty="0"/>
          </a:p>
        </p:txBody>
      </p:sp>
      <p:pic>
        <p:nvPicPr>
          <p:cNvPr id="5" name="Picture 4">
            <a:extLst>
              <a:ext uri="{FF2B5EF4-FFF2-40B4-BE49-F238E27FC236}">
                <a16:creationId xmlns:a16="http://schemas.microsoft.com/office/drawing/2014/main" xmlns="" id="{B5ED96FD-0A2D-48F9-8A74-28F5432A814F}"/>
              </a:ext>
            </a:extLst>
          </p:cNvPr>
          <p:cNvPicPr>
            <a:picLocks noChangeAspect="1"/>
          </p:cNvPicPr>
          <p:nvPr/>
        </p:nvPicPr>
        <p:blipFill>
          <a:blip r:embed="rId2"/>
          <a:stretch>
            <a:fillRect/>
          </a:stretch>
        </p:blipFill>
        <p:spPr>
          <a:xfrm>
            <a:off x="10813337" y="5251624"/>
            <a:ext cx="926672" cy="920576"/>
          </a:xfrm>
          <a:prstGeom prst="rect">
            <a:avLst/>
          </a:prstGeom>
        </p:spPr>
      </p:pic>
    </p:spTree>
    <p:extLst>
      <p:ext uri="{BB962C8B-B14F-4D97-AF65-F5344CB8AC3E}">
        <p14:creationId xmlns:p14="http://schemas.microsoft.com/office/powerpoint/2010/main" val="318479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C42095-761D-4915-B64B-CE1CFFF052A7}"/>
              </a:ext>
            </a:extLst>
          </p:cNvPr>
          <p:cNvSpPr>
            <a:spLocks noGrp="1"/>
          </p:cNvSpPr>
          <p:nvPr>
            <p:ph type="title"/>
          </p:nvPr>
        </p:nvSpPr>
        <p:spPr/>
        <p:txBody>
          <a:bodyPr/>
          <a:lstStyle/>
          <a:p>
            <a:r>
              <a:rPr lang="el-GR" dirty="0"/>
              <a:t>Άσκηση/ Μελέτη περίπτωσης</a:t>
            </a:r>
          </a:p>
        </p:txBody>
      </p:sp>
      <p:sp>
        <p:nvSpPr>
          <p:cNvPr id="3" name="Content Placeholder 2">
            <a:extLst>
              <a:ext uri="{FF2B5EF4-FFF2-40B4-BE49-F238E27FC236}">
                <a16:creationId xmlns:a16="http://schemas.microsoft.com/office/drawing/2014/main" xmlns="" id="{B7D6FB7F-AB75-405A-9B14-010C68490EE8}"/>
              </a:ext>
            </a:extLst>
          </p:cNvPr>
          <p:cNvSpPr>
            <a:spLocks noGrp="1"/>
          </p:cNvSpPr>
          <p:nvPr>
            <p:ph idx="1"/>
          </p:nvPr>
        </p:nvSpPr>
        <p:spPr>
          <a:xfrm>
            <a:off x="1125860" y="2497460"/>
            <a:ext cx="2520280" cy="2655168"/>
          </a:xfrm>
        </p:spPr>
        <p:txBody>
          <a:bodyPr/>
          <a:lstStyle/>
          <a:p>
            <a:r>
              <a:rPr lang="el-GR" dirty="0"/>
              <a:t>Τι έκανε η νοσηλεύτρια που παρακολουθούσε την Αμίγια</a:t>
            </a:r>
            <a:r>
              <a:rPr lang="en-US" dirty="0"/>
              <a:t>:</a:t>
            </a:r>
          </a:p>
          <a:p>
            <a:pPr marL="0" indent="0">
              <a:buNone/>
            </a:pPr>
            <a:endParaRPr lang="el-GR" dirty="0"/>
          </a:p>
        </p:txBody>
      </p:sp>
      <p:sp>
        <p:nvSpPr>
          <p:cNvPr id="4" name="Slide Number Placeholder 3">
            <a:extLst>
              <a:ext uri="{FF2B5EF4-FFF2-40B4-BE49-F238E27FC236}">
                <a16:creationId xmlns:a16="http://schemas.microsoft.com/office/drawing/2014/main" xmlns="" id="{7D26BE51-FF1A-4976-805F-D60AE923619B}"/>
              </a:ext>
            </a:extLst>
          </p:cNvPr>
          <p:cNvSpPr>
            <a:spLocks noGrp="1"/>
          </p:cNvSpPr>
          <p:nvPr>
            <p:ph type="sldNum" sz="quarter" idx="12"/>
          </p:nvPr>
        </p:nvSpPr>
        <p:spPr/>
        <p:txBody>
          <a:bodyPr/>
          <a:lstStyle/>
          <a:p>
            <a:fld id="{C014DD1E-5D91-48A3-AD6D-45FBA980D106}" type="slidenum">
              <a:rPr lang="en-GB" smtClean="0"/>
              <a:t>41</a:t>
            </a:fld>
            <a:endParaRPr lang="en-GB" dirty="0"/>
          </a:p>
        </p:txBody>
      </p:sp>
      <p:sp>
        <p:nvSpPr>
          <p:cNvPr id="5" name="Callout: Line 4">
            <a:extLst>
              <a:ext uri="{FF2B5EF4-FFF2-40B4-BE49-F238E27FC236}">
                <a16:creationId xmlns:a16="http://schemas.microsoft.com/office/drawing/2014/main" xmlns="" id="{09B21DDA-2FB9-4D80-AD5E-61482A2C36E9}"/>
              </a:ext>
            </a:extLst>
          </p:cNvPr>
          <p:cNvSpPr/>
          <p:nvPr/>
        </p:nvSpPr>
        <p:spPr>
          <a:xfrm>
            <a:off x="5446340" y="1988840"/>
            <a:ext cx="5688632" cy="3672408"/>
          </a:xfrm>
          <a:prstGeom prst="borderCallout1">
            <a:avLst>
              <a:gd name="adj1" fmla="val 71122"/>
              <a:gd name="adj2" fmla="val -5897"/>
              <a:gd name="adj3" fmla="val 18123"/>
              <a:gd name="adj4" fmla="val -35573"/>
            </a:avLst>
          </a:prstGeom>
          <a:solidFill>
            <a:schemeClr val="accent4">
              <a:lumMod val="40000"/>
              <a:lumOff val="60000"/>
            </a:schemeClr>
          </a:solidFill>
          <a:ln>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el-GR" sz="1800" dirty="0">
                <a:solidFill>
                  <a:schemeClr val="bg2"/>
                </a:solidFill>
              </a:rPr>
              <a:t>Η Σίντι η νοσηλεύτρια που την παρακολουθούσε άκουσε τη συζήτηση. Έχοντας ακούσει ότι συνήθως οι σύζυγοι ασκούν την εξουσία στην παραδοσιακή ινδική οικογένεια, πήγε να μιλήσει με τον κ. Nidhi. Εξήγησε γιατί θα ήταν σκόπιμο να γίνει επισκληρίδιος. Είπε ότι φαινόταν ευχαριστημένος που απευθύνθηκε σε αυτόν για το θέμα. Είπε ότι θα το σκεφτεί και θα της το πει. Περίπου τριάντα λεπτά αργότερα, ήρθε στη Σίντι και της είπε ότι θα ήθελε η γυναίκα του να κάνει επισκληρίδιο. Όλοι ήταν ευχαριστημένοι. Έχοντας ανεπτυγμένη διαπολιτισμική ικανότητα, η Σίντι βοήθησε την ασθενή της να πάρει την φροντίδα που ήθελε, ενώ παράλληλα σεβάστηκε τη δομή της εξουσίας μέσα στην οικογένεια.</a:t>
            </a:r>
            <a:endParaRPr lang="el-GR" dirty="0">
              <a:solidFill>
                <a:schemeClr val="bg2"/>
              </a:solidFill>
            </a:endParaRPr>
          </a:p>
        </p:txBody>
      </p:sp>
      <p:pic>
        <p:nvPicPr>
          <p:cNvPr id="6" name="Picture 5">
            <a:extLst>
              <a:ext uri="{FF2B5EF4-FFF2-40B4-BE49-F238E27FC236}">
                <a16:creationId xmlns:a16="http://schemas.microsoft.com/office/drawing/2014/main" xmlns="" id="{5FF33C5E-01C6-4345-A9B1-0A328F3FF83B}"/>
              </a:ext>
            </a:extLst>
          </p:cNvPr>
          <p:cNvPicPr>
            <a:picLocks noChangeAspect="1"/>
          </p:cNvPicPr>
          <p:nvPr/>
        </p:nvPicPr>
        <p:blipFill>
          <a:blip r:embed="rId2"/>
          <a:stretch>
            <a:fillRect/>
          </a:stretch>
        </p:blipFill>
        <p:spPr>
          <a:xfrm>
            <a:off x="11119663" y="5511350"/>
            <a:ext cx="926672" cy="920576"/>
          </a:xfrm>
          <a:prstGeom prst="rect">
            <a:avLst/>
          </a:prstGeom>
        </p:spPr>
      </p:pic>
    </p:spTree>
    <p:extLst>
      <p:ext uri="{BB962C8B-B14F-4D97-AF65-F5344CB8AC3E}">
        <p14:creationId xmlns:p14="http://schemas.microsoft.com/office/powerpoint/2010/main" val="156331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42F4B-6279-4A6A-8164-546BFD9229AE}"/>
              </a:ext>
            </a:extLst>
          </p:cNvPr>
          <p:cNvSpPr>
            <a:spLocks noGrp="1"/>
          </p:cNvSpPr>
          <p:nvPr>
            <p:ph type="title"/>
          </p:nvPr>
        </p:nvSpPr>
        <p:spPr/>
        <p:txBody>
          <a:bodyPr/>
          <a:lstStyle/>
          <a:p>
            <a:r>
              <a:rPr lang="el-GR" i="1" dirty="0"/>
              <a:t>Ανακεφαλαίωση</a:t>
            </a:r>
          </a:p>
        </p:txBody>
      </p:sp>
      <p:sp>
        <p:nvSpPr>
          <p:cNvPr id="3" name="Content Placeholder 2">
            <a:extLst>
              <a:ext uri="{FF2B5EF4-FFF2-40B4-BE49-F238E27FC236}">
                <a16:creationId xmlns:a16="http://schemas.microsoft.com/office/drawing/2014/main" xmlns="" id="{8BA851AE-943B-4EF7-9133-5C47465E411C}"/>
              </a:ext>
            </a:extLst>
          </p:cNvPr>
          <p:cNvSpPr>
            <a:spLocks noGrp="1"/>
          </p:cNvSpPr>
          <p:nvPr>
            <p:ph idx="1"/>
          </p:nvPr>
        </p:nvSpPr>
        <p:spPr/>
        <p:txBody>
          <a:bodyPr/>
          <a:lstStyle/>
          <a:p>
            <a:pPr algn="just"/>
            <a:r>
              <a:rPr lang="el-GR" i="1" dirty="0"/>
              <a:t>Η διαπολιτισμική ικανότητα όσον αφορά το φύλο/σώμα είναι η ικανότητα να συμμετέχεις σε αποτελεσματικό διάλογο και να αντιμετωπίζεις δύσκολα θέματα.</a:t>
            </a:r>
          </a:p>
          <a:p>
            <a:pPr algn="just"/>
            <a:r>
              <a:rPr lang="el-GR" i="1" dirty="0"/>
              <a:t>Η διαπολιτισμική ικανότητα όσον αφορά το φύλο/το σώμα σημαίνει:</a:t>
            </a:r>
          </a:p>
          <a:p>
            <a:pPr marL="0" indent="0" algn="just">
              <a:buNone/>
            </a:pPr>
            <a:r>
              <a:rPr lang="el-GR" i="1" dirty="0"/>
              <a:t>    - να κατανοήσουμε τη υποκειμενικότητα σε αυτά που νοούνται ως «σωστό» και «λάθος»</a:t>
            </a:r>
          </a:p>
          <a:p>
            <a:pPr marL="0" indent="0" algn="just">
              <a:buNone/>
            </a:pPr>
            <a:r>
              <a:rPr lang="el-GR" i="1" dirty="0"/>
              <a:t>    - να </a:t>
            </a:r>
            <a:r>
              <a:rPr lang="el-GR" i="1" dirty="0" err="1"/>
              <a:t>αυτοστοχαζόμαστε</a:t>
            </a:r>
            <a:r>
              <a:rPr lang="el-GR" i="1" dirty="0"/>
              <a:t> και να είμαστε ανοιχτοί/</a:t>
            </a:r>
            <a:r>
              <a:rPr lang="el-GR" i="1" dirty="0" err="1"/>
              <a:t>ές</a:t>
            </a:r>
            <a:r>
              <a:rPr lang="el-GR" i="1" dirty="0"/>
              <a:t> στη διαφορετικότητα</a:t>
            </a:r>
          </a:p>
          <a:p>
            <a:pPr marL="0" indent="0" algn="just">
              <a:buNone/>
            </a:pPr>
            <a:r>
              <a:rPr lang="el-GR" i="1" dirty="0"/>
              <a:t>    - να κατανοήσουμε τον εαυτό μας και τα πολιτιστικά μας πρότυπα</a:t>
            </a:r>
            <a:endParaRPr lang="en-US" sz="2000" dirty="0">
              <a:latin typeface="+mj-lt"/>
            </a:endParaRPr>
          </a:p>
          <a:p>
            <a:pPr lvl="1"/>
            <a:endParaRPr lang="en-US" dirty="0"/>
          </a:p>
          <a:p>
            <a:endParaRPr lang="en-US" dirty="0"/>
          </a:p>
          <a:p>
            <a:endParaRPr lang="el-GR" dirty="0"/>
          </a:p>
          <a:p>
            <a:endParaRPr lang="el-GR" dirty="0"/>
          </a:p>
          <a:p>
            <a:endParaRPr lang="el-GR" dirty="0"/>
          </a:p>
        </p:txBody>
      </p:sp>
      <p:sp>
        <p:nvSpPr>
          <p:cNvPr id="4" name="Slide Number Placeholder 3">
            <a:extLst>
              <a:ext uri="{FF2B5EF4-FFF2-40B4-BE49-F238E27FC236}">
                <a16:creationId xmlns:a16="http://schemas.microsoft.com/office/drawing/2014/main" xmlns="" id="{59AB2B1E-2648-42A1-A35C-8F73D43C9AE8}"/>
              </a:ext>
            </a:extLst>
          </p:cNvPr>
          <p:cNvSpPr>
            <a:spLocks noGrp="1"/>
          </p:cNvSpPr>
          <p:nvPr>
            <p:ph type="sldNum" sz="quarter" idx="12"/>
          </p:nvPr>
        </p:nvSpPr>
        <p:spPr/>
        <p:txBody>
          <a:bodyPr/>
          <a:lstStyle/>
          <a:p>
            <a:fld id="{C014DD1E-5D91-48A3-AD6D-45FBA980D106}" type="slidenum">
              <a:rPr lang="en-GB" smtClean="0"/>
              <a:t>42</a:t>
            </a:fld>
            <a:endParaRPr lang="en-GB" dirty="0"/>
          </a:p>
        </p:txBody>
      </p:sp>
    </p:spTree>
    <p:extLst>
      <p:ext uri="{BB962C8B-B14F-4D97-AF65-F5344CB8AC3E}">
        <p14:creationId xmlns:p14="http://schemas.microsoft.com/office/powerpoint/2010/main" val="146116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C7582-1103-4F4A-ABF9-DF9EBA279FA9}"/>
              </a:ext>
            </a:extLst>
          </p:cNvPr>
          <p:cNvSpPr>
            <a:spLocks noGrp="1"/>
          </p:cNvSpPr>
          <p:nvPr>
            <p:ph type="title"/>
          </p:nvPr>
        </p:nvSpPr>
        <p:spPr/>
        <p:txBody>
          <a:bodyPr/>
          <a:lstStyle/>
          <a:p>
            <a:r>
              <a:rPr lang="el-GR" i="1" dirty="0"/>
              <a:t>Γενική ανακεφαλαίωση</a:t>
            </a:r>
            <a:endParaRPr lang="el-GR" dirty="0"/>
          </a:p>
        </p:txBody>
      </p:sp>
      <p:sp>
        <p:nvSpPr>
          <p:cNvPr id="3" name="Content Placeholder 2">
            <a:extLst>
              <a:ext uri="{FF2B5EF4-FFF2-40B4-BE49-F238E27FC236}">
                <a16:creationId xmlns:a16="http://schemas.microsoft.com/office/drawing/2014/main" xmlns="" id="{9DF9B5B1-0FA2-48EF-868B-E7D41A406032}"/>
              </a:ext>
            </a:extLst>
          </p:cNvPr>
          <p:cNvSpPr>
            <a:spLocks noGrp="1"/>
          </p:cNvSpPr>
          <p:nvPr>
            <p:ph idx="1"/>
          </p:nvPr>
        </p:nvSpPr>
        <p:spPr>
          <a:xfrm>
            <a:off x="1295062" y="1772816"/>
            <a:ext cx="9598700" cy="3600400"/>
          </a:xfrm>
        </p:spPr>
        <p:txBody>
          <a:bodyPr>
            <a:normAutofit fontScale="92500" lnSpcReduction="10000"/>
          </a:bodyPr>
          <a:lstStyle/>
          <a:p>
            <a:pPr algn="just"/>
            <a:r>
              <a:rPr lang="el-GR" i="1" dirty="0"/>
              <a:t>Οι ταυτότητες φύλου διαμορφώνονται μέσω επαναλαμβανόμενων πράξεων που τείνουν να συμμορφώνονται με την κοινωνική πίεση.</a:t>
            </a:r>
          </a:p>
          <a:p>
            <a:pPr algn="just"/>
            <a:r>
              <a:rPr lang="el-GR" i="1" dirty="0"/>
              <a:t>Το σώμα είναι το «δοχείο» μέσω του οποίου εκφράζονται ταυτότητες, πολιτισμικές ή ατομικές.</a:t>
            </a:r>
          </a:p>
          <a:p>
            <a:pPr algn="just"/>
            <a:r>
              <a:rPr lang="el-GR" i="1" dirty="0"/>
              <a:t>Οι αντιλήψεις για το σώμα διαφέρουν ανάλογα με τον τόπο και τον χρόνο.</a:t>
            </a:r>
          </a:p>
          <a:p>
            <a:pPr algn="just"/>
            <a:r>
              <a:rPr lang="el-GR" i="1" dirty="0"/>
              <a:t>Κάθε πολιτισμός καθορίζει τους φυλετικούς ρόλους μέσα στα όρια του.</a:t>
            </a:r>
          </a:p>
          <a:p>
            <a:pPr algn="just"/>
            <a:r>
              <a:rPr lang="el-GR" i="1" dirty="0"/>
              <a:t>Η κατανομή ισχύος μεταξύ των φύλων εξαρτάται επίσης από το χρόνο και την κουλτούρα.</a:t>
            </a:r>
          </a:p>
          <a:p>
            <a:pPr algn="just"/>
            <a:r>
              <a:rPr lang="el-GR" i="1" dirty="0"/>
              <a:t>Οι διαφορές σχετικά με την οικειότητα συνδέονται με τις έννοιες του ατομικισμού και της συλλογικότητας.</a:t>
            </a:r>
          </a:p>
          <a:p>
            <a:pPr algn="just"/>
            <a:r>
              <a:rPr lang="el-GR" i="1" dirty="0"/>
              <a:t>Η διαπολιτισμική ικανότητα στον τομέα της υγειονομικής περίθαλψης και της κοινωνικής πρόνοιας απαιτεί κατανόηση και σεβασμό για τη διαφορετικότητα των σεξουαλικών και φυλετικών κανόνων.</a:t>
            </a:r>
          </a:p>
        </p:txBody>
      </p:sp>
      <p:sp>
        <p:nvSpPr>
          <p:cNvPr id="4" name="Slide Number Placeholder 3">
            <a:extLst>
              <a:ext uri="{FF2B5EF4-FFF2-40B4-BE49-F238E27FC236}">
                <a16:creationId xmlns:a16="http://schemas.microsoft.com/office/drawing/2014/main" xmlns="" id="{23BAE111-1559-4F54-B0FC-FDCDDE1AA827}"/>
              </a:ext>
            </a:extLst>
          </p:cNvPr>
          <p:cNvSpPr>
            <a:spLocks noGrp="1"/>
          </p:cNvSpPr>
          <p:nvPr>
            <p:ph type="sldNum" sz="quarter" idx="12"/>
          </p:nvPr>
        </p:nvSpPr>
        <p:spPr/>
        <p:txBody>
          <a:bodyPr/>
          <a:lstStyle/>
          <a:p>
            <a:fld id="{C014DD1E-5D91-48A3-AD6D-45FBA980D106}" type="slidenum">
              <a:rPr lang="en-GB" smtClean="0"/>
              <a:t>43</a:t>
            </a:fld>
            <a:endParaRPr lang="en-GB" dirty="0"/>
          </a:p>
        </p:txBody>
      </p:sp>
    </p:spTree>
    <p:extLst>
      <p:ext uri="{BB962C8B-B14F-4D97-AF65-F5344CB8AC3E}">
        <p14:creationId xmlns:p14="http://schemas.microsoft.com/office/powerpoint/2010/main" val="104990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2B137C-2481-4E7C-9B60-DEAE5D085C5D}"/>
              </a:ext>
            </a:extLst>
          </p:cNvPr>
          <p:cNvSpPr>
            <a:spLocks noGrp="1"/>
          </p:cNvSpPr>
          <p:nvPr>
            <p:ph type="title"/>
          </p:nvPr>
        </p:nvSpPr>
        <p:spPr/>
        <p:txBody>
          <a:bodyPr/>
          <a:lstStyle/>
          <a:p>
            <a:r>
              <a:rPr lang="el-GR" dirty="0"/>
              <a:t>Συλλογισμοί</a:t>
            </a:r>
          </a:p>
        </p:txBody>
      </p:sp>
      <p:sp>
        <p:nvSpPr>
          <p:cNvPr id="3" name="Content Placeholder 2">
            <a:extLst>
              <a:ext uri="{FF2B5EF4-FFF2-40B4-BE49-F238E27FC236}">
                <a16:creationId xmlns:a16="http://schemas.microsoft.com/office/drawing/2014/main" xmlns="" id="{D1068951-A42D-4236-B398-AE6EAD502D8C}"/>
              </a:ext>
            </a:extLst>
          </p:cNvPr>
          <p:cNvSpPr>
            <a:spLocks noGrp="1"/>
          </p:cNvSpPr>
          <p:nvPr>
            <p:ph idx="1"/>
          </p:nvPr>
        </p:nvSpPr>
        <p:spPr/>
        <p:txBody>
          <a:bodyPr/>
          <a:lstStyle/>
          <a:p>
            <a:pPr algn="just">
              <a:buFont typeface="Wingdings" panose="05000000000000000000" pitchFamily="2" charset="2"/>
              <a:buChar char="§"/>
            </a:pPr>
            <a:r>
              <a:rPr lang="el-GR" dirty="0"/>
              <a:t>Σκεφτείτε 3 παραδείγματα από το παρελθόν, όπου θα είχατε επωφεληθεί από την κατανόηση και την διαπολιτισμική ικανότητα αναφορικά με τους ρόλους φύλου και το σώμα.</a:t>
            </a:r>
          </a:p>
          <a:p>
            <a:pPr marL="0" indent="0" algn="just">
              <a:buNone/>
            </a:pPr>
            <a:r>
              <a:rPr lang="el-GR" i="1" dirty="0"/>
              <a:t>             1.</a:t>
            </a:r>
          </a:p>
          <a:p>
            <a:pPr marL="0" indent="0" algn="just">
              <a:buNone/>
            </a:pPr>
            <a:r>
              <a:rPr lang="el-GR" i="1" dirty="0"/>
              <a:t>             2.</a:t>
            </a:r>
          </a:p>
          <a:p>
            <a:pPr marL="0" indent="0" algn="just">
              <a:buNone/>
            </a:pPr>
            <a:r>
              <a:rPr lang="el-GR" i="1" dirty="0"/>
              <a:t>             3.</a:t>
            </a:r>
          </a:p>
          <a:p>
            <a:pPr algn="just">
              <a:buFont typeface="Wingdings" panose="05000000000000000000" pitchFamily="2" charset="2"/>
              <a:buChar char="§"/>
            </a:pPr>
            <a:r>
              <a:rPr lang="el-GR" dirty="0"/>
              <a:t>Τι θα κάνατε διαφορετικά τώρα μετά από αυτά που μάθατε;</a:t>
            </a:r>
            <a:endParaRPr lang="en-US" dirty="0"/>
          </a:p>
        </p:txBody>
      </p:sp>
      <p:sp>
        <p:nvSpPr>
          <p:cNvPr id="4" name="Slide Number Placeholder 3">
            <a:extLst>
              <a:ext uri="{FF2B5EF4-FFF2-40B4-BE49-F238E27FC236}">
                <a16:creationId xmlns:a16="http://schemas.microsoft.com/office/drawing/2014/main" xmlns="" id="{D4D267D1-63FB-4A7C-8DC9-6F5F7C1F1943}"/>
              </a:ext>
            </a:extLst>
          </p:cNvPr>
          <p:cNvSpPr>
            <a:spLocks noGrp="1"/>
          </p:cNvSpPr>
          <p:nvPr>
            <p:ph type="sldNum" sz="quarter" idx="12"/>
          </p:nvPr>
        </p:nvSpPr>
        <p:spPr/>
        <p:txBody>
          <a:bodyPr/>
          <a:lstStyle/>
          <a:p>
            <a:fld id="{C014DD1E-5D91-48A3-AD6D-45FBA980D106}" type="slidenum">
              <a:rPr lang="en-GB" smtClean="0"/>
              <a:t>44</a:t>
            </a:fld>
            <a:endParaRPr lang="en-GB" dirty="0"/>
          </a:p>
        </p:txBody>
      </p:sp>
    </p:spTree>
    <p:extLst>
      <p:ext uri="{BB962C8B-B14F-4D97-AF65-F5344CB8AC3E}">
        <p14:creationId xmlns:p14="http://schemas.microsoft.com/office/powerpoint/2010/main" val="189744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92726F-2B76-44FF-BB93-B948A227CD89}"/>
              </a:ext>
            </a:extLst>
          </p:cNvPr>
          <p:cNvSpPr>
            <a:spLocks noGrp="1"/>
          </p:cNvSpPr>
          <p:nvPr>
            <p:ph type="title"/>
          </p:nvPr>
        </p:nvSpPr>
        <p:spPr/>
        <p:txBody>
          <a:bodyPr/>
          <a:lstStyle/>
          <a:p>
            <a:r>
              <a:rPr lang="el-GR" dirty="0"/>
              <a:t>Επιπρόσθετες πηγές</a:t>
            </a:r>
          </a:p>
        </p:txBody>
      </p:sp>
      <p:sp>
        <p:nvSpPr>
          <p:cNvPr id="3" name="Content Placeholder 2">
            <a:extLst>
              <a:ext uri="{FF2B5EF4-FFF2-40B4-BE49-F238E27FC236}">
                <a16:creationId xmlns:a16="http://schemas.microsoft.com/office/drawing/2014/main" xmlns="" id="{7F13B37A-80EC-4FCE-BEF1-3ECF1AC8151A}"/>
              </a:ext>
            </a:extLst>
          </p:cNvPr>
          <p:cNvSpPr>
            <a:spLocks noGrp="1"/>
          </p:cNvSpPr>
          <p:nvPr>
            <p:ph idx="1"/>
          </p:nvPr>
        </p:nvSpPr>
        <p:spPr/>
        <p:txBody>
          <a:bodyPr>
            <a:normAutofit lnSpcReduction="10000"/>
          </a:bodyPr>
          <a:lstStyle/>
          <a:p>
            <a:r>
              <a:rPr lang="en-US" dirty="0">
                <a:hlinkClick r:id="rId2"/>
              </a:rPr>
              <a:t>https://ec.europa.eu/eurostat/cache/infographs/womenmen/index.html?lang=en</a:t>
            </a:r>
            <a:endParaRPr lang="en-US" dirty="0"/>
          </a:p>
          <a:p>
            <a:r>
              <a:rPr lang="en-US" dirty="0">
                <a:hlinkClick r:id="rId3"/>
              </a:rPr>
              <a:t>https://open.lib.umn.edu/sociology/chapter/11-1-understanding-sex-and-gender/</a:t>
            </a:r>
            <a:endParaRPr lang="en-US" dirty="0"/>
          </a:p>
          <a:p>
            <a:r>
              <a:rPr lang="en-US" dirty="0">
                <a:hlinkClick r:id="rId4"/>
              </a:rPr>
              <a:t>https://opentextbc.ca/introductiontosociology/chapter/chapter12-gender-sex-and-sexuality/#:~:text=Sex%20refers%20to%20physical%20or,with%20being%20male%20or%20female.</a:t>
            </a:r>
            <a:endParaRPr lang="en-US" dirty="0"/>
          </a:p>
          <a:p>
            <a:r>
              <a:rPr lang="en-US" dirty="0">
                <a:hlinkClick r:id="rId5"/>
              </a:rPr>
              <a:t>https://plato.stanford.edu/entries/feminism-gender/#SexDis</a:t>
            </a:r>
            <a:endParaRPr lang="en-US" dirty="0"/>
          </a:p>
          <a:p>
            <a:r>
              <a:rPr lang="en-US" dirty="0">
                <a:hlinkClick r:id="rId6"/>
              </a:rPr>
              <a:t>https://courses.lumenlearning.com/cochise-sociology-os/chapter/the-social-construction-of-gender/</a:t>
            </a:r>
            <a:endParaRPr lang="en-US" dirty="0"/>
          </a:p>
          <a:p>
            <a:r>
              <a:rPr lang="en-US" dirty="0">
                <a:hlinkClick r:id="rId7"/>
              </a:rPr>
              <a:t>https://opentextbc.ca/socialpsychology/chapter/person-gender-and-cultural-differences-in-conformity/</a:t>
            </a:r>
            <a:endParaRPr lang="en-US" dirty="0"/>
          </a:p>
        </p:txBody>
      </p:sp>
      <p:sp>
        <p:nvSpPr>
          <p:cNvPr id="4" name="Slide Number Placeholder 3">
            <a:extLst>
              <a:ext uri="{FF2B5EF4-FFF2-40B4-BE49-F238E27FC236}">
                <a16:creationId xmlns:a16="http://schemas.microsoft.com/office/drawing/2014/main" xmlns="" id="{CCB4088D-DE86-4916-A33A-82034428E53F}"/>
              </a:ext>
            </a:extLst>
          </p:cNvPr>
          <p:cNvSpPr>
            <a:spLocks noGrp="1"/>
          </p:cNvSpPr>
          <p:nvPr>
            <p:ph type="sldNum" sz="quarter" idx="12"/>
          </p:nvPr>
        </p:nvSpPr>
        <p:spPr/>
        <p:txBody>
          <a:bodyPr/>
          <a:lstStyle/>
          <a:p>
            <a:fld id="{C014DD1E-5D91-48A3-AD6D-45FBA980D106}" type="slidenum">
              <a:rPr lang="en-GB" smtClean="0"/>
              <a:t>45</a:t>
            </a:fld>
            <a:endParaRPr lang="en-GB" dirty="0"/>
          </a:p>
        </p:txBody>
      </p:sp>
    </p:spTree>
    <p:extLst>
      <p:ext uri="{BB962C8B-B14F-4D97-AF65-F5344CB8AC3E}">
        <p14:creationId xmlns:p14="http://schemas.microsoft.com/office/powerpoint/2010/main" val="22852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FF59F-41C9-47F8-84A1-6D17A36CC6F0}"/>
              </a:ext>
            </a:extLst>
          </p:cNvPr>
          <p:cNvSpPr>
            <a:spLocks noGrp="1"/>
          </p:cNvSpPr>
          <p:nvPr>
            <p:ph type="title"/>
          </p:nvPr>
        </p:nvSpPr>
        <p:spPr/>
        <p:txBody>
          <a:bodyPr/>
          <a:lstStyle/>
          <a:p>
            <a:r>
              <a:rPr lang="el-GR" dirty="0"/>
              <a:t>Βιβλιογραφικές αναφορές</a:t>
            </a:r>
          </a:p>
        </p:txBody>
      </p:sp>
      <p:sp>
        <p:nvSpPr>
          <p:cNvPr id="3" name="Content Placeholder 2">
            <a:extLst>
              <a:ext uri="{FF2B5EF4-FFF2-40B4-BE49-F238E27FC236}">
                <a16:creationId xmlns:a16="http://schemas.microsoft.com/office/drawing/2014/main" xmlns="" id="{24EC2CFE-2056-44DA-9874-8E4765E8ABFA}"/>
              </a:ext>
            </a:extLst>
          </p:cNvPr>
          <p:cNvSpPr>
            <a:spLocks noGrp="1"/>
          </p:cNvSpPr>
          <p:nvPr>
            <p:ph idx="1"/>
          </p:nvPr>
        </p:nvSpPr>
        <p:spPr>
          <a:xfrm>
            <a:off x="1371243" y="1556792"/>
            <a:ext cx="9598700" cy="4310608"/>
          </a:xfrm>
        </p:spPr>
        <p:txBody>
          <a:bodyPr>
            <a:normAutofit fontScale="77500" lnSpcReduction="20000"/>
          </a:bodyPr>
          <a:lstStyle/>
          <a:p>
            <a:r>
              <a:rPr lang="en-US" sz="2400" dirty="0">
                <a:effectLst/>
              </a:rPr>
              <a:t>Waterford One World Centre, </a:t>
            </a:r>
            <a:r>
              <a:rPr lang="en-US" sz="2400" dirty="0" err="1">
                <a:effectLst/>
              </a:rPr>
              <a:t>Asamblea</a:t>
            </a:r>
            <a:r>
              <a:rPr lang="en-US" sz="2400" dirty="0">
                <a:effectLst/>
              </a:rPr>
              <a:t> de </a:t>
            </a:r>
            <a:r>
              <a:rPr lang="en-US" sz="2400" dirty="0" err="1">
                <a:effectLst/>
              </a:rPr>
              <a:t>Cooperacion</a:t>
            </a:r>
            <a:r>
              <a:rPr lang="en-US" sz="2400" dirty="0">
                <a:effectLst/>
              </a:rPr>
              <a:t> por la Paz, CEMEA Aquitaine, &amp; CEMEA Piemonte. (2011). </a:t>
            </a:r>
            <a:r>
              <a:rPr lang="en-US" sz="2400" i="1" dirty="0">
                <a:effectLst/>
              </a:rPr>
              <a:t>The Gender and Intercultural Awareness Network Resource for Teachers and Trainers</a:t>
            </a:r>
            <a:r>
              <a:rPr lang="en-US" sz="2400" dirty="0">
                <a:effectLst/>
              </a:rPr>
              <a:t>. Waterford One World Centre. Retrieved January 29, 2021, from </a:t>
            </a:r>
            <a:r>
              <a:rPr lang="en-US" sz="2400" dirty="0">
                <a:effectLst/>
                <a:hlinkClick r:id="rId2"/>
              </a:rPr>
              <a:t>http://wp5.developmenteducation.ie/resource/the-gender-and-intercultural-awareness-network-resource-for-teachers-and-trainers/</a:t>
            </a:r>
            <a:endParaRPr lang="el-GR" sz="2400" dirty="0">
              <a:effectLst/>
            </a:endParaRPr>
          </a:p>
          <a:p>
            <a:r>
              <a:rPr lang="en-US" sz="2400" dirty="0">
                <a:effectLst/>
              </a:rPr>
              <a:t>BODY Culture, Body, Gender, Sexuality in Adult Trainings. (2013). </a:t>
            </a:r>
            <a:r>
              <a:rPr lang="en-US" sz="2400" i="1" dirty="0">
                <a:effectLst/>
              </a:rPr>
              <a:t>BODY IN CULTURE – CULTURE IN BODY</a:t>
            </a:r>
            <a:r>
              <a:rPr lang="en-US" sz="2400" dirty="0">
                <a:effectLst/>
              </a:rPr>
              <a:t>. </a:t>
            </a:r>
            <a:r>
              <a:rPr lang="en-US" sz="2400" dirty="0">
                <a:effectLst/>
                <a:hlinkClick r:id="rId3"/>
              </a:rPr>
              <a:t>http://www.bodyproject.eu/media/Final-anthology-mht-May2013.pdf</a:t>
            </a:r>
            <a:endParaRPr lang="en-US" sz="2400" dirty="0">
              <a:effectLst/>
            </a:endParaRPr>
          </a:p>
          <a:p>
            <a:r>
              <a:rPr lang="en-US" sz="2400" dirty="0" err="1">
                <a:effectLst/>
              </a:rPr>
              <a:t>Galanti</a:t>
            </a:r>
            <a:r>
              <a:rPr lang="en-US" sz="2400" dirty="0">
                <a:effectLst/>
              </a:rPr>
              <a:t>, G. A. (2014). Caring for patients from different cultures. University of Pennsylvania Press.</a:t>
            </a:r>
          </a:p>
          <a:p>
            <a:r>
              <a:rPr lang="en-US" sz="2500" dirty="0"/>
              <a:t>Hofstede, G., Hofstede, G.J., </a:t>
            </a:r>
            <a:r>
              <a:rPr lang="en-US" sz="2500" dirty="0" err="1"/>
              <a:t>Monkov</a:t>
            </a:r>
            <a:r>
              <a:rPr lang="en-US" sz="2500" dirty="0"/>
              <a:t>, M. (2012). </a:t>
            </a:r>
            <a:r>
              <a:rPr lang="en-US" sz="2500" dirty="0" err="1"/>
              <a:t>Culturi</a:t>
            </a:r>
            <a:r>
              <a:rPr lang="en-US" sz="2500" dirty="0"/>
              <a:t> </a:t>
            </a:r>
            <a:r>
              <a:rPr lang="en-US" sz="2500" dirty="0" err="1"/>
              <a:t>şi</a:t>
            </a:r>
            <a:r>
              <a:rPr lang="en-US" sz="2500" dirty="0"/>
              <a:t> </a:t>
            </a:r>
            <a:r>
              <a:rPr lang="en-US" sz="2500" dirty="0" err="1"/>
              <a:t>organizaţii</a:t>
            </a:r>
            <a:r>
              <a:rPr lang="en-US" sz="2500" dirty="0"/>
              <a:t>. </a:t>
            </a:r>
            <a:r>
              <a:rPr lang="en-US" sz="2500" dirty="0" err="1"/>
              <a:t>Softul</a:t>
            </a:r>
            <a:r>
              <a:rPr lang="en-US" sz="2500" dirty="0"/>
              <a:t> mental [Cultures and Organizations. Mental Software]. </a:t>
            </a:r>
            <a:r>
              <a:rPr lang="en-US" sz="2500" dirty="0" err="1"/>
              <a:t>Humanitas</a:t>
            </a:r>
            <a:r>
              <a:rPr lang="en-US" sz="2500" dirty="0"/>
              <a:t>: </a:t>
            </a:r>
            <a:r>
              <a:rPr lang="en-US" sz="2500" dirty="0" err="1"/>
              <a:t>Bucureşti</a:t>
            </a:r>
            <a:endParaRPr lang="en-US" sz="2500" dirty="0">
              <a:effectLst/>
            </a:endParaRPr>
          </a:p>
          <a:p>
            <a:r>
              <a:rPr lang="en-US" sz="2400" dirty="0">
                <a:effectLst/>
              </a:rPr>
              <a:t>Marshall, T. C. (2008). Cultural differences in intimacy: The influence of gender-role ideology and individualism—collectivism. Journal of Social and Personal Relationships, 25(1), 143–168. https://doi.org/10.1177/0265407507086810</a:t>
            </a:r>
          </a:p>
          <a:p>
            <a:r>
              <a:rPr lang="en-US" sz="2400" dirty="0" err="1">
                <a:effectLst/>
              </a:rPr>
              <a:t>Neculaesei</a:t>
            </a:r>
            <a:r>
              <a:rPr lang="en-US" sz="2400" dirty="0">
                <a:effectLst/>
              </a:rPr>
              <a:t>, A.-N. (2015). </a:t>
            </a:r>
            <a:r>
              <a:rPr lang="en-US" sz="2400" i="1" dirty="0">
                <a:effectLst/>
              </a:rPr>
              <a:t>CULTURE AND GENDER ROLE DIFFERENCES</a:t>
            </a:r>
            <a:r>
              <a:rPr lang="en-US" sz="2400" dirty="0">
                <a:effectLst/>
              </a:rPr>
              <a:t>. </a:t>
            </a:r>
            <a:r>
              <a:rPr lang="en-US" sz="2400" i="1" dirty="0">
                <a:effectLst/>
              </a:rPr>
              <a:t>Cross-Cultural Management</a:t>
            </a:r>
            <a:r>
              <a:rPr lang="en-US" sz="2400" dirty="0">
                <a:effectLst/>
              </a:rPr>
              <a:t>, 31–35.</a:t>
            </a:r>
          </a:p>
          <a:p>
            <a:pPr marL="0" indent="0">
              <a:buNone/>
            </a:pPr>
            <a:endParaRPr lang="en-US" dirty="0">
              <a:effectLst/>
            </a:endParaRPr>
          </a:p>
          <a:p>
            <a:endParaRPr lang="en-US" dirty="0">
              <a:effectLst/>
            </a:endParaRPr>
          </a:p>
          <a:p>
            <a:endParaRPr lang="el-GR" dirty="0"/>
          </a:p>
        </p:txBody>
      </p:sp>
      <p:sp>
        <p:nvSpPr>
          <p:cNvPr id="4" name="Slide Number Placeholder 3">
            <a:extLst>
              <a:ext uri="{FF2B5EF4-FFF2-40B4-BE49-F238E27FC236}">
                <a16:creationId xmlns:a16="http://schemas.microsoft.com/office/drawing/2014/main" xmlns="" id="{89F69A97-1FA0-4099-A4D8-83861FDAAA1A}"/>
              </a:ext>
            </a:extLst>
          </p:cNvPr>
          <p:cNvSpPr>
            <a:spLocks noGrp="1"/>
          </p:cNvSpPr>
          <p:nvPr>
            <p:ph type="sldNum" sz="quarter" idx="12"/>
          </p:nvPr>
        </p:nvSpPr>
        <p:spPr/>
        <p:txBody>
          <a:bodyPr/>
          <a:lstStyle/>
          <a:p>
            <a:fld id="{C014DD1E-5D91-48A3-AD6D-45FBA980D106}" type="slidenum">
              <a:rPr lang="en-GB" smtClean="0"/>
              <a:t>46</a:t>
            </a:fld>
            <a:endParaRPr lang="en-GB" dirty="0"/>
          </a:p>
        </p:txBody>
      </p:sp>
    </p:spTree>
    <p:extLst>
      <p:ext uri="{BB962C8B-B14F-4D97-AF65-F5344CB8AC3E}">
        <p14:creationId xmlns:p14="http://schemas.microsoft.com/office/powerpoint/2010/main" val="139830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188" y="3789040"/>
            <a:ext cx="3886200" cy="485775"/>
          </a:xfrm>
          <a:prstGeom prst="rect">
            <a:avLst/>
          </a:prstGeom>
        </p:spPr>
      </p:pic>
    </p:spTree>
    <p:extLst>
      <p:ext uri="{BB962C8B-B14F-4D97-AF65-F5344CB8AC3E}">
        <p14:creationId xmlns:p14="http://schemas.microsoft.com/office/powerpoint/2010/main" val="41375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736B1B-811C-429D-8559-24C35BC2A36E}"/>
              </a:ext>
            </a:extLst>
          </p:cNvPr>
          <p:cNvSpPr>
            <a:spLocks noGrp="1"/>
          </p:cNvSpPr>
          <p:nvPr>
            <p:ph type="title"/>
          </p:nvPr>
        </p:nvSpPr>
        <p:spPr>
          <a:xfrm>
            <a:off x="1244403" y="534940"/>
            <a:ext cx="9598700" cy="1485900"/>
          </a:xfrm>
        </p:spPr>
        <p:txBody>
          <a:bodyPr/>
          <a:lstStyle/>
          <a:p>
            <a:r>
              <a:rPr lang="el-GR" dirty="0"/>
              <a:t>Ένα παράδειγμα</a:t>
            </a:r>
          </a:p>
        </p:txBody>
      </p:sp>
      <p:sp>
        <p:nvSpPr>
          <p:cNvPr id="4" name="Slide Number Placeholder 3">
            <a:extLst>
              <a:ext uri="{FF2B5EF4-FFF2-40B4-BE49-F238E27FC236}">
                <a16:creationId xmlns:a16="http://schemas.microsoft.com/office/drawing/2014/main" xmlns="" id="{07D76333-A964-4067-B09A-3D45D3FB9CA2}"/>
              </a:ext>
            </a:extLst>
          </p:cNvPr>
          <p:cNvSpPr>
            <a:spLocks noGrp="1"/>
          </p:cNvSpPr>
          <p:nvPr>
            <p:ph type="sldNum" sz="quarter" idx="12"/>
          </p:nvPr>
        </p:nvSpPr>
        <p:spPr/>
        <p:txBody>
          <a:bodyPr/>
          <a:lstStyle/>
          <a:p>
            <a:fld id="{C014DD1E-5D91-48A3-AD6D-45FBA980D106}" type="slidenum">
              <a:rPr lang="en-GB" smtClean="0"/>
              <a:t>5</a:t>
            </a:fld>
            <a:endParaRPr lang="en-GB" dirty="0"/>
          </a:p>
        </p:txBody>
      </p:sp>
      <p:sp>
        <p:nvSpPr>
          <p:cNvPr id="5" name="Scroll: Vertical 4">
            <a:extLst>
              <a:ext uri="{FF2B5EF4-FFF2-40B4-BE49-F238E27FC236}">
                <a16:creationId xmlns:a16="http://schemas.microsoft.com/office/drawing/2014/main" xmlns="" id="{CD539221-A45D-4B7E-A1DA-C6F5AB3A035F}"/>
              </a:ext>
            </a:extLst>
          </p:cNvPr>
          <p:cNvSpPr/>
          <p:nvPr/>
        </p:nvSpPr>
        <p:spPr>
          <a:xfrm>
            <a:off x="6806536" y="1556792"/>
            <a:ext cx="4832492" cy="3672408"/>
          </a:xfrm>
          <a:prstGeom prst="vertic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l-GR" dirty="0">
                <a:solidFill>
                  <a:schemeClr val="bg2"/>
                </a:solidFill>
              </a:rPr>
              <a:t>Ο εικοσιοχτάχρονος </a:t>
            </a:r>
            <a:r>
              <a:rPr lang="el-GR" dirty="0" err="1">
                <a:solidFill>
                  <a:schemeClr val="bg2"/>
                </a:solidFill>
              </a:rPr>
              <a:t>Αμπντούλ</a:t>
            </a:r>
            <a:r>
              <a:rPr lang="el-GR" dirty="0">
                <a:solidFill>
                  <a:schemeClr val="bg2"/>
                </a:solidFill>
              </a:rPr>
              <a:t> </a:t>
            </a:r>
            <a:r>
              <a:rPr lang="el-GR" dirty="0" err="1">
                <a:solidFill>
                  <a:schemeClr val="bg2"/>
                </a:solidFill>
              </a:rPr>
              <a:t>Ναζίχ</a:t>
            </a:r>
            <a:r>
              <a:rPr lang="el-GR" dirty="0">
                <a:solidFill>
                  <a:schemeClr val="bg2"/>
                </a:solidFill>
              </a:rPr>
              <a:t> αρνήθηκε να αφήσει έναν άνδρα τεχνικό εργαστηρίου να μπει στο δωμάτιο της συζύγου του για να πάρει αίμα. Εκείνη μόλις είχε γεννήσει.</a:t>
            </a:r>
          </a:p>
        </p:txBody>
      </p:sp>
      <p:pic>
        <p:nvPicPr>
          <p:cNvPr id="7" name="Picture 6">
            <a:extLst>
              <a:ext uri="{FF2B5EF4-FFF2-40B4-BE49-F238E27FC236}">
                <a16:creationId xmlns:a16="http://schemas.microsoft.com/office/drawing/2014/main" xmlns="" id="{FFE3A97C-4C44-42CA-9CA3-34641EEA0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296" y="3520492"/>
            <a:ext cx="1890446" cy="2492896"/>
          </a:xfrm>
          <a:prstGeom prst="rect">
            <a:avLst/>
          </a:prstGeom>
        </p:spPr>
      </p:pic>
      <p:sp>
        <p:nvSpPr>
          <p:cNvPr id="8" name="Thought Bubble: Cloud 7">
            <a:extLst>
              <a:ext uri="{FF2B5EF4-FFF2-40B4-BE49-F238E27FC236}">
                <a16:creationId xmlns:a16="http://schemas.microsoft.com/office/drawing/2014/main" xmlns="" id="{E7812744-1B7E-4FC5-BC7C-C94C943371EA}"/>
              </a:ext>
            </a:extLst>
          </p:cNvPr>
          <p:cNvSpPr/>
          <p:nvPr/>
        </p:nvSpPr>
        <p:spPr>
          <a:xfrm>
            <a:off x="1209296" y="1844824"/>
            <a:ext cx="1644755" cy="126790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l-GR" dirty="0">
                <a:solidFill>
                  <a:srgbClr val="004680"/>
                </a:solidFill>
              </a:rPr>
              <a:t>	Τι</a:t>
            </a:r>
            <a:r>
              <a:rPr lang="en-US" dirty="0">
                <a:solidFill>
                  <a:srgbClr val="004680"/>
                </a:solidFill>
              </a:rPr>
              <a:t>;;;;;;;;;;</a:t>
            </a:r>
            <a:endParaRPr lang="el-GR" dirty="0">
              <a:solidFill>
                <a:srgbClr val="004680"/>
              </a:solidFill>
            </a:endParaRPr>
          </a:p>
        </p:txBody>
      </p:sp>
      <p:sp>
        <p:nvSpPr>
          <p:cNvPr id="11" name="Thought Bubble: Cloud 10">
            <a:extLst>
              <a:ext uri="{FF2B5EF4-FFF2-40B4-BE49-F238E27FC236}">
                <a16:creationId xmlns:a16="http://schemas.microsoft.com/office/drawing/2014/main" xmlns="" id="{3CF1511A-4A21-4F8F-96C3-F7FF78946F3E}"/>
              </a:ext>
            </a:extLst>
          </p:cNvPr>
          <p:cNvSpPr/>
          <p:nvPr/>
        </p:nvSpPr>
        <p:spPr>
          <a:xfrm>
            <a:off x="2783569" y="1210870"/>
            <a:ext cx="1695755" cy="126790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l-GR" sz="1800" dirty="0">
                <a:solidFill>
                  <a:srgbClr val="004680"/>
                </a:solidFill>
              </a:rPr>
              <a:t>Η καημένη γυναίκα</a:t>
            </a:r>
            <a:r>
              <a:rPr lang="en-US" sz="1800" dirty="0">
                <a:solidFill>
                  <a:srgbClr val="004680"/>
                </a:solidFill>
              </a:rPr>
              <a:t>…</a:t>
            </a:r>
            <a:endParaRPr lang="el-GR" sz="1800" dirty="0">
              <a:solidFill>
                <a:srgbClr val="004680"/>
              </a:solidFill>
            </a:endParaRPr>
          </a:p>
        </p:txBody>
      </p:sp>
      <p:sp>
        <p:nvSpPr>
          <p:cNvPr id="13" name="Thought Bubble: Cloud 12">
            <a:extLst>
              <a:ext uri="{FF2B5EF4-FFF2-40B4-BE49-F238E27FC236}">
                <a16:creationId xmlns:a16="http://schemas.microsoft.com/office/drawing/2014/main" xmlns="" id="{22CBCECE-FA34-43A5-97A9-DCDEE5BC0ADD}"/>
              </a:ext>
            </a:extLst>
          </p:cNvPr>
          <p:cNvSpPr/>
          <p:nvPr/>
        </p:nvSpPr>
        <p:spPr>
          <a:xfrm>
            <a:off x="3228674" y="2276872"/>
            <a:ext cx="2662976" cy="2409429"/>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l-GR" sz="1800" dirty="0">
                <a:solidFill>
                  <a:srgbClr val="004680"/>
                </a:solidFill>
              </a:rPr>
              <a:t>Μα πρέπει να κάνω τη δουλειά μου... Είτε συμφωνεί είτε όχι...</a:t>
            </a:r>
          </a:p>
        </p:txBody>
      </p:sp>
      <p:sp>
        <p:nvSpPr>
          <p:cNvPr id="3" name="TextBox 2">
            <a:extLst>
              <a:ext uri="{FF2B5EF4-FFF2-40B4-BE49-F238E27FC236}">
                <a16:creationId xmlns:a16="http://schemas.microsoft.com/office/drawing/2014/main" xmlns="" id="{F72C2B99-D42C-486A-8256-F8F5618BBF7E}"/>
              </a:ext>
            </a:extLst>
          </p:cNvPr>
          <p:cNvSpPr txBox="1"/>
          <p:nvPr/>
        </p:nvSpPr>
        <p:spPr>
          <a:xfrm>
            <a:off x="1244403" y="5985036"/>
            <a:ext cx="1820231" cy="307777"/>
          </a:xfrm>
          <a:prstGeom prst="rect">
            <a:avLst/>
          </a:prstGeom>
          <a:noFill/>
        </p:spPr>
        <p:txBody>
          <a:bodyPr wrap="square" rtlCol="0">
            <a:spAutoFit/>
          </a:bodyPr>
          <a:lstStyle/>
          <a:p>
            <a:r>
              <a:rPr lang="en-US" sz="1400" i="1" dirty="0">
                <a:solidFill>
                  <a:schemeClr val="bg1">
                    <a:lumMod val="50000"/>
                  </a:schemeClr>
                </a:solidFill>
              </a:rPr>
              <a:t>Source: pixabay.org</a:t>
            </a:r>
            <a:endParaRPr lang="el-GR" sz="1400" i="1" dirty="0">
              <a:solidFill>
                <a:schemeClr val="bg1">
                  <a:lumMod val="50000"/>
                </a:schemeClr>
              </a:solidFill>
            </a:endParaRPr>
          </a:p>
        </p:txBody>
      </p:sp>
    </p:spTree>
    <p:extLst>
      <p:ext uri="{BB962C8B-B14F-4D97-AF65-F5344CB8AC3E}">
        <p14:creationId xmlns:p14="http://schemas.microsoft.com/office/powerpoint/2010/main" val="56567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DF423-1F18-4E09-B9DB-69B941FB10E5}"/>
              </a:ext>
            </a:extLst>
          </p:cNvPr>
          <p:cNvSpPr>
            <a:spLocks noGrp="1"/>
          </p:cNvSpPr>
          <p:nvPr>
            <p:ph type="title"/>
          </p:nvPr>
        </p:nvSpPr>
        <p:spPr/>
        <p:txBody>
          <a:bodyPr/>
          <a:lstStyle/>
          <a:p>
            <a:r>
              <a:rPr lang="el-GR" dirty="0"/>
              <a:t>Άσκηση</a:t>
            </a:r>
            <a:endParaRPr lang="en-GB" dirty="0"/>
          </a:p>
        </p:txBody>
      </p:sp>
      <p:sp>
        <p:nvSpPr>
          <p:cNvPr id="3" name="Content Placeholder 2">
            <a:extLst>
              <a:ext uri="{FF2B5EF4-FFF2-40B4-BE49-F238E27FC236}">
                <a16:creationId xmlns:a16="http://schemas.microsoft.com/office/drawing/2014/main" xmlns="" id="{B416CAA9-141A-436F-B69E-E2E4DC3C6E60}"/>
              </a:ext>
            </a:extLst>
          </p:cNvPr>
          <p:cNvSpPr>
            <a:spLocks noGrp="1"/>
          </p:cNvSpPr>
          <p:nvPr>
            <p:ph idx="1"/>
          </p:nvPr>
        </p:nvSpPr>
        <p:spPr>
          <a:xfrm>
            <a:off x="1371243" y="1916832"/>
            <a:ext cx="9598700" cy="3950568"/>
          </a:xfrm>
        </p:spPr>
        <p:txBody>
          <a:bodyPr/>
          <a:lstStyle/>
          <a:p>
            <a:r>
              <a:rPr lang="el-GR" dirty="0"/>
              <a:t>Γιατί πιστεύετε ότι ο σύζυγος αρνήθηκε να αφήσει τον άνδρα τεχνικό να μπει στο δωμάτιο για να πάρει αίμα από τη γυναίκα του;</a:t>
            </a:r>
            <a:endParaRPr lang="en-GB" dirty="0"/>
          </a:p>
          <a:p>
            <a:r>
              <a:rPr lang="el-GR" dirty="0"/>
              <a:t>Γράψτε την απάντησή σας.</a:t>
            </a:r>
            <a:endParaRPr lang="en-GB" dirty="0"/>
          </a:p>
        </p:txBody>
      </p:sp>
      <p:sp>
        <p:nvSpPr>
          <p:cNvPr id="4" name="Slide Number Placeholder 3">
            <a:extLst>
              <a:ext uri="{FF2B5EF4-FFF2-40B4-BE49-F238E27FC236}">
                <a16:creationId xmlns:a16="http://schemas.microsoft.com/office/drawing/2014/main" xmlns="" id="{7D97A9F2-A37A-4DC2-AE7C-0591A973D287}"/>
              </a:ext>
            </a:extLst>
          </p:cNvPr>
          <p:cNvSpPr>
            <a:spLocks noGrp="1"/>
          </p:cNvSpPr>
          <p:nvPr>
            <p:ph type="sldNum" sz="quarter" idx="12"/>
          </p:nvPr>
        </p:nvSpPr>
        <p:spPr/>
        <p:txBody>
          <a:bodyPr/>
          <a:lstStyle/>
          <a:p>
            <a:fld id="{C014DD1E-5D91-48A3-AD6D-45FBA980D106}" type="slidenum">
              <a:rPr lang="en-GB" smtClean="0"/>
              <a:t>6</a:t>
            </a:fld>
            <a:endParaRPr lang="en-GB" dirty="0"/>
          </a:p>
        </p:txBody>
      </p:sp>
      <p:pic>
        <p:nvPicPr>
          <p:cNvPr id="5" name="Picture 4">
            <a:extLst>
              <a:ext uri="{FF2B5EF4-FFF2-40B4-BE49-F238E27FC236}">
                <a16:creationId xmlns:a16="http://schemas.microsoft.com/office/drawing/2014/main" xmlns="" id="{E39F6C69-2B2C-4729-959C-800AD605AE1E}"/>
              </a:ext>
            </a:extLst>
          </p:cNvPr>
          <p:cNvPicPr>
            <a:picLocks noChangeAspect="1"/>
          </p:cNvPicPr>
          <p:nvPr/>
        </p:nvPicPr>
        <p:blipFill>
          <a:blip r:embed="rId2"/>
          <a:stretch>
            <a:fillRect/>
          </a:stretch>
        </p:blipFill>
        <p:spPr>
          <a:xfrm>
            <a:off x="10813337" y="5251624"/>
            <a:ext cx="926672" cy="920576"/>
          </a:xfrm>
          <a:prstGeom prst="rect">
            <a:avLst/>
          </a:prstGeom>
        </p:spPr>
      </p:pic>
    </p:spTree>
    <p:extLst>
      <p:ext uri="{BB962C8B-B14F-4D97-AF65-F5344CB8AC3E}">
        <p14:creationId xmlns:p14="http://schemas.microsoft.com/office/powerpoint/2010/main" val="357602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5400" dirty="0" err="1"/>
              <a:t>Βιολογικο</a:t>
            </a:r>
            <a:r>
              <a:rPr lang="el-GR" sz="5400" dirty="0"/>
              <a:t> και </a:t>
            </a:r>
            <a:r>
              <a:rPr lang="el-GR" sz="5400" dirty="0" err="1"/>
              <a:t>κοινωνικο</a:t>
            </a:r>
            <a:r>
              <a:rPr lang="el-GR" sz="5400" dirty="0"/>
              <a:t> </a:t>
            </a:r>
            <a:r>
              <a:rPr lang="el-GR" sz="5400" dirty="0" err="1"/>
              <a:t>φυλο</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t>7</a:t>
            </a:fld>
            <a:endParaRPr lang="en-GB" dirty="0"/>
          </a:p>
        </p:txBody>
      </p:sp>
    </p:spTree>
    <p:extLst>
      <p:ext uri="{BB962C8B-B14F-4D97-AF65-F5344CB8AC3E}">
        <p14:creationId xmlns:p14="http://schemas.microsoft.com/office/powerpoint/2010/main" val="388304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333167"/>
          </a:xfrm>
        </p:spPr>
        <p:txBody>
          <a:bodyPr>
            <a:normAutofit fontScale="90000"/>
          </a:bodyPr>
          <a:lstStyle/>
          <a:p>
            <a:r>
              <a:rPr lang="el-GR" sz="4400" dirty="0"/>
              <a:t>Βιολογικό φύλο, κοινωνικό φύλο, ταυτότητα φύλου, σεξουαλικός προσανατολισμός</a:t>
            </a:r>
            <a:endParaRPr lang="en-GB" dirty="0"/>
          </a:p>
        </p:txBody>
      </p:sp>
      <p:sp>
        <p:nvSpPr>
          <p:cNvPr id="3" name="Content Placeholder 2"/>
          <p:cNvSpPr>
            <a:spLocks noGrp="1"/>
          </p:cNvSpPr>
          <p:nvPr>
            <p:ph idx="1"/>
          </p:nvPr>
        </p:nvSpPr>
        <p:spPr>
          <a:xfrm>
            <a:off x="1371243" y="2204864"/>
            <a:ext cx="7531481" cy="3581400"/>
          </a:xfrm>
        </p:spPr>
        <p:txBody>
          <a:bodyPr>
            <a:normAutofit fontScale="92500" lnSpcReduction="10000"/>
          </a:bodyPr>
          <a:lstStyle/>
          <a:p>
            <a:pPr algn="just"/>
            <a:r>
              <a:rPr lang="el-GR" b="1" dirty="0">
                <a:latin typeface="+mj-lt"/>
              </a:rPr>
              <a:t>Βιολογικό φύλο </a:t>
            </a:r>
            <a:r>
              <a:rPr lang="en-US" b="1" dirty="0">
                <a:latin typeface="+mj-lt"/>
              </a:rPr>
              <a:t>(sex): </a:t>
            </a:r>
            <a:r>
              <a:rPr lang="el-GR" dirty="0">
                <a:latin typeface="+mj-lt"/>
              </a:rPr>
              <a:t>αφορά στη γενετήσια ταυτότητα του ατόμου. Γενετικοί, βιολογικοί και ορμονικοί παράγοντες (αναπαραγωγικά όργανα, ορμόνες και χρωμοσώματα) καθορίζουν αν ένα άτομο είναι αρσενικό, θηλυκό ή </a:t>
            </a:r>
            <a:r>
              <a:rPr lang="el-GR" dirty="0" err="1">
                <a:latin typeface="+mj-lt"/>
              </a:rPr>
              <a:t>ίντερσεξ</a:t>
            </a:r>
            <a:r>
              <a:rPr lang="el-GR" dirty="0">
                <a:latin typeface="+mj-lt"/>
              </a:rPr>
              <a:t>. Το βιολογικό φύλο είναι φάσμα και όχι μια ενιαία κατηγορία. </a:t>
            </a:r>
          </a:p>
          <a:p>
            <a:pPr algn="just"/>
            <a:r>
              <a:rPr lang="el-GR" b="1" dirty="0">
                <a:latin typeface="+mj-lt"/>
              </a:rPr>
              <a:t>Κοινωνικό φύλο (</a:t>
            </a:r>
            <a:r>
              <a:rPr lang="en-US" b="1" dirty="0">
                <a:latin typeface="+mj-lt"/>
              </a:rPr>
              <a:t>gender): </a:t>
            </a:r>
            <a:r>
              <a:rPr lang="el-GR" dirty="0">
                <a:latin typeface="+mj-lt"/>
              </a:rPr>
              <a:t>οι</a:t>
            </a:r>
            <a:r>
              <a:rPr lang="el-GR" b="1" dirty="0">
                <a:latin typeface="+mj-lt"/>
              </a:rPr>
              <a:t> </a:t>
            </a:r>
            <a:r>
              <a:rPr lang="el-GR" dirty="0">
                <a:latin typeface="+mj-lt"/>
              </a:rPr>
              <a:t>κοινωνικά και πολιτισμικά κατασκευασμένες ταυτότητες/ρόλοι</a:t>
            </a:r>
            <a:r>
              <a:rPr lang="en-US" dirty="0">
                <a:latin typeface="+mj-lt"/>
              </a:rPr>
              <a:t> </a:t>
            </a:r>
            <a:r>
              <a:rPr lang="el-GR" dirty="0">
                <a:latin typeface="+mj-lt"/>
              </a:rPr>
              <a:t>που ορίζουν τον άνδρα/αρρενωπότητα και τη γυναίκα/θηλυκότητα. Δε ταυτίζονται όμως, όλα τα άτομα σε αυτό το δίπολο.</a:t>
            </a:r>
          </a:p>
          <a:p>
            <a:pPr algn="just"/>
            <a:r>
              <a:rPr lang="el-GR" b="1" dirty="0">
                <a:latin typeface="+mj-lt"/>
              </a:rPr>
              <a:t>Ταυτότητα φύλου</a:t>
            </a:r>
            <a:r>
              <a:rPr lang="en-US" b="1" dirty="0">
                <a:latin typeface="+mj-lt"/>
              </a:rPr>
              <a:t>: </a:t>
            </a:r>
            <a:r>
              <a:rPr lang="el-GR" dirty="0">
                <a:latin typeface="+mj-lt"/>
              </a:rPr>
              <a:t>το</a:t>
            </a:r>
            <a:r>
              <a:rPr lang="el-GR" b="1" dirty="0">
                <a:latin typeface="+mj-lt"/>
              </a:rPr>
              <a:t> </a:t>
            </a:r>
            <a:r>
              <a:rPr lang="el-GR" dirty="0">
                <a:latin typeface="+mj-lt"/>
              </a:rPr>
              <a:t>πώς αντιλαμβάνεται κάποιος/α τον εαυτό του ως προς το φύλο. Η ταυτότητα φύλου δεν είναι δυαδική ή στατική.</a:t>
            </a:r>
            <a:endParaRPr lang="en-US" dirty="0">
              <a:latin typeface="+mj-lt"/>
            </a:endParaRPr>
          </a:p>
          <a:p>
            <a:pPr algn="just"/>
            <a:r>
              <a:rPr lang="el-GR" b="1" dirty="0">
                <a:latin typeface="+mj-lt"/>
              </a:rPr>
              <a:t>Σεξουαλικός προσανατολισμός</a:t>
            </a:r>
            <a:r>
              <a:rPr lang="en-US" b="1" dirty="0">
                <a:latin typeface="+mj-lt"/>
              </a:rPr>
              <a:t>: </a:t>
            </a:r>
            <a:r>
              <a:rPr lang="el-GR" dirty="0">
                <a:latin typeface="+mj-lt"/>
              </a:rPr>
              <a:t>από ποιο/α φύλο/α νιώθει συναισθηματική ή/και σεξουαλική έλξη ένα άτομο.</a:t>
            </a:r>
            <a:endParaRPr lang="en-GB" dirty="0">
              <a:latin typeface="+mj-lt"/>
            </a:endParaRPr>
          </a:p>
          <a:p>
            <a:pPr marL="0" indent="0">
              <a:buNone/>
            </a:pPr>
            <a:endParaRPr lang="en-US" dirty="0">
              <a:latin typeface="+mj-lt"/>
            </a:endParaRPr>
          </a:p>
        </p:txBody>
      </p:sp>
      <p:sp>
        <p:nvSpPr>
          <p:cNvPr id="4" name="Slide Number Placeholder 3"/>
          <p:cNvSpPr>
            <a:spLocks noGrp="1"/>
          </p:cNvSpPr>
          <p:nvPr>
            <p:ph type="sldNum" sz="quarter" idx="12"/>
          </p:nvPr>
        </p:nvSpPr>
        <p:spPr/>
        <p:txBody>
          <a:bodyPr/>
          <a:lstStyle/>
          <a:p>
            <a:fld id="{C014DD1E-5D91-48A3-AD6D-45FBA980D106}" type="slidenum">
              <a:rPr lang="en-GB" smtClean="0"/>
              <a:t>8</a:t>
            </a:fld>
            <a:endParaRPr lang="en-GB" dirty="0"/>
          </a:p>
        </p:txBody>
      </p:sp>
      <p:sp>
        <p:nvSpPr>
          <p:cNvPr id="9" name="Speech Bubble: Oval 8">
            <a:extLst>
              <a:ext uri="{FF2B5EF4-FFF2-40B4-BE49-F238E27FC236}">
                <a16:creationId xmlns:a16="http://schemas.microsoft.com/office/drawing/2014/main" xmlns="" id="{A26EAAF5-4035-4D28-AECF-A19C5CFDCF38}"/>
              </a:ext>
            </a:extLst>
          </p:cNvPr>
          <p:cNvSpPr/>
          <p:nvPr/>
        </p:nvSpPr>
        <p:spPr>
          <a:xfrm>
            <a:off x="9046740" y="2132856"/>
            <a:ext cx="2808312" cy="2282846"/>
          </a:xfrm>
          <a:prstGeom prst="wedgeEllipseCallout">
            <a:avLst/>
          </a:prstGeom>
          <a:solidFill>
            <a:schemeClr val="tx2"/>
          </a:solidFill>
        </p:spPr>
        <p:style>
          <a:lnRef idx="1">
            <a:schemeClr val="dk1"/>
          </a:lnRef>
          <a:fillRef idx="2">
            <a:schemeClr val="dk1"/>
          </a:fillRef>
          <a:effectRef idx="1">
            <a:schemeClr val="dk1"/>
          </a:effectRef>
          <a:fontRef idx="minor">
            <a:schemeClr val="dk1"/>
          </a:fontRef>
        </p:style>
        <p:txBody>
          <a:bodyPr rtlCol="0" anchor="ctr"/>
          <a:lstStyle/>
          <a:p>
            <a:pPr algn="ctr"/>
            <a:r>
              <a:rPr lang="el-GR" i="1" dirty="0">
                <a:ln w="0"/>
                <a:solidFill>
                  <a:schemeClr val="bg2"/>
                </a:solidFill>
                <a:effectLst>
                  <a:outerShdw blurRad="38100" dist="19050" dir="2700000" algn="tl" rotWithShape="0">
                    <a:schemeClr val="dk1">
                      <a:alpha val="40000"/>
                    </a:schemeClr>
                  </a:outerShdw>
                </a:effectLst>
                <a:latin typeface="+mj-lt"/>
              </a:rPr>
              <a:t>«Γυναίκα δε γεννιέσαι, γίνεσαι».</a:t>
            </a:r>
            <a:endParaRPr lang="el-GR" dirty="0">
              <a:solidFill>
                <a:schemeClr val="bg2"/>
              </a:solidFill>
            </a:endParaRPr>
          </a:p>
        </p:txBody>
      </p:sp>
    </p:spTree>
    <p:extLst>
      <p:ext uri="{BB962C8B-B14F-4D97-AF65-F5344CB8AC3E}">
        <p14:creationId xmlns:p14="http://schemas.microsoft.com/office/powerpoint/2010/main" val="49468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F98E7C-54EC-4FAE-BDE9-18961CBF5C22}"/>
              </a:ext>
            </a:extLst>
          </p:cNvPr>
          <p:cNvSpPr>
            <a:spLocks noGrp="1"/>
          </p:cNvSpPr>
          <p:nvPr>
            <p:ph type="title"/>
          </p:nvPr>
        </p:nvSpPr>
        <p:spPr/>
        <p:txBody>
          <a:bodyPr/>
          <a:lstStyle/>
          <a:p>
            <a:r>
              <a:rPr lang="el-GR" dirty="0"/>
              <a:t>Κοινωνικός κονστρουκτιβισμός</a:t>
            </a:r>
          </a:p>
        </p:txBody>
      </p:sp>
      <p:sp>
        <p:nvSpPr>
          <p:cNvPr id="4" name="Slide Number Placeholder 3">
            <a:extLst>
              <a:ext uri="{FF2B5EF4-FFF2-40B4-BE49-F238E27FC236}">
                <a16:creationId xmlns:a16="http://schemas.microsoft.com/office/drawing/2014/main" xmlns="" id="{2C2B37B5-DE24-48FB-BF5E-F0C2672BA8FC}"/>
              </a:ext>
            </a:extLst>
          </p:cNvPr>
          <p:cNvSpPr>
            <a:spLocks noGrp="1"/>
          </p:cNvSpPr>
          <p:nvPr>
            <p:ph type="sldNum" sz="quarter" idx="12"/>
          </p:nvPr>
        </p:nvSpPr>
        <p:spPr/>
        <p:txBody>
          <a:bodyPr/>
          <a:lstStyle/>
          <a:p>
            <a:fld id="{C014DD1E-5D91-48A3-AD6D-45FBA980D106}" type="slidenum">
              <a:rPr lang="en-GB" smtClean="0"/>
              <a:t>9</a:t>
            </a:fld>
            <a:endParaRPr lang="en-GB" dirty="0"/>
          </a:p>
        </p:txBody>
      </p:sp>
      <p:sp>
        <p:nvSpPr>
          <p:cNvPr id="7" name="Rectangle: Diagonal Corners Rounded 6">
            <a:extLst>
              <a:ext uri="{FF2B5EF4-FFF2-40B4-BE49-F238E27FC236}">
                <a16:creationId xmlns:a16="http://schemas.microsoft.com/office/drawing/2014/main" xmlns="" id="{1877BEB6-3920-4CD9-9382-240D10C02CEC}"/>
              </a:ext>
            </a:extLst>
          </p:cNvPr>
          <p:cNvSpPr/>
          <p:nvPr/>
        </p:nvSpPr>
        <p:spPr>
          <a:xfrm>
            <a:off x="1218882" y="1650252"/>
            <a:ext cx="4464496" cy="3938989"/>
          </a:xfrm>
          <a:prstGeom prst="round2DiagRect">
            <a:avLst/>
          </a:prstGeom>
          <a:solidFill>
            <a:srgbClr val="0070C0"/>
          </a:solidFill>
          <a:ln>
            <a:solidFill>
              <a:schemeClr val="bg2"/>
            </a:solidFill>
          </a:ln>
        </p:spPr>
        <p:style>
          <a:lnRef idx="1">
            <a:schemeClr val="dk1"/>
          </a:lnRef>
          <a:fillRef idx="2">
            <a:schemeClr val="dk1"/>
          </a:fillRef>
          <a:effectRef idx="1">
            <a:schemeClr val="dk1"/>
          </a:effectRef>
          <a:fontRef idx="minor">
            <a:schemeClr val="dk1"/>
          </a:fontRef>
        </p:style>
        <p:txBody>
          <a:bodyPr rtlCol="0" anchor="ctr"/>
          <a:lstStyle/>
          <a:p>
            <a:pPr algn="ctr"/>
            <a:r>
              <a:rPr lang="el-GR" sz="2000" b="1" dirty="0">
                <a:solidFill>
                  <a:schemeClr val="bg2"/>
                </a:solidFill>
                <a:latin typeface="+mj-lt"/>
              </a:rPr>
              <a:t>Κοινωνικός κονστρουκτιβισμός</a:t>
            </a:r>
          </a:p>
          <a:p>
            <a:pPr algn="ctr"/>
            <a:endParaRPr lang="el-GR" sz="2000" b="1" dirty="0">
              <a:solidFill>
                <a:schemeClr val="bg2"/>
              </a:solidFill>
              <a:latin typeface="+mj-lt"/>
            </a:endParaRPr>
          </a:p>
          <a:p>
            <a:pPr algn="just"/>
            <a:r>
              <a:rPr lang="el-GR" sz="2000" dirty="0">
                <a:solidFill>
                  <a:schemeClr val="bg2"/>
                </a:solidFill>
                <a:latin typeface="+mj-lt"/>
              </a:rPr>
              <a:t>Όλα όσα βλέπουμε και γνωρίζουμε είναι εν μέρει </a:t>
            </a:r>
            <a:r>
              <a:rPr lang="el-GR" sz="2000" b="1" dirty="0">
                <a:solidFill>
                  <a:schemeClr val="bg2"/>
                </a:solidFill>
                <a:latin typeface="+mj-lt"/>
              </a:rPr>
              <a:t>κοινωνικά κατασκευασμένα.</a:t>
            </a:r>
          </a:p>
          <a:p>
            <a:pPr algn="just"/>
            <a:r>
              <a:rPr lang="el-GR" sz="2000" b="1" dirty="0">
                <a:solidFill>
                  <a:schemeClr val="bg2"/>
                </a:solidFill>
                <a:latin typeface="+mj-lt"/>
              </a:rPr>
              <a:t> </a:t>
            </a:r>
          </a:p>
          <a:p>
            <a:pPr algn="just"/>
            <a:r>
              <a:rPr lang="el-GR" sz="2000" dirty="0">
                <a:solidFill>
                  <a:schemeClr val="bg2"/>
                </a:solidFill>
                <a:latin typeface="+mj-lt"/>
              </a:rPr>
              <a:t>Το νόημα δεν υπάρχει εκτός κοινωνικών συνθηκών και είναι εξαρτημένο από αυτές. </a:t>
            </a:r>
          </a:p>
          <a:p>
            <a:pPr algn="just"/>
            <a:endParaRPr lang="el-GR" sz="2000" dirty="0">
              <a:solidFill>
                <a:schemeClr val="bg2"/>
              </a:solidFill>
              <a:latin typeface="+mj-lt"/>
            </a:endParaRPr>
          </a:p>
          <a:p>
            <a:pPr algn="just"/>
            <a:r>
              <a:rPr lang="el-GR" sz="2000" dirty="0">
                <a:solidFill>
                  <a:schemeClr val="bg2"/>
                </a:solidFill>
                <a:latin typeface="+mj-lt"/>
              </a:rPr>
              <a:t>Οι ερευνητές/τριες σε θέματα φύλου αντλούν από αυτή τη θεωρία για να αναλύσουν ζητήματα φύλου.</a:t>
            </a:r>
            <a:endParaRPr lang="el-GR" dirty="0">
              <a:solidFill>
                <a:schemeClr val="bg2"/>
              </a:solidFill>
            </a:endParaRPr>
          </a:p>
        </p:txBody>
      </p:sp>
      <p:pic>
        <p:nvPicPr>
          <p:cNvPr id="5" name="Picture 4">
            <a:extLst>
              <a:ext uri="{FF2B5EF4-FFF2-40B4-BE49-F238E27FC236}">
                <a16:creationId xmlns:a16="http://schemas.microsoft.com/office/drawing/2014/main" xmlns="" id="{43F0E345-177E-4D7D-9351-F5F9E2E80C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8428" y="1428751"/>
            <a:ext cx="5499598" cy="4160490"/>
          </a:xfrm>
          <a:prstGeom prst="rect">
            <a:avLst/>
          </a:prstGeom>
        </p:spPr>
      </p:pic>
      <p:sp>
        <p:nvSpPr>
          <p:cNvPr id="3" name="TextBox 2">
            <a:extLst>
              <a:ext uri="{FF2B5EF4-FFF2-40B4-BE49-F238E27FC236}">
                <a16:creationId xmlns:a16="http://schemas.microsoft.com/office/drawing/2014/main" xmlns="" id="{D488B033-8C11-4F12-B5C3-87E1258CEEA9}"/>
              </a:ext>
            </a:extLst>
          </p:cNvPr>
          <p:cNvSpPr txBox="1"/>
          <p:nvPr/>
        </p:nvSpPr>
        <p:spPr>
          <a:xfrm>
            <a:off x="6431943" y="5672029"/>
            <a:ext cx="5112568" cy="307777"/>
          </a:xfrm>
          <a:prstGeom prst="rect">
            <a:avLst/>
          </a:prstGeom>
          <a:noFill/>
        </p:spPr>
        <p:txBody>
          <a:bodyPr wrap="square" rtlCol="0">
            <a:spAutoFit/>
          </a:bodyPr>
          <a:lstStyle/>
          <a:p>
            <a:pPr algn="ctr"/>
            <a:r>
              <a:rPr lang="en-US" sz="1400" i="1" dirty="0">
                <a:solidFill>
                  <a:schemeClr val="bg1">
                    <a:lumMod val="50000"/>
                  </a:schemeClr>
                </a:solidFill>
              </a:rPr>
              <a:t>Source: pexels.com</a:t>
            </a:r>
            <a:endParaRPr lang="el-GR" sz="1400" i="1" dirty="0">
              <a:solidFill>
                <a:schemeClr val="bg1">
                  <a:lumMod val="50000"/>
                </a:schemeClr>
              </a:solidFill>
            </a:endParaRPr>
          </a:p>
        </p:txBody>
      </p:sp>
    </p:spTree>
    <p:extLst>
      <p:ext uri="{BB962C8B-B14F-4D97-AF65-F5344CB8AC3E}">
        <p14:creationId xmlns:p14="http://schemas.microsoft.com/office/powerpoint/2010/main" val="36619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2.xml><?xml version="1.0" encoding="utf-8"?>
<ds:datastoreItem xmlns:ds="http://schemas.openxmlformats.org/officeDocument/2006/customXml" ds:itemID="{60C67BEE-D13F-4BD2-98A5-34D8A0977F68}">
  <ds:schemaRefs>
    <ds:schemaRef ds:uri="http://purl.org/dc/elements/1.1/"/>
    <ds:schemaRef ds:uri="http://schemas.microsoft.com/office/2006/metadata/properties"/>
    <ds:schemaRef ds:uri="4873beb7-5857-4685-be1f-d57550cc96cc"/>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http://www.w3.org/XML/1998/namespace"/>
    <ds:schemaRef ds:uri="http://purl.org/dc/terms/"/>
  </ds:schemaRefs>
</ds:datastoreItem>
</file>

<file path=customXml/itemProps3.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52326</TotalTime>
  <Words>3203</Words>
  <Application>Microsoft Office PowerPoint</Application>
  <PresentationFormat>Custom</PresentationFormat>
  <Paragraphs>297</Paragraphs>
  <Slides>47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Franklin Gothic Book</vt:lpstr>
      <vt:lpstr>Times New Roman</vt:lpstr>
      <vt:lpstr>Wingdings</vt:lpstr>
      <vt:lpstr>Crop</vt:lpstr>
      <vt:lpstr>ΣωΜΑ, ΦυΛΟ, ΣΕΞΟΥΑΛΙΚοΤΗΤΑ &amp; ΟΙΚΕΙοΤΗΤΑ</vt:lpstr>
      <vt:lpstr>Μαθησιακοί Στόχοι</vt:lpstr>
      <vt:lpstr>Εισαγωγή</vt:lpstr>
      <vt:lpstr>Ερωτήσεις</vt:lpstr>
      <vt:lpstr>Ένα παράδειγμα</vt:lpstr>
      <vt:lpstr>Άσκηση</vt:lpstr>
      <vt:lpstr>Βιολογικο και κοινωνικο φυλο</vt:lpstr>
      <vt:lpstr>Βιολογικό φύλο, κοινωνικό φύλο, ταυτότητα φύλου, σεξουαλικός προσανατολισμός</vt:lpstr>
      <vt:lpstr>Κοινωνικός κονστρουκτιβισμός</vt:lpstr>
      <vt:lpstr>Απόδοση φύλου</vt:lpstr>
      <vt:lpstr>Το φύλο ως κοινωνική κατασκευή</vt:lpstr>
      <vt:lpstr>Το φύλο ως κοινωνική κατασκευή</vt:lpstr>
      <vt:lpstr>Άσκηση</vt:lpstr>
      <vt:lpstr>Ανακεφαλαίωση</vt:lpstr>
      <vt:lpstr>ΣΩΜΑ</vt:lpstr>
      <vt:lpstr>Σώματα</vt:lpstr>
      <vt:lpstr>Σώματα</vt:lpstr>
      <vt:lpstr>Διαφορές σχετικά με τις αντιλήψεις του σώματος</vt:lpstr>
      <vt:lpstr>Άσκηση</vt:lpstr>
      <vt:lpstr>Ανακεφαλαίωση</vt:lpstr>
      <vt:lpstr>Πολιτισμος και φυλετικοι ρολοι</vt:lpstr>
      <vt:lpstr>Πολιτισμός και φυλετικοί ρόλοι</vt:lpstr>
      <vt:lpstr>Πολιτισμός και φυλετικοί ρόλοι</vt:lpstr>
      <vt:lpstr>Πολιτισμοί και φυλετικοί ρόλοι</vt:lpstr>
      <vt:lpstr>Πολιτισμός και ρόλοι φύλου</vt:lpstr>
      <vt:lpstr>Άσκηση</vt:lpstr>
      <vt:lpstr>Ανακεφαλαίωση</vt:lpstr>
      <vt:lpstr>οικειοτητα</vt:lpstr>
      <vt:lpstr>Ατομικισμός έναντι συλλογικότητας</vt:lpstr>
      <vt:lpstr>Κουίζ</vt:lpstr>
      <vt:lpstr>Κουίζ</vt:lpstr>
      <vt:lpstr>Ανακεφαλαίωση</vt:lpstr>
      <vt:lpstr>Διαπολιτισμικη ικανοτητα στην υγειονομικη περιθαλψη και την κοινωνικη προνοια</vt:lpstr>
      <vt:lpstr>Διαπολιτισμική επικοινωνία και φύλο</vt:lpstr>
      <vt:lpstr>Διαπολιτισμική ικανότητα και φύλο</vt:lpstr>
      <vt:lpstr>Διαπολιτισμική ικανότητα στην υγειονομική περίθαλψη και την κοινωνική πρόνοια</vt:lpstr>
      <vt:lpstr>Διαπολιτισμική ικανότητα στην υγειονομική περίθαλψη και κοινωνική πρόνοια</vt:lpstr>
      <vt:lpstr>Άσκηση/ Μελέτη περίπτωσης (1)</vt:lpstr>
      <vt:lpstr>Άσκηση/ Μελέτη περίπτωσης (1)</vt:lpstr>
      <vt:lpstr>Άσκηση/ Μελέτη περίπτωσης (2)</vt:lpstr>
      <vt:lpstr>Άσκηση/ Μελέτη περίπτωσης</vt:lpstr>
      <vt:lpstr>Ανακεφαλαίωση</vt:lpstr>
      <vt:lpstr>Γενική ανακεφαλαίωση</vt:lpstr>
      <vt:lpstr>Συλλογισμοί</vt:lpstr>
      <vt:lpstr>Επιπρόσθετες πηγές</vt:lpstr>
      <vt:lpstr>Βιβλιογραφικές αναφορές</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I-CARE</dc:title>
  <dc:creator>Hilary Hale</dc:creator>
  <cp:lastModifiedBy>Microsoft account</cp:lastModifiedBy>
  <cp:revision>595</cp:revision>
  <cp:lastPrinted>2018-11-19T09:43:55Z</cp:lastPrinted>
  <dcterms:created xsi:type="dcterms:W3CDTF">2018-08-29T12:26:02Z</dcterms:created>
  <dcterms:modified xsi:type="dcterms:W3CDTF">2022-02-04T11:14:52Z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