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3"/>
  </p:notesMasterIdLst>
  <p:handoutMasterIdLst>
    <p:handoutMasterId r:id="rId44"/>
  </p:handoutMasterIdLst>
  <p:sldIdLst>
    <p:sldId id="742" r:id="rId5"/>
    <p:sldId id="743" r:id="rId6"/>
    <p:sldId id="746" r:id="rId7"/>
    <p:sldId id="749" r:id="rId8"/>
    <p:sldId id="748" r:id="rId9"/>
    <p:sldId id="766" r:id="rId10"/>
    <p:sldId id="751" r:id="rId11"/>
    <p:sldId id="791" r:id="rId12"/>
    <p:sldId id="744" r:id="rId13"/>
    <p:sldId id="745" r:id="rId14"/>
    <p:sldId id="771" r:id="rId15"/>
    <p:sldId id="754" r:id="rId16"/>
    <p:sldId id="758" r:id="rId17"/>
    <p:sldId id="759" r:id="rId18"/>
    <p:sldId id="760" r:id="rId19"/>
    <p:sldId id="761" r:id="rId20"/>
    <p:sldId id="755" r:id="rId21"/>
    <p:sldId id="774" r:id="rId22"/>
    <p:sldId id="773" r:id="rId23"/>
    <p:sldId id="750" r:id="rId24"/>
    <p:sldId id="780" r:id="rId25"/>
    <p:sldId id="781" r:id="rId26"/>
    <p:sldId id="776" r:id="rId27"/>
    <p:sldId id="775" r:id="rId28"/>
    <p:sldId id="782" r:id="rId29"/>
    <p:sldId id="783" r:id="rId30"/>
    <p:sldId id="784" r:id="rId31"/>
    <p:sldId id="785" r:id="rId32"/>
    <p:sldId id="786" r:id="rId33"/>
    <p:sldId id="787" r:id="rId34"/>
    <p:sldId id="778" r:id="rId35"/>
    <p:sldId id="789" r:id="rId36"/>
    <p:sldId id="753" r:id="rId37"/>
    <p:sldId id="770" r:id="rId38"/>
    <p:sldId id="764" r:id="rId39"/>
    <p:sldId id="769" r:id="rId40"/>
    <p:sldId id="757" r:id="rId41"/>
    <p:sldId id="747" r:id="rId42"/>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8" clrIdx="0">
    <p:extLst>
      <p:ext uri="{19B8F6BF-5375-455C-9EA6-DF929625EA0E}">
        <p15:presenceInfo xmlns:p15="http://schemas.microsoft.com/office/powerpoint/2012/main" userId="Damien 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BA9238"/>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9789D-FBCA-4839-87EE-DF628817A549}" v="2" dt="2021-03-10T16:26:37.022"/>
    <p1510:client id="{6D2B676E-FA1A-4B52-A42F-D340189FBFBD}" v="66" dt="2021-09-07T11:43:22.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6176" autoAdjust="0"/>
  </p:normalViewPr>
  <p:slideViewPr>
    <p:cSldViewPr>
      <p:cViewPr varScale="1">
        <p:scale>
          <a:sx n="113" d="100"/>
          <a:sy n="113" d="100"/>
        </p:scale>
        <p:origin x="246" y="96"/>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6408"/>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6A159-A89D-4B8B-9E9F-46CE313083AA}"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D9B80E-B106-4FAE-9EB3-5482E7383ECB}">
      <dgm:prSet/>
      <dgm:spPr/>
      <dgm:t>
        <a:bodyPr/>
        <a:lstStyle/>
        <a:p>
          <a:r>
            <a:rPr lang="el-GR" dirty="0"/>
            <a:t>Σε ποια ηλικία χαρακτηρίζετε τους ανθρώπους ως «ηλικιωμένους»;</a:t>
          </a:r>
          <a:endParaRPr lang="en-US" dirty="0"/>
        </a:p>
      </dgm:t>
    </dgm:pt>
    <dgm:pt modelId="{8DCE1019-C0C6-401C-832A-D772E27C4D6E}" type="parTrans" cxnId="{DB05251A-77E0-43DE-90A4-A4BB16B1C710}">
      <dgm:prSet/>
      <dgm:spPr/>
      <dgm:t>
        <a:bodyPr/>
        <a:lstStyle/>
        <a:p>
          <a:endParaRPr lang="en-US"/>
        </a:p>
      </dgm:t>
    </dgm:pt>
    <dgm:pt modelId="{CC436478-ABE0-4BC2-B07D-D03D1989B016}" type="sibTrans" cxnId="{DB05251A-77E0-43DE-90A4-A4BB16B1C710}">
      <dgm:prSet/>
      <dgm:spPr/>
      <dgm:t>
        <a:bodyPr/>
        <a:lstStyle/>
        <a:p>
          <a:endParaRPr lang="en-US" dirty="0"/>
        </a:p>
      </dgm:t>
    </dgm:pt>
    <dgm:pt modelId="{DBBE48C6-AEB5-4ED9-992C-7F6E9DF8D15E}">
      <dgm:prSet/>
      <dgm:spPr/>
      <dgm:t>
        <a:bodyPr/>
        <a:lstStyle/>
        <a:p>
          <a:r>
            <a:rPr lang="el-GR" dirty="0"/>
            <a:t>Γράψτε την ηλικία.</a:t>
          </a:r>
          <a:endParaRPr lang="en-US" dirty="0"/>
        </a:p>
      </dgm:t>
    </dgm:pt>
    <dgm:pt modelId="{402B380B-4D35-46E0-86A5-B2EAFBD5BD48}" type="parTrans" cxnId="{87A4542B-A23D-42FF-A31C-872BD5F8B3F8}">
      <dgm:prSet/>
      <dgm:spPr/>
      <dgm:t>
        <a:bodyPr/>
        <a:lstStyle/>
        <a:p>
          <a:endParaRPr lang="en-US"/>
        </a:p>
      </dgm:t>
    </dgm:pt>
    <dgm:pt modelId="{A28160A1-ADDA-49AE-B3A7-A626A8C0DEE4}" type="sibTrans" cxnId="{87A4542B-A23D-42FF-A31C-872BD5F8B3F8}">
      <dgm:prSet/>
      <dgm:spPr/>
      <dgm:t>
        <a:bodyPr/>
        <a:lstStyle/>
        <a:p>
          <a:endParaRPr lang="en-US" dirty="0"/>
        </a:p>
      </dgm:t>
    </dgm:pt>
    <dgm:pt modelId="{3FFD432D-B544-472F-AA34-ADB1E51A087C}">
      <dgm:prSet/>
      <dgm:spPr/>
      <dgm:t>
        <a:bodyPr/>
        <a:lstStyle/>
        <a:p>
          <a:r>
            <a:rPr lang="el-GR" dirty="0"/>
            <a:t>Γιατί επιλέξατε αυτήν την ηλικία;</a:t>
          </a:r>
          <a:endParaRPr lang="en-US" dirty="0"/>
        </a:p>
      </dgm:t>
    </dgm:pt>
    <dgm:pt modelId="{11A92C6B-E50E-4747-9322-15D430EC273D}" type="parTrans" cxnId="{218421E8-BD02-4FFE-8EA1-310CFB7C1645}">
      <dgm:prSet/>
      <dgm:spPr/>
      <dgm:t>
        <a:bodyPr/>
        <a:lstStyle/>
        <a:p>
          <a:endParaRPr lang="en-US"/>
        </a:p>
      </dgm:t>
    </dgm:pt>
    <dgm:pt modelId="{C13C24A4-94FE-481F-A146-81775B56E16A}" type="sibTrans" cxnId="{218421E8-BD02-4FFE-8EA1-310CFB7C1645}">
      <dgm:prSet/>
      <dgm:spPr/>
      <dgm:t>
        <a:bodyPr/>
        <a:lstStyle/>
        <a:p>
          <a:endParaRPr lang="en-US" dirty="0"/>
        </a:p>
      </dgm:t>
    </dgm:pt>
    <dgm:pt modelId="{C1A7515D-8FBF-42E8-99E4-8E9208F88464}">
      <dgm:prSet/>
      <dgm:spPr/>
      <dgm:t>
        <a:bodyPr/>
        <a:lstStyle/>
        <a:p>
          <a:r>
            <a:rPr lang="el-GR" dirty="0"/>
            <a:t>Σε ποια ηλικία πιστεύετε ότι θα είστε μεγάλος/-η;</a:t>
          </a:r>
          <a:endParaRPr lang="en-US" dirty="0"/>
        </a:p>
      </dgm:t>
    </dgm:pt>
    <dgm:pt modelId="{3755221B-B69A-470D-8FCB-F39FD6BE83F4}" type="parTrans" cxnId="{D634B13C-4D0E-49E3-BB58-8E9C68228792}">
      <dgm:prSet/>
      <dgm:spPr/>
      <dgm:t>
        <a:bodyPr/>
        <a:lstStyle/>
        <a:p>
          <a:endParaRPr lang="en-US"/>
        </a:p>
      </dgm:t>
    </dgm:pt>
    <dgm:pt modelId="{00BE6E94-F1E1-4B7D-81BA-A322557A239A}" type="sibTrans" cxnId="{D634B13C-4D0E-49E3-BB58-8E9C68228792}">
      <dgm:prSet/>
      <dgm:spPr/>
      <dgm:t>
        <a:bodyPr/>
        <a:lstStyle/>
        <a:p>
          <a:endParaRPr lang="en-US" dirty="0"/>
        </a:p>
      </dgm:t>
    </dgm:pt>
    <dgm:pt modelId="{DDBA00B4-B682-4E54-B3E1-7A49DF412151}">
      <dgm:prSet/>
      <dgm:spPr/>
      <dgm:t>
        <a:bodyPr/>
        <a:lstStyle/>
        <a:p>
          <a:r>
            <a:rPr lang="el-GR" dirty="0"/>
            <a:t>Γράψτε την ηλικία</a:t>
          </a:r>
          <a:r>
            <a:rPr lang="en-GB" dirty="0"/>
            <a:t>. </a:t>
          </a:r>
          <a:endParaRPr lang="en-US" dirty="0"/>
        </a:p>
      </dgm:t>
    </dgm:pt>
    <dgm:pt modelId="{B58B753C-9460-44F4-A7EB-95A893116425}" type="parTrans" cxnId="{8E926182-57F5-4BB3-9EA8-B9D94F93ECDC}">
      <dgm:prSet/>
      <dgm:spPr/>
      <dgm:t>
        <a:bodyPr/>
        <a:lstStyle/>
        <a:p>
          <a:endParaRPr lang="en-US"/>
        </a:p>
      </dgm:t>
    </dgm:pt>
    <dgm:pt modelId="{EF088B9B-DA0A-4C4D-899B-B976EF032275}" type="sibTrans" cxnId="{8E926182-57F5-4BB3-9EA8-B9D94F93ECDC}">
      <dgm:prSet/>
      <dgm:spPr/>
      <dgm:t>
        <a:bodyPr/>
        <a:lstStyle/>
        <a:p>
          <a:endParaRPr lang="en-US" dirty="0"/>
        </a:p>
      </dgm:t>
    </dgm:pt>
    <dgm:pt modelId="{0809025F-57BF-47EC-BB9D-296BC63F000B}">
      <dgm:prSet/>
      <dgm:spPr/>
      <dgm:t>
        <a:bodyPr/>
        <a:lstStyle/>
        <a:p>
          <a:r>
            <a:rPr lang="el-GR" dirty="0"/>
            <a:t>Γιατί επιλέξατε αυτήν την ηλικία;</a:t>
          </a:r>
          <a:endParaRPr lang="en-US" dirty="0"/>
        </a:p>
      </dgm:t>
    </dgm:pt>
    <dgm:pt modelId="{2FA5CEDB-366D-49CA-8688-B4FBEB22AF65}" type="parTrans" cxnId="{E10B745E-B112-4D2B-86AD-6D81764BE9C2}">
      <dgm:prSet/>
      <dgm:spPr/>
      <dgm:t>
        <a:bodyPr/>
        <a:lstStyle/>
        <a:p>
          <a:endParaRPr lang="en-US"/>
        </a:p>
      </dgm:t>
    </dgm:pt>
    <dgm:pt modelId="{B67D5C24-82D3-4C99-8653-814F63713B56}" type="sibTrans" cxnId="{E10B745E-B112-4D2B-86AD-6D81764BE9C2}">
      <dgm:prSet/>
      <dgm:spPr/>
      <dgm:t>
        <a:bodyPr/>
        <a:lstStyle/>
        <a:p>
          <a:endParaRPr lang="en-US"/>
        </a:p>
      </dgm:t>
    </dgm:pt>
    <dgm:pt modelId="{0B321CE0-ACD6-444B-BDC4-3F622D469D01}" type="pres">
      <dgm:prSet presAssocID="{69D6A159-A89D-4B8B-9E9F-46CE313083AA}" presName="Name0" presStyleCnt="0">
        <dgm:presLayoutVars>
          <dgm:dir/>
          <dgm:resizeHandles val="exact"/>
        </dgm:presLayoutVars>
      </dgm:prSet>
      <dgm:spPr/>
      <dgm:t>
        <a:bodyPr/>
        <a:lstStyle/>
        <a:p>
          <a:endParaRPr lang="en-GB"/>
        </a:p>
      </dgm:t>
    </dgm:pt>
    <dgm:pt modelId="{479B57F8-5F0B-47E6-9F91-E1878F43FB32}" type="pres">
      <dgm:prSet presAssocID="{37D9B80E-B106-4FAE-9EB3-5482E7383ECB}" presName="node" presStyleLbl="node1" presStyleIdx="0" presStyleCnt="6">
        <dgm:presLayoutVars>
          <dgm:bulletEnabled val="1"/>
        </dgm:presLayoutVars>
      </dgm:prSet>
      <dgm:spPr/>
      <dgm:t>
        <a:bodyPr/>
        <a:lstStyle/>
        <a:p>
          <a:endParaRPr lang="en-GB"/>
        </a:p>
      </dgm:t>
    </dgm:pt>
    <dgm:pt modelId="{EAAE7F37-C12C-49B0-BC4B-E42B14BDF9EB}" type="pres">
      <dgm:prSet presAssocID="{CC436478-ABE0-4BC2-B07D-D03D1989B016}" presName="sibTrans" presStyleLbl="sibTrans1D1" presStyleIdx="0" presStyleCnt="5"/>
      <dgm:spPr/>
      <dgm:t>
        <a:bodyPr/>
        <a:lstStyle/>
        <a:p>
          <a:endParaRPr lang="en-GB"/>
        </a:p>
      </dgm:t>
    </dgm:pt>
    <dgm:pt modelId="{ED157317-4B99-4F62-8B49-F167E5615706}" type="pres">
      <dgm:prSet presAssocID="{CC436478-ABE0-4BC2-B07D-D03D1989B016}" presName="connectorText" presStyleLbl="sibTrans1D1" presStyleIdx="0" presStyleCnt="5"/>
      <dgm:spPr/>
      <dgm:t>
        <a:bodyPr/>
        <a:lstStyle/>
        <a:p>
          <a:endParaRPr lang="en-GB"/>
        </a:p>
      </dgm:t>
    </dgm:pt>
    <dgm:pt modelId="{2F9B4A67-E9E7-4341-9D97-BE21648E0CCB}" type="pres">
      <dgm:prSet presAssocID="{DBBE48C6-AEB5-4ED9-992C-7F6E9DF8D15E}" presName="node" presStyleLbl="node1" presStyleIdx="1" presStyleCnt="6">
        <dgm:presLayoutVars>
          <dgm:bulletEnabled val="1"/>
        </dgm:presLayoutVars>
      </dgm:prSet>
      <dgm:spPr/>
      <dgm:t>
        <a:bodyPr/>
        <a:lstStyle/>
        <a:p>
          <a:endParaRPr lang="en-GB"/>
        </a:p>
      </dgm:t>
    </dgm:pt>
    <dgm:pt modelId="{EF1029A5-C686-4F32-A97E-4D3DBC2E0FEC}" type="pres">
      <dgm:prSet presAssocID="{A28160A1-ADDA-49AE-B3A7-A626A8C0DEE4}" presName="sibTrans" presStyleLbl="sibTrans1D1" presStyleIdx="1" presStyleCnt="5"/>
      <dgm:spPr/>
      <dgm:t>
        <a:bodyPr/>
        <a:lstStyle/>
        <a:p>
          <a:endParaRPr lang="en-GB"/>
        </a:p>
      </dgm:t>
    </dgm:pt>
    <dgm:pt modelId="{FEDC3269-51FD-4DAF-ABBD-6D745F27A33B}" type="pres">
      <dgm:prSet presAssocID="{A28160A1-ADDA-49AE-B3A7-A626A8C0DEE4}" presName="connectorText" presStyleLbl="sibTrans1D1" presStyleIdx="1" presStyleCnt="5"/>
      <dgm:spPr/>
      <dgm:t>
        <a:bodyPr/>
        <a:lstStyle/>
        <a:p>
          <a:endParaRPr lang="en-GB"/>
        </a:p>
      </dgm:t>
    </dgm:pt>
    <dgm:pt modelId="{3C34001D-C34E-4116-8722-AB9B05DF2F8D}" type="pres">
      <dgm:prSet presAssocID="{3FFD432D-B544-472F-AA34-ADB1E51A087C}" presName="node" presStyleLbl="node1" presStyleIdx="2" presStyleCnt="6">
        <dgm:presLayoutVars>
          <dgm:bulletEnabled val="1"/>
        </dgm:presLayoutVars>
      </dgm:prSet>
      <dgm:spPr/>
      <dgm:t>
        <a:bodyPr/>
        <a:lstStyle/>
        <a:p>
          <a:endParaRPr lang="en-GB"/>
        </a:p>
      </dgm:t>
    </dgm:pt>
    <dgm:pt modelId="{CC1F0951-4221-4A51-800F-E1998B93ADD2}" type="pres">
      <dgm:prSet presAssocID="{C13C24A4-94FE-481F-A146-81775B56E16A}" presName="sibTrans" presStyleLbl="sibTrans1D1" presStyleIdx="2" presStyleCnt="5"/>
      <dgm:spPr/>
      <dgm:t>
        <a:bodyPr/>
        <a:lstStyle/>
        <a:p>
          <a:endParaRPr lang="en-GB"/>
        </a:p>
      </dgm:t>
    </dgm:pt>
    <dgm:pt modelId="{455F87EE-0028-44A0-9974-605A8841456D}" type="pres">
      <dgm:prSet presAssocID="{C13C24A4-94FE-481F-A146-81775B56E16A}" presName="connectorText" presStyleLbl="sibTrans1D1" presStyleIdx="2" presStyleCnt="5"/>
      <dgm:spPr/>
      <dgm:t>
        <a:bodyPr/>
        <a:lstStyle/>
        <a:p>
          <a:endParaRPr lang="en-GB"/>
        </a:p>
      </dgm:t>
    </dgm:pt>
    <dgm:pt modelId="{61C3899D-489C-4DFB-8007-242A2B648155}" type="pres">
      <dgm:prSet presAssocID="{C1A7515D-8FBF-42E8-99E4-8E9208F88464}" presName="node" presStyleLbl="node1" presStyleIdx="3" presStyleCnt="6">
        <dgm:presLayoutVars>
          <dgm:bulletEnabled val="1"/>
        </dgm:presLayoutVars>
      </dgm:prSet>
      <dgm:spPr/>
      <dgm:t>
        <a:bodyPr/>
        <a:lstStyle/>
        <a:p>
          <a:endParaRPr lang="en-GB"/>
        </a:p>
      </dgm:t>
    </dgm:pt>
    <dgm:pt modelId="{9F050F47-3D21-4964-AFBC-5394FBCD9EB8}" type="pres">
      <dgm:prSet presAssocID="{00BE6E94-F1E1-4B7D-81BA-A322557A239A}" presName="sibTrans" presStyleLbl="sibTrans1D1" presStyleIdx="3" presStyleCnt="5"/>
      <dgm:spPr/>
      <dgm:t>
        <a:bodyPr/>
        <a:lstStyle/>
        <a:p>
          <a:endParaRPr lang="en-GB"/>
        </a:p>
      </dgm:t>
    </dgm:pt>
    <dgm:pt modelId="{CCAD4774-D739-475C-83DC-5088133989B1}" type="pres">
      <dgm:prSet presAssocID="{00BE6E94-F1E1-4B7D-81BA-A322557A239A}" presName="connectorText" presStyleLbl="sibTrans1D1" presStyleIdx="3" presStyleCnt="5"/>
      <dgm:spPr/>
      <dgm:t>
        <a:bodyPr/>
        <a:lstStyle/>
        <a:p>
          <a:endParaRPr lang="en-GB"/>
        </a:p>
      </dgm:t>
    </dgm:pt>
    <dgm:pt modelId="{F6D9173A-2680-49F7-B91F-01895F3944AC}" type="pres">
      <dgm:prSet presAssocID="{DDBA00B4-B682-4E54-B3E1-7A49DF412151}" presName="node" presStyleLbl="node1" presStyleIdx="4" presStyleCnt="6">
        <dgm:presLayoutVars>
          <dgm:bulletEnabled val="1"/>
        </dgm:presLayoutVars>
      </dgm:prSet>
      <dgm:spPr/>
      <dgm:t>
        <a:bodyPr/>
        <a:lstStyle/>
        <a:p>
          <a:endParaRPr lang="en-GB"/>
        </a:p>
      </dgm:t>
    </dgm:pt>
    <dgm:pt modelId="{32910203-C989-477B-95F7-EA315C84C363}" type="pres">
      <dgm:prSet presAssocID="{EF088B9B-DA0A-4C4D-899B-B976EF032275}" presName="sibTrans" presStyleLbl="sibTrans1D1" presStyleIdx="4" presStyleCnt="5"/>
      <dgm:spPr/>
      <dgm:t>
        <a:bodyPr/>
        <a:lstStyle/>
        <a:p>
          <a:endParaRPr lang="en-GB"/>
        </a:p>
      </dgm:t>
    </dgm:pt>
    <dgm:pt modelId="{C81B3DEF-1E4F-4781-93B7-F443B265079E}" type="pres">
      <dgm:prSet presAssocID="{EF088B9B-DA0A-4C4D-899B-B976EF032275}" presName="connectorText" presStyleLbl="sibTrans1D1" presStyleIdx="4" presStyleCnt="5"/>
      <dgm:spPr/>
      <dgm:t>
        <a:bodyPr/>
        <a:lstStyle/>
        <a:p>
          <a:endParaRPr lang="en-GB"/>
        </a:p>
      </dgm:t>
    </dgm:pt>
    <dgm:pt modelId="{331BB250-94E5-44D9-8955-CA0A08E9DFD2}" type="pres">
      <dgm:prSet presAssocID="{0809025F-57BF-47EC-BB9D-296BC63F000B}" presName="node" presStyleLbl="node1" presStyleIdx="5" presStyleCnt="6" custLinFactNeighborX="-1239" custLinFactNeighborY="39">
        <dgm:presLayoutVars>
          <dgm:bulletEnabled val="1"/>
        </dgm:presLayoutVars>
      </dgm:prSet>
      <dgm:spPr/>
      <dgm:t>
        <a:bodyPr/>
        <a:lstStyle/>
        <a:p>
          <a:endParaRPr lang="en-GB"/>
        </a:p>
      </dgm:t>
    </dgm:pt>
  </dgm:ptLst>
  <dgm:cxnLst>
    <dgm:cxn modelId="{CF778A50-F196-4C68-9914-D3270D1F68B6}" type="presOf" srcId="{C1A7515D-8FBF-42E8-99E4-8E9208F88464}" destId="{61C3899D-489C-4DFB-8007-242A2B648155}" srcOrd="0" destOrd="0" presId="urn:microsoft.com/office/officeart/2016/7/layout/RepeatingBendingProcessNew"/>
    <dgm:cxn modelId="{218421E8-BD02-4FFE-8EA1-310CFB7C1645}" srcId="{69D6A159-A89D-4B8B-9E9F-46CE313083AA}" destId="{3FFD432D-B544-472F-AA34-ADB1E51A087C}" srcOrd="2" destOrd="0" parTransId="{11A92C6B-E50E-4747-9322-15D430EC273D}" sibTransId="{C13C24A4-94FE-481F-A146-81775B56E16A}"/>
    <dgm:cxn modelId="{0FFE7573-5859-45D0-ACDF-C96A8E25D07A}" type="presOf" srcId="{CC436478-ABE0-4BC2-B07D-D03D1989B016}" destId="{EAAE7F37-C12C-49B0-BC4B-E42B14BDF9EB}" srcOrd="0" destOrd="0" presId="urn:microsoft.com/office/officeart/2016/7/layout/RepeatingBendingProcessNew"/>
    <dgm:cxn modelId="{60D64A9A-C937-48E8-81E4-5C0F5502A75F}" type="presOf" srcId="{CC436478-ABE0-4BC2-B07D-D03D1989B016}" destId="{ED157317-4B99-4F62-8B49-F167E5615706}" srcOrd="1" destOrd="0" presId="urn:microsoft.com/office/officeart/2016/7/layout/RepeatingBendingProcessNew"/>
    <dgm:cxn modelId="{D634B13C-4D0E-49E3-BB58-8E9C68228792}" srcId="{69D6A159-A89D-4B8B-9E9F-46CE313083AA}" destId="{C1A7515D-8FBF-42E8-99E4-8E9208F88464}" srcOrd="3" destOrd="0" parTransId="{3755221B-B69A-470D-8FCB-F39FD6BE83F4}" sibTransId="{00BE6E94-F1E1-4B7D-81BA-A322557A239A}"/>
    <dgm:cxn modelId="{87A4542B-A23D-42FF-A31C-872BD5F8B3F8}" srcId="{69D6A159-A89D-4B8B-9E9F-46CE313083AA}" destId="{DBBE48C6-AEB5-4ED9-992C-7F6E9DF8D15E}" srcOrd="1" destOrd="0" parTransId="{402B380B-4D35-46E0-86A5-B2EAFBD5BD48}" sibTransId="{A28160A1-ADDA-49AE-B3A7-A626A8C0DEE4}"/>
    <dgm:cxn modelId="{72B292F5-F3EA-489E-9E9E-B549E1A372D9}" type="presOf" srcId="{A28160A1-ADDA-49AE-B3A7-A626A8C0DEE4}" destId="{EF1029A5-C686-4F32-A97E-4D3DBC2E0FEC}" srcOrd="0" destOrd="0" presId="urn:microsoft.com/office/officeart/2016/7/layout/RepeatingBendingProcessNew"/>
    <dgm:cxn modelId="{8D5A97B9-1F5F-4C81-A73F-629C80958841}" type="presOf" srcId="{00BE6E94-F1E1-4B7D-81BA-A322557A239A}" destId="{CCAD4774-D739-475C-83DC-5088133989B1}" srcOrd="1" destOrd="0" presId="urn:microsoft.com/office/officeart/2016/7/layout/RepeatingBendingProcessNew"/>
    <dgm:cxn modelId="{419E3665-7B14-4B8F-B14B-5712390DFE95}" type="presOf" srcId="{DDBA00B4-B682-4E54-B3E1-7A49DF412151}" destId="{F6D9173A-2680-49F7-B91F-01895F3944AC}" srcOrd="0" destOrd="0" presId="urn:microsoft.com/office/officeart/2016/7/layout/RepeatingBendingProcessNew"/>
    <dgm:cxn modelId="{BD8207FD-8146-42D3-8479-C33EFF72410D}" type="presOf" srcId="{EF088B9B-DA0A-4C4D-899B-B976EF032275}" destId="{C81B3DEF-1E4F-4781-93B7-F443B265079E}" srcOrd="1" destOrd="0" presId="urn:microsoft.com/office/officeart/2016/7/layout/RepeatingBendingProcessNew"/>
    <dgm:cxn modelId="{670AF028-A481-4021-A1BA-296596BCAE55}" type="presOf" srcId="{DBBE48C6-AEB5-4ED9-992C-7F6E9DF8D15E}" destId="{2F9B4A67-E9E7-4341-9D97-BE21648E0CCB}" srcOrd="0" destOrd="0" presId="urn:microsoft.com/office/officeart/2016/7/layout/RepeatingBendingProcessNew"/>
    <dgm:cxn modelId="{45FA5AE6-AE8C-460D-8953-98FDC340EDB8}" type="presOf" srcId="{A28160A1-ADDA-49AE-B3A7-A626A8C0DEE4}" destId="{FEDC3269-51FD-4DAF-ABBD-6D745F27A33B}" srcOrd="1" destOrd="0" presId="urn:microsoft.com/office/officeart/2016/7/layout/RepeatingBendingProcessNew"/>
    <dgm:cxn modelId="{7524FCF7-0209-4141-A90E-545E53F7D459}" type="presOf" srcId="{C13C24A4-94FE-481F-A146-81775B56E16A}" destId="{455F87EE-0028-44A0-9974-605A8841456D}" srcOrd="1" destOrd="0" presId="urn:microsoft.com/office/officeart/2016/7/layout/RepeatingBendingProcessNew"/>
    <dgm:cxn modelId="{DB05251A-77E0-43DE-90A4-A4BB16B1C710}" srcId="{69D6A159-A89D-4B8B-9E9F-46CE313083AA}" destId="{37D9B80E-B106-4FAE-9EB3-5482E7383ECB}" srcOrd="0" destOrd="0" parTransId="{8DCE1019-C0C6-401C-832A-D772E27C4D6E}" sibTransId="{CC436478-ABE0-4BC2-B07D-D03D1989B016}"/>
    <dgm:cxn modelId="{B55E71FB-F2A0-462E-A1FC-90FC60F8A3A0}" type="presOf" srcId="{00BE6E94-F1E1-4B7D-81BA-A322557A239A}" destId="{9F050F47-3D21-4964-AFBC-5394FBCD9EB8}" srcOrd="0" destOrd="0" presId="urn:microsoft.com/office/officeart/2016/7/layout/RepeatingBendingProcessNew"/>
    <dgm:cxn modelId="{832FE3B6-B900-4B50-88FE-633ABB6CA90E}" type="presOf" srcId="{3FFD432D-B544-472F-AA34-ADB1E51A087C}" destId="{3C34001D-C34E-4116-8722-AB9B05DF2F8D}" srcOrd="0" destOrd="0" presId="urn:microsoft.com/office/officeart/2016/7/layout/RepeatingBendingProcessNew"/>
    <dgm:cxn modelId="{8E926182-57F5-4BB3-9EA8-B9D94F93ECDC}" srcId="{69D6A159-A89D-4B8B-9E9F-46CE313083AA}" destId="{DDBA00B4-B682-4E54-B3E1-7A49DF412151}" srcOrd="4" destOrd="0" parTransId="{B58B753C-9460-44F4-A7EB-95A893116425}" sibTransId="{EF088B9B-DA0A-4C4D-899B-B976EF032275}"/>
    <dgm:cxn modelId="{71734331-4260-4158-B1CC-A1D1793E6A2F}" type="presOf" srcId="{C13C24A4-94FE-481F-A146-81775B56E16A}" destId="{CC1F0951-4221-4A51-800F-E1998B93ADD2}" srcOrd="0" destOrd="0" presId="urn:microsoft.com/office/officeart/2016/7/layout/RepeatingBendingProcessNew"/>
    <dgm:cxn modelId="{72D438FB-543B-4605-B7D3-4BC9225B7D3A}" type="presOf" srcId="{0809025F-57BF-47EC-BB9D-296BC63F000B}" destId="{331BB250-94E5-44D9-8955-CA0A08E9DFD2}" srcOrd="0" destOrd="0" presId="urn:microsoft.com/office/officeart/2016/7/layout/RepeatingBendingProcessNew"/>
    <dgm:cxn modelId="{238B8773-5F8C-4E49-BDA0-5071332782D4}" type="presOf" srcId="{69D6A159-A89D-4B8B-9E9F-46CE313083AA}" destId="{0B321CE0-ACD6-444B-BDC4-3F622D469D01}" srcOrd="0" destOrd="0" presId="urn:microsoft.com/office/officeart/2016/7/layout/RepeatingBendingProcessNew"/>
    <dgm:cxn modelId="{9F42408F-3EFE-4763-8327-77646B1D0643}" type="presOf" srcId="{37D9B80E-B106-4FAE-9EB3-5482E7383ECB}" destId="{479B57F8-5F0B-47E6-9F91-E1878F43FB32}" srcOrd="0" destOrd="0" presId="urn:microsoft.com/office/officeart/2016/7/layout/RepeatingBendingProcessNew"/>
    <dgm:cxn modelId="{CE36E82D-0AC9-4653-95A4-1DB3B3E9BC24}" type="presOf" srcId="{EF088B9B-DA0A-4C4D-899B-B976EF032275}" destId="{32910203-C989-477B-95F7-EA315C84C363}" srcOrd="0" destOrd="0" presId="urn:microsoft.com/office/officeart/2016/7/layout/RepeatingBendingProcessNew"/>
    <dgm:cxn modelId="{E10B745E-B112-4D2B-86AD-6D81764BE9C2}" srcId="{69D6A159-A89D-4B8B-9E9F-46CE313083AA}" destId="{0809025F-57BF-47EC-BB9D-296BC63F000B}" srcOrd="5" destOrd="0" parTransId="{2FA5CEDB-366D-49CA-8688-B4FBEB22AF65}" sibTransId="{B67D5C24-82D3-4C99-8653-814F63713B56}"/>
    <dgm:cxn modelId="{C78582BF-B772-44BC-A665-C7C18AE75B4E}" type="presParOf" srcId="{0B321CE0-ACD6-444B-BDC4-3F622D469D01}" destId="{479B57F8-5F0B-47E6-9F91-E1878F43FB32}" srcOrd="0" destOrd="0" presId="urn:microsoft.com/office/officeart/2016/7/layout/RepeatingBendingProcessNew"/>
    <dgm:cxn modelId="{79921DF1-7F3E-4AC7-8B2B-4F5FFAC5D28A}" type="presParOf" srcId="{0B321CE0-ACD6-444B-BDC4-3F622D469D01}" destId="{EAAE7F37-C12C-49B0-BC4B-E42B14BDF9EB}" srcOrd="1" destOrd="0" presId="urn:microsoft.com/office/officeart/2016/7/layout/RepeatingBendingProcessNew"/>
    <dgm:cxn modelId="{92EEF81C-737B-44B8-9EE6-C595D795AC7A}" type="presParOf" srcId="{EAAE7F37-C12C-49B0-BC4B-E42B14BDF9EB}" destId="{ED157317-4B99-4F62-8B49-F167E5615706}" srcOrd="0" destOrd="0" presId="urn:microsoft.com/office/officeart/2016/7/layout/RepeatingBendingProcessNew"/>
    <dgm:cxn modelId="{5D0FAA17-E1B0-4146-904B-90DC5814D2F8}" type="presParOf" srcId="{0B321CE0-ACD6-444B-BDC4-3F622D469D01}" destId="{2F9B4A67-E9E7-4341-9D97-BE21648E0CCB}" srcOrd="2" destOrd="0" presId="urn:microsoft.com/office/officeart/2016/7/layout/RepeatingBendingProcessNew"/>
    <dgm:cxn modelId="{02CE746F-D52B-4F1A-A1FB-440E668C3801}" type="presParOf" srcId="{0B321CE0-ACD6-444B-BDC4-3F622D469D01}" destId="{EF1029A5-C686-4F32-A97E-4D3DBC2E0FEC}" srcOrd="3" destOrd="0" presId="urn:microsoft.com/office/officeart/2016/7/layout/RepeatingBendingProcessNew"/>
    <dgm:cxn modelId="{D1CABF18-8A11-43A1-9852-9B8E8BAE4B55}" type="presParOf" srcId="{EF1029A5-C686-4F32-A97E-4D3DBC2E0FEC}" destId="{FEDC3269-51FD-4DAF-ABBD-6D745F27A33B}" srcOrd="0" destOrd="0" presId="urn:microsoft.com/office/officeart/2016/7/layout/RepeatingBendingProcessNew"/>
    <dgm:cxn modelId="{1291DB02-1F8E-4DE4-BF8B-759CC75A4651}" type="presParOf" srcId="{0B321CE0-ACD6-444B-BDC4-3F622D469D01}" destId="{3C34001D-C34E-4116-8722-AB9B05DF2F8D}" srcOrd="4" destOrd="0" presId="urn:microsoft.com/office/officeart/2016/7/layout/RepeatingBendingProcessNew"/>
    <dgm:cxn modelId="{3CBAB5CC-A976-4202-B593-5ED9471DD6AC}" type="presParOf" srcId="{0B321CE0-ACD6-444B-BDC4-3F622D469D01}" destId="{CC1F0951-4221-4A51-800F-E1998B93ADD2}" srcOrd="5" destOrd="0" presId="urn:microsoft.com/office/officeart/2016/7/layout/RepeatingBendingProcessNew"/>
    <dgm:cxn modelId="{AF9CF378-0E2B-4DC0-B9A9-C520C623B9DB}" type="presParOf" srcId="{CC1F0951-4221-4A51-800F-E1998B93ADD2}" destId="{455F87EE-0028-44A0-9974-605A8841456D}" srcOrd="0" destOrd="0" presId="urn:microsoft.com/office/officeart/2016/7/layout/RepeatingBendingProcessNew"/>
    <dgm:cxn modelId="{6B1D6439-DB81-4547-8210-2EBB7489FFEC}" type="presParOf" srcId="{0B321CE0-ACD6-444B-BDC4-3F622D469D01}" destId="{61C3899D-489C-4DFB-8007-242A2B648155}" srcOrd="6" destOrd="0" presId="urn:microsoft.com/office/officeart/2016/7/layout/RepeatingBendingProcessNew"/>
    <dgm:cxn modelId="{99F78F68-88AB-4039-8291-D9A85A42B1ED}" type="presParOf" srcId="{0B321CE0-ACD6-444B-BDC4-3F622D469D01}" destId="{9F050F47-3D21-4964-AFBC-5394FBCD9EB8}" srcOrd="7" destOrd="0" presId="urn:microsoft.com/office/officeart/2016/7/layout/RepeatingBendingProcessNew"/>
    <dgm:cxn modelId="{05A1ADC0-DCAE-49EB-A076-95FCFAFA23B0}" type="presParOf" srcId="{9F050F47-3D21-4964-AFBC-5394FBCD9EB8}" destId="{CCAD4774-D739-475C-83DC-5088133989B1}" srcOrd="0" destOrd="0" presId="urn:microsoft.com/office/officeart/2016/7/layout/RepeatingBendingProcessNew"/>
    <dgm:cxn modelId="{DC413DF2-1808-4ADF-973D-DC3E64D2D6C2}" type="presParOf" srcId="{0B321CE0-ACD6-444B-BDC4-3F622D469D01}" destId="{F6D9173A-2680-49F7-B91F-01895F3944AC}" srcOrd="8" destOrd="0" presId="urn:microsoft.com/office/officeart/2016/7/layout/RepeatingBendingProcessNew"/>
    <dgm:cxn modelId="{AE545191-91BA-46D8-9AF2-9526CA3230F7}" type="presParOf" srcId="{0B321CE0-ACD6-444B-BDC4-3F622D469D01}" destId="{32910203-C989-477B-95F7-EA315C84C363}" srcOrd="9" destOrd="0" presId="urn:microsoft.com/office/officeart/2016/7/layout/RepeatingBendingProcessNew"/>
    <dgm:cxn modelId="{56BC93AC-F12E-4B72-9DD0-E82F761ECC1B}" type="presParOf" srcId="{32910203-C989-477B-95F7-EA315C84C363}" destId="{C81B3DEF-1E4F-4781-93B7-F443B265079E}" srcOrd="0" destOrd="0" presId="urn:microsoft.com/office/officeart/2016/7/layout/RepeatingBendingProcessNew"/>
    <dgm:cxn modelId="{D015FC14-E89F-4FB2-BC0A-DF65424F243C}" type="presParOf" srcId="{0B321CE0-ACD6-444B-BDC4-3F622D469D01}" destId="{331BB250-94E5-44D9-8955-CA0A08E9DFD2}"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B9154-539F-4A4E-B5FB-E1D280A3C1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B8BDB17-3406-44B6-9EF8-8E240C426CD8}">
      <dgm:prSet custT="1"/>
      <dgm:spPr>
        <a:solidFill>
          <a:schemeClr val="tx2">
            <a:lumMod val="20000"/>
            <a:lumOff val="80000"/>
          </a:schemeClr>
        </a:solidFill>
      </dgm:spPr>
      <dgm:t>
        <a:bodyPr/>
        <a:lstStyle/>
        <a:p>
          <a:r>
            <a:rPr lang="el-GR" sz="2000" dirty="0">
              <a:solidFill>
                <a:srgbClr val="004680"/>
              </a:solidFill>
            </a:rPr>
            <a:t>Μερικοί πολιτισμοί φαίνεται να διαχειρίζονται την ιδέα του ότι όλα πεθαίνουν καλύτερα από άλλους. Αυτό σημαίνει ότι σε υψηλό επίπεδο δεν φοβούνται το θάνατο.
Αυτοί οι πολιτισμοί μπορούν να αναφερθούν ως πολιτισμοί που </a:t>
          </a:r>
          <a:r>
            <a:rPr lang="el-GR" sz="2000" b="1" dirty="0">
              <a:solidFill>
                <a:srgbClr val="004680"/>
              </a:solidFill>
            </a:rPr>
            <a:t>επιβεβαιώνουν το θάνατο.</a:t>
          </a:r>
          <a:endParaRPr lang="en-US" sz="2700" b="1" dirty="0">
            <a:solidFill>
              <a:schemeClr val="tx1"/>
            </a:solidFill>
          </a:endParaRPr>
        </a:p>
      </dgm:t>
    </dgm:pt>
    <dgm:pt modelId="{A940AA52-95B7-4455-A933-586DE2358BF7}" type="parTrans" cxnId="{076C4CD1-B9FF-44A5-A8CC-F2AD86410AB1}">
      <dgm:prSet/>
      <dgm:spPr/>
      <dgm:t>
        <a:bodyPr/>
        <a:lstStyle/>
        <a:p>
          <a:endParaRPr lang="en-US"/>
        </a:p>
      </dgm:t>
    </dgm:pt>
    <dgm:pt modelId="{3D7CBAF9-B4D6-47CE-9D59-F18C2690ADD9}" type="sibTrans" cxnId="{076C4CD1-B9FF-44A5-A8CC-F2AD86410AB1}">
      <dgm:prSet/>
      <dgm:spPr/>
      <dgm:t>
        <a:bodyPr/>
        <a:lstStyle/>
        <a:p>
          <a:endParaRPr lang="en-US"/>
        </a:p>
      </dgm:t>
    </dgm:pt>
    <dgm:pt modelId="{3F7A57E4-599D-4E86-BB46-E12E6A47F38C}">
      <dgm:prSet custT="1"/>
      <dgm:spPr>
        <a:solidFill>
          <a:schemeClr val="tx2">
            <a:lumMod val="40000"/>
            <a:lumOff val="60000"/>
          </a:schemeClr>
        </a:solidFill>
      </dgm:spPr>
      <dgm:t>
        <a:bodyPr/>
        <a:lstStyle/>
        <a:p>
          <a:r>
            <a:rPr lang="el-GR" sz="2000" dirty="0">
              <a:solidFill>
                <a:srgbClr val="004680"/>
              </a:solidFill>
            </a:rPr>
            <a:t>Σε άλλους πολιτισμούς, η αποστροφή προς τον θάνατο είναι τόσο έντονη που θα μπορούσαν να χαρακτηριστούν ως πολιτισμοί που αρνούνται ή αψηφούν το θάνατο.</a:t>
          </a:r>
          <a:endParaRPr lang="en-US" sz="2000" dirty="0">
            <a:solidFill>
              <a:srgbClr val="004680"/>
            </a:solidFill>
          </a:endParaRPr>
        </a:p>
      </dgm:t>
    </dgm:pt>
    <dgm:pt modelId="{5D6826C3-F9FA-48C4-9CC9-58FF3463EDD5}" type="parTrans" cxnId="{F1ABC405-C187-46C5-9A4A-8134BD47BB40}">
      <dgm:prSet/>
      <dgm:spPr/>
      <dgm:t>
        <a:bodyPr/>
        <a:lstStyle/>
        <a:p>
          <a:endParaRPr lang="en-US"/>
        </a:p>
      </dgm:t>
    </dgm:pt>
    <dgm:pt modelId="{8E1948D2-21ED-46A2-AB48-4DA92C5A789E}" type="sibTrans" cxnId="{F1ABC405-C187-46C5-9A4A-8134BD47BB40}">
      <dgm:prSet/>
      <dgm:spPr/>
      <dgm:t>
        <a:bodyPr/>
        <a:lstStyle/>
        <a:p>
          <a:endParaRPr lang="en-US"/>
        </a:p>
      </dgm:t>
    </dgm:pt>
    <dgm:pt modelId="{3F7CC282-4F96-4695-B3BB-4EB7687E83AA}" type="pres">
      <dgm:prSet presAssocID="{29AB9154-539F-4A4E-B5FB-E1D280A3C191}" presName="linear" presStyleCnt="0">
        <dgm:presLayoutVars>
          <dgm:animLvl val="lvl"/>
          <dgm:resizeHandles val="exact"/>
        </dgm:presLayoutVars>
      </dgm:prSet>
      <dgm:spPr/>
      <dgm:t>
        <a:bodyPr/>
        <a:lstStyle/>
        <a:p>
          <a:endParaRPr lang="en-GB"/>
        </a:p>
      </dgm:t>
    </dgm:pt>
    <dgm:pt modelId="{18D0254B-09B5-496E-AD5F-35EA4DF731F2}" type="pres">
      <dgm:prSet presAssocID="{6B8BDB17-3406-44B6-9EF8-8E240C426CD8}" presName="parentText" presStyleLbl="node1" presStyleIdx="0" presStyleCnt="2">
        <dgm:presLayoutVars>
          <dgm:chMax val="0"/>
          <dgm:bulletEnabled val="1"/>
        </dgm:presLayoutVars>
      </dgm:prSet>
      <dgm:spPr/>
      <dgm:t>
        <a:bodyPr/>
        <a:lstStyle/>
        <a:p>
          <a:endParaRPr lang="en-GB"/>
        </a:p>
      </dgm:t>
    </dgm:pt>
    <dgm:pt modelId="{D22BF9C0-0331-49E7-B264-35A53CE6F218}" type="pres">
      <dgm:prSet presAssocID="{3D7CBAF9-B4D6-47CE-9D59-F18C2690ADD9}" presName="spacer" presStyleCnt="0"/>
      <dgm:spPr/>
    </dgm:pt>
    <dgm:pt modelId="{AE667154-F3BB-45F5-9EFC-4453212BD684}" type="pres">
      <dgm:prSet presAssocID="{3F7A57E4-599D-4E86-BB46-E12E6A47F38C}" presName="parentText" presStyleLbl="node1" presStyleIdx="1" presStyleCnt="2" custLinFactNeighborY="28537">
        <dgm:presLayoutVars>
          <dgm:chMax val="0"/>
          <dgm:bulletEnabled val="1"/>
        </dgm:presLayoutVars>
      </dgm:prSet>
      <dgm:spPr/>
      <dgm:t>
        <a:bodyPr/>
        <a:lstStyle/>
        <a:p>
          <a:endParaRPr lang="en-GB"/>
        </a:p>
      </dgm:t>
    </dgm:pt>
  </dgm:ptLst>
  <dgm:cxnLst>
    <dgm:cxn modelId="{F1ABC405-C187-46C5-9A4A-8134BD47BB40}" srcId="{29AB9154-539F-4A4E-B5FB-E1D280A3C191}" destId="{3F7A57E4-599D-4E86-BB46-E12E6A47F38C}" srcOrd="1" destOrd="0" parTransId="{5D6826C3-F9FA-48C4-9CC9-58FF3463EDD5}" sibTransId="{8E1948D2-21ED-46A2-AB48-4DA92C5A789E}"/>
    <dgm:cxn modelId="{076C4CD1-B9FF-44A5-A8CC-F2AD86410AB1}" srcId="{29AB9154-539F-4A4E-B5FB-E1D280A3C191}" destId="{6B8BDB17-3406-44B6-9EF8-8E240C426CD8}" srcOrd="0" destOrd="0" parTransId="{A940AA52-95B7-4455-A933-586DE2358BF7}" sibTransId="{3D7CBAF9-B4D6-47CE-9D59-F18C2690ADD9}"/>
    <dgm:cxn modelId="{3453D64D-D944-4C44-82BD-5F138B3FA9A0}" type="presOf" srcId="{6B8BDB17-3406-44B6-9EF8-8E240C426CD8}" destId="{18D0254B-09B5-496E-AD5F-35EA4DF731F2}" srcOrd="0" destOrd="0" presId="urn:microsoft.com/office/officeart/2005/8/layout/vList2"/>
    <dgm:cxn modelId="{8DB750DC-C086-48BB-ABB4-2CCDAAD16488}" type="presOf" srcId="{3F7A57E4-599D-4E86-BB46-E12E6A47F38C}" destId="{AE667154-F3BB-45F5-9EFC-4453212BD684}" srcOrd="0" destOrd="0" presId="urn:microsoft.com/office/officeart/2005/8/layout/vList2"/>
    <dgm:cxn modelId="{C7609418-1969-4DB8-BC5B-82D43AFC8816}" type="presOf" srcId="{29AB9154-539F-4A4E-B5FB-E1D280A3C191}" destId="{3F7CC282-4F96-4695-B3BB-4EB7687E83AA}" srcOrd="0" destOrd="0" presId="urn:microsoft.com/office/officeart/2005/8/layout/vList2"/>
    <dgm:cxn modelId="{924EAE47-7DCA-43D9-A5F8-A43184326A1B}" type="presParOf" srcId="{3F7CC282-4F96-4695-B3BB-4EB7687E83AA}" destId="{18D0254B-09B5-496E-AD5F-35EA4DF731F2}" srcOrd="0" destOrd="0" presId="urn:microsoft.com/office/officeart/2005/8/layout/vList2"/>
    <dgm:cxn modelId="{4B61EDAA-1404-4DFE-9139-0BFECCE22775}" type="presParOf" srcId="{3F7CC282-4F96-4695-B3BB-4EB7687E83AA}" destId="{D22BF9C0-0331-49E7-B264-35A53CE6F218}" srcOrd="1" destOrd="0" presId="urn:microsoft.com/office/officeart/2005/8/layout/vList2"/>
    <dgm:cxn modelId="{218FCA92-30D6-4D7F-A6EB-D10B262DE64C}" type="presParOf" srcId="{3F7CC282-4F96-4695-B3BB-4EB7687E83AA}" destId="{AE667154-F3BB-45F5-9EFC-4453212BD68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2/4/2022</a:t>
            </a:fld>
            <a:endParaRPr dirty="0"/>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2/4/2022</a:t>
            </a:fld>
            <a:endParaRPr dirty="0"/>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dirty="0"/>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dirty="0"/>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dirty="0"/>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dirty="0"/>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dirty="0"/>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dirty="0"/>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dirty="0"/>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dirty="0"/>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dirty="0"/>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dirty="0"/>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dirty="0"/>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dirty="0"/>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dirty="0"/>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err="1"/>
              <a:t>Γηρανση</a:t>
            </a:r>
            <a:r>
              <a:rPr lang="el-GR" dirty="0"/>
              <a:t> &amp; ΘΑΝΑΤΟΣ</a:t>
            </a:r>
            <a:endParaRPr lang="en-GB" dirty="0"/>
          </a:p>
        </p:txBody>
      </p:sp>
      <p:sp>
        <p:nvSpPr>
          <p:cNvPr id="3" name="Subtitle 2"/>
          <p:cNvSpPr>
            <a:spLocks noGrp="1"/>
          </p:cNvSpPr>
          <p:nvPr>
            <p:ph type="subTitle" idx="1"/>
          </p:nvPr>
        </p:nvSpPr>
        <p:spPr>
          <a:xfrm>
            <a:off x="1125860" y="3956280"/>
            <a:ext cx="9462851" cy="1272920"/>
          </a:xfrm>
        </p:spPr>
        <p:txBody>
          <a:bodyPr>
            <a:noAutofit/>
          </a:bodyPr>
          <a:lstStyle/>
          <a:p>
            <a:r>
              <a:rPr lang="el-GR" sz="5400" b="1" dirty="0"/>
              <a:t>Ενότητα</a:t>
            </a:r>
            <a:r>
              <a:rPr lang="en-GB" sz="5400" b="1" dirty="0"/>
              <a:t> 4</a:t>
            </a:r>
            <a:br>
              <a:rPr lang="en-GB" sz="5400" b="1" dirty="0"/>
            </a:br>
            <a:r>
              <a:rPr lang="en-GB" sz="5400" b="1" dirty="0"/>
              <a:t/>
            </a:r>
            <a:br>
              <a:rPr lang="en-GB" sz="5400" b="1" dirty="0"/>
            </a:br>
            <a:endParaRPr lang="en-GB" sz="5400" b="1" dirty="0"/>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dirty="0"/>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955234D-81FE-4A76-A366-6F6A55A20E49}"/>
              </a:ext>
            </a:extLst>
          </p:cNvPr>
          <p:cNvSpPr>
            <a:spLocks noGrp="1"/>
          </p:cNvSpPr>
          <p:nvPr>
            <p:ph type="title"/>
          </p:nvPr>
        </p:nvSpPr>
        <p:spPr>
          <a:xfrm>
            <a:off x="1371243" y="685800"/>
            <a:ext cx="9598700" cy="870992"/>
          </a:xfrm>
        </p:spPr>
        <p:txBody>
          <a:bodyPr>
            <a:normAutofit/>
          </a:bodyPr>
          <a:lstStyle/>
          <a:p>
            <a:r>
              <a:rPr lang="el-GR" dirty="0"/>
              <a:t>Όλοι/ες/α γεννιόμαστε και πεθαίνουμε</a:t>
            </a:r>
            <a:endParaRPr lang="en-GB" dirty="0"/>
          </a:p>
        </p:txBody>
      </p:sp>
      <p:sp>
        <p:nvSpPr>
          <p:cNvPr id="4" name="Content Placeholder 3">
            <a:extLst>
              <a:ext uri="{FF2B5EF4-FFF2-40B4-BE49-F238E27FC236}">
                <a16:creationId xmlns="" xmlns:a16="http://schemas.microsoft.com/office/drawing/2014/main" id="{11C0C8DA-7B02-4CF1-A59F-56CCB4A1E522}"/>
              </a:ext>
            </a:extLst>
          </p:cNvPr>
          <p:cNvSpPr>
            <a:spLocks noGrp="1"/>
          </p:cNvSpPr>
          <p:nvPr>
            <p:ph idx="1"/>
          </p:nvPr>
        </p:nvSpPr>
        <p:spPr>
          <a:xfrm>
            <a:off x="1371243" y="1844824"/>
            <a:ext cx="9598700" cy="3581400"/>
          </a:xfrm>
        </p:spPr>
        <p:txBody>
          <a:bodyPr vert="horz" lIns="91440" tIns="45720" rIns="91440" bIns="45720" rtlCol="0" anchor="t">
            <a:normAutofit fontScale="92500" lnSpcReduction="10000"/>
          </a:bodyPr>
          <a:lstStyle/>
          <a:p>
            <a:pPr marL="0" indent="0" algn="just">
              <a:buNone/>
            </a:pPr>
            <a:r>
              <a:rPr lang="el-GR" sz="1950" dirty="0"/>
              <a:t>Όλοι/ες/α γεννιόμαστε και πεθαίνουμε. Ωστόσο, οι πολιτισμοί διαφέρουν ως προς τις πεποιθήσεις τους σχετικά με τη </a:t>
            </a:r>
            <a:r>
              <a:rPr lang="el-GR" sz="1900" dirty="0"/>
              <a:t>διαδικασία</a:t>
            </a:r>
            <a:r>
              <a:rPr lang="el-GR" sz="1950" dirty="0"/>
              <a:t> του θανάτου και το τι γίνεται όταν συμβαίνει ο θάνατος.</a:t>
            </a:r>
            <a:r>
              <a:rPr lang="en-GB" sz="1950" dirty="0"/>
              <a:t> </a:t>
            </a:r>
            <a:endParaRPr lang="el-GR" sz="1950" dirty="0"/>
          </a:p>
          <a:p>
            <a:pPr marL="0" indent="0" algn="just">
              <a:buNone/>
            </a:pPr>
            <a:r>
              <a:rPr lang="el-GR" dirty="0"/>
              <a:t>Ορισμένες θρησκευτικές και πολιτιστικές παραδόσεις, όπως ο Ινδουισμός, βλέπουν ένα κυκλικό μοτίβο ζωής και θανάτου όπου ένα άτομο πιστεύεται ότι πεθαίνει και ξαναγεννιέται με μια νέα ταυτότητα και ότι αυτό μπορεί να συμβεί πολλές φορές</a:t>
            </a:r>
            <a:r>
              <a:rPr lang="en-GB" dirty="0"/>
              <a:t>. </a:t>
            </a:r>
          </a:p>
          <a:p>
            <a:pPr marL="0" indent="0" algn="just">
              <a:buNone/>
            </a:pPr>
            <a:r>
              <a:rPr lang="el-GR" dirty="0"/>
              <a:t>Οι Χριστιανοί πιστεύουν ότι ο θάνατος συμβαίνει μόνο μία φορά, ότι οι άνθρωποι αποβάλλουν τη σωματική τους μορφή και ότι μόνο το πνεύμα συνεχίζει να υπάρχει, και ότι οι πιστοί στη συνέχεια θα καλωσοριστούν στον ουρανό.</a:t>
            </a:r>
          </a:p>
          <a:p>
            <a:pPr marL="0" indent="0" algn="just">
              <a:buNone/>
            </a:pPr>
            <a:r>
              <a:rPr lang="el-GR" dirty="0"/>
              <a:t>Μεταξύ ορισμένων πολιτισμών πιστεύεται ότι ζωντανοί και νεκροί συνυπάρχουν και οι νεκροί μπορούν να επηρεάσουν την ευημερία των ζωντανών.</a:t>
            </a:r>
          </a:p>
          <a:p>
            <a:pPr marL="0" indent="0" algn="just">
              <a:buNone/>
            </a:pPr>
            <a:r>
              <a:rPr lang="el-GR" dirty="0"/>
              <a:t>Σε ορισμένους πολιτισμούς, οι πρόγονοι είναι σεβαστοί και πρέπει να τους φροντίζουμε για να διασφαλιστεί ότι έχουν ό, τι χρειάζονται στη μετά θάνατον ζωή.</a:t>
            </a:r>
            <a:endParaRPr lang="en-GB" dirty="0"/>
          </a:p>
        </p:txBody>
      </p:sp>
      <p:sp>
        <p:nvSpPr>
          <p:cNvPr id="2" name="Slide Number Placeholder 1"/>
          <p:cNvSpPr>
            <a:spLocks noGrp="1"/>
          </p:cNvSpPr>
          <p:nvPr>
            <p:ph type="sldNum" sz="quarter" idx="12"/>
          </p:nvPr>
        </p:nvSpPr>
        <p:spPr/>
        <p:txBody>
          <a:bodyPr/>
          <a:lstStyle/>
          <a:p>
            <a:fld id="{C014DD1E-5D91-48A3-AD6D-45FBA980D106}" type="slidenum">
              <a:rPr lang="en-GB" smtClean="0"/>
              <a:t>10</a:t>
            </a:fld>
            <a:endParaRPr lang="en-GB" dirty="0"/>
          </a:p>
        </p:txBody>
      </p:sp>
    </p:spTree>
    <p:extLst>
      <p:ext uri="{BB962C8B-B14F-4D97-AF65-F5344CB8AC3E}">
        <p14:creationId xmlns:p14="http://schemas.microsoft.com/office/powerpoint/2010/main" val="33723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E2B824-2DA8-452F-A8BA-A9D5654D3967}"/>
              </a:ext>
            </a:extLst>
          </p:cNvPr>
          <p:cNvSpPr>
            <a:spLocks noGrp="1"/>
          </p:cNvSpPr>
          <p:nvPr>
            <p:ph type="title"/>
          </p:nvPr>
        </p:nvSpPr>
        <p:spPr>
          <a:xfrm>
            <a:off x="1371243" y="685800"/>
            <a:ext cx="9598700" cy="1159024"/>
          </a:xfrm>
        </p:spPr>
        <p:txBody>
          <a:bodyPr>
            <a:normAutofit fontScale="90000"/>
          </a:bodyPr>
          <a:lstStyle/>
          <a:p>
            <a:r>
              <a:rPr lang="el-GR" dirty="0"/>
              <a:t>Διαφορετικές αντιλήψεις για το θάνατο και τη μετά θάνατον ζωή</a:t>
            </a:r>
            <a:endParaRPr lang="en-GB" dirty="0"/>
          </a:p>
        </p:txBody>
      </p:sp>
      <p:sp>
        <p:nvSpPr>
          <p:cNvPr id="3" name="Content Placeholder 2">
            <a:extLst>
              <a:ext uri="{FF2B5EF4-FFF2-40B4-BE49-F238E27FC236}">
                <a16:creationId xmlns="" xmlns:a16="http://schemas.microsoft.com/office/drawing/2014/main" id="{DFC174FA-09AE-46C1-A4E0-130D2B4EFCB5}"/>
              </a:ext>
            </a:extLst>
          </p:cNvPr>
          <p:cNvSpPr>
            <a:spLocks noGrp="1"/>
          </p:cNvSpPr>
          <p:nvPr>
            <p:ph idx="1"/>
          </p:nvPr>
        </p:nvSpPr>
        <p:spPr/>
        <p:txBody>
          <a:bodyPr/>
          <a:lstStyle/>
          <a:p>
            <a:pPr marL="0" lvl="0" indent="0" algn="just">
              <a:buNone/>
              <a:defRPr/>
            </a:pPr>
            <a:r>
              <a:rPr lang="el-GR" dirty="0">
                <a:solidFill>
                  <a:srgbClr val="004680"/>
                </a:solidFill>
              </a:rPr>
              <a:t>Η μετά θάνατον ζωή μπορεί να εκληφθεί ως</a:t>
            </a:r>
            <a:r>
              <a:rPr kumimoji="0" lang="en-GB" sz="1999" b="0" i="0" u="none" strike="noStrike" kern="1200" cap="none" spc="0" normalizeH="0" baseline="0" noProof="0" dirty="0">
                <a:ln>
                  <a:noFill/>
                </a:ln>
                <a:solidFill>
                  <a:srgbClr val="004680"/>
                </a:solidFill>
                <a:effectLst/>
                <a:uLnTx/>
                <a:uFillTx/>
                <a:latin typeface="Calibri"/>
                <a:ea typeface="+mn-ea"/>
                <a:cs typeface="+mn-cs"/>
              </a:rPr>
              <a:t>:</a:t>
            </a:r>
          </a:p>
          <a:p>
            <a:pPr lvl="0" algn="just">
              <a:buFont typeface="Wingdings" panose="05000000000000000000" pitchFamily="2" charset="2"/>
              <a:buChar char="§"/>
              <a:defRPr/>
            </a:pPr>
            <a:r>
              <a:rPr lang="el-GR" dirty="0">
                <a:solidFill>
                  <a:srgbClr val="004680"/>
                </a:solidFill>
              </a:rPr>
              <a:t>Ένας τόπος χωρίς νόημα και έρημος (όπως ο Άδης, το βασίλειο των νεκρών στον αρχαίο ελληνικό πολιτισμό).</a:t>
            </a:r>
          </a:p>
          <a:p>
            <a:pPr lvl="0" algn="just">
              <a:buFont typeface="Wingdings" panose="05000000000000000000" pitchFamily="2" charset="2"/>
              <a:buChar char="§"/>
              <a:defRPr/>
            </a:pPr>
            <a:r>
              <a:rPr lang="el-GR" dirty="0">
                <a:solidFill>
                  <a:srgbClr val="004680"/>
                </a:solidFill>
              </a:rPr>
              <a:t>Ένα ευτυχισμένο μέρος (όπως στο Ισλάμ και η αντίληψη του Χριστιανισμού για τον Παράδεισο).</a:t>
            </a:r>
          </a:p>
          <a:p>
            <a:pPr lvl="0" algn="just">
              <a:buFont typeface="Wingdings" panose="05000000000000000000" pitchFamily="2" charset="2"/>
              <a:buChar char="§"/>
              <a:defRPr/>
            </a:pPr>
            <a:r>
              <a:rPr lang="el-GR" dirty="0">
                <a:solidFill>
                  <a:srgbClr val="004680"/>
                </a:solidFill>
              </a:rPr>
              <a:t>Μια άμεση μετάβαση σε μια νέα ζωή που για άλλους οδηγεί σε εντελώς νέες μορφές ύπαρξης (όπως στον Ινδουισμό).</a:t>
            </a:r>
            <a:endParaRPr lang="en-GB" dirty="0"/>
          </a:p>
        </p:txBody>
      </p:sp>
      <p:sp>
        <p:nvSpPr>
          <p:cNvPr id="4" name="Slide Number Placeholder 3">
            <a:extLst>
              <a:ext uri="{FF2B5EF4-FFF2-40B4-BE49-F238E27FC236}">
                <a16:creationId xmlns="" xmlns:a16="http://schemas.microsoft.com/office/drawing/2014/main" id="{4E46CF67-4346-4602-9719-115B37639769}"/>
              </a:ext>
            </a:extLst>
          </p:cNvPr>
          <p:cNvSpPr>
            <a:spLocks noGrp="1"/>
          </p:cNvSpPr>
          <p:nvPr>
            <p:ph type="sldNum" sz="quarter" idx="12"/>
          </p:nvPr>
        </p:nvSpPr>
        <p:spPr/>
        <p:txBody>
          <a:bodyPr/>
          <a:lstStyle/>
          <a:p>
            <a:fld id="{C014DD1E-5D91-48A3-AD6D-45FBA980D106}" type="slidenum">
              <a:rPr lang="en-GB" smtClean="0"/>
              <a:t>11</a:t>
            </a:fld>
            <a:endParaRPr lang="en-GB" dirty="0"/>
          </a:p>
        </p:txBody>
      </p:sp>
    </p:spTree>
    <p:extLst>
      <p:ext uri="{BB962C8B-B14F-4D97-AF65-F5344CB8AC3E}">
        <p14:creationId xmlns:p14="http://schemas.microsoft.com/office/powerpoint/2010/main" val="17641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A1F1A4-2B5B-462F-B1B4-E58B6E6DC7F5}"/>
              </a:ext>
            </a:extLst>
          </p:cNvPr>
          <p:cNvSpPr>
            <a:spLocks noGrp="1"/>
          </p:cNvSpPr>
          <p:nvPr>
            <p:ph type="title"/>
          </p:nvPr>
        </p:nvSpPr>
        <p:spPr/>
        <p:txBody>
          <a:bodyPr/>
          <a:lstStyle/>
          <a:p>
            <a:r>
              <a:rPr lang="el-GR" dirty="0"/>
              <a:t>Άσκηση: Ένας καλός θάνατος</a:t>
            </a:r>
            <a:endParaRPr lang="en-GB" dirty="0"/>
          </a:p>
        </p:txBody>
      </p:sp>
      <p:sp>
        <p:nvSpPr>
          <p:cNvPr id="3" name="Content Placeholder 2">
            <a:extLst>
              <a:ext uri="{FF2B5EF4-FFF2-40B4-BE49-F238E27FC236}">
                <a16:creationId xmlns="" xmlns:a16="http://schemas.microsoft.com/office/drawing/2014/main" id="{8ED81EB2-7A0E-41CD-A843-F712F119EEA9}"/>
              </a:ext>
            </a:extLst>
          </p:cNvPr>
          <p:cNvSpPr>
            <a:spLocks noGrp="1"/>
          </p:cNvSpPr>
          <p:nvPr>
            <p:ph idx="1"/>
          </p:nvPr>
        </p:nvSpPr>
        <p:spPr>
          <a:xfrm>
            <a:off x="1371242" y="1844824"/>
            <a:ext cx="10123769" cy="3581400"/>
          </a:xfrm>
        </p:spPr>
        <p:txBody>
          <a:bodyPr vert="horz" lIns="91440" tIns="45720" rIns="91440" bIns="45720" rtlCol="0" anchor="t">
            <a:normAutofit lnSpcReduction="10000"/>
          </a:bodyPr>
          <a:lstStyle/>
          <a:p>
            <a:pPr marL="0" indent="0" algn="just">
              <a:buNone/>
            </a:pPr>
            <a:r>
              <a:rPr lang="el-GR" sz="1950" dirty="0"/>
              <a:t>Κανείς δεν θέλει να πεθάνει αλλά όταν αυτό συμβεί συνήθως τα περισσότερα άτομα λένε ότι θα ήθελαν έναν καλό θάνατο.</a:t>
            </a:r>
            <a:r>
              <a:rPr lang="en-GB" sz="1950" dirty="0"/>
              <a:t> </a:t>
            </a:r>
            <a:endParaRPr lang="el-GR" sz="1950" dirty="0"/>
          </a:p>
          <a:p>
            <a:pPr marL="0" indent="0" algn="just">
              <a:buNone/>
            </a:pPr>
            <a:endParaRPr lang="el-GR" sz="1950" dirty="0"/>
          </a:p>
          <a:p>
            <a:pPr marL="0" indent="0" algn="just">
              <a:buNone/>
            </a:pPr>
            <a:r>
              <a:rPr lang="el-GR" dirty="0"/>
              <a:t>Ερώτηση</a:t>
            </a:r>
            <a:r>
              <a:rPr lang="en-GB" dirty="0"/>
              <a:t>:</a:t>
            </a:r>
            <a:r>
              <a:rPr lang="el-GR" dirty="0"/>
              <a:t> Τι αντιλαμβάνεστε ως έναν «καλό θάνατο» είτε για τον εαυτό σας είτε για κάποιο μέλος της οικογένειάς σας;  </a:t>
            </a:r>
          </a:p>
          <a:p>
            <a:pPr marL="0" indent="0" algn="just">
              <a:buNone/>
            </a:pPr>
            <a:r>
              <a:rPr lang="el-GR" dirty="0"/>
              <a:t>Η ΑΠΑΝΤΗΣΗ ΣΑΣ</a:t>
            </a:r>
            <a:endParaRPr lang="en-GB" dirty="0"/>
          </a:p>
          <a:p>
            <a:pPr marL="0" indent="0" algn="just">
              <a:buNone/>
            </a:pPr>
            <a:endParaRPr lang="en-GB" dirty="0"/>
          </a:p>
          <a:p>
            <a:pPr marL="0" indent="0" algn="just">
              <a:buNone/>
            </a:pPr>
            <a:r>
              <a:rPr lang="el-GR" dirty="0"/>
              <a:t>Ερώτηση</a:t>
            </a:r>
            <a:r>
              <a:rPr lang="en-GB" dirty="0"/>
              <a:t>: </a:t>
            </a:r>
            <a:r>
              <a:rPr lang="el-GR" dirty="0"/>
              <a:t>Πιστεύετε ότι οι απόψεις σας αντικατοπτρίζουν τις απόψεις της οικογένειάς σας, των συνομηλίκων σας ή των συναδέλφων σας στην εργασία;</a:t>
            </a:r>
          </a:p>
          <a:p>
            <a:pPr marL="0" indent="0" algn="just">
              <a:buNone/>
            </a:pPr>
            <a:r>
              <a:rPr lang="el-GR" dirty="0"/>
              <a:t>Η ΑΠΑΝΤΗΣΗ ΣΑΣ (εξηγήστε γιατί πιστεύετε ότι συμβαίνει αυτό ή όχι).</a:t>
            </a:r>
            <a:endParaRPr lang="en-GB" dirty="0"/>
          </a:p>
        </p:txBody>
      </p:sp>
      <p:sp>
        <p:nvSpPr>
          <p:cNvPr id="4" name="Slide Number Placeholder 3">
            <a:extLst>
              <a:ext uri="{FF2B5EF4-FFF2-40B4-BE49-F238E27FC236}">
                <a16:creationId xmlns="" xmlns:a16="http://schemas.microsoft.com/office/drawing/2014/main" id="{926C67B3-F6EE-4213-8D1F-9D38CC622003}"/>
              </a:ext>
            </a:extLst>
          </p:cNvPr>
          <p:cNvSpPr>
            <a:spLocks noGrp="1"/>
          </p:cNvSpPr>
          <p:nvPr>
            <p:ph type="sldNum" sz="quarter" idx="12"/>
          </p:nvPr>
        </p:nvSpPr>
        <p:spPr/>
        <p:txBody>
          <a:bodyPr/>
          <a:lstStyle/>
          <a:p>
            <a:fld id="{C014DD1E-5D91-48A3-AD6D-45FBA980D106}" type="slidenum">
              <a:rPr lang="en-GB" smtClean="0"/>
              <a:t>12</a:t>
            </a:fld>
            <a:endParaRPr lang="en-GB" dirty="0"/>
          </a:p>
        </p:txBody>
      </p:sp>
      <p:pic>
        <p:nvPicPr>
          <p:cNvPr id="5" name="Picture 4">
            <a:extLst>
              <a:ext uri="{FF2B5EF4-FFF2-40B4-BE49-F238E27FC236}">
                <a16:creationId xmlns="" xmlns:a16="http://schemas.microsoft.com/office/drawing/2014/main" id="{147EEA21-2498-4A84-932D-846B86593D02}"/>
              </a:ext>
            </a:extLst>
          </p:cNvPr>
          <p:cNvPicPr>
            <a:picLocks noChangeAspect="1"/>
          </p:cNvPicPr>
          <p:nvPr/>
        </p:nvPicPr>
        <p:blipFill>
          <a:blip r:embed="rId2"/>
          <a:stretch>
            <a:fillRect/>
          </a:stretch>
        </p:blipFill>
        <p:spPr>
          <a:xfrm>
            <a:off x="11066145" y="5630741"/>
            <a:ext cx="896190" cy="847417"/>
          </a:xfrm>
          <a:prstGeom prst="rect">
            <a:avLst/>
          </a:prstGeom>
        </p:spPr>
      </p:pic>
    </p:spTree>
    <p:extLst>
      <p:ext uri="{BB962C8B-B14F-4D97-AF65-F5344CB8AC3E}">
        <p14:creationId xmlns:p14="http://schemas.microsoft.com/office/powerpoint/2010/main" val="264527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99B3C7-4404-472A-9E6D-D014BC6CF70D}"/>
              </a:ext>
            </a:extLst>
          </p:cNvPr>
          <p:cNvSpPr>
            <a:spLocks noGrp="1"/>
          </p:cNvSpPr>
          <p:nvPr>
            <p:ph type="title"/>
          </p:nvPr>
        </p:nvSpPr>
        <p:spPr/>
        <p:txBody>
          <a:bodyPr/>
          <a:lstStyle/>
          <a:p>
            <a:r>
              <a:rPr lang="el-GR" dirty="0"/>
              <a:t>Πολιτισμοί επιβεβαίωσης και άρνησης/αψήφησης</a:t>
            </a:r>
            <a:r>
              <a:rPr lang="en-US" dirty="0"/>
              <a:t> </a:t>
            </a:r>
            <a:r>
              <a:rPr lang="el-GR" dirty="0"/>
              <a:t>του θανάτου</a:t>
            </a:r>
            <a:endParaRPr lang="en-GB" dirty="0"/>
          </a:p>
        </p:txBody>
      </p:sp>
      <p:graphicFrame>
        <p:nvGraphicFramePr>
          <p:cNvPr id="6" name="Content Placeholder 2">
            <a:extLst>
              <a:ext uri="{FF2B5EF4-FFF2-40B4-BE49-F238E27FC236}">
                <a16:creationId xmlns="" xmlns:a16="http://schemas.microsoft.com/office/drawing/2014/main" id="{7886552F-471D-472E-ABE5-6F4060A681B5}"/>
              </a:ext>
            </a:extLst>
          </p:cNvPr>
          <p:cNvGraphicFramePr>
            <a:graphicFrameLocks noGrp="1"/>
          </p:cNvGraphicFramePr>
          <p:nvPr>
            <p:ph idx="1"/>
            <p:extLst>
              <p:ext uri="{D42A27DB-BD31-4B8C-83A1-F6EECF244321}">
                <p14:modId xmlns:p14="http://schemas.microsoft.com/office/powerpoint/2010/main" val="3040316276"/>
              </p:ext>
            </p:extLst>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64451672-4F48-4A1C-A0FE-124AA83D7C30}"/>
              </a:ext>
            </a:extLst>
          </p:cNvPr>
          <p:cNvSpPr>
            <a:spLocks noGrp="1"/>
          </p:cNvSpPr>
          <p:nvPr>
            <p:ph type="sldNum" sz="quarter" idx="12"/>
          </p:nvPr>
        </p:nvSpPr>
        <p:spPr/>
        <p:txBody>
          <a:bodyPr/>
          <a:lstStyle/>
          <a:p>
            <a:fld id="{C014DD1E-5D91-48A3-AD6D-45FBA980D106}" type="slidenum">
              <a:rPr lang="en-GB" smtClean="0"/>
              <a:t>13</a:t>
            </a:fld>
            <a:endParaRPr lang="en-GB" dirty="0"/>
          </a:p>
        </p:txBody>
      </p:sp>
    </p:spTree>
    <p:extLst>
      <p:ext uri="{BB962C8B-B14F-4D97-AF65-F5344CB8AC3E}">
        <p14:creationId xmlns:p14="http://schemas.microsoft.com/office/powerpoint/2010/main" val="341602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C3833A-5D42-4AB5-818A-672B2AF944D8}"/>
              </a:ext>
            </a:extLst>
          </p:cNvPr>
          <p:cNvSpPr>
            <a:spLocks noGrp="1"/>
          </p:cNvSpPr>
          <p:nvPr>
            <p:ph type="title"/>
          </p:nvPr>
        </p:nvSpPr>
        <p:spPr>
          <a:xfrm>
            <a:off x="1390287" y="685800"/>
            <a:ext cx="9884376" cy="1485900"/>
          </a:xfrm>
        </p:spPr>
        <p:txBody>
          <a:bodyPr>
            <a:normAutofit/>
          </a:bodyPr>
          <a:lstStyle/>
          <a:p>
            <a:r>
              <a:rPr lang="el-GR" dirty="0"/>
              <a:t>Πολιτισμοί που επιβεβαιώνουν το θάνατο</a:t>
            </a:r>
            <a:endParaRPr lang="en-GB" dirty="0"/>
          </a:p>
        </p:txBody>
      </p:sp>
      <p:sp>
        <p:nvSpPr>
          <p:cNvPr id="3" name="Content Placeholder 2">
            <a:extLst>
              <a:ext uri="{FF2B5EF4-FFF2-40B4-BE49-F238E27FC236}">
                <a16:creationId xmlns="" xmlns:a16="http://schemas.microsoft.com/office/drawing/2014/main" id="{E3C6C3E2-0B88-44BB-B9A9-F8B42B3BF29E}"/>
              </a:ext>
            </a:extLst>
          </p:cNvPr>
          <p:cNvSpPr>
            <a:spLocks noGrp="1"/>
          </p:cNvSpPr>
          <p:nvPr>
            <p:ph idx="1"/>
          </p:nvPr>
        </p:nvSpPr>
        <p:spPr>
          <a:xfrm>
            <a:off x="1390287" y="2132856"/>
            <a:ext cx="6175168" cy="3581400"/>
          </a:xfrm>
        </p:spPr>
        <p:txBody>
          <a:bodyPr>
            <a:normAutofit/>
          </a:bodyPr>
          <a:lstStyle/>
          <a:p>
            <a:r>
              <a:rPr lang="el-GR" dirty="0"/>
              <a:t>Ορισμένοι πολιτισμοί αποδέχονται περισσότερο από άλλους τον θάνατο ως αναπόφευκτο.</a:t>
            </a:r>
          </a:p>
          <a:p>
            <a:r>
              <a:rPr lang="el-GR" dirty="0"/>
              <a:t>Τον αντιλαμβάνονται ως απλή μετάβαση από τη μία κατάσταση στην άλλη.</a:t>
            </a:r>
          </a:p>
          <a:p>
            <a:r>
              <a:rPr lang="el-GR" dirty="0"/>
              <a:t>Ο πιο αποτελεσματικός τρόπος για να νικήσετε τον θάνατο είναι να τον αποδεχτείτε.</a:t>
            </a:r>
            <a:endParaRPr lang="en-GB" dirty="0"/>
          </a:p>
        </p:txBody>
      </p:sp>
      <p:pic>
        <p:nvPicPr>
          <p:cNvPr id="5" name="Picture 4">
            <a:extLst>
              <a:ext uri="{FF2B5EF4-FFF2-40B4-BE49-F238E27FC236}">
                <a16:creationId xmlns="" xmlns:a16="http://schemas.microsoft.com/office/drawing/2014/main" id="{5EA94D95-5476-4D51-BABF-CB58C797FD53}"/>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aintStrokes/>
                    </a14:imgEffect>
                  </a14:imgLayer>
                </a14:imgProps>
              </a:ext>
            </a:extLst>
          </a:blip>
          <a:srcRect r="-2" b="19018"/>
          <a:stretch/>
        </p:blipFill>
        <p:spPr>
          <a:xfrm>
            <a:off x="8064004" y="1844824"/>
            <a:ext cx="3210659" cy="3466681"/>
          </a:xfrm>
          <a:prstGeom prst="rect">
            <a:avLst/>
          </a:prstGeom>
          <a:ln>
            <a:noFill/>
          </a:ln>
          <a:effectLst>
            <a:softEdge rad="112500"/>
          </a:effectLst>
        </p:spPr>
      </p:pic>
      <p:sp>
        <p:nvSpPr>
          <p:cNvPr id="4" name="Slide Number Placeholder 3">
            <a:extLst>
              <a:ext uri="{FF2B5EF4-FFF2-40B4-BE49-F238E27FC236}">
                <a16:creationId xmlns="" xmlns:a16="http://schemas.microsoft.com/office/drawing/2014/main" id="{6856EC74-7370-4979-9254-595B9BDA917E}"/>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14</a:t>
            </a:fld>
            <a:endParaRPr lang="en-GB" dirty="0"/>
          </a:p>
        </p:txBody>
      </p:sp>
      <p:sp>
        <p:nvSpPr>
          <p:cNvPr id="6" name="TextBox 5">
            <a:extLst>
              <a:ext uri="{FF2B5EF4-FFF2-40B4-BE49-F238E27FC236}">
                <a16:creationId xmlns="" xmlns:a16="http://schemas.microsoft.com/office/drawing/2014/main" id="{341EB75E-51C3-4870-9C2D-D3130918A718}"/>
              </a:ext>
            </a:extLst>
          </p:cNvPr>
          <p:cNvSpPr txBox="1"/>
          <p:nvPr/>
        </p:nvSpPr>
        <p:spPr>
          <a:xfrm>
            <a:off x="9197476" y="5311505"/>
            <a:ext cx="2141462" cy="230832"/>
          </a:xfrm>
          <a:prstGeom prst="rect">
            <a:avLst/>
          </a:prstGeom>
          <a:noFill/>
        </p:spPr>
        <p:txBody>
          <a:bodyPr wrap="square">
            <a:spAutoFit/>
          </a:bodyPr>
          <a:lstStyle/>
          <a:p>
            <a:r>
              <a:rPr lang="en-GB" sz="900" dirty="0"/>
              <a:t>https://www.pexels.com/search/free/</a:t>
            </a:r>
          </a:p>
        </p:txBody>
      </p:sp>
    </p:spTree>
    <p:extLst>
      <p:ext uri="{BB962C8B-B14F-4D97-AF65-F5344CB8AC3E}">
        <p14:creationId xmlns:p14="http://schemas.microsoft.com/office/powerpoint/2010/main" val="213990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F66CE5-FD66-48B7-A27D-438BA794979F}"/>
              </a:ext>
            </a:extLst>
          </p:cNvPr>
          <p:cNvSpPr>
            <a:spLocks noGrp="1"/>
          </p:cNvSpPr>
          <p:nvPr>
            <p:ph type="title"/>
          </p:nvPr>
        </p:nvSpPr>
        <p:spPr>
          <a:xfrm>
            <a:off x="1390287" y="685800"/>
            <a:ext cx="9884376" cy="1485900"/>
          </a:xfrm>
        </p:spPr>
        <p:txBody>
          <a:bodyPr>
            <a:normAutofit/>
          </a:bodyPr>
          <a:lstStyle/>
          <a:p>
            <a:r>
              <a:rPr lang="el-GR" dirty="0"/>
              <a:t>Πολιτισμοί που αρνούνται/αψηφούν το θάνατο</a:t>
            </a:r>
            <a:endParaRPr lang="en-GB" dirty="0"/>
          </a:p>
        </p:txBody>
      </p:sp>
      <p:sp>
        <p:nvSpPr>
          <p:cNvPr id="3" name="Content Placeholder 2">
            <a:extLst>
              <a:ext uri="{FF2B5EF4-FFF2-40B4-BE49-F238E27FC236}">
                <a16:creationId xmlns="" xmlns:a16="http://schemas.microsoft.com/office/drawing/2014/main" id="{704F5E6C-1FAA-4C77-8EC0-A303DEFE3B48}"/>
              </a:ext>
            </a:extLst>
          </p:cNvPr>
          <p:cNvSpPr>
            <a:spLocks noGrp="1"/>
          </p:cNvSpPr>
          <p:nvPr>
            <p:ph idx="1"/>
          </p:nvPr>
        </p:nvSpPr>
        <p:spPr>
          <a:xfrm>
            <a:off x="1390286" y="2286000"/>
            <a:ext cx="6175168" cy="3581400"/>
          </a:xfrm>
        </p:spPr>
        <p:txBody>
          <a:bodyPr>
            <a:normAutofit/>
          </a:bodyPr>
          <a:lstStyle/>
          <a:p>
            <a:r>
              <a:rPr lang="el-GR" dirty="0"/>
              <a:t>Πολιτισμοί όπου οι άνθρωποι χρησιμοποιούν λέξεις για να περιγράψουν τον θάνατο όπως «φεύγει» για να αποφύγουν τη λέξη «θάνατος».</a:t>
            </a:r>
          </a:p>
          <a:p>
            <a:r>
              <a:rPr lang="el-GR" dirty="0"/>
              <a:t>Συζητούν για την «καταπολέμηση μιας ασθένειας».</a:t>
            </a:r>
          </a:p>
          <a:p>
            <a:r>
              <a:rPr lang="el-GR" dirty="0"/>
              <a:t>Ταυτίζουν τον θάνατο του σώματος με τον θάνατο του εαυτού.</a:t>
            </a:r>
            <a:endParaRPr lang="en-GB" dirty="0"/>
          </a:p>
        </p:txBody>
      </p:sp>
      <p:pic>
        <p:nvPicPr>
          <p:cNvPr id="5" name="Picture 4">
            <a:extLst>
              <a:ext uri="{FF2B5EF4-FFF2-40B4-BE49-F238E27FC236}">
                <a16:creationId xmlns="" xmlns:a16="http://schemas.microsoft.com/office/drawing/2014/main" id="{2992CE94-DD22-4666-A9BA-BB4F396005D7}"/>
              </a:ext>
            </a:extLst>
          </p:cNvPr>
          <p:cNvPicPr>
            <a:picLocks noChangeAspect="1"/>
          </p:cNvPicPr>
          <p:nvPr/>
        </p:nvPicPr>
        <p:blipFill rotWithShape="1">
          <a:blip r:embed="rId2"/>
          <a:srcRect r="-5" b="119"/>
          <a:stretch/>
        </p:blipFill>
        <p:spPr>
          <a:xfrm>
            <a:off x="8064004" y="2264962"/>
            <a:ext cx="3210659" cy="3466681"/>
          </a:xfrm>
          <a:prstGeom prst="rect">
            <a:avLst/>
          </a:prstGeom>
          <a:ln>
            <a:noFill/>
          </a:ln>
          <a:effectLst>
            <a:softEdge rad="112500"/>
          </a:effectLst>
        </p:spPr>
      </p:pic>
      <p:sp>
        <p:nvSpPr>
          <p:cNvPr id="4" name="Slide Number Placeholder 3">
            <a:extLst>
              <a:ext uri="{FF2B5EF4-FFF2-40B4-BE49-F238E27FC236}">
                <a16:creationId xmlns="" xmlns:a16="http://schemas.microsoft.com/office/drawing/2014/main" id="{A24B9A8E-A27E-4006-BD89-C4747A340E6D}"/>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15</a:t>
            </a:fld>
            <a:endParaRPr lang="en-GB" dirty="0"/>
          </a:p>
        </p:txBody>
      </p:sp>
      <p:pic>
        <p:nvPicPr>
          <p:cNvPr id="6" name="Picture 5">
            <a:extLst>
              <a:ext uri="{FF2B5EF4-FFF2-40B4-BE49-F238E27FC236}">
                <a16:creationId xmlns="" xmlns:a16="http://schemas.microsoft.com/office/drawing/2014/main" id="{F1696B33-FDB2-471A-87A1-5CE26B586837}"/>
              </a:ext>
            </a:extLst>
          </p:cNvPr>
          <p:cNvPicPr>
            <a:picLocks noChangeAspect="1"/>
          </p:cNvPicPr>
          <p:nvPr/>
        </p:nvPicPr>
        <p:blipFill>
          <a:blip r:embed="rId3"/>
          <a:stretch>
            <a:fillRect/>
          </a:stretch>
        </p:blipFill>
        <p:spPr>
          <a:xfrm>
            <a:off x="9195218" y="5605249"/>
            <a:ext cx="2145978" cy="262151"/>
          </a:xfrm>
          <a:prstGeom prst="rect">
            <a:avLst/>
          </a:prstGeom>
        </p:spPr>
      </p:pic>
    </p:spTree>
    <p:extLst>
      <p:ext uri="{BB962C8B-B14F-4D97-AF65-F5344CB8AC3E}">
        <p14:creationId xmlns:p14="http://schemas.microsoft.com/office/powerpoint/2010/main" val="66633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64A2A2-5259-4984-8D40-08F13A7249AD}"/>
              </a:ext>
            </a:extLst>
          </p:cNvPr>
          <p:cNvSpPr>
            <a:spLocks noGrp="1"/>
          </p:cNvSpPr>
          <p:nvPr>
            <p:ph type="title"/>
          </p:nvPr>
        </p:nvSpPr>
        <p:spPr>
          <a:xfrm>
            <a:off x="1371243" y="685800"/>
            <a:ext cx="9598700" cy="726976"/>
          </a:xfrm>
        </p:spPr>
        <p:txBody>
          <a:bodyPr/>
          <a:lstStyle/>
          <a:p>
            <a:r>
              <a:rPr lang="el-GR" dirty="0"/>
              <a:t>Άσκηση: Οι πολιτισμικές σας στάσεις</a:t>
            </a:r>
            <a:endParaRPr lang="en-GB" dirty="0"/>
          </a:p>
        </p:txBody>
      </p:sp>
      <p:sp>
        <p:nvSpPr>
          <p:cNvPr id="3" name="Content Placeholder 2">
            <a:extLst>
              <a:ext uri="{FF2B5EF4-FFF2-40B4-BE49-F238E27FC236}">
                <a16:creationId xmlns="" xmlns:a16="http://schemas.microsoft.com/office/drawing/2014/main" id="{404E63F1-9A78-48A8-B367-9DC7D00A59B4}"/>
              </a:ext>
            </a:extLst>
          </p:cNvPr>
          <p:cNvSpPr>
            <a:spLocks noGrp="1"/>
          </p:cNvSpPr>
          <p:nvPr>
            <p:ph idx="1"/>
          </p:nvPr>
        </p:nvSpPr>
        <p:spPr>
          <a:xfrm>
            <a:off x="1485900" y="1638300"/>
            <a:ext cx="9598700" cy="3581400"/>
          </a:xfrm>
        </p:spPr>
        <p:txBody>
          <a:bodyPr>
            <a:normAutofit fontScale="92500" lnSpcReduction="20000"/>
          </a:bodyPr>
          <a:lstStyle/>
          <a:p>
            <a:pPr marL="0" indent="0" algn="just">
              <a:buNone/>
            </a:pPr>
            <a:r>
              <a:rPr lang="el-GR" dirty="0"/>
              <a:t>Σημειώστε τις δηλώσεις που νομίζετε ότι ισχύουν περισσότερο για το πώς σκέφτεστε τον θάνατο.</a:t>
            </a:r>
            <a:r>
              <a:rPr lang="en-GB" dirty="0"/>
              <a:t/>
            </a:r>
            <a:br>
              <a:rPr lang="en-GB" dirty="0"/>
            </a:br>
            <a:endParaRPr lang="en-GB" dirty="0"/>
          </a:p>
          <a:p>
            <a:pPr marL="0" indent="0" algn="just">
              <a:buNone/>
            </a:pPr>
            <a:r>
              <a:rPr lang="el-GR" dirty="0"/>
              <a:t>Α. Βλέπω τον θάνατο ως κάτι που πρέπει να φοβάμαι.</a:t>
            </a:r>
            <a:endParaRPr lang="en-US" dirty="0"/>
          </a:p>
          <a:p>
            <a:pPr marL="0" indent="0" algn="just">
              <a:buNone/>
            </a:pPr>
            <a:r>
              <a:rPr lang="el-GR" dirty="0"/>
              <a:t>Β. Αποδέχομαι τον θάνατο ως μοιραίο, που θα έρθει σε όλους.</a:t>
            </a:r>
            <a:endParaRPr lang="en-US" dirty="0"/>
          </a:p>
          <a:p>
            <a:pPr marL="0" indent="0" algn="just">
              <a:buNone/>
            </a:pPr>
            <a:r>
              <a:rPr lang="el-GR" dirty="0"/>
              <a:t>Γ. Πιστεύω σε μια μετά θάνατον ζωή που κάνει το θάνατο λιγότερο τρομακτικό.</a:t>
            </a:r>
            <a:endParaRPr lang="en-US" dirty="0"/>
          </a:p>
          <a:p>
            <a:pPr marL="0" indent="0" algn="just">
              <a:buNone/>
            </a:pPr>
            <a:r>
              <a:rPr lang="el-GR" dirty="0"/>
              <a:t>Δ. Βλέπω τον θάνατο ως μια μετάβαση από τη μία κατάσταση στην άλλη.</a:t>
            </a:r>
            <a:endParaRPr lang="en-US" dirty="0"/>
          </a:p>
          <a:p>
            <a:pPr marL="0" indent="0" algn="just">
              <a:buNone/>
            </a:pPr>
            <a:r>
              <a:rPr lang="el-GR" dirty="0"/>
              <a:t>Ε.  Δεν πιστεύω στη μετά θάνατον ζωή, οπότε πιστεύω ότι ο θάνατος είναι τελικός.</a:t>
            </a:r>
            <a:endParaRPr lang="en-US" dirty="0"/>
          </a:p>
          <a:p>
            <a:pPr marL="0" indent="0" algn="just">
              <a:buNone/>
            </a:pPr>
            <a:r>
              <a:rPr lang="el-GR" dirty="0"/>
              <a:t>ΣΤ. Ο θάνατος είναι ένα ιδιωτικό γεγονός που αφορά μόνο την πολύ στενή οικογένεια.</a:t>
            </a:r>
            <a:endParaRPr lang="en-US" dirty="0"/>
          </a:p>
          <a:p>
            <a:pPr marL="0" indent="0" algn="just">
              <a:buNone/>
            </a:pPr>
            <a:r>
              <a:rPr lang="en-US" dirty="0"/>
              <a:t>Z. </a:t>
            </a:r>
            <a:r>
              <a:rPr lang="el-GR" dirty="0"/>
              <a:t>Βλέπω τον θάνατο ως κάτι που περιλαμβάνει την ευρύτερη ομάδα οικογένειας και φίλων και κοινότητας.</a:t>
            </a:r>
            <a:endParaRPr lang="en-US" dirty="0"/>
          </a:p>
          <a:p>
            <a:pPr marL="0" indent="0" algn="just">
              <a:buNone/>
            </a:pPr>
            <a:r>
              <a:rPr lang="en-US" dirty="0"/>
              <a:t>H. </a:t>
            </a:r>
            <a:r>
              <a:rPr lang="el-GR" dirty="0"/>
              <a:t>Όταν κάποιος πεθαίνει, το πιο πιθανό είναι να πω ότι «πέθανε» ή «έφυγε».</a:t>
            </a:r>
            <a:endParaRPr lang="en-GB" dirty="0"/>
          </a:p>
        </p:txBody>
      </p:sp>
      <p:sp>
        <p:nvSpPr>
          <p:cNvPr id="4" name="Slide Number Placeholder 3">
            <a:extLst>
              <a:ext uri="{FF2B5EF4-FFF2-40B4-BE49-F238E27FC236}">
                <a16:creationId xmlns="" xmlns:a16="http://schemas.microsoft.com/office/drawing/2014/main" id="{1DD5CBAC-D115-4753-9C0C-3D06C00FB445}"/>
              </a:ext>
            </a:extLst>
          </p:cNvPr>
          <p:cNvSpPr>
            <a:spLocks noGrp="1"/>
          </p:cNvSpPr>
          <p:nvPr>
            <p:ph type="sldNum" sz="quarter" idx="12"/>
          </p:nvPr>
        </p:nvSpPr>
        <p:spPr/>
        <p:txBody>
          <a:bodyPr/>
          <a:lstStyle/>
          <a:p>
            <a:fld id="{C014DD1E-5D91-48A3-AD6D-45FBA980D106}" type="slidenum">
              <a:rPr lang="en-GB" smtClean="0"/>
              <a:t>16</a:t>
            </a:fld>
            <a:endParaRPr lang="en-GB" dirty="0"/>
          </a:p>
        </p:txBody>
      </p:sp>
      <p:pic>
        <p:nvPicPr>
          <p:cNvPr id="5" name="Picture 4">
            <a:extLst>
              <a:ext uri="{FF2B5EF4-FFF2-40B4-BE49-F238E27FC236}">
                <a16:creationId xmlns="" xmlns:a16="http://schemas.microsoft.com/office/drawing/2014/main" id="{CD31D35B-5FAF-4A72-BA13-0F0A5F602B4F}"/>
              </a:ext>
            </a:extLst>
          </p:cNvPr>
          <p:cNvPicPr>
            <a:picLocks noChangeAspect="1"/>
          </p:cNvPicPr>
          <p:nvPr/>
        </p:nvPicPr>
        <p:blipFill>
          <a:blip r:embed="rId2"/>
          <a:stretch>
            <a:fillRect/>
          </a:stretch>
        </p:blipFill>
        <p:spPr>
          <a:xfrm>
            <a:off x="11066145" y="5630741"/>
            <a:ext cx="896190" cy="847417"/>
          </a:xfrm>
          <a:prstGeom prst="rect">
            <a:avLst/>
          </a:prstGeom>
        </p:spPr>
      </p:pic>
    </p:spTree>
    <p:extLst>
      <p:ext uri="{BB962C8B-B14F-4D97-AF65-F5344CB8AC3E}">
        <p14:creationId xmlns:p14="http://schemas.microsoft.com/office/powerpoint/2010/main" val="308879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E65F58-E210-46AA-9509-93FFD9570771}"/>
              </a:ext>
            </a:extLst>
          </p:cNvPr>
          <p:cNvSpPr>
            <a:spLocks noGrp="1"/>
          </p:cNvSpPr>
          <p:nvPr>
            <p:ph type="title"/>
          </p:nvPr>
        </p:nvSpPr>
        <p:spPr>
          <a:xfrm>
            <a:off x="1390287" y="685800"/>
            <a:ext cx="9884376" cy="1485900"/>
          </a:xfrm>
        </p:spPr>
        <p:txBody>
          <a:bodyPr>
            <a:normAutofit/>
          </a:bodyPr>
          <a:lstStyle/>
          <a:p>
            <a:r>
              <a:rPr lang="el-GR" dirty="0"/>
              <a:t>Περίληψη</a:t>
            </a:r>
            <a:endParaRPr lang="en-GB" dirty="0"/>
          </a:p>
        </p:txBody>
      </p:sp>
      <p:sp>
        <p:nvSpPr>
          <p:cNvPr id="3" name="Content Placeholder 2">
            <a:extLst>
              <a:ext uri="{FF2B5EF4-FFF2-40B4-BE49-F238E27FC236}">
                <a16:creationId xmlns="" xmlns:a16="http://schemas.microsoft.com/office/drawing/2014/main" id="{C5A9729B-9665-437D-BC9C-DEFE275BB251}"/>
              </a:ext>
            </a:extLst>
          </p:cNvPr>
          <p:cNvSpPr>
            <a:spLocks noGrp="1"/>
          </p:cNvSpPr>
          <p:nvPr>
            <p:ph idx="1"/>
          </p:nvPr>
        </p:nvSpPr>
        <p:spPr>
          <a:xfrm>
            <a:off x="1390287" y="1988840"/>
            <a:ext cx="10032718" cy="3581400"/>
          </a:xfrm>
        </p:spPr>
        <p:txBody>
          <a:bodyPr>
            <a:normAutofit/>
          </a:bodyPr>
          <a:lstStyle/>
          <a:p>
            <a:pPr marL="0" indent="0" algn="just">
              <a:buNone/>
            </a:pPr>
            <a:r>
              <a:rPr lang="el-GR" i="1" dirty="0"/>
              <a:t>Διαφορετικοί πολιτισμοί έχουν τις δικές τους αντιλήψεις για το πώς είναι καλύτερο να συμβεί ο θάνατος, τι είναι αποδεκτό και τι θεωρείται ένας καλός θάνατος.</a:t>
            </a:r>
          </a:p>
          <a:p>
            <a:pPr marL="0" indent="0" algn="just">
              <a:buNone/>
            </a:pPr>
            <a:r>
              <a:rPr lang="en-GB" i="1" dirty="0"/>
              <a:t/>
            </a:r>
            <a:br>
              <a:rPr lang="en-GB" i="1" dirty="0"/>
            </a:br>
            <a:r>
              <a:rPr lang="el-GR" i="1" dirty="0"/>
              <a:t>Κάποιες από αυτές τις αντιλήψεις για τον θάνατο είναι οι παρακάτω:</a:t>
            </a:r>
            <a:r>
              <a:rPr lang="en-GB" i="1" dirty="0"/>
              <a:t> </a:t>
            </a:r>
          </a:p>
          <a:p>
            <a:pPr marL="0" indent="0" algn="just">
              <a:buNone/>
            </a:pPr>
            <a:r>
              <a:rPr lang="el-GR" i="1" dirty="0"/>
              <a:t>Μη δραματικός, πειθαρχημένος με λίγη συγκίνηση.</a:t>
            </a:r>
          </a:p>
          <a:p>
            <a:pPr marL="0" indent="0" algn="just">
              <a:buNone/>
            </a:pPr>
            <a:r>
              <a:rPr lang="el-GR" i="1" dirty="0"/>
              <a:t>Όταν υπάρχει χρόνος για το άτομο που πεθαίνει να ολοκληρώσει ημιτελείς εργασίες.</a:t>
            </a:r>
          </a:p>
          <a:p>
            <a:pPr marL="0" indent="0" algn="just">
              <a:buNone/>
            </a:pPr>
            <a:r>
              <a:rPr lang="el-GR" i="1" dirty="0"/>
              <a:t>Όταν το άτομο είναι σε θέση να πεθάνει στο σπίτι περιτριγυρισμένο από την οικογένεια και τα  αγαπημένα πρόσωπα.</a:t>
            </a:r>
            <a:endParaRPr lang="en-GB" i="1" dirty="0"/>
          </a:p>
        </p:txBody>
      </p:sp>
      <p:sp>
        <p:nvSpPr>
          <p:cNvPr id="4" name="Slide Number Placeholder 3">
            <a:extLst>
              <a:ext uri="{FF2B5EF4-FFF2-40B4-BE49-F238E27FC236}">
                <a16:creationId xmlns="" xmlns:a16="http://schemas.microsoft.com/office/drawing/2014/main" id="{29F4E664-EE66-464F-8C4A-E12858F34EE3}"/>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17</a:t>
            </a:fld>
            <a:endParaRPr lang="en-GB" dirty="0"/>
          </a:p>
        </p:txBody>
      </p:sp>
    </p:spTree>
    <p:extLst>
      <p:ext uri="{BB962C8B-B14F-4D97-AF65-F5344CB8AC3E}">
        <p14:creationId xmlns:p14="http://schemas.microsoft.com/office/powerpoint/2010/main" val="227912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BB4F86-E8CB-4D36-B1CA-E0889A62B4D0}"/>
              </a:ext>
            </a:extLst>
          </p:cNvPr>
          <p:cNvSpPr>
            <a:spLocks noGrp="1"/>
          </p:cNvSpPr>
          <p:nvPr>
            <p:ph type="title"/>
          </p:nvPr>
        </p:nvSpPr>
        <p:spPr/>
        <p:txBody>
          <a:bodyPr>
            <a:normAutofit/>
          </a:bodyPr>
          <a:lstStyle/>
          <a:p>
            <a:pPr algn="ctr"/>
            <a:r>
              <a:rPr lang="el-GR" sz="5400" dirty="0"/>
              <a:t>ΤΕΛΕΤΟΥΡΓΙΕΣ</a:t>
            </a:r>
            <a:endParaRPr lang="en-GB" sz="5400" dirty="0"/>
          </a:p>
        </p:txBody>
      </p:sp>
      <p:sp>
        <p:nvSpPr>
          <p:cNvPr id="4" name="Slide Number Placeholder 3">
            <a:extLst>
              <a:ext uri="{FF2B5EF4-FFF2-40B4-BE49-F238E27FC236}">
                <a16:creationId xmlns="" xmlns:a16="http://schemas.microsoft.com/office/drawing/2014/main" id="{30CEDE09-2122-4C02-AAF7-395DA0A08723}"/>
              </a:ext>
            </a:extLst>
          </p:cNvPr>
          <p:cNvSpPr>
            <a:spLocks noGrp="1"/>
          </p:cNvSpPr>
          <p:nvPr>
            <p:ph type="sldNum" sz="quarter" idx="12"/>
          </p:nvPr>
        </p:nvSpPr>
        <p:spPr/>
        <p:txBody>
          <a:bodyPr/>
          <a:lstStyle/>
          <a:p>
            <a:fld id="{C014DD1E-5D91-48A3-AD6D-45FBA980D106}" type="slidenum">
              <a:rPr lang="en-GB" smtClean="0"/>
              <a:t>18</a:t>
            </a:fld>
            <a:endParaRPr lang="en-GB" dirty="0"/>
          </a:p>
        </p:txBody>
      </p:sp>
    </p:spTree>
    <p:extLst>
      <p:ext uri="{BB962C8B-B14F-4D97-AF65-F5344CB8AC3E}">
        <p14:creationId xmlns:p14="http://schemas.microsoft.com/office/powerpoint/2010/main" val="221430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38469" y="321154"/>
            <a:ext cx="9598700" cy="1163630"/>
          </a:xfrm>
        </p:spPr>
        <p:txBody>
          <a:bodyPr/>
          <a:lstStyle/>
          <a:p>
            <a:pPr algn="ctr"/>
            <a:r>
              <a:rPr lang="el-GR" dirty="0"/>
              <a:t>Ιεροτελεστίες</a:t>
            </a:r>
            <a:endParaRPr lang="da-DK" dirty="0"/>
          </a:p>
        </p:txBody>
      </p:sp>
      <p:sp>
        <p:nvSpPr>
          <p:cNvPr id="5" name="Pladsholder til indhold 4"/>
          <p:cNvSpPr>
            <a:spLocks noGrp="1"/>
          </p:cNvSpPr>
          <p:nvPr>
            <p:ph sz="half" idx="1"/>
          </p:nvPr>
        </p:nvSpPr>
        <p:spPr>
          <a:xfrm>
            <a:off x="1691190" y="1850441"/>
            <a:ext cx="4619245" cy="4238601"/>
          </a:xfrm>
        </p:spPr>
        <p:txBody>
          <a:bodyPr>
            <a:normAutofit/>
          </a:bodyPr>
          <a:lstStyle/>
          <a:p>
            <a:r>
              <a:rPr lang="el-GR" dirty="0"/>
              <a:t>Ορισμένες τελετουργίες σηματοδοτούν μεταβάσεις - κάποιος ή κάτι πηγαίνει από τη μία κατάσταση στην άλλη κατάσταση, όπως είναι η αλλαγή ηλικίας ή κοινωνικής θέσης (π.χ. γέννηση, εφηβεία, γάμος, χηρεία και θάνατος).</a:t>
            </a:r>
          </a:p>
          <a:p>
            <a:r>
              <a:rPr lang="el-GR" dirty="0"/>
              <a:t>Το 1909, ένας Γάλλος εθνογράφος Arnold Van Gennep εισήγαγε την έννοια του "rite de </a:t>
            </a:r>
            <a:r>
              <a:rPr lang="el-GR" dirty="0" err="1"/>
              <a:t>passage</a:t>
            </a:r>
            <a:r>
              <a:rPr lang="el-GR" dirty="0"/>
              <a:t>" ή «τελετών μετάβασης».</a:t>
            </a:r>
            <a:endParaRPr lang="da-DK" dirty="0"/>
          </a:p>
          <a:p>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004680"/>
              </a:solidFill>
              <a:effectLst/>
              <a:uLnTx/>
              <a:uFillTx/>
              <a:latin typeface="Calibri"/>
              <a:ea typeface="+mn-ea"/>
              <a:cs typeface="+mn-cs"/>
            </a:endParaRPr>
          </a:p>
        </p:txBody>
      </p:sp>
      <p:pic>
        <p:nvPicPr>
          <p:cNvPr id="8" name="Pladsholder til indhold 7"/>
          <p:cNvPicPr>
            <a:picLocks noGrp="1" noChangeAspect="1"/>
          </p:cNvPicPr>
          <p:nvPr>
            <p:ph sz="half" idx="2"/>
          </p:nvPr>
        </p:nvPicPr>
        <p:blipFill>
          <a:blip r:embed="rId2"/>
          <a:stretch>
            <a:fillRect/>
          </a:stretch>
        </p:blipFill>
        <p:spPr>
          <a:xfrm>
            <a:off x="6733935" y="1824546"/>
            <a:ext cx="4496124" cy="3417539"/>
          </a:xfrm>
          <a:prstGeom prst="rect">
            <a:avLst/>
          </a:prstGeom>
        </p:spPr>
      </p:pic>
      <p:sp>
        <p:nvSpPr>
          <p:cNvPr id="9" name="Tekstfelt 8"/>
          <p:cNvSpPr txBox="1"/>
          <p:nvPr/>
        </p:nvSpPr>
        <p:spPr>
          <a:xfrm>
            <a:off x="8853795" y="5351015"/>
            <a:ext cx="2376264" cy="2308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2060"/>
                </a:solidFill>
                <a:effectLst/>
                <a:uLnTx/>
                <a:uFillTx/>
                <a:latin typeface="Calibri"/>
                <a:ea typeface="+mn-ea"/>
                <a:cs typeface="+mn-cs"/>
              </a:rPr>
              <a:t>Buddhist </a:t>
            </a:r>
            <a:r>
              <a:rPr kumimoji="0" lang="da-DK" sz="900" b="0" i="0" u="none" strike="noStrike" kern="1200" cap="none" spc="0" normalizeH="0" baseline="0" noProof="0" dirty="0" err="1">
                <a:ln>
                  <a:noFill/>
                </a:ln>
                <a:solidFill>
                  <a:srgbClr val="002060"/>
                </a:solidFill>
                <a:effectLst/>
                <a:uLnTx/>
                <a:uFillTx/>
                <a:latin typeface="Calibri"/>
                <a:ea typeface="+mn-ea"/>
                <a:cs typeface="+mn-cs"/>
              </a:rPr>
              <a:t>Death</a:t>
            </a:r>
            <a:r>
              <a:rPr kumimoji="0" lang="da-DK" sz="900" b="0" i="0" u="none" strike="noStrike" kern="1200" cap="none" spc="0" normalizeH="0" baseline="0" noProof="0" dirty="0">
                <a:ln>
                  <a:noFill/>
                </a:ln>
                <a:solidFill>
                  <a:srgbClr val="002060"/>
                </a:solidFill>
                <a:effectLst/>
                <a:uLnTx/>
                <a:uFillTx/>
                <a:latin typeface="Calibri"/>
                <a:ea typeface="+mn-ea"/>
                <a:cs typeface="+mn-cs"/>
              </a:rPr>
              <a:t> ritual (dying.lovetoknow.com</a:t>
            </a:r>
            <a:r>
              <a:rPr kumimoji="0" lang="da-DK" sz="9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59247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82" y="548680"/>
            <a:ext cx="9598700" cy="1485900"/>
          </a:xfrm>
        </p:spPr>
        <p:txBody>
          <a:bodyPr/>
          <a:lstStyle/>
          <a:p>
            <a:r>
              <a:rPr lang="el-GR" dirty="0"/>
              <a:t>Μαθησιακοί Στόχοι</a:t>
            </a:r>
            <a:endParaRPr lang="en-GB" dirty="0"/>
          </a:p>
        </p:txBody>
      </p:sp>
      <p:sp>
        <p:nvSpPr>
          <p:cNvPr id="3" name="Content Placeholder 2"/>
          <p:cNvSpPr>
            <a:spLocks noGrp="1"/>
          </p:cNvSpPr>
          <p:nvPr>
            <p:ph idx="1"/>
          </p:nvPr>
        </p:nvSpPr>
        <p:spPr>
          <a:xfrm>
            <a:off x="1125860" y="1484784"/>
            <a:ext cx="9598700" cy="3600400"/>
          </a:xfrm>
        </p:spPr>
        <p:txBody>
          <a:bodyPr>
            <a:normAutofit fontScale="92500" lnSpcReduction="20000"/>
          </a:bodyPr>
          <a:lstStyle/>
          <a:p>
            <a:pPr marL="0" indent="0">
              <a:buNone/>
            </a:pPr>
            <a:r>
              <a:rPr lang="el-GR" dirty="0">
                <a:solidFill>
                  <a:srgbClr val="004680"/>
                </a:solidFill>
              </a:rPr>
              <a:t>Στο τέλος αυτής της ενότητας θα</a:t>
            </a:r>
            <a:r>
              <a:rPr lang="en-GB" dirty="0">
                <a:solidFill>
                  <a:srgbClr val="004680"/>
                </a:solidFill>
              </a:rPr>
              <a:t>:</a:t>
            </a:r>
            <a:endParaRPr lang="el-GR" dirty="0">
              <a:solidFill>
                <a:srgbClr val="004680"/>
              </a:solidFill>
            </a:endParaRPr>
          </a:p>
          <a:p>
            <a:pPr>
              <a:buFont typeface="Wingdings" panose="05000000000000000000" pitchFamily="2" charset="2"/>
              <a:buChar char="§"/>
            </a:pPr>
            <a:r>
              <a:rPr lang="el-GR" dirty="0">
                <a:solidFill>
                  <a:srgbClr val="004680"/>
                </a:solidFill>
              </a:rPr>
              <a:t>Έχετε συζητήσει για τις διαφορετικές στάσεις απέναντι στη γήρανση από πολιτισμό σε πολιτισμό. </a:t>
            </a:r>
          </a:p>
          <a:p>
            <a:pPr>
              <a:buFont typeface="Wingdings" panose="05000000000000000000" pitchFamily="2" charset="2"/>
              <a:buChar char="§"/>
            </a:pPr>
            <a:r>
              <a:rPr lang="el-GR" dirty="0">
                <a:solidFill>
                  <a:srgbClr val="004680"/>
                </a:solidFill>
              </a:rPr>
              <a:t>Έχετε διερευνήσει διαφορετικές πεποιθήσεις για τον θάνατο.</a:t>
            </a:r>
          </a:p>
          <a:p>
            <a:pPr>
              <a:buFont typeface="Wingdings" panose="05000000000000000000" pitchFamily="2" charset="2"/>
              <a:buChar char="§"/>
            </a:pPr>
            <a:r>
              <a:rPr lang="el-GR" dirty="0">
                <a:solidFill>
                  <a:srgbClr val="004680"/>
                </a:solidFill>
              </a:rPr>
              <a:t>Έχετε προσδιορίσει τις δικές σας πολιτισμικές στάσεις απέναντι στη γήρανση και τον θάνατο.</a:t>
            </a:r>
          </a:p>
          <a:p>
            <a:pPr>
              <a:buFont typeface="Wingdings" panose="05000000000000000000" pitchFamily="2" charset="2"/>
              <a:buChar char="§"/>
            </a:pPr>
            <a:r>
              <a:rPr lang="el-GR" dirty="0">
                <a:solidFill>
                  <a:srgbClr val="004680"/>
                </a:solidFill>
              </a:rPr>
              <a:t>Κατανοήσετε τους θρησκευτικούς κανόνες και τις έννοιες για τον θάνατο μέσα από μια συγκριτική προσέγγιση.</a:t>
            </a:r>
          </a:p>
          <a:p>
            <a:pPr>
              <a:buFont typeface="Wingdings" panose="05000000000000000000" pitchFamily="2" charset="2"/>
              <a:buChar char="§"/>
            </a:pPr>
            <a:r>
              <a:rPr lang="el-GR" dirty="0">
                <a:solidFill>
                  <a:srgbClr val="004680"/>
                </a:solidFill>
              </a:rPr>
              <a:t>Αναγνωρίζετε τη σημασία των «τελετουργιών μετάβασης» όταν κάποιος αντιμετωπίζει τον θάνατο.</a:t>
            </a:r>
          </a:p>
          <a:p>
            <a:pPr>
              <a:buFont typeface="Wingdings" panose="05000000000000000000" pitchFamily="2" charset="2"/>
              <a:buChar char="§"/>
            </a:pPr>
            <a:r>
              <a:rPr lang="el-GR" dirty="0">
                <a:solidFill>
                  <a:srgbClr val="004680"/>
                </a:solidFill>
              </a:rPr>
              <a:t>Μάθετε για τις αντιλήψεις των μεγάλων θρησκειών για τον θάνατο.</a:t>
            </a:r>
          </a:p>
          <a:p>
            <a:pPr>
              <a:buFont typeface="Wingdings" panose="05000000000000000000" pitchFamily="2" charset="2"/>
              <a:buChar char="§"/>
            </a:pPr>
            <a:r>
              <a:rPr lang="el-GR" dirty="0">
                <a:solidFill>
                  <a:srgbClr val="004680"/>
                </a:solidFill>
              </a:rPr>
              <a:t>Έχετε συνειδητοποιήσει ότι η κατανόηση διαφορετικών πολιτισμικών στάσεων απέναντι στη γήρανση και στο θάνατο μπορεί να σας βοηθήσει στην εργασία σας.</a:t>
            </a:r>
            <a:endParaRPr lang="en-GB" dirty="0">
              <a:solidFill>
                <a:srgbClr val="004680"/>
              </a:solidFill>
            </a:endParaRPr>
          </a:p>
        </p:txBody>
      </p:sp>
      <p:sp>
        <p:nvSpPr>
          <p:cNvPr id="4" name="Slide Number Placeholder 3"/>
          <p:cNvSpPr>
            <a:spLocks noGrp="1"/>
          </p:cNvSpPr>
          <p:nvPr>
            <p:ph type="sldNum" sz="quarter" idx="12"/>
          </p:nvPr>
        </p:nvSpPr>
        <p:spPr/>
        <p:txBody>
          <a:bodyPr/>
          <a:lstStyle/>
          <a:p>
            <a:fld id="{C014DD1E-5D91-48A3-AD6D-45FBA980D106}" type="slidenum">
              <a:rPr lang="en-GB" smtClean="0"/>
              <a:t>2</a:t>
            </a:fld>
            <a:endParaRPr lang="en-GB" dirty="0"/>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l-GR" dirty="0"/>
              <a:t>Τελετουργίες μετάβασης</a:t>
            </a:r>
            <a:endParaRPr lang="da-DK" dirty="0"/>
          </a:p>
        </p:txBody>
      </p:sp>
      <p:sp>
        <p:nvSpPr>
          <p:cNvPr id="4" name="Pladsholder til indhold 3"/>
          <p:cNvSpPr>
            <a:spLocks noGrp="1"/>
          </p:cNvSpPr>
          <p:nvPr>
            <p:ph idx="1"/>
          </p:nvPr>
        </p:nvSpPr>
        <p:spPr>
          <a:xfrm>
            <a:off x="1485900" y="1428750"/>
            <a:ext cx="9598700" cy="4310608"/>
          </a:xfrm>
        </p:spPr>
        <p:txBody>
          <a:bodyPr/>
          <a:lstStyle/>
          <a:p>
            <a:pPr marL="0" indent="0" algn="just">
              <a:buNone/>
            </a:pPr>
            <a:r>
              <a:rPr lang="el-GR" dirty="0"/>
              <a:t>Ο Van Gennep διαπίστωσε ότι παρόλο που οι τελετουργίες μετάβασης διαφέρουν από πολιτισμό σε πολιτισμό, όλες έχουν μια κοινή δομή που αποτελείται από τις ακόλουθες τρεις φάσεις:</a:t>
            </a:r>
            <a:r>
              <a:rPr lang="en-GB" dirty="0"/>
              <a:t> </a:t>
            </a:r>
            <a:endParaRPr lang="el-GR" dirty="0"/>
          </a:p>
          <a:p>
            <a:pPr algn="just">
              <a:buFont typeface="Wingdings" panose="05000000000000000000" pitchFamily="2" charset="2"/>
              <a:buChar char="§"/>
            </a:pPr>
            <a:r>
              <a:rPr lang="el-GR" dirty="0"/>
              <a:t>Ιεροτελεστίες διαχωρισμού, όπου το υποκείμενο του τελετουργικού διαχωρίζεται από το συνηθισμένο του πλαίσιο.</a:t>
            </a:r>
            <a:endParaRPr lang="en-US" dirty="0"/>
          </a:p>
          <a:p>
            <a:pPr algn="just">
              <a:buFont typeface="Wingdings" panose="05000000000000000000" pitchFamily="2" charset="2"/>
              <a:buChar char="§"/>
            </a:pPr>
            <a:r>
              <a:rPr lang="el-GR" dirty="0"/>
              <a:t>Περιοριστικές τελετές, όπου πραγματοποιείται η ίδια η μετάβαση.</a:t>
            </a:r>
            <a:endParaRPr lang="en-US" dirty="0"/>
          </a:p>
          <a:p>
            <a:pPr algn="just">
              <a:buFont typeface="Wingdings" panose="05000000000000000000" pitchFamily="2" charset="2"/>
              <a:buChar char="§"/>
            </a:pPr>
            <a:r>
              <a:rPr lang="el-GR" dirty="0"/>
              <a:t>Ιεροτελεστίες ενσωμάτωσης, όπου το υποκείμενο αποτελεί μέρος του νέου του πλαισίου.</a:t>
            </a:r>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004680"/>
              </a:solidFill>
              <a:effectLst/>
              <a:uLnTx/>
              <a:uFillTx/>
              <a:latin typeface="Calibri"/>
              <a:ea typeface="+mn-ea"/>
              <a:cs typeface="+mn-cs"/>
            </a:endParaRPr>
          </a:p>
        </p:txBody>
      </p:sp>
      <p:pic>
        <p:nvPicPr>
          <p:cNvPr id="5" name="Billede 4"/>
          <p:cNvPicPr>
            <a:picLocks noChangeAspect="1"/>
          </p:cNvPicPr>
          <p:nvPr/>
        </p:nvPicPr>
        <p:blipFill>
          <a:blip r:embed="rId2"/>
          <a:stretch>
            <a:fillRect/>
          </a:stretch>
        </p:blipFill>
        <p:spPr>
          <a:xfrm>
            <a:off x="3387864" y="4304687"/>
            <a:ext cx="5316139" cy="1636681"/>
          </a:xfrm>
          <a:prstGeom prst="rect">
            <a:avLst/>
          </a:prstGeom>
        </p:spPr>
      </p:pic>
      <p:sp>
        <p:nvSpPr>
          <p:cNvPr id="6" name="Tekstfelt 5"/>
          <p:cNvSpPr txBox="1"/>
          <p:nvPr/>
        </p:nvSpPr>
        <p:spPr>
          <a:xfrm>
            <a:off x="3371698" y="5941368"/>
            <a:ext cx="5316139" cy="2308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002060"/>
                </a:solidFill>
                <a:effectLst/>
                <a:uLnTx/>
                <a:uFillTx/>
                <a:latin typeface="Calibri"/>
                <a:ea typeface="+mn-ea"/>
                <a:cs typeface="+mn-cs"/>
              </a:rPr>
              <a:t>Maasai-rite-de-passage  atheleticcourage.com</a:t>
            </a:r>
          </a:p>
        </p:txBody>
      </p:sp>
    </p:spTree>
    <p:extLst>
      <p:ext uri="{BB962C8B-B14F-4D97-AF65-F5344CB8AC3E}">
        <p14:creationId xmlns:p14="http://schemas.microsoft.com/office/powerpoint/2010/main" val="103457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71243" y="685800"/>
            <a:ext cx="9598700" cy="726976"/>
          </a:xfrm>
        </p:spPr>
        <p:txBody>
          <a:bodyPr/>
          <a:lstStyle/>
          <a:p>
            <a:r>
              <a:rPr lang="el-GR" dirty="0"/>
              <a:t>Στάδια τελετουργιών</a:t>
            </a:r>
            <a:r>
              <a:rPr lang="da-DK" dirty="0"/>
              <a:t> </a:t>
            </a:r>
            <a:r>
              <a:rPr lang="da-DK" sz="1400" dirty="0"/>
              <a:t>(</a:t>
            </a:r>
            <a:r>
              <a:rPr lang="el-GR" sz="1400" dirty="0"/>
              <a:t>συν</a:t>
            </a:r>
            <a:r>
              <a:rPr lang="da-DK" sz="1400" dirty="0"/>
              <a:t>.)</a:t>
            </a:r>
          </a:p>
        </p:txBody>
      </p:sp>
      <p:sp>
        <p:nvSpPr>
          <p:cNvPr id="4" name="Pladsholder til indhold 3"/>
          <p:cNvSpPr>
            <a:spLocks noGrp="1"/>
          </p:cNvSpPr>
          <p:nvPr>
            <p:ph idx="1"/>
          </p:nvPr>
        </p:nvSpPr>
        <p:spPr>
          <a:xfrm>
            <a:off x="1371243" y="1556792"/>
            <a:ext cx="9598700" cy="4310608"/>
          </a:xfrm>
        </p:spPr>
        <p:txBody>
          <a:bodyPr>
            <a:normAutofit/>
          </a:bodyPr>
          <a:lstStyle/>
          <a:p>
            <a:pPr algn="just">
              <a:buFont typeface="Wingdings" panose="05000000000000000000" pitchFamily="2" charset="2"/>
              <a:buChar char="§"/>
            </a:pPr>
            <a:r>
              <a:rPr lang="el-GR" dirty="0"/>
              <a:t>Στάδιο διαχωρισμού</a:t>
            </a:r>
            <a:r>
              <a:rPr lang="en-GB" dirty="0"/>
              <a:t>: </a:t>
            </a:r>
          </a:p>
          <a:p>
            <a:pPr marL="0" indent="0" algn="just">
              <a:buNone/>
            </a:pPr>
            <a:r>
              <a:rPr lang="el-GR" dirty="0"/>
              <a:t>Το υποκείμενο της τελετουργίας, δηλαδή το άτομο το οποίο αφορά το τελετουργικό (ο μυημένος) διαχωρίζεται από το συνηθισμένο πλαίσιο. Αυτό συμβολίζεται με ειδικό τρόπο π.χ. ο/η μυημένος/η είναι ντυμένος/η με ειδικά ρούχα ή βαμμένος/η σε ειδικά χρώματα.</a:t>
            </a:r>
          </a:p>
          <a:p>
            <a:pPr algn="just">
              <a:buFont typeface="Wingdings" panose="05000000000000000000" pitchFamily="2" charset="2"/>
              <a:buChar char="§"/>
            </a:pPr>
            <a:r>
              <a:rPr lang="el-GR" dirty="0"/>
              <a:t>Στάδιο περιορισμού</a:t>
            </a:r>
            <a:r>
              <a:rPr lang="en-GB" dirty="0"/>
              <a:t>:</a:t>
            </a:r>
            <a:endParaRPr lang="el-GR" dirty="0"/>
          </a:p>
          <a:p>
            <a:pPr marL="0" indent="0" algn="just">
              <a:buNone/>
            </a:pPr>
            <a:r>
              <a:rPr lang="el-GR" dirty="0"/>
              <a:t>Ο χρόνος στο τελετουργικό όταν πραγματοποιείται η αλλαγή (μεταμόρφωση). Ο όρος ‘’περιοριστικός’’ προέρχεται από τη λατινική λέξη "limen", που σημαίνει όριο. Σε αυτή τη φάση πρέπει να ξεπεραστεί το όριο μεταξύ του παλιού και του νέου. Το όριο πρέπει να αναγνωρίζεται συμβολικά. Σηματοδοτεί ότι ο/η μυημένος/η αφήνει το παρελθόν πίσω του και εισέρχεται σε μια νέα κατάσταση. Το υποκείμενο εδώ είναι η "επαναφορά". Ο/η μυημένος/η είναι χωρίς κατάσταση και ταυτότητα. Αυτή η κατάσταση μεταξύ της παλιάς και της νέας ταυτότητας είναι «ρευστή». Ο/η μυημένος/η είναι υπαρξιακά ευάλωτος/η, αλλά και ευαίσθητος/η στην αλλαγή που θα επιφέρει το τελετουργικό.</a:t>
            </a:r>
            <a:endParaRPr lang="en-GB"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133860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l-GR" dirty="0"/>
              <a:t>Στάδια τελετουργιών</a:t>
            </a:r>
            <a:r>
              <a:rPr lang="en-GB" dirty="0"/>
              <a:t> </a:t>
            </a:r>
            <a:r>
              <a:rPr lang="en-GB" sz="1400" dirty="0"/>
              <a:t>(</a:t>
            </a:r>
            <a:r>
              <a:rPr lang="el-GR" sz="1400" dirty="0"/>
              <a:t>συν</a:t>
            </a:r>
            <a:r>
              <a:rPr lang="en-GB" sz="1400" dirty="0"/>
              <a:t>.)</a:t>
            </a:r>
          </a:p>
        </p:txBody>
      </p:sp>
      <p:sp>
        <p:nvSpPr>
          <p:cNvPr id="4" name="Pladsholder til indhold 3"/>
          <p:cNvSpPr>
            <a:spLocks noGrp="1"/>
          </p:cNvSpPr>
          <p:nvPr>
            <p:ph idx="1"/>
          </p:nvPr>
        </p:nvSpPr>
        <p:spPr>
          <a:xfrm>
            <a:off x="1371243" y="2060848"/>
            <a:ext cx="9598700" cy="3806552"/>
          </a:xfrm>
        </p:spPr>
        <p:txBody>
          <a:bodyPr>
            <a:normAutofit lnSpcReduction="10000"/>
          </a:bodyPr>
          <a:lstStyle/>
          <a:p>
            <a:pPr lvl="0"/>
            <a:r>
              <a:rPr lang="el-GR" dirty="0"/>
              <a:t>Στάδιο ενσωμάτωσης</a:t>
            </a:r>
            <a:endParaRPr lang="en-GB" dirty="0"/>
          </a:p>
          <a:p>
            <a:pPr marL="0" lvl="0" indent="0" algn="just">
              <a:buNone/>
            </a:pPr>
            <a:r>
              <a:rPr lang="el-GR" dirty="0"/>
              <a:t>Ο μυημένος έχει πλέον αποκτήσει ένα νέο καθεστώς και μια νέα ταυτότητα. Η ενσωμάτωση πραγματοποιείται συχνά σε εορταστικές μορφές. Τυχόν ταμπού από τη δεύτερη φάση καταργούνται. Αυτή η φάση χαρακτηρίζεται από το γεγονός ότι αυτό που λέγεται και γίνεται δεν είναι πλέον τόσο έντονο, και επομένως δεν εκλαμβάνεται ως τόσο ιερή. Αντί της ενσωμάτωσης, μπορεί κανείς να μιλήσει και για ιεροποίηση (αγιοποίηση). Αυτό γίνεται συχνά με ανταλλαγή δώρων ή με ομιλίες. Ο μυημένος μπορεί επίσης να αποκτήσει νέο όνομα ή τίτλο.</a:t>
            </a:r>
          </a:p>
          <a:p>
            <a:pPr marL="0" lvl="0" indent="0" algn="just">
              <a:buNone/>
            </a:pPr>
            <a:r>
              <a:rPr lang="el-GR" dirty="0"/>
              <a:t>Ένα μεταβατικό τελετουργικό είναι συνεπώς ένα τελετουργικό που σηματοδοτεί την αλλαγή του καθεστώτος. Αυτός ο τύπος τελετουργίας είναι γνωστός σε όλες τις κοινωνίες και τις θρησκείες. Το μοντέλο ανάλυσης μπορεί να εφαρμοστεί σε κάθε είδους μεταβάσεις ζωής και θρησκείες. Οι τελετουργίες, από μόνες τους, είναι διαφορετικές.</a:t>
            </a:r>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2447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B64474-15C9-4A39-B9F6-ECFA33FFF463}"/>
              </a:ext>
            </a:extLst>
          </p:cNvPr>
          <p:cNvSpPr>
            <a:spLocks noGrp="1"/>
          </p:cNvSpPr>
          <p:nvPr>
            <p:ph type="title"/>
          </p:nvPr>
        </p:nvSpPr>
        <p:spPr/>
        <p:txBody>
          <a:bodyPr/>
          <a:lstStyle/>
          <a:p>
            <a:r>
              <a:rPr lang="el-GR" dirty="0"/>
              <a:t>Άσκηση</a:t>
            </a:r>
            <a:r>
              <a:rPr lang="en-GB" dirty="0"/>
              <a:t>: </a:t>
            </a:r>
            <a:r>
              <a:rPr lang="el-GR" dirty="0"/>
              <a:t>Τελετουργίες</a:t>
            </a:r>
            <a:r>
              <a:rPr lang="en-GB" dirty="0"/>
              <a:t> </a:t>
            </a:r>
          </a:p>
        </p:txBody>
      </p:sp>
      <p:sp>
        <p:nvSpPr>
          <p:cNvPr id="3" name="Content Placeholder 2">
            <a:extLst>
              <a:ext uri="{FF2B5EF4-FFF2-40B4-BE49-F238E27FC236}">
                <a16:creationId xmlns="" xmlns:a16="http://schemas.microsoft.com/office/drawing/2014/main" id="{D2B6B156-07C2-4B56-A80C-6571DEE8DC2E}"/>
              </a:ext>
            </a:extLst>
          </p:cNvPr>
          <p:cNvSpPr>
            <a:spLocks noGrp="1"/>
          </p:cNvSpPr>
          <p:nvPr>
            <p:ph idx="1"/>
          </p:nvPr>
        </p:nvSpPr>
        <p:spPr>
          <a:xfrm>
            <a:off x="1371243" y="1844824"/>
            <a:ext cx="9598700" cy="3581400"/>
          </a:xfrm>
        </p:spPr>
        <p:txBody>
          <a:bodyPr/>
          <a:lstStyle/>
          <a:p>
            <a:pPr marL="0" indent="0">
              <a:buNone/>
            </a:pPr>
            <a:r>
              <a:rPr lang="el-GR" dirty="0"/>
              <a:t>Σκεφτείτε την κουλτούρα στην οποία ανήκετε και γράψτε τα κύρια μέρη των τελετουργιών που λαμβάνουν χώρα για κάποιον όταν πεθάνει.</a:t>
            </a:r>
            <a:r>
              <a:rPr lang="en-GB" dirty="0"/>
              <a:t> </a:t>
            </a:r>
            <a:endParaRPr lang="el-GR" dirty="0"/>
          </a:p>
          <a:p>
            <a:pPr>
              <a:buFont typeface="Wingdings" panose="05000000000000000000" pitchFamily="2" charset="2"/>
              <a:buChar char="§"/>
            </a:pPr>
            <a:r>
              <a:rPr lang="el-GR" dirty="0"/>
              <a:t>Πρώτα….</a:t>
            </a:r>
          </a:p>
          <a:p>
            <a:pPr>
              <a:buFont typeface="Wingdings" panose="05000000000000000000" pitchFamily="2" charset="2"/>
              <a:buChar char="§"/>
            </a:pPr>
            <a:r>
              <a:rPr lang="el-GR" dirty="0"/>
              <a:t>Τότε….</a:t>
            </a:r>
          </a:p>
          <a:p>
            <a:pPr>
              <a:buFont typeface="Wingdings" panose="05000000000000000000" pitchFamily="2" charset="2"/>
              <a:buChar char="§"/>
            </a:pPr>
            <a:r>
              <a:rPr lang="el-GR" dirty="0"/>
              <a:t>Τότε…</a:t>
            </a:r>
          </a:p>
          <a:p>
            <a:pPr>
              <a:buFont typeface="Wingdings" panose="05000000000000000000" pitchFamily="2" charset="2"/>
              <a:buChar char="§"/>
            </a:pPr>
            <a:r>
              <a:rPr lang="el-GR" dirty="0"/>
              <a:t>Έπειτα….</a:t>
            </a:r>
            <a:endParaRPr lang="en-GB" dirty="0"/>
          </a:p>
        </p:txBody>
      </p:sp>
      <p:sp>
        <p:nvSpPr>
          <p:cNvPr id="4" name="Slide Number Placeholder 3">
            <a:extLst>
              <a:ext uri="{FF2B5EF4-FFF2-40B4-BE49-F238E27FC236}">
                <a16:creationId xmlns="" xmlns:a16="http://schemas.microsoft.com/office/drawing/2014/main" id="{4B4193BF-F0FE-4B61-924C-25B7C8211128}"/>
              </a:ext>
            </a:extLst>
          </p:cNvPr>
          <p:cNvSpPr>
            <a:spLocks noGrp="1"/>
          </p:cNvSpPr>
          <p:nvPr>
            <p:ph type="sldNum" sz="quarter" idx="12"/>
          </p:nvPr>
        </p:nvSpPr>
        <p:spPr/>
        <p:txBody>
          <a:bodyPr/>
          <a:lstStyle/>
          <a:p>
            <a:fld id="{C014DD1E-5D91-48A3-AD6D-45FBA980D106}" type="slidenum">
              <a:rPr lang="en-GB" smtClean="0"/>
              <a:t>23</a:t>
            </a:fld>
            <a:endParaRPr lang="en-GB" dirty="0"/>
          </a:p>
        </p:txBody>
      </p:sp>
      <p:pic>
        <p:nvPicPr>
          <p:cNvPr id="5" name="Picture 4">
            <a:extLst>
              <a:ext uri="{FF2B5EF4-FFF2-40B4-BE49-F238E27FC236}">
                <a16:creationId xmlns="" xmlns:a16="http://schemas.microsoft.com/office/drawing/2014/main" id="{75361CBB-CBFD-4AA0-982A-8664C4F6AB2A}"/>
              </a:ext>
            </a:extLst>
          </p:cNvPr>
          <p:cNvPicPr>
            <a:picLocks noChangeAspect="1"/>
          </p:cNvPicPr>
          <p:nvPr/>
        </p:nvPicPr>
        <p:blipFill>
          <a:blip r:embed="rId2"/>
          <a:stretch>
            <a:fillRect/>
          </a:stretch>
        </p:blipFill>
        <p:spPr>
          <a:xfrm>
            <a:off x="11066145" y="5630741"/>
            <a:ext cx="896190" cy="847417"/>
          </a:xfrm>
          <a:prstGeom prst="rect">
            <a:avLst/>
          </a:prstGeom>
        </p:spPr>
      </p:pic>
    </p:spTree>
    <p:extLst>
      <p:ext uri="{BB962C8B-B14F-4D97-AF65-F5344CB8AC3E}">
        <p14:creationId xmlns:p14="http://schemas.microsoft.com/office/powerpoint/2010/main" val="331098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7065D7-FBFE-4A27-9C60-F40246A87CAF}"/>
              </a:ext>
            </a:extLst>
          </p:cNvPr>
          <p:cNvSpPr>
            <a:spLocks noGrp="1"/>
          </p:cNvSpPr>
          <p:nvPr>
            <p:ph type="title"/>
          </p:nvPr>
        </p:nvSpPr>
        <p:spPr/>
        <p:txBody>
          <a:bodyPr/>
          <a:lstStyle/>
          <a:p>
            <a:r>
              <a:rPr lang="el-GR" i="1" dirty="0"/>
              <a:t>Περίληψη</a:t>
            </a:r>
            <a:endParaRPr lang="en-GB" i="1" dirty="0"/>
          </a:p>
        </p:txBody>
      </p:sp>
      <p:sp>
        <p:nvSpPr>
          <p:cNvPr id="3" name="Content Placeholder 2">
            <a:extLst>
              <a:ext uri="{FF2B5EF4-FFF2-40B4-BE49-F238E27FC236}">
                <a16:creationId xmlns="" xmlns:a16="http://schemas.microsoft.com/office/drawing/2014/main" id="{8E5D162A-70F0-47BD-8261-871043E6B16C}"/>
              </a:ext>
            </a:extLst>
          </p:cNvPr>
          <p:cNvSpPr>
            <a:spLocks noGrp="1"/>
          </p:cNvSpPr>
          <p:nvPr>
            <p:ph idx="1"/>
          </p:nvPr>
        </p:nvSpPr>
        <p:spPr>
          <a:xfrm>
            <a:off x="1371243" y="1988840"/>
            <a:ext cx="9598700" cy="3581400"/>
          </a:xfrm>
        </p:spPr>
        <p:txBody>
          <a:bodyPr/>
          <a:lstStyle/>
          <a:p>
            <a:pPr marL="0" lvl="0" indent="0" algn="just">
              <a:buNone/>
              <a:defRPr/>
            </a:pPr>
            <a:r>
              <a:rPr lang="el-GR" i="1" dirty="0">
                <a:solidFill>
                  <a:srgbClr val="004680"/>
                </a:solidFill>
              </a:rPr>
              <a:t>Το τελετουργικό μετάβασης είναι ένα τελετουργικό που σηματοδοτεί την αλλαγή της κατάστασης. Αυτός ο τύπος τελετουργίας είναι γνωστός σε όλες τις κοινωνίες και τις θρησκείες. Το μοντέλο ανάλυσης μπορεί να εφαρμοστεί σε κάθε είδους μεταβάσεις ζωής και θρησκείες.</a:t>
            </a:r>
            <a:r>
              <a:rPr kumimoji="0" lang="en-GB" sz="1999" b="0" i="1" u="none" strike="noStrike" kern="1200" cap="none" spc="0" normalizeH="0" baseline="0" noProof="0" dirty="0">
                <a:ln>
                  <a:noFill/>
                </a:ln>
                <a:solidFill>
                  <a:srgbClr val="004680"/>
                </a:solidFill>
                <a:effectLst/>
                <a:uLnTx/>
                <a:uFillTx/>
                <a:latin typeface="Calibri"/>
                <a:ea typeface="+mn-ea"/>
                <a:cs typeface="+mn-cs"/>
              </a:rPr>
              <a:t> </a:t>
            </a:r>
            <a:endParaRPr kumimoji="0" lang="el-GR" sz="1999" b="0" i="1" u="none" strike="noStrike" kern="1200" cap="none" spc="0" normalizeH="0" baseline="0" noProof="0" dirty="0">
              <a:ln>
                <a:noFill/>
              </a:ln>
              <a:solidFill>
                <a:srgbClr val="004680"/>
              </a:solidFill>
              <a:effectLst/>
              <a:uLnTx/>
              <a:uFillTx/>
              <a:latin typeface="Calibri"/>
              <a:ea typeface="+mn-ea"/>
              <a:cs typeface="+mn-cs"/>
            </a:endParaRPr>
          </a:p>
          <a:p>
            <a:pPr marL="0" lvl="0" indent="0" algn="just">
              <a:buNone/>
              <a:defRPr/>
            </a:pPr>
            <a:r>
              <a:rPr lang="el-GR" i="1" dirty="0">
                <a:solidFill>
                  <a:srgbClr val="004680"/>
                </a:solidFill>
              </a:rPr>
              <a:t>Κάθε πολιτισμός «ντύνει» τις τελετουργίες διέλευσης μεταξύ ζωής και θανάτου με διαφορετικούς τρόπους εξωτερικά, με διαφορετικά στυλ τελετών</a:t>
            </a:r>
            <a:r>
              <a:rPr lang="el-GR" i="1" dirty="0">
                <a:solidFill>
                  <a:srgbClr val="004680"/>
                </a:solidFill>
                <a:latin typeface="Calibri"/>
              </a:rPr>
              <a:t>.</a:t>
            </a:r>
          </a:p>
          <a:p>
            <a:pPr marL="0" lvl="0" indent="0" algn="just">
              <a:buNone/>
              <a:defRPr/>
            </a:pPr>
            <a:r>
              <a:rPr lang="el-GR" i="1" dirty="0">
                <a:solidFill>
                  <a:srgbClr val="004680"/>
                </a:solidFill>
              </a:rPr>
              <a:t>Ωστόσο, υπάρχουν εγγενείς ομοιότητες σε όλες τις τελετουργίες.</a:t>
            </a:r>
            <a:endParaRPr lang="en-GB" dirty="0"/>
          </a:p>
        </p:txBody>
      </p:sp>
      <p:sp>
        <p:nvSpPr>
          <p:cNvPr id="4" name="Slide Number Placeholder 3">
            <a:extLst>
              <a:ext uri="{FF2B5EF4-FFF2-40B4-BE49-F238E27FC236}">
                <a16:creationId xmlns="" xmlns:a16="http://schemas.microsoft.com/office/drawing/2014/main" id="{AED9B543-0F47-46B5-B745-2093774EFB66}"/>
              </a:ext>
            </a:extLst>
          </p:cNvPr>
          <p:cNvSpPr>
            <a:spLocks noGrp="1"/>
          </p:cNvSpPr>
          <p:nvPr>
            <p:ph type="sldNum" sz="quarter" idx="12"/>
          </p:nvPr>
        </p:nvSpPr>
        <p:spPr/>
        <p:txBody>
          <a:bodyPr/>
          <a:lstStyle/>
          <a:p>
            <a:fld id="{C014DD1E-5D91-48A3-AD6D-45FBA980D106}" type="slidenum">
              <a:rPr lang="en-GB" smtClean="0"/>
              <a:t>24</a:t>
            </a:fld>
            <a:endParaRPr lang="en-GB" dirty="0"/>
          </a:p>
        </p:txBody>
      </p:sp>
    </p:spTree>
    <p:extLst>
      <p:ext uri="{BB962C8B-B14F-4D97-AF65-F5344CB8AC3E}">
        <p14:creationId xmlns:p14="http://schemas.microsoft.com/office/powerpoint/2010/main" val="21779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ctr"/>
            <a:r>
              <a:rPr lang="da-DK" dirty="0"/>
              <a:t> </a:t>
            </a:r>
            <a:r>
              <a:rPr lang="el-GR" sz="5400" dirty="0"/>
              <a:t>κΥριες θρησκευτικΕς πεποιθΗσεις - αντιλΗψεις για το θανατο</a:t>
            </a:r>
            <a:endParaRPr lang="da-DK" sz="5400"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53943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71243" y="685800"/>
            <a:ext cx="9598700" cy="1087016"/>
          </a:xfrm>
        </p:spPr>
        <p:txBody>
          <a:bodyPr>
            <a:normAutofit fontScale="90000"/>
          </a:bodyPr>
          <a:lstStyle/>
          <a:p>
            <a:r>
              <a:rPr lang="el-GR" dirty="0"/>
              <a:t>Η Σχέση των Παγκόσμιων Θρησκειών με το Θάνατο</a:t>
            </a:r>
            <a:br>
              <a:rPr lang="el-GR" dirty="0"/>
            </a:br>
            <a:r>
              <a:rPr lang="el-GR" dirty="0"/>
              <a:t/>
            </a:r>
            <a:br>
              <a:rPr lang="el-GR" dirty="0"/>
            </a:br>
            <a:endParaRPr lang="da-DK" dirty="0"/>
          </a:p>
        </p:txBody>
      </p:sp>
      <p:sp>
        <p:nvSpPr>
          <p:cNvPr id="4" name="Pladsholder til indhold 3"/>
          <p:cNvSpPr>
            <a:spLocks noGrp="1"/>
          </p:cNvSpPr>
          <p:nvPr>
            <p:ph idx="1"/>
          </p:nvPr>
        </p:nvSpPr>
        <p:spPr>
          <a:xfrm>
            <a:off x="1371243" y="1839055"/>
            <a:ext cx="9598700" cy="4166592"/>
          </a:xfrm>
        </p:spPr>
        <p:txBody>
          <a:bodyPr/>
          <a:lstStyle/>
          <a:p>
            <a:pPr marL="0" indent="0" algn="just">
              <a:buNone/>
            </a:pPr>
            <a:r>
              <a:rPr lang="el-GR" dirty="0"/>
              <a:t>Οι αντιλήψεις του θανάτου μέσα στις μεγάλες θρησκείες του κόσμου μπορούν να χαρακτηριστούν είτε κυκλικές είτε γραμμικές. Παρακάτω, συζητούνται εν συντομία οι πεποιθήσεις για το θάνατο σε 5 θρησκείες:</a:t>
            </a:r>
            <a:endParaRPr lang="en-GB" dirty="0"/>
          </a:p>
          <a:p>
            <a:pPr marL="0" indent="0" algn="just">
              <a:buNone/>
            </a:pPr>
            <a:r>
              <a:rPr lang="el-GR" b="1" dirty="0"/>
              <a:t>Κυκλικές Αντιλήψεις</a:t>
            </a:r>
          </a:p>
          <a:p>
            <a:pPr marL="0" indent="0" algn="just">
              <a:buNone/>
            </a:pPr>
            <a:r>
              <a:rPr lang="da-DK" b="1" dirty="0"/>
              <a:t/>
            </a:r>
            <a:br>
              <a:rPr lang="da-DK" b="1" dirty="0"/>
            </a:br>
            <a:r>
              <a:rPr lang="el-GR" dirty="0"/>
              <a:t>Στον</a:t>
            </a:r>
            <a:r>
              <a:rPr lang="el-GR" b="1" i="1" dirty="0"/>
              <a:t> Ινδουισμό</a:t>
            </a:r>
            <a:r>
              <a:rPr lang="el-GR" dirty="0"/>
              <a:t>, ο θάνατος είναι μόνο ένας σωματικός θάνατος καθώς η ψυχή συνεχίζει να ξαναγεννιέται αργότερα. Ο απώτερος στόχος του Ινδουισμού είναι το άτομο να απελευθερωθεί από τον τροχό της αναγέννησης, τη Σαμσάρα, προκειμένου να ενωθεί με το Σύμπαν, τον Μπράχμαν. Ο θάνατος είναι επομένως μια απελευθέρωση από αυτή τη ζωή και μια πιθανή ένωση με τον Μπράχμαν. Εάν κάποιος δεν είναι ενωμένος με το Σύμπαν, που είναι η δύναμη μέσα και πάνω απ 'όλα, ζει στη σφαίρα των νεκρών, στη σφαίρα του Γιάμα, ενώ περιμένει να αναγεννηθεί. Ενώ στη σφαίρα των νεκρών, κάποιος εξαρτάται από τις θυσίες των στενών συγγενών καθώς είναι μια ευάλωτη στιγμή.</a:t>
            </a:r>
            <a:endParaRPr lang="en-GB"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213262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25860" y="672110"/>
            <a:ext cx="9598700" cy="798984"/>
          </a:xfrm>
        </p:spPr>
        <p:txBody>
          <a:bodyPr/>
          <a:lstStyle/>
          <a:p>
            <a:r>
              <a:rPr lang="el-GR" dirty="0"/>
              <a:t>Κυκλικές Αντιλήψεις</a:t>
            </a:r>
            <a:r>
              <a:rPr lang="da-DK" dirty="0"/>
              <a:t> </a:t>
            </a:r>
            <a:r>
              <a:rPr lang="da-DK" sz="1400" dirty="0"/>
              <a:t>(</a:t>
            </a:r>
            <a:r>
              <a:rPr lang="el-GR" sz="1400" dirty="0"/>
              <a:t>συν</a:t>
            </a:r>
            <a:r>
              <a:rPr lang="da-DK" sz="1400" dirty="0"/>
              <a:t>.)</a:t>
            </a:r>
          </a:p>
        </p:txBody>
      </p:sp>
      <p:sp>
        <p:nvSpPr>
          <p:cNvPr id="4" name="Pladsholder til indhold 3"/>
          <p:cNvSpPr>
            <a:spLocks noGrp="1"/>
          </p:cNvSpPr>
          <p:nvPr>
            <p:ph sz="half" idx="1"/>
          </p:nvPr>
        </p:nvSpPr>
        <p:spPr>
          <a:xfrm>
            <a:off x="1125860" y="1885391"/>
            <a:ext cx="5947305" cy="4135898"/>
          </a:xfrm>
        </p:spPr>
        <p:txBody>
          <a:bodyPr>
            <a:normAutofit lnSpcReduction="10000"/>
          </a:bodyPr>
          <a:lstStyle/>
          <a:p>
            <a:pPr marL="0" indent="0" algn="just">
              <a:buNone/>
            </a:pPr>
            <a:r>
              <a:rPr lang="el-GR" sz="2000" dirty="0"/>
              <a:t>Στον</a:t>
            </a:r>
            <a:r>
              <a:rPr lang="el-GR" sz="2000" b="1" i="1" dirty="0"/>
              <a:t> Βουδισμό</a:t>
            </a:r>
            <a:r>
              <a:rPr lang="el-GR" sz="2000" dirty="0"/>
              <a:t>, η ζωή θεωρείται βάσανο. Ο θάνατος λοιπόν είναι μια απελευθέρωση από τα βάσανα. Αυτή η απελευθέρωση είναι συνήθως μόνο προσωρινή, καθώς συνήθως ξαναγεννιόμαστε σε μια νέα ζωή. Η νέα ζωή θα είναι ακριβώς τόσο καλή ή τόσο κακή όσο ήταν οι πράξεις μας σε αυτή τη ζωή. Μέχρι να ξαναγεννηθούμε, ζούμε σε έναν από τους πολλούς ουρανούς ή την κόλαση που υπάρχουν. Ο απώτερος στόχος είναι να απελευθερωθούμε από αυτόν τον κύκλο αναγέννησης, να φτάσουμε στη Νιρβάνα (συχνά περιγράφεται ως «τίποτα»). Επιτυγχάνεται με την συνειδητοποίηση ότι όλα υποφέρουν και φτάνοντας πέρα από αυτό, χωρίς να κρατιέται στη ζωή. Δεδομένου ότι παραμένοντας στη ζωή, παίρνει κακό κάρμα.</a:t>
            </a:r>
            <a:endParaRPr lang="en-GB" sz="2000"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srgbClr val="004680"/>
              </a:solidFill>
              <a:effectLst/>
              <a:uLnTx/>
              <a:uFillTx/>
              <a:latin typeface="Calibri"/>
              <a:ea typeface="+mn-ea"/>
              <a:cs typeface="+mn-cs"/>
            </a:endParaRPr>
          </a:p>
        </p:txBody>
      </p:sp>
      <p:pic>
        <p:nvPicPr>
          <p:cNvPr id="8" name="Pladsholder til indhold 7"/>
          <p:cNvPicPr>
            <a:picLocks noGrp="1" noChangeAspect="1"/>
          </p:cNvPicPr>
          <p:nvPr>
            <p:ph sz="half" idx="2"/>
          </p:nvPr>
        </p:nvPicPr>
        <p:blipFill>
          <a:blip r:embed="rId2"/>
          <a:stretch>
            <a:fillRect/>
          </a:stretch>
        </p:blipFill>
        <p:spPr>
          <a:xfrm>
            <a:off x="7606580" y="2589656"/>
            <a:ext cx="4270343" cy="3013676"/>
          </a:xfrm>
          <a:prstGeom prst="rect">
            <a:avLst/>
          </a:prstGeom>
        </p:spPr>
      </p:pic>
    </p:spTree>
    <p:extLst>
      <p:ext uri="{BB962C8B-B14F-4D97-AF65-F5344CB8AC3E}">
        <p14:creationId xmlns:p14="http://schemas.microsoft.com/office/powerpoint/2010/main" val="77705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1390287" y="685800"/>
            <a:ext cx="9884376" cy="1485900"/>
          </a:xfrm>
        </p:spPr>
        <p:txBody>
          <a:bodyPr>
            <a:normAutofit/>
          </a:bodyPr>
          <a:lstStyle/>
          <a:p>
            <a:r>
              <a:rPr lang="el-GR" dirty="0"/>
              <a:t>Γραμμικές αντιλήψεις</a:t>
            </a:r>
            <a:endParaRPr lang="da-DK" dirty="0"/>
          </a:p>
        </p:txBody>
      </p:sp>
      <p:sp>
        <p:nvSpPr>
          <p:cNvPr id="7" name="Pladsholder til indhold 6"/>
          <p:cNvSpPr>
            <a:spLocks noGrp="1"/>
          </p:cNvSpPr>
          <p:nvPr>
            <p:ph idx="1"/>
          </p:nvPr>
        </p:nvSpPr>
        <p:spPr>
          <a:xfrm>
            <a:off x="1390286" y="1484784"/>
            <a:ext cx="7800470" cy="4382616"/>
          </a:xfrm>
        </p:spPr>
        <p:txBody>
          <a:bodyPr>
            <a:normAutofit/>
          </a:bodyPr>
          <a:lstStyle/>
          <a:p>
            <a:pPr marL="0" indent="0" algn="just">
              <a:buNone/>
            </a:pPr>
            <a:r>
              <a:rPr lang="el-GR" sz="2000" dirty="0"/>
              <a:t>Στον </a:t>
            </a:r>
            <a:r>
              <a:rPr lang="el-GR" sz="2000" b="1" i="1" dirty="0"/>
              <a:t>Ιουδαϊσμό</a:t>
            </a:r>
            <a:r>
              <a:rPr lang="el-GR" sz="2000" dirty="0"/>
              <a:t>, πιστεύεται ότι όλοι όσοι πέθαναν στο τέλος του χρόνου πρέπει να αναστηθούν για να λογοδοτήσουν στον Θεό. Εδώ αποφασίζεται ποιος θα καταδικαστεί σε αιώνια καταδίκη και ποιος θα ζήσει στη βασιλεία του Θεού. Η βασική ιδέα είναι ότι η ψυχή και το σώμα δεν μπορούν να διαχωριστούν και ότι ο Θεός έχει τη δύναμη να δημιουργεί και να αναδημιουργεί τα πάντα. Ο νεκρός κηδεύεται το συντομότερο δυνατό μετά το θάνατο. Πλένεται και τυλίγεται σε λευκό ύφασμα, σε ειδική κηδεία που γίνεται στην εκκλησία. Το σώμα τοποθετείται σε ξύλινο φέρετρο και αν πρόκειται για κηδεία εκτός Ισραήλ, συνήθως τοποθετείται λίγο χώμα από τους Αγίους Τόπους κάτω από το κεφάλι. Τα διακοσμητικά λουλουδιών συνήθως δεν χρησιμοποιούνται. Την επόμενη εβδομάδα οι πενθούντες και οι γιοι λένε το καδίς (μια αραμαϊκή προσευχή που δοξάζει τον Θεό). Η περίοδος πένθους είναι ένα έτος και στην επέτειο ανάβουν κεριά.</a:t>
            </a:r>
            <a:endParaRPr lang="en-US" sz="1700" dirty="0"/>
          </a:p>
        </p:txBody>
      </p:sp>
      <p:pic>
        <p:nvPicPr>
          <p:cNvPr id="9" name="Billede 8"/>
          <p:cNvPicPr>
            <a:picLocks noChangeAspect="1"/>
          </p:cNvPicPr>
          <p:nvPr/>
        </p:nvPicPr>
        <p:blipFill rotWithShape="1">
          <a:blip r:embed="rId2"/>
          <a:srcRect t="5207" r="-2" b="6166"/>
          <a:stretch/>
        </p:blipFill>
        <p:spPr>
          <a:xfrm>
            <a:off x="9550796" y="2996952"/>
            <a:ext cx="1719200" cy="1689349"/>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marL="0" marR="0" lvl="0" indent="0" defTabSz="1218987" rtl="0" eaLnBrk="1" fontAlgn="auto" latinLnBrk="0" hangingPunct="1">
              <a:spcBef>
                <a:spcPts val="0"/>
              </a:spcBef>
              <a:spcAft>
                <a:spcPts val="600"/>
              </a:spcAft>
              <a:buClrTx/>
              <a:buSzTx/>
              <a:buFontTx/>
              <a:buNone/>
              <a:tabLst/>
              <a:defRPr/>
            </a:pPr>
            <a:fld id="{C014DD1E-5D91-48A3-AD6D-45FBA980D106}" type="slidenum">
              <a:rPr kumimoji="0" lang="en-GB" b="0" i="0" u="none" strike="noStrike" kern="1200" cap="none" spc="0" normalizeH="0" baseline="0" noProof="0" smtClean="0">
                <a:ln>
                  <a:noFill/>
                </a:ln>
                <a:effectLst/>
                <a:uLnTx/>
                <a:uFillTx/>
                <a:latin typeface="Calibri"/>
                <a:ea typeface="+mn-ea"/>
                <a:cs typeface="+mn-cs"/>
              </a:rPr>
              <a:pPr marL="0" marR="0" lvl="0" indent="0" defTabSz="1218987" rtl="0" eaLnBrk="1" fontAlgn="auto" latinLnBrk="0" hangingPunct="1">
                <a:spcBef>
                  <a:spcPts val="0"/>
                </a:spcBef>
                <a:spcAft>
                  <a:spcPts val="600"/>
                </a:spcAft>
                <a:buClrTx/>
                <a:buSzTx/>
                <a:buFontTx/>
                <a:buNone/>
                <a:tabLst/>
                <a:defRPr/>
              </a:pPr>
              <a:t>28</a:t>
            </a:fld>
            <a:endParaRPr kumimoji="0" lang="en-GB"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13012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371243" y="685800"/>
            <a:ext cx="9598700" cy="726976"/>
          </a:xfrm>
        </p:spPr>
        <p:txBody>
          <a:bodyPr/>
          <a:lstStyle/>
          <a:p>
            <a:r>
              <a:rPr lang="el-GR" dirty="0"/>
              <a:t>Γραμμικές αντιλήψεις</a:t>
            </a:r>
            <a:r>
              <a:rPr lang="da-DK" dirty="0"/>
              <a:t> </a:t>
            </a:r>
            <a:r>
              <a:rPr lang="da-DK" sz="1400" dirty="0"/>
              <a:t>(</a:t>
            </a:r>
            <a:r>
              <a:rPr lang="el-GR" sz="1400" dirty="0"/>
              <a:t>συν</a:t>
            </a:r>
            <a:r>
              <a:rPr lang="da-DK" sz="1400" dirty="0"/>
              <a:t>.)</a:t>
            </a:r>
          </a:p>
        </p:txBody>
      </p:sp>
      <p:sp>
        <p:nvSpPr>
          <p:cNvPr id="7" name="Pladsholder til indhold 6"/>
          <p:cNvSpPr>
            <a:spLocks noGrp="1"/>
          </p:cNvSpPr>
          <p:nvPr>
            <p:ph sz="half" idx="1"/>
          </p:nvPr>
        </p:nvSpPr>
        <p:spPr>
          <a:xfrm>
            <a:off x="1371242" y="1988840"/>
            <a:ext cx="6451361" cy="3878561"/>
          </a:xfrm>
        </p:spPr>
        <p:txBody>
          <a:bodyPr>
            <a:normAutofit fontScale="92500"/>
          </a:bodyPr>
          <a:lstStyle/>
          <a:p>
            <a:pPr marL="0" indent="0" algn="just">
              <a:buNone/>
            </a:pPr>
            <a:r>
              <a:rPr lang="el-GR" b="1" i="1" dirty="0"/>
              <a:t>Χριστιανισμός. </a:t>
            </a:r>
            <a:r>
              <a:rPr lang="el-GR" dirty="0"/>
              <a:t>Στην Παλαιά Εκκλησία, Χριστιανοί και Εβραίοι συμμερίζονταν την ίδια πεποίθηση για τη μετά θάνατον ζωή ότι την Ημέρα της Κρίσης θα αναστηθούν όλοι με το σώμα τους. Σήμερα, πολλοί Χριστιανοί πιστεύουν ότι ο νεκρός ανεβαίνει στον παράδεισο μετά το θάνατό του για να ζήσει στον παράδεισο. Πολλοί άνθρωποι πιστεύουν ότι δεν είναι απαραίτητο να περιμένουμε να γίνει η Ημέρα της Κρίσης. Οι Χριστιανοί θάβονται έτσι ώστε οι νεκροί να κοιτούν προς τα ανατολικά. Αυτό συνδέεται με την ιδέα ότι ο Χριστός, κατά την επιστροφή του την Ημέρα της Κρίσης, έρχεται με τον ανατέλλοντα ήλιο για να καλέσει τους νεκρούς από τους τάφους. Σήμερα χρησιμοποιούνται τόσο η ταφή όσο και η αποτέφρωση, αλλά μέχρι το 1850 θεωρούνταν ότι η αποτέφρωση ήταν ασυμβίβαστη με τη χριστιανική πίστη.</a:t>
            </a:r>
            <a:endParaRPr lang="da-DK" dirty="0"/>
          </a:p>
        </p:txBody>
      </p:sp>
      <p:sp>
        <p:nvSpPr>
          <p:cNvPr id="2" name="Slide Number Placeholder 1"/>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srgbClr val="004680"/>
              </a:solidFill>
              <a:effectLst/>
              <a:uLnTx/>
              <a:uFillTx/>
              <a:latin typeface="Calibri"/>
              <a:ea typeface="+mn-ea"/>
              <a:cs typeface="+mn-cs"/>
            </a:endParaRPr>
          </a:p>
        </p:txBody>
      </p:sp>
      <p:pic>
        <p:nvPicPr>
          <p:cNvPr id="5122" name="Picture 2" descr="Kristendom: Langfredag - School To Go (podcast) | Listen Not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182644" y="2276872"/>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22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A88AB0-8218-4ACB-A323-8198620432A9}"/>
              </a:ext>
            </a:extLst>
          </p:cNvPr>
          <p:cNvSpPr>
            <a:spLocks noGrp="1"/>
          </p:cNvSpPr>
          <p:nvPr>
            <p:ph type="title"/>
          </p:nvPr>
        </p:nvSpPr>
        <p:spPr>
          <a:xfrm>
            <a:off x="1371243" y="685800"/>
            <a:ext cx="9598700" cy="726976"/>
          </a:xfrm>
        </p:spPr>
        <p:txBody>
          <a:bodyPr/>
          <a:lstStyle/>
          <a:p>
            <a:r>
              <a:rPr lang="el-GR" dirty="0"/>
              <a:t>Εισαγωγή</a:t>
            </a:r>
            <a:endParaRPr lang="en-GB" dirty="0"/>
          </a:p>
        </p:txBody>
      </p:sp>
      <p:pic>
        <p:nvPicPr>
          <p:cNvPr id="5" name="Content Placeholder 4">
            <a:extLst>
              <a:ext uri="{FF2B5EF4-FFF2-40B4-BE49-F238E27FC236}">
                <a16:creationId xmlns="" xmlns:a16="http://schemas.microsoft.com/office/drawing/2014/main" id="{EA64CB41-8B7A-441B-B60F-86BB59C7B678}"/>
              </a:ext>
            </a:extLst>
          </p:cNvPr>
          <p:cNvPicPr>
            <a:picLocks noGrp="1" noChangeAspect="1"/>
          </p:cNvPicPr>
          <p:nvPr>
            <p:ph idx="1"/>
          </p:nvPr>
        </p:nvPicPr>
        <p:blipFill>
          <a:blip r:embed="rId2"/>
          <a:stretch>
            <a:fillRect/>
          </a:stretch>
        </p:blipFill>
        <p:spPr>
          <a:xfrm>
            <a:off x="8254652" y="1772816"/>
            <a:ext cx="1873181" cy="3941440"/>
          </a:xfrm>
        </p:spPr>
      </p:pic>
      <p:sp>
        <p:nvSpPr>
          <p:cNvPr id="2" name="Slide Number Placeholder 1"/>
          <p:cNvSpPr>
            <a:spLocks noGrp="1"/>
          </p:cNvSpPr>
          <p:nvPr>
            <p:ph type="sldNum" sz="quarter" idx="12"/>
          </p:nvPr>
        </p:nvSpPr>
        <p:spPr>
          <a:xfrm>
            <a:off x="10592949" y="5858272"/>
            <a:ext cx="1595876" cy="978268"/>
          </a:xfrm>
        </p:spPr>
        <p:txBody>
          <a:bodyPr/>
          <a:lstStyle/>
          <a:p>
            <a:fld id="{C014DD1E-5D91-48A3-AD6D-45FBA980D106}" type="slidenum">
              <a:rPr lang="en-GB" smtClean="0"/>
              <a:t>3</a:t>
            </a:fld>
            <a:endParaRPr lang="en-GB" dirty="0"/>
          </a:p>
        </p:txBody>
      </p:sp>
      <p:sp>
        <p:nvSpPr>
          <p:cNvPr id="6" name="Speech Bubble: Oval 5">
            <a:extLst>
              <a:ext uri="{FF2B5EF4-FFF2-40B4-BE49-F238E27FC236}">
                <a16:creationId xmlns="" xmlns:a16="http://schemas.microsoft.com/office/drawing/2014/main" id="{59935079-8E5A-466C-A82B-71628155D19B}"/>
              </a:ext>
            </a:extLst>
          </p:cNvPr>
          <p:cNvSpPr/>
          <p:nvPr/>
        </p:nvSpPr>
        <p:spPr>
          <a:xfrm>
            <a:off x="2422004" y="1916832"/>
            <a:ext cx="4536504" cy="3168352"/>
          </a:xfrm>
          <a:prstGeom prst="wedgeEllipseCallout">
            <a:avLst>
              <a:gd name="adj1" fmla="val 71837"/>
              <a:gd name="adj2" fmla="val -18700"/>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dirty="0">
                <a:solidFill>
                  <a:schemeClr val="bg2"/>
                </a:solidFill>
                <a:latin typeface="Calibri" panose="020F0502020204030204" pitchFamily="34" charset="0"/>
                <a:cs typeface="Times New Roman" panose="02020603050405020304" pitchFamily="18" charset="0"/>
              </a:rPr>
              <a:t>Μιλούσα </a:t>
            </a:r>
            <a:r>
              <a:rPr lang="el-GR"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χθες με τον συνάδελφό μου σχετικά με το ότι  θα γεράσουμε όλοι και τελικά θα πεθάνουμε. Η συζήτηση ξεκίνησε επειδή φρόντιζε κάποιον που είπε ότι ήταν αρκετά μεγάλος. Τον ρώτησα πόσο χρονών ήταν το άτομο και είπε ότι δεν μπορούσε να θυμηθεί την ακριβή ηλικία, αλλά αρκετά μεγάλος. Αναρωτήθηκα πόσο χρονών πίστευε ότι είναι ο αρκετά μεγάλος. Μου φαίνεται ότι όλοι έχουμε διαφορετική ιδέα για αυτό και έχουμε διαφορετική στάση απέναντι στους ηλικιωμένους και τον θάνατο. Τι νομίζετε εσείς; </a:t>
            </a:r>
            <a:endParaRPr lang="en-GB" sz="1200" dirty="0">
              <a:solidFill>
                <a:schemeClr val="bg2"/>
              </a:solidFill>
            </a:endParaRPr>
          </a:p>
        </p:txBody>
      </p:sp>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advTm="40784">
        <p:fade/>
      </p:transition>
    </mc:Choice>
    <mc:Fallback xmlns="">
      <p:transition spd="med" advTm="40784">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xfrm>
            <a:off x="1390287" y="685800"/>
            <a:ext cx="9884376" cy="1485900"/>
          </a:xfrm>
        </p:spPr>
        <p:txBody>
          <a:bodyPr>
            <a:normAutofit/>
          </a:bodyPr>
          <a:lstStyle/>
          <a:p>
            <a:r>
              <a:rPr lang="el-GR" dirty="0"/>
              <a:t>Γραμμικές αντιλήψεις</a:t>
            </a:r>
            <a:r>
              <a:rPr lang="da-DK" dirty="0"/>
              <a:t> </a:t>
            </a:r>
            <a:r>
              <a:rPr lang="da-DK" sz="1400" dirty="0"/>
              <a:t>(</a:t>
            </a:r>
            <a:r>
              <a:rPr lang="el-GR" sz="1400" dirty="0"/>
              <a:t>συν</a:t>
            </a:r>
            <a:r>
              <a:rPr lang="da-DK" sz="1400" dirty="0"/>
              <a:t>.)</a:t>
            </a:r>
          </a:p>
        </p:txBody>
      </p:sp>
      <p:sp>
        <p:nvSpPr>
          <p:cNvPr id="7" name="Pladsholder til indhold 6"/>
          <p:cNvSpPr>
            <a:spLocks noGrp="1"/>
          </p:cNvSpPr>
          <p:nvPr>
            <p:ph idx="1"/>
          </p:nvPr>
        </p:nvSpPr>
        <p:spPr>
          <a:xfrm>
            <a:off x="1413355" y="1628800"/>
            <a:ext cx="7872478" cy="4392488"/>
          </a:xfrm>
        </p:spPr>
        <p:txBody>
          <a:bodyPr>
            <a:normAutofit fontScale="92500" lnSpcReduction="20000"/>
          </a:bodyPr>
          <a:lstStyle/>
          <a:p>
            <a:pPr marL="0" indent="0" algn="just">
              <a:buNone/>
            </a:pPr>
            <a:r>
              <a:rPr lang="el-GR" sz="2200" b="1" i="1" dirty="0"/>
              <a:t>Ισλάμ. </a:t>
            </a:r>
            <a:r>
              <a:rPr lang="el-GR" sz="2200" dirty="0"/>
              <a:t>Τα πάντα, συμπεριλαμβανομένου του θανάτου, προέρχονται από τον Αλλάχ. Ένας μουσουλμάνος πρέπει επομένως να είναι έτοιμος να αντιμετωπίσει τον θάνατο όταν έρθει η ώρα. Το πιο σημαντικό είναι ότι ένα άτομο έχει ζήσει τη ζωή του με καλό και υπεύθυνο τρόπο, ότι ήταν καλός και υπάκουος μουσουλμάνος. Όταν πεθαίνει ένας μουσουλμάνος, το πνεύμα της ζωής (ψυχή) φεύγει από το σώμα. Ακολουθεί η παραμονή στον τάφο όπου ο νεκρός ανακρίνεται από δύο αγγέλους και λαμβάνει την τελική ετυμηγορία</a:t>
            </a:r>
            <a:r>
              <a:rPr lang="el-GR" sz="2200" b="1" i="1" dirty="0"/>
              <a:t>.</a:t>
            </a:r>
          </a:p>
          <a:p>
            <a:pPr marL="0" indent="0" algn="just">
              <a:buNone/>
            </a:pPr>
            <a:r>
              <a:rPr lang="el-GR" sz="2200" dirty="0"/>
              <a:t>Αυτό που συμβαίνει από τον ατομικό θάνατο έως την Ημέρα της Κρίσης είναι αμφιλεγόμενο και ποικίλει, αλλά την Ημέρα της Κρίσης όλοι, ζωντανοί και νεκροί, πρέπει να κριθούν για τις πράξεις τους. Οι ταφές στο Ισλάμ ακολουθούν συνήθως τις οδηγίες που δίνει ο Προφήτης Μωάμεθ.</a:t>
            </a:r>
          </a:p>
          <a:p>
            <a:pPr marL="0" indent="0" algn="just">
              <a:buNone/>
            </a:pPr>
            <a:r>
              <a:rPr lang="el-GR" sz="2200" dirty="0"/>
              <a:t>Το σώμα θάβεται το συντομότερο δυνατό, κατά προτίμηση την ίδια μέρα. Μετά από μια τελετουργική πλύση, το σώμα ντύνεται με ένα λευκό ύφασμα και μεταφέρεται στο τζαμί ή στον τάφο. Οι νεκροί τοποθετούνται με το κεφάλι στραμμένο προς τη Μέκκα. Καθ 'όλη τη διάρκεια, από το σπίτι στο νεκροταφείο, δίνονται απαγγελίες από το Κοράνι.</a:t>
            </a:r>
            <a:endParaRPr lang="da-DK" sz="2200" dirty="0"/>
          </a:p>
        </p:txBody>
      </p:sp>
      <p:pic>
        <p:nvPicPr>
          <p:cNvPr id="3" name="Billede 2"/>
          <p:cNvPicPr>
            <a:picLocks noChangeAspect="1"/>
          </p:cNvPicPr>
          <p:nvPr/>
        </p:nvPicPr>
        <p:blipFill rotWithShape="1">
          <a:blip r:embed="rId2"/>
          <a:srcRect r="14673"/>
          <a:stretch/>
        </p:blipFill>
        <p:spPr>
          <a:xfrm>
            <a:off x="9470269" y="3068960"/>
            <a:ext cx="1440160" cy="1485901"/>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marL="0" marR="0" lvl="0" indent="0" defTabSz="1218987" rtl="0" eaLnBrk="1" fontAlgn="auto" latinLnBrk="0" hangingPunct="1">
              <a:spcBef>
                <a:spcPts val="0"/>
              </a:spcBef>
              <a:spcAft>
                <a:spcPts val="600"/>
              </a:spcAft>
              <a:buClrTx/>
              <a:buSzTx/>
              <a:buFontTx/>
              <a:buNone/>
              <a:tabLst/>
              <a:defRPr/>
            </a:pPr>
            <a:fld id="{C014DD1E-5D91-48A3-AD6D-45FBA980D106}" type="slidenum">
              <a:rPr kumimoji="0" lang="en-GB" b="0" i="0" u="none" strike="noStrike" kern="1200" cap="none" spc="0" normalizeH="0" baseline="0" noProof="0" smtClean="0">
                <a:ln>
                  <a:noFill/>
                </a:ln>
                <a:effectLst/>
                <a:uLnTx/>
                <a:uFillTx/>
                <a:latin typeface="Calibri"/>
                <a:ea typeface="+mn-ea"/>
                <a:cs typeface="+mn-cs"/>
              </a:rPr>
              <a:pPr marL="0" marR="0" lvl="0" indent="0" defTabSz="1218987" rtl="0" eaLnBrk="1" fontAlgn="auto" latinLnBrk="0" hangingPunct="1">
                <a:spcBef>
                  <a:spcPts val="0"/>
                </a:spcBef>
                <a:spcAft>
                  <a:spcPts val="600"/>
                </a:spcAft>
                <a:buClrTx/>
                <a:buSzTx/>
                <a:buFontTx/>
                <a:buNone/>
                <a:tabLst/>
                <a:defRPr/>
              </a:pPr>
              <a:t>30</a:t>
            </a:fld>
            <a:endParaRPr kumimoji="0" lang="en-GB"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4443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A286F-9D87-4360-A8A5-5074C9D3631C}"/>
              </a:ext>
            </a:extLst>
          </p:cNvPr>
          <p:cNvSpPr>
            <a:spLocks noGrp="1"/>
          </p:cNvSpPr>
          <p:nvPr>
            <p:ph type="title"/>
          </p:nvPr>
        </p:nvSpPr>
        <p:spPr>
          <a:xfrm>
            <a:off x="1371243" y="685800"/>
            <a:ext cx="9598700" cy="726976"/>
          </a:xfrm>
        </p:spPr>
        <p:txBody>
          <a:bodyPr/>
          <a:lstStyle/>
          <a:p>
            <a:r>
              <a:rPr lang="el-GR" dirty="0"/>
              <a:t>Άσκηση: Κυκλική ή Γραμμική;</a:t>
            </a:r>
            <a:endParaRPr lang="en-GB" dirty="0"/>
          </a:p>
        </p:txBody>
      </p:sp>
      <p:sp>
        <p:nvSpPr>
          <p:cNvPr id="3" name="Content Placeholder 2">
            <a:extLst>
              <a:ext uri="{FF2B5EF4-FFF2-40B4-BE49-F238E27FC236}">
                <a16:creationId xmlns="" xmlns:a16="http://schemas.microsoft.com/office/drawing/2014/main" id="{C310FB8C-0C73-4F68-9973-94A938EF3359}"/>
              </a:ext>
            </a:extLst>
          </p:cNvPr>
          <p:cNvSpPr>
            <a:spLocks noGrp="1"/>
          </p:cNvSpPr>
          <p:nvPr>
            <p:ph idx="1"/>
          </p:nvPr>
        </p:nvSpPr>
        <p:spPr/>
        <p:txBody>
          <a:bodyPr/>
          <a:lstStyle/>
          <a:p>
            <a:pPr marL="0" indent="0">
              <a:buNone/>
            </a:pPr>
            <a:r>
              <a:rPr lang="el-GR" dirty="0"/>
              <a:t>Είτε ακολουθείτε μια θρησκεία είτε όχι, πιθανότατα θα ανήκετε σε έναν πολιτισμό που βλέπει τον θάνατο ως κυκλικό ή γραμμικό.</a:t>
            </a:r>
          </a:p>
          <a:p>
            <a:pPr marL="0" indent="0">
              <a:buNone/>
            </a:pPr>
            <a:r>
              <a:rPr lang="el-GR" dirty="0"/>
              <a:t>Σε ποιον ταιριάζετε περισσότερο και γιατί;</a:t>
            </a:r>
            <a:endParaRPr lang="en-GB" dirty="0"/>
          </a:p>
        </p:txBody>
      </p:sp>
      <p:sp>
        <p:nvSpPr>
          <p:cNvPr id="4" name="Slide Number Placeholder 3">
            <a:extLst>
              <a:ext uri="{FF2B5EF4-FFF2-40B4-BE49-F238E27FC236}">
                <a16:creationId xmlns="" xmlns:a16="http://schemas.microsoft.com/office/drawing/2014/main" id="{A7864862-16A2-444A-A883-DCF7645BE46E}"/>
              </a:ext>
            </a:extLst>
          </p:cNvPr>
          <p:cNvSpPr>
            <a:spLocks noGrp="1"/>
          </p:cNvSpPr>
          <p:nvPr>
            <p:ph type="sldNum" sz="quarter" idx="12"/>
          </p:nvPr>
        </p:nvSpPr>
        <p:spPr/>
        <p:txBody>
          <a:bodyPr/>
          <a:lstStyle/>
          <a:p>
            <a:fld id="{C014DD1E-5D91-48A3-AD6D-45FBA980D106}" type="slidenum">
              <a:rPr lang="en-GB" smtClean="0"/>
              <a:t>31</a:t>
            </a:fld>
            <a:endParaRPr lang="en-GB" dirty="0"/>
          </a:p>
        </p:txBody>
      </p:sp>
      <p:pic>
        <p:nvPicPr>
          <p:cNvPr id="5" name="Picture 4">
            <a:extLst>
              <a:ext uri="{FF2B5EF4-FFF2-40B4-BE49-F238E27FC236}">
                <a16:creationId xmlns="" xmlns:a16="http://schemas.microsoft.com/office/drawing/2014/main" id="{77F4C6DA-E249-40CC-9E4E-79958A974A95}"/>
              </a:ext>
            </a:extLst>
          </p:cNvPr>
          <p:cNvPicPr>
            <a:picLocks noChangeAspect="1"/>
          </p:cNvPicPr>
          <p:nvPr/>
        </p:nvPicPr>
        <p:blipFill>
          <a:blip r:embed="rId2"/>
          <a:stretch>
            <a:fillRect/>
          </a:stretch>
        </p:blipFill>
        <p:spPr>
          <a:xfrm>
            <a:off x="11066145" y="5630741"/>
            <a:ext cx="896190" cy="847417"/>
          </a:xfrm>
          <a:prstGeom prst="rect">
            <a:avLst/>
          </a:prstGeom>
        </p:spPr>
      </p:pic>
    </p:spTree>
    <p:extLst>
      <p:ext uri="{BB962C8B-B14F-4D97-AF65-F5344CB8AC3E}">
        <p14:creationId xmlns:p14="http://schemas.microsoft.com/office/powerpoint/2010/main" val="42487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FDB44F-1310-46A2-8F51-9F1F499EB094}"/>
              </a:ext>
            </a:extLst>
          </p:cNvPr>
          <p:cNvSpPr>
            <a:spLocks noGrp="1"/>
          </p:cNvSpPr>
          <p:nvPr>
            <p:ph type="title"/>
          </p:nvPr>
        </p:nvSpPr>
        <p:spPr>
          <a:xfrm>
            <a:off x="1371243" y="685800"/>
            <a:ext cx="9598700" cy="798984"/>
          </a:xfrm>
        </p:spPr>
        <p:txBody>
          <a:bodyPr/>
          <a:lstStyle/>
          <a:p>
            <a:r>
              <a:rPr lang="el-GR" i="1" dirty="0"/>
              <a:t>Περίληψη</a:t>
            </a:r>
            <a:endParaRPr lang="en-GB" i="1" dirty="0"/>
          </a:p>
        </p:txBody>
      </p:sp>
      <p:sp>
        <p:nvSpPr>
          <p:cNvPr id="3" name="Content Placeholder 2">
            <a:extLst>
              <a:ext uri="{FF2B5EF4-FFF2-40B4-BE49-F238E27FC236}">
                <a16:creationId xmlns="" xmlns:a16="http://schemas.microsoft.com/office/drawing/2014/main" id="{B1232C71-C6CA-416D-97B8-4A1E46A25C98}"/>
              </a:ext>
            </a:extLst>
          </p:cNvPr>
          <p:cNvSpPr>
            <a:spLocks noGrp="1"/>
          </p:cNvSpPr>
          <p:nvPr>
            <p:ph idx="1"/>
          </p:nvPr>
        </p:nvSpPr>
        <p:spPr>
          <a:xfrm>
            <a:off x="1371243" y="1916832"/>
            <a:ext cx="9598700" cy="3581400"/>
          </a:xfrm>
        </p:spPr>
        <p:txBody>
          <a:bodyPr vert="horz" lIns="91440" tIns="45720" rIns="91440" bIns="45720" rtlCol="0" anchor="t">
            <a:normAutofit lnSpcReduction="10000"/>
          </a:bodyPr>
          <a:lstStyle/>
          <a:p>
            <a:pPr marL="383540" indent="-383540" algn="just">
              <a:buNone/>
            </a:pPr>
            <a:r>
              <a:rPr lang="en-GB" sz="1950" i="1" dirty="0">
                <a:ea typeface="+mn-lt"/>
                <a:cs typeface="+mn-lt"/>
              </a:rPr>
              <a:t>     </a:t>
            </a:r>
            <a:r>
              <a:rPr lang="el-GR" sz="1950" i="1" dirty="0">
                <a:ea typeface="+mn-lt"/>
                <a:cs typeface="+mn-lt"/>
              </a:rPr>
              <a:t>	Όλοι/ες/α θα πεθάνουμε κάποια στιγμή. Το τι πιστεύουμε και πού πηγαίνουμε μετά τον θάνατο εξαρτάται από το αν ακολουθούμε κάποια θρησκεία ή όχι και τι επιτάσσει αυτή που ακολουθούμε.</a:t>
            </a:r>
            <a:r>
              <a:rPr lang="en-GB" sz="1950" i="1" dirty="0">
                <a:ea typeface="+mn-lt"/>
                <a:cs typeface="+mn-lt"/>
              </a:rPr>
              <a:t> </a:t>
            </a:r>
            <a:endParaRPr lang="en-GB" dirty="0">
              <a:cs typeface="Calibri"/>
            </a:endParaRPr>
          </a:p>
          <a:p>
            <a:pPr marL="383540" indent="-383540" algn="just">
              <a:buNone/>
            </a:pPr>
            <a:r>
              <a:rPr lang="en-GB" sz="1950" i="1" dirty="0">
                <a:ea typeface="+mn-lt"/>
                <a:cs typeface="+mn-lt"/>
              </a:rPr>
              <a:t>     </a:t>
            </a:r>
            <a:r>
              <a:rPr lang="el-GR" sz="1950" i="1" dirty="0">
                <a:ea typeface="+mn-lt"/>
                <a:cs typeface="+mn-lt"/>
              </a:rPr>
              <a:t>Ωστόσο, ακόμη και αν δεν έχουμε θρησκεία, θα είναι σημαντικό για εμάς να περάσουμε από κάποια ιεροτελεστία στο τέλος της ζωής μας ή για άλλους με τους οποίους είμαστε κοντά.</a:t>
            </a:r>
            <a:endParaRPr lang="en-GB" dirty="0">
              <a:cs typeface="Calibri"/>
            </a:endParaRPr>
          </a:p>
          <a:p>
            <a:pPr marL="383540" indent="-383540" algn="just">
              <a:buNone/>
            </a:pPr>
            <a:r>
              <a:rPr lang="en-GB" sz="1950" i="1" dirty="0">
                <a:ea typeface="+mn-lt"/>
                <a:cs typeface="+mn-lt"/>
              </a:rPr>
              <a:t>      </a:t>
            </a:r>
            <a:r>
              <a:rPr lang="el-GR" sz="1950" i="1" dirty="0">
                <a:ea typeface="+mn-lt"/>
                <a:cs typeface="+mn-lt"/>
              </a:rPr>
              <a:t>Οι </a:t>
            </a:r>
            <a:r>
              <a:rPr lang="el-GR" sz="1900" i="1" dirty="0">
                <a:ea typeface="+mn-lt"/>
                <a:cs typeface="+mn-lt"/>
              </a:rPr>
              <a:t>άνθρωποι για τους οποίους παρέχουμε φροντίδα έχουν τις δικές τους ατομικές ανάγκες και αποτελούν μέρος των ευρύτερων επιταγών </a:t>
            </a:r>
            <a:r>
              <a:rPr lang="el-GR" sz="1950" i="1" dirty="0">
                <a:ea typeface="+mn-lt"/>
                <a:cs typeface="+mn-lt"/>
              </a:rPr>
              <a:t>του πολιτισμού στον οποίο ανήκουν.</a:t>
            </a:r>
            <a:r>
              <a:rPr lang="en-GB" sz="1950" i="1" dirty="0">
                <a:ea typeface="+mn-lt"/>
                <a:cs typeface="+mn-lt"/>
              </a:rPr>
              <a:t>      </a:t>
            </a:r>
            <a:endParaRPr lang="el-GR" sz="1950" i="1" dirty="0">
              <a:ea typeface="+mn-lt"/>
              <a:cs typeface="+mn-lt"/>
            </a:endParaRPr>
          </a:p>
          <a:p>
            <a:pPr marL="383540" indent="-383540" algn="just">
              <a:buNone/>
            </a:pPr>
            <a:r>
              <a:rPr lang="el-GR" sz="1950" i="1" dirty="0">
                <a:ea typeface="+mn-lt"/>
                <a:cs typeface="+mn-lt"/>
              </a:rPr>
              <a:t>       Πρέπει να διασφαλίσουμε ότι αυτές οι ανάγκες μπορούν να συζητηθούν και να ικανοποιηθούν για να επιτρέψουμε την ομαλή μετάβαση του σώματος που αφήνει τη γη να πάει εκεί όπου το άτομο πιστεύει ότι θα πάει.</a:t>
            </a:r>
            <a:endParaRPr lang="en-GB" sz="1950" i="1" dirty="0">
              <a:cs typeface="Calibri"/>
            </a:endParaRPr>
          </a:p>
        </p:txBody>
      </p:sp>
      <p:sp>
        <p:nvSpPr>
          <p:cNvPr id="4" name="Slide Number Placeholder 3">
            <a:extLst>
              <a:ext uri="{FF2B5EF4-FFF2-40B4-BE49-F238E27FC236}">
                <a16:creationId xmlns="" xmlns:a16="http://schemas.microsoft.com/office/drawing/2014/main" id="{A26A4838-6E70-45BF-BF93-E24044F20163}"/>
              </a:ext>
            </a:extLst>
          </p:cNvPr>
          <p:cNvSpPr>
            <a:spLocks noGrp="1"/>
          </p:cNvSpPr>
          <p:nvPr>
            <p:ph type="sldNum" sz="quarter" idx="12"/>
          </p:nvPr>
        </p:nvSpPr>
        <p:spPr/>
        <p:txBody>
          <a:bodyPr/>
          <a:lstStyle/>
          <a:p>
            <a:fld id="{C014DD1E-5D91-48A3-AD6D-45FBA980D106}" type="slidenum">
              <a:rPr lang="en-GB" smtClean="0"/>
              <a:t>32</a:t>
            </a:fld>
            <a:endParaRPr lang="en-GB" dirty="0"/>
          </a:p>
        </p:txBody>
      </p:sp>
    </p:spTree>
    <p:extLst>
      <p:ext uri="{BB962C8B-B14F-4D97-AF65-F5344CB8AC3E}">
        <p14:creationId xmlns:p14="http://schemas.microsoft.com/office/powerpoint/2010/main" val="3602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BB4F86-E8CB-4D36-B1CA-E0889A62B4D0}"/>
              </a:ext>
            </a:extLst>
          </p:cNvPr>
          <p:cNvSpPr>
            <a:spLocks noGrp="1"/>
          </p:cNvSpPr>
          <p:nvPr>
            <p:ph type="title"/>
          </p:nvPr>
        </p:nvSpPr>
        <p:spPr/>
        <p:txBody>
          <a:bodyPr>
            <a:normAutofit/>
          </a:bodyPr>
          <a:lstStyle/>
          <a:p>
            <a:pPr algn="ctr"/>
            <a:r>
              <a:rPr lang="el-GR" sz="5400" dirty="0"/>
              <a:t>Η ΣΥΝΕΡΓΑΣΙΑ Με </a:t>
            </a:r>
            <a:r>
              <a:rPr lang="el-GR" sz="5400" dirty="0" err="1"/>
              <a:t>διαφορετικους</a:t>
            </a:r>
            <a:r>
              <a:rPr lang="el-GR" sz="5400" dirty="0"/>
              <a:t> </a:t>
            </a:r>
            <a:r>
              <a:rPr lang="el-GR" sz="5400" dirty="0" err="1"/>
              <a:t>πολιτισμους</a:t>
            </a:r>
            <a:endParaRPr lang="en-GB" sz="5400" dirty="0"/>
          </a:p>
        </p:txBody>
      </p:sp>
      <p:sp>
        <p:nvSpPr>
          <p:cNvPr id="4" name="Slide Number Placeholder 3">
            <a:extLst>
              <a:ext uri="{FF2B5EF4-FFF2-40B4-BE49-F238E27FC236}">
                <a16:creationId xmlns="" xmlns:a16="http://schemas.microsoft.com/office/drawing/2014/main" id="{30CEDE09-2122-4C02-AAF7-395DA0A08723}"/>
              </a:ext>
            </a:extLst>
          </p:cNvPr>
          <p:cNvSpPr>
            <a:spLocks noGrp="1"/>
          </p:cNvSpPr>
          <p:nvPr>
            <p:ph type="sldNum" sz="quarter" idx="12"/>
          </p:nvPr>
        </p:nvSpPr>
        <p:spPr/>
        <p:txBody>
          <a:bodyPr/>
          <a:lstStyle/>
          <a:p>
            <a:fld id="{C014DD1E-5D91-48A3-AD6D-45FBA980D106}" type="slidenum">
              <a:rPr lang="en-GB" smtClean="0"/>
              <a:t>33</a:t>
            </a:fld>
            <a:endParaRPr lang="en-GB" dirty="0"/>
          </a:p>
        </p:txBody>
      </p:sp>
    </p:spTree>
    <p:extLst>
      <p:ext uri="{BB962C8B-B14F-4D97-AF65-F5344CB8AC3E}">
        <p14:creationId xmlns:p14="http://schemas.microsoft.com/office/powerpoint/2010/main" val="172817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58B24D-ABC0-4E4C-BFAB-3D5578D67260}"/>
              </a:ext>
            </a:extLst>
          </p:cNvPr>
          <p:cNvSpPr>
            <a:spLocks noGrp="1"/>
          </p:cNvSpPr>
          <p:nvPr>
            <p:ph type="title"/>
          </p:nvPr>
        </p:nvSpPr>
        <p:spPr>
          <a:xfrm>
            <a:off x="1390287" y="685800"/>
            <a:ext cx="9884376" cy="1485900"/>
          </a:xfrm>
        </p:spPr>
        <p:txBody>
          <a:bodyPr>
            <a:normAutofit/>
          </a:bodyPr>
          <a:lstStyle/>
          <a:p>
            <a:r>
              <a:rPr lang="el-GR" dirty="0"/>
              <a:t>Συνεργασία με ηλικιωμένα άτομα</a:t>
            </a:r>
            <a:endParaRPr lang="en-GB" dirty="0"/>
          </a:p>
        </p:txBody>
      </p:sp>
      <p:sp>
        <p:nvSpPr>
          <p:cNvPr id="3" name="Content Placeholder 2">
            <a:extLst>
              <a:ext uri="{FF2B5EF4-FFF2-40B4-BE49-F238E27FC236}">
                <a16:creationId xmlns="" xmlns:a16="http://schemas.microsoft.com/office/drawing/2014/main" id="{E55D6456-33E5-4C85-923A-A781BCA178B0}"/>
              </a:ext>
            </a:extLst>
          </p:cNvPr>
          <p:cNvSpPr>
            <a:spLocks noGrp="1"/>
          </p:cNvSpPr>
          <p:nvPr>
            <p:ph idx="1"/>
          </p:nvPr>
        </p:nvSpPr>
        <p:spPr>
          <a:xfrm>
            <a:off x="1390286" y="2286000"/>
            <a:ext cx="6175168" cy="3581400"/>
          </a:xfrm>
        </p:spPr>
        <p:txBody>
          <a:bodyPr>
            <a:normAutofit/>
          </a:bodyPr>
          <a:lstStyle/>
          <a:p>
            <a:pPr marL="0" indent="0" algn="just">
              <a:buNone/>
            </a:pPr>
            <a:r>
              <a:rPr lang="el-GR" dirty="0"/>
              <a:t>Η στάση μας απέναντι στα ηλικιωμένα άτομα μπορεί να διαφέρει σε άλλα άτομα που προέρχονται από ένα διαφορετικό πολιτισμικό υπόβαθρο από εμάς.</a:t>
            </a:r>
          </a:p>
          <a:p>
            <a:pPr marL="0" indent="0" algn="just">
              <a:buNone/>
            </a:pPr>
            <a:r>
              <a:rPr lang="el-GR" dirty="0"/>
              <a:t>Αυτό μπορεί να επηρεάσει το πώς τα βλέπουμε, πώς τα ακούμε, πώς αναγνωρίζουμε τι λένε και τι τους παρέχουμε.</a:t>
            </a:r>
          </a:p>
          <a:p>
            <a:pPr marL="0" indent="0" algn="just">
              <a:buNone/>
            </a:pPr>
            <a:r>
              <a:rPr lang="el-GR" dirty="0"/>
              <a:t>Μπορεί επίσης να επηρεάσει το βαθμό στον οποίο εμπλέκουμε τα μέλη της οικογένειάς τους στη φροντίδα τους καθ 'όλη τη διάρκεια της ζωής τους, καθώς και στο τέλος της.</a:t>
            </a:r>
            <a:endParaRPr lang="en-GB" dirty="0"/>
          </a:p>
        </p:txBody>
      </p:sp>
      <p:pic>
        <p:nvPicPr>
          <p:cNvPr id="5" name="Picture 4">
            <a:extLst>
              <a:ext uri="{FF2B5EF4-FFF2-40B4-BE49-F238E27FC236}">
                <a16:creationId xmlns="" xmlns:a16="http://schemas.microsoft.com/office/drawing/2014/main" id="{593DCE5B-914F-451A-896A-72F0DFEA98C9}"/>
              </a:ext>
            </a:extLst>
          </p:cNvPr>
          <p:cNvPicPr>
            <a:picLocks noChangeAspect="1"/>
          </p:cNvPicPr>
          <p:nvPr/>
        </p:nvPicPr>
        <p:blipFill rotWithShape="1">
          <a:blip r:embed="rId2"/>
          <a:srcRect l="27267" r="11146" b="3"/>
          <a:stretch/>
        </p:blipFill>
        <p:spPr>
          <a:xfrm>
            <a:off x="8034188" y="2171700"/>
            <a:ext cx="3210659" cy="3466681"/>
          </a:xfrm>
          <a:prstGeom prst="rect">
            <a:avLst/>
          </a:prstGeom>
        </p:spPr>
      </p:pic>
      <p:sp>
        <p:nvSpPr>
          <p:cNvPr id="4" name="Slide Number Placeholder 3">
            <a:extLst>
              <a:ext uri="{FF2B5EF4-FFF2-40B4-BE49-F238E27FC236}">
                <a16:creationId xmlns="" xmlns:a16="http://schemas.microsoft.com/office/drawing/2014/main" id="{03E0E782-B05C-44AB-B1DA-6C134F0EC0BE}"/>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34</a:t>
            </a:fld>
            <a:endParaRPr lang="en-GB" dirty="0"/>
          </a:p>
        </p:txBody>
      </p:sp>
      <p:sp>
        <p:nvSpPr>
          <p:cNvPr id="7" name="TextBox 6">
            <a:extLst>
              <a:ext uri="{FF2B5EF4-FFF2-40B4-BE49-F238E27FC236}">
                <a16:creationId xmlns="" xmlns:a16="http://schemas.microsoft.com/office/drawing/2014/main" id="{12EE14A2-0CE1-4F8E-8C68-53F825B72427}"/>
              </a:ext>
            </a:extLst>
          </p:cNvPr>
          <p:cNvSpPr txBox="1"/>
          <p:nvPr/>
        </p:nvSpPr>
        <p:spPr>
          <a:xfrm>
            <a:off x="9334772" y="5638381"/>
            <a:ext cx="2253016" cy="230832"/>
          </a:xfrm>
          <a:prstGeom prst="rect">
            <a:avLst/>
          </a:prstGeom>
          <a:noFill/>
        </p:spPr>
        <p:txBody>
          <a:bodyPr wrap="square">
            <a:spAutoFit/>
          </a:bodyPr>
          <a:lstStyle/>
          <a:p>
            <a:r>
              <a:rPr lang="en-GB" sz="900" dirty="0"/>
              <a:t>https://www.pexels.com/search/free/</a:t>
            </a:r>
          </a:p>
        </p:txBody>
      </p:sp>
    </p:spTree>
    <p:extLst>
      <p:ext uri="{BB962C8B-B14F-4D97-AF65-F5344CB8AC3E}">
        <p14:creationId xmlns:p14="http://schemas.microsoft.com/office/powerpoint/2010/main" val="5375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0BC2CA-034F-4E6B-B05D-4B521E1F4FD3}"/>
              </a:ext>
            </a:extLst>
          </p:cNvPr>
          <p:cNvSpPr>
            <a:spLocks noGrp="1"/>
          </p:cNvSpPr>
          <p:nvPr>
            <p:ph type="title"/>
          </p:nvPr>
        </p:nvSpPr>
        <p:spPr>
          <a:xfrm>
            <a:off x="1366610" y="547553"/>
            <a:ext cx="9598700" cy="798984"/>
          </a:xfrm>
        </p:spPr>
        <p:txBody>
          <a:bodyPr>
            <a:normAutofit fontScale="90000"/>
          </a:bodyPr>
          <a:lstStyle/>
          <a:p>
            <a:r>
              <a:rPr lang="el-GR" dirty="0"/>
              <a:t>Άσκηση: Συνεργασία με άτομα μεγαλύτερης ηλικίας</a:t>
            </a:r>
            <a:endParaRPr lang="en-GB" dirty="0"/>
          </a:p>
        </p:txBody>
      </p:sp>
      <p:sp>
        <p:nvSpPr>
          <p:cNvPr id="3" name="Content Placeholder 2">
            <a:extLst>
              <a:ext uri="{FF2B5EF4-FFF2-40B4-BE49-F238E27FC236}">
                <a16:creationId xmlns="" xmlns:a16="http://schemas.microsoft.com/office/drawing/2014/main" id="{F310A0F3-ED74-4CD5-843F-5332F3CDD311}"/>
              </a:ext>
            </a:extLst>
          </p:cNvPr>
          <p:cNvSpPr>
            <a:spLocks noGrp="1"/>
          </p:cNvSpPr>
          <p:nvPr>
            <p:ph idx="1"/>
          </p:nvPr>
        </p:nvSpPr>
        <p:spPr>
          <a:xfrm>
            <a:off x="1366610" y="1916832"/>
            <a:ext cx="9912378" cy="4238600"/>
          </a:xfrm>
        </p:spPr>
        <p:txBody>
          <a:bodyPr>
            <a:normAutofit fontScale="92500" lnSpcReduction="10000"/>
          </a:bodyPr>
          <a:lstStyle/>
          <a:p>
            <a:pPr marL="0" indent="0" algn="just">
              <a:buNone/>
            </a:pPr>
            <a:r>
              <a:rPr lang="el-GR" dirty="0"/>
              <a:t>Ποια είναι τα βασικά πράγματα που πρέπει να σκεφτείτε για να παρέχετε μια πολιτισμικά κατάλληλη υπηρεσία σε ένα ηλικιωμένο άτομο;</a:t>
            </a:r>
          </a:p>
          <a:p>
            <a:pPr marL="0" indent="0" algn="just">
              <a:buNone/>
            </a:pPr>
            <a:r>
              <a:rPr lang="el-GR" dirty="0"/>
              <a:t>Σημειώστε τις δηλώσεις με τις οποίες συμφωνείτε.</a:t>
            </a:r>
          </a:p>
          <a:p>
            <a:pPr marL="0" indent="0" algn="just">
              <a:buNone/>
            </a:pPr>
            <a:r>
              <a:rPr lang="el-GR" dirty="0"/>
              <a:t>Α. Θα πρέπει αυτόματα να σέβεστε τα ηλικιωμένα άτομα λόγω της ηλικίας τους.</a:t>
            </a:r>
          </a:p>
          <a:p>
            <a:pPr marL="0" indent="0" algn="just">
              <a:buNone/>
            </a:pPr>
            <a:r>
              <a:rPr lang="el-GR" dirty="0"/>
              <a:t>Β. Πρέπει πάντα να συμπεριλαμβάνετε την οικογένεια και να ρωτάτε τι πιστεύουν ότι είναι το καλύτερο για τον συγγενή τους.</a:t>
            </a:r>
          </a:p>
          <a:p>
            <a:pPr marL="0" indent="0" algn="just">
              <a:buNone/>
            </a:pPr>
            <a:r>
              <a:rPr lang="el-GR" dirty="0"/>
              <a:t>Γ. Πρέπει να ρωτήσετε απευθείας το ηλικιωμένο άτομο τι πραγματικά θέλει.</a:t>
            </a:r>
          </a:p>
          <a:p>
            <a:pPr marL="0" indent="0" algn="just">
              <a:buNone/>
            </a:pPr>
            <a:r>
              <a:rPr lang="el-GR" dirty="0"/>
              <a:t>Δ. Θα πρέπει να παρέχετε αυτό που νομίζετε ότι θέλουν και ότι είναι κατάλληλο για αυτά.</a:t>
            </a:r>
          </a:p>
          <a:p>
            <a:pPr marL="0" indent="0" algn="just">
              <a:buNone/>
            </a:pPr>
            <a:r>
              <a:rPr lang="el-GR" dirty="0"/>
              <a:t>Ε. Να πηγαίνετε απευθείας στην οικογένεια και όχι στο ηλικιωμένο άτομο και να τους ρωτάτε τις επιθυμίες τους.</a:t>
            </a:r>
          </a:p>
          <a:p>
            <a:pPr marL="0" indent="0" algn="just">
              <a:buNone/>
            </a:pPr>
            <a:r>
              <a:rPr lang="el-GR" dirty="0"/>
              <a:t>ΣΤ. Να θεωρείτε ότι δεν έχει σημασία σε ποια ηλικία είναι κάποιος, θα του συμπεριφέρεστε με τον ίδιο τρόπο όπως σε όλους τους άλλους.</a:t>
            </a:r>
            <a:endParaRPr lang="en-GB" dirty="0"/>
          </a:p>
        </p:txBody>
      </p:sp>
      <p:sp>
        <p:nvSpPr>
          <p:cNvPr id="4" name="Slide Number Placeholder 3">
            <a:extLst>
              <a:ext uri="{FF2B5EF4-FFF2-40B4-BE49-F238E27FC236}">
                <a16:creationId xmlns="" xmlns:a16="http://schemas.microsoft.com/office/drawing/2014/main" id="{FE129B58-4E1B-41FC-93CD-3F44E67EFB49}"/>
              </a:ext>
            </a:extLst>
          </p:cNvPr>
          <p:cNvSpPr>
            <a:spLocks noGrp="1"/>
          </p:cNvSpPr>
          <p:nvPr>
            <p:ph type="sldNum" sz="quarter" idx="12"/>
          </p:nvPr>
        </p:nvSpPr>
        <p:spPr/>
        <p:txBody>
          <a:bodyPr/>
          <a:lstStyle/>
          <a:p>
            <a:fld id="{C014DD1E-5D91-48A3-AD6D-45FBA980D106}" type="slidenum">
              <a:rPr lang="en-GB" smtClean="0"/>
              <a:t>35</a:t>
            </a:fld>
            <a:endParaRPr lang="en-GB" dirty="0"/>
          </a:p>
        </p:txBody>
      </p:sp>
      <p:pic>
        <p:nvPicPr>
          <p:cNvPr id="5" name="Picture 4">
            <a:extLst>
              <a:ext uri="{FF2B5EF4-FFF2-40B4-BE49-F238E27FC236}">
                <a16:creationId xmlns="" xmlns:a16="http://schemas.microsoft.com/office/drawing/2014/main" id="{21051933-A546-4A0A-8BF7-C24FB37C7EC7}"/>
              </a:ext>
            </a:extLst>
          </p:cNvPr>
          <p:cNvPicPr>
            <a:picLocks noChangeAspect="1"/>
          </p:cNvPicPr>
          <p:nvPr/>
        </p:nvPicPr>
        <p:blipFill>
          <a:blip r:embed="rId2"/>
          <a:stretch>
            <a:fillRect/>
          </a:stretch>
        </p:blipFill>
        <p:spPr>
          <a:xfrm>
            <a:off x="11066145" y="5630741"/>
            <a:ext cx="896190" cy="847417"/>
          </a:xfrm>
          <a:prstGeom prst="rect">
            <a:avLst/>
          </a:prstGeom>
        </p:spPr>
      </p:pic>
    </p:spTree>
    <p:extLst>
      <p:ext uri="{BB962C8B-B14F-4D97-AF65-F5344CB8AC3E}">
        <p14:creationId xmlns:p14="http://schemas.microsoft.com/office/powerpoint/2010/main" val="48984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42FB93-6A38-4569-931D-AB9299965294}"/>
              </a:ext>
            </a:extLst>
          </p:cNvPr>
          <p:cNvSpPr>
            <a:spLocks noGrp="1"/>
          </p:cNvSpPr>
          <p:nvPr>
            <p:ph type="title"/>
          </p:nvPr>
        </p:nvSpPr>
        <p:spPr>
          <a:xfrm>
            <a:off x="1371243" y="685800"/>
            <a:ext cx="9598700" cy="798984"/>
          </a:xfrm>
        </p:spPr>
        <p:txBody>
          <a:bodyPr/>
          <a:lstStyle/>
          <a:p>
            <a:r>
              <a:rPr lang="el-GR" i="1" dirty="0"/>
              <a:t>Περίληψη</a:t>
            </a:r>
            <a:endParaRPr lang="en-GB" i="1" dirty="0"/>
          </a:p>
        </p:txBody>
      </p:sp>
      <p:sp>
        <p:nvSpPr>
          <p:cNvPr id="3" name="Content Placeholder 2">
            <a:extLst>
              <a:ext uri="{FF2B5EF4-FFF2-40B4-BE49-F238E27FC236}">
                <a16:creationId xmlns="" xmlns:a16="http://schemas.microsoft.com/office/drawing/2014/main" id="{86CB3A05-5076-4A60-9307-13372D790B88}"/>
              </a:ext>
            </a:extLst>
          </p:cNvPr>
          <p:cNvSpPr>
            <a:spLocks noGrp="1"/>
          </p:cNvSpPr>
          <p:nvPr>
            <p:ph idx="1"/>
          </p:nvPr>
        </p:nvSpPr>
        <p:spPr>
          <a:xfrm>
            <a:off x="1197868" y="1700808"/>
            <a:ext cx="10009111" cy="4166592"/>
          </a:xfrm>
        </p:spPr>
        <p:txBody>
          <a:bodyPr>
            <a:normAutofit/>
          </a:bodyPr>
          <a:lstStyle/>
          <a:p>
            <a:pPr marL="0" indent="0" algn="just">
              <a:buNone/>
            </a:pPr>
            <a:r>
              <a:rPr lang="el-GR" i="1" dirty="0"/>
              <a:t>Όταν ασχολείστε ή παρέχετε φροντίδα σε ηλικιωμένα άτομα, είναι σημαντικό να λαμβάνετε υπόψη το πολιτιστικό τους υπόβαθρο.</a:t>
            </a:r>
            <a:endParaRPr lang="en-GB" i="1" dirty="0"/>
          </a:p>
          <a:p>
            <a:pPr marL="0" indent="0" algn="just">
              <a:buNone/>
            </a:pPr>
            <a:r>
              <a:rPr lang="el-GR" i="1" dirty="0"/>
              <a:t>Αυτό σημαίνει ότι πρέπει να αφιερώσετε χρόνο για να κάνετε ερωτήσεις και να ακούσετε τις απαντήσεις που σας δίνουν.</a:t>
            </a:r>
            <a:r>
              <a:rPr lang="en-GB" i="1" dirty="0"/>
              <a:t> </a:t>
            </a:r>
          </a:p>
          <a:p>
            <a:pPr marL="0" indent="0" algn="just">
              <a:buNone/>
            </a:pPr>
            <a:r>
              <a:rPr lang="el-GR" i="1" dirty="0"/>
              <a:t>Πρέπει να γνωρίζετε τις δικές σας πολιτισμικές επιρροές και τον αντίκτυπο που μπορούν να έχουν στις απόψεις σας για το τι είναι σχετικό και σημαντικό.</a:t>
            </a:r>
            <a:r>
              <a:rPr lang="en-GB" i="1" dirty="0"/>
              <a:t> </a:t>
            </a:r>
          </a:p>
          <a:p>
            <a:pPr marL="0" indent="0" algn="just">
              <a:buNone/>
            </a:pPr>
            <a:r>
              <a:rPr lang="el-GR" i="1" dirty="0">
                <a:solidFill>
                  <a:srgbClr val="004680"/>
                </a:solidFill>
              </a:rPr>
              <a:t>Διαφορετικοί πολιτισμοί βλέπουν τη γήρανση</a:t>
            </a:r>
            <a:r>
              <a:rPr lang="en-US" i="1" dirty="0">
                <a:solidFill>
                  <a:srgbClr val="004680"/>
                </a:solidFill>
              </a:rPr>
              <a:t> </a:t>
            </a:r>
            <a:r>
              <a:rPr lang="el-GR" i="1" dirty="0">
                <a:solidFill>
                  <a:srgbClr val="004680"/>
                </a:solidFill>
              </a:rPr>
              <a:t>και τον θάνατο με διαφορετικούς τρόπους και αντιμετωπίζουν τόσο τα συναισθήματα της γήρανσης, όσο και την προσδοκία να πεθάνουν με διαφορετικούς τρόπους.</a:t>
            </a:r>
            <a:endParaRPr lang="en-US" i="1" dirty="0">
              <a:solidFill>
                <a:srgbClr val="004680"/>
              </a:solidFill>
            </a:endParaRPr>
          </a:p>
          <a:p>
            <a:pPr marL="0" indent="0" algn="just">
              <a:buNone/>
            </a:pPr>
            <a:r>
              <a:rPr lang="el-GR" i="1" dirty="0"/>
              <a:t>Το να ζεις σε μια κοινωνία που εκπροσωπείται από πολλούς πολιτισμούς και θρησκευτικές πεποιθήσεις σημαίνει ότι οι στάσεις απέναντι στη γήρανση</a:t>
            </a:r>
            <a:r>
              <a:rPr lang="en-US" i="1" dirty="0"/>
              <a:t> </a:t>
            </a:r>
            <a:r>
              <a:rPr lang="el-GR" i="1" dirty="0"/>
              <a:t>και το θάνατο μπορεί να είναι διαφορετική από τη δική σας.</a:t>
            </a:r>
            <a:endParaRPr lang="en-GB" i="1" dirty="0"/>
          </a:p>
          <a:p>
            <a:pPr marL="0" indent="0">
              <a:buNone/>
            </a:pPr>
            <a:endParaRPr lang="en-GB" i="1" dirty="0"/>
          </a:p>
        </p:txBody>
      </p:sp>
      <p:sp>
        <p:nvSpPr>
          <p:cNvPr id="4" name="Slide Number Placeholder 3">
            <a:extLst>
              <a:ext uri="{FF2B5EF4-FFF2-40B4-BE49-F238E27FC236}">
                <a16:creationId xmlns="" xmlns:a16="http://schemas.microsoft.com/office/drawing/2014/main" id="{40699D81-7715-418A-9B01-B318D88690BC}"/>
              </a:ext>
            </a:extLst>
          </p:cNvPr>
          <p:cNvSpPr>
            <a:spLocks noGrp="1"/>
          </p:cNvSpPr>
          <p:nvPr>
            <p:ph type="sldNum" sz="quarter" idx="12"/>
          </p:nvPr>
        </p:nvSpPr>
        <p:spPr/>
        <p:txBody>
          <a:bodyPr/>
          <a:lstStyle/>
          <a:p>
            <a:fld id="{C014DD1E-5D91-48A3-AD6D-45FBA980D106}" type="slidenum">
              <a:rPr lang="en-GB" smtClean="0"/>
              <a:t>36</a:t>
            </a:fld>
            <a:endParaRPr lang="en-GB" dirty="0"/>
          </a:p>
        </p:txBody>
      </p:sp>
    </p:spTree>
    <p:extLst>
      <p:ext uri="{BB962C8B-B14F-4D97-AF65-F5344CB8AC3E}">
        <p14:creationId xmlns:p14="http://schemas.microsoft.com/office/powerpoint/2010/main" val="418226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7F7CD2-1B3B-4E67-A875-32D2D8AB237B}"/>
              </a:ext>
            </a:extLst>
          </p:cNvPr>
          <p:cNvSpPr>
            <a:spLocks noGrp="1"/>
          </p:cNvSpPr>
          <p:nvPr>
            <p:ph type="title"/>
          </p:nvPr>
        </p:nvSpPr>
        <p:spPr>
          <a:xfrm>
            <a:off x="1371243" y="685800"/>
            <a:ext cx="9598700" cy="798984"/>
          </a:xfrm>
        </p:spPr>
        <p:txBody>
          <a:bodyPr/>
          <a:lstStyle/>
          <a:p>
            <a:r>
              <a:rPr lang="el-GR" dirty="0"/>
              <a:t>Σχέδιο δράσης</a:t>
            </a:r>
            <a:endParaRPr lang="en-GB" dirty="0"/>
          </a:p>
        </p:txBody>
      </p:sp>
      <p:sp>
        <p:nvSpPr>
          <p:cNvPr id="3" name="Content Placeholder 2">
            <a:extLst>
              <a:ext uri="{FF2B5EF4-FFF2-40B4-BE49-F238E27FC236}">
                <a16:creationId xmlns="" xmlns:a16="http://schemas.microsoft.com/office/drawing/2014/main" id="{D959482C-C063-47AC-A3BA-C285E22E2032}"/>
              </a:ext>
            </a:extLst>
          </p:cNvPr>
          <p:cNvSpPr>
            <a:spLocks noGrp="1"/>
          </p:cNvSpPr>
          <p:nvPr>
            <p:ph idx="1"/>
          </p:nvPr>
        </p:nvSpPr>
        <p:spPr>
          <a:xfrm>
            <a:off x="1371243" y="1628800"/>
            <a:ext cx="9598700" cy="4238600"/>
          </a:xfrm>
        </p:spPr>
        <p:txBody>
          <a:bodyPr>
            <a:normAutofit/>
          </a:bodyPr>
          <a:lstStyle/>
          <a:p>
            <a:pPr marL="0" indent="0">
              <a:buNone/>
            </a:pPr>
            <a:r>
              <a:rPr lang="el-GR" b="1" dirty="0"/>
              <a:t>ΣΧΕΔΙΟ ΔΡΑΣΗΣ</a:t>
            </a:r>
          </a:p>
          <a:p>
            <a:pPr marL="0" indent="0" algn="just">
              <a:buNone/>
            </a:pPr>
            <a:r>
              <a:rPr lang="el-GR" dirty="0"/>
              <a:t>Απαντήστε τις ερωτήσεις</a:t>
            </a:r>
            <a:r>
              <a:rPr lang="en-GB" dirty="0"/>
              <a:t>:</a:t>
            </a:r>
          </a:p>
          <a:p>
            <a:pPr marL="0" indent="0" algn="just">
              <a:buNone/>
            </a:pPr>
            <a:r>
              <a:rPr lang="el-GR" dirty="0"/>
              <a:t>Τι έχω μάθει για τον εαυτό μου και το δικό μου πολιτιστικό υπόβαθρο;</a:t>
            </a:r>
          </a:p>
          <a:p>
            <a:pPr marL="0" indent="0" algn="just">
              <a:buNone/>
            </a:pPr>
            <a:r>
              <a:rPr lang="el-GR" dirty="0"/>
              <a:t>Τι έχω μάθει για τη γήρανση και τον θάνατο;</a:t>
            </a:r>
          </a:p>
          <a:p>
            <a:pPr marL="0" indent="0" algn="just">
              <a:buNone/>
            </a:pPr>
            <a:r>
              <a:rPr lang="el-GR" dirty="0"/>
              <a:t>Τι άλλο θα ήθελα να μάθω;</a:t>
            </a:r>
          </a:p>
          <a:p>
            <a:pPr marL="0" indent="0" algn="just">
              <a:buNone/>
            </a:pPr>
            <a:r>
              <a:rPr lang="el-GR" dirty="0"/>
              <a:t>Τι αλλαγές θα κάνω στην τρέχουσα πρακτική μου για να διασφαλίσω ότι οι πολιτισμικές επιταγές εφαρμόζονται για τους ανθρώπους </a:t>
            </a:r>
            <a:r>
              <a:rPr lang="el-GR" sz="1800" dirty="0">
                <a:effectLst/>
                <a:latin typeface="Calibri" panose="020F0502020204030204" pitchFamily="34" charset="0"/>
                <a:ea typeface="Calibri" panose="020F0502020204030204" pitchFamily="34" charset="0"/>
              </a:rPr>
              <a:t>που φροντίζω</a:t>
            </a:r>
            <a:r>
              <a:rPr lang="el-GR" dirty="0"/>
              <a:t>;</a:t>
            </a:r>
            <a:endParaRPr lang="en-GB" sz="2000" dirty="0"/>
          </a:p>
          <a:p>
            <a:pPr marL="0" indent="0">
              <a:buNone/>
            </a:pPr>
            <a:endParaRPr lang="en-GB" dirty="0"/>
          </a:p>
        </p:txBody>
      </p:sp>
      <p:sp>
        <p:nvSpPr>
          <p:cNvPr id="4" name="Slide Number Placeholder 3">
            <a:extLst>
              <a:ext uri="{FF2B5EF4-FFF2-40B4-BE49-F238E27FC236}">
                <a16:creationId xmlns="" xmlns:a16="http://schemas.microsoft.com/office/drawing/2014/main" id="{D3CFECDE-6286-47C7-9FFC-AEE07DAE6734}"/>
              </a:ext>
            </a:extLst>
          </p:cNvPr>
          <p:cNvSpPr>
            <a:spLocks noGrp="1"/>
          </p:cNvSpPr>
          <p:nvPr>
            <p:ph type="sldNum" sz="quarter" idx="12"/>
          </p:nvPr>
        </p:nvSpPr>
        <p:spPr/>
        <p:txBody>
          <a:bodyPr/>
          <a:lstStyle/>
          <a:p>
            <a:fld id="{C014DD1E-5D91-48A3-AD6D-45FBA980D106}" type="slidenum">
              <a:rPr lang="en-GB" smtClean="0"/>
              <a:t>37</a:t>
            </a:fld>
            <a:endParaRPr lang="en-GB" dirty="0"/>
          </a:p>
        </p:txBody>
      </p:sp>
    </p:spTree>
    <p:extLst>
      <p:ext uri="{BB962C8B-B14F-4D97-AF65-F5344CB8AC3E}">
        <p14:creationId xmlns:p14="http://schemas.microsoft.com/office/powerpoint/2010/main" val="403726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196" y="3717032"/>
            <a:ext cx="3886200" cy="485775"/>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8298B3-1DD9-428A-A775-8DC27C19FA8A}"/>
              </a:ext>
            </a:extLst>
          </p:cNvPr>
          <p:cNvSpPr>
            <a:spLocks noGrp="1"/>
          </p:cNvSpPr>
          <p:nvPr>
            <p:ph type="title"/>
          </p:nvPr>
        </p:nvSpPr>
        <p:spPr>
          <a:xfrm>
            <a:off x="1371242" y="685800"/>
            <a:ext cx="9598700" cy="1485900"/>
          </a:xfrm>
        </p:spPr>
        <p:txBody>
          <a:bodyPr>
            <a:normAutofit/>
          </a:bodyPr>
          <a:lstStyle/>
          <a:p>
            <a:r>
              <a:rPr lang="el-GR" dirty="0"/>
              <a:t>Άσκηση</a:t>
            </a:r>
            <a:r>
              <a:rPr lang="en-US" dirty="0"/>
              <a:t>:</a:t>
            </a:r>
            <a:r>
              <a:rPr lang="el-GR" dirty="0"/>
              <a:t>Σκέφτομαι για σένα</a:t>
            </a:r>
            <a:endParaRPr lang="en-GB" dirty="0"/>
          </a:p>
        </p:txBody>
      </p:sp>
      <p:sp>
        <p:nvSpPr>
          <p:cNvPr id="4" name="Slide Number Placeholder 3">
            <a:extLst>
              <a:ext uri="{FF2B5EF4-FFF2-40B4-BE49-F238E27FC236}">
                <a16:creationId xmlns="" xmlns:a16="http://schemas.microsoft.com/office/drawing/2014/main" id="{226B1B5E-8C82-4AFB-A9F5-C0D14CD876A3}"/>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4</a:t>
            </a:fld>
            <a:endParaRPr lang="en-GB" dirty="0"/>
          </a:p>
        </p:txBody>
      </p:sp>
      <p:graphicFrame>
        <p:nvGraphicFramePr>
          <p:cNvPr id="6" name="Content Placeholder 2">
            <a:extLst>
              <a:ext uri="{FF2B5EF4-FFF2-40B4-BE49-F238E27FC236}">
                <a16:creationId xmlns="" xmlns:a16="http://schemas.microsoft.com/office/drawing/2014/main" id="{DBFD0EEE-1CC3-47FB-A14F-C75FC097674D}"/>
              </a:ext>
            </a:extLst>
          </p:cNvPr>
          <p:cNvGraphicFramePr>
            <a:graphicFrameLocks noGrp="1"/>
          </p:cNvGraphicFramePr>
          <p:nvPr>
            <p:ph idx="1"/>
            <p:extLst>
              <p:ext uri="{D42A27DB-BD31-4B8C-83A1-F6EECF244321}">
                <p14:modId xmlns:p14="http://schemas.microsoft.com/office/powerpoint/2010/main" val="1398076016"/>
              </p:ext>
            </p:extLst>
          </p:nvPr>
        </p:nvGraphicFramePr>
        <p:xfrm>
          <a:off x="1371242"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 xmlns:a16="http://schemas.microsoft.com/office/drawing/2014/main" id="{39642402-8EA6-435A-9A9F-BE5AF3219DE4}"/>
              </a:ext>
            </a:extLst>
          </p:cNvPr>
          <p:cNvPicPr>
            <a:picLocks noChangeAspect="1"/>
          </p:cNvPicPr>
          <p:nvPr/>
        </p:nvPicPr>
        <p:blipFill>
          <a:blip r:embed="rId7"/>
          <a:stretch>
            <a:fillRect/>
          </a:stretch>
        </p:blipFill>
        <p:spPr>
          <a:xfrm>
            <a:off x="11066145" y="5630741"/>
            <a:ext cx="896190" cy="847417"/>
          </a:xfrm>
          <a:prstGeom prst="rect">
            <a:avLst/>
          </a:prstGeom>
        </p:spPr>
      </p:pic>
    </p:spTree>
    <p:extLst>
      <p:ext uri="{BB962C8B-B14F-4D97-AF65-F5344CB8AC3E}">
        <p14:creationId xmlns:p14="http://schemas.microsoft.com/office/powerpoint/2010/main" val="396617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65EEC-3A14-416A-B67D-6F409D018545}"/>
              </a:ext>
            </a:extLst>
          </p:cNvPr>
          <p:cNvSpPr>
            <a:spLocks noGrp="1"/>
          </p:cNvSpPr>
          <p:nvPr>
            <p:ph type="title"/>
          </p:nvPr>
        </p:nvSpPr>
        <p:spPr>
          <a:xfrm>
            <a:off x="1390287" y="685800"/>
            <a:ext cx="9884376" cy="1485900"/>
          </a:xfrm>
        </p:spPr>
        <p:txBody>
          <a:bodyPr>
            <a:normAutofit/>
          </a:bodyPr>
          <a:lstStyle/>
          <a:p>
            <a:r>
              <a:rPr lang="el-GR" dirty="0"/>
              <a:t>Άσκηση: Σκέψεις για την ηλικία</a:t>
            </a:r>
            <a:endParaRPr lang="en-GB" dirty="0"/>
          </a:p>
        </p:txBody>
      </p:sp>
      <p:pic>
        <p:nvPicPr>
          <p:cNvPr id="5" name="Picture 4">
            <a:extLst>
              <a:ext uri="{FF2B5EF4-FFF2-40B4-BE49-F238E27FC236}">
                <a16:creationId xmlns="" xmlns:a16="http://schemas.microsoft.com/office/drawing/2014/main" id="{FDAD9B23-E748-4BD8-ADF9-69A285B300A6}"/>
              </a:ext>
            </a:extLst>
          </p:cNvPr>
          <p:cNvPicPr>
            <a:picLocks noChangeAspect="1"/>
          </p:cNvPicPr>
          <p:nvPr/>
        </p:nvPicPr>
        <p:blipFill rotWithShape="1">
          <a:blip r:embed="rId2"/>
          <a:srcRect l="19432" r="18981" b="3"/>
          <a:stretch/>
        </p:blipFill>
        <p:spPr>
          <a:xfrm>
            <a:off x="1390287" y="2140386"/>
            <a:ext cx="3210659" cy="3466681"/>
          </a:xfrm>
          <a:prstGeom prst="rect">
            <a:avLst/>
          </a:prstGeom>
        </p:spPr>
      </p:pic>
      <p:sp>
        <p:nvSpPr>
          <p:cNvPr id="3" name="Content Placeholder 2">
            <a:extLst>
              <a:ext uri="{FF2B5EF4-FFF2-40B4-BE49-F238E27FC236}">
                <a16:creationId xmlns="" xmlns:a16="http://schemas.microsoft.com/office/drawing/2014/main" id="{DE03B33E-5555-46CB-8ECC-12CB10B5F902}"/>
              </a:ext>
            </a:extLst>
          </p:cNvPr>
          <p:cNvSpPr>
            <a:spLocks noGrp="1"/>
          </p:cNvSpPr>
          <p:nvPr>
            <p:ph idx="1"/>
          </p:nvPr>
        </p:nvSpPr>
        <p:spPr>
          <a:xfrm>
            <a:off x="5099494" y="1988840"/>
            <a:ext cx="6611541" cy="3878560"/>
          </a:xfrm>
        </p:spPr>
        <p:txBody>
          <a:bodyPr>
            <a:normAutofit fontScale="92500" lnSpcReduction="10000"/>
          </a:bodyPr>
          <a:lstStyle/>
          <a:p>
            <a:pPr marL="0" indent="0" algn="just">
              <a:buNone/>
            </a:pPr>
            <a:r>
              <a:rPr lang="el-GR" dirty="0"/>
              <a:t>Πώς περιμένετε ότι θα σας βλέπουν οι άνθρωποι όταν φτάσετε στην ηλικία που μόλις γράψατε;</a:t>
            </a:r>
            <a:r>
              <a:rPr lang="en-GB" dirty="0"/>
              <a:t> </a:t>
            </a:r>
            <a:endParaRPr lang="el-GR" dirty="0"/>
          </a:p>
          <a:p>
            <a:pPr marL="0" indent="0" algn="just">
              <a:buNone/>
            </a:pPr>
            <a:r>
              <a:rPr lang="el-GR" dirty="0"/>
              <a:t>Α. Ως σημαντικότερος/η από ένα νεαρό άτομο </a:t>
            </a:r>
          </a:p>
          <a:p>
            <a:pPr marL="0" indent="0" algn="just">
              <a:buNone/>
            </a:pPr>
            <a:r>
              <a:rPr lang="el-GR" dirty="0"/>
              <a:t>Β.  Ως λιγότερο σημαντικό/ή από ένα νέο άτομο.</a:t>
            </a:r>
          </a:p>
          <a:p>
            <a:pPr marL="0" indent="0" algn="just">
              <a:buNone/>
            </a:pPr>
            <a:r>
              <a:rPr lang="el-GR" dirty="0"/>
              <a:t>Γ. Ως σοφό/ή και ως κάποιον που μπορείς να μιλήσεις για σημαντικά πράγματα </a:t>
            </a:r>
          </a:p>
          <a:p>
            <a:pPr marL="0" indent="0" algn="just">
              <a:buNone/>
            </a:pPr>
            <a:r>
              <a:rPr lang="el-GR" dirty="0"/>
              <a:t>Δ. Ως κάποιον που δεν έχει επαφή με τη ζωή και του οποίου οι απόψεις και οι ιδέες είναι λιγότερο σημαντικές.</a:t>
            </a:r>
          </a:p>
          <a:p>
            <a:pPr marL="0" indent="0" algn="just">
              <a:buNone/>
            </a:pPr>
            <a:r>
              <a:rPr lang="el-GR" dirty="0"/>
              <a:t>Πιστεύετε ότι οι απόψεις σας επηρεάζονται από το δικό σας πολιτισμικό υπόβαθρο.</a:t>
            </a:r>
          </a:p>
          <a:p>
            <a:pPr marL="0" indent="0" algn="just">
              <a:buNone/>
            </a:pPr>
            <a:r>
              <a:rPr lang="en-GB" dirty="0"/>
              <a:t/>
            </a:r>
            <a:br>
              <a:rPr lang="en-GB" dirty="0"/>
            </a:br>
            <a:r>
              <a:rPr lang="el-GR" dirty="0"/>
              <a:t>ΝΑΙ</a:t>
            </a:r>
            <a:r>
              <a:rPr lang="en-GB" dirty="0"/>
              <a:t> </a:t>
            </a:r>
            <a:r>
              <a:rPr lang="el-GR" dirty="0"/>
              <a:t>ή</a:t>
            </a:r>
            <a:r>
              <a:rPr lang="en-GB" dirty="0"/>
              <a:t> </a:t>
            </a:r>
            <a:r>
              <a:rPr lang="el-GR" dirty="0"/>
              <a:t>ΟΧΙ</a:t>
            </a:r>
            <a:r>
              <a:rPr lang="en-US" dirty="0"/>
              <a:t>;</a:t>
            </a:r>
            <a:endParaRPr lang="en-GB" dirty="0"/>
          </a:p>
        </p:txBody>
      </p:sp>
      <p:sp>
        <p:nvSpPr>
          <p:cNvPr id="4" name="Slide Number Placeholder 3">
            <a:extLst>
              <a:ext uri="{FF2B5EF4-FFF2-40B4-BE49-F238E27FC236}">
                <a16:creationId xmlns="" xmlns:a16="http://schemas.microsoft.com/office/drawing/2014/main" id="{157DC5C1-056C-4C9B-BA5A-0E014CD950C3}"/>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5</a:t>
            </a:fld>
            <a:endParaRPr lang="en-GB" dirty="0"/>
          </a:p>
        </p:txBody>
      </p:sp>
      <p:sp>
        <p:nvSpPr>
          <p:cNvPr id="7" name="TextBox 6">
            <a:extLst>
              <a:ext uri="{FF2B5EF4-FFF2-40B4-BE49-F238E27FC236}">
                <a16:creationId xmlns="" xmlns:a16="http://schemas.microsoft.com/office/drawing/2014/main" id="{6C3E7D8C-5C50-4B5F-BE59-975CCC7ED534}"/>
              </a:ext>
            </a:extLst>
          </p:cNvPr>
          <p:cNvSpPr txBox="1"/>
          <p:nvPr/>
        </p:nvSpPr>
        <p:spPr>
          <a:xfrm>
            <a:off x="1269876" y="5636568"/>
            <a:ext cx="2160240" cy="230832"/>
          </a:xfrm>
          <a:prstGeom prst="rect">
            <a:avLst/>
          </a:prstGeom>
          <a:noFill/>
        </p:spPr>
        <p:txBody>
          <a:bodyPr wrap="square">
            <a:spAutoFit/>
          </a:bodyPr>
          <a:lstStyle/>
          <a:p>
            <a:r>
              <a:rPr lang="en-GB" sz="900" dirty="0"/>
              <a:t>https://www.pexels.com/search/free/</a:t>
            </a:r>
          </a:p>
        </p:txBody>
      </p:sp>
      <p:pic>
        <p:nvPicPr>
          <p:cNvPr id="8" name="Picture 7">
            <a:extLst>
              <a:ext uri="{FF2B5EF4-FFF2-40B4-BE49-F238E27FC236}">
                <a16:creationId xmlns="" xmlns:a16="http://schemas.microsoft.com/office/drawing/2014/main" id="{9874091C-BD39-479C-BD06-BBCF38582A4B}"/>
              </a:ext>
            </a:extLst>
          </p:cNvPr>
          <p:cNvPicPr>
            <a:picLocks noChangeAspect="1"/>
          </p:cNvPicPr>
          <p:nvPr/>
        </p:nvPicPr>
        <p:blipFill>
          <a:blip r:embed="rId3"/>
          <a:stretch>
            <a:fillRect/>
          </a:stretch>
        </p:blipFill>
        <p:spPr>
          <a:xfrm>
            <a:off x="11066145" y="5630741"/>
            <a:ext cx="896190" cy="847417"/>
          </a:xfrm>
          <a:prstGeom prst="rect">
            <a:avLst/>
          </a:prstGeom>
        </p:spPr>
      </p:pic>
    </p:spTree>
    <p:extLst>
      <p:ext uri="{BB962C8B-B14F-4D97-AF65-F5344CB8AC3E}">
        <p14:creationId xmlns:p14="http://schemas.microsoft.com/office/powerpoint/2010/main" val="415142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71B7C85-1ACD-49B3-82A6-6F38F8DD0DE9}"/>
              </a:ext>
            </a:extLst>
          </p:cNvPr>
          <p:cNvPicPr>
            <a:picLocks noChangeAspect="1"/>
          </p:cNvPicPr>
          <p:nvPr/>
        </p:nvPicPr>
        <p:blipFill rotWithShape="1">
          <a:blip r:embed="rId2"/>
          <a:srcRect t="13012" b="14916"/>
          <a:stretch/>
        </p:blipFill>
        <p:spPr>
          <a:xfrm rot="1080000">
            <a:off x="1507715" y="1042490"/>
            <a:ext cx="4320480" cy="4527469"/>
          </a:xfrm>
          <a:prstGeom prst="rect">
            <a:avLst/>
          </a:prstGeom>
          <a:ln>
            <a:noFill/>
          </a:ln>
          <a:effectLst>
            <a:softEdge rad="112500"/>
          </a:effectLst>
        </p:spPr>
      </p:pic>
      <p:sp>
        <p:nvSpPr>
          <p:cNvPr id="3" name="Content Placeholder 2">
            <a:extLst>
              <a:ext uri="{FF2B5EF4-FFF2-40B4-BE49-F238E27FC236}">
                <a16:creationId xmlns="" xmlns:a16="http://schemas.microsoft.com/office/drawing/2014/main" id="{D6F61EB2-F434-4BE9-89C5-F2ED1F434602}"/>
              </a:ext>
            </a:extLst>
          </p:cNvPr>
          <p:cNvSpPr>
            <a:spLocks noGrp="1"/>
          </p:cNvSpPr>
          <p:nvPr>
            <p:ph idx="1"/>
          </p:nvPr>
        </p:nvSpPr>
        <p:spPr>
          <a:xfrm>
            <a:off x="6598468" y="1521206"/>
            <a:ext cx="5252259" cy="4166592"/>
          </a:xfrm>
        </p:spPr>
        <p:txBody>
          <a:bodyPr>
            <a:normAutofit/>
          </a:bodyPr>
          <a:lstStyle/>
          <a:p>
            <a:pPr marL="0" indent="0" algn="just">
              <a:buNone/>
            </a:pPr>
            <a:r>
              <a:rPr lang="el-GR" dirty="0"/>
              <a:t>Ο πολιτισμός στον οποίο γεννιόμαστε, μεγαλώνουμε και ζούμε επηρεάζει τη στάση μας σε πολλά πράγματα, συμπεριλαμβανομένων</a:t>
            </a:r>
            <a:endParaRPr lang="en-GB" dirty="0"/>
          </a:p>
          <a:p>
            <a:pPr algn="just">
              <a:buFont typeface="Wingdings" panose="05000000000000000000" pitchFamily="2" charset="2"/>
              <a:buChar char="§"/>
            </a:pPr>
            <a:r>
              <a:rPr lang="el-GR" dirty="0"/>
              <a:t>πώς σκεφτόμαστε τη γήρανση  </a:t>
            </a:r>
            <a:endParaRPr lang="en-US" dirty="0"/>
          </a:p>
          <a:p>
            <a:pPr algn="just">
              <a:buFont typeface="Wingdings" panose="05000000000000000000" pitchFamily="2" charset="2"/>
              <a:buChar char="§"/>
            </a:pPr>
            <a:r>
              <a:rPr lang="el-GR" dirty="0"/>
              <a:t>πώς περιμένουμε να μας αντιμετωπίσουν σε μεγαλύτερη ηλικία</a:t>
            </a:r>
          </a:p>
          <a:p>
            <a:pPr algn="just">
              <a:buFont typeface="Wingdings" panose="05000000000000000000" pitchFamily="2" charset="2"/>
              <a:buChar char="§"/>
            </a:pPr>
            <a:r>
              <a:rPr lang="el-GR" dirty="0"/>
              <a:t>τις στάσεις μας απέναντι στα άτομα μεγαλύτερης ηλικίας</a:t>
            </a:r>
            <a:endParaRPr lang="en-GB" dirty="0"/>
          </a:p>
        </p:txBody>
      </p:sp>
      <p:sp>
        <p:nvSpPr>
          <p:cNvPr id="4" name="Slide Number Placeholder 3">
            <a:extLst>
              <a:ext uri="{FF2B5EF4-FFF2-40B4-BE49-F238E27FC236}">
                <a16:creationId xmlns="" xmlns:a16="http://schemas.microsoft.com/office/drawing/2014/main" id="{D3210F83-53A1-4664-9A15-4C0514ACB59A}"/>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6</a:t>
            </a:fld>
            <a:endParaRPr lang="en-GB" dirty="0"/>
          </a:p>
        </p:txBody>
      </p:sp>
      <p:pic>
        <p:nvPicPr>
          <p:cNvPr id="2" name="Picture 1">
            <a:extLst>
              <a:ext uri="{FF2B5EF4-FFF2-40B4-BE49-F238E27FC236}">
                <a16:creationId xmlns="" xmlns:a16="http://schemas.microsoft.com/office/drawing/2014/main" id="{1D3A223A-11DE-4E30-9A8D-9497312A5349}"/>
              </a:ext>
            </a:extLst>
          </p:cNvPr>
          <p:cNvPicPr>
            <a:picLocks noChangeAspect="1"/>
          </p:cNvPicPr>
          <p:nvPr/>
        </p:nvPicPr>
        <p:blipFill>
          <a:blip r:embed="rId3"/>
          <a:stretch>
            <a:fillRect/>
          </a:stretch>
        </p:blipFill>
        <p:spPr>
          <a:xfrm>
            <a:off x="1269876" y="5417126"/>
            <a:ext cx="2164268" cy="262151"/>
          </a:xfrm>
          <a:prstGeom prst="rect">
            <a:avLst/>
          </a:prstGeom>
        </p:spPr>
      </p:pic>
    </p:spTree>
    <p:extLst>
      <p:ext uri="{BB962C8B-B14F-4D97-AF65-F5344CB8AC3E}">
        <p14:creationId xmlns:p14="http://schemas.microsoft.com/office/powerpoint/2010/main" val="3524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45BF9B-FAAA-4C3E-9364-2E67BD99BD49}"/>
              </a:ext>
            </a:extLst>
          </p:cNvPr>
          <p:cNvSpPr>
            <a:spLocks noGrp="1"/>
          </p:cNvSpPr>
          <p:nvPr>
            <p:ph type="title"/>
          </p:nvPr>
        </p:nvSpPr>
        <p:spPr>
          <a:xfrm>
            <a:off x="1371243" y="685800"/>
            <a:ext cx="9598700" cy="1159024"/>
          </a:xfrm>
        </p:spPr>
        <p:txBody>
          <a:bodyPr>
            <a:normAutofit fontScale="90000"/>
          </a:bodyPr>
          <a:lstStyle/>
          <a:p>
            <a:r>
              <a:rPr lang="el-GR" dirty="0"/>
              <a:t>Άσκηση: Πολιτισμικές στάσεις απέναντι στη γήρανση</a:t>
            </a:r>
            <a:br>
              <a:rPr lang="el-GR" dirty="0"/>
            </a:br>
            <a:endParaRPr lang="en-GB" dirty="0"/>
          </a:p>
        </p:txBody>
      </p:sp>
      <p:sp>
        <p:nvSpPr>
          <p:cNvPr id="3" name="Content Placeholder 2">
            <a:extLst>
              <a:ext uri="{FF2B5EF4-FFF2-40B4-BE49-F238E27FC236}">
                <a16:creationId xmlns="" xmlns:a16="http://schemas.microsoft.com/office/drawing/2014/main" id="{E513A9DA-4EEC-4BB2-A3F7-0FBA32BD6C88}"/>
              </a:ext>
            </a:extLst>
          </p:cNvPr>
          <p:cNvSpPr>
            <a:spLocks noGrp="1"/>
          </p:cNvSpPr>
          <p:nvPr>
            <p:ph idx="1"/>
          </p:nvPr>
        </p:nvSpPr>
        <p:spPr>
          <a:xfrm>
            <a:off x="1391360" y="2060848"/>
            <a:ext cx="10051761" cy="3581400"/>
          </a:xfrm>
        </p:spPr>
        <p:txBody>
          <a:bodyPr>
            <a:normAutofit fontScale="92500"/>
          </a:bodyPr>
          <a:lstStyle/>
          <a:p>
            <a:pPr marL="0" indent="0" algn="just">
              <a:buNone/>
            </a:pPr>
            <a:r>
              <a:rPr lang="el-GR" dirty="0"/>
              <a:t>Ποιες είναι οι πιο συνηθισμένες στάσεις απέναντι στα άτομα μεγαλύτερης ηλικίας στην κουλτούρα σας; </a:t>
            </a:r>
          </a:p>
          <a:p>
            <a:pPr marL="0" indent="0" algn="just">
              <a:buNone/>
            </a:pPr>
            <a:endParaRPr lang="el-GR" dirty="0"/>
          </a:p>
          <a:p>
            <a:pPr marL="0" indent="0" algn="just">
              <a:buNone/>
            </a:pPr>
            <a:r>
              <a:rPr lang="el-GR" dirty="0"/>
              <a:t>Διαβάστε τις προτάσεις και σημειώστε αυτές που πιστεύετε ότι είναι αληθινές.</a:t>
            </a:r>
            <a:endParaRPr lang="en-GB" dirty="0"/>
          </a:p>
          <a:p>
            <a:pPr marL="0" indent="0" algn="just">
              <a:buNone/>
            </a:pPr>
            <a:r>
              <a:rPr lang="el-GR" sz="1800" i="1" dirty="0"/>
              <a:t>Α. Τα ηλικιωμένα άτομα θεωρούνται σοφά.</a:t>
            </a:r>
          </a:p>
          <a:p>
            <a:pPr marL="0" indent="0" algn="just">
              <a:buNone/>
            </a:pPr>
            <a:r>
              <a:rPr lang="el-GR" sz="1800" i="1" dirty="0"/>
              <a:t>Β.  Είναι ευρέως διαδεδομένη η αντίληψη ότι πρέπει να ακούμε τα ηλικιωμένα άτομα .</a:t>
            </a:r>
          </a:p>
          <a:p>
            <a:pPr marL="0" indent="0" algn="just">
              <a:buNone/>
            </a:pPr>
            <a:r>
              <a:rPr lang="el-GR" sz="1800" i="1" dirty="0"/>
              <a:t>Γ.  Τα ηλικιωμένα άτομα δεν γνωρίζουν πολλά για τον σημερινό κόσμο.</a:t>
            </a:r>
          </a:p>
          <a:p>
            <a:pPr marL="0" indent="0" algn="just">
              <a:buNone/>
            </a:pPr>
            <a:r>
              <a:rPr lang="el-GR" sz="1800" i="1" dirty="0"/>
              <a:t>Δ. Είναι δύσκολο να κάνεις μια ενδιαφέρουσα συνομιλία με τα περισσότερα ηλικιωμένα άτομα.</a:t>
            </a:r>
          </a:p>
          <a:p>
            <a:pPr marL="0" indent="0" algn="just">
              <a:buNone/>
            </a:pPr>
            <a:r>
              <a:rPr lang="el-GR" sz="1800" i="1" dirty="0"/>
              <a:t>Ε.  Οι ηλικιωμένοι έχουν διαφορετικές απόψεις από τους νέους.</a:t>
            </a:r>
          </a:p>
          <a:p>
            <a:pPr marL="0" indent="0" algn="just">
              <a:buNone/>
            </a:pPr>
            <a:r>
              <a:rPr lang="el-GR" sz="1800" i="1" dirty="0"/>
              <a:t>ΣΤ.  Οι νεότεροι άνθρωποι θεωρούνται πιο σημαντικοί και οι ηλικιωμένοι πρέπει να τους ακούνε.</a:t>
            </a:r>
            <a:endParaRPr lang="en-GB" sz="1800" i="1" dirty="0"/>
          </a:p>
          <a:p>
            <a:pPr marL="457200" indent="-457200">
              <a:buAutoNum type="alphaLcPeriod"/>
            </a:pPr>
            <a:endParaRPr lang="en-GB" dirty="0"/>
          </a:p>
        </p:txBody>
      </p:sp>
      <p:sp>
        <p:nvSpPr>
          <p:cNvPr id="4" name="Slide Number Placeholder 3">
            <a:extLst>
              <a:ext uri="{FF2B5EF4-FFF2-40B4-BE49-F238E27FC236}">
                <a16:creationId xmlns="" xmlns:a16="http://schemas.microsoft.com/office/drawing/2014/main" id="{13DB4FF8-35AD-41C9-AAB0-44371CDBC1E0}"/>
              </a:ext>
            </a:extLst>
          </p:cNvPr>
          <p:cNvSpPr>
            <a:spLocks noGrp="1"/>
          </p:cNvSpPr>
          <p:nvPr>
            <p:ph type="sldNum" sz="quarter" idx="12"/>
          </p:nvPr>
        </p:nvSpPr>
        <p:spPr/>
        <p:txBody>
          <a:bodyPr/>
          <a:lstStyle/>
          <a:p>
            <a:fld id="{C014DD1E-5D91-48A3-AD6D-45FBA980D106}" type="slidenum">
              <a:rPr lang="en-GB" smtClean="0"/>
              <a:t>7</a:t>
            </a:fld>
            <a:endParaRPr lang="en-GB" dirty="0"/>
          </a:p>
        </p:txBody>
      </p:sp>
      <p:pic>
        <p:nvPicPr>
          <p:cNvPr id="5" name="Picture 4">
            <a:extLst>
              <a:ext uri="{FF2B5EF4-FFF2-40B4-BE49-F238E27FC236}">
                <a16:creationId xmlns="" xmlns:a16="http://schemas.microsoft.com/office/drawing/2014/main" id="{A9F0C7EA-50DA-4362-B60C-62B77842C4EA}"/>
              </a:ext>
            </a:extLst>
          </p:cNvPr>
          <p:cNvPicPr>
            <a:picLocks noChangeAspect="1"/>
          </p:cNvPicPr>
          <p:nvPr/>
        </p:nvPicPr>
        <p:blipFill>
          <a:blip r:embed="rId2"/>
          <a:stretch>
            <a:fillRect/>
          </a:stretch>
        </p:blipFill>
        <p:spPr>
          <a:xfrm>
            <a:off x="11066145" y="5630741"/>
            <a:ext cx="896190" cy="847417"/>
          </a:xfrm>
          <a:prstGeom prst="rect">
            <a:avLst/>
          </a:prstGeom>
        </p:spPr>
      </p:pic>
    </p:spTree>
    <p:extLst>
      <p:ext uri="{BB962C8B-B14F-4D97-AF65-F5344CB8AC3E}">
        <p14:creationId xmlns:p14="http://schemas.microsoft.com/office/powerpoint/2010/main" val="394647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A7EEF8-90A8-4082-BD54-B15748E249BE}"/>
              </a:ext>
            </a:extLst>
          </p:cNvPr>
          <p:cNvSpPr>
            <a:spLocks noGrp="1"/>
          </p:cNvSpPr>
          <p:nvPr>
            <p:ph type="title"/>
          </p:nvPr>
        </p:nvSpPr>
        <p:spPr>
          <a:xfrm>
            <a:off x="1371243" y="685800"/>
            <a:ext cx="9598700" cy="870992"/>
          </a:xfrm>
        </p:spPr>
        <p:txBody>
          <a:bodyPr/>
          <a:lstStyle/>
          <a:p>
            <a:r>
              <a:rPr lang="el-GR" i="1" dirty="0"/>
              <a:t>Περίληψη</a:t>
            </a:r>
            <a:endParaRPr lang="en-GB" i="1" dirty="0"/>
          </a:p>
        </p:txBody>
      </p:sp>
      <p:sp>
        <p:nvSpPr>
          <p:cNvPr id="3" name="Content Placeholder 2">
            <a:extLst>
              <a:ext uri="{FF2B5EF4-FFF2-40B4-BE49-F238E27FC236}">
                <a16:creationId xmlns="" xmlns:a16="http://schemas.microsoft.com/office/drawing/2014/main" id="{BF74625B-C730-4052-80F4-944C21EDD08B}"/>
              </a:ext>
            </a:extLst>
          </p:cNvPr>
          <p:cNvSpPr>
            <a:spLocks noGrp="1"/>
          </p:cNvSpPr>
          <p:nvPr>
            <p:ph idx="1"/>
          </p:nvPr>
        </p:nvSpPr>
        <p:spPr>
          <a:xfrm>
            <a:off x="1371243" y="1556792"/>
            <a:ext cx="9598700" cy="4310608"/>
          </a:xfrm>
        </p:spPr>
        <p:txBody>
          <a:bodyPr>
            <a:normAutofit/>
          </a:bodyPr>
          <a:lstStyle/>
          <a:p>
            <a:pPr marL="0" indent="0" algn="just">
              <a:buNone/>
            </a:pPr>
            <a:r>
              <a:rPr lang="el-GR" i="1" dirty="0"/>
              <a:t>Μπορεί να πιστεύετε ότι υπάρχουν σωστές ή λάθος απαντήσεις και στις δύο ερωτήσεις. Ωστόσο, στην πραγματικότητα δεν υπάρχουν λάθος απαντήσεις. </a:t>
            </a:r>
          </a:p>
          <a:p>
            <a:pPr marL="0" indent="0" algn="just">
              <a:buNone/>
            </a:pPr>
            <a:r>
              <a:rPr lang="el-GR" i="1" dirty="0"/>
              <a:t>Οι απαντήσεις σας θα εξαρτηθούν από 2 πράγματα, τη δική σας προσωπικότητα και επίσης το δικό σας πολιτισμικό υπόβαθρο. </a:t>
            </a:r>
          </a:p>
          <a:p>
            <a:pPr marL="0" indent="0" algn="just">
              <a:buNone/>
            </a:pPr>
            <a:r>
              <a:rPr lang="el-GR" i="1" dirty="0"/>
              <a:t>Διαφορετικοί πολιτισμοί βλέπουν τη μεγαλύτερη ηλικία με διαφορετικούς τρόπους. </a:t>
            </a:r>
          </a:p>
          <a:p>
            <a:pPr marL="0" indent="0" algn="just">
              <a:buNone/>
            </a:pPr>
            <a:r>
              <a:rPr lang="el-GR" i="1" dirty="0"/>
              <a:t>Για παράδειγμα, στους περισσότερους ανατολικούς πολιτισμούς τα ηλικιωμένα άτομα θεωρούνται πιο σημαντικά και σοφότερα από τα νεότερα. Σε αυτούς τους πολιτισμούς το γήρας είναι σεβαστό και είναι ασεβές προς  τα ηλικιωμένα άτομα να αμφισβητούνται ή να διαφωνούν άλλοι νεότεροι με αυτά.</a:t>
            </a:r>
          </a:p>
          <a:p>
            <a:pPr marL="0" indent="0" algn="just">
              <a:buNone/>
            </a:pPr>
            <a:r>
              <a:rPr lang="el-GR" i="1" dirty="0"/>
              <a:t>Σε ορισμένους άλλους πολιτισμούς, τα ηλικιωμένα άτομα δεν γίνονται σεβαστά με τον ίδιο τρόπο - οι πεποιθήσεις και οι στάσεις απέναντί τους μπορεί να είναι λιγότερο θετικές, ακόμη και αν οι άνθρωποι είναι εξωτερικά ευγενικοί και με σεβασμό προς αυτούς.</a:t>
            </a:r>
          </a:p>
        </p:txBody>
      </p:sp>
      <p:sp>
        <p:nvSpPr>
          <p:cNvPr id="4" name="Slide Number Placeholder 3">
            <a:extLst>
              <a:ext uri="{FF2B5EF4-FFF2-40B4-BE49-F238E27FC236}">
                <a16:creationId xmlns="" xmlns:a16="http://schemas.microsoft.com/office/drawing/2014/main" id="{B0D028CF-3DB2-4EA1-8AC8-CDA902ECE69D}"/>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301924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ΠΡΟΣΕΓΓΙΣΕΙΣ για τον ΘΑΝΑΤΟ</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9</a:t>
            </a:fld>
            <a:endParaRPr lang="en-GB" dirty="0"/>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6C1D44B-2A5C-4927-9CC2-1EC8BA05543E}">
  <we:reference id="wa104380907" version="3.0.0.0" store="en-US" storeType="OMEX"/>
  <we:alternateReferences>
    <we:reference id="WA10438090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67BEE-D13F-4BD2-98A5-34D8A0977F68}">
  <ds:schemaRefs>
    <ds:schemaRef ds:uri="http://schemas.microsoft.com/office/2006/documentManagement/types"/>
    <ds:schemaRef ds:uri="http://schemas.microsoft.com/office/2006/metadata/properties"/>
    <ds:schemaRef ds:uri="4873beb7-5857-4685-be1f-d57550cc96cc"/>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46922</TotalTime>
  <Words>2917</Words>
  <Application>Microsoft Office PowerPoint</Application>
  <PresentationFormat>Custom</PresentationFormat>
  <Paragraphs>215</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Franklin Gothic Book</vt:lpstr>
      <vt:lpstr>Times New Roman</vt:lpstr>
      <vt:lpstr>Wingdings</vt:lpstr>
      <vt:lpstr>Crop</vt:lpstr>
      <vt:lpstr>Γηρανση &amp; ΘΑΝΑΤΟΣ</vt:lpstr>
      <vt:lpstr>Μαθησιακοί Στόχοι</vt:lpstr>
      <vt:lpstr>Εισαγωγή</vt:lpstr>
      <vt:lpstr>Άσκηση:Σκέφτομαι για σένα</vt:lpstr>
      <vt:lpstr>Άσκηση: Σκέψεις για την ηλικία</vt:lpstr>
      <vt:lpstr>PowerPoint Presentation</vt:lpstr>
      <vt:lpstr>Άσκηση: Πολιτισμικές στάσεις απέναντι στη γήρανση </vt:lpstr>
      <vt:lpstr>Περίληψη</vt:lpstr>
      <vt:lpstr>  ΠΡΟΣΕΓΓΙΣΕΙΣ για τον ΘΑΝΑΤΟ</vt:lpstr>
      <vt:lpstr>Όλοι/ες/α γεννιόμαστε και πεθαίνουμε</vt:lpstr>
      <vt:lpstr>Διαφορετικές αντιλήψεις για το θάνατο και τη μετά θάνατον ζωή</vt:lpstr>
      <vt:lpstr>Άσκηση: Ένας καλός θάνατος</vt:lpstr>
      <vt:lpstr>Πολιτισμοί επιβεβαίωσης και άρνησης/αψήφησης του θανάτου</vt:lpstr>
      <vt:lpstr>Πολιτισμοί που επιβεβαιώνουν το θάνατο</vt:lpstr>
      <vt:lpstr>Πολιτισμοί που αρνούνται/αψηφούν το θάνατο</vt:lpstr>
      <vt:lpstr>Άσκηση: Οι πολιτισμικές σας στάσεις</vt:lpstr>
      <vt:lpstr>Περίληψη</vt:lpstr>
      <vt:lpstr>ΤΕΛΕΤΟΥΡΓΙΕΣ</vt:lpstr>
      <vt:lpstr>Ιεροτελεστίες</vt:lpstr>
      <vt:lpstr>Τελετουργίες μετάβασης</vt:lpstr>
      <vt:lpstr>Στάδια τελετουργιών (συν.)</vt:lpstr>
      <vt:lpstr>Στάδια τελετουργιών (συν.)</vt:lpstr>
      <vt:lpstr>Άσκηση: Τελετουργίες </vt:lpstr>
      <vt:lpstr>Περίληψη</vt:lpstr>
      <vt:lpstr> κΥριες θρησκευτικΕς πεποιθΗσεις - αντιλΗψεις για το θανατο</vt:lpstr>
      <vt:lpstr>Η Σχέση των Παγκόσμιων Θρησκειών με το Θάνατο  </vt:lpstr>
      <vt:lpstr>Κυκλικές Αντιλήψεις (συν.)</vt:lpstr>
      <vt:lpstr>Γραμμικές αντιλήψεις</vt:lpstr>
      <vt:lpstr>Γραμμικές αντιλήψεις (συν.)</vt:lpstr>
      <vt:lpstr>Γραμμικές αντιλήψεις (συν.)</vt:lpstr>
      <vt:lpstr>Άσκηση: Κυκλική ή Γραμμική;</vt:lpstr>
      <vt:lpstr>Περίληψη</vt:lpstr>
      <vt:lpstr>Η ΣΥΝΕΡΓΑΣΙΑ Με διαφορετικους πολιτισμους</vt:lpstr>
      <vt:lpstr>Συνεργασία με ηλικιωμένα άτομα</vt:lpstr>
      <vt:lpstr>Άσκηση: Συνεργασία με άτομα μεγαλύτερης ηλικίας</vt:lpstr>
      <vt:lpstr>Περίληψη</vt:lpstr>
      <vt:lpstr>Σχέδιο δράσης</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dc:title>
  <dc:creator>Hilary Hale</dc:creator>
  <cp:lastModifiedBy>Microsoft account</cp:lastModifiedBy>
  <cp:revision>518</cp:revision>
  <cp:lastPrinted>2018-11-19T09:43:55Z</cp:lastPrinted>
  <dcterms:created xsi:type="dcterms:W3CDTF">2018-08-29T12:26:02Z</dcterms:created>
  <dcterms:modified xsi:type="dcterms:W3CDTF">2022-02-04T11:25:00Z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