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38"/>
  </p:notesMasterIdLst>
  <p:handoutMasterIdLst>
    <p:handoutMasterId r:id="rId39"/>
  </p:handoutMasterIdLst>
  <p:sldIdLst>
    <p:sldId id="742" r:id="rId5"/>
    <p:sldId id="743" r:id="rId6"/>
    <p:sldId id="776" r:id="rId7"/>
    <p:sldId id="777" r:id="rId8"/>
    <p:sldId id="744" r:id="rId9"/>
    <p:sldId id="745" r:id="rId10"/>
    <p:sldId id="748" r:id="rId11"/>
    <p:sldId id="749" r:id="rId12"/>
    <p:sldId id="752" r:id="rId13"/>
    <p:sldId id="751" r:id="rId14"/>
    <p:sldId id="753" r:id="rId15"/>
    <p:sldId id="754" r:id="rId16"/>
    <p:sldId id="755" r:id="rId17"/>
    <p:sldId id="756" r:id="rId18"/>
    <p:sldId id="758" r:id="rId19"/>
    <p:sldId id="750" r:id="rId20"/>
    <p:sldId id="774" r:id="rId21"/>
    <p:sldId id="757" r:id="rId22"/>
    <p:sldId id="761" r:id="rId23"/>
    <p:sldId id="762" r:id="rId24"/>
    <p:sldId id="760" r:id="rId25"/>
    <p:sldId id="763" r:id="rId26"/>
    <p:sldId id="764" r:id="rId27"/>
    <p:sldId id="765" r:id="rId28"/>
    <p:sldId id="766" r:id="rId29"/>
    <p:sldId id="768" r:id="rId30"/>
    <p:sldId id="767" r:id="rId31"/>
    <p:sldId id="775" r:id="rId32"/>
    <p:sldId id="769" r:id="rId33"/>
    <p:sldId id="770" r:id="rId34"/>
    <p:sldId id="771" r:id="rId35"/>
    <p:sldId id="772" r:id="rId36"/>
    <p:sldId id="747" r:id="rId37"/>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FF98921-F03F-4E8F-B9AD-3D0C7444B4AD}">
          <p14:sldIdLst>
            <p14:sldId id="742"/>
            <p14:sldId id="743"/>
            <p14:sldId id="776"/>
            <p14:sldId id="777"/>
            <p14:sldId id="744"/>
            <p14:sldId id="745"/>
            <p14:sldId id="748"/>
            <p14:sldId id="749"/>
            <p14:sldId id="752"/>
            <p14:sldId id="751"/>
            <p14:sldId id="753"/>
            <p14:sldId id="754"/>
            <p14:sldId id="755"/>
            <p14:sldId id="756"/>
            <p14:sldId id="758"/>
            <p14:sldId id="750"/>
            <p14:sldId id="774"/>
            <p14:sldId id="757"/>
            <p14:sldId id="761"/>
            <p14:sldId id="762"/>
            <p14:sldId id="760"/>
            <p14:sldId id="763"/>
            <p14:sldId id="764"/>
            <p14:sldId id="765"/>
            <p14:sldId id="766"/>
            <p14:sldId id="768"/>
            <p14:sldId id="767"/>
            <p14:sldId id="775"/>
            <p14:sldId id="769"/>
            <p14:sldId id="770"/>
            <p14:sldId id="771"/>
            <p14:sldId id="772"/>
            <p14:sldId id="747"/>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A9238"/>
    <a:srgbClr val="004680"/>
    <a:srgbClr val="E7F6FF"/>
    <a:srgbClr val="CCECFF"/>
    <a:srgbClr val="00FF99"/>
    <a:srgbClr val="72DF41"/>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176" autoAdjust="0"/>
  </p:normalViewPr>
  <p:slideViewPr>
    <p:cSldViewPr>
      <p:cViewPr varScale="1">
        <p:scale>
          <a:sx n="74" d="100"/>
          <a:sy n="74" d="100"/>
        </p:scale>
        <p:origin x="642" y="78"/>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dil Mygind Madsen (BMM | OJ)" userId="98cdf45a-2462-490c-8870-0598fa7ff2fe" providerId="ADAL" clId="{501C91BB-4F9C-4F9E-858A-929CC273170E}"/>
    <pc:docChg chg="custSel modSld">
      <pc:chgData name="Bodil Mygind Madsen (BMM | OJ)" userId="98cdf45a-2462-490c-8870-0598fa7ff2fe" providerId="ADAL" clId="{501C91BB-4F9C-4F9E-858A-929CC273170E}" dt="2021-12-10T22:41:43.857" v="812" actId="20577"/>
      <pc:docMkLst>
        <pc:docMk/>
      </pc:docMkLst>
      <pc:sldChg chg="modSp">
        <pc:chgData name="Bodil Mygind Madsen (BMM | OJ)" userId="98cdf45a-2462-490c-8870-0598fa7ff2fe" providerId="ADAL" clId="{501C91BB-4F9C-4F9E-858A-929CC273170E}" dt="2021-12-10T14:32:53.189" v="44" actId="20577"/>
        <pc:sldMkLst>
          <pc:docMk/>
          <pc:sldMk cId="494685159" sldId="743"/>
        </pc:sldMkLst>
        <pc:spChg chg="mod">
          <ac:chgData name="Bodil Mygind Madsen (BMM | OJ)" userId="98cdf45a-2462-490c-8870-0598fa7ff2fe" providerId="ADAL" clId="{501C91BB-4F9C-4F9E-858A-929CC273170E}" dt="2021-12-10T14:32:53.189" v="44" actId="20577"/>
          <ac:spMkLst>
            <pc:docMk/>
            <pc:sldMk cId="494685159" sldId="743"/>
            <ac:spMk id="2" creationId="{00000000-0000-0000-0000-000000000000}"/>
          </ac:spMkLst>
        </pc:spChg>
        <pc:spChg chg="mod">
          <ac:chgData name="Bodil Mygind Madsen (BMM | OJ)" userId="98cdf45a-2462-490c-8870-0598fa7ff2fe" providerId="ADAL" clId="{501C91BB-4F9C-4F9E-858A-929CC273170E}" dt="2021-12-10T14:32:26.277" v="21" actId="20577"/>
          <ac:spMkLst>
            <pc:docMk/>
            <pc:sldMk cId="494685159" sldId="743"/>
            <ac:spMk id="3" creationId="{00000000-0000-0000-0000-000000000000}"/>
          </ac:spMkLst>
        </pc:spChg>
      </pc:sldChg>
      <pc:sldChg chg="modSp">
        <pc:chgData name="Bodil Mygind Madsen (BMM | OJ)" userId="98cdf45a-2462-490c-8870-0598fa7ff2fe" providerId="ADAL" clId="{501C91BB-4F9C-4F9E-858A-929CC273170E}" dt="2021-12-10T14:34:38.913" v="60" actId="20577"/>
        <pc:sldMkLst>
          <pc:docMk/>
          <pc:sldMk cId="2996545816" sldId="744"/>
        </pc:sldMkLst>
        <pc:spChg chg="mod">
          <ac:chgData name="Bodil Mygind Madsen (BMM | OJ)" userId="98cdf45a-2462-490c-8870-0598fa7ff2fe" providerId="ADAL" clId="{501C91BB-4F9C-4F9E-858A-929CC273170E}" dt="2021-12-10T14:34:38.913" v="60" actId="20577"/>
          <ac:spMkLst>
            <pc:docMk/>
            <pc:sldMk cId="2996545816" sldId="744"/>
            <ac:spMk id="2" creationId="{00000000-0000-0000-0000-000000000000}"/>
          </ac:spMkLst>
        </pc:spChg>
      </pc:sldChg>
      <pc:sldChg chg="modSp">
        <pc:chgData name="Bodil Mygind Madsen (BMM | OJ)" userId="98cdf45a-2462-490c-8870-0598fa7ff2fe" providerId="ADAL" clId="{501C91BB-4F9C-4F9E-858A-929CC273170E}" dt="2021-12-10T14:36:07.826" v="76" actId="20577"/>
        <pc:sldMkLst>
          <pc:docMk/>
          <pc:sldMk cId="2840315870" sldId="748"/>
        </pc:sldMkLst>
        <pc:spChg chg="mod">
          <ac:chgData name="Bodil Mygind Madsen (BMM | OJ)" userId="98cdf45a-2462-490c-8870-0598fa7ff2fe" providerId="ADAL" clId="{501C91BB-4F9C-4F9E-858A-929CC273170E}" dt="2021-12-10T14:36:07.826" v="76" actId="20577"/>
          <ac:spMkLst>
            <pc:docMk/>
            <pc:sldMk cId="2840315870" sldId="748"/>
            <ac:spMk id="2" creationId="{C61EBCF7-9FFD-4384-BB4E-C8B6B638571D}"/>
          </ac:spMkLst>
        </pc:spChg>
      </pc:sldChg>
      <pc:sldChg chg="modSp">
        <pc:chgData name="Bodil Mygind Madsen (BMM | OJ)" userId="98cdf45a-2462-490c-8870-0598fa7ff2fe" providerId="ADAL" clId="{501C91BB-4F9C-4F9E-858A-929CC273170E}" dt="2021-12-10T14:37:35.271" v="94" actId="27636"/>
        <pc:sldMkLst>
          <pc:docMk/>
          <pc:sldMk cId="1509064388" sldId="749"/>
        </pc:sldMkLst>
        <pc:spChg chg="mod">
          <ac:chgData name="Bodil Mygind Madsen (BMM | OJ)" userId="98cdf45a-2462-490c-8870-0598fa7ff2fe" providerId="ADAL" clId="{501C91BB-4F9C-4F9E-858A-929CC273170E}" dt="2021-12-10T14:37:35.271" v="94" actId="27636"/>
          <ac:spMkLst>
            <pc:docMk/>
            <pc:sldMk cId="1509064388" sldId="749"/>
            <ac:spMk id="2" creationId="{C61EBCF7-9FFD-4384-BB4E-C8B6B638571D}"/>
          </ac:spMkLst>
        </pc:spChg>
      </pc:sldChg>
      <pc:sldChg chg="modSp">
        <pc:chgData name="Bodil Mygind Madsen (BMM | OJ)" userId="98cdf45a-2462-490c-8870-0598fa7ff2fe" providerId="ADAL" clId="{501C91BB-4F9C-4F9E-858A-929CC273170E}" dt="2021-12-10T14:43:45.256" v="236" actId="20577"/>
        <pc:sldMkLst>
          <pc:docMk/>
          <pc:sldMk cId="3354248159" sldId="750"/>
        </pc:sldMkLst>
        <pc:spChg chg="mod">
          <ac:chgData name="Bodil Mygind Madsen (BMM | OJ)" userId="98cdf45a-2462-490c-8870-0598fa7ff2fe" providerId="ADAL" clId="{501C91BB-4F9C-4F9E-858A-929CC273170E}" dt="2021-12-10T14:43:45.256" v="236" actId="20577"/>
          <ac:spMkLst>
            <pc:docMk/>
            <pc:sldMk cId="3354248159" sldId="750"/>
            <ac:spMk id="8" creationId="{7357425B-86D4-4390-8221-D588EAEADCE1}"/>
          </ac:spMkLst>
        </pc:spChg>
      </pc:sldChg>
      <pc:sldChg chg="modSp">
        <pc:chgData name="Bodil Mygind Madsen (BMM | OJ)" userId="98cdf45a-2462-490c-8870-0598fa7ff2fe" providerId="ADAL" clId="{501C91BB-4F9C-4F9E-858A-929CC273170E}" dt="2021-12-10T14:41:34.458" v="158" actId="20577"/>
        <pc:sldMkLst>
          <pc:docMk/>
          <pc:sldMk cId="674894961" sldId="751"/>
        </pc:sldMkLst>
        <pc:spChg chg="mod">
          <ac:chgData name="Bodil Mygind Madsen (BMM | OJ)" userId="98cdf45a-2462-490c-8870-0598fa7ff2fe" providerId="ADAL" clId="{501C91BB-4F9C-4F9E-858A-929CC273170E}" dt="2021-12-10T14:41:34.458" v="158" actId="20577"/>
          <ac:spMkLst>
            <pc:docMk/>
            <pc:sldMk cId="674894961" sldId="751"/>
            <ac:spMk id="5" creationId="{029695F4-43B1-433F-847C-4567852D32F6}"/>
          </ac:spMkLst>
        </pc:spChg>
        <pc:spChg chg="mod">
          <ac:chgData name="Bodil Mygind Madsen (BMM | OJ)" userId="98cdf45a-2462-490c-8870-0598fa7ff2fe" providerId="ADAL" clId="{501C91BB-4F9C-4F9E-858A-929CC273170E}" dt="2021-12-10T14:41:04.454" v="131" actId="20577"/>
          <ac:spMkLst>
            <pc:docMk/>
            <pc:sldMk cId="674894961" sldId="751"/>
            <ac:spMk id="14" creationId="{D3DF2BA4-68DB-4050-8EBC-5199859F4670}"/>
          </ac:spMkLst>
        </pc:spChg>
      </pc:sldChg>
      <pc:sldChg chg="modSp">
        <pc:chgData name="Bodil Mygind Madsen (BMM | OJ)" userId="98cdf45a-2462-490c-8870-0598fa7ff2fe" providerId="ADAL" clId="{501C91BB-4F9C-4F9E-858A-929CC273170E}" dt="2021-12-10T14:40:43.800" v="110" actId="20577"/>
        <pc:sldMkLst>
          <pc:docMk/>
          <pc:sldMk cId="3637328133" sldId="752"/>
        </pc:sldMkLst>
        <pc:spChg chg="mod">
          <ac:chgData name="Bodil Mygind Madsen (BMM | OJ)" userId="98cdf45a-2462-490c-8870-0598fa7ff2fe" providerId="ADAL" clId="{501C91BB-4F9C-4F9E-858A-929CC273170E}" dt="2021-12-10T14:40:43.800" v="110" actId="20577"/>
          <ac:spMkLst>
            <pc:docMk/>
            <pc:sldMk cId="3637328133" sldId="752"/>
            <ac:spMk id="2" creationId="{991C596E-E7CF-453D-8C22-28D71CEDCA51}"/>
          </ac:spMkLst>
        </pc:spChg>
      </pc:sldChg>
      <pc:sldChg chg="modSp">
        <pc:chgData name="Bodil Mygind Madsen (BMM | OJ)" userId="98cdf45a-2462-490c-8870-0598fa7ff2fe" providerId="ADAL" clId="{501C91BB-4F9C-4F9E-858A-929CC273170E}" dt="2021-12-10T14:41:22.445" v="150" actId="20577"/>
        <pc:sldMkLst>
          <pc:docMk/>
          <pc:sldMk cId="4266329671" sldId="753"/>
        </pc:sldMkLst>
        <pc:spChg chg="mod">
          <ac:chgData name="Bodil Mygind Madsen (BMM | OJ)" userId="98cdf45a-2462-490c-8870-0598fa7ff2fe" providerId="ADAL" clId="{501C91BB-4F9C-4F9E-858A-929CC273170E}" dt="2021-12-10T14:41:16.409" v="147" actId="20577"/>
          <ac:spMkLst>
            <pc:docMk/>
            <pc:sldMk cId="4266329671" sldId="753"/>
            <ac:spMk id="5" creationId="{029695F4-43B1-433F-847C-4567852D32F6}"/>
          </ac:spMkLst>
        </pc:spChg>
        <pc:spChg chg="mod">
          <ac:chgData name="Bodil Mygind Madsen (BMM | OJ)" userId="98cdf45a-2462-490c-8870-0598fa7ff2fe" providerId="ADAL" clId="{501C91BB-4F9C-4F9E-858A-929CC273170E}" dt="2021-12-10T14:41:22.445" v="150" actId="20577"/>
          <ac:spMkLst>
            <pc:docMk/>
            <pc:sldMk cId="4266329671" sldId="753"/>
            <ac:spMk id="14" creationId="{D3DF2BA4-68DB-4050-8EBC-5199859F4670}"/>
          </ac:spMkLst>
        </pc:spChg>
      </pc:sldChg>
      <pc:sldChg chg="modSp">
        <pc:chgData name="Bodil Mygind Madsen (BMM | OJ)" userId="98cdf45a-2462-490c-8870-0598fa7ff2fe" providerId="ADAL" clId="{501C91BB-4F9C-4F9E-858A-929CC273170E}" dt="2021-12-10T14:42:29.025" v="161" actId="20577"/>
        <pc:sldMkLst>
          <pc:docMk/>
          <pc:sldMk cId="127188623" sldId="754"/>
        </pc:sldMkLst>
        <pc:spChg chg="mod">
          <ac:chgData name="Bodil Mygind Madsen (BMM | OJ)" userId="98cdf45a-2462-490c-8870-0598fa7ff2fe" providerId="ADAL" clId="{501C91BB-4F9C-4F9E-858A-929CC273170E}" dt="2021-12-10T14:42:29.025" v="161" actId="20577"/>
          <ac:spMkLst>
            <pc:docMk/>
            <pc:sldMk cId="127188623" sldId="754"/>
            <ac:spMk id="14" creationId="{D3DF2BA4-68DB-4050-8EBC-5199859F4670}"/>
          </ac:spMkLst>
        </pc:spChg>
      </pc:sldChg>
      <pc:sldChg chg="modSp">
        <pc:chgData name="Bodil Mygind Madsen (BMM | OJ)" userId="98cdf45a-2462-490c-8870-0598fa7ff2fe" providerId="ADAL" clId="{501C91BB-4F9C-4F9E-858A-929CC273170E}" dt="2021-12-10T14:42:50.430" v="182" actId="20577"/>
        <pc:sldMkLst>
          <pc:docMk/>
          <pc:sldMk cId="3701092463" sldId="755"/>
        </pc:sldMkLst>
        <pc:spChg chg="mod">
          <ac:chgData name="Bodil Mygind Madsen (BMM | OJ)" userId="98cdf45a-2462-490c-8870-0598fa7ff2fe" providerId="ADAL" clId="{501C91BB-4F9C-4F9E-858A-929CC273170E}" dt="2021-12-10T14:42:46.737" v="179" actId="20577"/>
          <ac:spMkLst>
            <pc:docMk/>
            <pc:sldMk cId="3701092463" sldId="755"/>
            <ac:spMk id="5" creationId="{029695F4-43B1-433F-847C-4567852D32F6}"/>
          </ac:spMkLst>
        </pc:spChg>
        <pc:spChg chg="mod">
          <ac:chgData name="Bodil Mygind Madsen (BMM | OJ)" userId="98cdf45a-2462-490c-8870-0598fa7ff2fe" providerId="ADAL" clId="{501C91BB-4F9C-4F9E-858A-929CC273170E}" dt="2021-12-10T14:42:50.430" v="182" actId="20577"/>
          <ac:spMkLst>
            <pc:docMk/>
            <pc:sldMk cId="3701092463" sldId="755"/>
            <ac:spMk id="14" creationId="{D3DF2BA4-68DB-4050-8EBC-5199859F4670}"/>
          </ac:spMkLst>
        </pc:spChg>
      </pc:sldChg>
      <pc:sldChg chg="modSp">
        <pc:chgData name="Bodil Mygind Madsen (BMM | OJ)" userId="98cdf45a-2462-490c-8870-0598fa7ff2fe" providerId="ADAL" clId="{501C91BB-4F9C-4F9E-858A-929CC273170E}" dt="2021-12-10T14:43:13.445" v="201" actId="20577"/>
        <pc:sldMkLst>
          <pc:docMk/>
          <pc:sldMk cId="640645277" sldId="756"/>
        </pc:sldMkLst>
        <pc:spChg chg="mod">
          <ac:chgData name="Bodil Mygind Madsen (BMM | OJ)" userId="98cdf45a-2462-490c-8870-0598fa7ff2fe" providerId="ADAL" clId="{501C91BB-4F9C-4F9E-858A-929CC273170E}" dt="2021-12-10T14:43:08.598" v="198" actId="20577"/>
          <ac:spMkLst>
            <pc:docMk/>
            <pc:sldMk cId="640645277" sldId="756"/>
            <ac:spMk id="5" creationId="{029695F4-43B1-433F-847C-4567852D32F6}"/>
          </ac:spMkLst>
        </pc:spChg>
        <pc:spChg chg="mod">
          <ac:chgData name="Bodil Mygind Madsen (BMM | OJ)" userId="98cdf45a-2462-490c-8870-0598fa7ff2fe" providerId="ADAL" clId="{501C91BB-4F9C-4F9E-858A-929CC273170E}" dt="2021-12-10T14:43:13.445" v="201" actId="20577"/>
          <ac:spMkLst>
            <pc:docMk/>
            <pc:sldMk cId="640645277" sldId="756"/>
            <ac:spMk id="14" creationId="{D3DF2BA4-68DB-4050-8EBC-5199859F4670}"/>
          </ac:spMkLst>
        </pc:spChg>
      </pc:sldChg>
      <pc:sldChg chg="modSp">
        <pc:chgData name="Bodil Mygind Madsen (BMM | OJ)" userId="98cdf45a-2462-490c-8870-0598fa7ff2fe" providerId="ADAL" clId="{501C91BB-4F9C-4F9E-858A-929CC273170E}" dt="2021-12-10T14:43:32.122" v="220" actId="20577"/>
        <pc:sldMkLst>
          <pc:docMk/>
          <pc:sldMk cId="2996435844" sldId="758"/>
        </pc:sldMkLst>
        <pc:spChg chg="mod">
          <ac:chgData name="Bodil Mygind Madsen (BMM | OJ)" userId="98cdf45a-2462-490c-8870-0598fa7ff2fe" providerId="ADAL" clId="{501C91BB-4F9C-4F9E-858A-929CC273170E}" dt="2021-12-10T14:43:27.447" v="217" actId="20577"/>
          <ac:spMkLst>
            <pc:docMk/>
            <pc:sldMk cId="2996435844" sldId="758"/>
            <ac:spMk id="5" creationId="{029695F4-43B1-433F-847C-4567852D32F6}"/>
          </ac:spMkLst>
        </pc:spChg>
        <pc:spChg chg="mod">
          <ac:chgData name="Bodil Mygind Madsen (BMM | OJ)" userId="98cdf45a-2462-490c-8870-0598fa7ff2fe" providerId="ADAL" clId="{501C91BB-4F9C-4F9E-858A-929CC273170E}" dt="2021-12-10T14:43:32.122" v="220" actId="20577"/>
          <ac:spMkLst>
            <pc:docMk/>
            <pc:sldMk cId="2996435844" sldId="758"/>
            <ac:spMk id="14" creationId="{D3DF2BA4-68DB-4050-8EBC-5199859F4670}"/>
          </ac:spMkLst>
        </pc:spChg>
      </pc:sldChg>
      <pc:sldChg chg="modSp">
        <pc:chgData name="Bodil Mygind Madsen (BMM | OJ)" userId="98cdf45a-2462-490c-8870-0598fa7ff2fe" providerId="ADAL" clId="{501C91BB-4F9C-4F9E-858A-929CC273170E}" dt="2021-12-10T22:19:17.201" v="252" actId="20577"/>
        <pc:sldMkLst>
          <pc:docMk/>
          <pc:sldMk cId="2066194938" sldId="761"/>
        </pc:sldMkLst>
        <pc:spChg chg="mod">
          <ac:chgData name="Bodil Mygind Madsen (BMM | OJ)" userId="98cdf45a-2462-490c-8870-0598fa7ff2fe" providerId="ADAL" clId="{501C91BB-4F9C-4F9E-858A-929CC273170E}" dt="2021-12-10T22:19:17.201" v="252" actId="20577"/>
          <ac:spMkLst>
            <pc:docMk/>
            <pc:sldMk cId="2066194938" sldId="761"/>
            <ac:spMk id="3" creationId="{121EFBC7-51A7-405F-9EF6-3C864F2C7808}"/>
          </ac:spMkLst>
        </pc:spChg>
      </pc:sldChg>
      <pc:sldChg chg="modSp">
        <pc:chgData name="Bodil Mygind Madsen (BMM | OJ)" userId="98cdf45a-2462-490c-8870-0598fa7ff2fe" providerId="ADAL" clId="{501C91BB-4F9C-4F9E-858A-929CC273170E}" dt="2021-12-10T22:20:49.750" v="324" actId="20577"/>
        <pc:sldMkLst>
          <pc:docMk/>
          <pc:sldMk cId="4125843544" sldId="762"/>
        </pc:sldMkLst>
        <pc:graphicFrameChg chg="modGraphic">
          <ac:chgData name="Bodil Mygind Madsen (BMM | OJ)" userId="98cdf45a-2462-490c-8870-0598fa7ff2fe" providerId="ADAL" clId="{501C91BB-4F9C-4F9E-858A-929CC273170E}" dt="2021-12-10T22:20:49.750" v="324" actId="20577"/>
          <ac:graphicFrameMkLst>
            <pc:docMk/>
            <pc:sldMk cId="4125843544" sldId="762"/>
            <ac:graphicFrameMk id="9" creationId="{A56390EE-A50E-4319-AD54-8E982810C131}"/>
          </ac:graphicFrameMkLst>
        </pc:graphicFrameChg>
      </pc:sldChg>
      <pc:sldChg chg="modSp">
        <pc:chgData name="Bodil Mygind Madsen (BMM | OJ)" userId="98cdf45a-2462-490c-8870-0598fa7ff2fe" providerId="ADAL" clId="{501C91BB-4F9C-4F9E-858A-929CC273170E}" dt="2021-12-10T22:24:33.964" v="381" actId="20577"/>
        <pc:sldMkLst>
          <pc:docMk/>
          <pc:sldMk cId="1800685436" sldId="763"/>
        </pc:sldMkLst>
        <pc:spChg chg="mod">
          <ac:chgData name="Bodil Mygind Madsen (BMM | OJ)" userId="98cdf45a-2462-490c-8870-0598fa7ff2fe" providerId="ADAL" clId="{501C91BB-4F9C-4F9E-858A-929CC273170E}" dt="2021-12-10T22:24:33.964" v="381" actId="20577"/>
          <ac:spMkLst>
            <pc:docMk/>
            <pc:sldMk cId="1800685436" sldId="763"/>
            <ac:spMk id="6" creationId="{B9222508-914B-45F3-903E-BFC0AFC9F599}"/>
          </ac:spMkLst>
        </pc:spChg>
      </pc:sldChg>
      <pc:sldChg chg="modSp">
        <pc:chgData name="Bodil Mygind Madsen (BMM | OJ)" userId="98cdf45a-2462-490c-8870-0598fa7ff2fe" providerId="ADAL" clId="{501C91BB-4F9C-4F9E-858A-929CC273170E}" dt="2021-12-10T22:25:43.301" v="489" actId="20577"/>
        <pc:sldMkLst>
          <pc:docMk/>
          <pc:sldMk cId="2338942118" sldId="764"/>
        </pc:sldMkLst>
        <pc:spChg chg="mod">
          <ac:chgData name="Bodil Mygind Madsen (BMM | OJ)" userId="98cdf45a-2462-490c-8870-0598fa7ff2fe" providerId="ADAL" clId="{501C91BB-4F9C-4F9E-858A-929CC273170E}" dt="2021-12-10T22:25:43.301" v="489" actId="20577"/>
          <ac:spMkLst>
            <pc:docMk/>
            <pc:sldMk cId="2338942118" sldId="764"/>
            <ac:spMk id="6" creationId="{B9222508-914B-45F3-903E-BFC0AFC9F599}"/>
          </ac:spMkLst>
        </pc:spChg>
      </pc:sldChg>
      <pc:sldChg chg="modSp">
        <pc:chgData name="Bodil Mygind Madsen (BMM | OJ)" userId="98cdf45a-2462-490c-8870-0598fa7ff2fe" providerId="ADAL" clId="{501C91BB-4F9C-4F9E-858A-929CC273170E}" dt="2021-12-10T22:29:35.929" v="491" actId="20577"/>
        <pc:sldMkLst>
          <pc:docMk/>
          <pc:sldMk cId="2223937816" sldId="765"/>
        </pc:sldMkLst>
        <pc:spChg chg="mod">
          <ac:chgData name="Bodil Mygind Madsen (BMM | OJ)" userId="98cdf45a-2462-490c-8870-0598fa7ff2fe" providerId="ADAL" clId="{501C91BB-4F9C-4F9E-858A-929CC273170E}" dt="2021-12-10T22:29:35.929" v="491" actId="20577"/>
          <ac:spMkLst>
            <pc:docMk/>
            <pc:sldMk cId="2223937816" sldId="765"/>
            <ac:spMk id="6" creationId="{B9222508-914B-45F3-903E-BFC0AFC9F599}"/>
          </ac:spMkLst>
        </pc:spChg>
      </pc:sldChg>
      <pc:sldChg chg="modSp">
        <pc:chgData name="Bodil Mygind Madsen (BMM | OJ)" userId="98cdf45a-2462-490c-8870-0598fa7ff2fe" providerId="ADAL" clId="{501C91BB-4F9C-4F9E-858A-929CC273170E}" dt="2021-12-10T22:31:45.780" v="666" actId="20577"/>
        <pc:sldMkLst>
          <pc:docMk/>
          <pc:sldMk cId="3040889135" sldId="766"/>
        </pc:sldMkLst>
        <pc:spChg chg="mod">
          <ac:chgData name="Bodil Mygind Madsen (BMM | OJ)" userId="98cdf45a-2462-490c-8870-0598fa7ff2fe" providerId="ADAL" clId="{501C91BB-4F9C-4F9E-858A-929CC273170E}" dt="2021-12-10T22:31:45.780" v="666" actId="20577"/>
          <ac:spMkLst>
            <pc:docMk/>
            <pc:sldMk cId="3040889135" sldId="766"/>
            <ac:spMk id="6" creationId="{B9222508-914B-45F3-903E-BFC0AFC9F599}"/>
          </ac:spMkLst>
        </pc:spChg>
      </pc:sldChg>
      <pc:sldChg chg="modSp">
        <pc:chgData name="Bodil Mygind Madsen (BMM | OJ)" userId="98cdf45a-2462-490c-8870-0598fa7ff2fe" providerId="ADAL" clId="{501C91BB-4F9C-4F9E-858A-929CC273170E}" dt="2021-12-10T22:32:51.564" v="693" actId="20577"/>
        <pc:sldMkLst>
          <pc:docMk/>
          <pc:sldMk cId="2427808706" sldId="767"/>
        </pc:sldMkLst>
        <pc:spChg chg="mod">
          <ac:chgData name="Bodil Mygind Madsen (BMM | OJ)" userId="98cdf45a-2462-490c-8870-0598fa7ff2fe" providerId="ADAL" clId="{501C91BB-4F9C-4F9E-858A-929CC273170E}" dt="2021-12-10T22:32:51.564" v="693" actId="20577"/>
          <ac:spMkLst>
            <pc:docMk/>
            <pc:sldMk cId="2427808706" sldId="767"/>
            <ac:spMk id="3" creationId="{7B3F8FBC-5890-4A50-ACDC-C0CD9F08599C}"/>
          </ac:spMkLst>
        </pc:spChg>
      </pc:sldChg>
      <pc:sldChg chg="modSp">
        <pc:chgData name="Bodil Mygind Madsen (BMM | OJ)" userId="98cdf45a-2462-490c-8870-0598fa7ff2fe" providerId="ADAL" clId="{501C91BB-4F9C-4F9E-858A-929CC273170E}" dt="2021-12-10T22:41:43.857" v="812" actId="20577"/>
        <pc:sldMkLst>
          <pc:docMk/>
          <pc:sldMk cId="946980136" sldId="770"/>
        </pc:sldMkLst>
        <pc:spChg chg="mod">
          <ac:chgData name="Bodil Mygind Madsen (BMM | OJ)" userId="98cdf45a-2462-490c-8870-0598fa7ff2fe" providerId="ADAL" clId="{501C91BB-4F9C-4F9E-858A-929CC273170E}" dt="2021-12-10T22:41:43.857" v="812" actId="20577"/>
          <ac:spMkLst>
            <pc:docMk/>
            <pc:sldMk cId="946980136" sldId="770"/>
            <ac:spMk id="6" creationId="{16D6C679-F1A2-4317-BA63-8A467C35DA62}"/>
          </ac:spMkLst>
        </pc:spChg>
      </pc:sldChg>
      <pc:sldChg chg="modSp">
        <pc:chgData name="Bodil Mygind Madsen (BMM | OJ)" userId="98cdf45a-2462-490c-8870-0598fa7ff2fe" providerId="ADAL" clId="{501C91BB-4F9C-4F9E-858A-929CC273170E}" dt="2021-12-10T22:38:13.248" v="792" actId="20577"/>
        <pc:sldMkLst>
          <pc:docMk/>
          <pc:sldMk cId="139421164" sldId="771"/>
        </pc:sldMkLst>
        <pc:spChg chg="mod">
          <ac:chgData name="Bodil Mygind Madsen (BMM | OJ)" userId="98cdf45a-2462-490c-8870-0598fa7ff2fe" providerId="ADAL" clId="{501C91BB-4F9C-4F9E-858A-929CC273170E}" dt="2021-12-10T22:38:13.248" v="792" actId="20577"/>
          <ac:spMkLst>
            <pc:docMk/>
            <pc:sldMk cId="139421164" sldId="771"/>
            <ac:spMk id="3" creationId="{12FA164C-949E-4992-9286-F1C6F6550DFA}"/>
          </ac:spMkLst>
        </pc:spChg>
      </pc:sldChg>
      <pc:sldChg chg="modSp">
        <pc:chgData name="Bodil Mygind Madsen (BMM | OJ)" userId="98cdf45a-2462-490c-8870-0598fa7ff2fe" providerId="ADAL" clId="{501C91BB-4F9C-4F9E-858A-929CC273170E}" dt="2021-12-10T14:44:18.797" v="238" actId="20577"/>
        <pc:sldMkLst>
          <pc:docMk/>
          <pc:sldMk cId="2487749715" sldId="774"/>
        </pc:sldMkLst>
        <pc:spChg chg="mod">
          <ac:chgData name="Bodil Mygind Madsen (BMM | OJ)" userId="98cdf45a-2462-490c-8870-0598fa7ff2fe" providerId="ADAL" clId="{501C91BB-4F9C-4F9E-858A-929CC273170E}" dt="2021-12-10T14:44:18.797" v="238" actId="20577"/>
          <ac:spMkLst>
            <pc:docMk/>
            <pc:sldMk cId="2487749715" sldId="774"/>
            <ac:spMk id="3" creationId="{1AB42138-82E0-48E6-8872-C4641DA9561C}"/>
          </ac:spMkLst>
        </pc:spChg>
      </pc:sldChg>
      <pc:sldChg chg="modSp">
        <pc:chgData name="Bodil Mygind Madsen (BMM | OJ)" userId="98cdf45a-2462-490c-8870-0598fa7ff2fe" providerId="ADAL" clId="{501C91BB-4F9C-4F9E-858A-929CC273170E}" dt="2021-12-10T22:33:51.213" v="775" actId="20577"/>
        <pc:sldMkLst>
          <pc:docMk/>
          <pc:sldMk cId="412886349" sldId="775"/>
        </pc:sldMkLst>
        <pc:spChg chg="mod">
          <ac:chgData name="Bodil Mygind Madsen (BMM | OJ)" userId="98cdf45a-2462-490c-8870-0598fa7ff2fe" providerId="ADAL" clId="{501C91BB-4F9C-4F9E-858A-929CC273170E}" dt="2021-12-10T22:33:51.213" v="775" actId="20577"/>
          <ac:spMkLst>
            <pc:docMk/>
            <pc:sldMk cId="412886349" sldId="775"/>
            <ac:spMk id="3" creationId="{594D7A09-E647-42C3-B348-1F443B76D98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2/10/2022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2/10/2022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youtu.be/XXgTWbhrN-0"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INTERKULTUREL KOMMUNIKATION</a:t>
            </a:r>
            <a:endParaRPr lang="en-GB" dirty="0"/>
          </a:p>
        </p:txBody>
      </p:sp>
      <p:sp>
        <p:nvSpPr>
          <p:cNvPr id="3" name="Subtitle 2"/>
          <p:cNvSpPr>
            <a:spLocks noGrp="1"/>
          </p:cNvSpPr>
          <p:nvPr>
            <p:ph type="subTitle" idx="1"/>
          </p:nvPr>
        </p:nvSpPr>
        <p:spPr/>
        <p:txBody>
          <a:bodyPr>
            <a:noAutofit/>
          </a:bodyPr>
          <a:lstStyle/>
          <a:p>
            <a:r>
              <a:rPr lang="en-GB" sz="5400" dirty="0"/>
              <a:t>Modul 2</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dirty="0"/>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1773932" y="457770"/>
            <a:ext cx="9073008" cy="928266"/>
          </a:xfrm>
        </p:spPr>
        <p:txBody>
          <a:bodyPr>
            <a:normAutofit/>
          </a:bodyPr>
          <a:lstStyle/>
          <a:p>
            <a:pPr algn="ctr"/>
            <a:r>
              <a:rPr lang="de-DE" sz="2700" dirty="0"/>
              <a:t>Faldgruber i </a:t>
            </a:r>
            <a:r>
              <a:rPr lang="de-DE" sz="2700" dirty="0" err="1"/>
              <a:t>interkulturel</a:t>
            </a:r>
            <a:r>
              <a:rPr lang="de-DE" sz="2700" dirty="0"/>
              <a:t> </a:t>
            </a:r>
            <a:r>
              <a:rPr lang="de-DE" sz="2700" dirty="0" err="1"/>
              <a:t>kommunikation</a:t>
            </a:r>
            <a:r>
              <a:rPr lang="de-DE" sz="2700" dirty="0"/>
              <a:t>: Former for kommunikation</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nhaltsplatzhalter 9">
            <a:extLst>
              <a:ext uri="{FF2B5EF4-FFF2-40B4-BE49-F238E27FC236}">
                <a16:creationId xmlns:a16="http://schemas.microsoft.com/office/drawing/2014/main" xmlns="" id="{0D206FEB-078F-4C43-9157-04C3EA03505B}"/>
              </a:ext>
            </a:extLst>
          </p:cNvPr>
          <p:cNvPicPr>
            <a:picLocks noChangeAspect="1"/>
          </p:cNvPicPr>
          <p:nvPr/>
        </p:nvPicPr>
        <p:blipFill>
          <a:blip r:embed="rId2"/>
          <a:stretch>
            <a:fillRect/>
          </a:stretch>
        </p:blipFill>
        <p:spPr>
          <a:xfrm>
            <a:off x="4961809" y="1550551"/>
            <a:ext cx="6515368" cy="3436855"/>
          </a:xfrm>
          <a:prstGeom prst="rect">
            <a:avLst/>
          </a:prstGeom>
        </p:spPr>
      </p:pic>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978028" y="1890564"/>
            <a:ext cx="3655467" cy="3581400"/>
          </a:xfrm>
        </p:spPr>
        <p:txBody>
          <a:bodyPr>
            <a:normAutofit/>
          </a:bodyPr>
          <a:lstStyle/>
          <a:p>
            <a:r>
              <a:rPr lang="da-DK" dirty="0"/>
              <a:t>Hvilke kulturelle forskelle er der beskrevet på billedet?  </a:t>
            </a:r>
          </a:p>
          <a:p>
            <a:r>
              <a:rPr lang="da-DK" dirty="0"/>
              <a:t>Beskriv en situation hvor du har mødt lignende forskelle på din arbejdsplads.</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10</a:t>
            </a:fld>
            <a:endParaRPr lang="en-GB" dirty="0"/>
          </a:p>
        </p:txBody>
      </p:sp>
      <p:sp>
        <p:nvSpPr>
          <p:cNvPr id="2" name="Textfeld 1">
            <a:extLst>
              <a:ext uri="{FF2B5EF4-FFF2-40B4-BE49-F238E27FC236}">
                <a16:creationId xmlns:a16="http://schemas.microsoft.com/office/drawing/2014/main" xmlns="" id="{A699A2AE-C8DE-4072-B146-B33E874B980B}"/>
              </a:ext>
            </a:extLst>
          </p:cNvPr>
          <p:cNvSpPr txBox="1"/>
          <p:nvPr/>
        </p:nvSpPr>
        <p:spPr>
          <a:xfrm>
            <a:off x="4997021" y="5141279"/>
            <a:ext cx="6248988" cy="307777"/>
          </a:xfrm>
          <a:prstGeom prst="rect">
            <a:avLst/>
          </a:prstGeom>
          <a:noFill/>
          <a:ln>
            <a:solidFill>
              <a:schemeClr val="tx2"/>
            </a:solidFill>
          </a:ln>
        </p:spPr>
        <p:txBody>
          <a:bodyPr wrap="square" rtlCol="0">
            <a:spAutoFit/>
          </a:bodyPr>
          <a:lstStyle/>
          <a:p>
            <a:r>
              <a:rPr lang="de-DE" sz="1400" dirty="0"/>
              <a:t>Billedets titel: </a:t>
            </a:r>
            <a:r>
              <a:rPr lang="de-DE" sz="1400" dirty="0" err="1"/>
              <a:t>Problemløsning</a:t>
            </a:r>
            <a:r>
              <a:rPr lang="de-DE" sz="1400" dirty="0"/>
              <a:t>. Kilde: Yang Liu – East meets West (2010)</a:t>
            </a:r>
          </a:p>
        </p:txBody>
      </p:sp>
      <p:pic>
        <p:nvPicPr>
          <p:cNvPr id="3" name="Picture 2">
            <a:extLst>
              <a:ext uri="{FF2B5EF4-FFF2-40B4-BE49-F238E27FC236}">
                <a16:creationId xmlns:a16="http://schemas.microsoft.com/office/drawing/2014/main" xmlns="" id="{9D6F1F8B-19B0-430F-A106-1575150764DC}"/>
              </a:ext>
            </a:extLst>
          </p:cNvPr>
          <p:cNvPicPr>
            <a:picLocks noChangeAspect="1"/>
          </p:cNvPicPr>
          <p:nvPr/>
        </p:nvPicPr>
        <p:blipFill>
          <a:blip r:embed="rId3"/>
          <a:stretch>
            <a:fillRect/>
          </a:stretch>
        </p:blipFill>
        <p:spPr>
          <a:xfrm>
            <a:off x="10974620" y="5692442"/>
            <a:ext cx="969348" cy="963251"/>
          </a:xfrm>
          <a:prstGeom prst="rect">
            <a:avLst/>
          </a:prstGeom>
        </p:spPr>
      </p:pic>
    </p:spTree>
    <p:extLst>
      <p:ext uri="{BB962C8B-B14F-4D97-AF65-F5344CB8AC3E}">
        <p14:creationId xmlns:p14="http://schemas.microsoft.com/office/powerpoint/2010/main" val="674894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1125860" y="426955"/>
            <a:ext cx="9940285" cy="697789"/>
          </a:xfrm>
        </p:spPr>
        <p:txBody>
          <a:bodyPr>
            <a:normAutofit/>
          </a:bodyPr>
          <a:lstStyle/>
          <a:p>
            <a:pPr algn="ctr"/>
            <a:r>
              <a:rPr lang="de-DE" sz="2700" dirty="0"/>
              <a:t>Faldgruber i </a:t>
            </a:r>
            <a:r>
              <a:rPr lang="de-DE" sz="2700" dirty="0" err="1"/>
              <a:t>interkulturel</a:t>
            </a:r>
            <a:r>
              <a:rPr lang="de-DE" sz="2700" dirty="0"/>
              <a:t> kommunikation: Former for kommunikation</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Grafik 1">
            <a:extLst>
              <a:ext uri="{FF2B5EF4-FFF2-40B4-BE49-F238E27FC236}">
                <a16:creationId xmlns:a16="http://schemas.microsoft.com/office/drawing/2014/main" xmlns="" id="{3039DABE-0404-40B3-9318-A1429B20D1B5}"/>
              </a:ext>
            </a:extLst>
          </p:cNvPr>
          <p:cNvPicPr>
            <a:picLocks noChangeAspect="1"/>
          </p:cNvPicPr>
          <p:nvPr/>
        </p:nvPicPr>
        <p:blipFill>
          <a:blip r:embed="rId2"/>
          <a:stretch>
            <a:fillRect/>
          </a:stretch>
        </p:blipFill>
        <p:spPr>
          <a:xfrm>
            <a:off x="4897270" y="1710572"/>
            <a:ext cx="6515368" cy="3436855"/>
          </a:xfrm>
          <a:prstGeom prst="rect">
            <a:avLst/>
          </a:prstGeom>
        </p:spPr>
      </p:pic>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942703" y="1918585"/>
            <a:ext cx="3655467" cy="3581400"/>
          </a:xfrm>
        </p:spPr>
        <p:txBody>
          <a:bodyPr>
            <a:normAutofit/>
          </a:bodyPr>
          <a:lstStyle/>
          <a:p>
            <a:r>
              <a:rPr lang="da-DK" dirty="0"/>
              <a:t>Hvilke kulturelle forskelle er der beskrevet på billedet?  </a:t>
            </a:r>
          </a:p>
          <a:p>
            <a:r>
              <a:rPr lang="da-DK" dirty="0"/>
              <a:t>Beskriv en situation hvor du har mødt lignende forskelle på din arbejdsplads.</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11</a:t>
            </a:fld>
            <a:endParaRPr lang="en-GB" dirty="0"/>
          </a:p>
        </p:txBody>
      </p:sp>
      <p:sp>
        <p:nvSpPr>
          <p:cNvPr id="8" name="Textfeld 7">
            <a:extLst>
              <a:ext uri="{FF2B5EF4-FFF2-40B4-BE49-F238E27FC236}">
                <a16:creationId xmlns:a16="http://schemas.microsoft.com/office/drawing/2014/main" xmlns="" id="{369A20BF-06F0-4879-9BB5-C48471436F6D}"/>
              </a:ext>
            </a:extLst>
          </p:cNvPr>
          <p:cNvSpPr txBox="1"/>
          <p:nvPr/>
        </p:nvSpPr>
        <p:spPr>
          <a:xfrm>
            <a:off x="4898842" y="5255587"/>
            <a:ext cx="6248988" cy="307777"/>
          </a:xfrm>
          <a:prstGeom prst="rect">
            <a:avLst/>
          </a:prstGeom>
          <a:noFill/>
          <a:ln>
            <a:solidFill>
              <a:schemeClr val="tx2"/>
            </a:solidFill>
          </a:ln>
        </p:spPr>
        <p:txBody>
          <a:bodyPr wrap="square" rtlCol="0">
            <a:spAutoFit/>
          </a:bodyPr>
          <a:lstStyle/>
          <a:p>
            <a:r>
              <a:rPr lang="de-DE" sz="1400" dirty="0"/>
              <a:t>Billedets titel: Anger. Kilde: Yang Liu – East meets West (2010)</a:t>
            </a:r>
          </a:p>
        </p:txBody>
      </p:sp>
      <p:pic>
        <p:nvPicPr>
          <p:cNvPr id="3" name="Picture 2">
            <a:extLst>
              <a:ext uri="{FF2B5EF4-FFF2-40B4-BE49-F238E27FC236}">
                <a16:creationId xmlns:a16="http://schemas.microsoft.com/office/drawing/2014/main" xmlns="" id="{90EDE7FA-BEC3-492A-8931-DEB85F27F761}"/>
              </a:ext>
            </a:extLst>
          </p:cNvPr>
          <p:cNvPicPr>
            <a:picLocks noChangeAspect="1"/>
          </p:cNvPicPr>
          <p:nvPr/>
        </p:nvPicPr>
        <p:blipFill>
          <a:blip r:embed="rId3"/>
          <a:stretch>
            <a:fillRect/>
          </a:stretch>
        </p:blipFill>
        <p:spPr>
          <a:xfrm>
            <a:off x="11066145" y="5757767"/>
            <a:ext cx="969348" cy="963251"/>
          </a:xfrm>
          <a:prstGeom prst="rect">
            <a:avLst/>
          </a:prstGeom>
        </p:spPr>
      </p:pic>
    </p:spTree>
    <p:extLst>
      <p:ext uri="{BB962C8B-B14F-4D97-AF65-F5344CB8AC3E}">
        <p14:creationId xmlns:p14="http://schemas.microsoft.com/office/powerpoint/2010/main" val="4266329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1053852" y="426955"/>
            <a:ext cx="10012293" cy="500765"/>
          </a:xfrm>
        </p:spPr>
        <p:txBody>
          <a:bodyPr>
            <a:normAutofit/>
          </a:bodyPr>
          <a:lstStyle/>
          <a:p>
            <a:pPr algn="ctr"/>
            <a:r>
              <a:rPr lang="de-DE" sz="2700" dirty="0"/>
              <a:t>Faldgruber i international kommunikation: Former for kommunikation</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da-DK" dirty="0"/>
              <a:t>Hvilke kulturelle forskelle er der beskrevet på billedet?  </a:t>
            </a:r>
          </a:p>
          <a:p>
            <a:r>
              <a:rPr lang="da-DK" dirty="0"/>
              <a:t>Beskriv en situation hvor du har mødt lignende forskelle på din arbejdsplads.</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12</a:t>
            </a:fld>
            <a:endParaRPr lang="en-GB" dirty="0"/>
          </a:p>
        </p:txBody>
      </p:sp>
      <p:pic>
        <p:nvPicPr>
          <p:cNvPr id="3" name="Grafik 2">
            <a:extLst>
              <a:ext uri="{FF2B5EF4-FFF2-40B4-BE49-F238E27FC236}">
                <a16:creationId xmlns:a16="http://schemas.microsoft.com/office/drawing/2014/main" xmlns="" id="{1812DF80-B2A8-45BC-B85E-873DE6F59E96}"/>
              </a:ext>
            </a:extLst>
          </p:cNvPr>
          <p:cNvPicPr>
            <a:picLocks noChangeAspect="1"/>
          </p:cNvPicPr>
          <p:nvPr/>
        </p:nvPicPr>
        <p:blipFill>
          <a:blip r:embed="rId2"/>
          <a:stretch>
            <a:fillRect/>
          </a:stretch>
        </p:blipFill>
        <p:spPr>
          <a:xfrm>
            <a:off x="5379722" y="2176163"/>
            <a:ext cx="4743099" cy="2505673"/>
          </a:xfrm>
          <a:prstGeom prst="rect">
            <a:avLst/>
          </a:prstGeom>
        </p:spPr>
      </p:pic>
      <p:sp>
        <p:nvSpPr>
          <p:cNvPr id="7" name="Textfeld 6">
            <a:extLst>
              <a:ext uri="{FF2B5EF4-FFF2-40B4-BE49-F238E27FC236}">
                <a16:creationId xmlns:a16="http://schemas.microsoft.com/office/drawing/2014/main" xmlns="" id="{30E3DCB8-2FC4-45A5-A042-F6226583BCBC}"/>
              </a:ext>
            </a:extLst>
          </p:cNvPr>
          <p:cNvSpPr txBox="1"/>
          <p:nvPr/>
        </p:nvSpPr>
        <p:spPr>
          <a:xfrm>
            <a:off x="5426260" y="4797152"/>
            <a:ext cx="6248988" cy="307777"/>
          </a:xfrm>
          <a:prstGeom prst="rect">
            <a:avLst/>
          </a:prstGeom>
          <a:noFill/>
          <a:ln>
            <a:solidFill>
              <a:schemeClr val="tx2"/>
            </a:solidFill>
          </a:ln>
        </p:spPr>
        <p:txBody>
          <a:bodyPr wrap="square" rtlCol="0">
            <a:spAutoFit/>
          </a:bodyPr>
          <a:lstStyle/>
          <a:p>
            <a:r>
              <a:rPr lang="de-DE" sz="1400" dirty="0"/>
              <a:t>Billedets titel: Mening. Kilde: Yang Liu – East meets West (2010)</a:t>
            </a:r>
          </a:p>
        </p:txBody>
      </p:sp>
      <p:pic>
        <p:nvPicPr>
          <p:cNvPr id="2" name="Picture 1">
            <a:extLst>
              <a:ext uri="{FF2B5EF4-FFF2-40B4-BE49-F238E27FC236}">
                <a16:creationId xmlns:a16="http://schemas.microsoft.com/office/drawing/2014/main" xmlns="" id="{FB9FD5BF-30BF-49B0-87FF-570E798F710D}"/>
              </a:ext>
            </a:extLst>
          </p:cNvPr>
          <p:cNvPicPr>
            <a:picLocks noChangeAspect="1"/>
          </p:cNvPicPr>
          <p:nvPr/>
        </p:nvPicPr>
        <p:blipFill>
          <a:blip r:embed="rId3"/>
          <a:stretch>
            <a:fillRect/>
          </a:stretch>
        </p:blipFill>
        <p:spPr>
          <a:xfrm>
            <a:off x="11066145" y="5507151"/>
            <a:ext cx="969348" cy="963251"/>
          </a:xfrm>
          <a:prstGeom prst="rect">
            <a:avLst/>
          </a:prstGeom>
        </p:spPr>
      </p:pic>
    </p:spTree>
    <p:extLst>
      <p:ext uri="{BB962C8B-B14F-4D97-AF65-F5344CB8AC3E}">
        <p14:creationId xmlns:p14="http://schemas.microsoft.com/office/powerpoint/2010/main" val="127188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964910" y="426955"/>
            <a:ext cx="10101235" cy="1485900"/>
          </a:xfrm>
        </p:spPr>
        <p:txBody>
          <a:bodyPr>
            <a:normAutofit/>
          </a:bodyPr>
          <a:lstStyle/>
          <a:p>
            <a:r>
              <a:rPr lang="de-DE" sz="2700" dirty="0"/>
              <a:t>Faldgruber i </a:t>
            </a:r>
            <a:r>
              <a:rPr lang="de-DE" sz="2700" dirty="0" err="1"/>
              <a:t>interkulturel</a:t>
            </a:r>
            <a:r>
              <a:rPr lang="de-DE" sz="2700" dirty="0"/>
              <a:t> </a:t>
            </a:r>
            <a:r>
              <a:rPr lang="de-DE" sz="2700" dirty="0" err="1"/>
              <a:t>kommunikation</a:t>
            </a:r>
            <a:r>
              <a:rPr lang="de-DE" sz="2700" dirty="0"/>
              <a:t>: Former for kommunikation</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da-DK" dirty="0"/>
              <a:t>Hvilke kulturelle forskelle er der beskrevet på billedet?  </a:t>
            </a:r>
          </a:p>
          <a:p>
            <a:r>
              <a:rPr lang="da-DK" dirty="0"/>
              <a:t>Beskriv en situation hvor du har mødt lignende forskelle på din arbejdsplads.</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13</a:t>
            </a:fld>
            <a:endParaRPr lang="en-GB" dirty="0"/>
          </a:p>
        </p:txBody>
      </p:sp>
      <p:pic>
        <p:nvPicPr>
          <p:cNvPr id="2" name="Grafik 1">
            <a:extLst>
              <a:ext uri="{FF2B5EF4-FFF2-40B4-BE49-F238E27FC236}">
                <a16:creationId xmlns:a16="http://schemas.microsoft.com/office/drawing/2014/main" xmlns="" id="{723BB09D-87DF-461F-B4A4-75CF300FA16F}"/>
              </a:ext>
            </a:extLst>
          </p:cNvPr>
          <p:cNvPicPr>
            <a:picLocks noChangeAspect="1"/>
          </p:cNvPicPr>
          <p:nvPr/>
        </p:nvPicPr>
        <p:blipFill>
          <a:blip r:embed="rId2"/>
          <a:stretch>
            <a:fillRect/>
          </a:stretch>
        </p:blipFill>
        <p:spPr>
          <a:xfrm>
            <a:off x="5188258" y="1851089"/>
            <a:ext cx="5126028" cy="2613515"/>
          </a:xfrm>
          <a:prstGeom prst="rect">
            <a:avLst/>
          </a:prstGeom>
        </p:spPr>
      </p:pic>
      <p:sp>
        <p:nvSpPr>
          <p:cNvPr id="7" name="Textfeld 6">
            <a:extLst>
              <a:ext uri="{FF2B5EF4-FFF2-40B4-BE49-F238E27FC236}">
                <a16:creationId xmlns:a16="http://schemas.microsoft.com/office/drawing/2014/main" xmlns="" id="{EC24824C-613E-4BEA-BE19-0CF9C052D596}"/>
              </a:ext>
            </a:extLst>
          </p:cNvPr>
          <p:cNvSpPr txBox="1"/>
          <p:nvPr/>
        </p:nvSpPr>
        <p:spPr>
          <a:xfrm>
            <a:off x="5188258" y="4660155"/>
            <a:ext cx="6248988" cy="307777"/>
          </a:xfrm>
          <a:prstGeom prst="rect">
            <a:avLst/>
          </a:prstGeom>
          <a:noFill/>
          <a:ln>
            <a:solidFill>
              <a:schemeClr val="tx2"/>
            </a:solidFill>
          </a:ln>
        </p:spPr>
        <p:txBody>
          <a:bodyPr wrap="square" rtlCol="0">
            <a:spAutoFit/>
          </a:bodyPr>
          <a:lstStyle/>
          <a:p>
            <a:r>
              <a:rPr lang="de-DE" sz="1400" dirty="0"/>
              <a:t>Billedets titel: I en restaurent. Kilde: Yang Liu – East meets West (2010)</a:t>
            </a:r>
          </a:p>
        </p:txBody>
      </p:sp>
      <p:pic>
        <p:nvPicPr>
          <p:cNvPr id="3" name="Picture 2">
            <a:extLst>
              <a:ext uri="{FF2B5EF4-FFF2-40B4-BE49-F238E27FC236}">
                <a16:creationId xmlns:a16="http://schemas.microsoft.com/office/drawing/2014/main" xmlns="" id="{525476E7-F358-4CA1-927D-1EFAAF924E5F}"/>
              </a:ext>
            </a:extLst>
          </p:cNvPr>
          <p:cNvPicPr>
            <a:picLocks noChangeAspect="1"/>
          </p:cNvPicPr>
          <p:nvPr/>
        </p:nvPicPr>
        <p:blipFill>
          <a:blip r:embed="rId3"/>
          <a:stretch>
            <a:fillRect/>
          </a:stretch>
        </p:blipFill>
        <p:spPr>
          <a:xfrm>
            <a:off x="10922064" y="5294584"/>
            <a:ext cx="969348" cy="963251"/>
          </a:xfrm>
          <a:prstGeom prst="rect">
            <a:avLst/>
          </a:prstGeom>
        </p:spPr>
      </p:pic>
    </p:spTree>
    <p:extLst>
      <p:ext uri="{BB962C8B-B14F-4D97-AF65-F5344CB8AC3E}">
        <p14:creationId xmlns:p14="http://schemas.microsoft.com/office/powerpoint/2010/main" val="37010924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964910" y="426955"/>
            <a:ext cx="10101235" cy="850710"/>
          </a:xfrm>
        </p:spPr>
        <p:txBody>
          <a:bodyPr>
            <a:normAutofit/>
          </a:bodyPr>
          <a:lstStyle/>
          <a:p>
            <a:pPr algn="ctr"/>
            <a:r>
              <a:rPr lang="de-DE" sz="2700" dirty="0"/>
              <a:t>Faldgruber i </a:t>
            </a:r>
            <a:r>
              <a:rPr lang="de-DE" sz="2700" dirty="0" err="1"/>
              <a:t>interkulturel</a:t>
            </a:r>
            <a:r>
              <a:rPr lang="de-DE" sz="2700" dirty="0"/>
              <a:t> kommunikation: Former for kommunikation</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da-DK" dirty="0"/>
              <a:t>Hvilke kulturelle forskelle er der beskrevet på billedet?  </a:t>
            </a:r>
          </a:p>
          <a:p>
            <a:r>
              <a:rPr lang="da-DK" dirty="0"/>
              <a:t>Beskriv en situation hvor du har mødt lignende forskelle på din arbejdsplads.</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dirty="0"/>
          </a:p>
        </p:txBody>
      </p:sp>
      <p:pic>
        <p:nvPicPr>
          <p:cNvPr id="3" name="Grafik 2">
            <a:extLst>
              <a:ext uri="{FF2B5EF4-FFF2-40B4-BE49-F238E27FC236}">
                <a16:creationId xmlns:a16="http://schemas.microsoft.com/office/drawing/2014/main" xmlns="" id="{1995D8DA-36AE-4712-80D3-D4283E276085}"/>
              </a:ext>
            </a:extLst>
          </p:cNvPr>
          <p:cNvPicPr>
            <a:picLocks noChangeAspect="1"/>
          </p:cNvPicPr>
          <p:nvPr/>
        </p:nvPicPr>
        <p:blipFill>
          <a:blip r:embed="rId2"/>
          <a:stretch>
            <a:fillRect/>
          </a:stretch>
        </p:blipFill>
        <p:spPr>
          <a:xfrm>
            <a:off x="5158309" y="1700808"/>
            <a:ext cx="6509450" cy="3246845"/>
          </a:xfrm>
          <a:prstGeom prst="rect">
            <a:avLst/>
          </a:prstGeom>
        </p:spPr>
      </p:pic>
      <p:sp>
        <p:nvSpPr>
          <p:cNvPr id="7" name="Textfeld 6">
            <a:extLst>
              <a:ext uri="{FF2B5EF4-FFF2-40B4-BE49-F238E27FC236}">
                <a16:creationId xmlns:a16="http://schemas.microsoft.com/office/drawing/2014/main" xmlns="" id="{F682EEBE-6BB9-451A-8D4E-5CF028E579A2}"/>
              </a:ext>
            </a:extLst>
          </p:cNvPr>
          <p:cNvSpPr txBox="1"/>
          <p:nvPr/>
        </p:nvSpPr>
        <p:spPr>
          <a:xfrm>
            <a:off x="5288540" y="5003303"/>
            <a:ext cx="6248988" cy="307777"/>
          </a:xfrm>
          <a:prstGeom prst="rect">
            <a:avLst/>
          </a:prstGeom>
          <a:noFill/>
          <a:ln>
            <a:solidFill>
              <a:schemeClr val="tx2"/>
            </a:solidFill>
          </a:ln>
        </p:spPr>
        <p:txBody>
          <a:bodyPr wrap="square" rtlCol="0">
            <a:spAutoFit/>
          </a:bodyPr>
          <a:lstStyle/>
          <a:p>
            <a:r>
              <a:rPr lang="de-DE" sz="1400" dirty="0"/>
              <a:t>Billedets titel: Selvportræt. Kilde: Yang Liu – East meets West (2010)</a:t>
            </a:r>
          </a:p>
        </p:txBody>
      </p:sp>
      <p:pic>
        <p:nvPicPr>
          <p:cNvPr id="2" name="Picture 1">
            <a:extLst>
              <a:ext uri="{FF2B5EF4-FFF2-40B4-BE49-F238E27FC236}">
                <a16:creationId xmlns:a16="http://schemas.microsoft.com/office/drawing/2014/main" xmlns="" id="{5D246AA1-A46F-4505-808F-CFF0B7BA5268}"/>
              </a:ext>
            </a:extLst>
          </p:cNvPr>
          <p:cNvPicPr>
            <a:picLocks noChangeAspect="1"/>
          </p:cNvPicPr>
          <p:nvPr/>
        </p:nvPicPr>
        <p:blipFill>
          <a:blip r:embed="rId3"/>
          <a:stretch>
            <a:fillRect/>
          </a:stretch>
        </p:blipFill>
        <p:spPr>
          <a:xfrm>
            <a:off x="11066145" y="5629600"/>
            <a:ext cx="969348" cy="963251"/>
          </a:xfrm>
          <a:prstGeom prst="rect">
            <a:avLst/>
          </a:prstGeom>
        </p:spPr>
      </p:pic>
    </p:spTree>
    <p:extLst>
      <p:ext uri="{BB962C8B-B14F-4D97-AF65-F5344CB8AC3E}">
        <p14:creationId xmlns:p14="http://schemas.microsoft.com/office/powerpoint/2010/main" val="640645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964910" y="426955"/>
            <a:ext cx="10101235" cy="1485900"/>
          </a:xfrm>
        </p:spPr>
        <p:txBody>
          <a:bodyPr>
            <a:normAutofit/>
          </a:bodyPr>
          <a:lstStyle/>
          <a:p>
            <a:pPr algn="ctr"/>
            <a:r>
              <a:rPr lang="de-DE" sz="2700" dirty="0"/>
              <a:t>Faldgruber i </a:t>
            </a:r>
            <a:r>
              <a:rPr lang="de-DE" sz="2700" dirty="0" err="1"/>
              <a:t>interkulturel</a:t>
            </a:r>
            <a:r>
              <a:rPr lang="de-DE" sz="2700" dirty="0"/>
              <a:t> kommunikation: Former for kommunikation</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da-DK" dirty="0"/>
              <a:t>Hvilke kulturelle forskelle er der beskrevet på billedet?  </a:t>
            </a:r>
          </a:p>
          <a:p>
            <a:r>
              <a:rPr lang="da-DK" dirty="0"/>
              <a:t>Beskriv en situation hvor du har mødt lignende forskelle på din arbejdsplads.</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15</a:t>
            </a:fld>
            <a:endParaRPr lang="en-GB" dirty="0"/>
          </a:p>
        </p:txBody>
      </p:sp>
      <p:pic>
        <p:nvPicPr>
          <p:cNvPr id="2" name="Grafik 1">
            <a:extLst>
              <a:ext uri="{FF2B5EF4-FFF2-40B4-BE49-F238E27FC236}">
                <a16:creationId xmlns:a16="http://schemas.microsoft.com/office/drawing/2014/main" xmlns="" id="{C4227801-3D47-4394-A99D-8BAE2ADB03FE}"/>
              </a:ext>
            </a:extLst>
          </p:cNvPr>
          <p:cNvPicPr>
            <a:picLocks noChangeAspect="1"/>
          </p:cNvPicPr>
          <p:nvPr/>
        </p:nvPicPr>
        <p:blipFill>
          <a:blip r:embed="rId2"/>
          <a:stretch>
            <a:fillRect/>
          </a:stretch>
        </p:blipFill>
        <p:spPr>
          <a:xfrm>
            <a:off x="5302324" y="1912855"/>
            <a:ext cx="5425910" cy="2712955"/>
          </a:xfrm>
          <a:prstGeom prst="rect">
            <a:avLst/>
          </a:prstGeom>
        </p:spPr>
      </p:pic>
      <p:sp>
        <p:nvSpPr>
          <p:cNvPr id="7" name="Textfeld 6">
            <a:extLst>
              <a:ext uri="{FF2B5EF4-FFF2-40B4-BE49-F238E27FC236}">
                <a16:creationId xmlns:a16="http://schemas.microsoft.com/office/drawing/2014/main" xmlns="" id="{A37A8402-AFCD-46E3-B093-F1501593B156}"/>
              </a:ext>
            </a:extLst>
          </p:cNvPr>
          <p:cNvSpPr txBox="1"/>
          <p:nvPr/>
        </p:nvSpPr>
        <p:spPr>
          <a:xfrm>
            <a:off x="5334376" y="4776834"/>
            <a:ext cx="6248988" cy="307777"/>
          </a:xfrm>
          <a:prstGeom prst="rect">
            <a:avLst/>
          </a:prstGeom>
          <a:noFill/>
          <a:ln>
            <a:solidFill>
              <a:schemeClr val="tx2"/>
            </a:solidFill>
          </a:ln>
        </p:spPr>
        <p:txBody>
          <a:bodyPr wrap="square" rtlCol="0">
            <a:spAutoFit/>
          </a:bodyPr>
          <a:lstStyle/>
          <a:p>
            <a:r>
              <a:rPr lang="de-DE" sz="1400" dirty="0"/>
              <a:t>Billedets titel: Leder. Kilde: Yang Liu – East meets West (2010)</a:t>
            </a:r>
          </a:p>
        </p:txBody>
      </p:sp>
      <p:pic>
        <p:nvPicPr>
          <p:cNvPr id="3" name="Picture 2">
            <a:extLst>
              <a:ext uri="{FF2B5EF4-FFF2-40B4-BE49-F238E27FC236}">
                <a16:creationId xmlns:a16="http://schemas.microsoft.com/office/drawing/2014/main" xmlns="" id="{46B3D732-2245-4741-BB9F-3F52C1636AE9}"/>
              </a:ext>
            </a:extLst>
          </p:cNvPr>
          <p:cNvPicPr>
            <a:picLocks noChangeAspect="1"/>
          </p:cNvPicPr>
          <p:nvPr/>
        </p:nvPicPr>
        <p:blipFill>
          <a:blip r:embed="rId3"/>
          <a:stretch>
            <a:fillRect/>
          </a:stretch>
        </p:blipFill>
        <p:spPr>
          <a:xfrm>
            <a:off x="10922064" y="5291536"/>
            <a:ext cx="969348" cy="969348"/>
          </a:xfrm>
          <a:prstGeom prst="rect">
            <a:avLst/>
          </a:prstGeom>
        </p:spPr>
      </p:pic>
    </p:spTree>
    <p:extLst>
      <p:ext uri="{BB962C8B-B14F-4D97-AF65-F5344CB8AC3E}">
        <p14:creationId xmlns:p14="http://schemas.microsoft.com/office/powerpoint/2010/main" val="2996435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7357425B-86D4-4390-8221-D588EAEADCE1}"/>
              </a:ext>
            </a:extLst>
          </p:cNvPr>
          <p:cNvSpPr>
            <a:spLocks noGrp="1"/>
          </p:cNvSpPr>
          <p:nvPr>
            <p:ph type="title"/>
          </p:nvPr>
        </p:nvSpPr>
        <p:spPr>
          <a:xfrm>
            <a:off x="723710" y="685800"/>
            <a:ext cx="4218573" cy="2157884"/>
          </a:xfrm>
        </p:spPr>
        <p:txBody>
          <a:bodyPr/>
          <a:lstStyle/>
          <a:p>
            <a:r>
              <a:rPr lang="de-DE" dirty="0"/>
              <a:t>Faldgruber i </a:t>
            </a:r>
            <a:r>
              <a:rPr lang="de-DE" dirty="0" err="1"/>
              <a:t>interkulturel</a:t>
            </a:r>
            <a:r>
              <a:rPr lang="de-DE" dirty="0"/>
              <a:t> kommunikation</a:t>
            </a:r>
          </a:p>
        </p:txBody>
      </p:sp>
      <p:sp>
        <p:nvSpPr>
          <p:cNvPr id="9" name="Inhaltsplatzhalter 8">
            <a:extLst>
              <a:ext uri="{FF2B5EF4-FFF2-40B4-BE49-F238E27FC236}">
                <a16:creationId xmlns:a16="http://schemas.microsoft.com/office/drawing/2014/main" xmlns="" id="{8DC24FB6-6166-4C21-8665-4D3588F6DBF3}"/>
              </a:ext>
            </a:extLst>
          </p:cNvPr>
          <p:cNvSpPr>
            <a:spLocks noGrp="1"/>
          </p:cNvSpPr>
          <p:nvPr>
            <p:ph idx="1"/>
          </p:nvPr>
        </p:nvSpPr>
        <p:spPr>
          <a:xfrm>
            <a:off x="6094412" y="980729"/>
            <a:ext cx="5210723" cy="5112568"/>
          </a:xfrm>
        </p:spPr>
        <p:txBody>
          <a:bodyPr>
            <a:normAutofit/>
          </a:bodyPr>
          <a:lstStyle/>
          <a:p>
            <a:pPr>
              <a:lnSpc>
                <a:spcPct val="15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Tænk på nogle eksempler på faldgruber ved interkulturel kommunikation på din arbejdsplads. </a:t>
            </a:r>
          </a:p>
          <a:p>
            <a:pPr>
              <a:lnSpc>
                <a:spcPct val="15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Hvilke er de mest almindelige? </a:t>
            </a:r>
          </a:p>
          <a:p>
            <a:pPr>
              <a:lnSpc>
                <a:spcPct val="15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Hvilke værktøjer og tilgange bruger du i øjeblikket til at overvinde dem? </a:t>
            </a:r>
          </a:p>
          <a:p>
            <a:pPr>
              <a:lnSpc>
                <a:spcPct val="15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Hvor kan du se plads til forbedringer?</a:t>
            </a:r>
            <a:endParaRPr lang="de-DE" sz="2000" dirty="0"/>
          </a:p>
        </p:txBody>
      </p:sp>
      <p:sp>
        <p:nvSpPr>
          <p:cNvPr id="10" name="Textplatzhalter 9">
            <a:extLst>
              <a:ext uri="{FF2B5EF4-FFF2-40B4-BE49-F238E27FC236}">
                <a16:creationId xmlns:a16="http://schemas.microsoft.com/office/drawing/2014/main" xmlns="" id="{F639A833-BDD1-47CD-805C-C55568E3F861}"/>
              </a:ext>
            </a:extLst>
          </p:cNvPr>
          <p:cNvSpPr>
            <a:spLocks noGrp="1"/>
          </p:cNvSpPr>
          <p:nvPr>
            <p:ph type="body" sz="half" idx="2"/>
          </p:nvPr>
        </p:nvSpPr>
        <p:spPr>
          <a:xfrm>
            <a:off x="723711" y="2856344"/>
            <a:ext cx="4218572" cy="3011056"/>
          </a:xfrm>
        </p:spPr>
        <p:txBody>
          <a:bodyPr>
            <a:normAutofit/>
          </a:bodyPr>
          <a:lstStyle/>
          <a:p>
            <a:r>
              <a:rPr lang="da-DK" sz="3200" dirty="0"/>
              <a:t>SAMMENFATNING TIL REFLEKSION </a:t>
            </a:r>
          </a:p>
        </p:txBody>
      </p:sp>
      <p:sp>
        <p:nvSpPr>
          <p:cNvPr id="4" name="Foliennummernplatzhalter 3">
            <a:extLst>
              <a:ext uri="{FF2B5EF4-FFF2-40B4-BE49-F238E27FC236}">
                <a16:creationId xmlns:a16="http://schemas.microsoft.com/office/drawing/2014/main" xmlns="" id="{13E91AF6-A855-4373-A597-962E78599DF8}"/>
              </a:ext>
            </a:extLst>
          </p:cNvPr>
          <p:cNvSpPr>
            <a:spLocks noGrp="1"/>
          </p:cNvSpPr>
          <p:nvPr>
            <p:ph type="sldNum" sz="quarter" idx="12"/>
          </p:nvPr>
        </p:nvSpPr>
        <p:spPr/>
        <p:txBody>
          <a:bodyPr/>
          <a:lstStyle/>
          <a:p>
            <a:fld id="{C014DD1E-5D91-48A3-AD6D-45FBA980D106}" type="slidenum">
              <a:rPr lang="en-GB" smtClean="0"/>
              <a:t>16</a:t>
            </a:fld>
            <a:endParaRPr lang="en-GB" dirty="0"/>
          </a:p>
        </p:txBody>
      </p:sp>
      <p:pic>
        <p:nvPicPr>
          <p:cNvPr id="2" name="Picture 1">
            <a:extLst>
              <a:ext uri="{FF2B5EF4-FFF2-40B4-BE49-F238E27FC236}">
                <a16:creationId xmlns:a16="http://schemas.microsoft.com/office/drawing/2014/main" xmlns="" id="{6B16021D-9620-4F74-B4A2-9AF4BC784650}"/>
              </a:ext>
            </a:extLst>
          </p:cNvPr>
          <p:cNvPicPr>
            <a:picLocks noChangeAspect="1"/>
          </p:cNvPicPr>
          <p:nvPr/>
        </p:nvPicPr>
        <p:blipFill>
          <a:blip r:embed="rId2"/>
          <a:stretch>
            <a:fillRect/>
          </a:stretch>
        </p:blipFill>
        <p:spPr>
          <a:xfrm>
            <a:off x="10861850" y="5340415"/>
            <a:ext cx="969348" cy="916722"/>
          </a:xfrm>
          <a:prstGeom prst="rect">
            <a:avLst/>
          </a:prstGeom>
        </p:spPr>
      </p:pic>
    </p:spTree>
    <p:extLst>
      <p:ext uri="{BB962C8B-B14F-4D97-AF65-F5344CB8AC3E}">
        <p14:creationId xmlns:p14="http://schemas.microsoft.com/office/powerpoint/2010/main" val="33542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E8EC2-EDFF-4C18-9F83-54F3B96EF705}"/>
              </a:ext>
            </a:extLst>
          </p:cNvPr>
          <p:cNvSpPr>
            <a:spLocks noGrp="1"/>
          </p:cNvSpPr>
          <p:nvPr>
            <p:ph type="title"/>
          </p:nvPr>
        </p:nvSpPr>
        <p:spPr/>
        <p:txBody>
          <a:bodyPr/>
          <a:lstStyle/>
          <a:p>
            <a:r>
              <a:rPr lang="en-GB" dirty="0" err="1"/>
              <a:t>Sammenfatning</a:t>
            </a:r>
            <a:endParaRPr lang="en-GB" dirty="0"/>
          </a:p>
        </p:txBody>
      </p:sp>
      <p:sp>
        <p:nvSpPr>
          <p:cNvPr id="3" name="Content Placeholder 2">
            <a:extLst>
              <a:ext uri="{FF2B5EF4-FFF2-40B4-BE49-F238E27FC236}">
                <a16:creationId xmlns:a16="http://schemas.microsoft.com/office/drawing/2014/main" xmlns="" id="{1AB42138-82E0-48E6-8872-C4641DA9561C}"/>
              </a:ext>
            </a:extLst>
          </p:cNvPr>
          <p:cNvSpPr>
            <a:spLocks noGrp="1"/>
          </p:cNvSpPr>
          <p:nvPr>
            <p:ph idx="1"/>
          </p:nvPr>
        </p:nvSpPr>
        <p:spPr>
          <a:xfrm>
            <a:off x="1371243" y="1628800"/>
            <a:ext cx="9598700" cy="4238600"/>
          </a:xfrm>
        </p:spPr>
        <p:txBody>
          <a:bodyPr>
            <a:normAutofit/>
          </a:bodyPr>
          <a:lstStyle/>
          <a:p>
            <a:pPr>
              <a:lnSpc>
                <a:spcPct val="100000"/>
              </a:lnSpc>
              <a:spcBef>
                <a:spcPts val="600"/>
              </a:spcBef>
              <a:spcAft>
                <a:spcPts val="600"/>
              </a:spcAft>
            </a:pPr>
            <a:r>
              <a:rPr lang="da-DK" sz="2800" i="1" dirty="0">
                <a:effectLst/>
                <a:latin typeface="Calibri" panose="020F0502020204030204" pitchFamily="34" charset="0"/>
                <a:ea typeface="Calibri" panose="020F0502020204030204" pitchFamily="34" charset="0"/>
                <a:cs typeface="Times New Roman" panose="02020603050405020304" pitchFamily="18" charset="0"/>
              </a:rPr>
              <a:t>Der kan opstå mange faldgruber, når folk fra forskellige kulturer kommunikerer. </a:t>
            </a:r>
          </a:p>
          <a:p>
            <a:pPr>
              <a:lnSpc>
                <a:spcPct val="100000"/>
              </a:lnSpc>
              <a:spcBef>
                <a:spcPts val="600"/>
              </a:spcBef>
              <a:spcAft>
                <a:spcPts val="600"/>
              </a:spcAft>
            </a:pPr>
            <a:r>
              <a:rPr lang="da-DK" sz="2800" i="1" dirty="0">
                <a:effectLst/>
                <a:latin typeface="Calibri" panose="020F0502020204030204" pitchFamily="34" charset="0"/>
                <a:ea typeface="Calibri" panose="020F0502020204030204" pitchFamily="34" charset="0"/>
                <a:cs typeface="Times New Roman" panose="02020603050405020304" pitchFamily="18" charset="0"/>
              </a:rPr>
              <a:t>Du </a:t>
            </a:r>
            <a:r>
              <a:rPr lang="da-DK" sz="2800" i="1" dirty="0">
                <a:latin typeface="Calibri" panose="020F0502020204030204" pitchFamily="34" charset="0"/>
                <a:ea typeface="Calibri" panose="020F0502020204030204" pitchFamily="34" charset="0"/>
                <a:cs typeface="Times New Roman" panose="02020603050405020304" pitchFamily="18" charset="0"/>
              </a:rPr>
              <a:t>kan ikke have kendskab til </a:t>
            </a:r>
            <a:r>
              <a:rPr lang="da-DK" sz="2800" i="1" dirty="0">
                <a:effectLst/>
                <a:latin typeface="Calibri" panose="020F0502020204030204" pitchFamily="34" charset="0"/>
                <a:ea typeface="Calibri" panose="020F0502020204030204" pitchFamily="34" charset="0"/>
                <a:cs typeface="Times New Roman" panose="02020603050405020304" pitchFamily="18" charset="0"/>
              </a:rPr>
              <a:t>alle de specifikke kommunikationskoder for de kulturer, du møder på din arbejdsplads. </a:t>
            </a:r>
          </a:p>
          <a:p>
            <a:pPr>
              <a:lnSpc>
                <a:spcPct val="100000"/>
              </a:lnSpc>
              <a:spcBef>
                <a:spcPts val="600"/>
              </a:spcBef>
              <a:spcAft>
                <a:spcPts val="600"/>
              </a:spcAft>
            </a:pPr>
            <a:r>
              <a:rPr lang="da-DK" sz="2800" i="1" dirty="0">
                <a:effectLst/>
                <a:latin typeface="Calibri" panose="020F0502020204030204" pitchFamily="34" charset="0"/>
                <a:ea typeface="Calibri" panose="020F0502020204030204" pitchFamily="34" charset="0"/>
                <a:cs typeface="Times New Roman" panose="02020603050405020304" pitchFamily="18" charset="0"/>
              </a:rPr>
              <a:t>Men du kan være opmærksom på, at ikke alle kommunikerer på den måde, du gør og at, selv </a:t>
            </a:r>
            <a:r>
              <a:rPr lang="da-DK" sz="2800" i="1" dirty="0">
                <a:latin typeface="Calibri" panose="020F0502020204030204" pitchFamily="34" charset="0"/>
                <a:ea typeface="Calibri" panose="020F0502020204030204" pitchFamily="34" charset="0"/>
                <a:cs typeface="Times New Roman" panose="02020603050405020304" pitchFamily="18" charset="0"/>
              </a:rPr>
              <a:t>når</a:t>
            </a:r>
            <a:r>
              <a:rPr lang="da-DK" sz="2800" i="1" dirty="0">
                <a:effectLst/>
                <a:latin typeface="Calibri" panose="020F0502020204030204" pitchFamily="34" charset="0"/>
                <a:ea typeface="Calibri" panose="020F0502020204030204" pitchFamily="34" charset="0"/>
                <a:cs typeface="Times New Roman" panose="02020603050405020304" pitchFamily="18" charset="0"/>
              </a:rPr>
              <a:t> du siger noget med gode intentioner, kan det misforstås.</a:t>
            </a:r>
          </a:p>
        </p:txBody>
      </p:sp>
      <p:sp>
        <p:nvSpPr>
          <p:cNvPr id="4" name="Slide Number Placeholder 3">
            <a:extLst>
              <a:ext uri="{FF2B5EF4-FFF2-40B4-BE49-F238E27FC236}">
                <a16:creationId xmlns:a16="http://schemas.microsoft.com/office/drawing/2014/main" xmlns="" id="{87B67F1F-016D-45BE-BD83-9466DC0075C8}"/>
              </a:ext>
            </a:extLst>
          </p:cNvPr>
          <p:cNvSpPr>
            <a:spLocks noGrp="1"/>
          </p:cNvSpPr>
          <p:nvPr>
            <p:ph type="sldNum" sz="quarter" idx="12"/>
          </p:nvPr>
        </p:nvSpPr>
        <p:spPr/>
        <p:txBody>
          <a:bodyPr/>
          <a:lstStyle/>
          <a:p>
            <a:fld id="{C014DD1E-5D91-48A3-AD6D-45FBA980D106}" type="slidenum">
              <a:rPr lang="en-GB" smtClean="0"/>
              <a:t>17</a:t>
            </a:fld>
            <a:endParaRPr lang="en-GB"/>
          </a:p>
        </p:txBody>
      </p:sp>
    </p:spTree>
    <p:extLst>
      <p:ext uri="{BB962C8B-B14F-4D97-AF65-F5344CB8AC3E}">
        <p14:creationId xmlns:p14="http://schemas.microsoft.com/office/powerpoint/2010/main" val="24877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At </a:t>
            </a:r>
            <a:r>
              <a:rPr lang="da-DK" sz="5400" dirty="0"/>
              <a:t>overvinde</a:t>
            </a:r>
            <a:r>
              <a:rPr lang="en-GB" sz="5400" dirty="0"/>
              <a:t> KOMMUNIKATIONSBARRIERER</a:t>
            </a:r>
          </a:p>
        </p:txBody>
      </p:sp>
      <p:sp>
        <p:nvSpPr>
          <p:cNvPr id="4" name="Slide Number Placeholder 3"/>
          <p:cNvSpPr>
            <a:spLocks noGrp="1"/>
          </p:cNvSpPr>
          <p:nvPr>
            <p:ph type="sldNum" sz="quarter" idx="12"/>
          </p:nvPr>
        </p:nvSpPr>
        <p:spPr/>
        <p:txBody>
          <a:bodyPr/>
          <a:lstStyle/>
          <a:p>
            <a:fld id="{C014DD1E-5D91-48A3-AD6D-45FBA980D106}" type="slidenum">
              <a:rPr lang="en-GB" smtClean="0"/>
              <a:t>18</a:t>
            </a:fld>
            <a:endParaRPr lang="en-GB" dirty="0"/>
          </a:p>
        </p:txBody>
      </p:sp>
    </p:spTree>
    <p:extLst>
      <p:ext uri="{BB962C8B-B14F-4D97-AF65-F5344CB8AC3E}">
        <p14:creationId xmlns:p14="http://schemas.microsoft.com/office/powerpoint/2010/main" val="34720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ADF01B-1BBD-40F2-88C3-55D64AF81630}"/>
              </a:ext>
            </a:extLst>
          </p:cNvPr>
          <p:cNvSpPr>
            <a:spLocks noGrp="1"/>
          </p:cNvSpPr>
          <p:nvPr>
            <p:ph type="title"/>
          </p:nvPr>
        </p:nvSpPr>
        <p:spPr>
          <a:xfrm>
            <a:off x="1371243" y="685800"/>
            <a:ext cx="9598700" cy="870992"/>
          </a:xfrm>
        </p:spPr>
        <p:txBody>
          <a:bodyPr/>
          <a:lstStyle/>
          <a:p>
            <a:r>
              <a:rPr lang="de-DE" dirty="0"/>
              <a:t>Udtryk dig på et andet sprog</a:t>
            </a:r>
          </a:p>
        </p:txBody>
      </p:sp>
      <p:sp>
        <p:nvSpPr>
          <p:cNvPr id="3" name="Inhaltsplatzhalter 2">
            <a:extLst>
              <a:ext uri="{FF2B5EF4-FFF2-40B4-BE49-F238E27FC236}">
                <a16:creationId xmlns:a16="http://schemas.microsoft.com/office/drawing/2014/main" xmlns="" id="{121EFBC7-51A7-405F-9EF6-3C864F2C7808}"/>
              </a:ext>
            </a:extLst>
          </p:cNvPr>
          <p:cNvSpPr>
            <a:spLocks noGrp="1"/>
          </p:cNvSpPr>
          <p:nvPr>
            <p:ph idx="1"/>
          </p:nvPr>
        </p:nvSpPr>
        <p:spPr>
          <a:xfrm>
            <a:off x="1197868" y="1988840"/>
            <a:ext cx="9598700" cy="3581400"/>
          </a:xfrm>
        </p:spPr>
        <p:txBody>
          <a:bodyPr>
            <a:normAutofit/>
          </a:bodyPr>
          <a:lstStyle/>
          <a:p>
            <a:pPr marL="0" indent="0">
              <a:lnSpc>
                <a:spcPct val="150000"/>
              </a:lnSpc>
              <a:spcBef>
                <a:spcPts val="600"/>
              </a:spcBef>
              <a:buNone/>
            </a:pPr>
            <a:r>
              <a:rPr lang="en-GB" sz="2000" dirty="0" err="1">
                <a:effectLst/>
                <a:latin typeface="Calibri" panose="020F0502020204030204" pitchFamily="34" charset="0"/>
                <a:ea typeface="Calibri" panose="020F0502020204030204" pitchFamily="34" charset="0"/>
                <a:cs typeface="Times New Roman" panose="02020603050405020304" pitchFamily="18" charset="0"/>
              </a:rPr>
              <a:t>Brug</a:t>
            </a:r>
            <a:r>
              <a:rPr lang="en-GB" sz="2000" dirty="0">
                <a:effectLst/>
                <a:latin typeface="Calibri" panose="020F0502020204030204" pitchFamily="34" charset="0"/>
                <a:ea typeface="Calibri" panose="020F0502020204030204" pitchFamily="34" charset="0"/>
                <a:cs typeface="Times New Roman" panose="02020603050405020304" pitchFamily="18" charset="0"/>
              </a:rPr>
              <a:t> et </a:t>
            </a:r>
            <a:r>
              <a:rPr lang="en-GB" sz="2000" dirty="0" err="1">
                <a:effectLst/>
                <a:latin typeface="Calibri" panose="020F0502020204030204" pitchFamily="34" charset="0"/>
                <a:ea typeface="Calibri" panose="020F0502020204030204" pitchFamily="34" charset="0"/>
                <a:cs typeface="Times New Roman" panose="02020603050405020304" pitchFamily="18" charset="0"/>
              </a:rPr>
              <a:t>fremmedsprog</a:t>
            </a:r>
            <a:r>
              <a:rPr lang="en-GB" sz="2000" dirty="0">
                <a:effectLst/>
                <a:latin typeface="Calibri" panose="020F0502020204030204" pitchFamily="34" charset="0"/>
                <a:ea typeface="Calibri" panose="020F0502020204030204" pitchFamily="34" charset="0"/>
                <a:cs typeface="Times New Roman" panose="02020603050405020304" pitchFamily="18" charset="0"/>
              </a:rPr>
              <a:t> du </a:t>
            </a:r>
            <a:r>
              <a:rPr lang="en-GB" sz="2000" dirty="0" err="1">
                <a:latin typeface="Calibri" panose="020F0502020204030204" pitchFamily="34" charset="0"/>
                <a:ea typeface="Calibri" panose="020F0502020204030204" pitchFamily="34" charset="0"/>
                <a:cs typeface="Times New Roman" panose="02020603050405020304" pitchFamily="18" charset="0"/>
              </a:rPr>
              <a:t>kender</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Hvis</a:t>
            </a:r>
            <a:r>
              <a:rPr lang="en-GB" sz="2000" dirty="0">
                <a:latin typeface="Calibri" panose="020F0502020204030204" pitchFamily="34" charset="0"/>
                <a:ea typeface="Calibri" panose="020F0502020204030204" pitchFamily="34" charset="0"/>
                <a:cs typeface="Times New Roman" panose="02020603050405020304" pitchFamily="18" charset="0"/>
              </a:rPr>
              <a:t> du </a:t>
            </a:r>
            <a:r>
              <a:rPr lang="en-GB" sz="2000" dirty="0" err="1">
                <a:latin typeface="Calibri" panose="020F0502020204030204" pitchFamily="34" charset="0"/>
                <a:ea typeface="Calibri" panose="020F0502020204030204" pitchFamily="34" charset="0"/>
                <a:cs typeface="Times New Roman" panose="02020603050405020304" pitchFamily="18" charset="0"/>
              </a:rPr>
              <a:t>ikke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kender</a:t>
            </a:r>
            <a:r>
              <a:rPr lang="en-GB" sz="2000" dirty="0">
                <a:latin typeface="Calibri" panose="020F0502020204030204" pitchFamily="34" charset="0"/>
                <a:ea typeface="Calibri" panose="020F0502020204030204" pitchFamily="34" charset="0"/>
                <a:cs typeface="Times New Roman" panose="02020603050405020304" pitchFamily="18" charset="0"/>
              </a:rPr>
              <a:t> et </a:t>
            </a:r>
            <a:r>
              <a:rPr lang="en-GB" sz="2000" dirty="0" err="1">
                <a:latin typeface="Calibri" panose="020F0502020204030204" pitchFamily="34" charset="0"/>
                <a:ea typeface="Calibri" panose="020F0502020204030204" pitchFamily="34" charset="0"/>
                <a:cs typeface="Times New Roman" panose="02020603050405020304" pitchFamily="18" charset="0"/>
              </a:rPr>
              <a:t>andet</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fremmedsprog</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så</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brug</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Calibri" panose="020F0502020204030204" pitchFamily="34" charset="0"/>
                <a:ea typeface="Calibri" panose="020F0502020204030204" pitchFamily="34" charset="0"/>
                <a:cs typeface="Times New Roman" panose="02020603050405020304" pitchFamily="18" charset="0"/>
              </a:rPr>
              <a:t>kropssprog</a:t>
            </a:r>
            <a:r>
              <a:rPr lang="en-GB" sz="2000" dirty="0">
                <a:latin typeface="Calibri" panose="020F0502020204030204" pitchFamily="34" charset="0"/>
                <a:ea typeface="Calibri" panose="020F0502020204030204" pitchFamily="34" charset="0"/>
                <a:cs typeface="Times New Roman" panose="02020603050405020304" pitchFamily="18" charset="0"/>
              </a:rPr>
              <a:t> til at </a:t>
            </a:r>
            <a:r>
              <a:rPr lang="en-GB" sz="2000" dirty="0" err="1">
                <a:latin typeface="Calibri" panose="020F0502020204030204" pitchFamily="34" charset="0"/>
                <a:ea typeface="Calibri" panose="020F0502020204030204" pitchFamily="34" charset="0"/>
                <a:cs typeface="Times New Roman" panose="02020603050405020304" pitchFamily="18" charset="0"/>
              </a:rPr>
              <a:t>forklare</a:t>
            </a:r>
            <a:r>
              <a:rPr lang="en-GB" sz="2000" dirty="0">
                <a:latin typeface="Calibri" panose="020F0502020204030204" pitchFamily="34" charset="0"/>
                <a:ea typeface="Calibri" panose="020F0502020204030204" pitchFamily="34" charset="0"/>
                <a:cs typeface="Times New Roman" panose="02020603050405020304" pitchFamily="18" charset="0"/>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0000"/>
              </a:lnSpc>
              <a:spcBef>
                <a:spcPts val="600"/>
              </a:spcBef>
              <a:spcAft>
                <a:spcPts val="600"/>
              </a:spcAft>
              <a:tabLst>
                <a:tab pos="609600" algn="l"/>
                <a:tab pos="13716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Vejen fra din arbejdsplads til den nærmeste station</a:t>
            </a:r>
          </a:p>
          <a:p>
            <a:pPr marL="1257300" lvl="2" indent="-342900">
              <a:lnSpc>
                <a:spcPct val="100000"/>
              </a:lnSpc>
              <a:spcBef>
                <a:spcPts val="600"/>
              </a:spcBef>
              <a:spcAft>
                <a:spcPts val="600"/>
              </a:spcAft>
              <a:tabLst>
                <a:tab pos="609600" algn="l"/>
                <a:tab pos="13716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De forskellige kvalifikationer hos de mennesker, der arbejder på </a:t>
            </a:r>
            <a:r>
              <a:rPr lang="da-DK" sz="2000" dirty="0">
                <a:latin typeface="Calibri" panose="020F0502020204030204" pitchFamily="34" charset="0"/>
                <a:ea typeface="Calibri" panose="020F0502020204030204" pitchFamily="34" charset="0"/>
                <a:cs typeface="Times New Roman" panose="02020603050405020304" pitchFamily="18" charset="0"/>
              </a:rPr>
              <a:t>din</a:t>
            </a:r>
            <a:r>
              <a:rPr lang="da-DK" sz="2000" dirty="0">
                <a:effectLst/>
                <a:latin typeface="Calibri" panose="020F0502020204030204" pitchFamily="34" charset="0"/>
                <a:ea typeface="Calibri" panose="020F0502020204030204" pitchFamily="34" charset="0"/>
                <a:cs typeface="Times New Roman" panose="02020603050405020304" pitchFamily="18" charset="0"/>
              </a:rPr>
              <a:t> arbejdsplads</a:t>
            </a:r>
          </a:p>
          <a:p>
            <a:pPr marL="1257300" lvl="2" indent="-342900">
              <a:lnSpc>
                <a:spcPct val="100000"/>
              </a:lnSpc>
              <a:spcBef>
                <a:spcPts val="600"/>
              </a:spcBef>
              <a:spcAft>
                <a:spcPts val="600"/>
              </a:spcAft>
              <a:tabLst>
                <a:tab pos="609600" algn="l"/>
                <a:tab pos="13716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Mulige bivirkninger eller komplikationer efter en operation</a:t>
            </a:r>
          </a:p>
          <a:p>
            <a:pPr marL="1257300" lvl="2" indent="-342900">
              <a:lnSpc>
                <a:spcPct val="100000"/>
              </a:lnSpc>
              <a:spcBef>
                <a:spcPts val="600"/>
              </a:spcBef>
              <a:spcAft>
                <a:spcPts val="600"/>
              </a:spcAft>
              <a:tabLst>
                <a:tab pos="609600" algn="l"/>
                <a:tab pos="13716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Hvad du fik til aftensmad i går aftes</a:t>
            </a:r>
          </a:p>
          <a:p>
            <a:pPr marL="1143000" lvl="2" indent="-228600">
              <a:lnSpc>
                <a:spcPct val="150000"/>
              </a:lnSpc>
              <a:buFont typeface="Calibri" panose="020F0502020204030204" pitchFamily="34" charset="0"/>
              <a:buChar char="-"/>
              <a:tabLst>
                <a:tab pos="609600" algn="l"/>
              </a:tabLs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xmlns="" id="{556DA714-9ADE-4F7F-B5BD-4AE508FEFBA0}"/>
              </a:ext>
            </a:extLst>
          </p:cNvPr>
          <p:cNvSpPr>
            <a:spLocks noGrp="1"/>
          </p:cNvSpPr>
          <p:nvPr>
            <p:ph type="sldNum" sz="quarter" idx="12"/>
          </p:nvPr>
        </p:nvSpPr>
        <p:spPr/>
        <p:txBody>
          <a:bodyPr/>
          <a:lstStyle/>
          <a:p>
            <a:fld id="{C014DD1E-5D91-48A3-AD6D-45FBA980D106}" type="slidenum">
              <a:rPr lang="en-GB" smtClean="0"/>
              <a:t>19</a:t>
            </a:fld>
            <a:endParaRPr lang="en-GB" dirty="0"/>
          </a:p>
        </p:txBody>
      </p:sp>
      <p:pic>
        <p:nvPicPr>
          <p:cNvPr id="5" name="Picture 4">
            <a:extLst>
              <a:ext uri="{FF2B5EF4-FFF2-40B4-BE49-F238E27FC236}">
                <a16:creationId xmlns:a16="http://schemas.microsoft.com/office/drawing/2014/main" xmlns="" id="{0FD2B801-CE44-457A-98A0-4884213E3A96}"/>
              </a:ext>
            </a:extLst>
          </p:cNvPr>
          <p:cNvPicPr>
            <a:picLocks noChangeAspect="1"/>
          </p:cNvPicPr>
          <p:nvPr/>
        </p:nvPicPr>
        <p:blipFill>
          <a:blip r:embed="rId2"/>
          <a:stretch>
            <a:fillRect/>
          </a:stretch>
        </p:blipFill>
        <p:spPr>
          <a:xfrm>
            <a:off x="10609825" y="5301208"/>
            <a:ext cx="1036539" cy="1025629"/>
          </a:xfrm>
          <a:prstGeom prst="rect">
            <a:avLst/>
          </a:prstGeom>
        </p:spPr>
      </p:pic>
    </p:spTree>
    <p:extLst>
      <p:ext uri="{BB962C8B-B14F-4D97-AF65-F5344CB8AC3E}">
        <p14:creationId xmlns:p14="http://schemas.microsoft.com/office/powerpoint/2010/main" val="20661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362DFFC-4DCC-48EE-B781-94D04B95F1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6"/>
            <a:ext cx="530213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9914" y="791570"/>
            <a:ext cx="4017792" cy="5262390"/>
          </a:xfrm>
        </p:spPr>
        <p:txBody>
          <a:bodyPr anchor="ctr">
            <a:normAutofit/>
          </a:bodyPr>
          <a:lstStyle/>
          <a:p>
            <a:r>
              <a:rPr lang="da-DK" sz="53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Efter at have gennemført dette modul vil du:</a:t>
            </a:r>
            <a:endParaRPr lang="en-GB" sz="5300" dirty="0">
              <a:solidFill>
                <a:schemeClr val="bg2"/>
              </a:solidFill>
            </a:endParaRPr>
          </a:p>
        </p:txBody>
      </p:sp>
      <p:sp>
        <p:nvSpPr>
          <p:cNvPr id="11" name="Rectangle 10">
            <a:extLst>
              <a:ext uri="{FF2B5EF4-FFF2-40B4-BE49-F238E27FC236}">
                <a16:creationId xmlns:a16="http://schemas.microsoft.com/office/drawing/2014/main" xmlns="" id="{18B8B265-E68C-4B64-9238-781F0102C5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02138" y="376"/>
            <a:ext cx="22854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5111" y="791570"/>
            <a:ext cx="4891034" cy="5262390"/>
          </a:xfrm>
        </p:spPr>
        <p:txBody>
          <a:bodyPr anchor="ctr">
            <a:normAutofit/>
          </a:bodyPr>
          <a:lstStyle/>
          <a:p>
            <a:pPr marL="342900" lvl="0" indent="-342900">
              <a:lnSpc>
                <a:spcPct val="100000"/>
              </a:lnSpc>
              <a:spcBef>
                <a:spcPts val="600"/>
              </a:spcBef>
              <a:spcAft>
                <a:spcPts val="600"/>
              </a:spcAft>
              <a:buFont typeface="+mj-lt"/>
              <a:buAutoNum type="arabicPeriod"/>
              <a:tabLst>
                <a:tab pos="457200" algn="l"/>
              </a:tabLst>
            </a:pPr>
            <a:r>
              <a:rPr lang="da-DK" sz="2400" dirty="0">
                <a:effectLst/>
                <a:latin typeface="Calibri" panose="020F0502020204030204" pitchFamily="34" charset="0"/>
                <a:ea typeface="Calibri" panose="020F0502020204030204" pitchFamily="34" charset="0"/>
                <a:cs typeface="Times New Roman" panose="02020603050405020304" pitchFamily="18" charset="0"/>
              </a:rPr>
              <a:t>Være i stand til at identificere faldgruberne i interkulturel kommunikation</a:t>
            </a:r>
          </a:p>
          <a:p>
            <a:pPr marL="342900" lvl="0" indent="-342900">
              <a:lnSpc>
                <a:spcPct val="100000"/>
              </a:lnSpc>
              <a:spcAft>
                <a:spcPts val="600"/>
              </a:spcAft>
              <a:buFont typeface="+mj-lt"/>
              <a:buAutoNum type="arabicPeriod"/>
              <a:tabLst>
                <a:tab pos="457200" algn="l"/>
              </a:tabLst>
            </a:pPr>
            <a:r>
              <a:rPr lang="da-DK" sz="2400" dirty="0">
                <a:effectLst/>
                <a:latin typeface="Calibri" panose="020F0502020204030204" pitchFamily="34" charset="0"/>
                <a:ea typeface="Calibri" panose="020F0502020204030204" pitchFamily="34" charset="0"/>
                <a:cs typeface="Times New Roman" panose="02020603050405020304" pitchFamily="18" charset="0"/>
              </a:rPr>
              <a:t>Kende strategier til at overvinde faldgruber i interkulturel kommunikation</a:t>
            </a:r>
          </a:p>
          <a:p>
            <a:pPr marL="342900" lvl="0" indent="-342900">
              <a:lnSpc>
                <a:spcPct val="100000"/>
              </a:lnSpc>
              <a:spcAft>
                <a:spcPts val="600"/>
              </a:spcAft>
              <a:buFont typeface="+mj-lt"/>
              <a:buAutoNum type="arabicPeriod"/>
              <a:tabLst>
                <a:tab pos="457200" algn="l"/>
              </a:tabLst>
            </a:pPr>
            <a:r>
              <a:rPr lang="da-DK" sz="2400" dirty="0">
                <a:effectLst/>
                <a:latin typeface="Calibri" panose="020F0502020204030204" pitchFamily="34" charset="0"/>
                <a:ea typeface="Calibri" panose="020F0502020204030204" pitchFamily="34" charset="0"/>
                <a:cs typeface="Times New Roman" panose="02020603050405020304" pitchFamily="18" charset="0"/>
              </a:rPr>
              <a:t>Kende strategier til at overvinde sprogbarrierer</a:t>
            </a:r>
          </a:p>
          <a:p>
            <a:pPr marL="342900" lvl="0" indent="-342900">
              <a:lnSpc>
                <a:spcPct val="100000"/>
              </a:lnSpc>
              <a:spcAft>
                <a:spcPts val="600"/>
              </a:spcAft>
              <a:buFont typeface="+mj-lt"/>
              <a:buAutoNum type="arabicPeriod"/>
              <a:tabLst>
                <a:tab pos="457200" algn="l"/>
              </a:tabLst>
            </a:pPr>
            <a:r>
              <a:rPr lang="da-DK" sz="2400" dirty="0">
                <a:effectLst/>
                <a:latin typeface="Calibri" panose="020F0502020204030204" pitchFamily="34" charset="0"/>
                <a:ea typeface="Calibri" panose="020F0502020204030204" pitchFamily="34" charset="0"/>
                <a:cs typeface="Times New Roman" panose="02020603050405020304" pitchFamily="18" charset="0"/>
              </a:rPr>
              <a:t>Kende strategier til at løse interkulturelle konflikter</a:t>
            </a:r>
          </a:p>
        </p:txBody>
      </p:sp>
      <p:sp>
        <p:nvSpPr>
          <p:cNvPr id="4" name="Slide Number Placeholder 3"/>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a:t>
            </a:fld>
            <a:endParaRPr lang="en-GB" dirty="0"/>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F83055-DA71-4A47-A522-F2DAACC3DB81}"/>
              </a:ext>
            </a:extLst>
          </p:cNvPr>
          <p:cNvSpPr>
            <a:spLocks noGrp="1"/>
          </p:cNvSpPr>
          <p:nvPr>
            <p:ph type="title"/>
          </p:nvPr>
        </p:nvSpPr>
        <p:spPr>
          <a:xfrm>
            <a:off x="1009840" y="926424"/>
            <a:ext cx="10483810" cy="1735088"/>
          </a:xfrm>
        </p:spPr>
        <p:txBody>
          <a:bodyPr>
            <a:normAutofit/>
          </a:bodyPr>
          <a:lstStyle/>
          <a:p>
            <a:r>
              <a:rPr lang="da-DK" sz="4000" dirty="0">
                <a:effectLst/>
                <a:latin typeface="Calibri" panose="020F0502020204030204" pitchFamily="34" charset="0"/>
                <a:ea typeface="Calibri" panose="020F0502020204030204" pitchFamily="34" charset="0"/>
                <a:cs typeface="Times New Roman" panose="02020603050405020304" pitchFamily="18" charset="0"/>
              </a:rPr>
              <a:t>Brobygning for barrierer i interkulturel kommunikation: at vælge den rigtige fremgangsmåde </a:t>
            </a:r>
            <a:endParaRPr lang="de-DE" sz="4000" dirty="0"/>
          </a:p>
        </p:txBody>
      </p:sp>
      <p:graphicFrame>
        <p:nvGraphicFramePr>
          <p:cNvPr id="9" name="Inhaltsplatzhalter 8">
            <a:extLst>
              <a:ext uri="{FF2B5EF4-FFF2-40B4-BE49-F238E27FC236}">
                <a16:creationId xmlns:a16="http://schemas.microsoft.com/office/drawing/2014/main" xmlns="" id="{A56390EE-A50E-4319-AD54-8E982810C131}"/>
              </a:ext>
            </a:extLst>
          </p:cNvPr>
          <p:cNvGraphicFramePr>
            <a:graphicFrameLocks noGrp="1"/>
          </p:cNvGraphicFramePr>
          <p:nvPr>
            <p:ph idx="1"/>
            <p:extLst>
              <p:ext uri="{D42A27DB-BD31-4B8C-83A1-F6EECF244321}">
                <p14:modId xmlns:p14="http://schemas.microsoft.com/office/powerpoint/2010/main" val="2329469303"/>
              </p:ext>
            </p:extLst>
          </p:nvPr>
        </p:nvGraphicFramePr>
        <p:xfrm>
          <a:off x="1341884" y="3212976"/>
          <a:ext cx="9372977" cy="1836670"/>
        </p:xfrm>
        <a:graphic>
          <a:graphicData uri="http://schemas.openxmlformats.org/drawingml/2006/table">
            <a:tbl>
              <a:tblPr firstRow="1" firstCol="1" bandRow="1"/>
              <a:tblGrid>
                <a:gridCol w="4686150">
                  <a:extLst>
                    <a:ext uri="{9D8B030D-6E8A-4147-A177-3AD203B41FA5}">
                      <a16:colId xmlns:a16="http://schemas.microsoft.com/office/drawing/2014/main" xmlns="" val="1947160999"/>
                    </a:ext>
                  </a:extLst>
                </a:gridCol>
                <a:gridCol w="4686827">
                  <a:extLst>
                    <a:ext uri="{9D8B030D-6E8A-4147-A177-3AD203B41FA5}">
                      <a16:colId xmlns:a16="http://schemas.microsoft.com/office/drawing/2014/main" xmlns="" val="3407776011"/>
                    </a:ext>
                  </a:extLst>
                </a:gridCol>
              </a:tblGrid>
              <a:tr h="145809">
                <a:tc>
                  <a:txBody>
                    <a:bodyPr/>
                    <a:lstStyle/>
                    <a:p>
                      <a:pPr>
                        <a:lnSpc>
                          <a:spcPts val="15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Indhold og målet ved kommunikationen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ts val="1500"/>
                        </a:lnSpc>
                        <a:spcBef>
                          <a:spcPts val="600"/>
                        </a:spcBef>
                      </a:pPr>
                      <a:r>
                        <a:rPr lang="da-DK" sz="1100" noProof="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Kommunikationsmidler</a:t>
                      </a:r>
                      <a:endParaRPr lang="da-DK"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858829412"/>
                  </a:ext>
                </a:extLst>
              </a:tr>
              <a:tr h="273430">
                <a:tc>
                  <a:txBody>
                    <a:bodyPr/>
                    <a:lstStyle/>
                    <a:p>
                      <a:pPr>
                        <a:lnSpc>
                          <a:spcPts val="15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Enkle beskeder og anbefalinger til borgeren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Kropssprog og bevægelser, piktogrammer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7461981"/>
                  </a:ext>
                </a:extLst>
              </a:tr>
              <a:tr h="273430">
                <a:tc>
                  <a:txBody>
                    <a:bodyPr/>
                    <a:lstStyle/>
                    <a:p>
                      <a:pPr>
                        <a:lnSpc>
                          <a:spcPts val="15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Daglig kommunikation med borgeren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Oversættelsesapps, tosprogede kolleger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8755770"/>
                  </a:ext>
                </a:extLst>
              </a:tr>
              <a:tr h="563181">
                <a:tc>
                  <a:txBody>
                    <a:bodyPr/>
                    <a:lstStyle/>
                    <a:p>
                      <a:pPr>
                        <a:lnSpc>
                          <a:spcPts val="15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Nødsituationer og andre uventede situationer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Tosprogede kolleger, mennesker omkring borgeren der taler sproget, ideelt set en professionel tolk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8923505"/>
                  </a:ext>
                </a:extLst>
              </a:tr>
              <a:tr h="273430">
                <a:tc>
                  <a:txBody>
                    <a:bodyPr/>
                    <a:lstStyle/>
                    <a:p>
                      <a:pPr>
                        <a:lnSpc>
                          <a:spcPts val="15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Forklaring af medicinske termer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Oversættelsesapps eller ordbog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3087728"/>
                  </a:ext>
                </a:extLst>
              </a:tr>
              <a:tr h="273430">
                <a:tc>
                  <a:txBody>
                    <a:bodyPr/>
                    <a:lstStyle/>
                    <a:p>
                      <a:pPr>
                        <a:lnSpc>
                          <a:spcPts val="1500"/>
                        </a:lnSpc>
                        <a:spcBef>
                          <a:spcPts val="600"/>
                        </a:spcBef>
                      </a:pPr>
                      <a:r>
                        <a:rPr lang="da-DK" sz="1100" noProof="0">
                          <a:effectLst/>
                          <a:latin typeface="Calibri" panose="020F0502020204030204" pitchFamily="34" charset="0"/>
                          <a:ea typeface="Calibri" panose="020F0502020204030204" pitchFamily="34" charset="0"/>
                          <a:cs typeface="Times New Roman" panose="02020603050405020304" pitchFamily="18" charset="0"/>
                        </a:rPr>
                        <a:t>Planlagte samtaler, hvor en detaljeret forståelse er nødvendig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500"/>
                        </a:lnSpc>
                        <a:spcBef>
                          <a:spcPts val="600"/>
                        </a:spcBef>
                      </a:pPr>
                      <a:r>
                        <a:rPr lang="da-DK" sz="1100" noProof="0" dirty="0">
                          <a:effectLst/>
                          <a:latin typeface="Calibri" panose="020F0502020204030204" pitchFamily="34" charset="0"/>
                          <a:ea typeface="Calibri" panose="020F0502020204030204" pitchFamily="34" charset="0"/>
                          <a:cs typeface="Times New Roman" panose="02020603050405020304" pitchFamily="18" charset="0"/>
                        </a:rPr>
                        <a:t>Professionelle tolke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7902094"/>
                  </a:ext>
                </a:extLst>
              </a:tr>
            </a:tbl>
          </a:graphicData>
        </a:graphic>
      </p:graphicFrame>
      <p:sp>
        <p:nvSpPr>
          <p:cNvPr id="4" name="Foliennummernplatzhalter 3">
            <a:extLst>
              <a:ext uri="{FF2B5EF4-FFF2-40B4-BE49-F238E27FC236}">
                <a16:creationId xmlns:a16="http://schemas.microsoft.com/office/drawing/2014/main" xmlns="" id="{B76AF678-9989-4149-BE53-FFC1B9B2018B}"/>
              </a:ext>
            </a:extLst>
          </p:cNvPr>
          <p:cNvSpPr>
            <a:spLocks noGrp="1"/>
          </p:cNvSpPr>
          <p:nvPr>
            <p:ph type="sldNum" sz="quarter" idx="12"/>
          </p:nvPr>
        </p:nvSpPr>
        <p:spPr>
          <a:xfrm>
            <a:off x="10620945" y="6477307"/>
            <a:ext cx="1595876" cy="404614"/>
          </a:xfrm>
        </p:spPr>
        <p:txBody>
          <a:bodyPr/>
          <a:lstStyle/>
          <a:p>
            <a:fld id="{C014DD1E-5D91-48A3-AD6D-45FBA980D106}" type="slidenum">
              <a:rPr lang="en-GB" smtClean="0"/>
              <a:t>20</a:t>
            </a:fld>
            <a:endParaRPr lang="en-GB" dirty="0"/>
          </a:p>
        </p:txBody>
      </p:sp>
      <p:sp>
        <p:nvSpPr>
          <p:cNvPr id="10" name="Rectangle 3">
            <a:extLst>
              <a:ext uri="{FF2B5EF4-FFF2-40B4-BE49-F238E27FC236}">
                <a16:creationId xmlns:a16="http://schemas.microsoft.com/office/drawing/2014/main" xmlns="" id="{9651C1FE-3415-40AC-BF70-6A2ADB8167D4}"/>
              </a:ext>
            </a:extLst>
          </p:cNvPr>
          <p:cNvSpPr>
            <a:spLocks noChangeArrowheads="1"/>
          </p:cNvSpPr>
          <p:nvPr/>
        </p:nvSpPr>
        <p:spPr bwMode="auto">
          <a:xfrm>
            <a:off x="-764944" y="-192823"/>
            <a:ext cx="12981766" cy="69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12584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lstStyle/>
          <a:p>
            <a:r>
              <a:rPr lang="da-DK" sz="4400" dirty="0">
                <a:effectLst/>
                <a:latin typeface="Calibri" panose="020F0502020204030204" pitchFamily="34" charset="0"/>
                <a:ea typeface="Calibri" panose="020F0502020204030204" pitchFamily="34" charset="0"/>
                <a:cs typeface="Times New Roman" panose="02020603050405020304" pitchFamily="18" charset="0"/>
              </a:rPr>
              <a:t>Brobygning for barrierer i interkulturel kommunikation</a:t>
            </a:r>
            <a:r>
              <a:rPr lang="de-DE" dirty="0"/>
              <a:t>: Brug af tolke</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p:txBody>
          <a:bodyPr>
            <a:normAutofit/>
          </a:bodyPr>
          <a:lstStyle/>
          <a:p>
            <a:pPr marL="342900" lvl="0" indent="-342900">
              <a:lnSpc>
                <a:spcPct val="100000"/>
              </a:lnSpc>
              <a:spcBef>
                <a:spcPts val="600"/>
              </a:spcBef>
              <a:spcAft>
                <a:spcPts val="600"/>
              </a:spcAft>
              <a:buFont typeface="Wingdings" panose="05000000000000000000" pitchFamily="2" charset="2"/>
              <a:buChar cha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I hvilken situation er det nødvendigt at inddrage en tolk? Hvis det er en kompleks samtale med mange detaljer og/eller følsomme spørgsmål? &gt; Ja </a:t>
            </a:r>
          </a:p>
          <a:p>
            <a:pPr marL="342900" lvl="0" indent="-342900">
              <a:lnSpc>
                <a:spcPct val="100000"/>
              </a:lnSpc>
              <a:spcBef>
                <a:spcPts val="600"/>
              </a:spcBef>
              <a:spcAft>
                <a:spcPts val="600"/>
              </a:spcAft>
              <a:buFont typeface="Wingdings" panose="05000000000000000000" pitchFamily="2" charset="2"/>
              <a:buChar cha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Hvem skal være tolk? Kan det være en tosproget kollega, eller er der behov for en professionel tolk? Vær forsigtig med at bruge familiemedlemmer som tolke &gt; rollekonflikter.</a:t>
            </a:r>
          </a:p>
          <a:p>
            <a:pPr marL="342900" lvl="0" indent="-342900">
              <a:lnSpc>
                <a:spcPct val="100000"/>
              </a:lnSpc>
              <a:spcBef>
                <a:spcPts val="600"/>
              </a:spcBef>
              <a:spcAft>
                <a:spcPts val="600"/>
              </a:spcAft>
              <a:buFont typeface="Wingdings" panose="05000000000000000000" pitchFamily="2" charset="2"/>
              <a:buChar cha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Hvor finder man en tolk? Interne tolke til rådighed? Etableret system til at finde tolke? Tosprogede ressourcer i eget team? Professionelle tolke kan findes på internettet eller via lokale initiativer. </a:t>
            </a:r>
          </a:p>
          <a:p>
            <a:pPr marL="342900" lvl="0" indent="-342900">
              <a:lnSpc>
                <a:spcPct val="100000"/>
              </a:lnSpc>
              <a:spcBef>
                <a:spcPts val="600"/>
              </a:spcBef>
              <a:spcAft>
                <a:spcPts val="600"/>
              </a:spcAft>
              <a:buFont typeface="Wingdings" panose="05000000000000000000" pitchFamily="2" charset="2"/>
              <a:buChar char=""/>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Planlæg en forberedende og en opfølgende samtale med tolken.</a:t>
            </a: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21</a:t>
            </a:fld>
            <a:endParaRPr lang="en-GB" dirty="0"/>
          </a:p>
        </p:txBody>
      </p:sp>
    </p:spTree>
    <p:extLst>
      <p:ext uri="{BB962C8B-B14F-4D97-AF65-F5344CB8AC3E}">
        <p14:creationId xmlns:p14="http://schemas.microsoft.com/office/powerpoint/2010/main" val="104890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normAutofit/>
          </a:bodyPr>
          <a:lstStyle/>
          <a:p>
            <a:r>
              <a:rPr lang="da-DK" sz="4400" dirty="0">
                <a:effectLst/>
                <a:latin typeface="Calibri" panose="020F0502020204030204" pitchFamily="34" charset="0"/>
                <a:ea typeface="Calibri" panose="020F0502020204030204" pitchFamily="34" charset="0"/>
                <a:cs typeface="Times New Roman" panose="02020603050405020304" pitchFamily="18" charset="0"/>
              </a:rPr>
              <a:t>Brobygning for barrierer i interkulturel kommunikation</a:t>
            </a:r>
            <a:r>
              <a:rPr lang="de-DE" dirty="0"/>
              <a:t>: Brug af tolke </a:t>
            </a:r>
            <a:r>
              <a:rPr lang="de-DE" sz="1600" dirty="0"/>
              <a:t>(fortsat)</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p:txBody>
          <a:bodyPr>
            <a:normAutofit/>
          </a:bodyPr>
          <a:lstStyle/>
          <a:p>
            <a:pPr>
              <a:lnSpc>
                <a:spcPts val="1500"/>
              </a:lnSpc>
              <a:spcBef>
                <a:spcPts val="600"/>
              </a:spcBef>
              <a:spcAft>
                <a:spcPts val="6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Strukturering af samtalen, når der bruges tolke:</a:t>
            </a:r>
          </a:p>
          <a:p>
            <a:pPr marL="342900" lvl="0" indent="-342900">
              <a:lnSpc>
                <a:spcPts val="1500"/>
              </a:lnSpc>
              <a:spcBef>
                <a:spcPts val="600"/>
              </a:spcBef>
              <a:spcAft>
                <a:spcPts val="600"/>
              </a:spcAft>
              <a:buFont typeface="+mj-lt"/>
              <a:buAutoNum type="arabicPeriod"/>
              <a:tabLst>
                <a:tab pos="457200" algn="l"/>
              </a:tabLst>
            </a:pPr>
            <a:r>
              <a:rPr lang="da-DK" sz="1800" dirty="0">
                <a:latin typeface="Calibri" panose="020F0502020204030204" pitchFamily="34" charset="0"/>
                <a:ea typeface="Calibri" panose="020F0502020204030204" pitchFamily="34" charset="0"/>
                <a:cs typeface="Times New Roman" panose="02020603050405020304" pitchFamily="18" charset="0"/>
              </a:rPr>
              <a:t>Starten på</a:t>
            </a:r>
            <a:r>
              <a:rPr lang="da-DK" sz="1800" dirty="0">
                <a:effectLst/>
                <a:latin typeface="Calibri" panose="020F0502020204030204" pitchFamily="34" charset="0"/>
                <a:ea typeface="Calibri" panose="020F0502020204030204" pitchFamily="34" charset="0"/>
                <a:cs typeface="Times New Roman" panose="02020603050405020304" pitchFamily="18" charset="0"/>
              </a:rPr>
              <a:t> samtalen: </a:t>
            </a:r>
          </a:p>
          <a:p>
            <a:pPr marL="742950" lvl="1" indent="-285750">
              <a:lnSpc>
                <a:spcPts val="1500"/>
              </a:lnSpc>
              <a:spcBef>
                <a:spcPts val="600"/>
              </a:spcBef>
              <a:spcAft>
                <a:spcPts val="600"/>
              </a:spcAft>
              <a:buFont typeface="Wingdings" panose="05000000000000000000" pitchFamily="2" charset="2"/>
              <a:buChar char=""/>
              <a:tabLst>
                <a:tab pos="914400" algn="l"/>
              </a:tabLst>
            </a:pPr>
            <a:r>
              <a:rPr lang="da-DK" sz="1800" i="0" dirty="0">
                <a:effectLst/>
                <a:latin typeface="Calibri" panose="020F0502020204030204" pitchFamily="34" charset="0"/>
                <a:ea typeface="Calibri" panose="020F0502020204030204" pitchFamily="34" charset="0"/>
                <a:cs typeface="Times New Roman" panose="02020603050405020304" pitchFamily="18" charset="0"/>
              </a:rPr>
              <a:t>Introducer de tilstedeværende personer</a:t>
            </a:r>
          </a:p>
          <a:p>
            <a:pPr marL="742950" lvl="1" indent="-285750">
              <a:lnSpc>
                <a:spcPts val="1500"/>
              </a:lnSpc>
              <a:spcBef>
                <a:spcPts val="600"/>
              </a:spcBef>
              <a:spcAft>
                <a:spcPts val="600"/>
              </a:spcAft>
              <a:buFont typeface="Wingdings" panose="05000000000000000000" pitchFamily="2" charset="2"/>
              <a:buChar char=""/>
              <a:tabLst>
                <a:tab pos="914400" algn="l"/>
              </a:tabLst>
            </a:pPr>
            <a:r>
              <a:rPr lang="da-DK" sz="1800" i="0" dirty="0">
                <a:effectLst/>
                <a:latin typeface="Calibri" panose="020F0502020204030204" pitchFamily="34" charset="0"/>
                <a:ea typeface="Calibri" panose="020F0502020204030204" pitchFamily="34" charset="0"/>
                <a:cs typeface="Times New Roman" panose="02020603050405020304" pitchFamily="18" charset="0"/>
              </a:rPr>
              <a:t>Forklar behovet for tolkning og tolkens rolle</a:t>
            </a:r>
          </a:p>
          <a:p>
            <a:pPr marL="342900" lvl="0" indent="-342900">
              <a:lnSpc>
                <a:spcPts val="1500"/>
              </a:lnSpc>
              <a:spcBef>
                <a:spcPts val="600"/>
              </a:spcBef>
              <a:spcAft>
                <a:spcPts val="600"/>
              </a:spcAft>
              <a:buFont typeface="+mj-lt"/>
              <a:buAutoNum type="arabicPeriod"/>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Under samtalen:</a:t>
            </a:r>
          </a:p>
          <a:p>
            <a:pPr marL="742950" lvl="1" indent="-285750">
              <a:lnSpc>
                <a:spcPts val="1500"/>
              </a:lnSpc>
              <a:spcBef>
                <a:spcPts val="600"/>
              </a:spcBef>
              <a:spcAft>
                <a:spcPts val="600"/>
              </a:spcAft>
              <a:buFont typeface="Wingdings" panose="05000000000000000000" pitchFamily="2" charset="2"/>
              <a:buChar char=""/>
              <a:tabLst>
                <a:tab pos="914400" algn="l"/>
              </a:tabLst>
            </a:pPr>
            <a:r>
              <a:rPr lang="da-DK" sz="1800" i="0" dirty="0">
                <a:effectLst/>
                <a:latin typeface="Calibri" panose="020F0502020204030204" pitchFamily="34" charset="0"/>
                <a:ea typeface="Calibri" panose="020F0502020204030204" pitchFamily="34" charset="0"/>
                <a:cs typeface="Times New Roman" panose="02020603050405020304" pitchFamily="18" charset="0"/>
              </a:rPr>
              <a:t>Prøv at placere stolene i en cirkel eller trekant</a:t>
            </a:r>
          </a:p>
          <a:p>
            <a:pPr marL="742950" lvl="1" indent="-285750">
              <a:lnSpc>
                <a:spcPts val="1500"/>
              </a:lnSpc>
              <a:spcBef>
                <a:spcPts val="600"/>
              </a:spcBef>
              <a:spcAft>
                <a:spcPts val="600"/>
              </a:spcAft>
              <a:buFont typeface="Wingdings" panose="05000000000000000000" pitchFamily="2" charset="2"/>
              <a:buChar char=""/>
              <a:tabLst>
                <a:tab pos="914400" algn="l"/>
              </a:tabLst>
            </a:pPr>
            <a:r>
              <a:rPr lang="da-DK" sz="1800" i="0" dirty="0">
                <a:effectLst/>
                <a:latin typeface="Calibri" panose="020F0502020204030204" pitchFamily="34" charset="0"/>
                <a:ea typeface="Calibri" panose="020F0502020204030204" pitchFamily="34" charset="0"/>
                <a:cs typeface="Times New Roman" panose="02020603050405020304" pitchFamily="18" charset="0"/>
              </a:rPr>
              <a:t>Hold øjenkontakt med </a:t>
            </a:r>
            <a:r>
              <a:rPr lang="da-DK" sz="1800" i="0" dirty="0">
                <a:latin typeface="Calibri" panose="020F0502020204030204" pitchFamily="34" charset="0"/>
                <a:ea typeface="Calibri" panose="020F0502020204030204" pitchFamily="34" charset="0"/>
                <a:cs typeface="Times New Roman" panose="02020603050405020304" pitchFamily="18" charset="0"/>
              </a:rPr>
              <a:t>borgeren</a:t>
            </a:r>
            <a:endParaRPr lang="da-DK" sz="1800" i="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ts val="1500"/>
              </a:lnSpc>
              <a:spcBef>
                <a:spcPts val="600"/>
              </a:spcBef>
              <a:spcAft>
                <a:spcPts val="600"/>
              </a:spcAft>
              <a:buFont typeface="Wingdings" panose="05000000000000000000" pitchFamily="2" charset="2"/>
              <a:buChar char=""/>
              <a:tabLst>
                <a:tab pos="914400" algn="l"/>
              </a:tabLst>
            </a:pPr>
            <a:r>
              <a:rPr lang="da-DK" sz="1800" i="0" dirty="0">
                <a:effectLst/>
                <a:latin typeface="Calibri" panose="020F0502020204030204" pitchFamily="34" charset="0"/>
                <a:ea typeface="Calibri" panose="020F0502020204030204" pitchFamily="34" charset="0"/>
                <a:cs typeface="Times New Roman" panose="02020603050405020304" pitchFamily="18" charset="0"/>
              </a:rPr>
              <a:t>Vælg et enkelt og klart sprog</a:t>
            </a:r>
          </a:p>
          <a:p>
            <a:pPr marL="742950" lvl="1" indent="-285750">
              <a:lnSpc>
                <a:spcPts val="1500"/>
              </a:lnSpc>
              <a:spcBef>
                <a:spcPts val="600"/>
              </a:spcBef>
              <a:spcAft>
                <a:spcPts val="600"/>
              </a:spcAft>
              <a:buFont typeface="Wingdings" panose="05000000000000000000" pitchFamily="2" charset="2"/>
              <a:buChar char=""/>
              <a:tabLst>
                <a:tab pos="914400" algn="l"/>
              </a:tabLst>
            </a:pPr>
            <a:r>
              <a:rPr lang="da-DK" sz="1800" i="0" dirty="0">
                <a:effectLst/>
                <a:latin typeface="Calibri" panose="020F0502020204030204" pitchFamily="34" charset="0"/>
                <a:ea typeface="Calibri" panose="020F0502020204030204" pitchFamily="34" charset="0"/>
                <a:cs typeface="Times New Roman" panose="02020603050405020304" pitchFamily="18" charset="0"/>
              </a:rPr>
              <a:t>Observer borgerens nonverbale sprog</a:t>
            </a: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22</a:t>
            </a:fld>
            <a:endParaRPr lang="en-GB" dirty="0"/>
          </a:p>
        </p:txBody>
      </p:sp>
    </p:spTree>
    <p:extLst>
      <p:ext uri="{BB962C8B-B14F-4D97-AF65-F5344CB8AC3E}">
        <p14:creationId xmlns:p14="http://schemas.microsoft.com/office/powerpoint/2010/main" val="18006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normAutofit/>
          </a:bodyPr>
          <a:lstStyle/>
          <a:p>
            <a:r>
              <a:rPr lang="da-DK" sz="4400" dirty="0">
                <a:effectLst/>
                <a:latin typeface="Calibri" panose="020F0502020204030204" pitchFamily="34" charset="0"/>
                <a:ea typeface="Calibri" panose="020F0502020204030204" pitchFamily="34" charset="0"/>
                <a:cs typeface="Times New Roman" panose="02020603050405020304" pitchFamily="18" charset="0"/>
              </a:rPr>
              <a:t>Brobygning for barrierer i interkulturel kommunikation</a:t>
            </a:r>
            <a:r>
              <a:rPr lang="de-DE" dirty="0"/>
              <a:t>: Brug af tolke </a:t>
            </a:r>
            <a:r>
              <a:rPr lang="de-DE" sz="1600" dirty="0"/>
              <a:t>(fortsat)</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1916832"/>
            <a:ext cx="9598700" cy="3888432"/>
          </a:xfrm>
        </p:spPr>
        <p:txBody>
          <a:bodyPr>
            <a:noAutofit/>
          </a:bodyPr>
          <a:lstStyle/>
          <a:p>
            <a:pPr marL="0" indent="0">
              <a:lnSpc>
                <a:spcPts val="1500"/>
              </a:lnSpc>
              <a:spcBef>
                <a:spcPts val="600"/>
              </a:spcBef>
              <a:spcAft>
                <a:spcPts val="600"/>
              </a:spcAft>
              <a:buNone/>
              <a:tabLst>
                <a:tab pos="457200" algn="l"/>
              </a:tabLst>
            </a:pPr>
            <a:r>
              <a:rPr lang="da-DK" sz="1800" dirty="0"/>
              <a:t>- Sørg for, at tolken er kulturelt passende med hensyn til køn, etnisk gruppe osv.</a:t>
            </a:r>
          </a:p>
          <a:p>
            <a:pPr marL="0" indent="0">
              <a:lnSpc>
                <a:spcPts val="1500"/>
              </a:lnSpc>
              <a:spcBef>
                <a:spcPts val="600"/>
              </a:spcBef>
              <a:spcAft>
                <a:spcPts val="600"/>
              </a:spcAft>
              <a:buNone/>
              <a:tabLst>
                <a:tab pos="457200" algn="l"/>
              </a:tabLst>
            </a:pPr>
            <a:r>
              <a:rPr lang="da-DK" sz="1800" dirty="0"/>
              <a:t>- Sørg for, at tolken respekterer borgerens privatliv</a:t>
            </a:r>
          </a:p>
          <a:p>
            <a:pPr marL="0" indent="0">
              <a:lnSpc>
                <a:spcPts val="1500"/>
              </a:lnSpc>
              <a:spcBef>
                <a:spcPts val="600"/>
              </a:spcBef>
              <a:spcAft>
                <a:spcPts val="600"/>
              </a:spcAft>
              <a:buNone/>
              <a:tabLst>
                <a:tab pos="457200" algn="l"/>
              </a:tabLst>
            </a:pPr>
            <a:r>
              <a:rPr lang="da-DK" sz="1800" dirty="0"/>
              <a:t>- Tilbring tid sammen med tolken inden og forbered situationen sammen</a:t>
            </a:r>
          </a:p>
          <a:p>
            <a:pPr marL="0" indent="0">
              <a:lnSpc>
                <a:spcPts val="1500"/>
              </a:lnSpc>
              <a:spcBef>
                <a:spcPts val="600"/>
              </a:spcBef>
              <a:spcAft>
                <a:spcPts val="600"/>
              </a:spcAft>
              <a:buNone/>
              <a:tabLst>
                <a:tab pos="457200" algn="l"/>
              </a:tabLst>
            </a:pPr>
            <a:r>
              <a:rPr lang="da-DK" sz="1800" dirty="0"/>
              <a:t>- Gennemgå tolkens rolle og procedurer og giv om nødvendigt træning</a:t>
            </a:r>
          </a:p>
          <a:p>
            <a:pPr marL="0" indent="0">
              <a:lnSpc>
                <a:spcPts val="1500"/>
              </a:lnSpc>
              <a:spcBef>
                <a:spcPts val="600"/>
              </a:spcBef>
              <a:spcAft>
                <a:spcPts val="600"/>
              </a:spcAft>
              <a:buNone/>
              <a:tabLst>
                <a:tab pos="457200" algn="l"/>
              </a:tabLst>
            </a:pPr>
            <a:r>
              <a:rPr lang="da-DK" sz="1800" dirty="0"/>
              <a:t>- Tal i korte, enkle sætninger, så tolkningen er lettere. Stil det samme spørgsmål på forskellige måder.</a:t>
            </a:r>
          </a:p>
          <a:p>
            <a:pPr marL="0" indent="0">
              <a:lnSpc>
                <a:spcPts val="1500"/>
              </a:lnSpc>
              <a:spcBef>
                <a:spcPts val="600"/>
              </a:spcBef>
              <a:spcAft>
                <a:spcPts val="600"/>
              </a:spcAft>
              <a:buNone/>
              <a:tabLst>
                <a:tab pos="457200" algn="l"/>
              </a:tabLst>
            </a:pPr>
            <a:r>
              <a:rPr lang="da-DK" sz="1800" dirty="0"/>
              <a:t>- Undgå idiomer, slang, sammenligninger</a:t>
            </a:r>
          </a:p>
          <a:p>
            <a:pPr marL="0" indent="0">
              <a:lnSpc>
                <a:spcPts val="1500"/>
              </a:lnSpc>
              <a:spcBef>
                <a:spcPts val="600"/>
              </a:spcBef>
              <a:spcAft>
                <a:spcPts val="600"/>
              </a:spcAft>
              <a:buNone/>
              <a:tabLst>
                <a:tab pos="457200" algn="l"/>
              </a:tabLst>
            </a:pPr>
            <a:r>
              <a:rPr lang="da-DK" sz="1800" dirty="0"/>
              <a:t>- Bed tolken om at oversætte bogstaveligt i stedet for at omskrive</a:t>
            </a:r>
          </a:p>
          <a:p>
            <a:pPr marL="0" indent="0">
              <a:lnSpc>
                <a:spcPts val="1500"/>
              </a:lnSpc>
              <a:spcBef>
                <a:spcPts val="600"/>
              </a:spcBef>
              <a:spcAft>
                <a:spcPts val="600"/>
              </a:spcAft>
              <a:buNone/>
              <a:tabLst>
                <a:tab pos="457200" algn="l"/>
              </a:tabLst>
            </a:pPr>
            <a:r>
              <a:rPr lang="da-DK" sz="1800" dirty="0"/>
              <a:t>- Se på og tal direkte med borgeren ikke med tolken, selvom borgeren ikke forstår dig</a:t>
            </a:r>
          </a:p>
          <a:p>
            <a:pPr marL="0" indent="0">
              <a:lnSpc>
                <a:spcPts val="1500"/>
              </a:lnSpc>
              <a:spcBef>
                <a:spcPts val="600"/>
              </a:spcBef>
              <a:spcAft>
                <a:spcPts val="600"/>
              </a:spcAft>
              <a:buNone/>
              <a:tabLst>
                <a:tab pos="457200" algn="l"/>
              </a:tabLst>
            </a:pPr>
            <a:r>
              <a:rPr lang="da-DK" sz="1800" dirty="0"/>
              <a:t>- Lyt, selvom du måske ikke forstår sproget </a:t>
            </a:r>
          </a:p>
          <a:p>
            <a:pPr marL="0" indent="0">
              <a:lnSpc>
                <a:spcPts val="1500"/>
              </a:lnSpc>
              <a:spcBef>
                <a:spcPts val="600"/>
              </a:spcBef>
              <a:spcAft>
                <a:spcPts val="600"/>
              </a:spcAft>
              <a:buNone/>
              <a:tabLst>
                <a:tab pos="457200" algn="l"/>
              </a:tabLst>
            </a:pPr>
            <a:r>
              <a:rPr lang="da-DK" sz="1800" dirty="0"/>
              <a:t>- Kig efter nonverbale signaler</a:t>
            </a:r>
          </a:p>
          <a:p>
            <a:pPr marL="0" indent="0">
              <a:lnSpc>
                <a:spcPts val="1500"/>
              </a:lnSpc>
              <a:spcBef>
                <a:spcPts val="600"/>
              </a:spcBef>
              <a:spcAft>
                <a:spcPts val="600"/>
              </a:spcAft>
              <a:buNone/>
              <a:tabLst>
                <a:tab pos="457200" algn="l"/>
              </a:tabLst>
            </a:pPr>
            <a:r>
              <a:rPr lang="da-DK" sz="1800" dirty="0"/>
              <a:t>- Få tolken til at bede borgeren om at gentage oplysninger for at se, om der er huller i forståelsen</a:t>
            </a:r>
          </a:p>
          <a:p>
            <a:pPr marL="0" indent="0">
              <a:lnSpc>
                <a:spcPts val="1500"/>
              </a:lnSpc>
              <a:spcBef>
                <a:spcPts val="600"/>
              </a:spcBef>
              <a:spcAft>
                <a:spcPts val="600"/>
              </a:spcAft>
              <a:buNone/>
              <a:tabLst>
                <a:tab pos="457200" algn="l"/>
              </a:tabLst>
            </a:pPr>
            <a:r>
              <a:rPr lang="da-DK" sz="1800" dirty="0"/>
              <a:t>- Vær tålmodig, da det ikke er let for nogen af de involverede parter at bruge en tolk</a:t>
            </a: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23389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1371243" y="685800"/>
            <a:ext cx="9598700" cy="1231032"/>
          </a:xfrm>
        </p:spPr>
        <p:txBody>
          <a:bodyPr>
            <a:normAutofit fontScale="90000"/>
          </a:bodyPr>
          <a:lstStyle/>
          <a:p>
            <a:r>
              <a:rPr lang="de-DE" dirty="0"/>
              <a:t>Brobygning for barrierer i interkulturel kommunikation: oversættelsesapps</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1916832"/>
            <a:ext cx="9598700" cy="4255368"/>
          </a:xfrm>
        </p:spPr>
        <p:txBody>
          <a:bodyPr>
            <a:noAutofit/>
          </a:bodyPr>
          <a:lstStyle/>
          <a:p>
            <a:pPr marL="228600" algn="just">
              <a:lnSpc>
                <a:spcPts val="1500"/>
              </a:lnSpc>
              <a:spcBef>
                <a:spcPts val="600"/>
              </a:spcBef>
              <a:spcAft>
                <a:spcPts val="0"/>
              </a:spcAft>
            </a:pPr>
            <a:r>
              <a:rPr lang="en-US" sz="1600" b="1" dirty="0"/>
              <a:t>PONS Online Translator</a:t>
            </a:r>
            <a:r>
              <a:rPr lang="en-US" sz="1600" dirty="0"/>
              <a:t>:  </a:t>
            </a:r>
            <a:endParaRPr lang="da-DK" sz="1600" dirty="0"/>
          </a:p>
          <a:p>
            <a:pPr marL="873093" lvl="1" indent="-342900" algn="just">
              <a:lnSpc>
                <a:spcPts val="1500"/>
              </a:lnSpc>
              <a:spcBef>
                <a:spcPts val="600"/>
              </a:spcBef>
              <a:spcAft>
                <a:spcPts val="0"/>
              </a:spcAft>
              <a:buFont typeface="Times New Roman" panose="02020603050405020304" pitchFamily="18" charset="0"/>
              <a:buChar char="-"/>
              <a:tabLst>
                <a:tab pos="228600" algn="l"/>
              </a:tabLst>
            </a:pPr>
            <a:r>
              <a:rPr lang="da-DK" sz="1600" i="0" dirty="0"/>
              <a:t>oversætter komplekse sætninger til det ønskede sprog ved hjælp af </a:t>
            </a:r>
            <a:r>
              <a:rPr lang="da-DK" sz="1600" i="0" dirty="0" err="1"/>
              <a:t>DeepL</a:t>
            </a:r>
            <a:r>
              <a:rPr lang="da-DK" sz="1600" i="0" dirty="0"/>
              <a:t>-tjenesten</a:t>
            </a:r>
          </a:p>
          <a:p>
            <a:pPr marL="873093" lvl="1" indent="-342900" algn="just">
              <a:lnSpc>
                <a:spcPts val="1500"/>
              </a:lnSpc>
              <a:spcBef>
                <a:spcPts val="600"/>
              </a:spcBef>
              <a:spcAft>
                <a:spcPts val="0"/>
              </a:spcAft>
              <a:buFont typeface="Times New Roman" panose="02020603050405020304" pitchFamily="18" charset="0"/>
              <a:buChar char="-"/>
              <a:tabLst>
                <a:tab pos="228600" algn="l"/>
              </a:tabLst>
            </a:pPr>
            <a:r>
              <a:rPr lang="da-DK" sz="1600" i="0" dirty="0"/>
              <a:t>tekstfelt og et mikrofonsymbol til stemmeinput via Google Assistent</a:t>
            </a:r>
          </a:p>
          <a:p>
            <a:pPr marL="873093" lvl="1" indent="-342900" algn="just">
              <a:lnSpc>
                <a:spcPts val="1500"/>
              </a:lnSpc>
              <a:spcBef>
                <a:spcPts val="600"/>
              </a:spcBef>
              <a:spcAft>
                <a:spcPts val="0"/>
              </a:spcAft>
              <a:buFont typeface="Times New Roman" panose="02020603050405020304" pitchFamily="18" charset="0"/>
              <a:buChar char="-"/>
              <a:tabLst>
                <a:tab pos="228600" algn="l"/>
              </a:tabLst>
            </a:pPr>
            <a:r>
              <a:rPr lang="da-DK" sz="1600" i="0" dirty="0"/>
              <a:t>har reklamer</a:t>
            </a:r>
          </a:p>
          <a:p>
            <a:pPr marL="228600" algn="just">
              <a:lnSpc>
                <a:spcPts val="1500"/>
              </a:lnSpc>
              <a:spcBef>
                <a:spcPts val="600"/>
              </a:spcBef>
              <a:spcAft>
                <a:spcPts val="0"/>
              </a:spcAft>
            </a:pPr>
            <a:r>
              <a:rPr lang="da-DK" sz="1600" b="1" dirty="0"/>
              <a:t>Microsoft </a:t>
            </a:r>
            <a:r>
              <a:rPr lang="da-DK" sz="1600" b="1" dirty="0" err="1"/>
              <a:t>Translator</a:t>
            </a:r>
            <a:r>
              <a:rPr lang="da-DK" sz="1600" dirty="0"/>
              <a:t>: </a:t>
            </a:r>
          </a:p>
          <a:p>
            <a:pPr marL="873093" lvl="1" indent="-342900" algn="just">
              <a:lnSpc>
                <a:spcPts val="1500"/>
              </a:lnSpc>
              <a:spcBef>
                <a:spcPts val="600"/>
              </a:spcBef>
              <a:spcAft>
                <a:spcPts val="0"/>
              </a:spcAft>
              <a:buFont typeface="Symbol" panose="05050102010706020507" pitchFamily="18" charset="2"/>
              <a:buChar char=""/>
              <a:tabLst>
                <a:tab pos="228600" algn="l"/>
              </a:tabLst>
            </a:pPr>
            <a:r>
              <a:rPr lang="da-DK" sz="1600" i="0" dirty="0"/>
              <a:t>sproginput og tekstinput. </a:t>
            </a:r>
          </a:p>
          <a:p>
            <a:pPr marL="873093" lvl="1" indent="-342900" algn="just">
              <a:lnSpc>
                <a:spcPts val="1500"/>
              </a:lnSpc>
              <a:spcBef>
                <a:spcPts val="600"/>
              </a:spcBef>
              <a:spcAft>
                <a:spcPts val="0"/>
              </a:spcAft>
              <a:buFont typeface="Symbol" panose="05050102010706020507" pitchFamily="18" charset="2"/>
              <a:buChar char=""/>
              <a:tabLst>
                <a:tab pos="228600" algn="l"/>
              </a:tabLst>
            </a:pPr>
            <a:r>
              <a:rPr lang="da-DK" sz="1600" i="0" dirty="0"/>
              <a:t>fotogenkendelse der genkender ord og tekst på fotoer </a:t>
            </a:r>
          </a:p>
          <a:p>
            <a:pPr marL="873093" lvl="1" indent="-342900" algn="just">
              <a:lnSpc>
                <a:spcPts val="1500"/>
              </a:lnSpc>
              <a:spcBef>
                <a:spcPts val="600"/>
              </a:spcBef>
              <a:spcAft>
                <a:spcPts val="0"/>
              </a:spcAft>
              <a:buFont typeface="Symbol" panose="05050102010706020507" pitchFamily="18" charset="2"/>
              <a:buChar char=""/>
              <a:tabLst>
                <a:tab pos="228600" algn="l"/>
              </a:tabLst>
            </a:pPr>
            <a:r>
              <a:rPr lang="da-DK" sz="1600" i="0" dirty="0"/>
              <a:t>samtalefunktion</a:t>
            </a:r>
          </a:p>
          <a:p>
            <a:pPr marL="873093" lvl="1" indent="-342900" algn="just">
              <a:lnSpc>
                <a:spcPts val="1500"/>
              </a:lnSpc>
              <a:spcBef>
                <a:spcPts val="600"/>
              </a:spcBef>
              <a:spcAft>
                <a:spcPts val="0"/>
              </a:spcAft>
              <a:buFont typeface="Symbol" panose="05050102010706020507" pitchFamily="18" charset="2"/>
              <a:buChar char=""/>
              <a:tabLst>
                <a:tab pos="228600" algn="l"/>
              </a:tabLst>
            </a:pPr>
            <a:r>
              <a:rPr lang="da-DK" sz="1600" i="0" dirty="0"/>
              <a:t>gratis og uden reklamer </a:t>
            </a:r>
          </a:p>
          <a:p>
            <a:pPr marL="228600" algn="just">
              <a:lnSpc>
                <a:spcPts val="1500"/>
              </a:lnSpc>
              <a:spcBef>
                <a:spcPts val="600"/>
              </a:spcBef>
              <a:spcAft>
                <a:spcPts val="0"/>
              </a:spcAft>
            </a:pPr>
            <a:r>
              <a:rPr lang="da-DK" sz="1600" b="1" dirty="0"/>
              <a:t>Google </a:t>
            </a:r>
            <a:r>
              <a:rPr lang="da-DK" sz="1600" b="1" dirty="0" err="1"/>
              <a:t>Translator</a:t>
            </a:r>
            <a:r>
              <a:rPr lang="da-DK" sz="1600" dirty="0"/>
              <a:t>: </a:t>
            </a:r>
          </a:p>
          <a:p>
            <a:pPr marL="873093" lvl="1" indent="-342900" algn="just">
              <a:lnSpc>
                <a:spcPts val="1500"/>
              </a:lnSpc>
              <a:spcBef>
                <a:spcPts val="600"/>
              </a:spcBef>
              <a:spcAft>
                <a:spcPts val="0"/>
              </a:spcAft>
              <a:buFont typeface="Times New Roman" panose="02020603050405020304" pitchFamily="18" charset="0"/>
              <a:buChar char="-"/>
            </a:pPr>
            <a:r>
              <a:rPr lang="da-DK" sz="1600" i="0" dirty="0"/>
              <a:t>tekst- og stemmeinput + fotogenkendelse, håndskriftsinput og samtaleoversættelse</a:t>
            </a:r>
          </a:p>
          <a:p>
            <a:pPr marL="873093" lvl="1" indent="-342900" algn="just">
              <a:lnSpc>
                <a:spcPts val="1500"/>
              </a:lnSpc>
              <a:spcBef>
                <a:spcPts val="600"/>
              </a:spcBef>
              <a:spcAft>
                <a:spcPts val="0"/>
              </a:spcAft>
              <a:buFont typeface="Times New Roman" panose="02020603050405020304" pitchFamily="18" charset="0"/>
              <a:buChar char="-"/>
            </a:pPr>
            <a:r>
              <a:rPr lang="da-DK" sz="1600" i="0" dirty="0"/>
              <a:t>samtaleoversætter fortolker straks det, der bliver sagt, og læser det højt </a:t>
            </a:r>
          </a:p>
          <a:p>
            <a:pPr marL="873093" lvl="1" indent="-342900" algn="just">
              <a:lnSpc>
                <a:spcPts val="1500"/>
              </a:lnSpc>
              <a:spcBef>
                <a:spcPts val="600"/>
              </a:spcBef>
              <a:spcAft>
                <a:spcPts val="0"/>
              </a:spcAft>
              <a:buFont typeface="Symbol" panose="05050102010706020507" pitchFamily="18" charset="2"/>
              <a:buChar char=""/>
              <a:tabLst>
                <a:tab pos="457200" algn="l"/>
              </a:tabLst>
            </a:pPr>
            <a:r>
              <a:rPr lang="da-DK" sz="1600" i="0" dirty="0"/>
              <a:t>mulighed for at downloade alle ordbøger som offline version</a:t>
            </a:r>
          </a:p>
          <a:p>
            <a:pPr marL="873093" lvl="1" indent="-342900" algn="just">
              <a:lnSpc>
                <a:spcPts val="1500"/>
              </a:lnSpc>
              <a:spcBef>
                <a:spcPts val="600"/>
              </a:spcBef>
              <a:spcAft>
                <a:spcPts val="0"/>
              </a:spcAft>
              <a:buFont typeface="Symbol" panose="05050102010706020507" pitchFamily="18" charset="2"/>
              <a:buChar char=""/>
              <a:tabLst>
                <a:tab pos="457200" algn="l"/>
              </a:tabLst>
            </a:pPr>
            <a:r>
              <a:rPr lang="da-DK" sz="1600" i="0" dirty="0"/>
              <a:t>gratis og uden reklamer</a:t>
            </a: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24</a:t>
            </a:fld>
            <a:endParaRPr lang="en-GB"/>
          </a:p>
        </p:txBody>
      </p:sp>
    </p:spTree>
    <p:extLst>
      <p:ext uri="{BB962C8B-B14F-4D97-AF65-F5344CB8AC3E}">
        <p14:creationId xmlns:p14="http://schemas.microsoft.com/office/powerpoint/2010/main" val="222393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normAutofit fontScale="90000"/>
          </a:bodyPr>
          <a:lstStyle/>
          <a:p>
            <a:r>
              <a:rPr lang="de-DE" dirty="0"/>
              <a:t>Brobygning for barrierer i interkulturel kommunikation: nonverbal kommunikation</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2060848"/>
            <a:ext cx="9598700" cy="4111352"/>
          </a:xfrm>
        </p:spPr>
        <p:txBody>
          <a:bodyPr>
            <a:normAutofit/>
          </a:bodyPr>
          <a:lstStyle/>
          <a:p>
            <a:pPr marL="342900" lvl="0" indent="-342900" algn="just">
              <a:lnSpc>
                <a:spcPct val="100000"/>
              </a:lnSpc>
              <a:spcBef>
                <a:spcPts val="600"/>
              </a:spcBef>
              <a:spcAft>
                <a:spcPts val="600"/>
              </a:spcAft>
              <a:buFont typeface="+mj-lt"/>
              <a:buAutoNum type="arabicPeriod"/>
              <a:tabLst>
                <a:tab pos="457200" algn="l"/>
              </a:tabLs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Vis og demonstrer</a:t>
            </a:r>
            <a:r>
              <a:rPr lang="da-DK" sz="1800" dirty="0">
                <a:effectLst/>
                <a:latin typeface="Calibri" panose="020F0502020204030204" pitchFamily="34" charset="0"/>
                <a:ea typeface="Calibri" panose="020F0502020204030204" pitchFamily="34" charset="0"/>
                <a:cs typeface="Times New Roman" panose="02020603050405020304" pitchFamily="18" charset="0"/>
              </a:rPr>
              <a:t>: Vis det, der kan vises, direkte til borgeren f.eks. vejen til badeværelserne, den måde, hvorpå alle enheder skal bruges osv.</a:t>
            </a:r>
          </a:p>
          <a:p>
            <a:pPr marL="342900" lvl="0" indent="-342900" algn="just">
              <a:lnSpc>
                <a:spcPct val="100000"/>
              </a:lnSpc>
              <a:spcAft>
                <a:spcPts val="600"/>
              </a:spcAft>
              <a:buFont typeface="+mj-lt"/>
              <a:buAutoNum type="arabicPeriod"/>
              <a:tabLst>
                <a:tab pos="457200" algn="l"/>
              </a:tabLs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Brug piktogrammer:</a:t>
            </a:r>
            <a:r>
              <a:rPr lang="da-DK" sz="1800" dirty="0">
                <a:effectLst/>
                <a:latin typeface="Calibri" panose="020F0502020204030204" pitchFamily="34" charset="0"/>
                <a:ea typeface="Calibri" panose="020F0502020204030204" pitchFamily="34" charset="0"/>
                <a:cs typeface="Times New Roman" panose="02020603050405020304" pitchFamily="18" charset="0"/>
              </a:rPr>
              <a:t> Det kan være kort med tegninger eller fotos af ting eller steder, der er en del </a:t>
            </a:r>
            <a:r>
              <a:rPr lang="da-DK" sz="1800" dirty="0">
                <a:latin typeface="Calibri" panose="020F0502020204030204" pitchFamily="34" charset="0"/>
                <a:ea typeface="Calibri" panose="020F0502020204030204" pitchFamily="34" charset="0"/>
                <a:cs typeface="Times New Roman" panose="02020603050405020304" pitchFamily="18" charset="0"/>
              </a:rPr>
              <a:t>af borgerens</a:t>
            </a:r>
            <a:r>
              <a:rPr lang="da-DK" sz="1800" dirty="0">
                <a:effectLst/>
                <a:latin typeface="Calibri" panose="020F0502020204030204" pitchFamily="34" charset="0"/>
                <a:ea typeface="Calibri" panose="020F0502020204030204" pitchFamily="34" charset="0"/>
                <a:cs typeface="Times New Roman" panose="02020603050405020304" pitchFamily="18" charset="0"/>
              </a:rPr>
              <a:t> daglige rutiner som mad, vand, badeværelse osv. Borgeren kan pege på kortet/fotoet for at kommunikere.</a:t>
            </a:r>
          </a:p>
          <a:p>
            <a:pPr marL="342900" lvl="0" indent="-342900" algn="just">
              <a:lnSpc>
                <a:spcPct val="100000"/>
              </a:lnSpc>
              <a:spcAft>
                <a:spcPts val="600"/>
              </a:spcAft>
              <a:buFont typeface="+mj-lt"/>
              <a:buAutoNum type="arabicPeriod"/>
              <a:tabLst>
                <a:tab pos="457200" algn="l"/>
              </a:tabLs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Ordbog uden ord: </a:t>
            </a:r>
            <a:r>
              <a:rPr lang="da-DK" sz="1800" dirty="0">
                <a:effectLst/>
                <a:latin typeface="Calibri" panose="020F0502020204030204" pitchFamily="34" charset="0"/>
                <a:ea typeface="Calibri" panose="020F0502020204030204" pitchFamily="34" charset="0"/>
                <a:cs typeface="Times New Roman" panose="02020603050405020304" pitchFamily="18" charset="0"/>
              </a:rPr>
              <a:t>Du kan bruge en ordbog, der indeholder billeder i stedet for ord. Bøgerne </a:t>
            </a:r>
            <a:r>
              <a:rPr lang="da-DK" sz="1800" dirty="0">
                <a:latin typeface="Calibri" panose="020F0502020204030204" pitchFamily="34" charset="0"/>
                <a:ea typeface="Calibri" panose="020F0502020204030204" pitchFamily="34" charset="0"/>
                <a:cs typeface="Times New Roman" panose="02020603050405020304" pitchFamily="18" charset="0"/>
              </a:rPr>
              <a:t>kan købes </a:t>
            </a:r>
            <a:r>
              <a:rPr lang="da-DK" sz="1800" dirty="0">
                <a:effectLst/>
                <a:latin typeface="Calibri" panose="020F0502020204030204" pitchFamily="34" charset="0"/>
                <a:ea typeface="Calibri" panose="020F0502020204030204" pitchFamily="34" charset="0"/>
                <a:cs typeface="Times New Roman" panose="02020603050405020304" pitchFamily="18" charset="0"/>
              </a:rPr>
              <a:t>eller selv laves. </a:t>
            </a:r>
          </a:p>
          <a:p>
            <a:pPr marL="342900" lvl="0" indent="-342900" algn="just">
              <a:lnSpc>
                <a:spcPct val="100000"/>
              </a:lnSpc>
              <a:spcAft>
                <a:spcPts val="600"/>
              </a:spcAft>
              <a:buFont typeface="+mj-lt"/>
              <a:buAutoNum type="arabicPeriod"/>
              <a:tabLst>
                <a:tab pos="457200" algn="l"/>
              </a:tabLs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"Dolometer":</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dirty="0">
                <a:latin typeface="Calibri" panose="020F0502020204030204" pitchFamily="34" charset="0"/>
                <a:ea typeface="Calibri" panose="020F0502020204030204" pitchFamily="34" charset="0"/>
                <a:cs typeface="Times New Roman" panose="02020603050405020304" pitchFamily="18" charset="0"/>
              </a:rPr>
              <a:t>Et dolometer</a:t>
            </a:r>
            <a:r>
              <a:rPr lang="da-DK" sz="1800" dirty="0">
                <a:effectLst/>
                <a:latin typeface="Calibri" panose="020F0502020204030204" pitchFamily="34" charset="0"/>
                <a:ea typeface="Calibri" panose="020F0502020204030204" pitchFamily="34" charset="0"/>
                <a:cs typeface="Times New Roman" panose="02020603050405020304" pitchFamily="18" charset="0"/>
              </a:rPr>
              <a:t> er en skala fra "ingen smerte" indtil "uudholdelig smerte", som giver borgeren mulighed for at udtrykke smerteniveauet nonverbalt.</a:t>
            </a:r>
          </a:p>
          <a:p>
            <a:pPr marL="342900" lvl="0" indent="-342900" algn="just">
              <a:lnSpc>
                <a:spcPct val="100000"/>
              </a:lnSpc>
              <a:spcAft>
                <a:spcPts val="600"/>
              </a:spcAft>
              <a:buFont typeface="+mj-lt"/>
              <a:buAutoNum type="arabicPeriod"/>
              <a:tabLst>
                <a:tab pos="457200" algn="l"/>
              </a:tabLst>
            </a:pPr>
            <a:r>
              <a:rPr lang="da-DK" sz="1800" b="1" dirty="0">
                <a:effectLst/>
                <a:latin typeface="Calibri" panose="020F0502020204030204" pitchFamily="34" charset="0"/>
                <a:ea typeface="Calibri" panose="020F0502020204030204" pitchFamily="34" charset="0"/>
                <a:cs typeface="Times New Roman" panose="02020603050405020304" pitchFamily="18" charset="0"/>
              </a:rPr>
              <a:t>Musik og kunst  </a:t>
            </a:r>
            <a:r>
              <a:rPr lang="da-DK" sz="1800" dirty="0">
                <a:effectLst/>
                <a:latin typeface="Calibri" panose="020F0502020204030204" pitchFamily="34" charset="0"/>
                <a:ea typeface="Calibri" panose="020F0502020204030204" pitchFamily="34" charset="0"/>
                <a:cs typeface="Times New Roman" panose="02020603050405020304" pitchFamily="18" charset="0"/>
              </a:rPr>
              <a:t>er redskaber til at kommunikere nonverbalt</a:t>
            </a: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25</a:t>
            </a:fld>
            <a:endParaRPr lang="en-GB"/>
          </a:p>
        </p:txBody>
      </p:sp>
    </p:spTree>
    <p:extLst>
      <p:ext uri="{BB962C8B-B14F-4D97-AF65-F5344CB8AC3E}">
        <p14:creationId xmlns:p14="http://schemas.microsoft.com/office/powerpoint/2010/main" val="30408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normAutofit/>
          </a:bodyPr>
          <a:lstStyle/>
          <a:p>
            <a:r>
              <a:rPr lang="de-DE" dirty="0"/>
              <a:t>Brobygning for barrierer i interkulturel kommunikation: brug af et </a:t>
            </a:r>
            <a:r>
              <a:rPr lang="de-DE" dirty="0" err="1"/>
              <a:t>enkelt</a:t>
            </a:r>
            <a:r>
              <a:rPr lang="de-DE" dirty="0"/>
              <a:t> sprog</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2060848"/>
            <a:ext cx="9598700" cy="4111352"/>
          </a:xfrm>
        </p:spPr>
        <p:txBody>
          <a:bodyPr>
            <a:normAutofit/>
          </a:bodyPr>
          <a:lstStyle/>
          <a:p>
            <a:pPr>
              <a:lnSpc>
                <a:spcPct val="100000"/>
              </a:lnSpc>
              <a:spcBef>
                <a:spcPts val="600"/>
              </a:spcBef>
              <a:spcAft>
                <a:spcPts val="600"/>
              </a:spcAft>
              <a:tabLst>
                <a:tab pos="457200" algn="l"/>
              </a:tabLst>
            </a:pPr>
            <a:r>
              <a:rPr lang="da-DK" sz="2400" dirty="0">
                <a:latin typeface="Calibri" panose="020F0502020204030204" pitchFamily="34" charset="0"/>
                <a:ea typeface="Calibri" panose="020F0502020204030204" pitchFamily="34" charset="0"/>
                <a:cs typeface="Times New Roman" panose="02020603050405020304" pitchFamily="18" charset="0"/>
              </a:rPr>
              <a:t>Enkelt </a:t>
            </a:r>
            <a:r>
              <a:rPr lang="da-DK" sz="2400" dirty="0">
                <a:effectLst/>
                <a:latin typeface="Calibri" panose="020F0502020204030204" pitchFamily="34" charset="0"/>
                <a:ea typeface="Calibri" panose="020F0502020204030204" pitchFamily="34" charset="0"/>
                <a:cs typeface="Times New Roman" panose="02020603050405020304" pitchFamily="18" charset="0"/>
              </a:rPr>
              <a:t>ordforråd. </a:t>
            </a:r>
          </a:p>
          <a:p>
            <a:pPr>
              <a:lnSpc>
                <a:spcPct val="100000"/>
              </a:lnSpc>
              <a:spcBef>
                <a:spcPts val="600"/>
              </a:spcBef>
              <a:spcAft>
                <a:spcPts val="600"/>
              </a:spcAft>
              <a:tabLst>
                <a:tab pos="457200" algn="l"/>
              </a:tabLst>
            </a:pPr>
            <a:r>
              <a:rPr lang="da-DK" sz="2400" dirty="0">
                <a:latin typeface="Calibri" panose="020F0502020204030204" pitchFamily="34" charset="0"/>
                <a:ea typeface="Calibri" panose="020F0502020204030204" pitchFamily="34" charset="0"/>
                <a:cs typeface="Times New Roman" panose="02020603050405020304" pitchFamily="18" charset="0"/>
              </a:rPr>
              <a:t>Enkle</a:t>
            </a:r>
            <a:r>
              <a:rPr lang="da-DK" sz="2400" dirty="0">
                <a:effectLst/>
                <a:latin typeface="Calibri" panose="020F0502020204030204" pitchFamily="34" charset="0"/>
                <a:ea typeface="Calibri" panose="020F0502020204030204" pitchFamily="34" charset="0"/>
                <a:cs typeface="Times New Roman" panose="02020603050405020304" pitchFamily="18" charset="0"/>
              </a:rPr>
              <a:t> tal og tegn. </a:t>
            </a:r>
          </a:p>
          <a:p>
            <a:pPr>
              <a:lnSpc>
                <a:spcPct val="100000"/>
              </a:lnSpc>
              <a:spcBef>
                <a:spcPts val="600"/>
              </a:spcBef>
              <a:spcAft>
                <a:spcPts val="600"/>
              </a:spcAft>
              <a:tabLst>
                <a:tab pos="457200" algn="l"/>
              </a:tabLst>
            </a:pPr>
            <a:r>
              <a:rPr lang="da-DK" sz="2400" dirty="0">
                <a:effectLst/>
                <a:latin typeface="Calibri" panose="020F0502020204030204" pitchFamily="34" charset="0"/>
                <a:ea typeface="Calibri" panose="020F0502020204030204" pitchFamily="34" charset="0"/>
                <a:cs typeface="Times New Roman" panose="02020603050405020304" pitchFamily="18" charset="0"/>
              </a:rPr>
              <a:t>Enkle sætninger. </a:t>
            </a:r>
          </a:p>
          <a:p>
            <a:pPr>
              <a:lnSpc>
                <a:spcPct val="100000"/>
              </a:lnSpc>
              <a:spcBef>
                <a:spcPts val="600"/>
              </a:spcBef>
              <a:spcAft>
                <a:spcPts val="600"/>
              </a:spcAft>
              <a:tabLst>
                <a:tab pos="457200" algn="l"/>
              </a:tabLst>
            </a:pPr>
            <a:r>
              <a:rPr lang="da-DK" sz="2400" dirty="0">
                <a:latin typeface="Calibri" panose="020F0502020204030204" pitchFamily="34" charset="0"/>
                <a:ea typeface="Calibri" panose="020F0502020204030204" pitchFamily="34" charset="0"/>
                <a:cs typeface="Times New Roman" panose="02020603050405020304" pitchFamily="18" charset="0"/>
              </a:rPr>
              <a:t>Enkel</a:t>
            </a:r>
            <a:r>
              <a:rPr lang="da-DK" sz="2400" dirty="0">
                <a:effectLst/>
                <a:latin typeface="Calibri" panose="020F0502020204030204" pitchFamily="34" charset="0"/>
                <a:ea typeface="Calibri" panose="020F0502020204030204" pitchFamily="34" charset="0"/>
                <a:cs typeface="Times New Roman" panose="02020603050405020304" pitchFamily="18" charset="0"/>
              </a:rPr>
              <a:t> tekst. </a:t>
            </a:r>
          </a:p>
          <a:p>
            <a:pPr>
              <a:lnSpc>
                <a:spcPct val="100000"/>
              </a:lnSpc>
              <a:spcBef>
                <a:spcPts val="600"/>
              </a:spcBef>
              <a:spcAft>
                <a:spcPts val="600"/>
              </a:spcAft>
              <a:tabLst>
                <a:tab pos="457200" algn="l"/>
              </a:tabLst>
            </a:pPr>
            <a:r>
              <a:rPr lang="da-DK" sz="2400" dirty="0">
                <a:latin typeface="Calibri" panose="020F0502020204030204" pitchFamily="34" charset="0"/>
                <a:ea typeface="Calibri" panose="020F0502020204030204" pitchFamily="34" charset="0"/>
                <a:cs typeface="Times New Roman" panose="02020603050405020304" pitchFamily="18" charset="0"/>
              </a:rPr>
              <a:t>Enkelt </a:t>
            </a:r>
            <a:r>
              <a:rPr lang="da-DK" sz="2400" dirty="0">
                <a:effectLst/>
                <a:latin typeface="Calibri" panose="020F0502020204030204" pitchFamily="34" charset="0"/>
                <a:ea typeface="Calibri" panose="020F0502020204030204" pitchFamily="34" charset="0"/>
                <a:cs typeface="Times New Roman" panose="02020603050405020304" pitchFamily="18" charset="0"/>
              </a:rPr>
              <a:t> layout og billeder.</a:t>
            </a: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t>26</a:t>
            </a:fld>
            <a:endParaRPr lang="en-GB"/>
          </a:p>
        </p:txBody>
      </p:sp>
    </p:spTree>
    <p:extLst>
      <p:ext uri="{BB962C8B-B14F-4D97-AF65-F5344CB8AC3E}">
        <p14:creationId xmlns:p14="http://schemas.microsoft.com/office/powerpoint/2010/main" val="23155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24E779A-9FBA-427C-852F-453C6AE29533}"/>
              </a:ext>
            </a:extLst>
          </p:cNvPr>
          <p:cNvSpPr>
            <a:spLocks noGrp="1"/>
          </p:cNvSpPr>
          <p:nvPr>
            <p:ph type="title"/>
          </p:nvPr>
        </p:nvSpPr>
        <p:spPr>
          <a:xfrm>
            <a:off x="1371242" y="685800"/>
            <a:ext cx="10123769" cy="1485900"/>
          </a:xfrm>
        </p:spPr>
        <p:txBody>
          <a:bodyPr>
            <a:normAutofit/>
          </a:bodyPr>
          <a:lstStyle/>
          <a:p>
            <a:r>
              <a:rPr lang="da-DK" sz="4900" dirty="0">
                <a:effectLst/>
                <a:latin typeface="Calibri" panose="020F0502020204030204" pitchFamily="34" charset="0"/>
                <a:ea typeface="Calibri" panose="020F0502020204030204" pitchFamily="34" charset="0"/>
                <a:cs typeface="Times New Roman" panose="02020603050405020304" pitchFamily="18" charset="0"/>
              </a:rPr>
              <a:t>Guidelines for kommunikation på din arbejdsplads</a:t>
            </a:r>
            <a:endParaRPr lang="de-DE" sz="4900" dirty="0"/>
          </a:p>
        </p:txBody>
      </p:sp>
      <p:sp>
        <p:nvSpPr>
          <p:cNvPr id="3" name="Inhaltsplatzhalter 2">
            <a:extLst>
              <a:ext uri="{FF2B5EF4-FFF2-40B4-BE49-F238E27FC236}">
                <a16:creationId xmlns:a16="http://schemas.microsoft.com/office/drawing/2014/main" xmlns="" id="{7B3F8FBC-5890-4A50-ACDC-C0CD9F08599C}"/>
              </a:ext>
            </a:extLst>
          </p:cNvPr>
          <p:cNvSpPr>
            <a:spLocks noGrp="1"/>
          </p:cNvSpPr>
          <p:nvPr>
            <p:ph idx="1"/>
          </p:nvPr>
        </p:nvSpPr>
        <p:spPr/>
        <p:txBody>
          <a:bodyPr/>
          <a:lstStyle/>
          <a:p>
            <a:pPr marL="0" indent="0">
              <a:lnSpc>
                <a:spcPct val="150000"/>
              </a:lnSpc>
              <a:spcBef>
                <a:spcPts val="600"/>
              </a:spcBef>
              <a:spcAft>
                <a:spcPts val="600"/>
              </a:spcAft>
              <a:buNone/>
            </a:pPr>
            <a:r>
              <a:rPr lang="da-DK" sz="1800" u="sng" dirty="0">
                <a:effectLst/>
                <a:latin typeface="Calibri" panose="020F0502020204030204" pitchFamily="34" charset="0"/>
                <a:ea typeface="Calibri" panose="020F0502020204030204" pitchFamily="34" charset="0"/>
                <a:cs typeface="Times New Roman" panose="02020603050405020304" pitchFamily="18" charset="0"/>
              </a:rPr>
              <a:t>Brug kommunikation ved at vælge en af de følgende opgaver, der skal laves i små grupper. </a:t>
            </a:r>
          </a:p>
          <a:p>
            <a:pPr>
              <a:lnSpc>
                <a:spcPct val="150000"/>
              </a:lnSpc>
              <a:spcBef>
                <a:spcPts val="600"/>
              </a:spcBef>
              <a:spcAft>
                <a:spcPts val="600"/>
              </a:spcAft>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Vælg en typisk kommunikationssituation fra din arbejdsplads og lav nogle guidelines for </a:t>
            </a:r>
            <a:r>
              <a:rPr lang="da-DK" sz="1800" dirty="0">
                <a:latin typeface="Calibri" panose="020F0502020204030204" pitchFamily="34" charset="0"/>
                <a:ea typeface="Calibri" panose="020F0502020204030204" pitchFamily="34" charset="0"/>
                <a:cs typeface="Times New Roman" panose="02020603050405020304" pitchFamily="18" charset="0"/>
              </a:rPr>
              <a:t>borgere</a:t>
            </a:r>
            <a:r>
              <a:rPr lang="da-DK" sz="1800" dirty="0">
                <a:effectLst/>
                <a:latin typeface="Calibri" panose="020F0502020204030204" pitchFamily="34" charset="0"/>
                <a:ea typeface="Calibri" panose="020F0502020204030204" pitchFamily="34" charset="0"/>
                <a:cs typeface="Times New Roman" panose="02020603050405020304" pitchFamily="18" charset="0"/>
              </a:rPr>
              <a:t> der ikke taler dit sprog. ELLER</a:t>
            </a:r>
          </a:p>
          <a:p>
            <a:pPr>
              <a:lnSpc>
                <a:spcPct val="150000"/>
              </a:lnSpc>
              <a:spcAft>
                <a:spcPts val="600"/>
              </a:spcAft>
              <a:tabLst>
                <a:tab pos="457200" algn="l"/>
              </a:tabLst>
            </a:pPr>
            <a:r>
              <a:rPr lang="da-DK" sz="1800" dirty="0">
                <a:effectLst/>
                <a:latin typeface="Calibri" panose="020F0502020204030204" pitchFamily="34" charset="0"/>
                <a:ea typeface="Calibri" panose="020F0502020204030204" pitchFamily="34" charset="0"/>
                <a:cs typeface="Times New Roman" panose="02020603050405020304" pitchFamily="18" charset="0"/>
              </a:rPr>
              <a:t> Lav et udkast til en flyer om </a:t>
            </a:r>
            <a:r>
              <a:rPr lang="da-DK" sz="1800" dirty="0">
                <a:latin typeface="Calibri" panose="020F0502020204030204" pitchFamily="34" charset="0"/>
                <a:ea typeface="Calibri" panose="020F0502020204030204" pitchFamily="34" charset="0"/>
                <a:cs typeface="Times New Roman" panose="02020603050405020304" pitchFamily="18" charset="0"/>
              </a:rPr>
              <a:t>ydelser</a:t>
            </a:r>
            <a:r>
              <a:rPr lang="da-DK" sz="1800" dirty="0">
                <a:effectLst/>
                <a:latin typeface="Calibri" panose="020F0502020204030204" pitchFamily="34" charset="0"/>
                <a:ea typeface="Calibri" panose="020F0502020204030204" pitchFamily="34" charset="0"/>
                <a:cs typeface="Times New Roman" panose="02020603050405020304" pitchFamily="18" charset="0"/>
              </a:rPr>
              <a:t> for en ikke-indfødt målgruppe, skrevet i et enkelt sprog</a:t>
            </a:r>
          </a:p>
        </p:txBody>
      </p:sp>
      <p:sp>
        <p:nvSpPr>
          <p:cNvPr id="4" name="Foliennummernplatzhalter 3">
            <a:extLst>
              <a:ext uri="{FF2B5EF4-FFF2-40B4-BE49-F238E27FC236}">
                <a16:creationId xmlns:a16="http://schemas.microsoft.com/office/drawing/2014/main" xmlns="" id="{D6D63141-8DD3-4EEB-B52A-41E0C346F52D}"/>
              </a:ext>
            </a:extLst>
          </p:cNvPr>
          <p:cNvSpPr>
            <a:spLocks noGrp="1"/>
          </p:cNvSpPr>
          <p:nvPr>
            <p:ph type="sldNum" sz="quarter" idx="12"/>
          </p:nvPr>
        </p:nvSpPr>
        <p:spPr/>
        <p:txBody>
          <a:bodyPr/>
          <a:lstStyle/>
          <a:p>
            <a:fld id="{C014DD1E-5D91-48A3-AD6D-45FBA980D106}" type="slidenum">
              <a:rPr lang="en-GB" smtClean="0"/>
              <a:t>27</a:t>
            </a:fld>
            <a:endParaRPr lang="en-GB"/>
          </a:p>
        </p:txBody>
      </p:sp>
      <p:pic>
        <p:nvPicPr>
          <p:cNvPr id="5" name="Picture 4">
            <a:extLst>
              <a:ext uri="{FF2B5EF4-FFF2-40B4-BE49-F238E27FC236}">
                <a16:creationId xmlns:a16="http://schemas.microsoft.com/office/drawing/2014/main" xmlns="" id="{3D392D78-93D9-46C7-A3F1-80D1225D6DAC}"/>
              </a:ext>
            </a:extLst>
          </p:cNvPr>
          <p:cNvPicPr>
            <a:picLocks noChangeAspect="1"/>
          </p:cNvPicPr>
          <p:nvPr/>
        </p:nvPicPr>
        <p:blipFill>
          <a:blip r:embed="rId2"/>
          <a:stretch>
            <a:fillRect/>
          </a:stretch>
        </p:blipFill>
        <p:spPr>
          <a:xfrm>
            <a:off x="10702924" y="5355291"/>
            <a:ext cx="1036410" cy="1024217"/>
          </a:xfrm>
          <a:prstGeom prst="rect">
            <a:avLst/>
          </a:prstGeom>
        </p:spPr>
      </p:pic>
    </p:spTree>
    <p:extLst>
      <p:ext uri="{BB962C8B-B14F-4D97-AF65-F5344CB8AC3E}">
        <p14:creationId xmlns:p14="http://schemas.microsoft.com/office/powerpoint/2010/main" val="242780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FC45A-6B58-4901-B752-A46D1BBDE75F}"/>
              </a:ext>
            </a:extLst>
          </p:cNvPr>
          <p:cNvSpPr>
            <a:spLocks noGrp="1"/>
          </p:cNvSpPr>
          <p:nvPr>
            <p:ph type="title"/>
          </p:nvPr>
        </p:nvSpPr>
        <p:spPr/>
        <p:txBody>
          <a:bodyPr/>
          <a:lstStyle/>
          <a:p>
            <a:r>
              <a:rPr lang="en-GB" dirty="0" err="1"/>
              <a:t>Sammenfatning</a:t>
            </a:r>
            <a:endParaRPr lang="en-GB" dirty="0"/>
          </a:p>
        </p:txBody>
      </p:sp>
      <p:sp>
        <p:nvSpPr>
          <p:cNvPr id="3" name="Content Placeholder 2">
            <a:extLst>
              <a:ext uri="{FF2B5EF4-FFF2-40B4-BE49-F238E27FC236}">
                <a16:creationId xmlns:a16="http://schemas.microsoft.com/office/drawing/2014/main" xmlns="" id="{594D7A09-E647-42C3-B348-1F443B76D985}"/>
              </a:ext>
            </a:extLst>
          </p:cNvPr>
          <p:cNvSpPr>
            <a:spLocks noGrp="1"/>
          </p:cNvSpPr>
          <p:nvPr>
            <p:ph idx="1"/>
          </p:nvPr>
        </p:nvSpPr>
        <p:spPr>
          <a:xfrm>
            <a:off x="1371243" y="1772816"/>
            <a:ext cx="9598700" cy="4094584"/>
          </a:xfrm>
        </p:spPr>
        <p:txBody>
          <a:bodyPr>
            <a:normAutofit/>
          </a:bodyPr>
          <a:lstStyle/>
          <a:p>
            <a:pPr marL="0" indent="0">
              <a:lnSpc>
                <a:spcPct val="150000"/>
              </a:lnSpc>
              <a:spcBef>
                <a:spcPts val="600"/>
              </a:spcBef>
              <a:spcAft>
                <a:spcPts val="600"/>
              </a:spcAft>
              <a:buNone/>
            </a:pPr>
            <a:r>
              <a:rPr lang="da-DK" sz="1800" i="1" dirty="0">
                <a:effectLst/>
                <a:latin typeface="Calibri" panose="020F0502020204030204" pitchFamily="34" charset="0"/>
                <a:ea typeface="Calibri" panose="020F0502020204030204" pitchFamily="34" charset="0"/>
                <a:cs typeface="Times New Roman" panose="02020603050405020304" pitchFamily="18" charset="0"/>
              </a:rPr>
              <a:t>Der er mange måder og værktøjer til at bygge en bro over kommunikationsbarrierer med borgerne. </a:t>
            </a:r>
            <a:br>
              <a:rPr lang="da-DK" sz="1800" i="1" dirty="0">
                <a:effectLst/>
                <a:latin typeface="Calibri" panose="020F0502020204030204" pitchFamily="34" charset="0"/>
                <a:ea typeface="Calibri" panose="020F0502020204030204" pitchFamily="34" charset="0"/>
                <a:cs typeface="Times New Roman" panose="02020603050405020304" pitchFamily="18" charset="0"/>
              </a:rPr>
            </a:br>
            <a:r>
              <a:rPr lang="da-DK" sz="1800" i="1" dirty="0">
                <a:effectLst/>
                <a:latin typeface="Calibri" panose="020F0502020204030204" pitchFamily="34" charset="0"/>
                <a:ea typeface="Calibri" panose="020F0502020204030204" pitchFamily="34" charset="0"/>
                <a:cs typeface="Times New Roman" panose="02020603050405020304" pitchFamily="18" charset="0"/>
              </a:rPr>
              <a:t>Det vigtigste aspekt er at opbygge et godt og tillidsfuldt forhold. </a:t>
            </a:r>
            <a:br>
              <a:rPr lang="da-DK" sz="1800" i="1" dirty="0">
                <a:effectLst/>
                <a:latin typeface="Calibri" panose="020F0502020204030204" pitchFamily="34" charset="0"/>
                <a:ea typeface="Calibri" panose="020F0502020204030204" pitchFamily="34" charset="0"/>
                <a:cs typeface="Times New Roman" panose="02020603050405020304" pitchFamily="18" charset="0"/>
              </a:rPr>
            </a:br>
            <a:r>
              <a:rPr lang="da-DK" sz="1800" i="1" dirty="0">
                <a:effectLst/>
                <a:latin typeface="Calibri" panose="020F0502020204030204" pitchFamily="34" charset="0"/>
                <a:ea typeface="Calibri" panose="020F0502020204030204" pitchFamily="34" charset="0"/>
                <a:cs typeface="Times New Roman" panose="02020603050405020304" pitchFamily="18" charset="0"/>
              </a:rPr>
              <a:t>Dette kan </a:t>
            </a:r>
            <a:r>
              <a:rPr lang="da-DK" sz="1800" i="1" dirty="0">
                <a:latin typeface="Calibri" panose="020F0502020204030204" pitchFamily="34" charset="0"/>
                <a:ea typeface="Calibri" panose="020F0502020204030204" pitchFamily="34" charset="0"/>
                <a:cs typeface="Times New Roman" panose="02020603050405020304" pitchFamily="18" charset="0"/>
              </a:rPr>
              <a:t>også</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opnås med nonverbal kommunikation. I andre tilfælde kan det være nødvendigt at bruge andre metoder til at understøtte den verbale kommunikation. </a:t>
            </a:r>
            <a:br>
              <a:rPr lang="da-DK" sz="1800" i="1" dirty="0">
                <a:effectLst/>
                <a:latin typeface="Calibri" panose="020F0502020204030204" pitchFamily="34" charset="0"/>
                <a:ea typeface="Calibri" panose="020F0502020204030204" pitchFamily="34" charset="0"/>
                <a:cs typeface="Times New Roman" panose="02020603050405020304" pitchFamily="18" charset="0"/>
              </a:rPr>
            </a:br>
            <a:r>
              <a:rPr lang="da-DK" sz="1800" i="1" dirty="0">
                <a:latin typeface="Calibri" panose="020F0502020204030204" pitchFamily="34" charset="0"/>
                <a:ea typeface="Calibri" panose="020F0502020204030204" pitchFamily="34" charset="0"/>
                <a:cs typeface="Times New Roman" panose="02020603050405020304" pitchFamily="18" charset="0"/>
              </a:rPr>
              <a:t>Vurder</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altid den specifikke situation for at vælge de nødvendige </a:t>
            </a:r>
            <a:r>
              <a:rPr lang="da-DK" sz="1800" i="1" dirty="0">
                <a:latin typeface="Calibri" panose="020F0502020204030204" pitchFamily="34" charset="0"/>
                <a:ea typeface="Calibri" panose="020F0502020204030204" pitchFamily="34" charset="0"/>
                <a:cs typeface="Times New Roman" panose="02020603050405020304" pitchFamily="18" charset="0"/>
              </a:rPr>
              <a:t>redskaber </a:t>
            </a:r>
            <a:r>
              <a:rPr lang="da-DK" sz="1800" i="1" dirty="0">
                <a:effectLst/>
                <a:latin typeface="Calibri" panose="020F0502020204030204" pitchFamily="34" charset="0"/>
                <a:ea typeface="Calibri" panose="020F0502020204030204" pitchFamily="34" charset="0"/>
                <a:cs typeface="Times New Roman" panose="02020603050405020304" pitchFamily="18" charset="0"/>
              </a:rPr>
              <a:t>til at kommunikere med </a:t>
            </a:r>
            <a:r>
              <a:rPr lang="da-DK" sz="1800" i="1" dirty="0">
                <a:latin typeface="Calibri" panose="020F0502020204030204" pitchFamily="34" charset="0"/>
                <a:ea typeface="Calibri" panose="020F0502020204030204" pitchFamily="34" charset="0"/>
                <a:cs typeface="Times New Roman" panose="02020603050405020304" pitchFamily="18" charset="0"/>
              </a:rPr>
              <a:t>borgerne</a:t>
            </a:r>
            <a:r>
              <a:rPr lang="da-DK" sz="1800" i="1"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xmlns="" id="{004EC637-6CF2-4C9D-9D30-156FAE7DBC6E}"/>
              </a:ext>
            </a:extLst>
          </p:cNvPr>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41288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4C4D36A4-C398-4C57-AEC5-6912937529D7}"/>
              </a:ext>
            </a:extLst>
          </p:cNvPr>
          <p:cNvSpPr>
            <a:spLocks noGrp="1"/>
          </p:cNvSpPr>
          <p:nvPr>
            <p:ph type="title"/>
          </p:nvPr>
        </p:nvSpPr>
        <p:spPr/>
        <p:txBody>
          <a:bodyPr>
            <a:normAutofit/>
          </a:bodyPr>
          <a:lstStyle/>
          <a:p>
            <a:pPr algn="ctr"/>
            <a:r>
              <a:rPr lang="de-DE" sz="5400" dirty="0"/>
              <a:t>Løsning af interkulturelle konflikter</a:t>
            </a:r>
          </a:p>
        </p:txBody>
      </p:sp>
      <p:sp>
        <p:nvSpPr>
          <p:cNvPr id="4" name="Foliennummernplatzhalter 3">
            <a:extLst>
              <a:ext uri="{FF2B5EF4-FFF2-40B4-BE49-F238E27FC236}">
                <a16:creationId xmlns:a16="http://schemas.microsoft.com/office/drawing/2014/main" xmlns="" id="{7D175E41-3FA5-4DCD-8DF5-0803A769D851}"/>
              </a:ext>
            </a:extLst>
          </p:cNvPr>
          <p:cNvSpPr>
            <a:spLocks noGrp="1"/>
          </p:cNvSpPr>
          <p:nvPr>
            <p:ph type="sldNum" sz="quarter" idx="12"/>
          </p:nvPr>
        </p:nvSpPr>
        <p:spPr/>
        <p:txBody>
          <a:bodyPr/>
          <a:lstStyle/>
          <a:p>
            <a:fld id="{C014DD1E-5D91-48A3-AD6D-45FBA980D106}" type="slidenum">
              <a:rPr lang="en-GB" smtClean="0"/>
              <a:t>29</a:t>
            </a:fld>
            <a:endParaRPr lang="en-GB"/>
          </a:p>
        </p:txBody>
      </p:sp>
    </p:spTree>
    <p:extLst>
      <p:ext uri="{BB962C8B-B14F-4D97-AF65-F5344CB8AC3E}">
        <p14:creationId xmlns:p14="http://schemas.microsoft.com/office/powerpoint/2010/main" val="42809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 xmlns:a16="http://schemas.microsoft.com/office/drawing/2014/main" id="{30D82A00-D067-43A1-B150-DB58728B8F70}"/>
              </a:ext>
            </a:extLst>
          </p:cNvPr>
          <p:cNvSpPr>
            <a:spLocks noGrp="1"/>
          </p:cNvSpPr>
          <p:nvPr>
            <p:ph type="title"/>
          </p:nvPr>
        </p:nvSpPr>
        <p:spPr>
          <a:xfrm>
            <a:off x="3142084" y="87661"/>
            <a:ext cx="9598700" cy="1485900"/>
          </a:xfrm>
        </p:spPr>
        <p:txBody>
          <a:bodyPr/>
          <a:lstStyle/>
          <a:p>
            <a:pPr algn="ctr"/>
            <a:r>
              <a:rPr lang="de-DE" dirty="0"/>
              <a:t>Mød Eva og </a:t>
            </a:r>
            <a:r>
              <a:rPr lang="de-DE" dirty="0" smtClean="0"/>
              <a:t>Ben</a:t>
            </a:r>
            <a:br>
              <a:rPr lang="de-DE" dirty="0" smtClean="0"/>
            </a:br>
            <a:endParaRPr lang="de-DE" sz="3200" dirty="0"/>
          </a:p>
        </p:txBody>
      </p:sp>
      <p:sp>
        <p:nvSpPr>
          <p:cNvPr id="2" name="Slide Number Placeholder 1"/>
          <p:cNvSpPr>
            <a:spLocks noGrp="1"/>
          </p:cNvSpPr>
          <p:nvPr>
            <p:ph type="sldNum" sz="quarter" idx="12"/>
          </p:nvPr>
        </p:nvSpPr>
        <p:spPr/>
        <p:txBody>
          <a:bodyPr/>
          <a:lstStyle/>
          <a:p>
            <a:fld id="{C014DD1E-5D91-48A3-AD6D-45FBA980D106}" type="slidenum">
              <a:rPr lang="en-GB" smtClean="0">
                <a:solidFill>
                  <a:srgbClr val="004680"/>
                </a:solidFill>
              </a:rPr>
              <a:pPr/>
              <a:t>3</a:t>
            </a:fld>
            <a:endParaRPr lang="en-GB" dirty="0">
              <a:solidFill>
                <a:srgbClr val="004680"/>
              </a:solidFill>
            </a:endParaRPr>
          </a:p>
        </p:txBody>
      </p:sp>
      <p:sp>
        <p:nvSpPr>
          <p:cNvPr id="4" name="TextBox 3"/>
          <p:cNvSpPr txBox="1"/>
          <p:nvPr/>
        </p:nvSpPr>
        <p:spPr>
          <a:xfrm>
            <a:off x="5230316" y="687762"/>
            <a:ext cx="6660258" cy="2031325"/>
          </a:xfrm>
          <a:prstGeom prst="rect">
            <a:avLst/>
          </a:prstGeom>
          <a:noFill/>
        </p:spPr>
        <p:txBody>
          <a:bodyPr wrap="square" rtlCol="0">
            <a:spAutoFit/>
          </a:bodyPr>
          <a:lstStyle/>
          <a:p>
            <a:r>
              <a:rPr lang="da-DK" sz="1800" dirty="0"/>
              <a:t>(Eva og Ben arbejder for hjemmeplejen. Om morgenen har de en snak i bilen på vej til deres første patient, fru Yildiz. Det er aftalt, at de skal rådgive fru Yildiz om mulighederne for at forbedre hendes pleje, da det i løbet af de sidste uger har vist sig, at hun har brug for intensiveret pleje. Fru Yildiz taler næsten ikke dansk, da hendes modersmål er tyrkisk. Hun taler med en særlig dialekt, da hun kommer fra regionen nær Sortehavet</a:t>
            </a:r>
            <a:r>
              <a:rPr lang="da-DK" sz="1800" dirty="0" smtClean="0"/>
              <a:t>).</a:t>
            </a:r>
            <a:endParaRPr lang="en-GB" sz="1800" dirty="0"/>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20" y="205993"/>
            <a:ext cx="4212005" cy="2376264"/>
          </a:xfrm>
          <a:prstGeom prst="rect">
            <a:avLst/>
          </a:prstGeom>
        </p:spPr>
      </p:pic>
      <p:pic>
        <p:nvPicPr>
          <p:cNvPr id="5" name="Picture 4">
            <a:extLst>
              <a:ext uri="{FF2B5EF4-FFF2-40B4-BE49-F238E27FC236}">
                <a16:creationId xmlns="" xmlns:a16="http://schemas.microsoft.com/office/drawing/2014/main" id="{D69B1791-AEC5-4DFF-BC87-E89589E7A186}"/>
              </a:ext>
            </a:extLst>
          </p:cNvPr>
          <p:cNvPicPr>
            <a:picLocks noChangeAspect="1"/>
          </p:cNvPicPr>
          <p:nvPr/>
        </p:nvPicPr>
        <p:blipFill>
          <a:blip r:embed="rId4"/>
          <a:stretch>
            <a:fillRect/>
          </a:stretch>
        </p:blipFill>
        <p:spPr>
          <a:xfrm>
            <a:off x="4258989" y="105733"/>
            <a:ext cx="971327" cy="961103"/>
          </a:xfrm>
          <a:prstGeom prst="rect">
            <a:avLst/>
          </a:prstGeom>
        </p:spPr>
      </p:pic>
      <p:sp>
        <p:nvSpPr>
          <p:cNvPr id="6" name="TextBox 5"/>
          <p:cNvSpPr txBox="1"/>
          <p:nvPr/>
        </p:nvSpPr>
        <p:spPr>
          <a:xfrm>
            <a:off x="909835" y="2922042"/>
            <a:ext cx="10960531" cy="3170099"/>
          </a:xfrm>
          <a:prstGeom prst="rect">
            <a:avLst/>
          </a:prstGeom>
          <a:noFill/>
        </p:spPr>
        <p:txBody>
          <a:bodyPr wrap="square" rtlCol="0">
            <a:spAutoFit/>
          </a:bodyPr>
          <a:lstStyle/>
          <a:p>
            <a:pPr>
              <a:spcBef>
                <a:spcPts val="1200"/>
              </a:spcBef>
            </a:pPr>
            <a:r>
              <a:rPr lang="da-DK" sz="2000" b="1" dirty="0">
                <a:solidFill>
                  <a:schemeClr val="tx2"/>
                </a:solidFill>
              </a:rPr>
              <a:t>Eva: </a:t>
            </a:r>
            <a:r>
              <a:rPr lang="da-DK" sz="2000" dirty="0">
                <a:solidFill>
                  <a:schemeClr val="tx2"/>
                </a:solidFill>
              </a:rPr>
              <a:t>"Jeg er lidt bekymret for, hvad der vil ske i dag, når vi kommer hjem til fru Yildiz. Det bliver svært at forklare hende hvilke muligheder, hun har. Jeg tror, at der vil være mange familiemedlemmer til stede og der vil blive talt en blanding af forskellige sprog, så vi vil have svært ved at kommunikere."</a:t>
            </a:r>
            <a:endParaRPr lang="en-GB" sz="2000" dirty="0">
              <a:solidFill>
                <a:schemeClr val="tx2"/>
              </a:solidFill>
            </a:endParaRPr>
          </a:p>
          <a:p>
            <a:pPr>
              <a:spcBef>
                <a:spcPts val="1200"/>
              </a:spcBef>
            </a:pPr>
            <a:r>
              <a:rPr lang="da-DK" sz="2000" b="1" dirty="0">
                <a:solidFill>
                  <a:schemeClr val="tx2"/>
                </a:solidFill>
              </a:rPr>
              <a:t>Ben: </a:t>
            </a:r>
            <a:r>
              <a:rPr lang="da-DK" sz="2000" dirty="0">
                <a:solidFill>
                  <a:schemeClr val="tx2"/>
                </a:solidFill>
              </a:rPr>
              <a:t>"Ja, jeg er også bekymret. Jeg er glad for, at vi har en tolk til rådighed. Selvom jeg er bange for, at han måske ikke er fra samme region som fru Yildiz og taler en anden dialekt. De fleste tolke er heller ikke så fortrolige med medicinske udtryk. Jeg er altid bekymret for, om ordene bliver oversat korrekt."</a:t>
            </a:r>
            <a:endParaRPr lang="en-GB" sz="2000" dirty="0">
              <a:solidFill>
                <a:schemeClr val="tx2"/>
              </a:solidFill>
            </a:endParaRPr>
          </a:p>
          <a:p>
            <a:pPr>
              <a:spcBef>
                <a:spcPts val="1200"/>
              </a:spcBef>
            </a:pPr>
            <a:r>
              <a:rPr lang="da-DK" sz="2000" b="1" dirty="0">
                <a:solidFill>
                  <a:schemeClr val="tx2"/>
                </a:solidFill>
              </a:rPr>
              <a:t>Eva: </a:t>
            </a:r>
            <a:r>
              <a:rPr lang="da-DK" sz="2000" dirty="0">
                <a:solidFill>
                  <a:schemeClr val="tx2"/>
                </a:solidFill>
              </a:rPr>
              <a:t>"Ja, det kan være et problem. Jeg synes også, at det er svært at forstå, hvad der virkelig menes, når man kommunikerer med en tolk, fordi man ikke kan få den nonverbale reaktion til at hænge sammen med ordene." </a:t>
            </a:r>
            <a:endParaRPr lang="en-GB" sz="2000" dirty="0">
              <a:solidFill>
                <a:schemeClr val="tx2"/>
              </a:solidFill>
            </a:endParaRPr>
          </a:p>
        </p:txBody>
      </p:sp>
      <p:sp>
        <p:nvSpPr>
          <p:cNvPr id="8" name="TextBox 7"/>
          <p:cNvSpPr txBox="1"/>
          <p:nvPr/>
        </p:nvSpPr>
        <p:spPr>
          <a:xfrm>
            <a:off x="9694812" y="6165304"/>
            <a:ext cx="1696075" cy="307777"/>
          </a:xfrm>
          <a:prstGeom prst="rect">
            <a:avLst/>
          </a:prstGeom>
          <a:noFill/>
        </p:spPr>
        <p:txBody>
          <a:bodyPr wrap="square" rtlCol="0">
            <a:spAutoFit/>
          </a:bodyPr>
          <a:lstStyle/>
          <a:p>
            <a:r>
              <a:rPr lang="da-DK" altLang="en-US" sz="1200" dirty="0">
                <a:solidFill>
                  <a:srgbClr val="202124"/>
                </a:solidFill>
                <a:latin typeface="inherit"/>
              </a:rPr>
              <a:t>fortsætte</a:t>
            </a:r>
            <a:r>
              <a:rPr lang="da-DK" altLang="en-US" sz="1200" dirty="0"/>
              <a:t> </a:t>
            </a:r>
            <a:r>
              <a:rPr lang="en-GB" sz="1400" dirty="0" smtClean="0"/>
              <a:t>…….. </a:t>
            </a:r>
            <a:endParaRPr lang="en-GB" sz="1400" dirty="0"/>
          </a:p>
        </p:txBody>
      </p:sp>
    </p:spTree>
    <p:extLst>
      <p:ext uri="{BB962C8B-B14F-4D97-AF65-F5344CB8AC3E}">
        <p14:creationId xmlns:p14="http://schemas.microsoft.com/office/powerpoint/2010/main" val="312244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E056E399-3AA2-4158-8BC2-C2558B2AF1B0}"/>
              </a:ext>
            </a:extLst>
          </p:cNvPr>
          <p:cNvSpPr>
            <a:spLocks noGrp="1"/>
          </p:cNvSpPr>
          <p:nvPr>
            <p:ph type="title"/>
          </p:nvPr>
        </p:nvSpPr>
        <p:spPr/>
        <p:txBody>
          <a:bodyPr/>
          <a:lstStyle/>
          <a:p>
            <a:r>
              <a:rPr lang="de-DE" dirty="0"/>
              <a:t>Løsning af interkulturelle konflikter: </a:t>
            </a:r>
            <a:br>
              <a:rPr lang="de-DE" dirty="0"/>
            </a:br>
            <a:r>
              <a:rPr lang="de-DE" dirty="0"/>
              <a:t>Håndtering af kulturelle chok</a:t>
            </a:r>
          </a:p>
        </p:txBody>
      </p:sp>
      <p:sp>
        <p:nvSpPr>
          <p:cNvPr id="6" name="Inhaltsplatzhalter 5">
            <a:extLst>
              <a:ext uri="{FF2B5EF4-FFF2-40B4-BE49-F238E27FC236}">
                <a16:creationId xmlns:a16="http://schemas.microsoft.com/office/drawing/2014/main" xmlns="" id="{16D6C679-F1A2-4317-BA63-8A467C35DA62}"/>
              </a:ext>
            </a:extLst>
          </p:cNvPr>
          <p:cNvSpPr>
            <a:spLocks noGrp="1"/>
          </p:cNvSpPr>
          <p:nvPr>
            <p:ph idx="1"/>
          </p:nvPr>
        </p:nvSpPr>
        <p:spPr/>
        <p:txBody>
          <a:bodyPr/>
          <a:lstStyle/>
          <a:p>
            <a:r>
              <a:rPr lang="da-DK" sz="1800" dirty="0">
                <a:latin typeface="Open Sans" panose="020B0606030504020204" pitchFamily="34" charset="0"/>
                <a:ea typeface="Open Sans" panose="020B0606030504020204" pitchFamily="34" charset="0"/>
                <a:cs typeface="Open Sans" panose="020B0606030504020204" pitchFamily="34" charset="0"/>
              </a:rPr>
              <a:t>Vi kan blive </a:t>
            </a:r>
            <a:r>
              <a:rPr lang="da-DK" sz="1800" dirty="0">
                <a:effectLst/>
                <a:latin typeface="Open Sans" panose="020B0606030504020204" pitchFamily="34" charset="0"/>
                <a:ea typeface="Open Sans" panose="020B0606030504020204" pitchFamily="34" charset="0"/>
                <a:cs typeface="Open Sans" panose="020B0606030504020204" pitchFamily="34" charset="0"/>
              </a:rPr>
              <a:t>chokerede over en holdning, baseret på en anden kulturel orientering, som vi måske ikke deler. </a:t>
            </a:r>
          </a:p>
          <a:p>
            <a:r>
              <a:rPr lang="da-DK" sz="1800" dirty="0">
                <a:effectLst/>
                <a:latin typeface="Open Sans" panose="020B0606030504020204" pitchFamily="34" charset="0"/>
                <a:ea typeface="Open Sans" panose="020B0606030504020204" pitchFamily="34" charset="0"/>
                <a:cs typeface="Open Sans" panose="020B0606030504020204" pitchFamily="34" charset="0"/>
              </a:rPr>
              <a:t>Dette kan føre til konflikter, der kan være vanskelige at håndtere. Margalit Cohen-</a:t>
            </a:r>
            <a:r>
              <a:rPr lang="da-DK" sz="1800" dirty="0" err="1">
                <a:effectLst/>
                <a:latin typeface="Open Sans" panose="020B0606030504020204" pitchFamily="34" charset="0"/>
                <a:ea typeface="Open Sans" panose="020B0606030504020204" pitchFamily="34" charset="0"/>
                <a:cs typeface="Open Sans" panose="020B0606030504020204" pitchFamily="34" charset="0"/>
              </a:rPr>
              <a:t>Emerique</a:t>
            </a:r>
            <a:r>
              <a:rPr lang="da-DK" sz="1800" dirty="0">
                <a:effectLst/>
                <a:latin typeface="Open Sans" panose="020B0606030504020204" pitchFamily="34" charset="0"/>
                <a:ea typeface="Open Sans" panose="020B0606030504020204" pitchFamily="34" charset="0"/>
                <a:cs typeface="Open Sans" panose="020B0606030504020204" pitchFamily="34" charset="0"/>
              </a:rPr>
              <a:t> har udviklet en diagnostisk metode til kritiske hændelser, der forårsager følelser af et kulturelt chok for de involverede personer. </a:t>
            </a:r>
          </a:p>
          <a:p>
            <a:r>
              <a:rPr lang="da-DK" sz="1800" dirty="0">
                <a:effectLst/>
                <a:latin typeface="Open Sans" panose="020B0606030504020204" pitchFamily="34" charset="0"/>
                <a:ea typeface="Open Sans" panose="020B0606030504020204" pitchFamily="34" charset="0"/>
                <a:cs typeface="Open Sans" panose="020B0606030504020204" pitchFamily="34" charset="0"/>
              </a:rPr>
              <a:t>Cohen-</a:t>
            </a:r>
            <a:r>
              <a:rPr lang="da-DK" sz="1800" dirty="0" err="1">
                <a:effectLst/>
                <a:latin typeface="Open Sans" panose="020B0606030504020204" pitchFamily="34" charset="0"/>
                <a:ea typeface="Open Sans" panose="020B0606030504020204" pitchFamily="34" charset="0"/>
                <a:cs typeface="Open Sans" panose="020B0606030504020204" pitchFamily="34" charset="0"/>
              </a:rPr>
              <a:t>Emerique</a:t>
            </a:r>
            <a:r>
              <a:rPr lang="da-DK" sz="1800" dirty="0">
                <a:effectLst/>
                <a:latin typeface="Open Sans" panose="020B0606030504020204" pitchFamily="34" charset="0"/>
                <a:ea typeface="Open Sans" panose="020B0606030504020204" pitchFamily="34" charset="0"/>
                <a:cs typeface="Open Sans" panose="020B0606030504020204" pitchFamily="34" charset="0"/>
              </a:rPr>
              <a:t>, definerer et kulturelt chok som den følelsesmæssige og intellektuelle oplevelse, man får, når man kommer i kontakt med noget, der er fremmed for en. </a:t>
            </a:r>
          </a:p>
          <a:p>
            <a:r>
              <a:rPr lang="da-DK" sz="1800" dirty="0">
                <a:effectLst/>
                <a:latin typeface="Open Sans" panose="020B0606030504020204" pitchFamily="34" charset="0"/>
                <a:ea typeface="Open Sans" panose="020B0606030504020204" pitchFamily="34" charset="0"/>
                <a:cs typeface="Open Sans" panose="020B0606030504020204" pitchFamily="34" charset="0"/>
              </a:rPr>
              <a:t>Dette skaber følelser som manglende forståelse, frygt og overraskelse. Hvis det kulturelle chok ikke anerkendes og behandles, kan det føre til defensive reaktioner. </a:t>
            </a: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Foliennummernplatzhalter 3">
            <a:extLst>
              <a:ext uri="{FF2B5EF4-FFF2-40B4-BE49-F238E27FC236}">
                <a16:creationId xmlns:a16="http://schemas.microsoft.com/office/drawing/2014/main" xmlns="" id="{C05E13B9-F3E9-4C8E-B7E9-5690A6C17BFA}"/>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9469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539B03-06A0-45D6-8E6A-12862A175E0D}"/>
              </a:ext>
            </a:extLst>
          </p:cNvPr>
          <p:cNvSpPr>
            <a:spLocks noGrp="1"/>
          </p:cNvSpPr>
          <p:nvPr>
            <p:ph type="title"/>
          </p:nvPr>
        </p:nvSpPr>
        <p:spPr/>
        <p:txBody>
          <a:bodyPr/>
          <a:lstStyle/>
          <a:p>
            <a:r>
              <a:rPr lang="de-DE" dirty="0"/>
              <a:t>Løsning af interkulturelle konflikter: </a:t>
            </a:r>
            <a:br>
              <a:rPr lang="de-DE" dirty="0"/>
            </a:br>
            <a:r>
              <a:rPr lang="de-DE" dirty="0"/>
              <a:t>Håndtering af kulturelle chok</a:t>
            </a:r>
          </a:p>
        </p:txBody>
      </p:sp>
      <p:sp>
        <p:nvSpPr>
          <p:cNvPr id="3" name="Inhaltsplatzhalter 2">
            <a:extLst>
              <a:ext uri="{FF2B5EF4-FFF2-40B4-BE49-F238E27FC236}">
                <a16:creationId xmlns:a16="http://schemas.microsoft.com/office/drawing/2014/main" xmlns="" id="{12FA164C-949E-4992-9286-F1C6F6550DFA}"/>
              </a:ext>
            </a:extLst>
          </p:cNvPr>
          <p:cNvSpPr>
            <a:spLocks noGrp="1"/>
          </p:cNvSpPr>
          <p:nvPr>
            <p:ph idx="1"/>
          </p:nvPr>
        </p:nvSpPr>
        <p:spPr/>
        <p:txBody>
          <a:bodyPr>
            <a:normAutofit lnSpcReduction="10000"/>
          </a:bodyPr>
          <a:lstStyle/>
          <a:p>
            <a:pPr>
              <a:lnSpc>
                <a:spcPct val="100000"/>
              </a:lnSpc>
              <a:spcBef>
                <a:spcPts val="985"/>
              </a:spcBef>
              <a:spcAft>
                <a:spcPts val="600"/>
              </a:spcAft>
              <a:tabLst>
                <a:tab pos="457200" algn="l"/>
              </a:tabLst>
            </a:pPr>
            <a:r>
              <a:rPr lang="da-DK" sz="2100" dirty="0">
                <a:effectLst/>
                <a:latin typeface="Calibri" panose="020F0502020204030204" pitchFamily="34" charset="0"/>
                <a:ea typeface="Calibri" panose="020F0502020204030204" pitchFamily="34" charset="0"/>
                <a:cs typeface="Times New Roman" panose="02020603050405020304" pitchFamily="18" charset="0"/>
              </a:rPr>
              <a:t>Margalit Cohen-</a:t>
            </a:r>
            <a:r>
              <a:rPr lang="da-DK" sz="2100" dirty="0" err="1">
                <a:effectLst/>
                <a:latin typeface="Calibri" panose="020F0502020204030204" pitchFamily="34" charset="0"/>
                <a:ea typeface="Calibri" panose="020F0502020204030204" pitchFamily="34" charset="0"/>
                <a:cs typeface="Times New Roman" panose="02020603050405020304" pitchFamily="18" charset="0"/>
              </a:rPr>
              <a:t>Emerique</a:t>
            </a:r>
            <a:r>
              <a:rPr lang="da-DK" sz="2100" dirty="0">
                <a:effectLst/>
                <a:latin typeface="Calibri" panose="020F0502020204030204" pitchFamily="34" charset="0"/>
                <a:ea typeface="Calibri" panose="020F0502020204030204" pitchFamily="34" charset="0"/>
                <a:cs typeface="Times New Roman" panose="02020603050405020304" pitchFamily="18" charset="0"/>
              </a:rPr>
              <a:t> (1999) beskriver tre trin, der kan hjælpe med at overvinde et kulturelt chok:</a:t>
            </a:r>
          </a:p>
          <a:p>
            <a:pPr marL="342900" lvl="0" indent="-342900">
              <a:lnSpc>
                <a:spcPct val="100000"/>
              </a:lnSpc>
              <a:spcBef>
                <a:spcPts val="985"/>
              </a:spcBef>
              <a:spcAft>
                <a:spcPts val="600"/>
              </a:spcAft>
              <a:buFont typeface="+mj-lt"/>
              <a:buAutoNum type="arabicPeriod"/>
              <a:tabLst>
                <a:tab pos="457200" algn="l"/>
              </a:tabLst>
            </a:pPr>
            <a:r>
              <a:rPr lang="da-DK" sz="2100" u="sng" dirty="0">
                <a:effectLst/>
                <a:latin typeface="Calibri" panose="020F0502020204030204" pitchFamily="34" charset="0"/>
                <a:ea typeface="Calibri" panose="020F0502020204030204" pitchFamily="34" charset="0"/>
                <a:cs typeface="Times New Roman" panose="02020603050405020304" pitchFamily="18" charset="0"/>
              </a:rPr>
              <a:t>Decentrering:</a:t>
            </a:r>
            <a:r>
              <a:rPr lang="da-DK" sz="2100" dirty="0">
                <a:effectLst/>
                <a:latin typeface="Calibri" panose="020F0502020204030204" pitchFamily="34" charset="0"/>
                <a:ea typeface="Calibri" panose="020F0502020204030204" pitchFamily="34" charset="0"/>
                <a:cs typeface="Times New Roman" panose="02020603050405020304" pitchFamily="18" charset="0"/>
              </a:rPr>
              <a:t>  Afklar chokket på det følelsesmæssige plan først. Hvad føler du? Hvad er det præcist, der forårsager disse følelser?</a:t>
            </a:r>
          </a:p>
          <a:p>
            <a:pPr marL="342900" lvl="0" indent="-342900">
              <a:lnSpc>
                <a:spcPct val="100000"/>
              </a:lnSpc>
              <a:spcBef>
                <a:spcPts val="985"/>
              </a:spcBef>
              <a:spcAft>
                <a:spcPts val="600"/>
              </a:spcAft>
              <a:buFont typeface="+mj-lt"/>
              <a:buAutoNum type="arabicPeriod"/>
              <a:tabLst>
                <a:tab pos="457200" algn="l"/>
              </a:tabLst>
            </a:pPr>
            <a:r>
              <a:rPr lang="da-DK" sz="2100" u="sng" dirty="0">
                <a:effectLst/>
                <a:latin typeface="Calibri" panose="020F0502020204030204" pitchFamily="34" charset="0"/>
                <a:ea typeface="Calibri" panose="020F0502020204030204" pitchFamily="34" charset="0"/>
                <a:cs typeface="Times New Roman" panose="02020603050405020304" pitchFamily="18" charset="0"/>
              </a:rPr>
              <a:t>At træde ind i den anden persons referencesystem</a:t>
            </a:r>
            <a:r>
              <a:rPr lang="da-DK" sz="2100" dirty="0">
                <a:effectLst/>
                <a:latin typeface="Calibri" panose="020F0502020204030204" pitchFamily="34" charset="0"/>
                <a:ea typeface="Calibri" panose="020F0502020204030204" pitchFamily="34" charset="0"/>
                <a:cs typeface="Times New Roman" panose="02020603050405020304" pitchFamily="18" charset="0"/>
              </a:rPr>
              <a:t>: Det næste skridt er at forstå hinandens holdninger ved at udforske deres forskellige kulturelle tilhørsforhold.</a:t>
            </a:r>
          </a:p>
          <a:p>
            <a:pPr marL="342900" lvl="0" indent="-342900">
              <a:lnSpc>
                <a:spcPct val="100000"/>
              </a:lnSpc>
              <a:spcBef>
                <a:spcPts val="985"/>
              </a:spcBef>
              <a:spcAft>
                <a:spcPts val="600"/>
              </a:spcAft>
              <a:buFont typeface="+mj-lt"/>
              <a:buAutoNum type="arabicPeriod"/>
              <a:tabLst>
                <a:tab pos="457200" algn="l"/>
              </a:tabLst>
            </a:pPr>
            <a:r>
              <a:rPr lang="da-DK" sz="2100" u="sng" dirty="0">
                <a:effectLst/>
                <a:latin typeface="Calibri" panose="020F0502020204030204" pitchFamily="34" charset="0"/>
                <a:ea typeface="Calibri" panose="020F0502020204030204" pitchFamily="34" charset="0"/>
                <a:cs typeface="Times New Roman" panose="02020603050405020304" pitchFamily="18" charset="0"/>
              </a:rPr>
              <a:t>Forhandling: </a:t>
            </a:r>
            <a:r>
              <a:rPr lang="da-DK" sz="2100" dirty="0">
                <a:effectLst/>
                <a:latin typeface="Calibri" panose="020F0502020204030204" pitchFamily="34" charset="0"/>
                <a:ea typeface="Calibri" panose="020F0502020204030204" pitchFamily="34" charset="0"/>
                <a:cs typeface="Times New Roman" panose="02020603050405020304" pitchFamily="18" charset="0"/>
              </a:rPr>
              <a:t>Forhandling betyder hverken underkastelse eller passiv modstand fra den ene eller den anden. Det er et møde. Her handler det om at finde en ny norm, et fælles felt eller et "3. rum", hvor alle bevarer </a:t>
            </a:r>
            <a:r>
              <a:rPr lang="da-DK" sz="2100" dirty="0">
                <a:latin typeface="Calibri" panose="020F0502020204030204" pitchFamily="34" charset="0"/>
                <a:ea typeface="Calibri" panose="020F0502020204030204" pitchFamily="34" charset="0"/>
                <a:cs typeface="Times New Roman" panose="02020603050405020304" pitchFamily="18" charset="0"/>
              </a:rPr>
              <a:t>deres</a:t>
            </a:r>
            <a:r>
              <a:rPr lang="da-DK" sz="2100" dirty="0">
                <a:effectLst/>
                <a:latin typeface="Calibri" panose="020F0502020204030204" pitchFamily="34" charset="0"/>
                <a:ea typeface="Calibri" panose="020F0502020204030204" pitchFamily="34" charset="0"/>
                <a:cs typeface="Times New Roman" panose="02020603050405020304" pitchFamily="18" charset="0"/>
              </a:rPr>
              <a:t> identitet og samtidigt er åbne overfor hinanden.</a:t>
            </a:r>
          </a:p>
        </p:txBody>
      </p:sp>
      <p:sp>
        <p:nvSpPr>
          <p:cNvPr id="4" name="Foliennummernplatzhalter 3">
            <a:extLst>
              <a:ext uri="{FF2B5EF4-FFF2-40B4-BE49-F238E27FC236}">
                <a16:creationId xmlns:a16="http://schemas.microsoft.com/office/drawing/2014/main" xmlns="" id="{660EC6CF-39A3-4E01-9461-5798E38FA9B1}"/>
              </a:ext>
            </a:extLst>
          </p:cNvPr>
          <p:cNvSpPr>
            <a:spLocks noGrp="1"/>
          </p:cNvSpPr>
          <p:nvPr>
            <p:ph type="sldNum" sz="quarter" idx="12"/>
          </p:nvPr>
        </p:nvSpPr>
        <p:spPr/>
        <p:txBody>
          <a:bodyPr/>
          <a:lstStyle/>
          <a:p>
            <a:fld id="{C014DD1E-5D91-48A3-AD6D-45FBA980D106}" type="slidenum">
              <a:rPr lang="en-GB" smtClean="0"/>
              <a:t>31</a:t>
            </a:fld>
            <a:endParaRPr lang="en-GB"/>
          </a:p>
        </p:txBody>
      </p:sp>
    </p:spTree>
    <p:extLst>
      <p:ext uri="{BB962C8B-B14F-4D97-AF65-F5344CB8AC3E}">
        <p14:creationId xmlns:p14="http://schemas.microsoft.com/office/powerpoint/2010/main" val="13942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F3A79E-7D1C-4922-BAF3-1F22572C9B9E}"/>
              </a:ext>
            </a:extLst>
          </p:cNvPr>
          <p:cNvSpPr>
            <a:spLocks noGrp="1"/>
          </p:cNvSpPr>
          <p:nvPr>
            <p:ph type="title"/>
          </p:nvPr>
        </p:nvSpPr>
        <p:spPr>
          <a:xfrm>
            <a:off x="1371243" y="685800"/>
            <a:ext cx="9598700" cy="870992"/>
          </a:xfrm>
        </p:spPr>
        <p:txBody>
          <a:bodyPr/>
          <a:lstStyle/>
          <a:p>
            <a:r>
              <a:rPr lang="de-DE" dirty="0"/>
              <a:t>Refleksion og handlingsplan </a:t>
            </a:r>
          </a:p>
        </p:txBody>
      </p:sp>
      <p:sp>
        <p:nvSpPr>
          <p:cNvPr id="3" name="Inhaltsplatzhalter 2">
            <a:extLst>
              <a:ext uri="{FF2B5EF4-FFF2-40B4-BE49-F238E27FC236}">
                <a16:creationId xmlns:a16="http://schemas.microsoft.com/office/drawing/2014/main" xmlns="" id="{A2276DC8-BB4A-4C23-851C-F74A4F9927F6}"/>
              </a:ext>
            </a:extLst>
          </p:cNvPr>
          <p:cNvSpPr>
            <a:spLocks noGrp="1"/>
          </p:cNvSpPr>
          <p:nvPr>
            <p:ph idx="1"/>
          </p:nvPr>
        </p:nvSpPr>
        <p:spPr>
          <a:xfrm>
            <a:off x="1295062" y="2348880"/>
            <a:ext cx="9598700" cy="3581400"/>
          </a:xfrm>
        </p:spPr>
        <p:txBody>
          <a:bodyPr>
            <a:normAutofit/>
          </a:bodyPr>
          <a:lstStyle/>
          <a:p>
            <a:pPr marL="0" indent="0">
              <a:lnSpc>
                <a:spcPct val="150000"/>
              </a:lnSpc>
              <a:buNone/>
            </a:pPr>
            <a:r>
              <a:rPr lang="da-DK" sz="2000" dirty="0">
                <a:effectLst/>
                <a:latin typeface="Calibri" panose="020F0502020204030204" pitchFamily="34" charset="0"/>
                <a:ea typeface="Noto Sans" panose="020B0502040504020204" pitchFamily="34" charset="0"/>
              </a:rPr>
              <a:t>OVERVEJ: </a:t>
            </a:r>
            <a:br>
              <a:rPr lang="da-DK" sz="2000" dirty="0">
                <a:effectLst/>
                <a:latin typeface="Calibri" panose="020F0502020204030204" pitchFamily="34" charset="0"/>
                <a:ea typeface="Noto Sans" panose="020B0502040504020204" pitchFamily="34" charset="0"/>
              </a:rPr>
            </a:br>
            <a:r>
              <a:rPr lang="da-DK" sz="2000" dirty="0">
                <a:effectLst/>
                <a:latin typeface="Calibri" panose="020F0502020204030204" pitchFamily="34" charset="0"/>
                <a:ea typeface="Calibri" panose="020F0502020204030204" pitchFamily="34" charset="0"/>
                <a:cs typeface="Times New Roman" panose="02020603050405020304" pitchFamily="18" charset="0"/>
              </a:rPr>
              <a:t>Hvad jeg har lært om mig selv og min egen kulturelle baggrund? </a:t>
            </a:r>
            <a:br>
              <a:rPr lang="da-DK" sz="2000" dirty="0">
                <a:effectLst/>
                <a:latin typeface="Calibri" panose="020F0502020204030204" pitchFamily="34" charset="0"/>
                <a:ea typeface="Calibri" panose="020F0502020204030204" pitchFamily="34" charset="0"/>
                <a:cs typeface="Times New Roman" panose="02020603050405020304" pitchFamily="18" charset="0"/>
              </a:rPr>
            </a:br>
            <a:r>
              <a:rPr lang="da-DK" sz="2000" dirty="0">
                <a:effectLst/>
                <a:latin typeface="Calibri" panose="020F0502020204030204" pitchFamily="34" charset="0"/>
                <a:ea typeface="Calibri" panose="020F0502020204030204" pitchFamily="34" charset="0"/>
                <a:cs typeface="Times New Roman" panose="02020603050405020304" pitchFamily="18" charset="0"/>
              </a:rPr>
              <a:t>Hvad jeg har lært om interkulturel kommunikation? </a:t>
            </a:r>
            <a:br>
              <a:rPr lang="da-DK" sz="2000" dirty="0">
                <a:effectLst/>
                <a:latin typeface="Calibri" panose="020F0502020204030204" pitchFamily="34" charset="0"/>
                <a:ea typeface="Calibri" panose="020F0502020204030204" pitchFamily="34" charset="0"/>
                <a:cs typeface="Times New Roman" panose="02020603050405020304" pitchFamily="18" charset="0"/>
              </a:rPr>
            </a:br>
            <a:r>
              <a:rPr lang="da-DK" sz="2000" dirty="0">
                <a:effectLst/>
                <a:latin typeface="Calibri" panose="020F0502020204030204" pitchFamily="34" charset="0"/>
                <a:ea typeface="Calibri" panose="020F0502020204030204" pitchFamily="34" charset="0"/>
                <a:cs typeface="Times New Roman" panose="02020603050405020304" pitchFamily="18" charset="0"/>
              </a:rPr>
              <a:t>Hvad vil jeg ellers gerne vide? </a:t>
            </a:r>
            <a:br>
              <a:rPr lang="da-DK" sz="2000" dirty="0">
                <a:effectLst/>
                <a:latin typeface="Calibri" panose="020F0502020204030204" pitchFamily="34" charset="0"/>
                <a:ea typeface="Calibri" panose="020F0502020204030204" pitchFamily="34" charset="0"/>
                <a:cs typeface="Times New Roman" panose="02020603050405020304" pitchFamily="18" charset="0"/>
              </a:rPr>
            </a:br>
            <a:r>
              <a:rPr lang="da-DK" sz="2000" dirty="0">
                <a:effectLst/>
                <a:latin typeface="Calibri" panose="020F0502020204030204" pitchFamily="34" charset="0"/>
                <a:ea typeface="Calibri" panose="020F0502020204030204" pitchFamily="34" charset="0"/>
                <a:cs typeface="Times New Roman" panose="02020603050405020304" pitchFamily="18" charset="0"/>
              </a:rPr>
              <a:t>Hvilke ændringer vil jeg foretage i min nuværende praksis for at sikre, at alle kulturelle hensyn er på plads for de mennesker, som jeg tager mig af?</a:t>
            </a:r>
            <a:endParaRPr lang="de-DE" sz="2000" dirty="0"/>
          </a:p>
        </p:txBody>
      </p:sp>
      <p:sp>
        <p:nvSpPr>
          <p:cNvPr id="4" name="Foliennummernplatzhalter 3">
            <a:extLst>
              <a:ext uri="{FF2B5EF4-FFF2-40B4-BE49-F238E27FC236}">
                <a16:creationId xmlns:a16="http://schemas.microsoft.com/office/drawing/2014/main" xmlns="" id="{70555B2F-9697-4908-AF16-6E9DF8E2DB6A}"/>
              </a:ext>
            </a:extLst>
          </p:cNvPr>
          <p:cNvSpPr>
            <a:spLocks noGrp="1"/>
          </p:cNvSpPr>
          <p:nvPr>
            <p:ph type="sldNum" sz="quarter" idx="12"/>
          </p:nvPr>
        </p:nvSpPr>
        <p:spPr/>
        <p:txBody>
          <a:bodyPr/>
          <a:lstStyle/>
          <a:p>
            <a:fld id="{C014DD1E-5D91-48A3-AD6D-45FBA980D106}" type="slidenum">
              <a:rPr lang="en-GB" smtClean="0"/>
              <a:t>32</a:t>
            </a:fld>
            <a:endParaRPr lang="en-GB"/>
          </a:p>
        </p:txBody>
      </p:sp>
      <p:pic>
        <p:nvPicPr>
          <p:cNvPr id="5" name="Picture 4">
            <a:extLst>
              <a:ext uri="{FF2B5EF4-FFF2-40B4-BE49-F238E27FC236}">
                <a16:creationId xmlns:a16="http://schemas.microsoft.com/office/drawing/2014/main" xmlns="" id="{E3008A24-6678-4416-8280-E445AEDA1AE2}"/>
              </a:ext>
            </a:extLst>
          </p:cNvPr>
          <p:cNvPicPr>
            <a:picLocks noChangeAspect="1"/>
          </p:cNvPicPr>
          <p:nvPr/>
        </p:nvPicPr>
        <p:blipFill>
          <a:blip r:embed="rId2"/>
          <a:stretch>
            <a:fillRect/>
          </a:stretch>
        </p:blipFill>
        <p:spPr>
          <a:xfrm>
            <a:off x="10592949" y="5415123"/>
            <a:ext cx="1036410" cy="1030313"/>
          </a:xfrm>
          <a:prstGeom prst="rect">
            <a:avLst/>
          </a:prstGeom>
        </p:spPr>
      </p:pic>
    </p:spTree>
    <p:extLst>
      <p:ext uri="{BB962C8B-B14F-4D97-AF65-F5344CB8AC3E}">
        <p14:creationId xmlns:p14="http://schemas.microsoft.com/office/powerpoint/2010/main" val="21736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180" y="3789040"/>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810" y="400540"/>
            <a:ext cx="9598700" cy="1485900"/>
          </a:xfrm>
        </p:spPr>
        <p:txBody>
          <a:bodyPr/>
          <a:lstStyle/>
          <a:p>
            <a:r>
              <a:rPr lang="de-DE" dirty="0"/>
              <a:t>Mød Eva og Ben</a:t>
            </a:r>
            <a:endParaRPr lang="en-GB" dirty="0"/>
          </a:p>
        </p:txBody>
      </p:sp>
      <p:sp>
        <p:nvSpPr>
          <p:cNvPr id="3" name="Content Placeholder 2"/>
          <p:cNvSpPr>
            <a:spLocks noGrp="1"/>
          </p:cNvSpPr>
          <p:nvPr>
            <p:ph idx="1"/>
          </p:nvPr>
        </p:nvSpPr>
        <p:spPr>
          <a:xfrm>
            <a:off x="786026" y="1325719"/>
            <a:ext cx="11026884" cy="5328592"/>
          </a:xfrm>
        </p:spPr>
        <p:txBody>
          <a:bodyPr/>
          <a:lstStyle/>
          <a:p>
            <a:pPr marL="0" indent="0">
              <a:buNone/>
            </a:pPr>
            <a:r>
              <a:rPr lang="da-DK" b="1" dirty="0"/>
              <a:t>Ben</a:t>
            </a:r>
            <a:r>
              <a:rPr lang="da-DK" dirty="0"/>
              <a:t>: "Nogle gange er jeg ikke sikker på, om patienterne virkelig kan åbne sig, hvis en tredje person, som de ikke kender, er involveret i kommunikationsprocessen."</a:t>
            </a:r>
            <a:endParaRPr lang="en-GB" dirty="0"/>
          </a:p>
          <a:p>
            <a:pPr marL="0" indent="0">
              <a:buNone/>
            </a:pPr>
            <a:r>
              <a:rPr lang="da-DK" b="1" dirty="0"/>
              <a:t>Eva</a:t>
            </a:r>
            <a:r>
              <a:rPr lang="da-DK" dirty="0"/>
              <a:t>: "En tyrkisk ven har fortalt mig, at det tyrkiske sprog har meget blomstrende udtryk. Hvis man vil lykønske nogen, siger man f.eks. noget i retning af: 'Må dine øjne blive oplyst'. Og hun har også fortalt mig, at følelser udtrykkes meget intenst."</a:t>
            </a:r>
            <a:endParaRPr lang="en-GB" dirty="0"/>
          </a:p>
          <a:p>
            <a:pPr marL="0" indent="0">
              <a:buNone/>
            </a:pPr>
            <a:r>
              <a:rPr lang="da-DK" b="1" dirty="0"/>
              <a:t>Ben</a:t>
            </a:r>
            <a:r>
              <a:rPr lang="da-DK" dirty="0"/>
              <a:t>: "Jeg må indrømme, at jeg nogle gange føler mig lidt utilpas over den varme og imødekommende måde, de behandler os på. Jeg synes, det er svært at forklare, at vi ikke kan blive og spise hos dem uden at virke stødende."</a:t>
            </a:r>
            <a:endParaRPr lang="en-GB" dirty="0"/>
          </a:p>
          <a:p>
            <a:pPr marL="0" indent="0">
              <a:buNone/>
            </a:pPr>
            <a:r>
              <a:rPr lang="da-DK" b="1" dirty="0"/>
              <a:t>Eva</a:t>
            </a:r>
            <a:r>
              <a:rPr lang="da-DK" dirty="0"/>
              <a:t>: "Jeg er også nogle gange lidt irriteret over familieforholdene og den måde, som familiemedlemmerne opfører sig på indbyrdes. De kysser hinanden, selv blandt familiemedlemmer af samme køn. På den anden side ser det nogle gange ud til, at de råber meget højt ad hinanden, så jeg er ikke sikker på, om de skændes eller bare diskuterer højlydt." </a:t>
            </a:r>
            <a:endParaRPr lang="en-GB" dirty="0"/>
          </a:p>
          <a:p>
            <a:pPr marL="0" indent="0">
              <a:buNone/>
            </a:pPr>
            <a:r>
              <a:rPr lang="da-DK" b="1" dirty="0"/>
              <a:t>Ben</a:t>
            </a:r>
            <a:r>
              <a:rPr lang="da-DK" dirty="0"/>
              <a:t>: "Vi er fremme. Lad os håbe på det bedste. Vi må rådgive fru Yildiz omhyggeligt, så hendes situation kan blive bedre."</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4</a:t>
            </a:fld>
            <a:endParaRPr lang="en-GB"/>
          </a:p>
        </p:txBody>
      </p:sp>
    </p:spTree>
    <p:extLst>
      <p:ext uri="{BB962C8B-B14F-4D97-AF65-F5344CB8AC3E}">
        <p14:creationId xmlns:p14="http://schemas.microsoft.com/office/powerpoint/2010/main" val="218049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sz="5400" dirty="0"/>
              <a:t>Faldgruber i </a:t>
            </a:r>
            <a:r>
              <a:rPr lang="da-DK" sz="5400" dirty="0" err="1"/>
              <a:t>interKULTUREL</a:t>
            </a:r>
            <a:r>
              <a:rPr lang="da-DK" sz="5400" dirty="0"/>
              <a:t> kommunikation</a:t>
            </a:r>
          </a:p>
        </p:txBody>
      </p:sp>
      <p:sp>
        <p:nvSpPr>
          <p:cNvPr id="4" name="Slide Number Placeholder 3"/>
          <p:cNvSpPr>
            <a:spLocks noGrp="1"/>
          </p:cNvSpPr>
          <p:nvPr>
            <p:ph type="sldNum" sz="quarter" idx="12"/>
          </p:nvPr>
        </p:nvSpPr>
        <p:spPr/>
        <p:txBody>
          <a:bodyPr/>
          <a:lstStyle/>
          <a:p>
            <a:fld id="{C014DD1E-5D91-48A3-AD6D-45FBA980D106}" type="slidenum">
              <a:rPr lang="en-GB" smtClean="0"/>
              <a:t>5</a:t>
            </a:fld>
            <a:endParaRPr lang="en-GB" dirty="0"/>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661" y="744469"/>
            <a:ext cx="10671337" cy="5349671"/>
            <a:chOff x="752858" y="744469"/>
            <a:chExt cx="10674117" cy="5349671"/>
          </a:xfrm>
        </p:grpSpPr>
        <p:sp>
          <p:nvSpPr>
            <p:cNvPr id="11"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xmlns="" id="{0CDA5809-5664-4520-ADC8-6959936A11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nhaltsplatzhalter 4">
            <a:extLst>
              <a:ext uri="{FF2B5EF4-FFF2-40B4-BE49-F238E27FC236}">
                <a16:creationId xmlns:a16="http://schemas.microsoft.com/office/drawing/2014/main" xmlns="" id="{098994EC-83F1-4817-8988-0B20836E73F1}"/>
              </a:ext>
            </a:extLst>
          </p:cNvPr>
          <p:cNvPicPr>
            <a:picLocks noGrp="1" noChangeAspect="1"/>
          </p:cNvPicPr>
          <p:nvPr>
            <p:ph idx="1"/>
          </p:nvPr>
        </p:nvPicPr>
        <p:blipFill>
          <a:blip r:embed="rId2"/>
          <a:stretch>
            <a:fillRect/>
          </a:stretch>
        </p:blipFill>
        <p:spPr>
          <a:xfrm>
            <a:off x="882603" y="640080"/>
            <a:ext cx="4209472" cy="5577840"/>
          </a:xfrm>
          <a:prstGeom prst="rect">
            <a:avLst/>
          </a:prstGeom>
        </p:spPr>
      </p:pic>
      <p:sp>
        <p:nvSpPr>
          <p:cNvPr id="16" name="Freeform 6">
            <a:extLst>
              <a:ext uri="{FF2B5EF4-FFF2-40B4-BE49-F238E27FC236}">
                <a16:creationId xmlns:a16="http://schemas.microsoft.com/office/drawing/2014/main" xmlns="" id="{D4C54414-6E76-4C63-9BDF-ED19F3B331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5410930" y="744469"/>
            <a:ext cx="3274815"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 name="Titel 2">
            <a:extLst>
              <a:ext uri="{FF2B5EF4-FFF2-40B4-BE49-F238E27FC236}">
                <a16:creationId xmlns:a16="http://schemas.microsoft.com/office/drawing/2014/main" xmlns="" id="{299A3F4C-1EB3-4472-9AAC-2BD3A3407A38}"/>
              </a:ext>
            </a:extLst>
          </p:cNvPr>
          <p:cNvSpPr>
            <a:spLocks noGrp="1"/>
          </p:cNvSpPr>
          <p:nvPr>
            <p:ph type="title"/>
          </p:nvPr>
        </p:nvSpPr>
        <p:spPr>
          <a:xfrm>
            <a:off x="5878388" y="1480930"/>
            <a:ext cx="5864465" cy="3254321"/>
          </a:xfrm>
        </p:spPr>
        <p:txBody>
          <a:bodyPr vert="horz" lIns="91440" tIns="45720" rIns="91440" bIns="45720" rtlCol="0" anchor="b">
            <a:normAutofit/>
          </a:bodyPr>
          <a:lstStyle/>
          <a:p>
            <a:pPr defTabSz="914400"/>
            <a:r>
              <a:rPr lang="en-US" sz="4300" cap="all" dirty="0" err="1">
                <a:latin typeface="+mn-lt"/>
              </a:rPr>
              <a:t>Hvad</a:t>
            </a:r>
            <a:r>
              <a:rPr lang="en-US" sz="4300" cap="all" dirty="0">
                <a:latin typeface="+mn-lt"/>
              </a:rPr>
              <a:t> </a:t>
            </a:r>
            <a:r>
              <a:rPr lang="en-US" sz="4300" cap="all" dirty="0" err="1">
                <a:latin typeface="+mn-lt"/>
              </a:rPr>
              <a:t>sker</a:t>
            </a:r>
            <a:r>
              <a:rPr lang="en-US" sz="4300" cap="all" dirty="0">
                <a:latin typeface="+mn-lt"/>
              </a:rPr>
              <a:t> der her?</a:t>
            </a:r>
            <a:br>
              <a:rPr lang="en-US" sz="4300" cap="all" dirty="0">
                <a:latin typeface="+mn-lt"/>
              </a:rPr>
            </a:br>
            <a:r>
              <a:rPr lang="en-US" sz="4300" cap="all" dirty="0">
                <a:latin typeface="+mn-lt"/>
              </a:rPr>
              <a:t/>
            </a:r>
            <a:br>
              <a:rPr lang="en-US" sz="4300" cap="all" dirty="0">
                <a:latin typeface="+mn-lt"/>
              </a:rPr>
            </a:br>
            <a:r>
              <a:rPr lang="en-US" sz="4300" cap="all" dirty="0" err="1">
                <a:latin typeface="+mn-lt"/>
              </a:rPr>
              <a:t>Hvilke</a:t>
            </a:r>
            <a:r>
              <a:rPr lang="en-US" sz="4300" cap="all" dirty="0">
                <a:latin typeface="+mn-lt"/>
              </a:rPr>
              <a:t> </a:t>
            </a:r>
            <a:r>
              <a:rPr lang="en-US" sz="4300" cap="all" dirty="0" err="1">
                <a:latin typeface="+mn-lt"/>
              </a:rPr>
              <a:t>faldgruber</a:t>
            </a:r>
            <a:r>
              <a:rPr lang="en-US" sz="4300" cap="all" dirty="0">
                <a:latin typeface="+mn-lt"/>
              </a:rPr>
              <a:t> </a:t>
            </a:r>
            <a:r>
              <a:rPr lang="en-US" sz="4300" cap="all" dirty="0" err="1">
                <a:latin typeface="+mn-lt"/>
              </a:rPr>
              <a:t>kan</a:t>
            </a:r>
            <a:r>
              <a:rPr lang="en-US" sz="4300" cap="all" dirty="0">
                <a:latin typeface="+mn-lt"/>
              </a:rPr>
              <a:t> du se I </a:t>
            </a:r>
            <a:r>
              <a:rPr lang="en-US" sz="4300" cap="all" dirty="0" err="1">
                <a:latin typeface="+mn-lt"/>
              </a:rPr>
              <a:t>denne</a:t>
            </a:r>
            <a:r>
              <a:rPr lang="en-US" sz="4300" cap="all" dirty="0">
                <a:latin typeface="+mn-lt"/>
              </a:rPr>
              <a:t> situation?</a:t>
            </a:r>
          </a:p>
        </p:txBody>
      </p:sp>
      <p:sp>
        <p:nvSpPr>
          <p:cNvPr id="2" name="Slide Number Placeholder 1"/>
          <p:cNvSpPr>
            <a:spLocks noGrp="1"/>
          </p:cNvSpPr>
          <p:nvPr>
            <p:ph type="sldNum" sz="quarter" idx="12"/>
          </p:nvPr>
        </p:nvSpPr>
        <p:spPr>
          <a:xfrm>
            <a:off x="9828122" y="6453386"/>
            <a:ext cx="1595877" cy="404614"/>
          </a:xfrm>
        </p:spPr>
        <p:txBody>
          <a:bodyPr vert="horz" lIns="91440" tIns="45720" rIns="91440" bIns="45720" rtlCol="0" anchor="ctr">
            <a:normAutofit/>
          </a:bodyPr>
          <a:lstStyle/>
          <a:p>
            <a:pPr defTabSz="914400">
              <a:spcAft>
                <a:spcPts val="600"/>
              </a:spcAft>
            </a:pPr>
            <a:fld id="{C014DD1E-5D91-48A3-AD6D-45FBA980D106}" type="slidenum">
              <a:rPr lang="en-US" smtClean="0"/>
              <a:pPr defTabSz="914400">
                <a:spcAft>
                  <a:spcPts val="600"/>
                </a:spcAft>
              </a:pPr>
              <a:t>6</a:t>
            </a:fld>
            <a:endParaRPr lang="en-US" dirty="0"/>
          </a:p>
        </p:txBody>
      </p:sp>
      <p:pic>
        <p:nvPicPr>
          <p:cNvPr id="4" name="Picture 3">
            <a:extLst>
              <a:ext uri="{FF2B5EF4-FFF2-40B4-BE49-F238E27FC236}">
                <a16:creationId xmlns:a16="http://schemas.microsoft.com/office/drawing/2014/main" xmlns="" id="{A3976E34-52A4-4CC2-A112-C0AB524997BB}"/>
              </a:ext>
            </a:extLst>
          </p:cNvPr>
          <p:cNvPicPr>
            <a:picLocks noChangeAspect="1"/>
          </p:cNvPicPr>
          <p:nvPr/>
        </p:nvPicPr>
        <p:blipFill>
          <a:blip r:embed="rId3"/>
          <a:stretch>
            <a:fillRect/>
          </a:stretch>
        </p:blipFill>
        <p:spPr>
          <a:xfrm>
            <a:off x="10939324" y="5315000"/>
            <a:ext cx="969348" cy="963251"/>
          </a:xfrm>
          <a:prstGeom prst="rect">
            <a:avLst/>
          </a:prstGeom>
        </p:spPr>
      </p:pic>
      <p:sp>
        <p:nvSpPr>
          <p:cNvPr id="6" name="TextBox 5">
            <a:extLst>
              <a:ext uri="{FF2B5EF4-FFF2-40B4-BE49-F238E27FC236}">
                <a16:creationId xmlns:a16="http://schemas.microsoft.com/office/drawing/2014/main" xmlns="" id="{25432576-19FD-4718-934D-ABADF746E4D7}"/>
              </a:ext>
            </a:extLst>
          </p:cNvPr>
          <p:cNvSpPr txBox="1"/>
          <p:nvPr/>
        </p:nvSpPr>
        <p:spPr>
          <a:xfrm>
            <a:off x="405780" y="6278251"/>
            <a:ext cx="4896544"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Kilde</a:t>
            </a:r>
            <a:r>
              <a:rPr kumimoji="0" lang="en-GB" sz="1800" b="0" i="0" u="none" strike="noStrike" kern="1200" cap="none" spc="0" normalizeH="0" baseline="0" noProof="0" dirty="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 Larson, Gary (2014): The complete </a:t>
            </a:r>
            <a:r>
              <a:rPr kumimoji="0" lang="en-GB" sz="1800" b="0" i="0" u="none" strike="noStrike" kern="1200" cap="none" spc="0" normalizeH="0" baseline="0" noProof="0" dirty="0" err="1">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farside</a:t>
            </a:r>
            <a:r>
              <a:rPr kumimoji="0" lang="en-GB" sz="1800" b="0" i="0" u="none" strike="noStrike" kern="1200" cap="none" spc="0" normalizeH="0" baseline="0" noProof="0" dirty="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de-DE" sz="2400" b="0" i="0" u="none" strike="noStrike" kern="1200" cap="none" spc="0" normalizeH="0" baseline="0" noProof="0" dirty="0">
              <a:ln>
                <a:noFill/>
              </a:ln>
              <a:solidFill>
                <a:srgbClr val="D8D8D8"/>
              </a:solidFill>
              <a:effectLst/>
              <a:uLnTx/>
              <a:uFillTx/>
              <a:latin typeface="Calibri"/>
              <a:ea typeface="+mn-ea"/>
              <a:cs typeface="+mn-cs"/>
            </a:endParaRPr>
          </a:p>
        </p:txBody>
      </p:sp>
    </p:spTree>
    <p:extLst>
      <p:ext uri="{BB962C8B-B14F-4D97-AF65-F5344CB8AC3E}">
        <p14:creationId xmlns:p14="http://schemas.microsoft.com/office/powerpoint/2010/main" val="3372319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1EBCF7-9FFD-4384-BB4E-C8B6B638571D}"/>
              </a:ext>
            </a:extLst>
          </p:cNvPr>
          <p:cNvSpPr>
            <a:spLocks noGrp="1"/>
          </p:cNvSpPr>
          <p:nvPr>
            <p:ph type="title"/>
          </p:nvPr>
        </p:nvSpPr>
        <p:spPr/>
        <p:txBody>
          <a:bodyPr/>
          <a:lstStyle/>
          <a:p>
            <a:r>
              <a:rPr lang="de-DE" dirty="0"/>
              <a:t>Faldgruber i </a:t>
            </a:r>
            <a:r>
              <a:rPr lang="de-DE" dirty="0" err="1"/>
              <a:t>interkulturel</a:t>
            </a:r>
            <a:r>
              <a:rPr lang="de-DE" dirty="0"/>
              <a:t> kommunikation: sprogforskelle</a:t>
            </a:r>
          </a:p>
        </p:txBody>
      </p:sp>
      <p:sp>
        <p:nvSpPr>
          <p:cNvPr id="3" name="Inhaltsplatzhalter 2">
            <a:extLst>
              <a:ext uri="{FF2B5EF4-FFF2-40B4-BE49-F238E27FC236}">
                <a16:creationId xmlns:a16="http://schemas.microsoft.com/office/drawing/2014/main" xmlns="" id="{E6E06139-ED27-4BF3-84E4-64552C796DA4}"/>
              </a:ext>
            </a:extLst>
          </p:cNvPr>
          <p:cNvSpPr>
            <a:spLocks noGrp="1"/>
          </p:cNvSpPr>
          <p:nvPr>
            <p:ph idx="1"/>
          </p:nvPr>
        </p:nvSpPr>
        <p:spPr/>
        <p:txBody>
          <a:bodyPr>
            <a:normAutofit/>
          </a:bodyPr>
          <a:lstStyle/>
          <a:p>
            <a:pPr>
              <a:lnSpc>
                <a:spcPct val="150000"/>
              </a:lnSpc>
              <a:spcBef>
                <a:spcPts val="600"/>
              </a:spcBef>
              <a:spcAft>
                <a:spcPts val="600"/>
              </a:spcAft>
              <a:tabLst>
                <a:tab pos="457200" algn="l"/>
              </a:tabLst>
            </a:pPr>
            <a:r>
              <a:rPr lang="da-DK" sz="2000" dirty="0">
                <a:effectLst/>
                <a:latin typeface="Calibri" panose="020F0502020204030204" pitchFamily="34" charset="0"/>
                <a:ea typeface="Calibri" panose="020F0502020204030204" pitchFamily="34" charset="0"/>
                <a:cs typeface="Calibri" panose="020F0502020204030204" pitchFamily="34" charset="0"/>
              </a:rPr>
              <a:t>Sprogforskelle = åbenlys barriere for interkulturel kommunikation. </a:t>
            </a:r>
          </a:p>
          <a:p>
            <a:pPr>
              <a:lnSpc>
                <a:spcPct val="150000"/>
              </a:lnSpc>
              <a:spcBef>
                <a:spcPts val="600"/>
              </a:spcBef>
              <a:spcAft>
                <a:spcPts val="600"/>
              </a:spcAft>
              <a:tabLst>
                <a:tab pos="457200" algn="l"/>
              </a:tabLst>
            </a:pPr>
            <a:r>
              <a:rPr lang="da-DK" sz="2000" dirty="0">
                <a:effectLst/>
                <a:latin typeface="Calibri" panose="020F0502020204030204" pitchFamily="34" charset="0"/>
                <a:ea typeface="Calibri" panose="020F0502020204030204" pitchFamily="34" charset="0"/>
                <a:cs typeface="Calibri" panose="020F0502020204030204" pitchFamily="34" charset="0"/>
              </a:rPr>
              <a:t>Dialekter, forskellige accenter og slang kan skabe problemer, selvom man taler det samme sprog. </a:t>
            </a:r>
          </a:p>
          <a:p>
            <a:pPr>
              <a:lnSpc>
                <a:spcPct val="150000"/>
              </a:lnSpc>
              <a:spcBef>
                <a:spcPts val="600"/>
              </a:spcBef>
              <a:spcAft>
                <a:spcPts val="600"/>
              </a:spcAft>
              <a:tabLst>
                <a:tab pos="457200" algn="l"/>
              </a:tabLst>
            </a:pPr>
            <a:r>
              <a:rPr lang="da-DK" sz="2000" dirty="0">
                <a:effectLst/>
                <a:latin typeface="Calibri" panose="020F0502020204030204" pitchFamily="34" charset="0"/>
                <a:ea typeface="Calibri" panose="020F0502020204030204" pitchFamily="34" charset="0"/>
                <a:cs typeface="Calibri" panose="020F0502020204030204" pitchFamily="34" charset="0"/>
              </a:rPr>
              <a:t>Ord kan ikke nødvendigvis oversættes nøjagtigt fra et sprog til et andet. </a:t>
            </a:r>
          </a:p>
          <a:p>
            <a:pPr>
              <a:lnSpc>
                <a:spcPct val="150000"/>
              </a:lnSpc>
              <a:spcBef>
                <a:spcPts val="600"/>
              </a:spcBef>
              <a:spcAft>
                <a:spcPts val="600"/>
              </a:spcAft>
              <a:tabLst>
                <a:tab pos="457200" algn="l"/>
              </a:tabLst>
            </a:pPr>
            <a:r>
              <a:rPr lang="da-DK" sz="2000" dirty="0">
                <a:effectLst/>
                <a:latin typeface="Calibri" panose="020F0502020204030204" pitchFamily="34" charset="0"/>
                <a:ea typeface="Calibri" panose="020F0502020204030204" pitchFamily="34" charset="0"/>
                <a:cs typeface="Calibri" panose="020F0502020204030204" pitchFamily="34" charset="0"/>
              </a:rPr>
              <a:t>Hvis der bruges en tolk, får samtalen en anden karakter, når en tredje person kommer ind i billedet.</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xmlns="" id="{1FE372D4-EA9C-459E-8C03-BF99CA73CE2A}"/>
              </a:ext>
            </a:extLst>
          </p:cNvPr>
          <p:cNvSpPr>
            <a:spLocks noGrp="1"/>
          </p:cNvSpPr>
          <p:nvPr>
            <p:ph type="sldNum" sz="quarter" idx="12"/>
          </p:nvPr>
        </p:nvSpPr>
        <p:spPr/>
        <p:txBody>
          <a:bodyPr/>
          <a:lstStyle/>
          <a:p>
            <a:fld id="{C014DD1E-5D91-48A3-AD6D-45FBA980D106}" type="slidenum">
              <a:rPr lang="en-GB" smtClean="0"/>
              <a:t>7</a:t>
            </a:fld>
            <a:endParaRPr lang="en-GB" dirty="0"/>
          </a:p>
        </p:txBody>
      </p:sp>
    </p:spTree>
    <p:extLst>
      <p:ext uri="{BB962C8B-B14F-4D97-AF65-F5344CB8AC3E}">
        <p14:creationId xmlns:p14="http://schemas.microsoft.com/office/powerpoint/2010/main" val="28403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1EBCF7-9FFD-4384-BB4E-C8B6B638571D}"/>
              </a:ext>
            </a:extLst>
          </p:cNvPr>
          <p:cNvSpPr>
            <a:spLocks noGrp="1"/>
          </p:cNvSpPr>
          <p:nvPr>
            <p:ph type="title"/>
          </p:nvPr>
        </p:nvSpPr>
        <p:spPr>
          <a:xfrm>
            <a:off x="1027887" y="387941"/>
            <a:ext cx="9598700" cy="1485900"/>
          </a:xfrm>
        </p:spPr>
        <p:txBody>
          <a:bodyPr>
            <a:normAutofit fontScale="90000"/>
          </a:bodyPr>
          <a:lstStyle/>
          <a:p>
            <a:r>
              <a:rPr lang="de-DE" dirty="0"/>
              <a:t>Faldgruber i </a:t>
            </a:r>
            <a:r>
              <a:rPr lang="de-DE" dirty="0" err="1"/>
              <a:t>interkulturel</a:t>
            </a:r>
            <a:r>
              <a:rPr lang="de-DE" dirty="0"/>
              <a:t> kommunikation: Nonverbal kommunikation</a:t>
            </a:r>
          </a:p>
        </p:txBody>
      </p:sp>
      <p:sp>
        <p:nvSpPr>
          <p:cNvPr id="3" name="Inhaltsplatzhalter 2">
            <a:extLst>
              <a:ext uri="{FF2B5EF4-FFF2-40B4-BE49-F238E27FC236}">
                <a16:creationId xmlns:a16="http://schemas.microsoft.com/office/drawing/2014/main" xmlns="" id="{E6E06139-ED27-4BF3-84E4-64552C796DA4}"/>
              </a:ext>
            </a:extLst>
          </p:cNvPr>
          <p:cNvSpPr>
            <a:spLocks noGrp="1"/>
          </p:cNvSpPr>
          <p:nvPr>
            <p:ph idx="1"/>
          </p:nvPr>
        </p:nvSpPr>
        <p:spPr>
          <a:xfrm>
            <a:off x="1341884" y="1873841"/>
            <a:ext cx="5371241" cy="3695700"/>
          </a:xfrm>
        </p:spPr>
        <p:txBody>
          <a:bodyPr>
            <a:normAutofit/>
          </a:bodyPr>
          <a:lstStyle/>
          <a:p>
            <a:r>
              <a:rPr lang="da-DK" sz="2000" b="1" dirty="0">
                <a:effectLst/>
                <a:latin typeface="Calibri" panose="020F0502020204030204" pitchFamily="34" charset="0"/>
                <a:ea typeface="Calibri" panose="020F0502020204030204" pitchFamily="34" charset="0"/>
              </a:rPr>
              <a:t>Afstand</a:t>
            </a:r>
            <a:r>
              <a:rPr lang="da-DK" sz="2000" dirty="0">
                <a:effectLst/>
                <a:latin typeface="Calibri" panose="020F0502020204030204" pitchFamily="34" charset="0"/>
                <a:ea typeface="Calibri" panose="020F0502020204030204" pitchFamily="34" charset="0"/>
              </a:rPr>
              <a:t>: Hvilken afstand føles behagelig for dig, når du taler med en fremmed? Prøv det af! Har du nogensinde været i en situation, hvor din samtalepartner ikke holdt en "passende afstand"? Hvordan påvirkede det din samtale? </a:t>
            </a:r>
          </a:p>
          <a:p>
            <a:r>
              <a:rPr lang="da-DK" sz="2000" b="1" dirty="0">
                <a:effectLst/>
                <a:latin typeface="Calibri" panose="020F0502020204030204" pitchFamily="34" charset="0"/>
                <a:ea typeface="Calibri" panose="020F0502020204030204" pitchFamily="34" charset="0"/>
              </a:rPr>
              <a:t>Gestik</a:t>
            </a:r>
            <a:r>
              <a:rPr lang="da-DK" sz="2000" dirty="0">
                <a:effectLst/>
                <a:latin typeface="Calibri" panose="020F0502020204030204" pitchFamily="34" charset="0"/>
                <a:ea typeface="Calibri" panose="020F0502020204030204" pitchFamily="34" charset="0"/>
              </a:rPr>
              <a:t>: Kender du betydningen af gestikken på billederne i mindst to forskellige kulturer? </a:t>
            </a:r>
          </a:p>
          <a:p>
            <a:r>
              <a:rPr lang="da-DK" sz="2000" b="1" dirty="0">
                <a:effectLst/>
                <a:latin typeface="Calibri" panose="020F0502020204030204" pitchFamily="34" charset="0"/>
                <a:ea typeface="Calibri" panose="020F0502020204030204" pitchFamily="34" charset="0"/>
              </a:rPr>
              <a:t>Mimik</a:t>
            </a:r>
            <a:r>
              <a:rPr lang="da-DK" sz="2000" dirty="0">
                <a:effectLst/>
                <a:latin typeface="Calibri" panose="020F0502020204030204" pitchFamily="34" charset="0"/>
                <a:ea typeface="Calibri" panose="020F0502020204030204" pitchFamily="34" charset="0"/>
              </a:rPr>
              <a:t>: Diskuter, hvad det betyder i din kulturelle kontekst at se nogen i øjnene. Kan du komme i tanke om andre eksempler?</a:t>
            </a:r>
            <a:endParaRPr lang="de-DE" sz="2400" dirty="0"/>
          </a:p>
        </p:txBody>
      </p:sp>
      <p:sp>
        <p:nvSpPr>
          <p:cNvPr id="4" name="Foliennummernplatzhalter 3">
            <a:extLst>
              <a:ext uri="{FF2B5EF4-FFF2-40B4-BE49-F238E27FC236}">
                <a16:creationId xmlns:a16="http://schemas.microsoft.com/office/drawing/2014/main" xmlns="" id="{1FE372D4-EA9C-459E-8C03-BF99CA73CE2A}"/>
              </a:ext>
            </a:extLst>
          </p:cNvPr>
          <p:cNvSpPr>
            <a:spLocks noGrp="1"/>
          </p:cNvSpPr>
          <p:nvPr>
            <p:ph type="sldNum" sz="quarter" idx="12"/>
          </p:nvPr>
        </p:nvSpPr>
        <p:spPr/>
        <p:txBody>
          <a:bodyPr/>
          <a:lstStyle/>
          <a:p>
            <a:fld id="{C014DD1E-5D91-48A3-AD6D-45FBA980D106}" type="slidenum">
              <a:rPr lang="en-GB" smtClean="0"/>
              <a:t>8</a:t>
            </a:fld>
            <a:endParaRPr lang="en-GB" dirty="0"/>
          </a:p>
        </p:txBody>
      </p:sp>
      <p:pic>
        <p:nvPicPr>
          <p:cNvPr id="6" name="Picture 5">
            <a:extLst>
              <a:ext uri="{FF2B5EF4-FFF2-40B4-BE49-F238E27FC236}">
                <a16:creationId xmlns:a16="http://schemas.microsoft.com/office/drawing/2014/main" xmlns="" id="{985A8F44-87AA-40FB-BFE3-66A026AD9BA0}"/>
              </a:ext>
            </a:extLst>
          </p:cNvPr>
          <p:cNvPicPr>
            <a:picLocks noChangeAspect="1"/>
          </p:cNvPicPr>
          <p:nvPr/>
        </p:nvPicPr>
        <p:blipFill>
          <a:blip r:embed="rId2"/>
          <a:stretch>
            <a:fillRect/>
          </a:stretch>
        </p:blipFill>
        <p:spPr>
          <a:xfrm>
            <a:off x="10990956" y="5611265"/>
            <a:ext cx="1033197" cy="102296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174" y="1572248"/>
            <a:ext cx="3153420" cy="4449348"/>
          </a:xfrm>
          <a:prstGeom prst="rect">
            <a:avLst/>
          </a:prstGeom>
        </p:spPr>
      </p:pic>
    </p:spTree>
    <p:extLst>
      <p:ext uri="{BB962C8B-B14F-4D97-AF65-F5344CB8AC3E}">
        <p14:creationId xmlns:p14="http://schemas.microsoft.com/office/powerpoint/2010/main" val="15090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1C596E-E7CF-453D-8C22-28D71CEDCA51}"/>
              </a:ext>
            </a:extLst>
          </p:cNvPr>
          <p:cNvSpPr>
            <a:spLocks noGrp="1"/>
          </p:cNvSpPr>
          <p:nvPr>
            <p:ph type="title"/>
          </p:nvPr>
        </p:nvSpPr>
        <p:spPr>
          <a:xfrm>
            <a:off x="1023295" y="685800"/>
            <a:ext cx="10490791" cy="1485900"/>
          </a:xfrm>
        </p:spPr>
        <p:txBody>
          <a:bodyPr vert="horz" lIns="91440" tIns="45720" rIns="91440" bIns="45720" rtlCol="0">
            <a:normAutofit/>
          </a:bodyPr>
          <a:lstStyle/>
          <a:p>
            <a:pPr defTabSz="914400"/>
            <a:r>
              <a:rPr lang="da-DK" sz="4100" cap="all" dirty="0"/>
              <a:t>Faldgruber I </a:t>
            </a:r>
            <a:r>
              <a:rPr lang="da-DK" sz="4100" cap="all" dirty="0" err="1"/>
              <a:t>interKULTUREL</a:t>
            </a:r>
            <a:r>
              <a:rPr lang="da-DK" sz="4100" cap="all" dirty="0"/>
              <a:t> kommunikation: stereotyper</a:t>
            </a:r>
          </a:p>
        </p:txBody>
      </p:sp>
      <p:sp>
        <p:nvSpPr>
          <p:cNvPr id="14" name="Rectangle 13">
            <a:extLst>
              <a:ext uri="{FF2B5EF4-FFF2-40B4-BE49-F238E27FC236}">
                <a16:creationId xmlns:a16="http://schemas.microsoft.com/office/drawing/2014/main" xmlns="" id="{B9F89C22-0475-4427-B7C8-0269AD40E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xmlns="" id="{110D1FA9-C392-4301-89D0-98A0CE3C0260}"/>
              </a:ext>
            </a:extLst>
          </p:cNvPr>
          <p:cNvSpPr>
            <a:spLocks noGrp="1"/>
          </p:cNvSpPr>
          <p:nvPr>
            <p:ph idx="1"/>
          </p:nvPr>
        </p:nvSpPr>
        <p:spPr>
          <a:xfrm>
            <a:off x="1023295" y="2286000"/>
            <a:ext cx="5071116" cy="3581400"/>
          </a:xfrm>
        </p:spPr>
        <p:txBody>
          <a:bodyPr vert="horz" lIns="91440" tIns="45720" rIns="91440" bIns="45720" rtlCol="0">
            <a:normAutofit/>
          </a:bodyPr>
          <a:lstStyle/>
          <a:p>
            <a:pPr defTabSz="914400">
              <a:spcBef>
                <a:spcPts val="0"/>
              </a:spcBef>
              <a:spcAft>
                <a:spcPts val="6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Stereotyper og fordomme kan påvirke den måde, vi kommunikerer med hinanden på. </a:t>
            </a:r>
          </a:p>
          <a:p>
            <a:pPr defTabSz="914400">
              <a:spcBef>
                <a:spcPts val="0"/>
              </a:spcBef>
              <a:spcAft>
                <a:spcPts val="6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Der er både negative og positive stereotyper. </a:t>
            </a:r>
          </a:p>
          <a:p>
            <a:pPr defTabSz="914400">
              <a:spcBef>
                <a:spcPts val="0"/>
              </a:spcBef>
              <a:spcAft>
                <a:spcPts val="6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En øget bevidsthed om virkningerne af stereotyper kan minimere de negative virkninger, de kan have. </a:t>
            </a:r>
          </a:p>
          <a:p>
            <a:pPr defTabSz="914400">
              <a:spcBef>
                <a:spcPts val="0"/>
              </a:spcBef>
              <a:spcAft>
                <a:spcPts val="6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En selvreflekterende holdning består af at anerkende eksistensen af vores fordomme, forstå, hvordan de påvirker os, undersøge dem og </a:t>
            </a:r>
            <a:r>
              <a:rPr lang="da-DK" sz="1800" dirty="0">
                <a:latin typeface="Calibri" panose="020F0502020204030204" pitchFamily="34" charset="0"/>
                <a:ea typeface="Calibri" panose="020F0502020204030204" pitchFamily="34" charset="0"/>
                <a:cs typeface="Times New Roman" panose="02020603050405020304" pitchFamily="18" charset="0"/>
              </a:rPr>
              <a:t>skaffe sig</a:t>
            </a:r>
            <a:r>
              <a:rPr lang="da-DK" sz="1800" dirty="0">
                <a:effectLst/>
                <a:latin typeface="Calibri" panose="020F0502020204030204" pitchFamily="34" charset="0"/>
                <a:ea typeface="Calibri" panose="020F0502020204030204" pitchFamily="34" charset="0"/>
                <a:cs typeface="Times New Roman" panose="02020603050405020304" pitchFamily="18" charset="0"/>
              </a:rPr>
              <a:t> information.</a:t>
            </a:r>
            <a:endParaRPr lang="en-US" sz="1800" dirty="0"/>
          </a:p>
        </p:txBody>
      </p:sp>
      <p:sp>
        <p:nvSpPr>
          <p:cNvPr id="4" name="Foliennummernplatzhalter 3">
            <a:extLst>
              <a:ext uri="{FF2B5EF4-FFF2-40B4-BE49-F238E27FC236}">
                <a16:creationId xmlns:a16="http://schemas.microsoft.com/office/drawing/2014/main" xmlns="" id="{8E86C50B-6B54-4CC5-A37C-20535896865A}"/>
              </a:ext>
            </a:extLst>
          </p:cNvPr>
          <p:cNvSpPr>
            <a:spLocks noGrp="1"/>
          </p:cNvSpPr>
          <p:nvPr>
            <p:ph type="sldNum" sz="quarter" idx="12"/>
          </p:nvPr>
        </p:nvSpPr>
        <p:spPr>
          <a:xfrm>
            <a:off x="9470269" y="6453386"/>
            <a:ext cx="1595876" cy="404614"/>
          </a:xfrm>
        </p:spPr>
        <p:txBody>
          <a:bodyPr vert="horz" lIns="91440" tIns="45720" rIns="91440" bIns="45720" rtlCol="0">
            <a:normAutofit/>
          </a:bodyPr>
          <a:lstStyle/>
          <a:p>
            <a:pPr defTabSz="914400">
              <a:spcAft>
                <a:spcPts val="600"/>
              </a:spcAft>
            </a:pPr>
            <a:fld id="{C014DD1E-5D91-48A3-AD6D-45FBA980D106}" type="slidenum">
              <a:rPr lang="en-US" smtClean="0"/>
              <a:pPr defTabSz="914400">
                <a:spcAft>
                  <a:spcPts val="600"/>
                </a:spcAft>
              </a:pPr>
              <a:t>9</a:t>
            </a:fld>
            <a:endParaRPr lang="en-US" dirty="0"/>
          </a:p>
        </p:txBody>
      </p:sp>
      <p:sp>
        <p:nvSpPr>
          <p:cNvPr id="8" name="TextBox 7">
            <a:extLst>
              <a:ext uri="{FF2B5EF4-FFF2-40B4-BE49-F238E27FC236}">
                <a16:creationId xmlns:a16="http://schemas.microsoft.com/office/drawing/2014/main" xmlns="" id="{DB6E66C2-EA3E-48A0-91C2-1685A5CFEEE7}"/>
              </a:ext>
            </a:extLst>
          </p:cNvPr>
          <p:cNvSpPr txBox="1"/>
          <p:nvPr/>
        </p:nvSpPr>
        <p:spPr>
          <a:xfrm>
            <a:off x="6422269" y="2348880"/>
            <a:ext cx="5288586" cy="3170099"/>
          </a:xfrm>
          <a:prstGeom prst="rect">
            <a:avLst/>
          </a:prstGeom>
          <a:solidFill>
            <a:schemeClr val="accent3">
              <a:lumMod val="20000"/>
              <a:lumOff val="80000"/>
            </a:schemeClr>
          </a:solid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prstClr val="black"/>
                </a:solidFill>
                <a:effectLst/>
                <a:uLnTx/>
                <a:uFillTx/>
                <a:latin typeface="Calibri"/>
                <a:ea typeface="+mn-ea"/>
                <a:cs typeface="+mn-cs"/>
              </a:rPr>
              <a:t>Himlen er et sted hvor politiet er britisk, </a:t>
            </a:r>
            <a:br>
              <a:rPr kumimoji="0" lang="da-DK" sz="2000" b="0" i="0" u="none" strike="noStrike" kern="1200" cap="none" spc="0" normalizeH="0" baseline="0" noProof="0" dirty="0">
                <a:ln>
                  <a:noFill/>
                </a:ln>
                <a:solidFill>
                  <a:prstClr val="black"/>
                </a:solidFill>
                <a:effectLst/>
                <a:uLnTx/>
                <a:uFillTx/>
                <a:latin typeface="Calibri"/>
                <a:ea typeface="+mn-ea"/>
                <a:cs typeface="+mn-cs"/>
              </a:rPr>
            </a:br>
            <a:r>
              <a:rPr kumimoji="0" lang="da-DK" sz="2000" b="0" i="0" u="none" strike="noStrike" kern="1200" cap="none" spc="0" normalizeH="0" baseline="0" noProof="0" dirty="0">
                <a:ln>
                  <a:noFill/>
                </a:ln>
                <a:solidFill>
                  <a:prstClr val="black"/>
                </a:solidFill>
                <a:effectLst/>
                <a:uLnTx/>
                <a:uFillTx/>
                <a:latin typeface="Calibri"/>
                <a:ea typeface="+mn-ea"/>
                <a:cs typeface="+mn-cs"/>
              </a:rPr>
              <a:t>kokkene er italienere, </a:t>
            </a:r>
            <a:br>
              <a:rPr kumimoji="0" lang="da-DK" sz="2000" b="0" i="0" u="none" strike="noStrike" kern="1200" cap="none" spc="0" normalizeH="0" baseline="0" noProof="0" dirty="0">
                <a:ln>
                  <a:noFill/>
                </a:ln>
                <a:solidFill>
                  <a:prstClr val="black"/>
                </a:solidFill>
                <a:effectLst/>
                <a:uLnTx/>
                <a:uFillTx/>
                <a:latin typeface="Calibri"/>
                <a:ea typeface="+mn-ea"/>
                <a:cs typeface="+mn-cs"/>
              </a:rPr>
            </a:br>
            <a:r>
              <a:rPr kumimoji="0" lang="da-DK" sz="2000" b="0" i="0" u="none" strike="noStrike" kern="1200" cap="none" spc="0" normalizeH="0" baseline="0" noProof="0" dirty="0">
                <a:ln>
                  <a:noFill/>
                </a:ln>
                <a:solidFill>
                  <a:prstClr val="black"/>
                </a:solidFill>
                <a:effectLst/>
                <a:uLnTx/>
                <a:uFillTx/>
                <a:latin typeface="Calibri"/>
                <a:ea typeface="+mn-ea"/>
                <a:cs typeface="+mn-cs"/>
              </a:rPr>
              <a:t>mekanikerne er tyskere, </a:t>
            </a:r>
            <a:br>
              <a:rPr kumimoji="0" lang="da-DK" sz="2000" b="0" i="0" u="none" strike="noStrike" kern="1200" cap="none" spc="0" normalizeH="0" baseline="0" noProof="0" dirty="0">
                <a:ln>
                  <a:noFill/>
                </a:ln>
                <a:solidFill>
                  <a:prstClr val="black"/>
                </a:solidFill>
                <a:effectLst/>
                <a:uLnTx/>
                <a:uFillTx/>
                <a:latin typeface="Calibri"/>
                <a:ea typeface="+mn-ea"/>
                <a:cs typeface="+mn-cs"/>
              </a:rPr>
            </a:br>
            <a:r>
              <a:rPr kumimoji="0" lang="da-DK" sz="2000" b="0" i="0" u="none" strike="noStrike" kern="1200" cap="none" spc="0" normalizeH="0" baseline="0" noProof="0" dirty="0">
                <a:ln>
                  <a:noFill/>
                </a:ln>
                <a:solidFill>
                  <a:prstClr val="black"/>
                </a:solidFill>
                <a:effectLst/>
                <a:uLnTx/>
                <a:uFillTx/>
                <a:latin typeface="Calibri"/>
                <a:ea typeface="+mn-ea"/>
                <a:cs typeface="+mn-cs"/>
              </a:rPr>
              <a:t>elskerne er franskmænd </a:t>
            </a:r>
            <a:br>
              <a:rPr kumimoji="0" lang="da-DK" sz="2000" b="0" i="0" u="none" strike="noStrike" kern="1200" cap="none" spc="0" normalizeH="0" baseline="0" noProof="0" dirty="0">
                <a:ln>
                  <a:noFill/>
                </a:ln>
                <a:solidFill>
                  <a:prstClr val="black"/>
                </a:solidFill>
                <a:effectLst/>
                <a:uLnTx/>
                <a:uFillTx/>
                <a:latin typeface="Calibri"/>
                <a:ea typeface="+mn-ea"/>
                <a:cs typeface="+mn-cs"/>
              </a:rPr>
            </a:br>
            <a:r>
              <a:rPr kumimoji="0" lang="da-DK" sz="2000" b="0" i="0" u="none" strike="noStrike" kern="1200" cap="none" spc="0" normalizeH="0" baseline="0" noProof="0" dirty="0">
                <a:ln>
                  <a:noFill/>
                </a:ln>
                <a:solidFill>
                  <a:prstClr val="black"/>
                </a:solidFill>
                <a:effectLst/>
                <a:uLnTx/>
                <a:uFillTx/>
                <a:latin typeface="Calibri"/>
                <a:ea typeface="+mn-ea"/>
                <a:cs typeface="+mn-cs"/>
              </a:rPr>
              <a:t>og det hele er </a:t>
            </a:r>
            <a:r>
              <a:rPr lang="da-DK" sz="2000" dirty="0">
                <a:solidFill>
                  <a:prstClr val="black"/>
                </a:solidFill>
                <a:latin typeface="Calibri"/>
              </a:rPr>
              <a:t>organiseret af schweizerne. </a:t>
            </a:r>
            <a:br>
              <a:rPr lang="da-DK" sz="2000" dirty="0">
                <a:solidFill>
                  <a:prstClr val="black"/>
                </a:solidFill>
                <a:latin typeface="Calibri"/>
              </a:rPr>
            </a:br>
            <a:r>
              <a:rPr lang="da-DK" sz="2000" dirty="0">
                <a:solidFill>
                  <a:prstClr val="black"/>
                </a:solidFill>
                <a:latin typeface="Calibri"/>
              </a:rPr>
              <a:t>Helvede er et sted hvor politiet er tyskere, kokkene er britiske, </a:t>
            </a:r>
            <a:br>
              <a:rPr lang="da-DK" sz="2000" dirty="0">
                <a:solidFill>
                  <a:prstClr val="black"/>
                </a:solidFill>
                <a:latin typeface="Calibri"/>
              </a:rPr>
            </a:br>
            <a:r>
              <a:rPr lang="da-DK" sz="2000" dirty="0">
                <a:solidFill>
                  <a:prstClr val="black"/>
                </a:solidFill>
                <a:latin typeface="Calibri"/>
              </a:rPr>
              <a:t>mekanikerne er franske, </a:t>
            </a:r>
            <a:br>
              <a:rPr lang="da-DK" sz="2000" dirty="0">
                <a:solidFill>
                  <a:prstClr val="black"/>
                </a:solidFill>
                <a:latin typeface="Calibri"/>
              </a:rPr>
            </a:br>
            <a:r>
              <a:rPr lang="da-DK" sz="2000" dirty="0">
                <a:solidFill>
                  <a:prstClr val="black"/>
                </a:solidFill>
                <a:latin typeface="Calibri"/>
              </a:rPr>
              <a:t>elskerne er schweiziske </a:t>
            </a:r>
            <a:br>
              <a:rPr lang="da-DK" sz="2000" dirty="0">
                <a:solidFill>
                  <a:prstClr val="black"/>
                </a:solidFill>
                <a:latin typeface="Calibri"/>
              </a:rPr>
            </a:br>
            <a:r>
              <a:rPr lang="da-DK" sz="2000" dirty="0">
                <a:solidFill>
                  <a:prstClr val="black"/>
                </a:solidFill>
                <a:latin typeface="Calibri"/>
              </a:rPr>
              <a:t>og det hele er organiseret af italienerne. </a:t>
            </a:r>
            <a:endParaRPr kumimoji="0" lang="da-DK"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32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628AF840D2E784FAB7617C6D29827AB" ma:contentTypeVersion="14" ma:contentTypeDescription="Opret et nyt dokument." ma:contentTypeScope="" ma:versionID="263dd496b5d38abc4484144a2da742a2">
  <xsd:schema xmlns:xsd="http://www.w3.org/2001/XMLSchema" xmlns:xs="http://www.w3.org/2001/XMLSchema" xmlns:p="http://schemas.microsoft.com/office/2006/metadata/properties" xmlns:ns3="eacfa200-f396-4b14-84da-b941abf7e002" xmlns:ns4="76426a4c-4700-4ab3-863d-a44752080ddd" targetNamespace="http://schemas.microsoft.com/office/2006/metadata/properties" ma:root="true" ma:fieldsID="bbfb283aa581266894d02a577701b029" ns3:_="" ns4:_="">
    <xsd:import namespace="eacfa200-f396-4b14-84da-b941abf7e002"/>
    <xsd:import namespace="76426a4c-4700-4ab3-863d-a44752080dd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cfa200-f396-4b14-84da-b941abf7e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426a4c-4700-4ab3-863d-a44752080ddd"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SharingHintHash" ma:index="20"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8EBF13-645F-4C24-9347-6DA1AA0A5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cfa200-f396-4b14-84da-b941abf7e002"/>
    <ds:schemaRef ds:uri="76426a4c-4700-4ab3-863d-a44752080d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67BEE-D13F-4BD2-98A5-34D8A0977F68}">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76426a4c-4700-4ab3-863d-a44752080ddd"/>
    <ds:schemaRef ds:uri="eacfa200-f396-4b14-84da-b941abf7e002"/>
    <ds:schemaRef ds:uri="http://www.w3.org/XML/1998/namespace"/>
    <ds:schemaRef ds:uri="http://purl.org/dc/dcmitype/"/>
  </ds:schemaRefs>
</ds:datastoreItem>
</file>

<file path=customXml/itemProps3.xml><?xml version="1.0" encoding="utf-8"?>
<ds:datastoreItem xmlns:ds="http://schemas.openxmlformats.org/officeDocument/2006/customXml" ds:itemID="{8EE0818C-C9EF-48A4-829C-ABB3378FD6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624</TotalTime>
  <Words>2335</Words>
  <Application>Microsoft Office PowerPoint</Application>
  <PresentationFormat>Custom</PresentationFormat>
  <Paragraphs>197</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Franklin Gothic Book</vt:lpstr>
      <vt:lpstr>inherit</vt:lpstr>
      <vt:lpstr>Noto Sans</vt:lpstr>
      <vt:lpstr>Open Sans</vt:lpstr>
      <vt:lpstr>Symbol</vt:lpstr>
      <vt:lpstr>Times New Roman</vt:lpstr>
      <vt:lpstr>Wingdings</vt:lpstr>
      <vt:lpstr>Crop</vt:lpstr>
      <vt:lpstr>INTERKULTUREL KOMMUNIKATION</vt:lpstr>
      <vt:lpstr>Efter at have gennemført dette modul vil du:</vt:lpstr>
      <vt:lpstr>Mød Eva og Ben </vt:lpstr>
      <vt:lpstr>Mød Eva og Ben</vt:lpstr>
      <vt:lpstr>Faldgruber i interKULTUREL kommunikation</vt:lpstr>
      <vt:lpstr>Hvad sker der her?  Hvilke faldgruber kan du se I denne situation?</vt:lpstr>
      <vt:lpstr>Faldgruber i interkulturel kommunikation: sprogforskelle</vt:lpstr>
      <vt:lpstr>Faldgruber i interkulturel kommunikation: Nonverbal kommunikation</vt:lpstr>
      <vt:lpstr>Faldgruber I interKULTUREL kommunikation: stereotyper</vt:lpstr>
      <vt:lpstr>Faldgruber i interkulturel kommunikation: Former for kommunikation</vt:lpstr>
      <vt:lpstr>Faldgruber i interkulturel kommunikation: Former for kommunikation</vt:lpstr>
      <vt:lpstr>Faldgruber i international kommunikation: Former for kommunikation</vt:lpstr>
      <vt:lpstr>Faldgruber i interkulturel kommunikation: Former for kommunikation</vt:lpstr>
      <vt:lpstr>Faldgruber i interkulturel kommunikation: Former for kommunikation</vt:lpstr>
      <vt:lpstr>Faldgruber i interkulturel kommunikation: Former for kommunikation</vt:lpstr>
      <vt:lpstr>Faldgruber i interkulturel kommunikation</vt:lpstr>
      <vt:lpstr>Sammenfatning</vt:lpstr>
      <vt:lpstr>At overvinde KOMMUNIKATIONSBARRIERER</vt:lpstr>
      <vt:lpstr>Udtryk dig på et andet sprog</vt:lpstr>
      <vt:lpstr>Brobygning for barrierer i interkulturel kommunikation: at vælge den rigtige fremgangsmåde </vt:lpstr>
      <vt:lpstr>Brobygning for barrierer i interkulturel kommunikation: Brug af tolke</vt:lpstr>
      <vt:lpstr>Brobygning for barrierer i interkulturel kommunikation: Brug af tolke (fortsat)</vt:lpstr>
      <vt:lpstr>Brobygning for barrierer i interkulturel kommunikation: Brug af tolke (fortsat)</vt:lpstr>
      <vt:lpstr>Brobygning for barrierer i interkulturel kommunikation: oversættelsesapps</vt:lpstr>
      <vt:lpstr>Brobygning for barrierer i interkulturel kommunikation: nonverbal kommunikation</vt:lpstr>
      <vt:lpstr>Brobygning for barrierer i interkulturel kommunikation: brug af et enkelt sprog</vt:lpstr>
      <vt:lpstr>Guidelines for kommunikation på din arbejdsplads</vt:lpstr>
      <vt:lpstr>Sammenfatning</vt:lpstr>
      <vt:lpstr>Løsning af interkulturelle konflikter</vt:lpstr>
      <vt:lpstr>Løsning af interkulturelle konflikter:  Håndtering af kulturelle chok</vt:lpstr>
      <vt:lpstr>Løsning af interkulturelle konflikter:  Håndtering af kulturelle chok</vt:lpstr>
      <vt:lpstr>Refleksion og handlingsplan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Microsoft account</cp:lastModifiedBy>
  <cp:revision>410</cp:revision>
  <cp:lastPrinted>2018-11-19T09:43:55Z</cp:lastPrinted>
  <dcterms:created xsi:type="dcterms:W3CDTF">2018-08-29T12:26:02Z</dcterms:created>
  <dcterms:modified xsi:type="dcterms:W3CDTF">2022-02-10T13:21:21Z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0x010100E628AF840D2E784FAB7617C6D29827AB</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