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 id="2147483781" r:id="rId5"/>
  </p:sldMasterIdLst>
  <p:notesMasterIdLst>
    <p:notesMasterId r:id="rId47"/>
  </p:notesMasterIdLst>
  <p:handoutMasterIdLst>
    <p:handoutMasterId r:id="rId48"/>
  </p:handoutMasterIdLst>
  <p:sldIdLst>
    <p:sldId id="742" r:id="rId6"/>
    <p:sldId id="746" r:id="rId7"/>
    <p:sldId id="743" r:id="rId8"/>
    <p:sldId id="748" r:id="rId9"/>
    <p:sldId id="749" r:id="rId10"/>
    <p:sldId id="751" r:id="rId11"/>
    <p:sldId id="781" r:id="rId12"/>
    <p:sldId id="750" r:id="rId13"/>
    <p:sldId id="752" r:id="rId14"/>
    <p:sldId id="753" r:id="rId15"/>
    <p:sldId id="756" r:id="rId16"/>
    <p:sldId id="812" r:id="rId17"/>
    <p:sldId id="780" r:id="rId18"/>
    <p:sldId id="782" r:id="rId19"/>
    <p:sldId id="757" r:id="rId20"/>
    <p:sldId id="744" r:id="rId21"/>
    <p:sldId id="745" r:id="rId22"/>
    <p:sldId id="759" r:id="rId23"/>
    <p:sldId id="761" r:id="rId24"/>
    <p:sldId id="773" r:id="rId25"/>
    <p:sldId id="774" r:id="rId26"/>
    <p:sldId id="760" r:id="rId27"/>
    <p:sldId id="763" r:id="rId28"/>
    <p:sldId id="775" r:id="rId29"/>
    <p:sldId id="764" r:id="rId30"/>
    <p:sldId id="777" r:id="rId31"/>
    <p:sldId id="779" r:id="rId32"/>
    <p:sldId id="778" r:id="rId33"/>
    <p:sldId id="768" r:id="rId34"/>
    <p:sldId id="769" r:id="rId35"/>
    <p:sldId id="755" r:id="rId36"/>
    <p:sldId id="758" r:id="rId37"/>
    <p:sldId id="770" r:id="rId38"/>
    <p:sldId id="771" r:id="rId39"/>
    <p:sldId id="767" r:id="rId40"/>
    <p:sldId id="814" r:id="rId41"/>
    <p:sldId id="815" r:id="rId42"/>
    <p:sldId id="816" r:id="rId43"/>
    <p:sldId id="817" r:id="rId44"/>
    <p:sldId id="810" r:id="rId45"/>
    <p:sldId id="747" r:id="rId46"/>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Wright" initials="DW" lastIdx="1" clrIdx="0">
    <p:extLst>
      <p:ext uri="{19B8F6BF-5375-455C-9EA6-DF929625EA0E}">
        <p15:presenceInfo xmlns:p15="http://schemas.microsoft.com/office/powerpoint/2012/main" userId="Damien Wrig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CCECFF"/>
    <a:srgbClr val="E7F6FF"/>
    <a:srgbClr val="BA9238"/>
    <a:srgbClr val="00FF99"/>
    <a:srgbClr val="72DF41"/>
    <a:srgbClr val="FFFFFF"/>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76" autoAdjust="0"/>
  </p:normalViewPr>
  <p:slideViewPr>
    <p:cSldViewPr>
      <p:cViewPr varScale="1">
        <p:scale>
          <a:sx n="74" d="100"/>
          <a:sy n="74" d="100"/>
        </p:scale>
        <p:origin x="642" y="72"/>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varScale="1">
      <p:scale>
        <a:sx n="100" d="100"/>
        <a:sy n="100" d="100"/>
      </p:scale>
      <p:origin x="0" y="-12580"/>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2.svg"/><Relationship Id="rId1" Type="http://schemas.openxmlformats.org/officeDocument/2006/relationships/image" Target="../media/image33.png"/><Relationship Id="rId6" Type="http://schemas.openxmlformats.org/officeDocument/2006/relationships/image" Target="../media/image44.svg"/><Relationship Id="rId5" Type="http://schemas.openxmlformats.org/officeDocument/2006/relationships/image" Target="../media/image35.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98870-3129-4800-8A8C-C856E73408A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CA42084-0995-461F-8EF3-4436814C9721}">
      <dgm:prSet/>
      <dgm:spPr/>
      <dgm:t>
        <a:bodyPr/>
        <a:lstStyle/>
        <a:p>
          <a:pPr>
            <a:lnSpc>
              <a:spcPct val="100000"/>
            </a:lnSpc>
          </a:pPr>
          <a:r>
            <a:rPr lang="en-GB" dirty="0"/>
            <a:t>Have thought about your own cultural background and how this might influence you.</a:t>
          </a:r>
          <a:endParaRPr lang="en-US" dirty="0"/>
        </a:p>
      </dgm:t>
    </dgm:pt>
    <dgm:pt modelId="{AA38D8A8-6C49-4C00-BAC7-FD33D9F47D1C}" type="parTrans" cxnId="{773291A7-2A74-4546-9F61-7B03E7A37E2E}">
      <dgm:prSet/>
      <dgm:spPr/>
      <dgm:t>
        <a:bodyPr/>
        <a:lstStyle/>
        <a:p>
          <a:endParaRPr lang="en-US"/>
        </a:p>
      </dgm:t>
    </dgm:pt>
    <dgm:pt modelId="{9D4ACF8C-6BD5-4E9F-B726-E683EAA468B9}" type="sibTrans" cxnId="{773291A7-2A74-4546-9F61-7B03E7A37E2E}">
      <dgm:prSet/>
      <dgm:spPr/>
      <dgm:t>
        <a:bodyPr/>
        <a:lstStyle/>
        <a:p>
          <a:endParaRPr lang="en-US"/>
        </a:p>
      </dgm:t>
    </dgm:pt>
    <dgm:pt modelId="{65AAA1F7-CDA8-42E3-B262-43DA1F58DD45}">
      <dgm:prSet/>
      <dgm:spPr/>
      <dgm:t>
        <a:bodyPr/>
        <a:lstStyle/>
        <a:p>
          <a:pPr>
            <a:lnSpc>
              <a:spcPct val="100000"/>
            </a:lnSpc>
          </a:pPr>
          <a:r>
            <a:rPr lang="en-GB" dirty="0"/>
            <a:t>Have explored definitions of culture.</a:t>
          </a:r>
          <a:endParaRPr lang="en-US" dirty="0"/>
        </a:p>
      </dgm:t>
    </dgm:pt>
    <dgm:pt modelId="{5A8BF101-2C76-43BC-B894-A688B45EC8AB}" type="parTrans" cxnId="{3A0C1462-867B-4925-B388-F6716CA9DE97}">
      <dgm:prSet/>
      <dgm:spPr/>
      <dgm:t>
        <a:bodyPr/>
        <a:lstStyle/>
        <a:p>
          <a:endParaRPr lang="en-US"/>
        </a:p>
      </dgm:t>
    </dgm:pt>
    <dgm:pt modelId="{14C04AB2-63CE-4510-B274-F242CF98F218}" type="sibTrans" cxnId="{3A0C1462-867B-4925-B388-F6716CA9DE97}">
      <dgm:prSet/>
      <dgm:spPr/>
      <dgm:t>
        <a:bodyPr/>
        <a:lstStyle/>
        <a:p>
          <a:endParaRPr lang="en-US"/>
        </a:p>
      </dgm:t>
    </dgm:pt>
    <dgm:pt modelId="{B9D7022B-B1BF-43E6-BA78-C0BE64F75FB2}">
      <dgm:prSet/>
      <dgm:spPr/>
      <dgm:t>
        <a:bodyPr/>
        <a:lstStyle/>
        <a:p>
          <a:pPr>
            <a:lnSpc>
              <a:spcPct val="100000"/>
            </a:lnSpc>
          </a:pPr>
          <a:r>
            <a:rPr lang="en-GB" dirty="0"/>
            <a:t>Have discussed and recognised cultural similarities and differences.</a:t>
          </a:r>
          <a:endParaRPr lang="en-US" dirty="0"/>
        </a:p>
      </dgm:t>
    </dgm:pt>
    <dgm:pt modelId="{0DE8E078-3D25-4A3B-B6A3-587AB46272B3}" type="parTrans" cxnId="{7F1F68E8-9703-4FF2-9493-7A97F98E2943}">
      <dgm:prSet/>
      <dgm:spPr/>
      <dgm:t>
        <a:bodyPr/>
        <a:lstStyle/>
        <a:p>
          <a:endParaRPr lang="en-US"/>
        </a:p>
      </dgm:t>
    </dgm:pt>
    <dgm:pt modelId="{C43FC485-C295-4B05-B90E-3EAF8D1B4D86}" type="sibTrans" cxnId="{7F1F68E8-9703-4FF2-9493-7A97F98E2943}">
      <dgm:prSet/>
      <dgm:spPr/>
      <dgm:t>
        <a:bodyPr/>
        <a:lstStyle/>
        <a:p>
          <a:endParaRPr lang="en-US"/>
        </a:p>
      </dgm:t>
    </dgm:pt>
    <dgm:pt modelId="{8272F490-8EA2-4F1B-BB4F-D1972100A38F}">
      <dgm:prSet/>
      <dgm:spPr/>
      <dgm:t>
        <a:bodyPr/>
        <a:lstStyle/>
        <a:p>
          <a:pPr>
            <a:lnSpc>
              <a:spcPct val="100000"/>
            </a:lnSpc>
          </a:pPr>
          <a:r>
            <a:rPr lang="en-GB" dirty="0"/>
            <a:t>Understand the difference between generalisations and stereotypes.</a:t>
          </a:r>
          <a:endParaRPr lang="en-US" dirty="0"/>
        </a:p>
      </dgm:t>
    </dgm:pt>
    <dgm:pt modelId="{B6930A2D-4E2C-4449-B491-181AEFB94F15}" type="parTrans" cxnId="{F5FEA2B1-5CB0-4623-99EE-DBA547077558}">
      <dgm:prSet/>
      <dgm:spPr/>
      <dgm:t>
        <a:bodyPr/>
        <a:lstStyle/>
        <a:p>
          <a:endParaRPr lang="en-US"/>
        </a:p>
      </dgm:t>
    </dgm:pt>
    <dgm:pt modelId="{82C6BB86-C99F-40A1-8355-EE68B1B367DF}" type="sibTrans" cxnId="{F5FEA2B1-5CB0-4623-99EE-DBA547077558}">
      <dgm:prSet/>
      <dgm:spPr/>
      <dgm:t>
        <a:bodyPr/>
        <a:lstStyle/>
        <a:p>
          <a:endParaRPr lang="en-US"/>
        </a:p>
      </dgm:t>
    </dgm:pt>
    <dgm:pt modelId="{07103914-B09F-4867-8D38-EEED211B2DD5}">
      <dgm:prSet/>
      <dgm:spPr/>
      <dgm:t>
        <a:bodyPr/>
        <a:lstStyle/>
        <a:p>
          <a:pPr>
            <a:lnSpc>
              <a:spcPct val="100000"/>
            </a:lnSpc>
          </a:pPr>
          <a:r>
            <a:rPr lang="en-GB" dirty="0"/>
            <a:t>Understand how to work effectively with people across different cultures.</a:t>
          </a:r>
          <a:endParaRPr lang="en-US" dirty="0"/>
        </a:p>
      </dgm:t>
    </dgm:pt>
    <dgm:pt modelId="{A5F9191F-8619-49E6-80DA-62E38EF16A6C}" type="parTrans" cxnId="{4433384A-1F9C-40B5-A3F2-3DA63E3AA8E8}">
      <dgm:prSet/>
      <dgm:spPr/>
      <dgm:t>
        <a:bodyPr/>
        <a:lstStyle/>
        <a:p>
          <a:endParaRPr lang="en-US"/>
        </a:p>
      </dgm:t>
    </dgm:pt>
    <dgm:pt modelId="{F335C431-069E-4437-8D4A-DAFBCB09CA9D}" type="sibTrans" cxnId="{4433384A-1F9C-40B5-A3F2-3DA63E3AA8E8}">
      <dgm:prSet/>
      <dgm:spPr/>
      <dgm:t>
        <a:bodyPr/>
        <a:lstStyle/>
        <a:p>
          <a:endParaRPr lang="en-US"/>
        </a:p>
      </dgm:t>
    </dgm:pt>
    <dgm:pt modelId="{A13F677B-F9DE-483E-8CED-6F2B4D22319E}" type="pres">
      <dgm:prSet presAssocID="{E4C98870-3129-4800-8A8C-C856E73408A8}" presName="root" presStyleCnt="0">
        <dgm:presLayoutVars>
          <dgm:dir/>
          <dgm:resizeHandles val="exact"/>
        </dgm:presLayoutVars>
      </dgm:prSet>
      <dgm:spPr/>
      <dgm:t>
        <a:bodyPr/>
        <a:lstStyle/>
        <a:p>
          <a:endParaRPr lang="en-GB"/>
        </a:p>
      </dgm:t>
    </dgm:pt>
    <dgm:pt modelId="{AF797066-0175-428C-8DAB-436837C6D2B5}" type="pres">
      <dgm:prSet presAssocID="{2CA42084-0995-461F-8EF3-4436814C9721}" presName="compNode" presStyleCnt="0"/>
      <dgm:spPr/>
    </dgm:pt>
    <dgm:pt modelId="{A5945FD4-3E50-4E01-9017-B6C995842653}" type="pres">
      <dgm:prSet presAssocID="{2CA42084-0995-461F-8EF3-4436814C9721}" presName="bgRect" presStyleLbl="bgShp" presStyleIdx="0" presStyleCnt="5"/>
      <dgm:spPr>
        <a:solidFill>
          <a:schemeClr val="accent3">
            <a:lumMod val="40000"/>
            <a:lumOff val="60000"/>
          </a:schemeClr>
        </a:solidFill>
      </dgm:spPr>
    </dgm:pt>
    <dgm:pt modelId="{434A0F92-8EA2-49BC-9633-932F1264B1D3}" type="pres">
      <dgm:prSet presAssocID="{2CA42084-0995-461F-8EF3-4436814C9721}"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GB"/>
        </a:p>
      </dgm:t>
      <dgm:extLst>
        <a:ext uri="{E40237B7-FDA0-4F09-8148-C483321AD2D9}">
          <dgm14:cNvPr xmlns:dgm14="http://schemas.microsoft.com/office/drawing/2010/diagram" id="0" name="" descr="Thought bubble"/>
        </a:ext>
      </dgm:extLst>
    </dgm:pt>
    <dgm:pt modelId="{D4BC605D-5B5A-4CA3-872C-BE797E2A16D8}" type="pres">
      <dgm:prSet presAssocID="{2CA42084-0995-461F-8EF3-4436814C9721}" presName="spaceRect" presStyleCnt="0"/>
      <dgm:spPr/>
    </dgm:pt>
    <dgm:pt modelId="{D9875970-C7A8-471D-BC92-75123374D60B}" type="pres">
      <dgm:prSet presAssocID="{2CA42084-0995-461F-8EF3-4436814C9721}" presName="parTx" presStyleLbl="revTx" presStyleIdx="0" presStyleCnt="5">
        <dgm:presLayoutVars>
          <dgm:chMax val="0"/>
          <dgm:chPref val="0"/>
        </dgm:presLayoutVars>
      </dgm:prSet>
      <dgm:spPr/>
      <dgm:t>
        <a:bodyPr/>
        <a:lstStyle/>
        <a:p>
          <a:endParaRPr lang="en-GB"/>
        </a:p>
      </dgm:t>
    </dgm:pt>
    <dgm:pt modelId="{AA91E46E-E04E-4A4E-A47D-5A367A03CBDB}" type="pres">
      <dgm:prSet presAssocID="{9D4ACF8C-6BD5-4E9F-B726-E683EAA468B9}" presName="sibTrans" presStyleCnt="0"/>
      <dgm:spPr/>
    </dgm:pt>
    <dgm:pt modelId="{AE09B120-5B72-4FCB-B7D5-88372A60CE74}" type="pres">
      <dgm:prSet presAssocID="{65AAA1F7-CDA8-42E3-B262-43DA1F58DD45}" presName="compNode" presStyleCnt="0"/>
      <dgm:spPr/>
    </dgm:pt>
    <dgm:pt modelId="{DAF7DD21-BB78-4337-B54C-17A3823DB708}" type="pres">
      <dgm:prSet presAssocID="{65AAA1F7-CDA8-42E3-B262-43DA1F58DD45}" presName="bgRect" presStyleLbl="bgShp" presStyleIdx="1" presStyleCnt="5"/>
      <dgm:spPr>
        <a:solidFill>
          <a:srgbClr val="00B050"/>
        </a:solidFill>
      </dgm:spPr>
    </dgm:pt>
    <dgm:pt modelId="{6DEC3DCC-CD51-4B96-8E82-0989913E07A4}" type="pres">
      <dgm:prSet presAssocID="{65AAA1F7-CDA8-42E3-B262-43DA1F58DD45}"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GB"/>
        </a:p>
      </dgm:t>
      <dgm:extLst>
        <a:ext uri="{E40237B7-FDA0-4F09-8148-C483321AD2D9}">
          <dgm14:cNvPr xmlns:dgm14="http://schemas.microsoft.com/office/drawing/2010/diagram" id="0" name="" descr="Earth Globe Americas"/>
        </a:ext>
      </dgm:extLst>
    </dgm:pt>
    <dgm:pt modelId="{184DBABE-3FF7-4F32-93A4-D616355FB6A3}" type="pres">
      <dgm:prSet presAssocID="{65AAA1F7-CDA8-42E3-B262-43DA1F58DD45}" presName="spaceRect" presStyleCnt="0"/>
      <dgm:spPr/>
    </dgm:pt>
    <dgm:pt modelId="{6A194461-F0CF-44AC-956A-FF19DBBEB24C}" type="pres">
      <dgm:prSet presAssocID="{65AAA1F7-CDA8-42E3-B262-43DA1F58DD45}" presName="parTx" presStyleLbl="revTx" presStyleIdx="1" presStyleCnt="5">
        <dgm:presLayoutVars>
          <dgm:chMax val="0"/>
          <dgm:chPref val="0"/>
        </dgm:presLayoutVars>
      </dgm:prSet>
      <dgm:spPr/>
      <dgm:t>
        <a:bodyPr/>
        <a:lstStyle/>
        <a:p>
          <a:endParaRPr lang="en-GB"/>
        </a:p>
      </dgm:t>
    </dgm:pt>
    <dgm:pt modelId="{6C98CB27-3159-4056-9CC9-A98BF5ACC2E7}" type="pres">
      <dgm:prSet presAssocID="{14C04AB2-63CE-4510-B274-F242CF98F218}" presName="sibTrans" presStyleCnt="0"/>
      <dgm:spPr/>
    </dgm:pt>
    <dgm:pt modelId="{875ECFC7-C7B7-4FD0-BC58-8B51B3F2D6C4}" type="pres">
      <dgm:prSet presAssocID="{B9D7022B-B1BF-43E6-BA78-C0BE64F75FB2}" presName="compNode" presStyleCnt="0"/>
      <dgm:spPr/>
    </dgm:pt>
    <dgm:pt modelId="{9C183436-284E-4F09-95E4-07A025031BF2}" type="pres">
      <dgm:prSet presAssocID="{B9D7022B-B1BF-43E6-BA78-C0BE64F75FB2}" presName="bgRect" presStyleLbl="bgShp" presStyleIdx="2" presStyleCnt="5"/>
      <dgm:spPr>
        <a:solidFill>
          <a:schemeClr val="accent1">
            <a:lumMod val="60000"/>
            <a:lumOff val="40000"/>
          </a:schemeClr>
        </a:solidFill>
      </dgm:spPr>
    </dgm:pt>
    <dgm:pt modelId="{B8E6C6CB-E1C2-43B8-ABF6-DAC759CA077D}" type="pres">
      <dgm:prSet presAssocID="{B9D7022B-B1BF-43E6-BA78-C0BE64F75FB2}"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GB"/>
        </a:p>
      </dgm:t>
      <dgm:extLst>
        <a:ext uri="{E40237B7-FDA0-4F09-8148-C483321AD2D9}">
          <dgm14:cNvPr xmlns:dgm14="http://schemas.microsoft.com/office/drawing/2010/diagram" id="0" name="" descr="Group"/>
        </a:ext>
      </dgm:extLst>
    </dgm:pt>
    <dgm:pt modelId="{9793FA07-8328-464E-A478-AA5EF43B6478}" type="pres">
      <dgm:prSet presAssocID="{B9D7022B-B1BF-43E6-BA78-C0BE64F75FB2}" presName="spaceRect" presStyleCnt="0"/>
      <dgm:spPr/>
    </dgm:pt>
    <dgm:pt modelId="{0F9E0A35-6D19-4367-8457-FCD11A26B6CF}" type="pres">
      <dgm:prSet presAssocID="{B9D7022B-B1BF-43E6-BA78-C0BE64F75FB2}" presName="parTx" presStyleLbl="revTx" presStyleIdx="2" presStyleCnt="5">
        <dgm:presLayoutVars>
          <dgm:chMax val="0"/>
          <dgm:chPref val="0"/>
        </dgm:presLayoutVars>
      </dgm:prSet>
      <dgm:spPr/>
      <dgm:t>
        <a:bodyPr/>
        <a:lstStyle/>
        <a:p>
          <a:endParaRPr lang="en-GB"/>
        </a:p>
      </dgm:t>
    </dgm:pt>
    <dgm:pt modelId="{3E5CEA05-30D3-4D29-A88A-CAF7EA7E87E7}" type="pres">
      <dgm:prSet presAssocID="{C43FC485-C295-4B05-B90E-3EAF8D1B4D86}" presName="sibTrans" presStyleCnt="0"/>
      <dgm:spPr/>
    </dgm:pt>
    <dgm:pt modelId="{3C25A720-F282-4F67-B24D-5B493EB819D6}" type="pres">
      <dgm:prSet presAssocID="{8272F490-8EA2-4F1B-BB4F-D1972100A38F}" presName="compNode" presStyleCnt="0"/>
      <dgm:spPr/>
    </dgm:pt>
    <dgm:pt modelId="{B877992B-1216-4D94-8129-37B52CA31931}" type="pres">
      <dgm:prSet presAssocID="{8272F490-8EA2-4F1B-BB4F-D1972100A38F}" presName="bgRect" presStyleLbl="bgShp" presStyleIdx="3" presStyleCnt="5"/>
      <dgm:spPr>
        <a:solidFill>
          <a:srgbClr val="0070C0"/>
        </a:solidFill>
      </dgm:spPr>
    </dgm:pt>
    <dgm:pt modelId="{3B3DBF94-7CF2-4EB4-A9FF-3FD6DF5BA959}" type="pres">
      <dgm:prSet presAssocID="{8272F490-8EA2-4F1B-BB4F-D1972100A38F}"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GB"/>
        </a:p>
      </dgm:t>
      <dgm:extLst>
        <a:ext uri="{E40237B7-FDA0-4F09-8148-C483321AD2D9}">
          <dgm14:cNvPr xmlns:dgm14="http://schemas.microsoft.com/office/drawing/2010/diagram" id="0" name="" descr="Head with Gears"/>
        </a:ext>
      </dgm:extLst>
    </dgm:pt>
    <dgm:pt modelId="{C841E2FC-0318-4C7D-9652-BD41AD3AD545}" type="pres">
      <dgm:prSet presAssocID="{8272F490-8EA2-4F1B-BB4F-D1972100A38F}" presName="spaceRect" presStyleCnt="0"/>
      <dgm:spPr/>
    </dgm:pt>
    <dgm:pt modelId="{5B77325B-C454-49F8-AC69-D97C3F2635B1}" type="pres">
      <dgm:prSet presAssocID="{8272F490-8EA2-4F1B-BB4F-D1972100A38F}" presName="parTx" presStyleLbl="revTx" presStyleIdx="3" presStyleCnt="5">
        <dgm:presLayoutVars>
          <dgm:chMax val="0"/>
          <dgm:chPref val="0"/>
        </dgm:presLayoutVars>
      </dgm:prSet>
      <dgm:spPr/>
      <dgm:t>
        <a:bodyPr/>
        <a:lstStyle/>
        <a:p>
          <a:endParaRPr lang="en-GB"/>
        </a:p>
      </dgm:t>
    </dgm:pt>
    <dgm:pt modelId="{266A5927-A95D-43D9-A935-5D9F48CEA650}" type="pres">
      <dgm:prSet presAssocID="{82C6BB86-C99F-40A1-8355-EE68B1B367DF}" presName="sibTrans" presStyleCnt="0"/>
      <dgm:spPr/>
    </dgm:pt>
    <dgm:pt modelId="{A456F379-19B6-42C7-BDE9-59464BD64E2C}" type="pres">
      <dgm:prSet presAssocID="{07103914-B09F-4867-8D38-EEED211B2DD5}" presName="compNode" presStyleCnt="0"/>
      <dgm:spPr/>
    </dgm:pt>
    <dgm:pt modelId="{47D963D5-1DBF-4A6B-BB89-AD6CCDD17560}" type="pres">
      <dgm:prSet presAssocID="{07103914-B09F-4867-8D38-EEED211B2DD5}" presName="bgRect" presStyleLbl="bgShp" presStyleIdx="4" presStyleCnt="5"/>
      <dgm:spPr>
        <a:solidFill>
          <a:schemeClr val="accent6">
            <a:lumMod val="40000"/>
            <a:lumOff val="60000"/>
          </a:schemeClr>
        </a:solidFill>
      </dgm:spPr>
    </dgm:pt>
    <dgm:pt modelId="{DBC8EA9E-24E9-4683-AD0C-643904DE88E0}" type="pres">
      <dgm:prSet presAssocID="{07103914-B09F-4867-8D38-EEED211B2DD5}"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t>
        <a:bodyPr/>
        <a:lstStyle/>
        <a:p>
          <a:endParaRPr lang="en-GB"/>
        </a:p>
      </dgm:t>
      <dgm:extLst>
        <a:ext uri="{E40237B7-FDA0-4F09-8148-C483321AD2D9}">
          <dgm14:cNvPr xmlns:dgm14="http://schemas.microsoft.com/office/drawing/2010/diagram" id="0" name="" descr="Users"/>
        </a:ext>
      </dgm:extLst>
    </dgm:pt>
    <dgm:pt modelId="{20100204-75CB-4743-B41D-4D45CCABDD1C}" type="pres">
      <dgm:prSet presAssocID="{07103914-B09F-4867-8D38-EEED211B2DD5}" presName="spaceRect" presStyleCnt="0"/>
      <dgm:spPr/>
    </dgm:pt>
    <dgm:pt modelId="{F1CD66B0-CD1B-46B4-85D7-281F6F8C6364}" type="pres">
      <dgm:prSet presAssocID="{07103914-B09F-4867-8D38-EEED211B2DD5}" presName="parTx" presStyleLbl="revTx" presStyleIdx="4" presStyleCnt="5">
        <dgm:presLayoutVars>
          <dgm:chMax val="0"/>
          <dgm:chPref val="0"/>
        </dgm:presLayoutVars>
      </dgm:prSet>
      <dgm:spPr/>
      <dgm:t>
        <a:bodyPr/>
        <a:lstStyle/>
        <a:p>
          <a:endParaRPr lang="en-GB"/>
        </a:p>
      </dgm:t>
    </dgm:pt>
  </dgm:ptLst>
  <dgm:cxnLst>
    <dgm:cxn modelId="{148AECD5-067B-4368-BEDB-CDD94346FF37}" type="presOf" srcId="{E4C98870-3129-4800-8A8C-C856E73408A8}" destId="{A13F677B-F9DE-483E-8CED-6F2B4D22319E}" srcOrd="0" destOrd="0" presId="urn:microsoft.com/office/officeart/2018/2/layout/IconVerticalSolidList"/>
    <dgm:cxn modelId="{1579014F-DA11-45B4-AB70-DAE9D369F9E7}" type="presOf" srcId="{2CA42084-0995-461F-8EF3-4436814C9721}" destId="{D9875970-C7A8-471D-BC92-75123374D60B}" srcOrd="0" destOrd="0" presId="urn:microsoft.com/office/officeart/2018/2/layout/IconVerticalSolidList"/>
    <dgm:cxn modelId="{07C083A0-987A-414D-9C66-0B749FEEA341}" type="presOf" srcId="{8272F490-8EA2-4F1B-BB4F-D1972100A38F}" destId="{5B77325B-C454-49F8-AC69-D97C3F2635B1}" srcOrd="0" destOrd="0" presId="urn:microsoft.com/office/officeart/2018/2/layout/IconVerticalSolidList"/>
    <dgm:cxn modelId="{4433384A-1F9C-40B5-A3F2-3DA63E3AA8E8}" srcId="{E4C98870-3129-4800-8A8C-C856E73408A8}" destId="{07103914-B09F-4867-8D38-EEED211B2DD5}" srcOrd="4" destOrd="0" parTransId="{A5F9191F-8619-49E6-80DA-62E38EF16A6C}" sibTransId="{F335C431-069E-4437-8D4A-DAFBCB09CA9D}"/>
    <dgm:cxn modelId="{F19449FB-8845-4BFF-8CE0-78009AD8C53A}" type="presOf" srcId="{B9D7022B-B1BF-43E6-BA78-C0BE64F75FB2}" destId="{0F9E0A35-6D19-4367-8457-FCD11A26B6CF}" srcOrd="0" destOrd="0" presId="urn:microsoft.com/office/officeart/2018/2/layout/IconVerticalSolidList"/>
    <dgm:cxn modelId="{734672A0-B27E-4442-A8EA-B3026777479F}" type="presOf" srcId="{07103914-B09F-4867-8D38-EEED211B2DD5}" destId="{F1CD66B0-CD1B-46B4-85D7-281F6F8C6364}" srcOrd="0" destOrd="0" presId="urn:microsoft.com/office/officeart/2018/2/layout/IconVerticalSolidList"/>
    <dgm:cxn modelId="{F5FEA2B1-5CB0-4623-99EE-DBA547077558}" srcId="{E4C98870-3129-4800-8A8C-C856E73408A8}" destId="{8272F490-8EA2-4F1B-BB4F-D1972100A38F}" srcOrd="3" destOrd="0" parTransId="{B6930A2D-4E2C-4449-B491-181AEFB94F15}" sibTransId="{82C6BB86-C99F-40A1-8355-EE68B1B367DF}"/>
    <dgm:cxn modelId="{773291A7-2A74-4546-9F61-7B03E7A37E2E}" srcId="{E4C98870-3129-4800-8A8C-C856E73408A8}" destId="{2CA42084-0995-461F-8EF3-4436814C9721}" srcOrd="0" destOrd="0" parTransId="{AA38D8A8-6C49-4C00-BAC7-FD33D9F47D1C}" sibTransId="{9D4ACF8C-6BD5-4E9F-B726-E683EAA468B9}"/>
    <dgm:cxn modelId="{3A0C1462-867B-4925-B388-F6716CA9DE97}" srcId="{E4C98870-3129-4800-8A8C-C856E73408A8}" destId="{65AAA1F7-CDA8-42E3-B262-43DA1F58DD45}" srcOrd="1" destOrd="0" parTransId="{5A8BF101-2C76-43BC-B894-A688B45EC8AB}" sibTransId="{14C04AB2-63CE-4510-B274-F242CF98F218}"/>
    <dgm:cxn modelId="{0F7AD052-F981-463A-A0D1-4ECAA105B869}" type="presOf" srcId="{65AAA1F7-CDA8-42E3-B262-43DA1F58DD45}" destId="{6A194461-F0CF-44AC-956A-FF19DBBEB24C}" srcOrd="0" destOrd="0" presId="urn:microsoft.com/office/officeart/2018/2/layout/IconVerticalSolidList"/>
    <dgm:cxn modelId="{7F1F68E8-9703-4FF2-9493-7A97F98E2943}" srcId="{E4C98870-3129-4800-8A8C-C856E73408A8}" destId="{B9D7022B-B1BF-43E6-BA78-C0BE64F75FB2}" srcOrd="2" destOrd="0" parTransId="{0DE8E078-3D25-4A3B-B6A3-587AB46272B3}" sibTransId="{C43FC485-C295-4B05-B90E-3EAF8D1B4D86}"/>
    <dgm:cxn modelId="{44AFA43C-F40B-4DD7-865F-5F137E487E2F}" type="presParOf" srcId="{A13F677B-F9DE-483E-8CED-6F2B4D22319E}" destId="{AF797066-0175-428C-8DAB-436837C6D2B5}" srcOrd="0" destOrd="0" presId="urn:microsoft.com/office/officeart/2018/2/layout/IconVerticalSolidList"/>
    <dgm:cxn modelId="{2318C986-75A6-4E37-9C69-04C627CA4577}" type="presParOf" srcId="{AF797066-0175-428C-8DAB-436837C6D2B5}" destId="{A5945FD4-3E50-4E01-9017-B6C995842653}" srcOrd="0" destOrd="0" presId="urn:microsoft.com/office/officeart/2018/2/layout/IconVerticalSolidList"/>
    <dgm:cxn modelId="{D470900B-65CA-4A7E-BF92-6F3F644C956C}" type="presParOf" srcId="{AF797066-0175-428C-8DAB-436837C6D2B5}" destId="{434A0F92-8EA2-49BC-9633-932F1264B1D3}" srcOrd="1" destOrd="0" presId="urn:microsoft.com/office/officeart/2018/2/layout/IconVerticalSolidList"/>
    <dgm:cxn modelId="{C5625574-1CF5-41FC-AA87-47AD2CBE38A7}" type="presParOf" srcId="{AF797066-0175-428C-8DAB-436837C6D2B5}" destId="{D4BC605D-5B5A-4CA3-872C-BE797E2A16D8}" srcOrd="2" destOrd="0" presId="urn:microsoft.com/office/officeart/2018/2/layout/IconVerticalSolidList"/>
    <dgm:cxn modelId="{9C135D55-0091-41DA-A542-A25718F3C246}" type="presParOf" srcId="{AF797066-0175-428C-8DAB-436837C6D2B5}" destId="{D9875970-C7A8-471D-BC92-75123374D60B}" srcOrd="3" destOrd="0" presId="urn:microsoft.com/office/officeart/2018/2/layout/IconVerticalSolidList"/>
    <dgm:cxn modelId="{6072B648-185D-475F-86B1-3D08EC32E267}" type="presParOf" srcId="{A13F677B-F9DE-483E-8CED-6F2B4D22319E}" destId="{AA91E46E-E04E-4A4E-A47D-5A367A03CBDB}" srcOrd="1" destOrd="0" presId="urn:microsoft.com/office/officeart/2018/2/layout/IconVerticalSolidList"/>
    <dgm:cxn modelId="{4A794AF6-4B06-4568-AA53-28C44DB69F85}" type="presParOf" srcId="{A13F677B-F9DE-483E-8CED-6F2B4D22319E}" destId="{AE09B120-5B72-4FCB-B7D5-88372A60CE74}" srcOrd="2" destOrd="0" presId="urn:microsoft.com/office/officeart/2018/2/layout/IconVerticalSolidList"/>
    <dgm:cxn modelId="{42CCE7E8-B47B-4DCF-8F56-56B21649DB19}" type="presParOf" srcId="{AE09B120-5B72-4FCB-B7D5-88372A60CE74}" destId="{DAF7DD21-BB78-4337-B54C-17A3823DB708}" srcOrd="0" destOrd="0" presId="urn:microsoft.com/office/officeart/2018/2/layout/IconVerticalSolidList"/>
    <dgm:cxn modelId="{451625CA-43D8-4272-92FF-DF4B57E39AAD}" type="presParOf" srcId="{AE09B120-5B72-4FCB-B7D5-88372A60CE74}" destId="{6DEC3DCC-CD51-4B96-8E82-0989913E07A4}" srcOrd="1" destOrd="0" presId="urn:microsoft.com/office/officeart/2018/2/layout/IconVerticalSolidList"/>
    <dgm:cxn modelId="{CB1B91AF-D246-462A-97E6-32595096325A}" type="presParOf" srcId="{AE09B120-5B72-4FCB-B7D5-88372A60CE74}" destId="{184DBABE-3FF7-4F32-93A4-D616355FB6A3}" srcOrd="2" destOrd="0" presId="urn:microsoft.com/office/officeart/2018/2/layout/IconVerticalSolidList"/>
    <dgm:cxn modelId="{757F96CC-2CB5-4BFA-8715-27C90ECDBE52}" type="presParOf" srcId="{AE09B120-5B72-4FCB-B7D5-88372A60CE74}" destId="{6A194461-F0CF-44AC-956A-FF19DBBEB24C}" srcOrd="3" destOrd="0" presId="urn:microsoft.com/office/officeart/2018/2/layout/IconVerticalSolidList"/>
    <dgm:cxn modelId="{5A6658B4-71C5-4ABF-857F-38ED116A9610}" type="presParOf" srcId="{A13F677B-F9DE-483E-8CED-6F2B4D22319E}" destId="{6C98CB27-3159-4056-9CC9-A98BF5ACC2E7}" srcOrd="3" destOrd="0" presId="urn:microsoft.com/office/officeart/2018/2/layout/IconVerticalSolidList"/>
    <dgm:cxn modelId="{E094D834-6C8D-4499-BAD6-2AE838E0C2CD}" type="presParOf" srcId="{A13F677B-F9DE-483E-8CED-6F2B4D22319E}" destId="{875ECFC7-C7B7-4FD0-BC58-8B51B3F2D6C4}" srcOrd="4" destOrd="0" presId="urn:microsoft.com/office/officeart/2018/2/layout/IconVerticalSolidList"/>
    <dgm:cxn modelId="{3C004DB7-EEDF-41A6-853B-E964BDFA0C16}" type="presParOf" srcId="{875ECFC7-C7B7-4FD0-BC58-8B51B3F2D6C4}" destId="{9C183436-284E-4F09-95E4-07A025031BF2}" srcOrd="0" destOrd="0" presId="urn:microsoft.com/office/officeart/2018/2/layout/IconVerticalSolidList"/>
    <dgm:cxn modelId="{68C00DB1-6525-40A9-965F-9A4BB129C4BD}" type="presParOf" srcId="{875ECFC7-C7B7-4FD0-BC58-8B51B3F2D6C4}" destId="{B8E6C6CB-E1C2-43B8-ABF6-DAC759CA077D}" srcOrd="1" destOrd="0" presId="urn:microsoft.com/office/officeart/2018/2/layout/IconVerticalSolidList"/>
    <dgm:cxn modelId="{C5BB67F7-3B31-4023-A605-D6610305CCD0}" type="presParOf" srcId="{875ECFC7-C7B7-4FD0-BC58-8B51B3F2D6C4}" destId="{9793FA07-8328-464E-A478-AA5EF43B6478}" srcOrd="2" destOrd="0" presId="urn:microsoft.com/office/officeart/2018/2/layout/IconVerticalSolidList"/>
    <dgm:cxn modelId="{5A19D40F-9D4E-4E11-8D69-D41BEB26B1D9}" type="presParOf" srcId="{875ECFC7-C7B7-4FD0-BC58-8B51B3F2D6C4}" destId="{0F9E0A35-6D19-4367-8457-FCD11A26B6CF}" srcOrd="3" destOrd="0" presId="urn:microsoft.com/office/officeart/2018/2/layout/IconVerticalSolidList"/>
    <dgm:cxn modelId="{F319AF41-FE5F-44D7-8B5C-3428030990A3}" type="presParOf" srcId="{A13F677B-F9DE-483E-8CED-6F2B4D22319E}" destId="{3E5CEA05-30D3-4D29-A88A-CAF7EA7E87E7}" srcOrd="5" destOrd="0" presId="urn:microsoft.com/office/officeart/2018/2/layout/IconVerticalSolidList"/>
    <dgm:cxn modelId="{B4C1FB26-7285-4C69-9765-C4767DB3F296}" type="presParOf" srcId="{A13F677B-F9DE-483E-8CED-6F2B4D22319E}" destId="{3C25A720-F282-4F67-B24D-5B493EB819D6}" srcOrd="6" destOrd="0" presId="urn:microsoft.com/office/officeart/2018/2/layout/IconVerticalSolidList"/>
    <dgm:cxn modelId="{8B7F88B7-8C6A-4198-ABAD-7D0CFB64C10F}" type="presParOf" srcId="{3C25A720-F282-4F67-B24D-5B493EB819D6}" destId="{B877992B-1216-4D94-8129-37B52CA31931}" srcOrd="0" destOrd="0" presId="urn:microsoft.com/office/officeart/2018/2/layout/IconVerticalSolidList"/>
    <dgm:cxn modelId="{CBAB6C87-023E-4F9E-B04A-43C4E43664F3}" type="presParOf" srcId="{3C25A720-F282-4F67-B24D-5B493EB819D6}" destId="{3B3DBF94-7CF2-4EB4-A9FF-3FD6DF5BA959}" srcOrd="1" destOrd="0" presId="urn:microsoft.com/office/officeart/2018/2/layout/IconVerticalSolidList"/>
    <dgm:cxn modelId="{F9B7F39E-621C-4F3D-830A-701368036099}" type="presParOf" srcId="{3C25A720-F282-4F67-B24D-5B493EB819D6}" destId="{C841E2FC-0318-4C7D-9652-BD41AD3AD545}" srcOrd="2" destOrd="0" presId="urn:microsoft.com/office/officeart/2018/2/layout/IconVerticalSolidList"/>
    <dgm:cxn modelId="{D9B8256F-6DDA-4D4B-B531-E7DC44D544DD}" type="presParOf" srcId="{3C25A720-F282-4F67-B24D-5B493EB819D6}" destId="{5B77325B-C454-49F8-AC69-D97C3F2635B1}" srcOrd="3" destOrd="0" presId="urn:microsoft.com/office/officeart/2018/2/layout/IconVerticalSolidList"/>
    <dgm:cxn modelId="{3094080F-E8B5-446F-B89C-634B384A039D}" type="presParOf" srcId="{A13F677B-F9DE-483E-8CED-6F2B4D22319E}" destId="{266A5927-A95D-43D9-A935-5D9F48CEA650}" srcOrd="7" destOrd="0" presId="urn:microsoft.com/office/officeart/2018/2/layout/IconVerticalSolidList"/>
    <dgm:cxn modelId="{0B974107-4CE1-4BCD-990F-238AEB4E3B63}" type="presParOf" srcId="{A13F677B-F9DE-483E-8CED-6F2B4D22319E}" destId="{A456F379-19B6-42C7-BDE9-59464BD64E2C}" srcOrd="8" destOrd="0" presId="urn:microsoft.com/office/officeart/2018/2/layout/IconVerticalSolidList"/>
    <dgm:cxn modelId="{19130818-55C7-4870-84F2-A7CEB43F8E80}" type="presParOf" srcId="{A456F379-19B6-42C7-BDE9-59464BD64E2C}" destId="{47D963D5-1DBF-4A6B-BB89-AD6CCDD17560}" srcOrd="0" destOrd="0" presId="urn:microsoft.com/office/officeart/2018/2/layout/IconVerticalSolidList"/>
    <dgm:cxn modelId="{C537E78A-372D-4CAF-8C1C-3A7C36F68D0B}" type="presParOf" srcId="{A456F379-19B6-42C7-BDE9-59464BD64E2C}" destId="{DBC8EA9E-24E9-4683-AD0C-643904DE88E0}" srcOrd="1" destOrd="0" presId="urn:microsoft.com/office/officeart/2018/2/layout/IconVerticalSolidList"/>
    <dgm:cxn modelId="{5670D8F7-AC51-46CD-83BE-144AAF9C7766}" type="presParOf" srcId="{A456F379-19B6-42C7-BDE9-59464BD64E2C}" destId="{20100204-75CB-4743-B41D-4D45CCABDD1C}" srcOrd="2" destOrd="0" presId="urn:microsoft.com/office/officeart/2018/2/layout/IconVerticalSolidList"/>
    <dgm:cxn modelId="{B6F111EE-8D5E-48B6-A6E0-F33E322AEDC5}" type="presParOf" srcId="{A456F379-19B6-42C7-BDE9-59464BD64E2C}" destId="{F1CD66B0-CD1B-46B4-85D7-281F6F8C63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CCE023-B51E-4FB3-A0EE-C3AE0CBA682A}" type="doc">
      <dgm:prSet loTypeId="urn:microsoft.com/office/officeart/2005/8/layout/pyramid1" loCatId="pyramid" qsTypeId="urn:microsoft.com/office/officeart/2005/8/quickstyle/simple1" qsCatId="simple" csTypeId="urn:microsoft.com/office/officeart/2005/8/colors/accent1_2" csCatId="accent1" phldr="1"/>
      <dgm:spPr/>
    </dgm:pt>
    <dgm:pt modelId="{AF2EF42E-941B-46A7-80D9-DA76BBE46608}">
      <dgm:prSet phldrT="[Text]" custT="1"/>
      <dgm:spPr>
        <a:solidFill>
          <a:schemeClr val="tx2">
            <a:lumMod val="40000"/>
            <a:lumOff val="60000"/>
          </a:schemeClr>
        </a:solidFill>
      </dgm:spPr>
      <dgm:t>
        <a:bodyPr/>
        <a:lstStyle/>
        <a:p>
          <a:r>
            <a:rPr lang="en-GB" sz="2400" dirty="0"/>
            <a:t>Personality</a:t>
          </a:r>
        </a:p>
      </dgm:t>
    </dgm:pt>
    <dgm:pt modelId="{653A1B48-F8BC-460E-8933-44D87B4D6699}" type="parTrans" cxnId="{D25BD1C7-0CED-4F65-B0C5-7D92A55EE1C2}">
      <dgm:prSet/>
      <dgm:spPr/>
      <dgm:t>
        <a:bodyPr/>
        <a:lstStyle/>
        <a:p>
          <a:endParaRPr lang="en-GB"/>
        </a:p>
      </dgm:t>
    </dgm:pt>
    <dgm:pt modelId="{C3F3D87E-AB72-479C-B418-E5386BD2D39B}" type="sibTrans" cxnId="{D25BD1C7-0CED-4F65-B0C5-7D92A55EE1C2}">
      <dgm:prSet/>
      <dgm:spPr/>
      <dgm:t>
        <a:bodyPr/>
        <a:lstStyle/>
        <a:p>
          <a:endParaRPr lang="en-GB"/>
        </a:p>
      </dgm:t>
    </dgm:pt>
    <dgm:pt modelId="{506B1D58-77B4-4260-8776-61F71AB3A9EC}">
      <dgm:prSet phldrT="[Text]" custT="1"/>
      <dgm:spPr>
        <a:solidFill>
          <a:srgbClr val="92D050"/>
        </a:solidFill>
      </dgm:spPr>
      <dgm:t>
        <a:bodyPr/>
        <a:lstStyle/>
        <a:p>
          <a:r>
            <a:rPr lang="en-GB" sz="2400" dirty="0"/>
            <a:t>Culture</a:t>
          </a:r>
        </a:p>
      </dgm:t>
    </dgm:pt>
    <dgm:pt modelId="{E15A11A0-AB94-4299-87A5-90B598057065}" type="parTrans" cxnId="{6F3C497B-E166-4F73-AA88-8DB29124473C}">
      <dgm:prSet/>
      <dgm:spPr/>
      <dgm:t>
        <a:bodyPr/>
        <a:lstStyle/>
        <a:p>
          <a:endParaRPr lang="en-GB"/>
        </a:p>
      </dgm:t>
    </dgm:pt>
    <dgm:pt modelId="{853E2120-444A-4B4D-A6D3-75DB2C31F5A7}" type="sibTrans" cxnId="{6F3C497B-E166-4F73-AA88-8DB29124473C}">
      <dgm:prSet/>
      <dgm:spPr/>
      <dgm:t>
        <a:bodyPr/>
        <a:lstStyle/>
        <a:p>
          <a:endParaRPr lang="en-GB"/>
        </a:p>
      </dgm:t>
    </dgm:pt>
    <dgm:pt modelId="{48A99697-586D-4865-A549-3522A3264BA3}">
      <dgm:prSet phldrT="[Text]" custT="1"/>
      <dgm:spPr/>
      <dgm:t>
        <a:bodyPr/>
        <a:lstStyle/>
        <a:p>
          <a:r>
            <a:rPr lang="en-GB" sz="2400" dirty="0"/>
            <a:t>Human Nature</a:t>
          </a:r>
        </a:p>
      </dgm:t>
    </dgm:pt>
    <dgm:pt modelId="{E624B970-20A0-4F44-B204-5D2D58F87535}" type="parTrans" cxnId="{0F401F44-9F97-45EC-BE77-3EA2FBCE34B8}">
      <dgm:prSet/>
      <dgm:spPr/>
      <dgm:t>
        <a:bodyPr/>
        <a:lstStyle/>
        <a:p>
          <a:endParaRPr lang="en-GB"/>
        </a:p>
      </dgm:t>
    </dgm:pt>
    <dgm:pt modelId="{07E0D12E-FE8F-4121-8089-B599D30DEDEF}" type="sibTrans" cxnId="{0F401F44-9F97-45EC-BE77-3EA2FBCE34B8}">
      <dgm:prSet/>
      <dgm:spPr/>
      <dgm:t>
        <a:bodyPr/>
        <a:lstStyle/>
        <a:p>
          <a:endParaRPr lang="en-GB"/>
        </a:p>
      </dgm:t>
    </dgm:pt>
    <dgm:pt modelId="{CA0E77C6-A95A-4B2B-8D0D-FF01F7BB4156}" type="pres">
      <dgm:prSet presAssocID="{97CCE023-B51E-4FB3-A0EE-C3AE0CBA682A}" presName="Name0" presStyleCnt="0">
        <dgm:presLayoutVars>
          <dgm:dir/>
          <dgm:animLvl val="lvl"/>
          <dgm:resizeHandles val="exact"/>
        </dgm:presLayoutVars>
      </dgm:prSet>
      <dgm:spPr/>
    </dgm:pt>
    <dgm:pt modelId="{415A1D08-DEDE-4C58-B188-6EC814F7581D}" type="pres">
      <dgm:prSet presAssocID="{AF2EF42E-941B-46A7-80D9-DA76BBE46608}" presName="Name8" presStyleCnt="0"/>
      <dgm:spPr/>
    </dgm:pt>
    <dgm:pt modelId="{3A8A5E76-7F7D-4BDA-BF36-E90CB8C40AA6}" type="pres">
      <dgm:prSet presAssocID="{AF2EF42E-941B-46A7-80D9-DA76BBE46608}" presName="level" presStyleLbl="node1" presStyleIdx="0" presStyleCnt="3">
        <dgm:presLayoutVars>
          <dgm:chMax val="1"/>
          <dgm:bulletEnabled val="1"/>
        </dgm:presLayoutVars>
      </dgm:prSet>
      <dgm:spPr/>
      <dgm:t>
        <a:bodyPr/>
        <a:lstStyle/>
        <a:p>
          <a:endParaRPr lang="en-GB"/>
        </a:p>
      </dgm:t>
    </dgm:pt>
    <dgm:pt modelId="{3D69C9FC-2C14-4DE5-B1C5-EFF9A41E395B}" type="pres">
      <dgm:prSet presAssocID="{AF2EF42E-941B-46A7-80D9-DA76BBE46608}" presName="levelTx" presStyleLbl="revTx" presStyleIdx="0" presStyleCnt="0">
        <dgm:presLayoutVars>
          <dgm:chMax val="1"/>
          <dgm:bulletEnabled val="1"/>
        </dgm:presLayoutVars>
      </dgm:prSet>
      <dgm:spPr/>
      <dgm:t>
        <a:bodyPr/>
        <a:lstStyle/>
        <a:p>
          <a:endParaRPr lang="en-GB"/>
        </a:p>
      </dgm:t>
    </dgm:pt>
    <dgm:pt modelId="{A8F94F39-08FE-4CF4-A3C5-C404FF6B55FA}" type="pres">
      <dgm:prSet presAssocID="{506B1D58-77B4-4260-8776-61F71AB3A9EC}" presName="Name8" presStyleCnt="0"/>
      <dgm:spPr/>
    </dgm:pt>
    <dgm:pt modelId="{87256594-6C8F-48EA-A36D-8EE4E29B60FE}" type="pres">
      <dgm:prSet presAssocID="{506B1D58-77B4-4260-8776-61F71AB3A9EC}" presName="level" presStyleLbl="node1" presStyleIdx="1" presStyleCnt="3">
        <dgm:presLayoutVars>
          <dgm:chMax val="1"/>
          <dgm:bulletEnabled val="1"/>
        </dgm:presLayoutVars>
      </dgm:prSet>
      <dgm:spPr/>
      <dgm:t>
        <a:bodyPr/>
        <a:lstStyle/>
        <a:p>
          <a:endParaRPr lang="en-GB"/>
        </a:p>
      </dgm:t>
    </dgm:pt>
    <dgm:pt modelId="{685B1021-B9E5-4981-83C8-1B224CA23800}" type="pres">
      <dgm:prSet presAssocID="{506B1D58-77B4-4260-8776-61F71AB3A9EC}" presName="levelTx" presStyleLbl="revTx" presStyleIdx="0" presStyleCnt="0">
        <dgm:presLayoutVars>
          <dgm:chMax val="1"/>
          <dgm:bulletEnabled val="1"/>
        </dgm:presLayoutVars>
      </dgm:prSet>
      <dgm:spPr/>
      <dgm:t>
        <a:bodyPr/>
        <a:lstStyle/>
        <a:p>
          <a:endParaRPr lang="en-GB"/>
        </a:p>
      </dgm:t>
    </dgm:pt>
    <dgm:pt modelId="{E9DAA38F-546B-4F76-9321-0B64DF5BEAEB}" type="pres">
      <dgm:prSet presAssocID="{48A99697-586D-4865-A549-3522A3264BA3}" presName="Name8" presStyleCnt="0"/>
      <dgm:spPr/>
    </dgm:pt>
    <dgm:pt modelId="{838ACEFD-E29C-4E7B-A61B-CC16B7DEA8D6}" type="pres">
      <dgm:prSet presAssocID="{48A99697-586D-4865-A549-3522A3264BA3}" presName="level" presStyleLbl="node1" presStyleIdx="2" presStyleCnt="3">
        <dgm:presLayoutVars>
          <dgm:chMax val="1"/>
          <dgm:bulletEnabled val="1"/>
        </dgm:presLayoutVars>
      </dgm:prSet>
      <dgm:spPr/>
      <dgm:t>
        <a:bodyPr/>
        <a:lstStyle/>
        <a:p>
          <a:endParaRPr lang="en-GB"/>
        </a:p>
      </dgm:t>
    </dgm:pt>
    <dgm:pt modelId="{3F7541B3-05C0-417E-BDF5-48A2C2CCAE64}" type="pres">
      <dgm:prSet presAssocID="{48A99697-586D-4865-A549-3522A3264BA3}" presName="levelTx" presStyleLbl="revTx" presStyleIdx="0" presStyleCnt="0">
        <dgm:presLayoutVars>
          <dgm:chMax val="1"/>
          <dgm:bulletEnabled val="1"/>
        </dgm:presLayoutVars>
      </dgm:prSet>
      <dgm:spPr/>
      <dgm:t>
        <a:bodyPr/>
        <a:lstStyle/>
        <a:p>
          <a:endParaRPr lang="en-GB"/>
        </a:p>
      </dgm:t>
    </dgm:pt>
  </dgm:ptLst>
  <dgm:cxnLst>
    <dgm:cxn modelId="{2191DFDD-9624-4BD9-8A51-CAC741A62DEB}" type="presOf" srcId="{48A99697-586D-4865-A549-3522A3264BA3}" destId="{3F7541B3-05C0-417E-BDF5-48A2C2CCAE64}" srcOrd="1" destOrd="0" presId="urn:microsoft.com/office/officeart/2005/8/layout/pyramid1"/>
    <dgm:cxn modelId="{3441098D-43FE-4D9C-963D-B198F0994252}" type="presOf" srcId="{AF2EF42E-941B-46A7-80D9-DA76BBE46608}" destId="{3D69C9FC-2C14-4DE5-B1C5-EFF9A41E395B}" srcOrd="1" destOrd="0" presId="urn:microsoft.com/office/officeart/2005/8/layout/pyramid1"/>
    <dgm:cxn modelId="{D25BD1C7-0CED-4F65-B0C5-7D92A55EE1C2}" srcId="{97CCE023-B51E-4FB3-A0EE-C3AE0CBA682A}" destId="{AF2EF42E-941B-46A7-80D9-DA76BBE46608}" srcOrd="0" destOrd="0" parTransId="{653A1B48-F8BC-460E-8933-44D87B4D6699}" sibTransId="{C3F3D87E-AB72-479C-B418-E5386BD2D39B}"/>
    <dgm:cxn modelId="{1EB0757F-3BA7-4255-B056-5FCC21F8406D}" type="presOf" srcId="{506B1D58-77B4-4260-8776-61F71AB3A9EC}" destId="{87256594-6C8F-48EA-A36D-8EE4E29B60FE}" srcOrd="0" destOrd="0" presId="urn:microsoft.com/office/officeart/2005/8/layout/pyramid1"/>
    <dgm:cxn modelId="{0F401F44-9F97-45EC-BE77-3EA2FBCE34B8}" srcId="{97CCE023-B51E-4FB3-A0EE-C3AE0CBA682A}" destId="{48A99697-586D-4865-A549-3522A3264BA3}" srcOrd="2" destOrd="0" parTransId="{E624B970-20A0-4F44-B204-5D2D58F87535}" sibTransId="{07E0D12E-FE8F-4121-8089-B599D30DEDEF}"/>
    <dgm:cxn modelId="{6F3C497B-E166-4F73-AA88-8DB29124473C}" srcId="{97CCE023-B51E-4FB3-A0EE-C3AE0CBA682A}" destId="{506B1D58-77B4-4260-8776-61F71AB3A9EC}" srcOrd="1" destOrd="0" parTransId="{E15A11A0-AB94-4299-87A5-90B598057065}" sibTransId="{853E2120-444A-4B4D-A6D3-75DB2C31F5A7}"/>
    <dgm:cxn modelId="{1C83C6AB-35E1-4DD8-8AC4-1D578C193FFF}" type="presOf" srcId="{97CCE023-B51E-4FB3-A0EE-C3AE0CBA682A}" destId="{CA0E77C6-A95A-4B2B-8D0D-FF01F7BB4156}" srcOrd="0" destOrd="0" presId="urn:microsoft.com/office/officeart/2005/8/layout/pyramid1"/>
    <dgm:cxn modelId="{4D79422A-D888-494E-838D-D3FAA69B6144}" type="presOf" srcId="{AF2EF42E-941B-46A7-80D9-DA76BBE46608}" destId="{3A8A5E76-7F7D-4BDA-BF36-E90CB8C40AA6}" srcOrd="0" destOrd="0" presId="urn:microsoft.com/office/officeart/2005/8/layout/pyramid1"/>
    <dgm:cxn modelId="{A2E11301-B6EF-48B3-993B-6F3D4BE36F45}" type="presOf" srcId="{48A99697-586D-4865-A549-3522A3264BA3}" destId="{838ACEFD-E29C-4E7B-A61B-CC16B7DEA8D6}" srcOrd="0" destOrd="0" presId="urn:microsoft.com/office/officeart/2005/8/layout/pyramid1"/>
    <dgm:cxn modelId="{3BDDA3D5-157B-40E8-82BE-1A49C1BC9A12}" type="presOf" srcId="{506B1D58-77B4-4260-8776-61F71AB3A9EC}" destId="{685B1021-B9E5-4981-83C8-1B224CA23800}" srcOrd="1" destOrd="0" presId="urn:microsoft.com/office/officeart/2005/8/layout/pyramid1"/>
    <dgm:cxn modelId="{C519FEFA-EF87-4D73-AFD5-BA2C2743709B}" type="presParOf" srcId="{CA0E77C6-A95A-4B2B-8D0D-FF01F7BB4156}" destId="{415A1D08-DEDE-4C58-B188-6EC814F7581D}" srcOrd="0" destOrd="0" presId="urn:microsoft.com/office/officeart/2005/8/layout/pyramid1"/>
    <dgm:cxn modelId="{B80E9ACA-6992-434F-B38E-BEC9AAC39BB5}" type="presParOf" srcId="{415A1D08-DEDE-4C58-B188-6EC814F7581D}" destId="{3A8A5E76-7F7D-4BDA-BF36-E90CB8C40AA6}" srcOrd="0" destOrd="0" presId="urn:microsoft.com/office/officeart/2005/8/layout/pyramid1"/>
    <dgm:cxn modelId="{DA53D5D3-0B26-451F-8C3A-8287E26AB5C1}" type="presParOf" srcId="{415A1D08-DEDE-4C58-B188-6EC814F7581D}" destId="{3D69C9FC-2C14-4DE5-B1C5-EFF9A41E395B}" srcOrd="1" destOrd="0" presId="urn:microsoft.com/office/officeart/2005/8/layout/pyramid1"/>
    <dgm:cxn modelId="{438AFD9B-B4B1-45B0-AA6E-5AAF98516D8D}" type="presParOf" srcId="{CA0E77C6-A95A-4B2B-8D0D-FF01F7BB4156}" destId="{A8F94F39-08FE-4CF4-A3C5-C404FF6B55FA}" srcOrd="1" destOrd="0" presId="urn:microsoft.com/office/officeart/2005/8/layout/pyramid1"/>
    <dgm:cxn modelId="{63ABE881-01ED-455F-9C8E-269ACC374C19}" type="presParOf" srcId="{A8F94F39-08FE-4CF4-A3C5-C404FF6B55FA}" destId="{87256594-6C8F-48EA-A36D-8EE4E29B60FE}" srcOrd="0" destOrd="0" presId="urn:microsoft.com/office/officeart/2005/8/layout/pyramid1"/>
    <dgm:cxn modelId="{FCB9686A-3C41-4445-ADC3-E2E082E35E62}" type="presParOf" srcId="{A8F94F39-08FE-4CF4-A3C5-C404FF6B55FA}" destId="{685B1021-B9E5-4981-83C8-1B224CA23800}" srcOrd="1" destOrd="0" presId="urn:microsoft.com/office/officeart/2005/8/layout/pyramid1"/>
    <dgm:cxn modelId="{24210A88-2797-4079-9015-F552DB251ABF}" type="presParOf" srcId="{CA0E77C6-A95A-4B2B-8D0D-FF01F7BB4156}" destId="{E9DAA38F-546B-4F76-9321-0B64DF5BEAEB}" srcOrd="2" destOrd="0" presId="urn:microsoft.com/office/officeart/2005/8/layout/pyramid1"/>
    <dgm:cxn modelId="{8E608C8D-33F2-416B-9256-D49118812EEE}" type="presParOf" srcId="{E9DAA38F-546B-4F76-9321-0B64DF5BEAEB}" destId="{838ACEFD-E29C-4E7B-A61B-CC16B7DEA8D6}" srcOrd="0" destOrd="0" presId="urn:microsoft.com/office/officeart/2005/8/layout/pyramid1"/>
    <dgm:cxn modelId="{868418D9-5C0C-4310-9DA6-A7D569F26EBE}" type="presParOf" srcId="{E9DAA38F-546B-4F76-9321-0B64DF5BEAEB}" destId="{3F7541B3-05C0-417E-BDF5-48A2C2CCAE6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73B1AD-9BD1-4D04-9460-BA7BFDE5A08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DB4344F-516F-4FAA-8AD2-F0803F604D61}">
      <dgm:prSet custT="1"/>
      <dgm:spPr/>
      <dgm:t>
        <a:bodyPr/>
        <a:lstStyle/>
        <a:p>
          <a:pPr>
            <a:lnSpc>
              <a:spcPct val="100000"/>
            </a:lnSpc>
          </a:pPr>
          <a:r>
            <a:rPr lang="en-GB" sz="2000" dirty="0">
              <a:solidFill>
                <a:srgbClr val="004680"/>
              </a:solidFill>
            </a:rPr>
            <a:t>We make assumptions about people that can be both positive or negative because of our unconscious bias. </a:t>
          </a:r>
          <a:endParaRPr lang="en-US" sz="2000" dirty="0">
            <a:solidFill>
              <a:srgbClr val="004680"/>
            </a:solidFill>
          </a:endParaRPr>
        </a:p>
      </dgm:t>
    </dgm:pt>
    <dgm:pt modelId="{3FEEB0ED-46DC-4AAF-BC4B-4A45728D2933}" type="parTrans" cxnId="{E929951C-6617-4338-ACF3-A3A0920918E7}">
      <dgm:prSet/>
      <dgm:spPr/>
      <dgm:t>
        <a:bodyPr/>
        <a:lstStyle/>
        <a:p>
          <a:endParaRPr lang="en-US"/>
        </a:p>
      </dgm:t>
    </dgm:pt>
    <dgm:pt modelId="{1E719544-0C8E-46C5-A830-A1E0A4D10FDA}" type="sibTrans" cxnId="{E929951C-6617-4338-ACF3-A3A0920918E7}">
      <dgm:prSet/>
      <dgm:spPr/>
      <dgm:t>
        <a:bodyPr/>
        <a:lstStyle/>
        <a:p>
          <a:endParaRPr lang="en-US"/>
        </a:p>
      </dgm:t>
    </dgm:pt>
    <dgm:pt modelId="{8D11F531-804F-4DB4-986E-C0D61E8F59C1}">
      <dgm:prSet custT="1"/>
      <dgm:spPr>
        <a:solidFill>
          <a:schemeClr val="accent2">
            <a:lumMod val="20000"/>
            <a:lumOff val="80000"/>
          </a:schemeClr>
        </a:solidFill>
      </dgm:spPr>
      <dgm:t>
        <a:bodyPr/>
        <a:lstStyle/>
        <a:p>
          <a:pPr>
            <a:lnSpc>
              <a:spcPct val="100000"/>
            </a:lnSpc>
          </a:pPr>
          <a:r>
            <a:rPr lang="en-GB" sz="2000" dirty="0">
              <a:solidFill>
                <a:srgbClr val="004680"/>
              </a:solidFill>
            </a:rPr>
            <a:t>Unconscious bias is the brain’s automatic tendency to take mental shortcuts based on stereotypes and preconceptions about what is right and wrong.</a:t>
          </a:r>
          <a:endParaRPr lang="en-US" sz="2000" dirty="0">
            <a:solidFill>
              <a:srgbClr val="004680"/>
            </a:solidFill>
          </a:endParaRPr>
        </a:p>
      </dgm:t>
    </dgm:pt>
    <dgm:pt modelId="{4FEE7EF7-A669-42A7-A0B0-D51F6BFBCA97}" type="parTrans" cxnId="{D666F650-6674-473B-A3E3-7F90AB8E480B}">
      <dgm:prSet/>
      <dgm:spPr/>
      <dgm:t>
        <a:bodyPr/>
        <a:lstStyle/>
        <a:p>
          <a:endParaRPr lang="en-US"/>
        </a:p>
      </dgm:t>
    </dgm:pt>
    <dgm:pt modelId="{1F0DABEA-1F09-4B38-84C2-31FFA0DB2E36}" type="sibTrans" cxnId="{D666F650-6674-473B-A3E3-7F90AB8E480B}">
      <dgm:prSet/>
      <dgm:spPr/>
      <dgm:t>
        <a:bodyPr/>
        <a:lstStyle/>
        <a:p>
          <a:endParaRPr lang="en-US"/>
        </a:p>
      </dgm:t>
    </dgm:pt>
    <dgm:pt modelId="{08DCEE81-C253-42AC-B3F8-8178599832C7}">
      <dgm:prSet custT="1"/>
      <dgm:spPr>
        <a:solidFill>
          <a:schemeClr val="accent2">
            <a:lumMod val="20000"/>
            <a:lumOff val="80000"/>
          </a:schemeClr>
        </a:solidFill>
      </dgm:spPr>
      <dgm:t>
        <a:bodyPr/>
        <a:lstStyle/>
        <a:p>
          <a:pPr>
            <a:lnSpc>
              <a:spcPct val="100000"/>
            </a:lnSpc>
          </a:pPr>
          <a:r>
            <a:rPr lang="en-GB" sz="2000" dirty="0">
              <a:solidFill>
                <a:srgbClr val="004680"/>
              </a:solidFill>
            </a:rPr>
            <a:t>It is an adaptive skill that we use subconsciously to quickly process millions of bits of information, but it can cause problems when needing to provide a good service across all cultures</a:t>
          </a:r>
          <a:r>
            <a:rPr lang="en-GB" sz="1800" dirty="0"/>
            <a:t>.</a:t>
          </a:r>
          <a:endParaRPr lang="en-US" sz="1800" dirty="0"/>
        </a:p>
      </dgm:t>
    </dgm:pt>
    <dgm:pt modelId="{25B3E9A8-DB50-476D-BEFF-A44CFB87A157}" type="parTrans" cxnId="{8E723FFC-9623-4C2E-9EC0-764162946398}">
      <dgm:prSet/>
      <dgm:spPr/>
      <dgm:t>
        <a:bodyPr/>
        <a:lstStyle/>
        <a:p>
          <a:endParaRPr lang="en-US"/>
        </a:p>
      </dgm:t>
    </dgm:pt>
    <dgm:pt modelId="{3D99A188-C586-4E02-A2A7-FED0129EE163}" type="sibTrans" cxnId="{8E723FFC-9623-4C2E-9EC0-764162946398}">
      <dgm:prSet/>
      <dgm:spPr/>
      <dgm:t>
        <a:bodyPr/>
        <a:lstStyle/>
        <a:p>
          <a:endParaRPr lang="en-US"/>
        </a:p>
      </dgm:t>
    </dgm:pt>
    <dgm:pt modelId="{8F6E5115-DD76-4066-AECD-455969F26F1E}" type="pres">
      <dgm:prSet presAssocID="{7473B1AD-9BD1-4D04-9460-BA7BFDE5A08B}" presName="root" presStyleCnt="0">
        <dgm:presLayoutVars>
          <dgm:dir/>
          <dgm:resizeHandles val="exact"/>
        </dgm:presLayoutVars>
      </dgm:prSet>
      <dgm:spPr/>
      <dgm:t>
        <a:bodyPr/>
        <a:lstStyle/>
        <a:p>
          <a:endParaRPr lang="en-GB"/>
        </a:p>
      </dgm:t>
    </dgm:pt>
    <dgm:pt modelId="{3B8A9DEE-84E8-4721-9742-EE22BD86AE13}" type="pres">
      <dgm:prSet presAssocID="{ADB4344F-516F-4FAA-8AD2-F0803F604D61}" presName="compNode" presStyleCnt="0"/>
      <dgm:spPr/>
    </dgm:pt>
    <dgm:pt modelId="{6003B03E-C4B9-48C7-8F3E-4CF6FB68BB97}" type="pres">
      <dgm:prSet presAssocID="{ADB4344F-516F-4FAA-8AD2-F0803F604D61}" presName="bgRect" presStyleLbl="bgShp" presStyleIdx="0" presStyleCnt="3"/>
      <dgm:spPr>
        <a:solidFill>
          <a:schemeClr val="accent2">
            <a:lumMod val="20000"/>
            <a:lumOff val="80000"/>
          </a:schemeClr>
        </a:solidFill>
      </dgm:spPr>
    </dgm:pt>
    <dgm:pt modelId="{C446F6A8-547B-4752-A9AB-145C377B4EFF}" type="pres">
      <dgm:prSet presAssocID="{ADB4344F-516F-4FAA-8AD2-F0803F604D6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Person with Idea"/>
        </a:ext>
      </dgm:extLst>
    </dgm:pt>
    <dgm:pt modelId="{382A755C-FB8F-45D3-8B93-12A5150757FC}" type="pres">
      <dgm:prSet presAssocID="{ADB4344F-516F-4FAA-8AD2-F0803F604D61}" presName="spaceRect" presStyleCnt="0"/>
      <dgm:spPr/>
    </dgm:pt>
    <dgm:pt modelId="{13F4B3E3-6128-4722-AD6A-A0571B6E07BA}" type="pres">
      <dgm:prSet presAssocID="{ADB4344F-516F-4FAA-8AD2-F0803F604D61}" presName="parTx" presStyleLbl="revTx" presStyleIdx="0" presStyleCnt="3">
        <dgm:presLayoutVars>
          <dgm:chMax val="0"/>
          <dgm:chPref val="0"/>
        </dgm:presLayoutVars>
      </dgm:prSet>
      <dgm:spPr/>
      <dgm:t>
        <a:bodyPr/>
        <a:lstStyle/>
        <a:p>
          <a:endParaRPr lang="en-GB"/>
        </a:p>
      </dgm:t>
    </dgm:pt>
    <dgm:pt modelId="{FE5E837D-9420-455A-8607-197E613ABEC1}" type="pres">
      <dgm:prSet presAssocID="{1E719544-0C8E-46C5-A830-A1E0A4D10FDA}" presName="sibTrans" presStyleCnt="0"/>
      <dgm:spPr/>
    </dgm:pt>
    <dgm:pt modelId="{4CF74EDE-5ADD-4964-8286-92E88A2999F2}" type="pres">
      <dgm:prSet presAssocID="{8D11F531-804F-4DB4-986E-C0D61E8F59C1}" presName="compNode" presStyleCnt="0"/>
      <dgm:spPr/>
    </dgm:pt>
    <dgm:pt modelId="{958E6B89-B9AD-4F0F-8BDA-78F50F6D2D10}" type="pres">
      <dgm:prSet presAssocID="{8D11F531-804F-4DB4-986E-C0D61E8F59C1}" presName="bgRect" presStyleLbl="bgShp" presStyleIdx="1" presStyleCnt="3"/>
      <dgm:spPr>
        <a:solidFill>
          <a:srgbClr val="CCECFF"/>
        </a:solidFill>
      </dgm:spPr>
    </dgm:pt>
    <dgm:pt modelId="{4528F388-EA5B-4F1B-BFA7-ACA08C5B3BB5}" type="pres">
      <dgm:prSet presAssocID="{8D11F531-804F-4DB4-986E-C0D61E8F59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Head with Gears"/>
        </a:ext>
      </dgm:extLst>
    </dgm:pt>
    <dgm:pt modelId="{B0F755D3-A7A1-49F3-B584-8A9048CBE0A8}" type="pres">
      <dgm:prSet presAssocID="{8D11F531-804F-4DB4-986E-C0D61E8F59C1}" presName="spaceRect" presStyleCnt="0"/>
      <dgm:spPr/>
    </dgm:pt>
    <dgm:pt modelId="{DFCA93B9-0FCC-45C3-99EC-060CA376230D}" type="pres">
      <dgm:prSet presAssocID="{8D11F531-804F-4DB4-986E-C0D61E8F59C1}" presName="parTx" presStyleLbl="revTx" presStyleIdx="1" presStyleCnt="3">
        <dgm:presLayoutVars>
          <dgm:chMax val="0"/>
          <dgm:chPref val="0"/>
        </dgm:presLayoutVars>
      </dgm:prSet>
      <dgm:spPr/>
      <dgm:t>
        <a:bodyPr/>
        <a:lstStyle/>
        <a:p>
          <a:endParaRPr lang="en-GB"/>
        </a:p>
      </dgm:t>
    </dgm:pt>
    <dgm:pt modelId="{500B73A4-47DA-4ADD-80F0-3DD0CFB9E5E3}" type="pres">
      <dgm:prSet presAssocID="{1F0DABEA-1F09-4B38-84C2-31FFA0DB2E36}" presName="sibTrans" presStyleCnt="0"/>
      <dgm:spPr/>
    </dgm:pt>
    <dgm:pt modelId="{B17FAD83-45FB-4971-8685-FD4294A52672}" type="pres">
      <dgm:prSet presAssocID="{08DCEE81-C253-42AC-B3F8-8178599832C7}" presName="compNode" presStyleCnt="0"/>
      <dgm:spPr/>
    </dgm:pt>
    <dgm:pt modelId="{561CB0DC-4D00-4253-8F41-771B781A1406}" type="pres">
      <dgm:prSet presAssocID="{08DCEE81-C253-42AC-B3F8-8178599832C7}" presName="bgRect" presStyleLbl="bgShp" presStyleIdx="2" presStyleCnt="3"/>
      <dgm:spPr>
        <a:solidFill>
          <a:srgbClr val="CCECFF"/>
        </a:solidFill>
      </dgm:spPr>
    </dgm:pt>
    <dgm:pt modelId="{E7F6F37B-CFED-48A0-A05F-FB36241F7C57}" type="pres">
      <dgm:prSet presAssocID="{08DCEE81-C253-42AC-B3F8-8178599832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Processor"/>
        </a:ext>
      </dgm:extLst>
    </dgm:pt>
    <dgm:pt modelId="{18686699-54E9-47F4-9BCF-6BC26E7F99F0}" type="pres">
      <dgm:prSet presAssocID="{08DCEE81-C253-42AC-B3F8-8178599832C7}" presName="spaceRect" presStyleCnt="0"/>
      <dgm:spPr/>
    </dgm:pt>
    <dgm:pt modelId="{B02BB751-DEB1-443A-98BA-D9EA429A27B5}" type="pres">
      <dgm:prSet presAssocID="{08DCEE81-C253-42AC-B3F8-8178599832C7}" presName="parTx" presStyleLbl="revTx" presStyleIdx="2" presStyleCnt="3">
        <dgm:presLayoutVars>
          <dgm:chMax val="0"/>
          <dgm:chPref val="0"/>
        </dgm:presLayoutVars>
      </dgm:prSet>
      <dgm:spPr/>
      <dgm:t>
        <a:bodyPr/>
        <a:lstStyle/>
        <a:p>
          <a:endParaRPr lang="en-GB"/>
        </a:p>
      </dgm:t>
    </dgm:pt>
  </dgm:ptLst>
  <dgm:cxnLst>
    <dgm:cxn modelId="{7434862C-FB99-48ED-BB92-9DF75A3C4E5E}" type="presOf" srcId="{7473B1AD-9BD1-4D04-9460-BA7BFDE5A08B}" destId="{8F6E5115-DD76-4066-AECD-455969F26F1E}" srcOrd="0" destOrd="0" presId="urn:microsoft.com/office/officeart/2018/2/layout/IconVerticalSolidList"/>
    <dgm:cxn modelId="{D666F650-6674-473B-A3E3-7F90AB8E480B}" srcId="{7473B1AD-9BD1-4D04-9460-BA7BFDE5A08B}" destId="{8D11F531-804F-4DB4-986E-C0D61E8F59C1}" srcOrd="1" destOrd="0" parTransId="{4FEE7EF7-A669-42A7-A0B0-D51F6BFBCA97}" sibTransId="{1F0DABEA-1F09-4B38-84C2-31FFA0DB2E36}"/>
    <dgm:cxn modelId="{8E723FFC-9623-4C2E-9EC0-764162946398}" srcId="{7473B1AD-9BD1-4D04-9460-BA7BFDE5A08B}" destId="{08DCEE81-C253-42AC-B3F8-8178599832C7}" srcOrd="2" destOrd="0" parTransId="{25B3E9A8-DB50-476D-BEFF-A44CFB87A157}" sibTransId="{3D99A188-C586-4E02-A2A7-FED0129EE163}"/>
    <dgm:cxn modelId="{E929951C-6617-4338-ACF3-A3A0920918E7}" srcId="{7473B1AD-9BD1-4D04-9460-BA7BFDE5A08B}" destId="{ADB4344F-516F-4FAA-8AD2-F0803F604D61}" srcOrd="0" destOrd="0" parTransId="{3FEEB0ED-46DC-4AAF-BC4B-4A45728D2933}" sibTransId="{1E719544-0C8E-46C5-A830-A1E0A4D10FDA}"/>
    <dgm:cxn modelId="{21530684-994A-41D7-9F29-175D3D142C79}" type="presOf" srcId="{08DCEE81-C253-42AC-B3F8-8178599832C7}" destId="{B02BB751-DEB1-443A-98BA-D9EA429A27B5}" srcOrd="0" destOrd="0" presId="urn:microsoft.com/office/officeart/2018/2/layout/IconVerticalSolidList"/>
    <dgm:cxn modelId="{C2A8494A-C6FA-48F5-98E3-DC64B0CB8CAC}" type="presOf" srcId="{ADB4344F-516F-4FAA-8AD2-F0803F604D61}" destId="{13F4B3E3-6128-4722-AD6A-A0571B6E07BA}" srcOrd="0" destOrd="0" presId="urn:microsoft.com/office/officeart/2018/2/layout/IconVerticalSolidList"/>
    <dgm:cxn modelId="{BA67E720-BDB7-465A-AA3A-36E593DB2486}" type="presOf" srcId="{8D11F531-804F-4DB4-986E-C0D61E8F59C1}" destId="{DFCA93B9-0FCC-45C3-99EC-060CA376230D}" srcOrd="0" destOrd="0" presId="urn:microsoft.com/office/officeart/2018/2/layout/IconVerticalSolidList"/>
    <dgm:cxn modelId="{88639940-1A6C-4F00-94C8-3A805681FD88}" type="presParOf" srcId="{8F6E5115-DD76-4066-AECD-455969F26F1E}" destId="{3B8A9DEE-84E8-4721-9742-EE22BD86AE13}" srcOrd="0" destOrd="0" presId="urn:microsoft.com/office/officeart/2018/2/layout/IconVerticalSolidList"/>
    <dgm:cxn modelId="{F20E6536-2089-4534-B4EC-1E5F3FAC6B94}" type="presParOf" srcId="{3B8A9DEE-84E8-4721-9742-EE22BD86AE13}" destId="{6003B03E-C4B9-48C7-8F3E-4CF6FB68BB97}" srcOrd="0" destOrd="0" presId="urn:microsoft.com/office/officeart/2018/2/layout/IconVerticalSolidList"/>
    <dgm:cxn modelId="{D734B592-2C74-4941-A18F-6813B6DDFD5B}" type="presParOf" srcId="{3B8A9DEE-84E8-4721-9742-EE22BD86AE13}" destId="{C446F6A8-547B-4752-A9AB-145C377B4EFF}" srcOrd="1" destOrd="0" presId="urn:microsoft.com/office/officeart/2018/2/layout/IconVerticalSolidList"/>
    <dgm:cxn modelId="{E5414760-CF2D-4CCD-A23E-36DE7EC613F5}" type="presParOf" srcId="{3B8A9DEE-84E8-4721-9742-EE22BD86AE13}" destId="{382A755C-FB8F-45D3-8B93-12A5150757FC}" srcOrd="2" destOrd="0" presId="urn:microsoft.com/office/officeart/2018/2/layout/IconVerticalSolidList"/>
    <dgm:cxn modelId="{248EC7BC-1334-4589-B441-1FE94CC87261}" type="presParOf" srcId="{3B8A9DEE-84E8-4721-9742-EE22BD86AE13}" destId="{13F4B3E3-6128-4722-AD6A-A0571B6E07BA}" srcOrd="3" destOrd="0" presId="urn:microsoft.com/office/officeart/2018/2/layout/IconVerticalSolidList"/>
    <dgm:cxn modelId="{6E03286B-1877-4425-9003-AB27A22C4B73}" type="presParOf" srcId="{8F6E5115-DD76-4066-AECD-455969F26F1E}" destId="{FE5E837D-9420-455A-8607-197E613ABEC1}" srcOrd="1" destOrd="0" presId="urn:microsoft.com/office/officeart/2018/2/layout/IconVerticalSolidList"/>
    <dgm:cxn modelId="{0A8F3AC3-A7FB-4BA3-802E-C50CFB5B3888}" type="presParOf" srcId="{8F6E5115-DD76-4066-AECD-455969F26F1E}" destId="{4CF74EDE-5ADD-4964-8286-92E88A2999F2}" srcOrd="2" destOrd="0" presId="urn:microsoft.com/office/officeart/2018/2/layout/IconVerticalSolidList"/>
    <dgm:cxn modelId="{5F5E10A4-980B-409D-96F9-B7565D40D485}" type="presParOf" srcId="{4CF74EDE-5ADD-4964-8286-92E88A2999F2}" destId="{958E6B89-B9AD-4F0F-8BDA-78F50F6D2D10}" srcOrd="0" destOrd="0" presId="urn:microsoft.com/office/officeart/2018/2/layout/IconVerticalSolidList"/>
    <dgm:cxn modelId="{3E0AC175-4CB8-4FD3-AA94-136D2A8AE4DB}" type="presParOf" srcId="{4CF74EDE-5ADD-4964-8286-92E88A2999F2}" destId="{4528F388-EA5B-4F1B-BFA7-ACA08C5B3BB5}" srcOrd="1" destOrd="0" presId="urn:microsoft.com/office/officeart/2018/2/layout/IconVerticalSolidList"/>
    <dgm:cxn modelId="{E6D75711-4673-4BC6-A318-627993AD9901}" type="presParOf" srcId="{4CF74EDE-5ADD-4964-8286-92E88A2999F2}" destId="{B0F755D3-A7A1-49F3-B584-8A9048CBE0A8}" srcOrd="2" destOrd="0" presId="urn:microsoft.com/office/officeart/2018/2/layout/IconVerticalSolidList"/>
    <dgm:cxn modelId="{0B9030A6-EF99-44D5-8477-71A6AEA2E802}" type="presParOf" srcId="{4CF74EDE-5ADD-4964-8286-92E88A2999F2}" destId="{DFCA93B9-0FCC-45C3-99EC-060CA376230D}" srcOrd="3" destOrd="0" presId="urn:microsoft.com/office/officeart/2018/2/layout/IconVerticalSolidList"/>
    <dgm:cxn modelId="{F2C4556D-5A69-4559-9E1C-207622E61014}" type="presParOf" srcId="{8F6E5115-DD76-4066-AECD-455969F26F1E}" destId="{500B73A4-47DA-4ADD-80F0-3DD0CFB9E5E3}" srcOrd="3" destOrd="0" presId="urn:microsoft.com/office/officeart/2018/2/layout/IconVerticalSolidList"/>
    <dgm:cxn modelId="{7A19DB3A-C0C8-4D6E-B177-2C4891617E19}" type="presParOf" srcId="{8F6E5115-DD76-4066-AECD-455969F26F1E}" destId="{B17FAD83-45FB-4971-8685-FD4294A52672}" srcOrd="4" destOrd="0" presId="urn:microsoft.com/office/officeart/2018/2/layout/IconVerticalSolidList"/>
    <dgm:cxn modelId="{06712BD9-876B-48F7-A14C-6BCBE535FA7E}" type="presParOf" srcId="{B17FAD83-45FB-4971-8685-FD4294A52672}" destId="{561CB0DC-4D00-4253-8F41-771B781A1406}" srcOrd="0" destOrd="0" presId="urn:microsoft.com/office/officeart/2018/2/layout/IconVerticalSolidList"/>
    <dgm:cxn modelId="{672F56EA-FEEC-4B6B-82C7-5097CB0B913B}" type="presParOf" srcId="{B17FAD83-45FB-4971-8685-FD4294A52672}" destId="{E7F6F37B-CFED-48A0-A05F-FB36241F7C57}" srcOrd="1" destOrd="0" presId="urn:microsoft.com/office/officeart/2018/2/layout/IconVerticalSolidList"/>
    <dgm:cxn modelId="{AE109A20-6D8A-4B56-A92D-B918B1D71884}" type="presParOf" srcId="{B17FAD83-45FB-4971-8685-FD4294A52672}" destId="{18686699-54E9-47F4-9BCF-6BC26E7F99F0}" srcOrd="2" destOrd="0" presId="urn:microsoft.com/office/officeart/2018/2/layout/IconVerticalSolidList"/>
    <dgm:cxn modelId="{D61FC7D9-4B03-4826-BA35-AF34252E2405}" type="presParOf" srcId="{B17FAD83-45FB-4971-8685-FD4294A52672}" destId="{B02BB751-DEB1-443A-98BA-D9EA429A27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45FD4-3E50-4E01-9017-B6C995842653}">
      <dsp:nvSpPr>
        <dsp:cNvPr id="0" name=""/>
        <dsp:cNvSpPr/>
      </dsp:nvSpPr>
      <dsp:spPr>
        <a:xfrm>
          <a:off x="0" y="2797"/>
          <a:ext cx="9598699" cy="595967"/>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434A0F92-8EA2-49BC-9633-932F1264B1D3}">
      <dsp:nvSpPr>
        <dsp:cNvPr id="0" name=""/>
        <dsp:cNvSpPr/>
      </dsp:nvSpPr>
      <dsp:spPr>
        <a:xfrm>
          <a:off x="180280" y="136890"/>
          <a:ext cx="327782" cy="32778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875970-C7A8-471D-BC92-75123374D60B}">
      <dsp:nvSpPr>
        <dsp:cNvPr id="0" name=""/>
        <dsp:cNvSpPr/>
      </dsp:nvSpPr>
      <dsp:spPr>
        <a:xfrm>
          <a:off x="688342" y="2797"/>
          <a:ext cx="8910357"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lvl="0" algn="l" defTabSz="844550">
            <a:lnSpc>
              <a:spcPct val="100000"/>
            </a:lnSpc>
            <a:spcBef>
              <a:spcPct val="0"/>
            </a:spcBef>
            <a:spcAft>
              <a:spcPct val="35000"/>
            </a:spcAft>
          </a:pPr>
          <a:r>
            <a:rPr lang="en-GB" sz="1900" kern="1200" dirty="0"/>
            <a:t>Have thought about your own cultural background and how this might influence you.</a:t>
          </a:r>
          <a:endParaRPr lang="en-US" sz="1900" kern="1200" dirty="0"/>
        </a:p>
      </dsp:txBody>
      <dsp:txXfrm>
        <a:off x="688342" y="2797"/>
        <a:ext cx="8910357" cy="595967"/>
      </dsp:txXfrm>
    </dsp:sp>
    <dsp:sp modelId="{DAF7DD21-BB78-4337-B54C-17A3823DB708}">
      <dsp:nvSpPr>
        <dsp:cNvPr id="0" name=""/>
        <dsp:cNvSpPr/>
      </dsp:nvSpPr>
      <dsp:spPr>
        <a:xfrm>
          <a:off x="0" y="747757"/>
          <a:ext cx="9598699" cy="595967"/>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6DEC3DCC-CD51-4B96-8E82-0989913E07A4}">
      <dsp:nvSpPr>
        <dsp:cNvPr id="0" name=""/>
        <dsp:cNvSpPr/>
      </dsp:nvSpPr>
      <dsp:spPr>
        <a:xfrm>
          <a:off x="180280" y="881849"/>
          <a:ext cx="327782" cy="32778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194461-F0CF-44AC-956A-FF19DBBEB24C}">
      <dsp:nvSpPr>
        <dsp:cNvPr id="0" name=""/>
        <dsp:cNvSpPr/>
      </dsp:nvSpPr>
      <dsp:spPr>
        <a:xfrm>
          <a:off x="688342" y="747757"/>
          <a:ext cx="8910357"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lvl="0" algn="l" defTabSz="844550">
            <a:lnSpc>
              <a:spcPct val="100000"/>
            </a:lnSpc>
            <a:spcBef>
              <a:spcPct val="0"/>
            </a:spcBef>
            <a:spcAft>
              <a:spcPct val="35000"/>
            </a:spcAft>
          </a:pPr>
          <a:r>
            <a:rPr lang="en-GB" sz="1900" kern="1200" dirty="0"/>
            <a:t>Have explored definitions of culture.</a:t>
          </a:r>
          <a:endParaRPr lang="en-US" sz="1900" kern="1200" dirty="0"/>
        </a:p>
      </dsp:txBody>
      <dsp:txXfrm>
        <a:off x="688342" y="747757"/>
        <a:ext cx="8910357" cy="595967"/>
      </dsp:txXfrm>
    </dsp:sp>
    <dsp:sp modelId="{9C183436-284E-4F09-95E4-07A025031BF2}">
      <dsp:nvSpPr>
        <dsp:cNvPr id="0" name=""/>
        <dsp:cNvSpPr/>
      </dsp:nvSpPr>
      <dsp:spPr>
        <a:xfrm>
          <a:off x="0" y="1492716"/>
          <a:ext cx="9598699" cy="595967"/>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B8E6C6CB-E1C2-43B8-ABF6-DAC759CA077D}">
      <dsp:nvSpPr>
        <dsp:cNvPr id="0" name=""/>
        <dsp:cNvSpPr/>
      </dsp:nvSpPr>
      <dsp:spPr>
        <a:xfrm>
          <a:off x="180280" y="1626808"/>
          <a:ext cx="327782" cy="32778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9E0A35-6D19-4367-8457-FCD11A26B6CF}">
      <dsp:nvSpPr>
        <dsp:cNvPr id="0" name=""/>
        <dsp:cNvSpPr/>
      </dsp:nvSpPr>
      <dsp:spPr>
        <a:xfrm>
          <a:off x="688342" y="1492716"/>
          <a:ext cx="8910357"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lvl="0" algn="l" defTabSz="844550">
            <a:lnSpc>
              <a:spcPct val="100000"/>
            </a:lnSpc>
            <a:spcBef>
              <a:spcPct val="0"/>
            </a:spcBef>
            <a:spcAft>
              <a:spcPct val="35000"/>
            </a:spcAft>
          </a:pPr>
          <a:r>
            <a:rPr lang="en-GB" sz="1900" kern="1200" dirty="0"/>
            <a:t>Have discussed and recognised cultural similarities and differences.</a:t>
          </a:r>
          <a:endParaRPr lang="en-US" sz="1900" kern="1200" dirty="0"/>
        </a:p>
      </dsp:txBody>
      <dsp:txXfrm>
        <a:off x="688342" y="1492716"/>
        <a:ext cx="8910357" cy="595967"/>
      </dsp:txXfrm>
    </dsp:sp>
    <dsp:sp modelId="{B877992B-1216-4D94-8129-37B52CA31931}">
      <dsp:nvSpPr>
        <dsp:cNvPr id="0" name=""/>
        <dsp:cNvSpPr/>
      </dsp:nvSpPr>
      <dsp:spPr>
        <a:xfrm>
          <a:off x="0" y="2237675"/>
          <a:ext cx="9598699" cy="595967"/>
        </a:xfrm>
        <a:prstGeom prst="roundRect">
          <a:avLst>
            <a:gd name="adj" fmla="val 10000"/>
          </a:avLst>
        </a:prstGeom>
        <a:solidFill>
          <a:srgbClr val="0070C0"/>
        </a:solidFill>
        <a:ln>
          <a:noFill/>
        </a:ln>
        <a:effectLst/>
      </dsp:spPr>
      <dsp:style>
        <a:lnRef idx="0">
          <a:scrgbClr r="0" g="0" b="0"/>
        </a:lnRef>
        <a:fillRef idx="1">
          <a:scrgbClr r="0" g="0" b="0"/>
        </a:fillRef>
        <a:effectRef idx="0">
          <a:scrgbClr r="0" g="0" b="0"/>
        </a:effectRef>
        <a:fontRef idx="minor"/>
      </dsp:style>
    </dsp:sp>
    <dsp:sp modelId="{3B3DBF94-7CF2-4EB4-A9FF-3FD6DF5BA959}">
      <dsp:nvSpPr>
        <dsp:cNvPr id="0" name=""/>
        <dsp:cNvSpPr/>
      </dsp:nvSpPr>
      <dsp:spPr>
        <a:xfrm>
          <a:off x="180280" y="2371768"/>
          <a:ext cx="327782" cy="32778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7325B-C454-49F8-AC69-D97C3F2635B1}">
      <dsp:nvSpPr>
        <dsp:cNvPr id="0" name=""/>
        <dsp:cNvSpPr/>
      </dsp:nvSpPr>
      <dsp:spPr>
        <a:xfrm>
          <a:off x="688342" y="2237675"/>
          <a:ext cx="8910357"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lvl="0" algn="l" defTabSz="844550">
            <a:lnSpc>
              <a:spcPct val="100000"/>
            </a:lnSpc>
            <a:spcBef>
              <a:spcPct val="0"/>
            </a:spcBef>
            <a:spcAft>
              <a:spcPct val="35000"/>
            </a:spcAft>
          </a:pPr>
          <a:r>
            <a:rPr lang="en-GB" sz="1900" kern="1200" dirty="0"/>
            <a:t>Understand the difference between generalisations and stereotypes.</a:t>
          </a:r>
          <a:endParaRPr lang="en-US" sz="1900" kern="1200" dirty="0"/>
        </a:p>
      </dsp:txBody>
      <dsp:txXfrm>
        <a:off x="688342" y="2237675"/>
        <a:ext cx="8910357" cy="595967"/>
      </dsp:txXfrm>
    </dsp:sp>
    <dsp:sp modelId="{47D963D5-1DBF-4A6B-BB89-AD6CCDD17560}">
      <dsp:nvSpPr>
        <dsp:cNvPr id="0" name=""/>
        <dsp:cNvSpPr/>
      </dsp:nvSpPr>
      <dsp:spPr>
        <a:xfrm>
          <a:off x="0" y="2982634"/>
          <a:ext cx="9598699" cy="595967"/>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DBC8EA9E-24E9-4683-AD0C-643904DE88E0}">
      <dsp:nvSpPr>
        <dsp:cNvPr id="0" name=""/>
        <dsp:cNvSpPr/>
      </dsp:nvSpPr>
      <dsp:spPr>
        <a:xfrm>
          <a:off x="180280" y="3116727"/>
          <a:ext cx="327782" cy="327782"/>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CD66B0-CD1B-46B4-85D7-281F6F8C6364}">
      <dsp:nvSpPr>
        <dsp:cNvPr id="0" name=""/>
        <dsp:cNvSpPr/>
      </dsp:nvSpPr>
      <dsp:spPr>
        <a:xfrm>
          <a:off x="688342" y="2982634"/>
          <a:ext cx="8910357" cy="5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073" tIns="63073" rIns="63073" bIns="63073" numCol="1" spcCol="1270" anchor="ctr" anchorCtr="0">
          <a:noAutofit/>
        </a:bodyPr>
        <a:lstStyle/>
        <a:p>
          <a:pPr lvl="0" algn="l" defTabSz="844550">
            <a:lnSpc>
              <a:spcPct val="100000"/>
            </a:lnSpc>
            <a:spcBef>
              <a:spcPct val="0"/>
            </a:spcBef>
            <a:spcAft>
              <a:spcPct val="35000"/>
            </a:spcAft>
          </a:pPr>
          <a:r>
            <a:rPr lang="en-GB" sz="1900" kern="1200" dirty="0"/>
            <a:t>Understand how to work effectively with people across different cultures.</a:t>
          </a:r>
          <a:endParaRPr lang="en-US" sz="1900" kern="1200" dirty="0"/>
        </a:p>
      </dsp:txBody>
      <dsp:txXfrm>
        <a:off x="688342" y="2982634"/>
        <a:ext cx="8910357" cy="595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1/21/2022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1/21/2022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8970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252827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6916528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409567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281643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8155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42965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30180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162520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426977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9159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2517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305873114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creativecommons.org/licenses/by-nc-sa/4.0/?ref=chooser-v1"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0.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908" y="1052736"/>
            <a:ext cx="8359052" cy="3193984"/>
          </a:xfrm>
        </p:spPr>
        <p:txBody>
          <a:bodyPr/>
          <a:lstStyle/>
          <a:p>
            <a:r>
              <a:rPr lang="en-US" dirty="0"/>
              <a:t>Culture, Diversity &amp; Raising awareness </a:t>
            </a: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a:p>
        </p:txBody>
      </p:sp>
      <p:sp>
        <p:nvSpPr>
          <p:cNvPr id="5" name="TextBox 4">
            <a:extLst>
              <a:ext uri="{FF2B5EF4-FFF2-40B4-BE49-F238E27FC236}">
                <a16:creationId xmlns:a16="http://schemas.microsoft.com/office/drawing/2014/main" xmlns="" id="{87985453-2686-43FB-A005-620DA99AA769}"/>
              </a:ext>
            </a:extLst>
          </p:cNvPr>
          <p:cNvSpPr txBox="1"/>
          <p:nvPr/>
        </p:nvSpPr>
        <p:spPr>
          <a:xfrm>
            <a:off x="2061964" y="4149080"/>
            <a:ext cx="7632848" cy="2585323"/>
          </a:xfrm>
          <a:prstGeom prst="rect">
            <a:avLst/>
          </a:prstGeom>
          <a:noFill/>
        </p:spPr>
        <p:txBody>
          <a:bodyPr wrap="square" rtlCol="0">
            <a:spAutoFit/>
          </a:bodyPr>
          <a:lstStyle/>
          <a:p>
            <a:pPr algn="ctr"/>
            <a:r>
              <a:rPr lang="en-GB" sz="5400" dirty="0">
                <a:solidFill>
                  <a:schemeClr val="bg2"/>
                </a:solidFill>
              </a:rPr>
              <a:t>Module </a:t>
            </a:r>
            <a:r>
              <a:rPr lang="en-GB" sz="5400" dirty="0" smtClean="0">
                <a:solidFill>
                  <a:schemeClr val="bg2"/>
                </a:solidFill>
              </a:rPr>
              <a:t>1:</a:t>
            </a:r>
          </a:p>
          <a:p>
            <a:pPr algn="ctr"/>
            <a:r>
              <a:rPr lang="en-GB" sz="5400" dirty="0">
                <a:solidFill>
                  <a:schemeClr val="bg2"/>
                </a:solidFill>
              </a:rPr>
              <a:t>Trainer’s Presentation</a:t>
            </a:r>
          </a:p>
          <a:p>
            <a:pPr algn="ctr"/>
            <a:endParaRPr lang="en-GB" sz="5400" dirty="0">
              <a:solidFill>
                <a:schemeClr val="bg2"/>
              </a:solidFill>
            </a:endParaRPr>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645C0B-179B-428B-B6C5-3C7EDF21669E}"/>
              </a:ext>
            </a:extLst>
          </p:cNvPr>
          <p:cNvSpPr>
            <a:spLocks noGrp="1"/>
          </p:cNvSpPr>
          <p:nvPr>
            <p:ph type="title"/>
          </p:nvPr>
        </p:nvSpPr>
        <p:spPr/>
        <p:txBody>
          <a:bodyPr/>
          <a:lstStyle/>
          <a:p>
            <a:r>
              <a:rPr lang="en-GB" dirty="0"/>
              <a:t>Culture below the waterline</a:t>
            </a:r>
          </a:p>
        </p:txBody>
      </p:sp>
      <p:sp>
        <p:nvSpPr>
          <p:cNvPr id="3" name="Content Placeholder 2">
            <a:extLst>
              <a:ext uri="{FF2B5EF4-FFF2-40B4-BE49-F238E27FC236}">
                <a16:creationId xmlns:a16="http://schemas.microsoft.com/office/drawing/2014/main" xmlns="" id="{DF23B1F1-4640-4EC4-A774-F91FB330D573}"/>
              </a:ext>
            </a:extLst>
          </p:cNvPr>
          <p:cNvSpPr>
            <a:spLocks noGrp="1"/>
          </p:cNvSpPr>
          <p:nvPr>
            <p:ph idx="1"/>
          </p:nvPr>
        </p:nvSpPr>
        <p:spPr/>
        <p:txBody>
          <a:bodyPr/>
          <a:lstStyle/>
          <a:p>
            <a:r>
              <a:rPr lang="en-GB" dirty="0"/>
              <a:t>The things in a culture that are below the waterline are the things that we do not easily see </a:t>
            </a:r>
            <a:r>
              <a:rPr lang="en-GB" dirty="0" smtClean="0"/>
              <a:t>or can identify or, in </a:t>
            </a:r>
            <a:r>
              <a:rPr lang="en-GB" dirty="0"/>
              <a:t>some </a:t>
            </a:r>
            <a:r>
              <a:rPr lang="en-GB" dirty="0" smtClean="0"/>
              <a:t>cases, </a:t>
            </a:r>
            <a:r>
              <a:rPr lang="en-GB" dirty="0"/>
              <a:t>understand. These are the values and beliefs that are part of a culture that could be termed as ‘the way we do things’.</a:t>
            </a:r>
          </a:p>
          <a:p>
            <a:r>
              <a:rPr lang="en-GB" dirty="0"/>
              <a:t>One example is our attitudes to family. What our attitudes to our family are will often depend whether we belong to a culture that sees people not as individuals but as part of a family group, needing the support of, and providing support to, the family. The needs, wants and wishes of the family are bigger than those of the individual.  </a:t>
            </a:r>
          </a:p>
          <a:p>
            <a:r>
              <a:rPr lang="en-GB" dirty="0"/>
              <a:t>In some cultures individuals within the family are taught to be independent from the family and make their own way in the world. The needs, wants and wishes of the individual are bigger than those of the family group.</a:t>
            </a:r>
          </a:p>
        </p:txBody>
      </p:sp>
      <p:sp>
        <p:nvSpPr>
          <p:cNvPr id="4" name="Slide Number Placeholder 3">
            <a:extLst>
              <a:ext uri="{FF2B5EF4-FFF2-40B4-BE49-F238E27FC236}">
                <a16:creationId xmlns:a16="http://schemas.microsoft.com/office/drawing/2014/main" xmlns="" id="{487F0936-1151-4C83-85B8-10B9D663AFDF}"/>
              </a:ext>
            </a:extLst>
          </p:cNvPr>
          <p:cNvSpPr>
            <a:spLocks noGrp="1"/>
          </p:cNvSpPr>
          <p:nvPr>
            <p:ph type="sldNum" sz="quarter" idx="12"/>
          </p:nvPr>
        </p:nvSpPr>
        <p:spPr/>
        <p:txBody>
          <a:bodyPr/>
          <a:lstStyle/>
          <a:p>
            <a:fld id="{C014DD1E-5D91-48A3-AD6D-45FBA980D106}" type="slidenum">
              <a:rPr lang="en-GB" smtClean="0"/>
              <a:t>10</a:t>
            </a:fld>
            <a:endParaRPr lang="en-GB"/>
          </a:p>
        </p:txBody>
      </p:sp>
    </p:spTree>
    <p:extLst>
      <p:ext uri="{BB962C8B-B14F-4D97-AF65-F5344CB8AC3E}">
        <p14:creationId xmlns:p14="http://schemas.microsoft.com/office/powerpoint/2010/main" val="140740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5C9DB5-CEB2-4B88-B89A-4479219AB68F}"/>
              </a:ext>
            </a:extLst>
          </p:cNvPr>
          <p:cNvSpPr>
            <a:spLocks noGrp="1"/>
          </p:cNvSpPr>
          <p:nvPr>
            <p:ph type="title"/>
          </p:nvPr>
        </p:nvSpPr>
        <p:spPr>
          <a:xfrm>
            <a:off x="837828" y="685800"/>
            <a:ext cx="11233248" cy="974938"/>
          </a:xfrm>
        </p:spPr>
        <p:txBody>
          <a:bodyPr>
            <a:normAutofit fontScale="90000"/>
          </a:bodyPr>
          <a:lstStyle/>
          <a:p>
            <a:r>
              <a:rPr lang="en-GB" sz="4000" dirty="0"/>
              <a:t>3 levels of uniqueness in human mental programming</a:t>
            </a:r>
            <a:r>
              <a:rPr lang="en-GB" dirty="0"/>
              <a:t/>
            </a:r>
            <a:br>
              <a:rPr lang="en-GB" dirty="0"/>
            </a:br>
            <a:r>
              <a:rPr lang="en-GB" sz="1100" dirty="0"/>
              <a:t>adapted from </a:t>
            </a:r>
            <a:r>
              <a:rPr lang="en-GB" sz="1200" dirty="0"/>
              <a:t>Hofstede 1994                                                                                     </a:t>
            </a:r>
            <a:r>
              <a:rPr lang="en-GB" sz="2200" dirty="0"/>
              <a:t>An overview of  us all</a:t>
            </a:r>
          </a:p>
        </p:txBody>
      </p:sp>
      <p:graphicFrame>
        <p:nvGraphicFramePr>
          <p:cNvPr id="5" name="Content Placeholder 4">
            <a:extLst>
              <a:ext uri="{FF2B5EF4-FFF2-40B4-BE49-F238E27FC236}">
                <a16:creationId xmlns:a16="http://schemas.microsoft.com/office/drawing/2014/main" xmlns="" id="{B3D9C17B-629A-460D-94F0-FE9C6CFF8B7D}"/>
              </a:ext>
            </a:extLst>
          </p:cNvPr>
          <p:cNvGraphicFramePr>
            <a:graphicFrameLocks noGrp="1"/>
          </p:cNvGraphicFramePr>
          <p:nvPr>
            <p:ph idx="1"/>
            <p:extLst>
              <p:ext uri="{D42A27DB-BD31-4B8C-83A1-F6EECF244321}">
                <p14:modId xmlns:p14="http://schemas.microsoft.com/office/powerpoint/2010/main" val="2269135896"/>
              </p:ext>
            </p:extLst>
          </p:nvPr>
        </p:nvGraphicFramePr>
        <p:xfrm>
          <a:off x="1485900" y="1700808"/>
          <a:ext cx="9598025" cy="4229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B9B9728B-BE52-426F-8334-EBEEF7232637}"/>
              </a:ext>
            </a:extLst>
          </p:cNvPr>
          <p:cNvSpPr>
            <a:spLocks noGrp="1"/>
          </p:cNvSpPr>
          <p:nvPr>
            <p:ph type="sldNum" sz="quarter" idx="12"/>
          </p:nvPr>
        </p:nvSpPr>
        <p:spPr/>
        <p:txBody>
          <a:bodyPr/>
          <a:lstStyle/>
          <a:p>
            <a:fld id="{C014DD1E-5D91-48A3-AD6D-45FBA980D106}" type="slidenum">
              <a:rPr lang="en-GB" smtClean="0"/>
              <a:t>11</a:t>
            </a:fld>
            <a:endParaRPr lang="en-GB"/>
          </a:p>
        </p:txBody>
      </p:sp>
      <p:sp>
        <p:nvSpPr>
          <p:cNvPr id="6" name="TextBox 5">
            <a:extLst>
              <a:ext uri="{FF2B5EF4-FFF2-40B4-BE49-F238E27FC236}">
                <a16:creationId xmlns:a16="http://schemas.microsoft.com/office/drawing/2014/main" xmlns="" id="{1E438E51-8B31-4216-8819-F2B1C0FAD1A7}"/>
              </a:ext>
            </a:extLst>
          </p:cNvPr>
          <p:cNvSpPr txBox="1"/>
          <p:nvPr/>
        </p:nvSpPr>
        <p:spPr>
          <a:xfrm>
            <a:off x="3286100" y="1916832"/>
            <a:ext cx="1584176" cy="707886"/>
          </a:xfrm>
          <a:prstGeom prst="rect">
            <a:avLst/>
          </a:prstGeom>
          <a:noFill/>
        </p:spPr>
        <p:txBody>
          <a:bodyPr wrap="square" rtlCol="0">
            <a:spAutoFit/>
          </a:bodyPr>
          <a:lstStyle/>
          <a:p>
            <a:r>
              <a:rPr lang="en-GB" sz="2000" dirty="0">
                <a:solidFill>
                  <a:srgbClr val="004680"/>
                </a:solidFill>
              </a:rPr>
              <a:t>Specific to </a:t>
            </a:r>
          </a:p>
          <a:p>
            <a:r>
              <a:rPr lang="en-GB" sz="2000" dirty="0">
                <a:solidFill>
                  <a:srgbClr val="004680"/>
                </a:solidFill>
              </a:rPr>
              <a:t>individual</a:t>
            </a:r>
          </a:p>
        </p:txBody>
      </p:sp>
      <p:sp>
        <p:nvSpPr>
          <p:cNvPr id="7" name="TextBox 6">
            <a:extLst>
              <a:ext uri="{FF2B5EF4-FFF2-40B4-BE49-F238E27FC236}">
                <a16:creationId xmlns:a16="http://schemas.microsoft.com/office/drawing/2014/main" xmlns="" id="{8ECC635F-6768-47BE-81BA-C85FDB92734A}"/>
              </a:ext>
            </a:extLst>
          </p:cNvPr>
          <p:cNvSpPr txBox="1"/>
          <p:nvPr/>
        </p:nvSpPr>
        <p:spPr>
          <a:xfrm>
            <a:off x="7930648" y="1936279"/>
            <a:ext cx="1440160" cy="707886"/>
          </a:xfrm>
          <a:prstGeom prst="rect">
            <a:avLst/>
          </a:prstGeom>
          <a:noFill/>
        </p:spPr>
        <p:txBody>
          <a:bodyPr wrap="square" rtlCol="0">
            <a:spAutoFit/>
          </a:bodyPr>
          <a:lstStyle/>
          <a:p>
            <a:r>
              <a:rPr lang="en-GB" sz="2000" dirty="0">
                <a:solidFill>
                  <a:srgbClr val="004680"/>
                </a:solidFill>
              </a:rPr>
              <a:t>Inherited and learned</a:t>
            </a:r>
          </a:p>
        </p:txBody>
      </p:sp>
      <p:sp>
        <p:nvSpPr>
          <p:cNvPr id="8" name="TextBox 7">
            <a:extLst>
              <a:ext uri="{FF2B5EF4-FFF2-40B4-BE49-F238E27FC236}">
                <a16:creationId xmlns:a16="http://schemas.microsoft.com/office/drawing/2014/main" xmlns="" id="{6C76E3E4-8D7B-4FCC-8553-A9FC5087B2E6}"/>
              </a:ext>
            </a:extLst>
          </p:cNvPr>
          <p:cNvSpPr txBox="1"/>
          <p:nvPr/>
        </p:nvSpPr>
        <p:spPr>
          <a:xfrm>
            <a:off x="1773932" y="3186708"/>
            <a:ext cx="1584176" cy="1015663"/>
          </a:xfrm>
          <a:prstGeom prst="rect">
            <a:avLst/>
          </a:prstGeom>
          <a:noFill/>
        </p:spPr>
        <p:txBody>
          <a:bodyPr wrap="square" rtlCol="0">
            <a:spAutoFit/>
          </a:bodyPr>
          <a:lstStyle/>
          <a:p>
            <a:r>
              <a:rPr lang="en-GB" sz="2000" dirty="0">
                <a:solidFill>
                  <a:srgbClr val="004680"/>
                </a:solidFill>
              </a:rPr>
              <a:t>Specific to group or category</a:t>
            </a:r>
          </a:p>
        </p:txBody>
      </p:sp>
      <p:sp>
        <p:nvSpPr>
          <p:cNvPr id="9" name="TextBox 8">
            <a:extLst>
              <a:ext uri="{FF2B5EF4-FFF2-40B4-BE49-F238E27FC236}">
                <a16:creationId xmlns:a16="http://schemas.microsoft.com/office/drawing/2014/main" xmlns="" id="{827FAA6C-A229-4C26-9D27-3346866542D3}"/>
              </a:ext>
            </a:extLst>
          </p:cNvPr>
          <p:cNvSpPr txBox="1"/>
          <p:nvPr/>
        </p:nvSpPr>
        <p:spPr>
          <a:xfrm>
            <a:off x="8521724" y="3203914"/>
            <a:ext cx="2181201" cy="400110"/>
          </a:xfrm>
          <a:prstGeom prst="rect">
            <a:avLst/>
          </a:prstGeom>
          <a:noFill/>
        </p:spPr>
        <p:txBody>
          <a:bodyPr wrap="square" rtlCol="0">
            <a:spAutoFit/>
          </a:bodyPr>
          <a:lstStyle/>
          <a:p>
            <a:r>
              <a:rPr lang="en-GB" sz="2000" dirty="0">
                <a:solidFill>
                  <a:srgbClr val="004680"/>
                </a:solidFill>
              </a:rPr>
              <a:t>Learned</a:t>
            </a:r>
          </a:p>
        </p:txBody>
      </p:sp>
      <p:sp>
        <p:nvSpPr>
          <p:cNvPr id="10" name="TextBox 9">
            <a:extLst>
              <a:ext uri="{FF2B5EF4-FFF2-40B4-BE49-F238E27FC236}">
                <a16:creationId xmlns:a16="http://schemas.microsoft.com/office/drawing/2014/main" xmlns="" id="{671B4155-42EF-4EEC-845A-8354D0C9C271}"/>
              </a:ext>
            </a:extLst>
          </p:cNvPr>
          <p:cNvSpPr txBox="1"/>
          <p:nvPr/>
        </p:nvSpPr>
        <p:spPr>
          <a:xfrm>
            <a:off x="909836" y="4797152"/>
            <a:ext cx="1296144" cy="400110"/>
          </a:xfrm>
          <a:prstGeom prst="rect">
            <a:avLst/>
          </a:prstGeom>
          <a:noFill/>
        </p:spPr>
        <p:txBody>
          <a:bodyPr wrap="square" rtlCol="0">
            <a:spAutoFit/>
          </a:bodyPr>
          <a:lstStyle/>
          <a:p>
            <a:r>
              <a:rPr lang="en-GB" sz="2000" dirty="0">
                <a:solidFill>
                  <a:srgbClr val="004680"/>
                </a:solidFill>
              </a:rPr>
              <a:t>Universal</a:t>
            </a:r>
          </a:p>
        </p:txBody>
      </p:sp>
      <p:sp>
        <p:nvSpPr>
          <p:cNvPr id="11" name="TextBox 10">
            <a:extLst>
              <a:ext uri="{FF2B5EF4-FFF2-40B4-BE49-F238E27FC236}">
                <a16:creationId xmlns:a16="http://schemas.microsoft.com/office/drawing/2014/main" xmlns="" id="{78BB3377-F020-4E2E-BCB0-16E754ACDF62}"/>
              </a:ext>
            </a:extLst>
          </p:cNvPr>
          <p:cNvSpPr txBox="1"/>
          <p:nvPr/>
        </p:nvSpPr>
        <p:spPr>
          <a:xfrm>
            <a:off x="9982844" y="4581128"/>
            <a:ext cx="1215738" cy="400110"/>
          </a:xfrm>
          <a:prstGeom prst="rect">
            <a:avLst/>
          </a:prstGeom>
          <a:noFill/>
        </p:spPr>
        <p:txBody>
          <a:bodyPr wrap="square" rtlCol="0">
            <a:spAutoFit/>
          </a:bodyPr>
          <a:lstStyle/>
          <a:p>
            <a:r>
              <a:rPr lang="en-GB" sz="2000" dirty="0">
                <a:solidFill>
                  <a:srgbClr val="004680"/>
                </a:solidFill>
              </a:rPr>
              <a:t>Inherited</a:t>
            </a:r>
          </a:p>
        </p:txBody>
      </p:sp>
    </p:spTree>
    <p:extLst>
      <p:ext uri="{BB962C8B-B14F-4D97-AF65-F5344CB8AC3E}">
        <p14:creationId xmlns:p14="http://schemas.microsoft.com/office/powerpoint/2010/main" val="274311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852DE7-567E-44C9-8218-553A217BBCF0}"/>
              </a:ext>
            </a:extLst>
          </p:cNvPr>
          <p:cNvSpPr>
            <a:spLocks noGrp="1"/>
          </p:cNvSpPr>
          <p:nvPr>
            <p:ph type="title"/>
          </p:nvPr>
        </p:nvSpPr>
        <p:spPr>
          <a:xfrm>
            <a:off x="1390287" y="685800"/>
            <a:ext cx="9884376" cy="1485900"/>
          </a:xfrm>
        </p:spPr>
        <p:txBody>
          <a:bodyPr>
            <a:normAutofit/>
          </a:bodyPr>
          <a:lstStyle/>
          <a:p>
            <a:r>
              <a:rPr lang="en-GB" dirty="0"/>
              <a:t>Culture in day to day life</a:t>
            </a:r>
          </a:p>
        </p:txBody>
      </p:sp>
      <p:pic>
        <p:nvPicPr>
          <p:cNvPr id="8" name="Picture 7">
            <a:extLst>
              <a:ext uri="{FF2B5EF4-FFF2-40B4-BE49-F238E27FC236}">
                <a16:creationId xmlns:a16="http://schemas.microsoft.com/office/drawing/2014/main" xmlns="" id="{4CF1398F-75B0-4A9C-B5FE-924D6605EA44}"/>
              </a:ext>
            </a:extLst>
          </p:cNvPr>
          <p:cNvPicPr>
            <a:picLocks noChangeAspect="1"/>
          </p:cNvPicPr>
          <p:nvPr/>
        </p:nvPicPr>
        <p:blipFill rotWithShape="1">
          <a:blip r:embed="rId2"/>
          <a:srcRect r="-5" b="119"/>
          <a:stretch/>
        </p:blipFill>
        <p:spPr>
          <a:xfrm>
            <a:off x="1390286" y="2401556"/>
            <a:ext cx="3210659" cy="3466681"/>
          </a:xfrm>
          <a:prstGeom prst="rect">
            <a:avLst/>
          </a:prstGeom>
        </p:spPr>
      </p:pic>
      <p:sp>
        <p:nvSpPr>
          <p:cNvPr id="7" name="Content Placeholder 6">
            <a:extLst>
              <a:ext uri="{FF2B5EF4-FFF2-40B4-BE49-F238E27FC236}">
                <a16:creationId xmlns:a16="http://schemas.microsoft.com/office/drawing/2014/main" xmlns="" id="{C6D8D6E4-45EC-40D7-A819-561CD8676533}"/>
              </a:ext>
            </a:extLst>
          </p:cNvPr>
          <p:cNvSpPr>
            <a:spLocks noGrp="1"/>
          </p:cNvSpPr>
          <p:nvPr>
            <p:ph idx="1"/>
          </p:nvPr>
        </p:nvSpPr>
        <p:spPr>
          <a:xfrm>
            <a:off x="5099495" y="2286000"/>
            <a:ext cx="6175168" cy="3581400"/>
          </a:xfrm>
        </p:spPr>
        <p:txBody>
          <a:bodyPr>
            <a:normAutofit/>
          </a:bodyPr>
          <a:lstStyle/>
          <a:p>
            <a:r>
              <a:rPr lang="en-GB" sz="1800" dirty="0"/>
              <a:t>Each person carries around several layers of cultural ‘programming’. It starts when a child learns the basic values of what is right and wrong, good and bad, logical or illogical, and what is thought to be beautiful or ugly.</a:t>
            </a:r>
          </a:p>
          <a:p>
            <a:r>
              <a:rPr lang="en-GB" sz="1800" dirty="0"/>
              <a:t>This learning turns into subconscious judgments that are used daily and also influenced by the individuals personality. </a:t>
            </a:r>
          </a:p>
          <a:p>
            <a:r>
              <a:rPr lang="en-GB" sz="1800" dirty="0"/>
              <a:t>Cultural values are difficult to discuss because they are taken for granted.  It is only when a person's assumptions are challenged or they actively think about them and challenge them themselves, that they realise that they exist.</a:t>
            </a:r>
          </a:p>
        </p:txBody>
      </p:sp>
      <p:sp>
        <p:nvSpPr>
          <p:cNvPr id="4" name="Slide Number Placeholder 3">
            <a:extLst>
              <a:ext uri="{FF2B5EF4-FFF2-40B4-BE49-F238E27FC236}">
                <a16:creationId xmlns:a16="http://schemas.microsoft.com/office/drawing/2014/main" xmlns="" id="{8A8724D8-D60B-47B0-920F-2214E6132D45}"/>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12</a:t>
            </a:fld>
            <a:endParaRPr lang="en-GB"/>
          </a:p>
        </p:txBody>
      </p:sp>
      <p:sp>
        <p:nvSpPr>
          <p:cNvPr id="12" name="TextBox 11">
            <a:extLst>
              <a:ext uri="{FF2B5EF4-FFF2-40B4-BE49-F238E27FC236}">
                <a16:creationId xmlns:a16="http://schemas.microsoft.com/office/drawing/2014/main" xmlns="" id="{0E6EF116-F50A-4023-8F89-BEC0ACB59A3A}"/>
              </a:ext>
            </a:extLst>
          </p:cNvPr>
          <p:cNvSpPr txBox="1"/>
          <p:nvPr/>
        </p:nvSpPr>
        <p:spPr>
          <a:xfrm>
            <a:off x="1390286" y="5956756"/>
            <a:ext cx="2039830" cy="215444"/>
          </a:xfrm>
          <a:prstGeom prst="rect">
            <a:avLst/>
          </a:prstGeom>
          <a:noFill/>
        </p:spPr>
        <p:txBody>
          <a:bodyPr wrap="square">
            <a:spAutoFit/>
          </a:bodyPr>
          <a:lstStyle/>
          <a:p>
            <a:r>
              <a:rPr kumimoji="0" lang="en-GB" sz="800" b="0" i="0" u="none" strike="noStrike" kern="1200" cap="none" spc="0" normalizeH="0" baseline="0" noProof="0" dirty="0">
                <a:ln>
                  <a:noFill/>
                </a:ln>
                <a:solidFill>
                  <a:prstClr val="black"/>
                </a:solidFill>
                <a:effectLst/>
                <a:uLnTx/>
                <a:uFillTx/>
                <a:latin typeface="Calibri"/>
                <a:ea typeface="+mn-ea"/>
                <a:cs typeface="+mn-cs"/>
              </a:rPr>
              <a:t>https://www.pexels.com/search/free</a:t>
            </a:r>
            <a:endParaRPr lang="en-GB" dirty="0"/>
          </a:p>
        </p:txBody>
      </p:sp>
    </p:spTree>
    <p:extLst>
      <p:ext uri="{BB962C8B-B14F-4D97-AF65-F5344CB8AC3E}">
        <p14:creationId xmlns:p14="http://schemas.microsoft.com/office/powerpoint/2010/main" val="311278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22F5F-6CF9-4663-A914-D8A0968E55C2}"/>
              </a:ext>
            </a:extLst>
          </p:cNvPr>
          <p:cNvSpPr>
            <a:spLocks noGrp="1"/>
          </p:cNvSpPr>
          <p:nvPr>
            <p:ph type="title"/>
          </p:nvPr>
        </p:nvSpPr>
        <p:spPr>
          <a:xfrm>
            <a:off x="1371243" y="685800"/>
            <a:ext cx="9598700" cy="654968"/>
          </a:xfrm>
        </p:spPr>
        <p:txBody>
          <a:bodyPr>
            <a:normAutofit fontScale="90000"/>
          </a:bodyPr>
          <a:lstStyle/>
          <a:p>
            <a:r>
              <a:rPr lang="en-GB" dirty="0"/>
              <a:t>Exploring culture and you.</a:t>
            </a:r>
          </a:p>
        </p:txBody>
      </p:sp>
      <p:sp>
        <p:nvSpPr>
          <p:cNvPr id="3" name="Content Placeholder 2">
            <a:extLst>
              <a:ext uri="{FF2B5EF4-FFF2-40B4-BE49-F238E27FC236}">
                <a16:creationId xmlns:a16="http://schemas.microsoft.com/office/drawing/2014/main" xmlns="" id="{36AA12FD-845E-4B63-AE8E-1C22B586E785}"/>
              </a:ext>
            </a:extLst>
          </p:cNvPr>
          <p:cNvSpPr>
            <a:spLocks noGrp="1"/>
          </p:cNvSpPr>
          <p:nvPr>
            <p:ph idx="1"/>
          </p:nvPr>
        </p:nvSpPr>
        <p:spPr/>
        <p:txBody>
          <a:bodyPr>
            <a:normAutofit fontScale="92500"/>
          </a:bodyPr>
          <a:lstStyle/>
          <a:p>
            <a:pPr marL="0" indent="0">
              <a:buNone/>
            </a:pPr>
            <a:r>
              <a:rPr lang="en-GB" dirty="0"/>
              <a:t>Which statements do you agree with? </a:t>
            </a:r>
          </a:p>
          <a:p>
            <a:pPr marL="457200" indent="-457200">
              <a:buAutoNum type="alphaLcPeriod"/>
            </a:pPr>
            <a:r>
              <a:rPr lang="en-GB" dirty="0"/>
              <a:t>I expect to make my own choices about what and where I study / work. </a:t>
            </a:r>
          </a:p>
          <a:p>
            <a:pPr marL="457200" indent="-457200">
              <a:buAutoNum type="alphaLcPeriod"/>
            </a:pPr>
            <a:r>
              <a:rPr lang="en-GB" dirty="0"/>
              <a:t> Free will and self determination are very important to me.</a:t>
            </a:r>
          </a:p>
          <a:p>
            <a:pPr marL="457200" indent="-457200">
              <a:buAutoNum type="alphaLcPeriod"/>
            </a:pPr>
            <a:r>
              <a:rPr lang="en-GB" dirty="0"/>
              <a:t>I know I should always consult my family on important decisions. </a:t>
            </a:r>
          </a:p>
          <a:p>
            <a:pPr marL="457200" indent="-457200">
              <a:buAutoNum type="alphaLcPeriod"/>
            </a:pPr>
            <a:r>
              <a:rPr lang="en-GB" dirty="0"/>
              <a:t>The good of the family unit is more important than me doing exactly what I want to do.</a:t>
            </a:r>
          </a:p>
          <a:p>
            <a:pPr marL="457200" indent="-457200">
              <a:buAutoNum type="alphaLcPeriod"/>
            </a:pPr>
            <a:r>
              <a:rPr lang="en-GB" dirty="0"/>
              <a:t>I have always been encouraged to be independent and make my own decisions.</a:t>
            </a:r>
          </a:p>
          <a:p>
            <a:pPr marL="457200" indent="-457200">
              <a:buAutoNum type="alphaLcPeriod"/>
            </a:pPr>
            <a:r>
              <a:rPr lang="en-GB" dirty="0"/>
              <a:t>I think always speaking my mind and saying exactly what I mean, is the best thing to do.</a:t>
            </a:r>
          </a:p>
          <a:p>
            <a:pPr marL="457200" indent="-457200">
              <a:buAutoNum type="alphaLcPeriod"/>
            </a:pPr>
            <a:r>
              <a:rPr lang="en-GB" dirty="0"/>
              <a:t>I was brought up to not speak my mind but to listen to those older than me.</a:t>
            </a:r>
          </a:p>
          <a:p>
            <a:pPr marL="457200" indent="-457200">
              <a:buAutoNum type="alphaLcPeriod"/>
            </a:pPr>
            <a:endParaRPr lang="en-GB" dirty="0"/>
          </a:p>
        </p:txBody>
      </p:sp>
      <p:sp>
        <p:nvSpPr>
          <p:cNvPr id="4" name="Slide Number Placeholder 3">
            <a:extLst>
              <a:ext uri="{FF2B5EF4-FFF2-40B4-BE49-F238E27FC236}">
                <a16:creationId xmlns:a16="http://schemas.microsoft.com/office/drawing/2014/main" xmlns="" id="{C5378983-5F60-43EC-BD17-D6508536C1ED}"/>
              </a:ext>
            </a:extLst>
          </p:cNvPr>
          <p:cNvSpPr>
            <a:spLocks noGrp="1"/>
          </p:cNvSpPr>
          <p:nvPr>
            <p:ph type="sldNum" sz="quarter" idx="12"/>
          </p:nvPr>
        </p:nvSpPr>
        <p:spPr/>
        <p:txBody>
          <a:bodyPr/>
          <a:lstStyle/>
          <a:p>
            <a:fld id="{C014DD1E-5D91-48A3-AD6D-45FBA980D106}" type="slidenum">
              <a:rPr lang="en-GB" smtClean="0"/>
              <a:t>13</a:t>
            </a:fld>
            <a:endParaRPr lang="en-GB"/>
          </a:p>
        </p:txBody>
      </p:sp>
      <p:pic>
        <p:nvPicPr>
          <p:cNvPr id="5" name="Picture 4">
            <a:extLst>
              <a:ext uri="{FF2B5EF4-FFF2-40B4-BE49-F238E27FC236}">
                <a16:creationId xmlns:a16="http://schemas.microsoft.com/office/drawing/2014/main" xmlns="" id="{696B7B34-8687-4692-80D7-908D72157ADA}"/>
              </a:ext>
            </a:extLst>
          </p:cNvPr>
          <p:cNvPicPr>
            <a:picLocks noChangeAspect="1"/>
          </p:cNvPicPr>
          <p:nvPr/>
        </p:nvPicPr>
        <p:blipFill>
          <a:blip r:embed="rId2"/>
          <a:stretch>
            <a:fillRect/>
          </a:stretch>
        </p:blipFill>
        <p:spPr>
          <a:xfrm>
            <a:off x="10702924" y="5419305"/>
            <a:ext cx="902286" cy="896190"/>
          </a:xfrm>
          <a:prstGeom prst="rect">
            <a:avLst/>
          </a:prstGeom>
        </p:spPr>
      </p:pic>
    </p:spTree>
    <p:extLst>
      <p:ext uri="{BB962C8B-B14F-4D97-AF65-F5344CB8AC3E}">
        <p14:creationId xmlns:p14="http://schemas.microsoft.com/office/powerpoint/2010/main" val="232889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8FCFAC-6FA1-499F-95C8-7C47A991AD0F}"/>
              </a:ext>
            </a:extLst>
          </p:cNvPr>
          <p:cNvSpPr>
            <a:spLocks noGrp="1"/>
          </p:cNvSpPr>
          <p:nvPr>
            <p:ph type="title"/>
          </p:nvPr>
        </p:nvSpPr>
        <p:spPr>
          <a:xfrm>
            <a:off x="1390287" y="685800"/>
            <a:ext cx="9884376" cy="1485900"/>
          </a:xfrm>
        </p:spPr>
        <p:txBody>
          <a:bodyPr>
            <a:normAutofit/>
          </a:bodyPr>
          <a:lstStyle/>
          <a:p>
            <a:r>
              <a:rPr lang="en-GB" dirty="0"/>
              <a:t>Cultural rights and wrongs</a:t>
            </a:r>
          </a:p>
        </p:txBody>
      </p:sp>
      <p:pic>
        <p:nvPicPr>
          <p:cNvPr id="8" name="Picture 7">
            <a:extLst>
              <a:ext uri="{FF2B5EF4-FFF2-40B4-BE49-F238E27FC236}">
                <a16:creationId xmlns:a16="http://schemas.microsoft.com/office/drawing/2014/main" xmlns="" id="{002F72FC-9772-4418-B072-0AB8DF665BAE}"/>
              </a:ext>
            </a:extLst>
          </p:cNvPr>
          <p:cNvPicPr>
            <a:picLocks noChangeAspect="1"/>
          </p:cNvPicPr>
          <p:nvPr/>
        </p:nvPicPr>
        <p:blipFill rotWithShape="1">
          <a:blip r:embed="rId2"/>
          <a:srcRect l="19704" r="17548" b="-1"/>
          <a:stretch/>
        </p:blipFill>
        <p:spPr>
          <a:xfrm>
            <a:off x="1390285" y="2113294"/>
            <a:ext cx="3210659" cy="3466681"/>
          </a:xfrm>
          <a:prstGeom prst="rect">
            <a:avLst/>
          </a:prstGeom>
        </p:spPr>
      </p:pic>
      <p:sp>
        <p:nvSpPr>
          <p:cNvPr id="6" name="TextBox 5">
            <a:extLst>
              <a:ext uri="{FF2B5EF4-FFF2-40B4-BE49-F238E27FC236}">
                <a16:creationId xmlns:a16="http://schemas.microsoft.com/office/drawing/2014/main" xmlns="" id="{A9D03464-1E1F-4B68-98A1-13749E5939D3}"/>
              </a:ext>
            </a:extLst>
          </p:cNvPr>
          <p:cNvSpPr txBox="1"/>
          <p:nvPr/>
        </p:nvSpPr>
        <p:spPr>
          <a:xfrm>
            <a:off x="1390284" y="5579975"/>
            <a:ext cx="3210659" cy="346668"/>
          </a:xfrm>
          <a:prstGeom prst="rect">
            <a:avLst/>
          </a:prstGeom>
          <a:noFill/>
          <a:ln>
            <a:noFill/>
          </a:ln>
        </p:spPr>
        <p:txBody>
          <a:bodyPr wrap="squar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https://www.pexels.com/search/free/</a:t>
            </a:r>
          </a:p>
        </p:txBody>
      </p:sp>
      <p:sp>
        <p:nvSpPr>
          <p:cNvPr id="3" name="Content Placeholder 2">
            <a:extLst>
              <a:ext uri="{FF2B5EF4-FFF2-40B4-BE49-F238E27FC236}">
                <a16:creationId xmlns:a16="http://schemas.microsoft.com/office/drawing/2014/main" xmlns="" id="{7DD0F6AC-FEAC-42DE-BAD8-E5AF56B70B4E}"/>
              </a:ext>
            </a:extLst>
          </p:cNvPr>
          <p:cNvSpPr>
            <a:spLocks noGrp="1"/>
          </p:cNvSpPr>
          <p:nvPr>
            <p:ph idx="1"/>
          </p:nvPr>
        </p:nvSpPr>
        <p:spPr>
          <a:xfrm>
            <a:off x="5099495" y="2286000"/>
            <a:ext cx="6175168" cy="3581400"/>
          </a:xfrm>
        </p:spPr>
        <p:txBody>
          <a:bodyPr>
            <a:normAutofit/>
          </a:bodyPr>
          <a:lstStyle/>
          <a:p>
            <a:r>
              <a:rPr lang="en-GB" dirty="0"/>
              <a:t>There are no right or wrong responses to the statements. </a:t>
            </a:r>
          </a:p>
          <a:p>
            <a:r>
              <a:rPr lang="en-GB" dirty="0"/>
              <a:t>Your responses will depend on your own culture and your personality. </a:t>
            </a:r>
          </a:p>
          <a:p>
            <a:r>
              <a:rPr lang="en-GB" dirty="0"/>
              <a:t>It is important that we don’t assume other people are wrong if they have a different set of responses. </a:t>
            </a:r>
          </a:p>
          <a:p>
            <a:r>
              <a:rPr lang="en-GB" dirty="0"/>
              <a:t>Providing a service in any healthcare setting staff need to understand their own cultural values and recognise that those from a cultural background different to theirs may be different.</a:t>
            </a:r>
          </a:p>
        </p:txBody>
      </p:sp>
      <p:sp>
        <p:nvSpPr>
          <p:cNvPr id="4" name="Slide Number Placeholder 3">
            <a:extLst>
              <a:ext uri="{FF2B5EF4-FFF2-40B4-BE49-F238E27FC236}">
                <a16:creationId xmlns:a16="http://schemas.microsoft.com/office/drawing/2014/main" xmlns="" id="{8398AA96-1BC9-431D-B640-A720C730B044}"/>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14</a:t>
            </a:fld>
            <a:endParaRPr lang="en-GB"/>
          </a:p>
        </p:txBody>
      </p:sp>
    </p:spTree>
    <p:extLst>
      <p:ext uri="{BB962C8B-B14F-4D97-AF65-F5344CB8AC3E}">
        <p14:creationId xmlns:p14="http://schemas.microsoft.com/office/powerpoint/2010/main" val="380703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60C9BE-0FF5-45D5-A162-B929AACA21F0}"/>
              </a:ext>
            </a:extLst>
          </p:cNvPr>
          <p:cNvSpPr>
            <a:spLocks noGrp="1"/>
          </p:cNvSpPr>
          <p:nvPr>
            <p:ph type="title"/>
          </p:nvPr>
        </p:nvSpPr>
        <p:spPr/>
        <p:txBody>
          <a:bodyPr/>
          <a:lstStyle/>
          <a:p>
            <a:r>
              <a:rPr lang="en-GB" i="1" dirty="0"/>
              <a:t>Summary</a:t>
            </a:r>
          </a:p>
        </p:txBody>
      </p:sp>
      <p:sp>
        <p:nvSpPr>
          <p:cNvPr id="3" name="Content Placeholder 2">
            <a:extLst>
              <a:ext uri="{FF2B5EF4-FFF2-40B4-BE49-F238E27FC236}">
                <a16:creationId xmlns:a16="http://schemas.microsoft.com/office/drawing/2014/main" xmlns="" id="{E6BBA774-A1BB-47EE-A6B7-2F16DBE2DBAF}"/>
              </a:ext>
            </a:extLst>
          </p:cNvPr>
          <p:cNvSpPr>
            <a:spLocks noGrp="1"/>
          </p:cNvSpPr>
          <p:nvPr>
            <p:ph idx="1"/>
          </p:nvPr>
        </p:nvSpPr>
        <p:spPr/>
        <p:txBody>
          <a:bodyPr>
            <a:normAutofit lnSpcReduction="10000"/>
          </a:bodyPr>
          <a:lstStyle/>
          <a:p>
            <a:pPr marL="0" indent="0">
              <a:buNone/>
            </a:pPr>
            <a:r>
              <a:rPr lang="en-GB" i="1" dirty="0"/>
              <a:t>There are 2 different layers to culture. The observable things like food, dress and architecture. Then there are the values and the basic assumptions that drive people to think and behave in certain ways. </a:t>
            </a:r>
          </a:p>
          <a:p>
            <a:pPr marL="0" indent="0">
              <a:buNone/>
            </a:pPr>
            <a:r>
              <a:rPr lang="en-GB" i="1" dirty="0"/>
              <a:t>It can be difficult to discover the values that govern people responses and behaviour in cultures different to our own. However we must strive to find out what these might be.</a:t>
            </a:r>
          </a:p>
          <a:p>
            <a:pPr marL="0" indent="0">
              <a:buNone/>
            </a:pPr>
            <a:r>
              <a:rPr lang="en-GB" i="1" dirty="0"/>
              <a:t>It can also be difficult for us to identify what our own values and assumptions are, that are driving our behaviour. We should try and be aware of them.</a:t>
            </a:r>
          </a:p>
          <a:p>
            <a:pPr marL="0" indent="0">
              <a:buNone/>
            </a:pPr>
            <a:r>
              <a:rPr lang="en-GB" i="1" dirty="0"/>
              <a:t>To work effectively across cultures we need to ask questions, listen effectively and suspend our own cultural judgements. </a:t>
            </a:r>
          </a:p>
          <a:p>
            <a:pPr marL="0" indent="0">
              <a:buNone/>
            </a:pPr>
            <a:r>
              <a:rPr lang="en-GB" i="1" dirty="0"/>
              <a:t>We should also try to identify our unconscious thoughts that drive our responses in situations. Often referred to as unconscious bias. </a:t>
            </a:r>
          </a:p>
        </p:txBody>
      </p:sp>
      <p:sp>
        <p:nvSpPr>
          <p:cNvPr id="4" name="Slide Number Placeholder 3">
            <a:extLst>
              <a:ext uri="{FF2B5EF4-FFF2-40B4-BE49-F238E27FC236}">
                <a16:creationId xmlns:a16="http://schemas.microsoft.com/office/drawing/2014/main" xmlns="" id="{57D39B84-99C0-4674-B955-DA2434BD1BB8}"/>
              </a:ext>
            </a:extLst>
          </p:cNvPr>
          <p:cNvSpPr>
            <a:spLocks noGrp="1"/>
          </p:cNvSpPr>
          <p:nvPr>
            <p:ph type="sldNum" sz="quarter" idx="12"/>
          </p:nvPr>
        </p:nvSpPr>
        <p:spPr/>
        <p:txBody>
          <a:bodyPr/>
          <a:lstStyle/>
          <a:p>
            <a:fld id="{C014DD1E-5D91-48A3-AD6D-45FBA980D106}" type="slidenum">
              <a:rPr lang="en-GB" smtClean="0"/>
              <a:t>15</a:t>
            </a:fld>
            <a:endParaRPr lang="en-GB"/>
          </a:p>
        </p:txBody>
      </p:sp>
    </p:spTree>
    <p:extLst>
      <p:ext uri="{BB962C8B-B14F-4D97-AF65-F5344CB8AC3E}">
        <p14:creationId xmlns:p14="http://schemas.microsoft.com/office/powerpoint/2010/main" val="240913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Diversity &amp; Unconscious Bias</a:t>
            </a:r>
          </a:p>
        </p:txBody>
      </p:sp>
      <p:sp>
        <p:nvSpPr>
          <p:cNvPr id="4" name="Slide Number Placeholder 3"/>
          <p:cNvSpPr>
            <a:spLocks noGrp="1"/>
          </p:cNvSpPr>
          <p:nvPr>
            <p:ph type="sldNum" sz="quarter" idx="12"/>
          </p:nvPr>
        </p:nvSpPr>
        <p:spPr/>
        <p:txBody>
          <a:bodyPr/>
          <a:lstStyle/>
          <a:p>
            <a:fld id="{C014DD1E-5D91-48A3-AD6D-45FBA980D106}" type="slidenum">
              <a:rPr lang="en-GB" smtClean="0"/>
              <a:t>16</a:t>
            </a:fld>
            <a:endParaRPr lang="en-GB"/>
          </a:p>
        </p:txBody>
      </p:sp>
    </p:spTree>
    <p:extLst>
      <p:ext uri="{BB962C8B-B14F-4D97-AF65-F5344CB8AC3E}">
        <p14:creationId xmlns:p14="http://schemas.microsoft.com/office/powerpoint/2010/main" val="2996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E43C411-DDB0-4C02-AA85-D50FFE8EE89E}"/>
              </a:ext>
            </a:extLst>
          </p:cNvPr>
          <p:cNvSpPr>
            <a:spLocks noGrp="1"/>
          </p:cNvSpPr>
          <p:nvPr>
            <p:ph type="title"/>
          </p:nvPr>
        </p:nvSpPr>
        <p:spPr>
          <a:xfrm>
            <a:off x="1023295" y="685800"/>
            <a:ext cx="10490791" cy="1485900"/>
          </a:xfrm>
        </p:spPr>
        <p:txBody>
          <a:bodyPr>
            <a:normAutofit/>
          </a:bodyPr>
          <a:lstStyle/>
          <a:p>
            <a:r>
              <a:rPr lang="en-GB" dirty="0"/>
              <a:t>Thinking about different cultural backgrounds</a:t>
            </a:r>
          </a:p>
        </p:txBody>
      </p:sp>
      <p:sp>
        <p:nvSpPr>
          <p:cNvPr id="10" name="Rectangle 9">
            <a:extLst>
              <a:ext uri="{FF2B5EF4-FFF2-40B4-BE49-F238E27FC236}">
                <a16:creationId xmlns:a16="http://schemas.microsoft.com/office/drawing/2014/main" xmlns="" id="{B9F89C22-0475-4427-B7C8-0269AD40E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a:extLst>
              <a:ext uri="{FF2B5EF4-FFF2-40B4-BE49-F238E27FC236}">
                <a16:creationId xmlns:a16="http://schemas.microsoft.com/office/drawing/2014/main" xmlns="" id="{735EF2D8-DC7E-4B1F-BDDB-5A4131CBB8CB}"/>
              </a:ext>
            </a:extLst>
          </p:cNvPr>
          <p:cNvSpPr>
            <a:spLocks noGrp="1"/>
          </p:cNvSpPr>
          <p:nvPr>
            <p:ph idx="1"/>
          </p:nvPr>
        </p:nvSpPr>
        <p:spPr>
          <a:xfrm>
            <a:off x="1023295" y="2286000"/>
            <a:ext cx="5071116" cy="3581400"/>
          </a:xfrm>
        </p:spPr>
        <p:txBody>
          <a:bodyPr>
            <a:normAutofit/>
          </a:bodyPr>
          <a:lstStyle/>
          <a:p>
            <a:r>
              <a:rPr lang="en-GB" sz="2000" dirty="0"/>
              <a:t>We live in diverse societies, but we can hold subconscious attitudes about those who are from different cultural backgrounds to ourselves. </a:t>
            </a:r>
          </a:p>
          <a:p>
            <a:r>
              <a:rPr lang="en-GB" sz="2000" dirty="0"/>
              <a:t>We can be influenced by stereotypes that can be both negative and positive. </a:t>
            </a:r>
          </a:p>
          <a:p>
            <a:r>
              <a:rPr lang="en-GB" sz="2000" dirty="0"/>
              <a:t>These can influence the way we interact and understand others.  </a:t>
            </a:r>
          </a:p>
        </p:txBody>
      </p:sp>
      <p:pic>
        <p:nvPicPr>
          <p:cNvPr id="5" name="Picture 4">
            <a:extLst>
              <a:ext uri="{FF2B5EF4-FFF2-40B4-BE49-F238E27FC236}">
                <a16:creationId xmlns:a16="http://schemas.microsoft.com/office/drawing/2014/main" xmlns="" id="{C40725C1-C291-4343-8ACF-60AD0ED6B5DE}"/>
              </a:ext>
            </a:extLst>
          </p:cNvPr>
          <p:cNvPicPr>
            <a:picLocks noChangeAspect="1"/>
          </p:cNvPicPr>
          <p:nvPr/>
        </p:nvPicPr>
        <p:blipFill rotWithShape="1">
          <a:blip r:embed="rId2"/>
          <a:srcRect l="-1954" t="41600" r="-1"/>
          <a:stretch/>
        </p:blipFill>
        <p:spPr>
          <a:xfrm>
            <a:off x="6897879" y="2350235"/>
            <a:ext cx="4128298" cy="3542618"/>
          </a:xfrm>
          <a:prstGeom prst="rect">
            <a:avLst/>
          </a:prstGeom>
        </p:spPr>
      </p:pic>
      <p:sp>
        <p:nvSpPr>
          <p:cNvPr id="2" name="Slide Number Placeholder 1"/>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17</a:t>
            </a:fld>
            <a:endParaRPr lang="en-GB"/>
          </a:p>
        </p:txBody>
      </p:sp>
      <p:sp>
        <p:nvSpPr>
          <p:cNvPr id="7" name="TextBox 6">
            <a:extLst>
              <a:ext uri="{FF2B5EF4-FFF2-40B4-BE49-F238E27FC236}">
                <a16:creationId xmlns:a16="http://schemas.microsoft.com/office/drawing/2014/main" xmlns="" id="{765A67E9-8A90-42DF-BB7B-B4AC3F83CF24}"/>
              </a:ext>
            </a:extLst>
          </p:cNvPr>
          <p:cNvSpPr txBox="1"/>
          <p:nvPr/>
        </p:nvSpPr>
        <p:spPr>
          <a:xfrm>
            <a:off x="9406780" y="5867399"/>
            <a:ext cx="1863216" cy="215444"/>
          </a:xfrm>
          <a:prstGeom prst="rect">
            <a:avLst/>
          </a:prstGeom>
          <a:noFill/>
        </p:spPr>
        <p:txBody>
          <a:bodyPr wrap="square">
            <a:spAutoFit/>
          </a:bodyPr>
          <a:lstStyle/>
          <a:p>
            <a:r>
              <a:rPr lang="en-GB" sz="800" dirty="0"/>
              <a:t>https://www.pexels.com/search/free/</a:t>
            </a:r>
          </a:p>
        </p:txBody>
      </p:sp>
    </p:spTree>
    <p:extLst>
      <p:ext uri="{BB962C8B-B14F-4D97-AF65-F5344CB8AC3E}">
        <p14:creationId xmlns:p14="http://schemas.microsoft.com/office/powerpoint/2010/main" val="337231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276D30E-C5BE-4140-BE6C-E376A3C26FC6}"/>
              </a:ext>
            </a:extLst>
          </p:cNvPr>
          <p:cNvSpPr txBox="1"/>
          <p:nvPr/>
        </p:nvSpPr>
        <p:spPr>
          <a:xfrm>
            <a:off x="1371243" y="2492896"/>
            <a:ext cx="4442827" cy="2880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9" name="TextBox 8">
            <a:extLst>
              <a:ext uri="{FF2B5EF4-FFF2-40B4-BE49-F238E27FC236}">
                <a16:creationId xmlns:a16="http://schemas.microsoft.com/office/drawing/2014/main" xmlns="" id="{DB3F71D8-8920-4FFA-AC0A-A82933909F7A}"/>
              </a:ext>
            </a:extLst>
          </p:cNvPr>
          <p:cNvSpPr txBox="1"/>
          <p:nvPr/>
        </p:nvSpPr>
        <p:spPr>
          <a:xfrm>
            <a:off x="6523315" y="2492896"/>
            <a:ext cx="4442827" cy="2880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2" name="Title 1">
            <a:extLst>
              <a:ext uri="{FF2B5EF4-FFF2-40B4-BE49-F238E27FC236}">
                <a16:creationId xmlns:a16="http://schemas.microsoft.com/office/drawing/2014/main" xmlns="" id="{E6D7EEE4-0B18-418E-A9EF-7B64ADDAEF94}"/>
              </a:ext>
            </a:extLst>
          </p:cNvPr>
          <p:cNvSpPr>
            <a:spLocks noGrp="1"/>
          </p:cNvSpPr>
          <p:nvPr>
            <p:ph type="title"/>
          </p:nvPr>
        </p:nvSpPr>
        <p:spPr>
          <a:xfrm>
            <a:off x="1371243" y="685800"/>
            <a:ext cx="9598700" cy="726976"/>
          </a:xfrm>
        </p:spPr>
        <p:txBody>
          <a:bodyPr/>
          <a:lstStyle/>
          <a:p>
            <a:r>
              <a:rPr lang="en-GB" dirty="0"/>
              <a:t>Stereotypes and Generalisations</a:t>
            </a:r>
          </a:p>
        </p:txBody>
      </p:sp>
      <p:sp>
        <p:nvSpPr>
          <p:cNvPr id="5" name="Text Placeholder 4">
            <a:extLst>
              <a:ext uri="{FF2B5EF4-FFF2-40B4-BE49-F238E27FC236}">
                <a16:creationId xmlns:a16="http://schemas.microsoft.com/office/drawing/2014/main" xmlns="" id="{3A098283-DA5B-478F-A5FF-963061B68839}"/>
              </a:ext>
            </a:extLst>
          </p:cNvPr>
          <p:cNvSpPr>
            <a:spLocks noGrp="1"/>
          </p:cNvSpPr>
          <p:nvPr>
            <p:ph type="body" idx="1"/>
          </p:nvPr>
        </p:nvSpPr>
        <p:spPr/>
        <p:txBody>
          <a:bodyPr/>
          <a:lstStyle/>
          <a:p>
            <a:r>
              <a:rPr lang="en-GB" dirty="0"/>
              <a:t>Stereotypes</a:t>
            </a:r>
          </a:p>
        </p:txBody>
      </p:sp>
      <p:sp>
        <p:nvSpPr>
          <p:cNvPr id="6" name="Content Placeholder 5">
            <a:extLst>
              <a:ext uri="{FF2B5EF4-FFF2-40B4-BE49-F238E27FC236}">
                <a16:creationId xmlns:a16="http://schemas.microsoft.com/office/drawing/2014/main" xmlns="" id="{A2EE0742-C702-41DE-B8D7-58BB797D122C}"/>
              </a:ext>
            </a:extLst>
          </p:cNvPr>
          <p:cNvSpPr>
            <a:spLocks noGrp="1"/>
          </p:cNvSpPr>
          <p:nvPr>
            <p:ph sz="half" idx="2"/>
          </p:nvPr>
        </p:nvSpPr>
        <p:spPr/>
        <p:txBody>
          <a:bodyPr/>
          <a:lstStyle/>
          <a:p>
            <a:pPr marL="0" indent="0">
              <a:buNone/>
            </a:pPr>
            <a:r>
              <a:rPr lang="en-GB" dirty="0"/>
              <a:t>…are an ending point. </a:t>
            </a:r>
            <a:br>
              <a:rPr lang="en-GB" dirty="0"/>
            </a:br>
            <a:r>
              <a:rPr lang="en-GB" dirty="0"/>
              <a:t>No effort is made to ascertain whether it is appropriate to apply it to the person or group in question. </a:t>
            </a:r>
          </a:p>
        </p:txBody>
      </p:sp>
      <p:sp>
        <p:nvSpPr>
          <p:cNvPr id="7" name="Text Placeholder 6">
            <a:extLst>
              <a:ext uri="{FF2B5EF4-FFF2-40B4-BE49-F238E27FC236}">
                <a16:creationId xmlns:a16="http://schemas.microsoft.com/office/drawing/2014/main" xmlns="" id="{A9B90B5B-7526-4949-B8DC-08C903F65F69}"/>
              </a:ext>
            </a:extLst>
          </p:cNvPr>
          <p:cNvSpPr>
            <a:spLocks noGrp="1"/>
          </p:cNvSpPr>
          <p:nvPr>
            <p:ph type="body" sz="quarter" idx="3"/>
          </p:nvPr>
        </p:nvSpPr>
        <p:spPr/>
        <p:txBody>
          <a:bodyPr/>
          <a:lstStyle/>
          <a:p>
            <a:r>
              <a:rPr lang="en-GB" dirty="0"/>
              <a:t>Generalisations </a:t>
            </a:r>
          </a:p>
        </p:txBody>
      </p:sp>
      <p:sp>
        <p:nvSpPr>
          <p:cNvPr id="8" name="Content Placeholder 7">
            <a:extLst>
              <a:ext uri="{FF2B5EF4-FFF2-40B4-BE49-F238E27FC236}">
                <a16:creationId xmlns:a16="http://schemas.microsoft.com/office/drawing/2014/main" xmlns="" id="{8182EBAE-E120-49CA-966F-A84C3BA8DDD7}"/>
              </a:ext>
            </a:extLst>
          </p:cNvPr>
          <p:cNvSpPr>
            <a:spLocks noGrp="1"/>
          </p:cNvSpPr>
          <p:nvPr>
            <p:ph sz="quarter" idx="4"/>
          </p:nvPr>
        </p:nvSpPr>
        <p:spPr/>
        <p:txBody>
          <a:bodyPr/>
          <a:lstStyle/>
          <a:p>
            <a:pPr marL="0" indent="0">
              <a:buNone/>
            </a:pPr>
            <a:r>
              <a:rPr lang="en-GB" dirty="0"/>
              <a:t>… serve as a starting point. </a:t>
            </a:r>
            <a:br>
              <a:rPr lang="en-GB" dirty="0"/>
            </a:br>
            <a:r>
              <a:rPr lang="en-GB" dirty="0"/>
              <a:t>They can help us make sense of our world by using information we already know.</a:t>
            </a:r>
          </a:p>
        </p:txBody>
      </p:sp>
      <p:sp>
        <p:nvSpPr>
          <p:cNvPr id="4" name="Slide Number Placeholder 3">
            <a:extLst>
              <a:ext uri="{FF2B5EF4-FFF2-40B4-BE49-F238E27FC236}">
                <a16:creationId xmlns:a16="http://schemas.microsoft.com/office/drawing/2014/main" xmlns="" id="{6FB55A97-6D74-4242-83DE-F0E385847D5D}"/>
              </a:ext>
            </a:extLst>
          </p:cNvPr>
          <p:cNvSpPr>
            <a:spLocks noGrp="1"/>
          </p:cNvSpPr>
          <p:nvPr>
            <p:ph type="sldNum" sz="quarter" idx="12"/>
          </p:nvPr>
        </p:nvSpPr>
        <p:spPr/>
        <p:txBody>
          <a:bodyPr/>
          <a:lstStyle/>
          <a:p>
            <a:fld id="{C014DD1E-5D91-48A3-AD6D-45FBA980D106}" type="slidenum">
              <a:rPr lang="en-GB" smtClean="0"/>
              <a:t>18</a:t>
            </a:fld>
            <a:endParaRPr lang="en-GB"/>
          </a:p>
        </p:txBody>
      </p:sp>
    </p:spTree>
    <p:extLst>
      <p:ext uri="{BB962C8B-B14F-4D97-AF65-F5344CB8AC3E}">
        <p14:creationId xmlns:p14="http://schemas.microsoft.com/office/powerpoint/2010/main" val="369034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B56187B-699C-41C7-A4B1-49990EBBE6E6}"/>
              </a:ext>
            </a:extLst>
          </p:cNvPr>
          <p:cNvSpPr txBox="1"/>
          <p:nvPr/>
        </p:nvSpPr>
        <p:spPr>
          <a:xfrm>
            <a:off x="1371243" y="2708920"/>
            <a:ext cx="9598700" cy="2808312"/>
          </a:xfrm>
          <a:prstGeom prst="rect">
            <a:avLst/>
          </a:prstGeom>
          <a:solidFill>
            <a:schemeClr val="accent5">
              <a:lumMod val="20000"/>
              <a:lumOff val="80000"/>
            </a:schemeClr>
          </a:solidFill>
          <a:ln w="38100">
            <a:solidFill>
              <a:srgbClr val="004680"/>
            </a:solidFill>
          </a:ln>
        </p:spPr>
        <p:txBody>
          <a:bodyPr wrap="square" rtlCol="0">
            <a:spAutoFit/>
          </a:bodyPr>
          <a:lstStyle/>
          <a:p>
            <a:endParaRPr lang="en-GB" dirty="0"/>
          </a:p>
        </p:txBody>
      </p:sp>
      <p:sp>
        <p:nvSpPr>
          <p:cNvPr id="3" name="Content Placeholder 2">
            <a:extLst>
              <a:ext uri="{FF2B5EF4-FFF2-40B4-BE49-F238E27FC236}">
                <a16:creationId xmlns:a16="http://schemas.microsoft.com/office/drawing/2014/main" xmlns="" id="{3F5E2405-874F-4AAA-B4D6-4CBBAFF0A24D}"/>
              </a:ext>
            </a:extLst>
          </p:cNvPr>
          <p:cNvSpPr>
            <a:spLocks noGrp="1"/>
          </p:cNvSpPr>
          <p:nvPr>
            <p:ph idx="1"/>
          </p:nvPr>
        </p:nvSpPr>
        <p:spPr>
          <a:xfrm>
            <a:off x="1485899" y="2171700"/>
            <a:ext cx="9484043" cy="3695700"/>
          </a:xfrm>
        </p:spPr>
        <p:txBody>
          <a:bodyPr/>
          <a:lstStyle/>
          <a:p>
            <a:pPr marL="0" indent="0">
              <a:buNone/>
            </a:pPr>
            <a:r>
              <a:rPr lang="en-GB" dirty="0"/>
              <a:t>Case Study </a:t>
            </a:r>
          </a:p>
          <a:p>
            <a:pPr marL="0" indent="0">
              <a:buNone/>
            </a:pPr>
            <a:endParaRPr lang="en-GB" dirty="0"/>
          </a:p>
          <a:p>
            <a:pPr marL="0" indent="0">
              <a:buNone/>
            </a:pPr>
            <a:r>
              <a:rPr lang="en-GB" dirty="0"/>
              <a:t>Alice has a new client called Priti, who is a woman of Asian background. When Alice is discussing with Priti about her care, Priti tells her she comes from a large family. On hearing this Alice assumes that Priti belongs to a large extended family and 3 generations of the family live together in the same house, and she will have plenty of support at home. </a:t>
            </a:r>
          </a:p>
        </p:txBody>
      </p:sp>
      <p:sp>
        <p:nvSpPr>
          <p:cNvPr id="4" name="Slide Number Placeholder 3">
            <a:extLst>
              <a:ext uri="{FF2B5EF4-FFF2-40B4-BE49-F238E27FC236}">
                <a16:creationId xmlns:a16="http://schemas.microsoft.com/office/drawing/2014/main" xmlns="" id="{9116AEE1-CCB2-490F-911D-E7AB4D61CC44}"/>
              </a:ext>
            </a:extLst>
          </p:cNvPr>
          <p:cNvSpPr>
            <a:spLocks noGrp="1"/>
          </p:cNvSpPr>
          <p:nvPr>
            <p:ph type="sldNum" sz="quarter" idx="12"/>
          </p:nvPr>
        </p:nvSpPr>
        <p:spPr/>
        <p:txBody>
          <a:bodyPr/>
          <a:lstStyle/>
          <a:p>
            <a:fld id="{C014DD1E-5D91-48A3-AD6D-45FBA980D106}" type="slidenum">
              <a:rPr lang="en-GB" smtClean="0"/>
              <a:t>19</a:t>
            </a:fld>
            <a:endParaRPr lang="en-GB"/>
          </a:p>
        </p:txBody>
      </p:sp>
      <p:sp>
        <p:nvSpPr>
          <p:cNvPr id="6" name="Title 5">
            <a:extLst>
              <a:ext uri="{FF2B5EF4-FFF2-40B4-BE49-F238E27FC236}">
                <a16:creationId xmlns:a16="http://schemas.microsoft.com/office/drawing/2014/main" xmlns="" id="{CF5190E7-1ADA-4B34-9FB3-F452CA7B68BF}"/>
              </a:ext>
            </a:extLst>
          </p:cNvPr>
          <p:cNvSpPr>
            <a:spLocks noGrp="1"/>
          </p:cNvSpPr>
          <p:nvPr>
            <p:ph type="title"/>
          </p:nvPr>
        </p:nvSpPr>
        <p:spPr/>
        <p:txBody>
          <a:bodyPr/>
          <a:lstStyle/>
          <a:p>
            <a:r>
              <a:rPr lang="en-GB" dirty="0"/>
              <a:t>Stereotypes and Generalisations</a:t>
            </a:r>
          </a:p>
        </p:txBody>
      </p:sp>
      <p:pic>
        <p:nvPicPr>
          <p:cNvPr id="5" name="Picture 4">
            <a:extLst>
              <a:ext uri="{FF2B5EF4-FFF2-40B4-BE49-F238E27FC236}">
                <a16:creationId xmlns:a16="http://schemas.microsoft.com/office/drawing/2014/main" xmlns="" id="{73A9B44A-AC78-4237-8663-E972E4B882CD}"/>
              </a:ext>
            </a:extLst>
          </p:cNvPr>
          <p:cNvPicPr>
            <a:picLocks noChangeAspect="1"/>
          </p:cNvPicPr>
          <p:nvPr/>
        </p:nvPicPr>
        <p:blipFill>
          <a:blip r:embed="rId2"/>
          <a:stretch>
            <a:fillRect/>
          </a:stretch>
        </p:blipFill>
        <p:spPr>
          <a:xfrm>
            <a:off x="10964802" y="5419305"/>
            <a:ext cx="902286" cy="896190"/>
          </a:xfrm>
          <a:prstGeom prst="rect">
            <a:avLst/>
          </a:prstGeom>
        </p:spPr>
      </p:pic>
    </p:spTree>
    <p:extLst>
      <p:ext uri="{BB962C8B-B14F-4D97-AF65-F5344CB8AC3E}">
        <p14:creationId xmlns:p14="http://schemas.microsoft.com/office/powerpoint/2010/main" val="306208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BCB97E7-1C89-499B-8280-7A4FC0225F31}"/>
              </a:ext>
            </a:extLst>
          </p:cNvPr>
          <p:cNvSpPr>
            <a:spLocks noGrp="1"/>
          </p:cNvSpPr>
          <p:nvPr>
            <p:ph type="title"/>
          </p:nvPr>
        </p:nvSpPr>
        <p:spPr/>
        <p:txBody>
          <a:bodyPr>
            <a:normAutofit fontScale="90000"/>
          </a:bodyPr>
          <a:lstStyle/>
          <a:p>
            <a:r>
              <a:rPr lang="en-GB" dirty="0"/>
              <a:t>Learning objectives</a:t>
            </a:r>
            <a:br>
              <a:rPr lang="en-GB" dirty="0"/>
            </a:br>
            <a:r>
              <a:rPr lang="en-GB" dirty="0"/>
              <a:t/>
            </a:r>
            <a:br>
              <a:rPr lang="en-GB" dirty="0"/>
            </a:br>
            <a:r>
              <a:rPr lang="en-GB" sz="2400" dirty="0"/>
              <a:t>By the end of this module you will:</a:t>
            </a:r>
            <a:endParaRPr lang="en-GB" dirty="0"/>
          </a:p>
        </p:txBody>
      </p:sp>
      <p:graphicFrame>
        <p:nvGraphicFramePr>
          <p:cNvPr id="6" name="Content Placeholder 3">
            <a:extLst>
              <a:ext uri="{FF2B5EF4-FFF2-40B4-BE49-F238E27FC236}">
                <a16:creationId xmlns:a16="http://schemas.microsoft.com/office/drawing/2014/main" xmlns="" id="{C19A3529-C31A-4B0B-82C3-25895CF626B0}"/>
              </a:ext>
            </a:extLst>
          </p:cNvPr>
          <p:cNvGraphicFramePr>
            <a:graphicFrameLocks noGrp="1"/>
          </p:cNvGraphicFramePr>
          <p:nvPr>
            <p:ph idx="1"/>
            <p:extLst>
              <p:ext uri="{D42A27DB-BD31-4B8C-83A1-F6EECF244321}">
                <p14:modId xmlns:p14="http://schemas.microsoft.com/office/powerpoint/2010/main" val="927785454"/>
              </p:ext>
            </p:extLst>
          </p:nvPr>
        </p:nvGraphicFramePr>
        <p:xfrm>
          <a:off x="1371243" y="228600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C014DD1E-5D91-48A3-AD6D-45FBA980D106}" type="slidenum">
              <a:rPr lang="en-GB" smtClean="0"/>
              <a:t>2</a:t>
            </a:fld>
            <a:endParaRPr lang="en-GB"/>
          </a:p>
        </p:txBody>
      </p:sp>
    </p:spTree>
    <p:extLst>
      <p:ext uri="{BB962C8B-B14F-4D97-AF65-F5344CB8AC3E}">
        <p14:creationId xmlns:p14="http://schemas.microsoft.com/office/powerpoint/2010/main" val="426632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5103B-87F5-4ACD-9BD6-F52D9D48CBAD}"/>
              </a:ext>
            </a:extLst>
          </p:cNvPr>
          <p:cNvSpPr>
            <a:spLocks noGrp="1"/>
          </p:cNvSpPr>
          <p:nvPr>
            <p:ph type="title"/>
          </p:nvPr>
        </p:nvSpPr>
        <p:spPr/>
        <p:txBody>
          <a:bodyPr/>
          <a:lstStyle/>
          <a:p>
            <a:r>
              <a:rPr lang="en-GB" dirty="0"/>
              <a:t>Alice and Priti - Questions</a:t>
            </a:r>
          </a:p>
        </p:txBody>
      </p:sp>
      <p:sp>
        <p:nvSpPr>
          <p:cNvPr id="3" name="Content Placeholder 2">
            <a:extLst>
              <a:ext uri="{FF2B5EF4-FFF2-40B4-BE49-F238E27FC236}">
                <a16:creationId xmlns:a16="http://schemas.microsoft.com/office/drawing/2014/main" xmlns="" id="{A910FFBB-5B1E-4DAD-8569-B815617A6923}"/>
              </a:ext>
            </a:extLst>
          </p:cNvPr>
          <p:cNvSpPr>
            <a:spLocks noGrp="1"/>
          </p:cNvSpPr>
          <p:nvPr>
            <p:ph idx="1"/>
          </p:nvPr>
        </p:nvSpPr>
        <p:spPr/>
        <p:txBody>
          <a:bodyPr/>
          <a:lstStyle/>
          <a:p>
            <a:pPr marL="0" indent="0">
              <a:buNone/>
            </a:pPr>
            <a:r>
              <a:rPr lang="en-GB" dirty="0"/>
              <a:t>a. What assumptions did Alice make about Priti?</a:t>
            </a:r>
          </a:p>
          <a:p>
            <a:pPr marL="0" indent="0">
              <a:buNone/>
            </a:pPr>
            <a:endParaRPr lang="en-GB" dirty="0"/>
          </a:p>
          <a:p>
            <a:pPr marL="0" indent="0">
              <a:buNone/>
            </a:pPr>
            <a:r>
              <a:rPr lang="en-GB" dirty="0"/>
              <a:t>b. Do you think Alice was right in her assumptions about Priti?</a:t>
            </a:r>
          </a:p>
          <a:p>
            <a:pPr marL="0" indent="0">
              <a:buNone/>
            </a:pPr>
            <a:endParaRPr lang="en-GB" dirty="0"/>
          </a:p>
          <a:p>
            <a:pPr marL="0" indent="0">
              <a:buNone/>
            </a:pPr>
            <a:r>
              <a:rPr lang="en-GB" dirty="0"/>
              <a:t>c. Do you think Alice was using a stereotype to make her assumptions?</a:t>
            </a:r>
          </a:p>
          <a:p>
            <a:pPr marL="0" indent="0">
              <a:buNone/>
            </a:pPr>
            <a:endParaRPr lang="en-GB" dirty="0"/>
          </a:p>
          <a:p>
            <a:pPr marL="0" indent="0">
              <a:buNone/>
            </a:pPr>
            <a:r>
              <a:rPr lang="en-GB" dirty="0"/>
              <a:t>d. Do you think the assumptions that Alice made could influence the care package she is  discussing with her?</a:t>
            </a:r>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xmlns="" id="{66906AA7-1943-4B1E-AC9D-1856A725FA0B}"/>
              </a:ext>
            </a:extLst>
          </p:cNvPr>
          <p:cNvSpPr>
            <a:spLocks noGrp="1"/>
          </p:cNvSpPr>
          <p:nvPr>
            <p:ph type="sldNum" sz="quarter" idx="12"/>
          </p:nvPr>
        </p:nvSpPr>
        <p:spPr/>
        <p:txBody>
          <a:bodyPr/>
          <a:lstStyle/>
          <a:p>
            <a:fld id="{C014DD1E-5D91-48A3-AD6D-45FBA980D106}" type="slidenum">
              <a:rPr lang="en-GB" smtClean="0"/>
              <a:t>20</a:t>
            </a:fld>
            <a:endParaRPr lang="en-GB"/>
          </a:p>
        </p:txBody>
      </p:sp>
      <p:pic>
        <p:nvPicPr>
          <p:cNvPr id="5" name="Picture 4">
            <a:extLst>
              <a:ext uri="{FF2B5EF4-FFF2-40B4-BE49-F238E27FC236}">
                <a16:creationId xmlns:a16="http://schemas.microsoft.com/office/drawing/2014/main" xmlns="" id="{BA110614-9EEF-464B-8D74-096663CE5A81}"/>
              </a:ext>
            </a:extLst>
          </p:cNvPr>
          <p:cNvPicPr>
            <a:picLocks noChangeAspect="1"/>
          </p:cNvPicPr>
          <p:nvPr/>
        </p:nvPicPr>
        <p:blipFill>
          <a:blip r:embed="rId2"/>
          <a:stretch>
            <a:fillRect/>
          </a:stretch>
        </p:blipFill>
        <p:spPr>
          <a:xfrm>
            <a:off x="10817582" y="5535736"/>
            <a:ext cx="902286" cy="896190"/>
          </a:xfrm>
          <a:prstGeom prst="rect">
            <a:avLst/>
          </a:prstGeom>
        </p:spPr>
      </p:pic>
    </p:spTree>
    <p:extLst>
      <p:ext uri="{BB962C8B-B14F-4D97-AF65-F5344CB8AC3E}">
        <p14:creationId xmlns:p14="http://schemas.microsoft.com/office/powerpoint/2010/main" val="181833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530E6-0143-46C5-B05E-973D91AE1028}"/>
              </a:ext>
            </a:extLst>
          </p:cNvPr>
          <p:cNvSpPr>
            <a:spLocks noGrp="1"/>
          </p:cNvSpPr>
          <p:nvPr>
            <p:ph type="title"/>
          </p:nvPr>
        </p:nvSpPr>
        <p:spPr/>
        <p:txBody>
          <a:bodyPr/>
          <a:lstStyle/>
          <a:p>
            <a:r>
              <a:rPr lang="en-GB" dirty="0"/>
              <a:t>Alice and Priti</a:t>
            </a:r>
          </a:p>
        </p:txBody>
      </p:sp>
      <p:sp>
        <p:nvSpPr>
          <p:cNvPr id="3" name="Content Placeholder 2">
            <a:extLst>
              <a:ext uri="{FF2B5EF4-FFF2-40B4-BE49-F238E27FC236}">
                <a16:creationId xmlns:a16="http://schemas.microsoft.com/office/drawing/2014/main" xmlns="" id="{5403DB6E-4769-4AF9-A167-43946F59C276}"/>
              </a:ext>
            </a:extLst>
          </p:cNvPr>
          <p:cNvSpPr>
            <a:spLocks noGrp="1"/>
          </p:cNvSpPr>
          <p:nvPr>
            <p:ph idx="1"/>
          </p:nvPr>
        </p:nvSpPr>
        <p:spPr/>
        <p:txBody>
          <a:bodyPr/>
          <a:lstStyle/>
          <a:p>
            <a:pPr marL="0" indent="0">
              <a:buNone/>
            </a:pPr>
            <a:r>
              <a:rPr lang="en-GB" dirty="0"/>
              <a:t>Alice was basing her assumptions on a stereotype that all Asian people have large families and that they live in inter- generational households. </a:t>
            </a:r>
          </a:p>
          <a:p>
            <a:pPr marL="0" indent="0">
              <a:buNone/>
            </a:pPr>
            <a:r>
              <a:rPr lang="en-GB" dirty="0"/>
              <a:t>This is true of some Asian people but not all. </a:t>
            </a:r>
          </a:p>
          <a:p>
            <a:pPr marL="0" indent="0">
              <a:buNone/>
            </a:pPr>
            <a:r>
              <a:rPr lang="en-GB" dirty="0"/>
              <a:t>Because of this it would be fair to use a generalisation. She could have thought, Asian people tend to belong to large family groups, I wonder if Priti does. </a:t>
            </a:r>
          </a:p>
          <a:p>
            <a:pPr marL="0" indent="0">
              <a:buNone/>
            </a:pPr>
            <a:r>
              <a:rPr lang="en-GB" dirty="0"/>
              <a:t>Alice could then have taken the time to find out if what she had thought was true or not. </a:t>
            </a:r>
          </a:p>
          <a:p>
            <a:pPr marL="0" indent="0">
              <a:buNone/>
            </a:pPr>
            <a:r>
              <a:rPr lang="en-GB" dirty="0"/>
              <a:t>Using stereotypes can make us make unfair and unsound judgments about people and their cultural background which can affect their care.</a:t>
            </a:r>
          </a:p>
        </p:txBody>
      </p:sp>
      <p:sp>
        <p:nvSpPr>
          <p:cNvPr id="4" name="Slide Number Placeholder 3">
            <a:extLst>
              <a:ext uri="{FF2B5EF4-FFF2-40B4-BE49-F238E27FC236}">
                <a16:creationId xmlns:a16="http://schemas.microsoft.com/office/drawing/2014/main" xmlns="" id="{6370DE5F-45F9-406B-AC14-896F9A09938C}"/>
              </a:ext>
            </a:extLst>
          </p:cNvPr>
          <p:cNvSpPr>
            <a:spLocks noGrp="1"/>
          </p:cNvSpPr>
          <p:nvPr>
            <p:ph type="sldNum" sz="quarter" idx="12"/>
          </p:nvPr>
        </p:nvSpPr>
        <p:spPr/>
        <p:txBody>
          <a:bodyPr/>
          <a:lstStyle/>
          <a:p>
            <a:fld id="{C014DD1E-5D91-48A3-AD6D-45FBA980D106}" type="slidenum">
              <a:rPr lang="en-GB" smtClean="0"/>
              <a:t>21</a:t>
            </a:fld>
            <a:endParaRPr lang="en-GB"/>
          </a:p>
        </p:txBody>
      </p:sp>
    </p:spTree>
    <p:extLst>
      <p:ext uri="{BB962C8B-B14F-4D97-AF65-F5344CB8AC3E}">
        <p14:creationId xmlns:p14="http://schemas.microsoft.com/office/powerpoint/2010/main" val="219228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47AC7D-1D02-4947-BF47-80F53C3143B1}"/>
              </a:ext>
            </a:extLst>
          </p:cNvPr>
          <p:cNvSpPr>
            <a:spLocks noGrp="1"/>
          </p:cNvSpPr>
          <p:nvPr>
            <p:ph type="title"/>
          </p:nvPr>
        </p:nvSpPr>
        <p:spPr/>
        <p:txBody>
          <a:bodyPr/>
          <a:lstStyle/>
          <a:p>
            <a:r>
              <a:rPr lang="en-GB" dirty="0"/>
              <a:t>About you</a:t>
            </a:r>
          </a:p>
        </p:txBody>
      </p:sp>
      <p:sp>
        <p:nvSpPr>
          <p:cNvPr id="3" name="Content Placeholder 2">
            <a:extLst>
              <a:ext uri="{FF2B5EF4-FFF2-40B4-BE49-F238E27FC236}">
                <a16:creationId xmlns:a16="http://schemas.microsoft.com/office/drawing/2014/main" xmlns="" id="{BACE0DE7-39A1-4198-BC1F-29DF1CF73ECF}"/>
              </a:ext>
            </a:extLst>
          </p:cNvPr>
          <p:cNvSpPr>
            <a:spLocks noGrp="1"/>
          </p:cNvSpPr>
          <p:nvPr>
            <p:ph idx="1"/>
          </p:nvPr>
        </p:nvSpPr>
        <p:spPr/>
        <p:txBody>
          <a:bodyPr/>
          <a:lstStyle/>
          <a:p>
            <a:r>
              <a:rPr lang="en-GB" dirty="0"/>
              <a:t>Has anyone ever made an assumption about you?</a:t>
            </a:r>
          </a:p>
          <a:p>
            <a:pPr marL="0" indent="0">
              <a:buNone/>
            </a:pPr>
            <a:endParaRPr lang="en-GB" dirty="0"/>
          </a:p>
          <a:p>
            <a:r>
              <a:rPr lang="en-GB" dirty="0"/>
              <a:t>What do you think the assumption was based on? Was it a stereotype?</a:t>
            </a:r>
          </a:p>
          <a:p>
            <a:pPr marL="0" indent="0">
              <a:buNone/>
            </a:pPr>
            <a:endParaRPr lang="en-GB" dirty="0"/>
          </a:p>
          <a:p>
            <a:r>
              <a:rPr lang="en-GB" dirty="0"/>
              <a:t>Was it accurate?</a:t>
            </a:r>
          </a:p>
          <a:p>
            <a:pPr marL="0" indent="0">
              <a:buNone/>
            </a:pPr>
            <a:endParaRPr lang="en-GB" dirty="0"/>
          </a:p>
          <a:p>
            <a:r>
              <a:rPr lang="en-GB" dirty="0"/>
              <a:t>Why do you think people make assumptions about others?</a:t>
            </a:r>
          </a:p>
        </p:txBody>
      </p:sp>
      <p:sp>
        <p:nvSpPr>
          <p:cNvPr id="4" name="Slide Number Placeholder 3">
            <a:extLst>
              <a:ext uri="{FF2B5EF4-FFF2-40B4-BE49-F238E27FC236}">
                <a16:creationId xmlns:a16="http://schemas.microsoft.com/office/drawing/2014/main" xmlns="" id="{552CA165-7166-461D-8871-7F894353D9DB}"/>
              </a:ext>
            </a:extLst>
          </p:cNvPr>
          <p:cNvSpPr>
            <a:spLocks noGrp="1"/>
          </p:cNvSpPr>
          <p:nvPr>
            <p:ph type="sldNum" sz="quarter" idx="12"/>
          </p:nvPr>
        </p:nvSpPr>
        <p:spPr/>
        <p:txBody>
          <a:bodyPr/>
          <a:lstStyle/>
          <a:p>
            <a:fld id="{C014DD1E-5D91-48A3-AD6D-45FBA980D106}" type="slidenum">
              <a:rPr lang="en-GB" smtClean="0"/>
              <a:t>22</a:t>
            </a:fld>
            <a:endParaRPr lang="en-GB"/>
          </a:p>
        </p:txBody>
      </p:sp>
      <p:pic>
        <p:nvPicPr>
          <p:cNvPr id="5" name="Picture 4">
            <a:extLst>
              <a:ext uri="{FF2B5EF4-FFF2-40B4-BE49-F238E27FC236}">
                <a16:creationId xmlns:a16="http://schemas.microsoft.com/office/drawing/2014/main" xmlns="" id="{0CD7E5D7-3A85-4A68-9FCD-1FCC9F233A63}"/>
              </a:ext>
            </a:extLst>
          </p:cNvPr>
          <p:cNvPicPr>
            <a:picLocks noChangeAspect="1"/>
          </p:cNvPicPr>
          <p:nvPr/>
        </p:nvPicPr>
        <p:blipFill>
          <a:blip r:embed="rId2"/>
          <a:stretch>
            <a:fillRect/>
          </a:stretch>
        </p:blipFill>
        <p:spPr>
          <a:xfrm>
            <a:off x="10476853" y="5303186"/>
            <a:ext cx="902286" cy="896190"/>
          </a:xfrm>
          <a:prstGeom prst="rect">
            <a:avLst/>
          </a:prstGeom>
        </p:spPr>
      </p:pic>
    </p:spTree>
    <p:extLst>
      <p:ext uri="{BB962C8B-B14F-4D97-AF65-F5344CB8AC3E}">
        <p14:creationId xmlns:p14="http://schemas.microsoft.com/office/powerpoint/2010/main" val="79091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94A2FA-AA01-4191-8651-87C77E63EA25}"/>
              </a:ext>
            </a:extLst>
          </p:cNvPr>
          <p:cNvSpPr>
            <a:spLocks noGrp="1"/>
          </p:cNvSpPr>
          <p:nvPr>
            <p:ph type="title"/>
          </p:nvPr>
        </p:nvSpPr>
        <p:spPr/>
        <p:txBody>
          <a:bodyPr/>
          <a:lstStyle/>
          <a:p>
            <a:r>
              <a:rPr lang="en-GB" dirty="0"/>
              <a:t>Unconscious bias</a:t>
            </a:r>
          </a:p>
        </p:txBody>
      </p:sp>
      <p:graphicFrame>
        <p:nvGraphicFramePr>
          <p:cNvPr id="6" name="Content Placeholder 2">
            <a:extLst>
              <a:ext uri="{FF2B5EF4-FFF2-40B4-BE49-F238E27FC236}">
                <a16:creationId xmlns:a16="http://schemas.microsoft.com/office/drawing/2014/main" xmlns="" id="{F50DC7F6-4AC3-4DE0-9C2A-70050F4542AF}"/>
              </a:ext>
            </a:extLst>
          </p:cNvPr>
          <p:cNvGraphicFramePr>
            <a:graphicFrameLocks noGrp="1"/>
          </p:cNvGraphicFramePr>
          <p:nvPr>
            <p:ph idx="1"/>
            <p:extLst>
              <p:ext uri="{D42A27DB-BD31-4B8C-83A1-F6EECF244321}">
                <p14:modId xmlns:p14="http://schemas.microsoft.com/office/powerpoint/2010/main" val="320097789"/>
              </p:ext>
            </p:extLst>
          </p:nvPr>
        </p:nvGraphicFramePr>
        <p:xfrm>
          <a:off x="1375253" y="198884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D0068931-629E-452E-9958-8DEFE30FF5E1}"/>
              </a:ext>
            </a:extLst>
          </p:cNvPr>
          <p:cNvSpPr>
            <a:spLocks noGrp="1"/>
          </p:cNvSpPr>
          <p:nvPr>
            <p:ph type="sldNum" sz="quarter" idx="12"/>
          </p:nvPr>
        </p:nvSpPr>
        <p:spPr/>
        <p:txBody>
          <a:bodyPr/>
          <a:lstStyle/>
          <a:p>
            <a:fld id="{C014DD1E-5D91-48A3-AD6D-45FBA980D106}" type="slidenum">
              <a:rPr lang="en-GB" smtClean="0"/>
              <a:t>23</a:t>
            </a:fld>
            <a:endParaRPr lang="en-GB"/>
          </a:p>
        </p:txBody>
      </p:sp>
    </p:spTree>
    <p:extLst>
      <p:ext uri="{BB962C8B-B14F-4D97-AF65-F5344CB8AC3E}">
        <p14:creationId xmlns:p14="http://schemas.microsoft.com/office/powerpoint/2010/main" val="320083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63E67D-8147-4B23-A344-F77EC9F3505B}"/>
              </a:ext>
            </a:extLst>
          </p:cNvPr>
          <p:cNvSpPr>
            <a:spLocks noGrp="1"/>
          </p:cNvSpPr>
          <p:nvPr>
            <p:ph type="title"/>
          </p:nvPr>
        </p:nvSpPr>
        <p:spPr>
          <a:xfrm>
            <a:off x="1390287" y="685800"/>
            <a:ext cx="9884376" cy="1485900"/>
          </a:xfrm>
        </p:spPr>
        <p:txBody>
          <a:bodyPr>
            <a:normAutofit/>
          </a:bodyPr>
          <a:lstStyle/>
          <a:p>
            <a:r>
              <a:rPr lang="en-GB" dirty="0"/>
              <a:t>Systems Thinking</a:t>
            </a:r>
          </a:p>
        </p:txBody>
      </p:sp>
      <p:sp>
        <p:nvSpPr>
          <p:cNvPr id="6" name="Content Placeholder 5">
            <a:extLst>
              <a:ext uri="{FF2B5EF4-FFF2-40B4-BE49-F238E27FC236}">
                <a16:creationId xmlns:a16="http://schemas.microsoft.com/office/drawing/2014/main" xmlns="" id="{DB0D975C-248B-425D-89EF-611B03ED2D44}"/>
              </a:ext>
            </a:extLst>
          </p:cNvPr>
          <p:cNvSpPr>
            <a:spLocks noGrp="1"/>
          </p:cNvSpPr>
          <p:nvPr>
            <p:ph idx="1"/>
          </p:nvPr>
        </p:nvSpPr>
        <p:spPr>
          <a:xfrm>
            <a:off x="1390286" y="2286000"/>
            <a:ext cx="6175168" cy="3581400"/>
          </a:xfrm>
        </p:spPr>
        <p:txBody>
          <a:bodyPr>
            <a:normAutofit/>
          </a:bodyPr>
          <a:lstStyle/>
          <a:p>
            <a:r>
              <a:rPr lang="en-GB" dirty="0"/>
              <a:t>If we had to think long and hard about every decision we had to make during the day we would become exhausted. </a:t>
            </a:r>
          </a:p>
          <a:p>
            <a:r>
              <a:rPr lang="en-GB" dirty="0"/>
              <a:t>So to lighten the load our brain’s decision making is broken down into two systems, one fast thinking and one slow and deliberate. </a:t>
            </a:r>
          </a:p>
          <a:p>
            <a:r>
              <a:rPr lang="en-GB" dirty="0"/>
              <a:t>We need to choose the right type of brain thinking for different situations. </a:t>
            </a:r>
          </a:p>
          <a:p>
            <a:r>
              <a:rPr lang="en-GB" dirty="0"/>
              <a:t>System 1 for everyday situations.</a:t>
            </a:r>
          </a:p>
          <a:p>
            <a:r>
              <a:rPr lang="en-GB" dirty="0"/>
              <a:t>System 2 for more important decisions.</a:t>
            </a:r>
          </a:p>
        </p:txBody>
      </p:sp>
      <p:pic>
        <p:nvPicPr>
          <p:cNvPr id="3" name="Picture 2">
            <a:extLst>
              <a:ext uri="{FF2B5EF4-FFF2-40B4-BE49-F238E27FC236}">
                <a16:creationId xmlns:a16="http://schemas.microsoft.com/office/drawing/2014/main" xmlns="" id="{DCCFE653-B39E-4BD7-BB40-FD3DAF67BF20}"/>
              </a:ext>
            </a:extLst>
          </p:cNvPr>
          <p:cNvPicPr>
            <a:picLocks noChangeAspect="1"/>
          </p:cNvPicPr>
          <p:nvPr/>
        </p:nvPicPr>
        <p:blipFill rotWithShape="1">
          <a:blip r:embed="rId2"/>
          <a:srcRect l="13352" r="24829" b="1"/>
          <a:stretch/>
        </p:blipFill>
        <p:spPr>
          <a:xfrm>
            <a:off x="8059337" y="2401556"/>
            <a:ext cx="3210659" cy="3466681"/>
          </a:xfrm>
          <a:prstGeom prst="rect">
            <a:avLst/>
          </a:prstGeom>
        </p:spPr>
      </p:pic>
      <p:sp>
        <p:nvSpPr>
          <p:cNvPr id="5" name="Slide Number Placeholder 4">
            <a:extLst>
              <a:ext uri="{FF2B5EF4-FFF2-40B4-BE49-F238E27FC236}">
                <a16:creationId xmlns:a16="http://schemas.microsoft.com/office/drawing/2014/main" xmlns="" id="{269F6CCC-E7D8-4346-9797-DA96423CB817}"/>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24</a:t>
            </a:fld>
            <a:endParaRPr lang="en-GB"/>
          </a:p>
        </p:txBody>
      </p:sp>
      <p:sp>
        <p:nvSpPr>
          <p:cNvPr id="7" name="TextBox 6">
            <a:extLst>
              <a:ext uri="{FF2B5EF4-FFF2-40B4-BE49-F238E27FC236}">
                <a16:creationId xmlns:a16="http://schemas.microsoft.com/office/drawing/2014/main" xmlns="" id="{7287DB8F-57D2-4591-B972-487DC236B397}"/>
              </a:ext>
            </a:extLst>
          </p:cNvPr>
          <p:cNvSpPr txBox="1"/>
          <p:nvPr/>
        </p:nvSpPr>
        <p:spPr>
          <a:xfrm>
            <a:off x="9470268" y="5867399"/>
            <a:ext cx="1799727" cy="215444"/>
          </a:xfrm>
          <a:prstGeom prst="rect">
            <a:avLst/>
          </a:prstGeom>
          <a:noFill/>
        </p:spPr>
        <p:txBody>
          <a:bodyPr wrap="square">
            <a:spAutoFit/>
          </a:bodyPr>
          <a:lstStyle/>
          <a:p>
            <a:r>
              <a:rPr lang="en-GB" sz="800" dirty="0"/>
              <a:t>https://www.pexels.com/search/free/</a:t>
            </a:r>
          </a:p>
        </p:txBody>
      </p:sp>
    </p:spTree>
    <p:extLst>
      <p:ext uri="{BB962C8B-B14F-4D97-AF65-F5344CB8AC3E}">
        <p14:creationId xmlns:p14="http://schemas.microsoft.com/office/powerpoint/2010/main" val="113735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1BF59B3-A921-4BB2-BFA8-B3CC1B2592E2}"/>
              </a:ext>
            </a:extLst>
          </p:cNvPr>
          <p:cNvSpPr txBox="1"/>
          <p:nvPr/>
        </p:nvSpPr>
        <p:spPr>
          <a:xfrm>
            <a:off x="1371243" y="2420888"/>
            <a:ext cx="4293878" cy="316835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GB" dirty="0"/>
          </a:p>
        </p:txBody>
      </p:sp>
      <p:sp>
        <p:nvSpPr>
          <p:cNvPr id="10" name="TextBox 9">
            <a:extLst>
              <a:ext uri="{FF2B5EF4-FFF2-40B4-BE49-F238E27FC236}">
                <a16:creationId xmlns:a16="http://schemas.microsoft.com/office/drawing/2014/main" xmlns="" id="{CB613828-43D5-42DA-AB99-8BFB55176270}"/>
              </a:ext>
            </a:extLst>
          </p:cNvPr>
          <p:cNvSpPr txBox="1"/>
          <p:nvPr/>
        </p:nvSpPr>
        <p:spPr>
          <a:xfrm>
            <a:off x="6379688" y="2420889"/>
            <a:ext cx="4437894" cy="3168351"/>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lang="en-GB" dirty="0"/>
          </a:p>
        </p:txBody>
      </p:sp>
      <p:sp>
        <p:nvSpPr>
          <p:cNvPr id="2" name="Title 1">
            <a:extLst>
              <a:ext uri="{FF2B5EF4-FFF2-40B4-BE49-F238E27FC236}">
                <a16:creationId xmlns:a16="http://schemas.microsoft.com/office/drawing/2014/main" xmlns="" id="{B7BFB218-8E41-44FA-A8D4-BB262A12F2B2}"/>
              </a:ext>
            </a:extLst>
          </p:cNvPr>
          <p:cNvSpPr>
            <a:spLocks noGrp="1"/>
          </p:cNvSpPr>
          <p:nvPr>
            <p:ph type="title"/>
          </p:nvPr>
        </p:nvSpPr>
        <p:spPr/>
        <p:txBody>
          <a:bodyPr/>
          <a:lstStyle/>
          <a:p>
            <a:r>
              <a:rPr lang="en-GB" dirty="0"/>
              <a:t>Systems Thinking </a:t>
            </a:r>
            <a:r>
              <a:rPr lang="en-GB" sz="1200" dirty="0"/>
              <a:t>(Daniel Kahneman)</a:t>
            </a:r>
          </a:p>
        </p:txBody>
      </p:sp>
      <p:sp>
        <p:nvSpPr>
          <p:cNvPr id="3" name="Content Placeholder 2">
            <a:extLst>
              <a:ext uri="{FF2B5EF4-FFF2-40B4-BE49-F238E27FC236}">
                <a16:creationId xmlns:a16="http://schemas.microsoft.com/office/drawing/2014/main" xmlns="" id="{00E74118-3B49-4265-82FF-CE1910B769AE}"/>
              </a:ext>
            </a:extLst>
          </p:cNvPr>
          <p:cNvSpPr>
            <a:spLocks noGrp="1"/>
          </p:cNvSpPr>
          <p:nvPr>
            <p:ph sz="half" idx="1"/>
          </p:nvPr>
        </p:nvSpPr>
        <p:spPr>
          <a:xfrm>
            <a:off x="1371243" y="2420889"/>
            <a:ext cx="3859073" cy="3024336"/>
          </a:xfrm>
        </p:spPr>
        <p:txBody>
          <a:bodyPr>
            <a:normAutofit/>
          </a:bodyPr>
          <a:lstStyle/>
          <a:p>
            <a:pPr marL="0" indent="0">
              <a:buNone/>
            </a:pPr>
            <a:r>
              <a:rPr lang="en-GB" b="1" dirty="0"/>
              <a:t>System 1 Thinking </a:t>
            </a:r>
          </a:p>
          <a:p>
            <a:pPr marL="0" indent="0">
              <a:buNone/>
            </a:pPr>
            <a:r>
              <a:rPr lang="en-GB" b="1" dirty="0"/>
              <a:t>FAST</a:t>
            </a:r>
          </a:p>
          <a:p>
            <a:pPr marL="0" indent="0">
              <a:buNone/>
            </a:pPr>
            <a:r>
              <a:rPr lang="en-GB" sz="2000" dirty="0"/>
              <a:t>Unconscious, automatic, effortless.</a:t>
            </a:r>
          </a:p>
          <a:p>
            <a:pPr marL="0" indent="0">
              <a:buNone/>
            </a:pPr>
            <a:r>
              <a:rPr lang="en-GB" sz="2000" dirty="0"/>
              <a:t>Without self-awareness or control.</a:t>
            </a:r>
          </a:p>
          <a:p>
            <a:pPr marL="0" indent="0">
              <a:buNone/>
            </a:pPr>
            <a:r>
              <a:rPr lang="en-GB" sz="2000" dirty="0"/>
              <a:t>Assesses the situation, makes quick decisions. </a:t>
            </a:r>
          </a:p>
          <a:p>
            <a:pPr marL="0" indent="0">
              <a:buNone/>
            </a:pPr>
            <a:r>
              <a:rPr lang="en-GB" sz="2000" dirty="0"/>
              <a:t>Makes up 98% of all our thinking.</a:t>
            </a:r>
          </a:p>
        </p:txBody>
      </p:sp>
      <p:sp>
        <p:nvSpPr>
          <p:cNvPr id="5" name="Content Placeholder 4">
            <a:extLst>
              <a:ext uri="{FF2B5EF4-FFF2-40B4-BE49-F238E27FC236}">
                <a16:creationId xmlns:a16="http://schemas.microsoft.com/office/drawing/2014/main" xmlns="" id="{E252EAED-1FEA-46C1-893B-11E786569ECF}"/>
              </a:ext>
            </a:extLst>
          </p:cNvPr>
          <p:cNvSpPr>
            <a:spLocks noGrp="1"/>
          </p:cNvSpPr>
          <p:nvPr>
            <p:ph sz="half" idx="2"/>
          </p:nvPr>
        </p:nvSpPr>
        <p:spPr>
          <a:xfrm>
            <a:off x="6523704" y="2420889"/>
            <a:ext cx="4446239" cy="3168351"/>
          </a:xfrm>
        </p:spPr>
        <p:txBody>
          <a:bodyPr>
            <a:normAutofit/>
          </a:bodyPr>
          <a:lstStyle/>
          <a:p>
            <a:pPr marL="0" indent="0">
              <a:buNone/>
            </a:pPr>
            <a:r>
              <a:rPr lang="en-GB" b="1" dirty="0"/>
              <a:t>System 2 Thinking </a:t>
            </a:r>
            <a:r>
              <a:rPr lang="en-GB" dirty="0"/>
              <a:t/>
            </a:r>
            <a:br>
              <a:rPr lang="en-GB" dirty="0"/>
            </a:br>
            <a:r>
              <a:rPr lang="en-GB" sz="1000" dirty="0"/>
              <a:t>.</a:t>
            </a:r>
            <a:r>
              <a:rPr lang="en-GB" dirty="0"/>
              <a:t/>
            </a:r>
            <a:br>
              <a:rPr lang="en-GB" dirty="0"/>
            </a:br>
            <a:r>
              <a:rPr lang="en-GB" b="1" dirty="0"/>
              <a:t>SLOW</a:t>
            </a:r>
          </a:p>
          <a:p>
            <a:pPr marL="0" indent="0">
              <a:buNone/>
            </a:pPr>
            <a:r>
              <a:rPr lang="en-GB" dirty="0"/>
              <a:t>Deliberate and conscious, controlled mental process, rational thinking.</a:t>
            </a:r>
          </a:p>
          <a:p>
            <a:pPr marL="0" indent="0">
              <a:buNone/>
            </a:pPr>
            <a:r>
              <a:rPr lang="en-GB" dirty="0"/>
              <a:t>With self-awareness or control. </a:t>
            </a:r>
          </a:p>
          <a:p>
            <a:pPr marL="0" indent="0">
              <a:buNone/>
            </a:pPr>
            <a:r>
              <a:rPr lang="en-GB" dirty="0"/>
              <a:t>Seeks new/missing information to make decisions.</a:t>
            </a:r>
          </a:p>
          <a:p>
            <a:pPr marL="0" indent="0">
              <a:buNone/>
            </a:pPr>
            <a:r>
              <a:rPr lang="en-GB" dirty="0"/>
              <a:t>Makes up 2% of all our thinking.</a:t>
            </a:r>
          </a:p>
          <a:p>
            <a:endParaRPr lang="en-GB" dirty="0"/>
          </a:p>
        </p:txBody>
      </p:sp>
      <p:sp>
        <p:nvSpPr>
          <p:cNvPr id="4" name="Slide Number Placeholder 3">
            <a:extLst>
              <a:ext uri="{FF2B5EF4-FFF2-40B4-BE49-F238E27FC236}">
                <a16:creationId xmlns:a16="http://schemas.microsoft.com/office/drawing/2014/main" xmlns="" id="{26098B42-91E6-40FB-AC05-EAF88F58B8A3}"/>
              </a:ext>
            </a:extLst>
          </p:cNvPr>
          <p:cNvSpPr>
            <a:spLocks noGrp="1"/>
          </p:cNvSpPr>
          <p:nvPr>
            <p:ph type="sldNum" sz="quarter" idx="12"/>
          </p:nvPr>
        </p:nvSpPr>
        <p:spPr/>
        <p:txBody>
          <a:bodyPr/>
          <a:lstStyle/>
          <a:p>
            <a:fld id="{C014DD1E-5D91-48A3-AD6D-45FBA980D106}" type="slidenum">
              <a:rPr lang="en-GB" smtClean="0"/>
              <a:t>25</a:t>
            </a:fld>
            <a:endParaRPr lang="en-GB"/>
          </a:p>
        </p:txBody>
      </p:sp>
      <p:sp>
        <p:nvSpPr>
          <p:cNvPr id="6" name="TextBox 5">
            <a:extLst>
              <a:ext uri="{FF2B5EF4-FFF2-40B4-BE49-F238E27FC236}">
                <a16:creationId xmlns:a16="http://schemas.microsoft.com/office/drawing/2014/main" xmlns="" id="{2C0DCB63-E943-4FB4-A05D-3611E99491E0}"/>
              </a:ext>
            </a:extLst>
          </p:cNvPr>
          <p:cNvSpPr txBox="1"/>
          <p:nvPr/>
        </p:nvSpPr>
        <p:spPr>
          <a:xfrm>
            <a:off x="1371243" y="1412776"/>
            <a:ext cx="9763729" cy="707886"/>
          </a:xfrm>
          <a:prstGeom prst="rect">
            <a:avLst/>
          </a:prstGeom>
          <a:noFill/>
        </p:spPr>
        <p:txBody>
          <a:bodyPr wrap="square" rtlCol="0">
            <a:spAutoFit/>
          </a:bodyPr>
          <a:lstStyle/>
          <a:p>
            <a:pPr marL="0" indent="0" algn="ctr">
              <a:buNone/>
            </a:pPr>
            <a:r>
              <a:rPr lang="en-GB" sz="2000" dirty="0">
                <a:solidFill>
                  <a:schemeClr val="tx2">
                    <a:lumMod val="75000"/>
                  </a:schemeClr>
                </a:solidFill>
              </a:rPr>
              <a:t>Simply put our brains have 2 systems which we use when making </a:t>
            </a:r>
            <a:br>
              <a:rPr lang="en-GB" sz="2000" dirty="0">
                <a:solidFill>
                  <a:schemeClr val="tx2">
                    <a:lumMod val="75000"/>
                  </a:schemeClr>
                </a:solidFill>
              </a:rPr>
            </a:br>
            <a:r>
              <a:rPr lang="en-GB" sz="2000" dirty="0">
                <a:solidFill>
                  <a:schemeClr val="tx2">
                    <a:lumMod val="75000"/>
                  </a:schemeClr>
                </a:solidFill>
              </a:rPr>
              <a:t>the 1000’s of decisions that we have to make every day. </a:t>
            </a:r>
          </a:p>
        </p:txBody>
      </p:sp>
    </p:spTree>
    <p:extLst>
      <p:ext uri="{BB962C8B-B14F-4D97-AF65-F5344CB8AC3E}">
        <p14:creationId xmlns:p14="http://schemas.microsoft.com/office/powerpoint/2010/main" val="64608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69A85-F664-4EFB-9AFC-2E7AA7D5A83E}"/>
              </a:ext>
            </a:extLst>
          </p:cNvPr>
          <p:cNvSpPr>
            <a:spLocks noGrp="1"/>
          </p:cNvSpPr>
          <p:nvPr>
            <p:ph type="title"/>
          </p:nvPr>
        </p:nvSpPr>
        <p:spPr/>
        <p:txBody>
          <a:bodyPr/>
          <a:lstStyle/>
          <a:p>
            <a:r>
              <a:rPr lang="en-GB" dirty="0"/>
              <a:t>Systems Thinking</a:t>
            </a:r>
          </a:p>
        </p:txBody>
      </p:sp>
      <p:sp>
        <p:nvSpPr>
          <p:cNvPr id="3" name="Content Placeholder 2">
            <a:extLst>
              <a:ext uri="{FF2B5EF4-FFF2-40B4-BE49-F238E27FC236}">
                <a16:creationId xmlns:a16="http://schemas.microsoft.com/office/drawing/2014/main" xmlns="" id="{26210F93-37FF-4076-9D79-39AE4BBB91FB}"/>
              </a:ext>
            </a:extLst>
          </p:cNvPr>
          <p:cNvSpPr>
            <a:spLocks noGrp="1"/>
          </p:cNvSpPr>
          <p:nvPr>
            <p:ph idx="1"/>
          </p:nvPr>
        </p:nvSpPr>
        <p:spPr>
          <a:xfrm>
            <a:off x="1371243" y="1700808"/>
            <a:ext cx="9598700" cy="4166592"/>
          </a:xfrm>
        </p:spPr>
        <p:txBody>
          <a:bodyPr>
            <a:normAutofit/>
          </a:bodyPr>
          <a:lstStyle/>
          <a:p>
            <a:pPr marL="0" indent="0">
              <a:buNone/>
            </a:pPr>
            <a:r>
              <a:rPr lang="en-GB" dirty="0"/>
              <a:t>Which type of thinking, either System 1 or 2, should you use for each of the situations?</a:t>
            </a:r>
          </a:p>
          <a:p>
            <a:pPr marL="457200" indent="-457200">
              <a:buAutoNum type="alphaLcPeriod"/>
            </a:pPr>
            <a:r>
              <a:rPr lang="en-GB" dirty="0"/>
              <a:t>How much milk to put in your tea or coffee.</a:t>
            </a:r>
          </a:p>
          <a:p>
            <a:pPr marL="457200" indent="-457200">
              <a:buAutoNum type="alphaLcPeriod"/>
            </a:pPr>
            <a:r>
              <a:rPr lang="en-GB" dirty="0"/>
              <a:t>What top or shirt to wear when you are getting dressed. </a:t>
            </a:r>
          </a:p>
          <a:p>
            <a:pPr marL="457200" indent="-457200">
              <a:buAutoNum type="alphaLcPeriod"/>
            </a:pPr>
            <a:r>
              <a:rPr lang="en-GB" dirty="0"/>
              <a:t>How to answer questions in an interview for a job. </a:t>
            </a:r>
          </a:p>
          <a:p>
            <a:pPr marL="457200" indent="-457200">
              <a:buAutoNum type="alphaLcPeriod"/>
            </a:pPr>
            <a:r>
              <a:rPr lang="en-GB" dirty="0"/>
              <a:t>How to plan a trip away. </a:t>
            </a:r>
          </a:p>
          <a:p>
            <a:pPr marL="457200" indent="-457200">
              <a:buAutoNum type="alphaLcPeriod"/>
            </a:pPr>
            <a:r>
              <a:rPr lang="en-GB" dirty="0"/>
              <a:t>What to ask a client about what they need.</a:t>
            </a:r>
          </a:p>
          <a:p>
            <a:pPr marL="457200" indent="-457200">
              <a:buAutoNum type="alphaLcPeriod"/>
            </a:pPr>
            <a:r>
              <a:rPr lang="en-GB" dirty="0"/>
              <a:t>What to eat for lunch. </a:t>
            </a:r>
          </a:p>
          <a:p>
            <a:pPr marL="457200" indent="-457200">
              <a:buAutoNum type="alphaLcPeriod"/>
            </a:pPr>
            <a:r>
              <a:rPr lang="en-GB" dirty="0"/>
              <a:t>How to identify the factors needed to decide on the best way to care for someone.</a:t>
            </a:r>
          </a:p>
        </p:txBody>
      </p:sp>
      <p:sp>
        <p:nvSpPr>
          <p:cNvPr id="4" name="Slide Number Placeholder 3">
            <a:extLst>
              <a:ext uri="{FF2B5EF4-FFF2-40B4-BE49-F238E27FC236}">
                <a16:creationId xmlns:a16="http://schemas.microsoft.com/office/drawing/2014/main" xmlns="" id="{29F90FB7-0B59-42A9-BA8B-C000A27039CC}"/>
              </a:ext>
            </a:extLst>
          </p:cNvPr>
          <p:cNvSpPr>
            <a:spLocks noGrp="1"/>
          </p:cNvSpPr>
          <p:nvPr>
            <p:ph type="sldNum" sz="quarter" idx="12"/>
          </p:nvPr>
        </p:nvSpPr>
        <p:spPr/>
        <p:txBody>
          <a:bodyPr/>
          <a:lstStyle/>
          <a:p>
            <a:fld id="{C014DD1E-5D91-48A3-AD6D-45FBA980D106}" type="slidenum">
              <a:rPr lang="en-GB" smtClean="0"/>
              <a:t>26</a:t>
            </a:fld>
            <a:endParaRPr lang="en-GB"/>
          </a:p>
        </p:txBody>
      </p:sp>
      <p:pic>
        <p:nvPicPr>
          <p:cNvPr id="5" name="Picture 4">
            <a:extLst>
              <a:ext uri="{FF2B5EF4-FFF2-40B4-BE49-F238E27FC236}">
                <a16:creationId xmlns:a16="http://schemas.microsoft.com/office/drawing/2014/main" xmlns="" id="{BF3CBD8D-920C-4417-9683-EFF7122D529D}"/>
              </a:ext>
            </a:extLst>
          </p:cNvPr>
          <p:cNvPicPr>
            <a:picLocks noChangeAspect="1"/>
          </p:cNvPicPr>
          <p:nvPr/>
        </p:nvPicPr>
        <p:blipFill>
          <a:blip r:embed="rId2"/>
          <a:stretch>
            <a:fillRect/>
          </a:stretch>
        </p:blipFill>
        <p:spPr>
          <a:xfrm>
            <a:off x="10702924" y="5419305"/>
            <a:ext cx="902286" cy="896190"/>
          </a:xfrm>
          <a:prstGeom prst="rect">
            <a:avLst/>
          </a:prstGeom>
        </p:spPr>
      </p:pic>
    </p:spTree>
    <p:extLst>
      <p:ext uri="{BB962C8B-B14F-4D97-AF65-F5344CB8AC3E}">
        <p14:creationId xmlns:p14="http://schemas.microsoft.com/office/powerpoint/2010/main" val="20201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B47E4-56AE-4CFA-853D-776CD8BA5292}"/>
              </a:ext>
            </a:extLst>
          </p:cNvPr>
          <p:cNvSpPr>
            <a:spLocks noGrp="1"/>
          </p:cNvSpPr>
          <p:nvPr>
            <p:ph type="title"/>
          </p:nvPr>
        </p:nvSpPr>
        <p:spPr>
          <a:xfrm>
            <a:off x="1371242" y="685800"/>
            <a:ext cx="3281840" cy="1485900"/>
          </a:xfrm>
        </p:spPr>
        <p:txBody>
          <a:bodyPr>
            <a:normAutofit/>
          </a:bodyPr>
          <a:lstStyle/>
          <a:p>
            <a:r>
              <a:rPr lang="en-GB" dirty="0"/>
              <a:t>Answers</a:t>
            </a:r>
          </a:p>
        </p:txBody>
      </p:sp>
      <p:sp>
        <p:nvSpPr>
          <p:cNvPr id="3" name="Content Placeholder 2">
            <a:extLst>
              <a:ext uri="{FF2B5EF4-FFF2-40B4-BE49-F238E27FC236}">
                <a16:creationId xmlns:a16="http://schemas.microsoft.com/office/drawing/2014/main" xmlns="" id="{6D70191D-CF11-47DF-AAAE-5BE08C901701}"/>
              </a:ext>
            </a:extLst>
          </p:cNvPr>
          <p:cNvSpPr>
            <a:spLocks noGrp="1"/>
          </p:cNvSpPr>
          <p:nvPr>
            <p:ph idx="1"/>
          </p:nvPr>
        </p:nvSpPr>
        <p:spPr>
          <a:xfrm>
            <a:off x="3286101" y="1772816"/>
            <a:ext cx="1584176" cy="3581400"/>
          </a:xfrm>
        </p:spPr>
        <p:txBody>
          <a:bodyPr>
            <a:normAutofit/>
          </a:bodyPr>
          <a:lstStyle/>
          <a:p>
            <a:pPr marL="0" indent="0">
              <a:buNone/>
            </a:pPr>
            <a:r>
              <a:rPr lang="en-GB" dirty="0"/>
              <a:t>a. 1 </a:t>
            </a:r>
          </a:p>
          <a:p>
            <a:pPr marL="0" indent="0">
              <a:buNone/>
            </a:pPr>
            <a:r>
              <a:rPr lang="en-GB" dirty="0"/>
              <a:t>b. 1 </a:t>
            </a:r>
          </a:p>
          <a:p>
            <a:pPr marL="0" indent="0">
              <a:buNone/>
            </a:pPr>
            <a:r>
              <a:rPr lang="en-GB" dirty="0"/>
              <a:t>c. 2</a:t>
            </a:r>
          </a:p>
          <a:p>
            <a:pPr marL="0" indent="0">
              <a:buNone/>
            </a:pPr>
            <a:r>
              <a:rPr lang="en-GB" dirty="0"/>
              <a:t>d. 2</a:t>
            </a:r>
          </a:p>
          <a:p>
            <a:pPr marL="0" indent="0">
              <a:buNone/>
            </a:pPr>
            <a:r>
              <a:rPr lang="en-GB" dirty="0"/>
              <a:t>e. 2</a:t>
            </a:r>
          </a:p>
          <a:p>
            <a:pPr marL="0" indent="0">
              <a:buNone/>
            </a:pPr>
            <a:r>
              <a:rPr lang="en-GB" dirty="0"/>
              <a:t>f.  2 </a:t>
            </a:r>
          </a:p>
          <a:p>
            <a:pPr marL="0" indent="0">
              <a:buNone/>
            </a:pPr>
            <a:r>
              <a:rPr lang="en-GB" dirty="0"/>
              <a:t>g. 1</a:t>
            </a:r>
          </a:p>
          <a:p>
            <a:pPr marL="0" indent="0">
              <a:buNone/>
            </a:pPr>
            <a:r>
              <a:rPr lang="en-GB" dirty="0"/>
              <a:t>h. 2</a:t>
            </a:r>
          </a:p>
        </p:txBody>
      </p:sp>
      <p:pic>
        <p:nvPicPr>
          <p:cNvPr id="7" name="Graphic 6" descr="A lightbulb">
            <a:extLst>
              <a:ext uri="{FF2B5EF4-FFF2-40B4-BE49-F238E27FC236}">
                <a16:creationId xmlns:a16="http://schemas.microsoft.com/office/drawing/2014/main" xmlns="" id="{1CF2A788-5FFE-4C34-A84B-0A48AA7333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63966" y="645106"/>
            <a:ext cx="5247747" cy="5247747"/>
          </a:xfrm>
          <a:prstGeom prst="rect">
            <a:avLst/>
          </a:prstGeom>
        </p:spPr>
      </p:pic>
      <p:sp>
        <p:nvSpPr>
          <p:cNvPr id="4" name="Slide Number Placeholder 3">
            <a:extLst>
              <a:ext uri="{FF2B5EF4-FFF2-40B4-BE49-F238E27FC236}">
                <a16:creationId xmlns:a16="http://schemas.microsoft.com/office/drawing/2014/main" xmlns="" id="{AD548397-2292-4439-B101-0A332CF2E9E9}"/>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27</a:t>
            </a:fld>
            <a:endParaRPr lang="en-GB"/>
          </a:p>
        </p:txBody>
      </p:sp>
      <p:sp>
        <p:nvSpPr>
          <p:cNvPr id="6" name="TextBox 5">
            <a:extLst>
              <a:ext uri="{FF2B5EF4-FFF2-40B4-BE49-F238E27FC236}">
                <a16:creationId xmlns:a16="http://schemas.microsoft.com/office/drawing/2014/main" xmlns="" id="{63A47015-0E32-4DE8-AE6B-B710953F8A9E}"/>
              </a:ext>
            </a:extLst>
          </p:cNvPr>
          <p:cNvSpPr txBox="1"/>
          <p:nvPr/>
        </p:nvSpPr>
        <p:spPr>
          <a:xfrm>
            <a:off x="7534572" y="5892853"/>
            <a:ext cx="1799727" cy="215444"/>
          </a:xfrm>
          <a:prstGeom prst="rect">
            <a:avLst/>
          </a:prstGeom>
          <a:noFill/>
        </p:spPr>
        <p:txBody>
          <a:bodyPr wrap="square">
            <a:spAutoFit/>
          </a:bodyPr>
          <a:lstStyle/>
          <a:p>
            <a:r>
              <a:rPr lang="en-GB" sz="800" dirty="0"/>
              <a:t>https://www.pexels.com/search/free/</a:t>
            </a:r>
          </a:p>
        </p:txBody>
      </p:sp>
      <p:pic>
        <p:nvPicPr>
          <p:cNvPr id="5" name="Picture 4">
            <a:extLst>
              <a:ext uri="{FF2B5EF4-FFF2-40B4-BE49-F238E27FC236}">
                <a16:creationId xmlns:a16="http://schemas.microsoft.com/office/drawing/2014/main" xmlns="" id="{89690161-1D6A-40AA-A9E4-A30AAB380808}"/>
              </a:ext>
            </a:extLst>
          </p:cNvPr>
          <p:cNvPicPr>
            <a:picLocks noChangeAspect="1"/>
          </p:cNvPicPr>
          <p:nvPr/>
        </p:nvPicPr>
        <p:blipFill>
          <a:blip r:embed="rId4"/>
          <a:stretch>
            <a:fillRect/>
          </a:stretch>
        </p:blipFill>
        <p:spPr>
          <a:xfrm>
            <a:off x="10984691" y="5660202"/>
            <a:ext cx="902286" cy="896190"/>
          </a:xfrm>
          <a:prstGeom prst="rect">
            <a:avLst/>
          </a:prstGeom>
        </p:spPr>
      </p:pic>
    </p:spTree>
    <p:extLst>
      <p:ext uri="{BB962C8B-B14F-4D97-AF65-F5344CB8AC3E}">
        <p14:creationId xmlns:p14="http://schemas.microsoft.com/office/powerpoint/2010/main" val="345757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42307F-F370-4394-B9C7-A64FFB32861F}"/>
              </a:ext>
            </a:extLst>
          </p:cNvPr>
          <p:cNvSpPr>
            <a:spLocks noGrp="1"/>
          </p:cNvSpPr>
          <p:nvPr>
            <p:ph type="title"/>
          </p:nvPr>
        </p:nvSpPr>
        <p:spPr>
          <a:xfrm>
            <a:off x="1371243" y="685800"/>
            <a:ext cx="9598700" cy="798984"/>
          </a:xfrm>
        </p:spPr>
        <p:txBody>
          <a:bodyPr/>
          <a:lstStyle/>
          <a:p>
            <a:r>
              <a:rPr lang="en-GB" dirty="0"/>
              <a:t>Summary</a:t>
            </a:r>
          </a:p>
        </p:txBody>
      </p:sp>
      <p:sp>
        <p:nvSpPr>
          <p:cNvPr id="3" name="Content Placeholder 2">
            <a:extLst>
              <a:ext uri="{FF2B5EF4-FFF2-40B4-BE49-F238E27FC236}">
                <a16:creationId xmlns:a16="http://schemas.microsoft.com/office/drawing/2014/main" xmlns="" id="{3C2931E3-DB6E-4176-BD56-59636A184B32}"/>
              </a:ext>
            </a:extLst>
          </p:cNvPr>
          <p:cNvSpPr>
            <a:spLocks noGrp="1"/>
          </p:cNvSpPr>
          <p:nvPr>
            <p:ph idx="1"/>
          </p:nvPr>
        </p:nvSpPr>
        <p:spPr>
          <a:xfrm>
            <a:off x="1371243" y="1484784"/>
            <a:ext cx="9598700" cy="4382616"/>
          </a:xfrm>
        </p:spPr>
        <p:txBody>
          <a:bodyPr/>
          <a:lstStyle/>
          <a:p>
            <a:pPr marL="0" indent="0">
              <a:buNone/>
            </a:pPr>
            <a:r>
              <a:rPr lang="en-GB" i="1" dirty="0"/>
              <a:t>We use System 1 Thinking for the everyday decisions. If we had to think long and hard about everything we would find life very difficult. Our brain uses shortcuts and patterns to draw conclusions by using the information subconsciously stored in our mental lockers. This allows us to make swift assessments of situations. </a:t>
            </a:r>
          </a:p>
          <a:p>
            <a:pPr marL="0" indent="0">
              <a:buNone/>
            </a:pPr>
            <a:r>
              <a:rPr lang="en-GB" i="1" dirty="0"/>
              <a:t>However we often use System 1 Thinking when we should be using System 2 Thinking. This is when we can allow our unconscious bias to influence our decisions and not always make the best ones. This can lead to us making decisions about the care we are giving based on what we know and not finding out what we don’t know. </a:t>
            </a:r>
          </a:p>
          <a:p>
            <a:pPr marL="0" indent="0">
              <a:buNone/>
            </a:pPr>
            <a:r>
              <a:rPr lang="en-GB" i="1" dirty="0"/>
              <a:t>Developing our competency in becoming culturally aware will help us move into System 2 Thinking in situations where we need to know more to better understand the needs and wants of people from cultures different to our own. </a:t>
            </a:r>
          </a:p>
        </p:txBody>
      </p:sp>
      <p:sp>
        <p:nvSpPr>
          <p:cNvPr id="4" name="Slide Number Placeholder 3">
            <a:extLst>
              <a:ext uri="{FF2B5EF4-FFF2-40B4-BE49-F238E27FC236}">
                <a16:creationId xmlns:a16="http://schemas.microsoft.com/office/drawing/2014/main" xmlns="" id="{1C308489-18CF-4081-B3E1-6A11EC4B13A8}"/>
              </a:ext>
            </a:extLst>
          </p:cNvPr>
          <p:cNvSpPr>
            <a:spLocks noGrp="1"/>
          </p:cNvSpPr>
          <p:nvPr>
            <p:ph type="sldNum" sz="quarter" idx="12"/>
          </p:nvPr>
        </p:nvSpPr>
        <p:spPr/>
        <p:txBody>
          <a:bodyPr/>
          <a:lstStyle/>
          <a:p>
            <a:fld id="{C014DD1E-5D91-48A3-AD6D-45FBA980D106}" type="slidenum">
              <a:rPr lang="en-GB" smtClean="0"/>
              <a:t>28</a:t>
            </a:fld>
            <a:endParaRPr lang="en-GB"/>
          </a:p>
        </p:txBody>
      </p:sp>
    </p:spTree>
    <p:extLst>
      <p:ext uri="{BB962C8B-B14F-4D97-AF65-F5344CB8AC3E}">
        <p14:creationId xmlns:p14="http://schemas.microsoft.com/office/powerpoint/2010/main" val="13120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Working Across cultures</a:t>
            </a:r>
          </a:p>
        </p:txBody>
      </p:sp>
      <p:sp>
        <p:nvSpPr>
          <p:cNvPr id="4" name="Slide Number Placeholder 3"/>
          <p:cNvSpPr>
            <a:spLocks noGrp="1"/>
          </p:cNvSpPr>
          <p:nvPr>
            <p:ph type="sldNum" sz="quarter" idx="12"/>
          </p:nvPr>
        </p:nvSpPr>
        <p:spPr/>
        <p:txBody>
          <a:bodyPr/>
          <a:lstStyle/>
          <a:p>
            <a:fld id="{C014DD1E-5D91-48A3-AD6D-45FBA980D106}" type="slidenum">
              <a:rPr lang="en-GB" smtClean="0"/>
              <a:t>29</a:t>
            </a:fld>
            <a:endParaRPr lang="en-GB"/>
          </a:p>
        </p:txBody>
      </p:sp>
    </p:spTree>
    <p:extLst>
      <p:ext uri="{BB962C8B-B14F-4D97-AF65-F5344CB8AC3E}">
        <p14:creationId xmlns:p14="http://schemas.microsoft.com/office/powerpoint/2010/main" val="138580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933F1EF-E985-4C06-AEFA-6E78DDB6CBDB}"/>
              </a:ext>
            </a:extLst>
          </p:cNvPr>
          <p:cNvSpPr>
            <a:spLocks noGrp="1"/>
          </p:cNvSpPr>
          <p:nvPr>
            <p:ph type="title"/>
          </p:nvPr>
        </p:nvSpPr>
        <p:spPr>
          <a:xfrm>
            <a:off x="1371243" y="685800"/>
            <a:ext cx="9598700" cy="726976"/>
          </a:xfrm>
        </p:spPr>
        <p:txBody>
          <a:bodyPr/>
          <a:lstStyle/>
          <a:p>
            <a:r>
              <a:rPr lang="en-GB" dirty="0"/>
              <a:t>Introduction</a:t>
            </a:r>
          </a:p>
        </p:txBody>
      </p:sp>
      <p:pic>
        <p:nvPicPr>
          <p:cNvPr id="5" name="Content Placeholder 4">
            <a:extLst>
              <a:ext uri="{FF2B5EF4-FFF2-40B4-BE49-F238E27FC236}">
                <a16:creationId xmlns:a16="http://schemas.microsoft.com/office/drawing/2014/main" xmlns="" id="{10D7E685-1636-4323-8503-283F7785CD18}"/>
              </a:ext>
            </a:extLst>
          </p:cNvPr>
          <p:cNvPicPr>
            <a:picLocks noGrp="1" noChangeAspect="1"/>
          </p:cNvPicPr>
          <p:nvPr>
            <p:ph idx="1"/>
          </p:nvPr>
        </p:nvPicPr>
        <p:blipFill>
          <a:blip r:embed="rId2"/>
          <a:stretch>
            <a:fillRect/>
          </a:stretch>
        </p:blipFill>
        <p:spPr>
          <a:xfrm>
            <a:off x="9053926" y="1700808"/>
            <a:ext cx="1912891" cy="4100994"/>
          </a:xfrm>
        </p:spPr>
      </p:pic>
      <p:sp>
        <p:nvSpPr>
          <p:cNvPr id="4" name="Slide Number Placeholder 3"/>
          <p:cNvSpPr>
            <a:spLocks noGrp="1"/>
          </p:cNvSpPr>
          <p:nvPr>
            <p:ph type="sldNum" sz="quarter" idx="12"/>
          </p:nvPr>
        </p:nvSpPr>
        <p:spPr/>
        <p:txBody>
          <a:bodyPr/>
          <a:lstStyle/>
          <a:p>
            <a:fld id="{C014DD1E-5D91-48A3-AD6D-45FBA980D106}" type="slidenum">
              <a:rPr lang="en-GB" smtClean="0"/>
              <a:t>3</a:t>
            </a:fld>
            <a:endParaRPr lang="en-GB"/>
          </a:p>
        </p:txBody>
      </p:sp>
      <p:sp>
        <p:nvSpPr>
          <p:cNvPr id="9" name="TextBox 8">
            <a:extLst>
              <a:ext uri="{FF2B5EF4-FFF2-40B4-BE49-F238E27FC236}">
                <a16:creationId xmlns:a16="http://schemas.microsoft.com/office/drawing/2014/main" xmlns="" id="{D78EAB25-5123-4990-B1DC-FC79A6B7644D}"/>
              </a:ext>
            </a:extLst>
          </p:cNvPr>
          <p:cNvSpPr txBox="1"/>
          <p:nvPr/>
        </p:nvSpPr>
        <p:spPr>
          <a:xfrm>
            <a:off x="1340361" y="1556792"/>
            <a:ext cx="6096000" cy="4026552"/>
          </a:xfrm>
          <a:prstGeom prst="rect">
            <a:avLst/>
          </a:prstGeom>
          <a:noFill/>
        </p:spPr>
        <p:txBody>
          <a:bodyPr wrap="square">
            <a:spAutoFit/>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Yesterday I was talking to my colleague about her mother-in-law coming to live with her and her husband. She told me that it will be a bit crowded, and the children will have to share a bedroom. I asked her if this was going to be temporary or permanent arrangement. She looked surprised by my questions, and said, of course, it will be a permanent arrangement. I began to wonder about why she said ‘of course’.  Why do you think she said that? </a:t>
            </a:r>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advTm="35332">
        <p:fade/>
      </p:transition>
    </mc:Choice>
    <mc:Fallback xmlns="">
      <p:transition spd="med" advTm="35332">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027A92-F1BA-436D-963A-B6976A3AC4F8}"/>
              </a:ext>
            </a:extLst>
          </p:cNvPr>
          <p:cNvSpPr>
            <a:spLocks noGrp="1"/>
          </p:cNvSpPr>
          <p:nvPr>
            <p:ph type="title"/>
          </p:nvPr>
        </p:nvSpPr>
        <p:spPr/>
        <p:txBody>
          <a:bodyPr/>
          <a:lstStyle/>
          <a:p>
            <a:r>
              <a:rPr lang="en-GB" dirty="0"/>
              <a:t>Importance of recognising our own and others culture</a:t>
            </a:r>
          </a:p>
        </p:txBody>
      </p:sp>
      <p:sp>
        <p:nvSpPr>
          <p:cNvPr id="3" name="Content Placeholder 2">
            <a:extLst>
              <a:ext uri="{FF2B5EF4-FFF2-40B4-BE49-F238E27FC236}">
                <a16:creationId xmlns:a16="http://schemas.microsoft.com/office/drawing/2014/main" xmlns="" id="{B130969E-783C-4EE1-920C-632CAD42D159}"/>
              </a:ext>
            </a:extLst>
          </p:cNvPr>
          <p:cNvSpPr>
            <a:spLocks noGrp="1"/>
          </p:cNvSpPr>
          <p:nvPr>
            <p:ph idx="1"/>
          </p:nvPr>
        </p:nvSpPr>
        <p:spPr/>
        <p:txBody>
          <a:bodyPr/>
          <a:lstStyle/>
          <a:p>
            <a:r>
              <a:rPr lang="en-GB" dirty="0"/>
              <a:t>No culture is superior to another. When we attempt to judge the relative values of a different culture, we will be using our own culture as a yard stick, in making that judgement. </a:t>
            </a:r>
          </a:p>
          <a:p>
            <a:r>
              <a:rPr lang="en-GB" dirty="0"/>
              <a:t>To provide a culturally appropriate service we need to be aware of our own cultural values and expectations, and make time to explore the possible differences in attitudes, values, beliefs and ways of doing things in other cultures.</a:t>
            </a:r>
          </a:p>
          <a:p>
            <a:endParaRPr lang="en-GB" dirty="0"/>
          </a:p>
        </p:txBody>
      </p:sp>
      <p:sp>
        <p:nvSpPr>
          <p:cNvPr id="4" name="Slide Number Placeholder 3">
            <a:extLst>
              <a:ext uri="{FF2B5EF4-FFF2-40B4-BE49-F238E27FC236}">
                <a16:creationId xmlns:a16="http://schemas.microsoft.com/office/drawing/2014/main" xmlns="" id="{AF25E4D8-D945-45C6-9F7B-9D6C43490CEC}"/>
              </a:ext>
            </a:extLst>
          </p:cNvPr>
          <p:cNvSpPr>
            <a:spLocks noGrp="1"/>
          </p:cNvSpPr>
          <p:nvPr>
            <p:ph type="sldNum" sz="quarter" idx="12"/>
          </p:nvPr>
        </p:nvSpPr>
        <p:spPr/>
        <p:txBody>
          <a:bodyPr/>
          <a:lstStyle/>
          <a:p>
            <a:fld id="{C014DD1E-5D91-48A3-AD6D-45FBA980D106}" type="slidenum">
              <a:rPr lang="en-GB" smtClean="0"/>
              <a:t>30</a:t>
            </a:fld>
            <a:endParaRPr lang="en-GB"/>
          </a:p>
        </p:txBody>
      </p:sp>
    </p:spTree>
    <p:extLst>
      <p:ext uri="{BB962C8B-B14F-4D97-AF65-F5344CB8AC3E}">
        <p14:creationId xmlns:p14="http://schemas.microsoft.com/office/powerpoint/2010/main" val="100074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6CA8CD2F-BDB2-494C-80F8-9964CB1A4358}"/>
              </a:ext>
            </a:extLst>
          </p:cNvPr>
          <p:cNvSpPr txBox="1"/>
          <p:nvPr/>
        </p:nvSpPr>
        <p:spPr>
          <a:xfrm>
            <a:off x="1125860" y="2060848"/>
            <a:ext cx="10657184" cy="3878560"/>
          </a:xfrm>
          <a:prstGeom prst="rect">
            <a:avLst/>
          </a:prstGeom>
          <a:solidFill>
            <a:schemeClr val="accent5">
              <a:lumMod val="20000"/>
              <a:lumOff val="80000"/>
            </a:schemeClr>
          </a:solidFill>
          <a:ln w="28575">
            <a:solidFill>
              <a:schemeClr val="tx1"/>
            </a:solidFill>
          </a:ln>
        </p:spPr>
        <p:txBody>
          <a:bodyPr wrap="square" rtlCol="0">
            <a:spAutoFit/>
          </a:bodyPr>
          <a:lstStyle/>
          <a:p>
            <a:endParaRPr lang="en-GB" dirty="0"/>
          </a:p>
        </p:txBody>
      </p:sp>
      <p:sp>
        <p:nvSpPr>
          <p:cNvPr id="2" name="Title 1">
            <a:extLst>
              <a:ext uri="{FF2B5EF4-FFF2-40B4-BE49-F238E27FC236}">
                <a16:creationId xmlns:a16="http://schemas.microsoft.com/office/drawing/2014/main" xmlns="" id="{36F3FA98-8795-4E4F-9784-ADD2FA077BE0}"/>
              </a:ext>
            </a:extLst>
          </p:cNvPr>
          <p:cNvSpPr>
            <a:spLocks noGrp="1"/>
          </p:cNvSpPr>
          <p:nvPr>
            <p:ph type="title"/>
          </p:nvPr>
        </p:nvSpPr>
        <p:spPr>
          <a:xfrm>
            <a:off x="1484059" y="454479"/>
            <a:ext cx="9598700" cy="726976"/>
          </a:xfrm>
        </p:spPr>
        <p:txBody>
          <a:bodyPr/>
          <a:lstStyle/>
          <a:p>
            <a:r>
              <a:rPr lang="en-GB" dirty="0"/>
              <a:t>Case Study</a:t>
            </a:r>
          </a:p>
        </p:txBody>
      </p:sp>
      <p:sp>
        <p:nvSpPr>
          <p:cNvPr id="3" name="Content Placeholder 2">
            <a:extLst>
              <a:ext uri="{FF2B5EF4-FFF2-40B4-BE49-F238E27FC236}">
                <a16:creationId xmlns:a16="http://schemas.microsoft.com/office/drawing/2014/main" xmlns="" id="{A7B6AF78-8F2E-4749-AF1B-6BB594E8A80C}"/>
              </a:ext>
            </a:extLst>
          </p:cNvPr>
          <p:cNvSpPr>
            <a:spLocks noGrp="1"/>
          </p:cNvSpPr>
          <p:nvPr>
            <p:ph idx="1"/>
          </p:nvPr>
        </p:nvSpPr>
        <p:spPr>
          <a:xfrm>
            <a:off x="1464265" y="1238525"/>
            <a:ext cx="9598700" cy="4947142"/>
          </a:xfrm>
        </p:spPr>
        <p:txBody>
          <a:bodyPr>
            <a:normAutofit fontScale="92500" lnSpcReduction="10000"/>
          </a:bodyPr>
          <a:lstStyle/>
          <a:p>
            <a:pPr marL="0" indent="0">
              <a:buNone/>
            </a:pPr>
            <a:endParaRPr lang="en-GB" sz="2200" dirty="0"/>
          </a:p>
          <a:p>
            <a:pPr marL="0" indent="0">
              <a:buNone/>
            </a:pPr>
            <a:endParaRPr lang="en-GB" dirty="0"/>
          </a:p>
          <a:p>
            <a:pPr marL="0" indent="0">
              <a:buNone/>
            </a:pPr>
            <a:r>
              <a:rPr lang="en-GB" sz="2200" dirty="0"/>
              <a:t>The working day had ended and one staff member was feeling particularly tired that day. She had spent the afternoon dealing with an elderly woman who seemed to be unable to make any decisions on her preference for treatment and care. This was such a contrast to the elderly woman with whom she had been dealing with in the morning. She had been vocal and assertive in what she wanted and how she wanted it. They had discussed together what was possible, negotiated a bit, and now the woman was satisfied and knew what to expect.</a:t>
            </a:r>
          </a:p>
          <a:p>
            <a:pPr marL="0" indent="0">
              <a:buNone/>
            </a:pPr>
            <a:r>
              <a:rPr lang="en-GB" sz="2200" dirty="0"/>
              <a:t>Her client in the afternoon didn’t make eye contact with her, replied ‘yes’ to most questions and said she was ‘happy’ with the plans, but needed to speak to her family about it. </a:t>
            </a:r>
          </a:p>
          <a:p>
            <a:pPr marL="0" indent="0">
              <a:buNone/>
            </a:pPr>
            <a:r>
              <a:rPr lang="en-GB" sz="2200" dirty="0"/>
              <a:t>Actually she hadn’t looked happy whilst she had been speaking to her, she looked anxious and unhappy. The more she was pressed for a decision, that she was quite capable of making, she repeated, ‘you must ask my family, I am only an old woman’. </a:t>
            </a:r>
          </a:p>
          <a:p>
            <a:pPr marL="0" indent="0">
              <a:buNone/>
            </a:pPr>
            <a:r>
              <a:rPr lang="en-GB" sz="2200" dirty="0"/>
              <a:t> </a:t>
            </a:r>
          </a:p>
        </p:txBody>
      </p:sp>
      <p:sp>
        <p:nvSpPr>
          <p:cNvPr id="4" name="Slide Number Placeholder 3">
            <a:extLst>
              <a:ext uri="{FF2B5EF4-FFF2-40B4-BE49-F238E27FC236}">
                <a16:creationId xmlns:a16="http://schemas.microsoft.com/office/drawing/2014/main" xmlns="" id="{0E8A343B-85B8-4A56-AC1C-137DEED89783}"/>
              </a:ext>
            </a:extLst>
          </p:cNvPr>
          <p:cNvSpPr>
            <a:spLocks noGrp="1"/>
          </p:cNvSpPr>
          <p:nvPr>
            <p:ph type="sldNum" sz="quarter" idx="12"/>
          </p:nvPr>
        </p:nvSpPr>
        <p:spPr/>
        <p:txBody>
          <a:bodyPr/>
          <a:lstStyle/>
          <a:p>
            <a:fld id="{C014DD1E-5D91-48A3-AD6D-45FBA980D106}" type="slidenum">
              <a:rPr lang="en-GB" smtClean="0"/>
              <a:t>31</a:t>
            </a:fld>
            <a:endParaRPr lang="en-GB"/>
          </a:p>
        </p:txBody>
      </p:sp>
      <p:pic>
        <p:nvPicPr>
          <p:cNvPr id="5" name="Picture 4">
            <a:extLst>
              <a:ext uri="{FF2B5EF4-FFF2-40B4-BE49-F238E27FC236}">
                <a16:creationId xmlns:a16="http://schemas.microsoft.com/office/drawing/2014/main" xmlns="" id="{3162EC3C-2D47-48F3-9608-08DF5CC0EC04}"/>
              </a:ext>
            </a:extLst>
          </p:cNvPr>
          <p:cNvPicPr>
            <a:picLocks noChangeAspect="1"/>
          </p:cNvPicPr>
          <p:nvPr/>
        </p:nvPicPr>
        <p:blipFill>
          <a:blip r:embed="rId2"/>
          <a:stretch>
            <a:fillRect/>
          </a:stretch>
        </p:blipFill>
        <p:spPr>
          <a:xfrm>
            <a:off x="10939744" y="5621299"/>
            <a:ext cx="902286" cy="896190"/>
          </a:xfrm>
          <a:prstGeom prst="rect">
            <a:avLst/>
          </a:prstGeom>
        </p:spPr>
      </p:pic>
    </p:spTree>
    <p:extLst>
      <p:ext uri="{BB962C8B-B14F-4D97-AF65-F5344CB8AC3E}">
        <p14:creationId xmlns:p14="http://schemas.microsoft.com/office/powerpoint/2010/main" val="117183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C1923-FA24-478E-81C6-DAEA5ED64BD3}"/>
              </a:ext>
            </a:extLst>
          </p:cNvPr>
          <p:cNvSpPr>
            <a:spLocks noGrp="1"/>
          </p:cNvSpPr>
          <p:nvPr>
            <p:ph type="title"/>
          </p:nvPr>
        </p:nvSpPr>
        <p:spPr>
          <a:xfrm>
            <a:off x="1371243" y="685800"/>
            <a:ext cx="9598700" cy="654968"/>
          </a:xfrm>
        </p:spPr>
        <p:txBody>
          <a:bodyPr>
            <a:normAutofit fontScale="90000"/>
          </a:bodyPr>
          <a:lstStyle/>
          <a:p>
            <a:r>
              <a:rPr lang="en-GB" dirty="0"/>
              <a:t>Questions</a:t>
            </a:r>
          </a:p>
        </p:txBody>
      </p:sp>
      <p:sp>
        <p:nvSpPr>
          <p:cNvPr id="3" name="Content Placeholder 2">
            <a:extLst>
              <a:ext uri="{FF2B5EF4-FFF2-40B4-BE49-F238E27FC236}">
                <a16:creationId xmlns:a16="http://schemas.microsoft.com/office/drawing/2014/main" xmlns="" id="{8F6B32A9-CDDB-4A24-9F1B-F1F2C1AD8048}"/>
              </a:ext>
            </a:extLst>
          </p:cNvPr>
          <p:cNvSpPr>
            <a:spLocks noGrp="1"/>
          </p:cNvSpPr>
          <p:nvPr>
            <p:ph idx="1"/>
          </p:nvPr>
        </p:nvSpPr>
        <p:spPr>
          <a:xfrm>
            <a:off x="1371243" y="2132856"/>
            <a:ext cx="9598700" cy="3230488"/>
          </a:xfrm>
        </p:spPr>
        <p:txBody>
          <a:bodyPr/>
          <a:lstStyle/>
          <a:p>
            <a:r>
              <a:rPr lang="en-GB" dirty="0"/>
              <a:t>What do you think the issues are in this story?</a:t>
            </a:r>
          </a:p>
          <a:p>
            <a:r>
              <a:rPr lang="en-GB" dirty="0"/>
              <a:t>Do you think that there were any cross-cultural misunderstandings taking place?</a:t>
            </a:r>
          </a:p>
          <a:p>
            <a:r>
              <a:rPr lang="en-GB" dirty="0"/>
              <a:t>What do you think the morning clients values were?</a:t>
            </a:r>
          </a:p>
          <a:p>
            <a:r>
              <a:rPr lang="en-GB" dirty="0"/>
              <a:t>What do you think the afternoon clients values were?</a:t>
            </a:r>
          </a:p>
          <a:p>
            <a:r>
              <a:rPr lang="en-GB" dirty="0"/>
              <a:t>What do you think the staff member could have done to improve the way they handled the situation in the afternoon, to make the client feel happier and comfortable with the discussion?</a:t>
            </a:r>
          </a:p>
          <a:p>
            <a:endParaRPr lang="en-GB" dirty="0"/>
          </a:p>
        </p:txBody>
      </p:sp>
      <p:sp>
        <p:nvSpPr>
          <p:cNvPr id="4" name="Slide Number Placeholder 3">
            <a:extLst>
              <a:ext uri="{FF2B5EF4-FFF2-40B4-BE49-F238E27FC236}">
                <a16:creationId xmlns:a16="http://schemas.microsoft.com/office/drawing/2014/main" xmlns="" id="{7A7D3484-A0FD-49C4-B619-0D963382A26A}"/>
              </a:ext>
            </a:extLst>
          </p:cNvPr>
          <p:cNvSpPr>
            <a:spLocks noGrp="1"/>
          </p:cNvSpPr>
          <p:nvPr>
            <p:ph type="sldNum" sz="quarter" idx="12"/>
          </p:nvPr>
        </p:nvSpPr>
        <p:spPr/>
        <p:txBody>
          <a:bodyPr/>
          <a:lstStyle/>
          <a:p>
            <a:fld id="{C014DD1E-5D91-48A3-AD6D-45FBA980D106}" type="slidenum">
              <a:rPr lang="en-GB" smtClean="0"/>
              <a:t>32</a:t>
            </a:fld>
            <a:endParaRPr lang="en-GB"/>
          </a:p>
        </p:txBody>
      </p:sp>
      <p:pic>
        <p:nvPicPr>
          <p:cNvPr id="5" name="Picture 4">
            <a:extLst>
              <a:ext uri="{FF2B5EF4-FFF2-40B4-BE49-F238E27FC236}">
                <a16:creationId xmlns:a16="http://schemas.microsoft.com/office/drawing/2014/main" xmlns="" id="{79962EBD-6C15-42F2-9BC9-1A2B7EC8D5AB}"/>
              </a:ext>
            </a:extLst>
          </p:cNvPr>
          <p:cNvPicPr>
            <a:picLocks noChangeAspect="1"/>
          </p:cNvPicPr>
          <p:nvPr/>
        </p:nvPicPr>
        <p:blipFill>
          <a:blip r:embed="rId2"/>
          <a:stretch>
            <a:fillRect/>
          </a:stretch>
        </p:blipFill>
        <p:spPr>
          <a:xfrm>
            <a:off x="10621841" y="5429384"/>
            <a:ext cx="902286" cy="896190"/>
          </a:xfrm>
          <a:prstGeom prst="rect">
            <a:avLst/>
          </a:prstGeom>
        </p:spPr>
      </p:pic>
    </p:spTree>
    <p:extLst>
      <p:ext uri="{BB962C8B-B14F-4D97-AF65-F5344CB8AC3E}">
        <p14:creationId xmlns:p14="http://schemas.microsoft.com/office/powerpoint/2010/main" val="291674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73CAE-4C76-4F03-8612-5D2FFFD9818A}"/>
              </a:ext>
            </a:extLst>
          </p:cNvPr>
          <p:cNvSpPr>
            <a:spLocks noGrp="1"/>
          </p:cNvSpPr>
          <p:nvPr>
            <p:ph type="title"/>
          </p:nvPr>
        </p:nvSpPr>
        <p:spPr>
          <a:xfrm>
            <a:off x="1371243" y="685800"/>
            <a:ext cx="9598700" cy="726976"/>
          </a:xfrm>
        </p:spPr>
        <p:txBody>
          <a:bodyPr/>
          <a:lstStyle/>
          <a:p>
            <a:r>
              <a:rPr lang="en-GB" dirty="0"/>
              <a:t>Cultural values</a:t>
            </a:r>
          </a:p>
        </p:txBody>
      </p:sp>
      <p:sp>
        <p:nvSpPr>
          <p:cNvPr id="3" name="Content Placeholder 2">
            <a:extLst>
              <a:ext uri="{FF2B5EF4-FFF2-40B4-BE49-F238E27FC236}">
                <a16:creationId xmlns:a16="http://schemas.microsoft.com/office/drawing/2014/main" xmlns="" id="{9BADC05B-0254-4129-A2F5-D037AD8FD374}"/>
              </a:ext>
            </a:extLst>
          </p:cNvPr>
          <p:cNvSpPr>
            <a:spLocks noGrp="1"/>
          </p:cNvSpPr>
          <p:nvPr>
            <p:ph idx="1"/>
          </p:nvPr>
        </p:nvSpPr>
        <p:spPr>
          <a:xfrm>
            <a:off x="1371243" y="1700808"/>
            <a:ext cx="9598700" cy="4166592"/>
          </a:xfrm>
        </p:spPr>
        <p:txBody>
          <a:bodyPr>
            <a:normAutofit/>
          </a:bodyPr>
          <a:lstStyle/>
          <a:p>
            <a:pPr marL="0" indent="0">
              <a:buNone/>
            </a:pPr>
            <a:r>
              <a:rPr lang="en-GB" dirty="0"/>
              <a:t>Choose which statement you most agree with.</a:t>
            </a:r>
          </a:p>
          <a:p>
            <a:pPr marL="0" indent="0">
              <a:buNone/>
            </a:pPr>
            <a:r>
              <a:rPr lang="en-GB" dirty="0"/>
              <a:t>I have an unquestioning respect for my elders. </a:t>
            </a:r>
            <a:br>
              <a:rPr lang="en-GB" dirty="0"/>
            </a:br>
            <a:r>
              <a:rPr lang="en-GB" dirty="0"/>
              <a:t>OR Respect has to be earned and is not freely given.</a:t>
            </a:r>
          </a:p>
          <a:p>
            <a:pPr marL="0" indent="0">
              <a:buNone/>
            </a:pPr>
            <a:r>
              <a:rPr lang="en-GB" dirty="0"/>
              <a:t>Learning from authority is expected. </a:t>
            </a:r>
            <a:br>
              <a:rPr lang="en-GB" dirty="0"/>
            </a:br>
            <a:r>
              <a:rPr lang="en-GB" dirty="0"/>
              <a:t>OR Learning from experience is encouraged. </a:t>
            </a:r>
          </a:p>
          <a:p>
            <a:pPr marL="0" indent="0">
              <a:buNone/>
            </a:pPr>
            <a:r>
              <a:rPr lang="en-GB" dirty="0"/>
              <a:t>Ambitions are family centred and seen as ways of improving the family. </a:t>
            </a:r>
            <a:br>
              <a:rPr lang="en-GB" dirty="0"/>
            </a:br>
            <a:r>
              <a:rPr lang="en-GB" dirty="0"/>
              <a:t>OR Individuals are free to pursue their own ambitions.</a:t>
            </a:r>
          </a:p>
          <a:p>
            <a:pPr marL="0" indent="0">
              <a:buNone/>
            </a:pPr>
            <a:r>
              <a:rPr lang="en-GB" dirty="0"/>
              <a:t>Dependence on family is valued. </a:t>
            </a:r>
            <a:br>
              <a:rPr lang="en-GB" dirty="0"/>
            </a:br>
            <a:r>
              <a:rPr lang="en-GB" dirty="0"/>
              <a:t>OR Independence is valued.</a:t>
            </a:r>
          </a:p>
          <a:p>
            <a:pPr marL="0" indent="0">
              <a:buNone/>
            </a:pPr>
            <a:r>
              <a:rPr lang="en-GB" dirty="0"/>
              <a:t>Family based activities are seen as the norm. </a:t>
            </a:r>
            <a:br>
              <a:rPr lang="en-GB" dirty="0"/>
            </a:br>
            <a:r>
              <a:rPr lang="en-GB" dirty="0"/>
              <a:t>OR Spending time with one’s peer group is seen as the norm.</a:t>
            </a:r>
          </a:p>
          <a:p>
            <a:pPr marL="0" indent="0">
              <a:buNone/>
            </a:pPr>
            <a:endParaRPr lang="en-GB" dirty="0"/>
          </a:p>
          <a:p>
            <a:pPr marL="0" indent="0">
              <a:buNone/>
            </a:pPr>
            <a:endParaRPr lang="en-GB" dirty="0"/>
          </a:p>
          <a:p>
            <a:pPr marL="457200" indent="-457200">
              <a:buAutoNum type="alphaLcPeriod"/>
            </a:pPr>
            <a:endParaRPr lang="en-GB" dirty="0"/>
          </a:p>
        </p:txBody>
      </p:sp>
      <p:sp>
        <p:nvSpPr>
          <p:cNvPr id="4" name="Slide Number Placeholder 3">
            <a:extLst>
              <a:ext uri="{FF2B5EF4-FFF2-40B4-BE49-F238E27FC236}">
                <a16:creationId xmlns:a16="http://schemas.microsoft.com/office/drawing/2014/main" xmlns="" id="{705AE47A-E13E-4306-BA97-F79AC01017A2}"/>
              </a:ext>
            </a:extLst>
          </p:cNvPr>
          <p:cNvSpPr>
            <a:spLocks noGrp="1"/>
          </p:cNvSpPr>
          <p:nvPr>
            <p:ph type="sldNum" sz="quarter" idx="12"/>
          </p:nvPr>
        </p:nvSpPr>
        <p:spPr/>
        <p:txBody>
          <a:bodyPr/>
          <a:lstStyle/>
          <a:p>
            <a:fld id="{C014DD1E-5D91-48A3-AD6D-45FBA980D106}" type="slidenum">
              <a:rPr lang="en-GB" smtClean="0"/>
              <a:t>33</a:t>
            </a:fld>
            <a:endParaRPr lang="en-GB"/>
          </a:p>
        </p:txBody>
      </p:sp>
      <p:pic>
        <p:nvPicPr>
          <p:cNvPr id="5" name="Picture 4">
            <a:extLst>
              <a:ext uri="{FF2B5EF4-FFF2-40B4-BE49-F238E27FC236}">
                <a16:creationId xmlns:a16="http://schemas.microsoft.com/office/drawing/2014/main" xmlns="" id="{166791C0-0C1F-4734-A2E9-C50B62AFBD52}"/>
              </a:ext>
            </a:extLst>
          </p:cNvPr>
          <p:cNvPicPr>
            <a:picLocks noChangeAspect="1"/>
          </p:cNvPicPr>
          <p:nvPr/>
        </p:nvPicPr>
        <p:blipFill>
          <a:blip r:embed="rId2"/>
          <a:stretch>
            <a:fillRect/>
          </a:stretch>
        </p:blipFill>
        <p:spPr>
          <a:xfrm>
            <a:off x="10817582" y="5419305"/>
            <a:ext cx="902286" cy="896190"/>
          </a:xfrm>
          <a:prstGeom prst="rect">
            <a:avLst/>
          </a:prstGeom>
        </p:spPr>
      </p:pic>
    </p:spTree>
    <p:extLst>
      <p:ext uri="{BB962C8B-B14F-4D97-AF65-F5344CB8AC3E}">
        <p14:creationId xmlns:p14="http://schemas.microsoft.com/office/powerpoint/2010/main" val="420584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598C7B-63A5-4B6A-85DE-9955F84C8D10}"/>
              </a:ext>
            </a:extLst>
          </p:cNvPr>
          <p:cNvSpPr>
            <a:spLocks noGrp="1"/>
          </p:cNvSpPr>
          <p:nvPr>
            <p:ph type="title"/>
          </p:nvPr>
        </p:nvSpPr>
        <p:spPr>
          <a:xfrm>
            <a:off x="1371243" y="685800"/>
            <a:ext cx="9598700" cy="654968"/>
          </a:xfrm>
        </p:spPr>
        <p:txBody>
          <a:bodyPr>
            <a:normAutofit fontScale="90000"/>
          </a:bodyPr>
          <a:lstStyle/>
          <a:p>
            <a:r>
              <a:rPr lang="en-GB" i="1" dirty="0"/>
              <a:t>Summary</a:t>
            </a:r>
          </a:p>
        </p:txBody>
      </p:sp>
      <p:sp>
        <p:nvSpPr>
          <p:cNvPr id="3" name="Content Placeholder 2">
            <a:extLst>
              <a:ext uri="{FF2B5EF4-FFF2-40B4-BE49-F238E27FC236}">
                <a16:creationId xmlns:a16="http://schemas.microsoft.com/office/drawing/2014/main" xmlns="" id="{C84FC596-3F42-47C2-92A6-71548F122684}"/>
              </a:ext>
            </a:extLst>
          </p:cNvPr>
          <p:cNvSpPr>
            <a:spLocks noGrp="1"/>
          </p:cNvSpPr>
          <p:nvPr>
            <p:ph idx="1"/>
          </p:nvPr>
        </p:nvSpPr>
        <p:spPr>
          <a:xfrm>
            <a:off x="1371243" y="1340768"/>
            <a:ext cx="9598700" cy="4526632"/>
          </a:xfrm>
        </p:spPr>
        <p:txBody>
          <a:bodyPr>
            <a:normAutofit/>
          </a:bodyPr>
          <a:lstStyle/>
          <a:p>
            <a:pPr marL="0" indent="0">
              <a:buNone/>
            </a:pPr>
            <a:r>
              <a:rPr lang="en-GB" i="1" dirty="0"/>
              <a:t>To improve your inter-cultural competencies, you must know yourself, your opinions, biases, values and understand the influence your own cultural background has on you. </a:t>
            </a:r>
          </a:p>
          <a:p>
            <a:pPr marL="0" indent="0">
              <a:buNone/>
            </a:pPr>
            <a:r>
              <a:rPr lang="en-GB" i="1" dirty="0"/>
              <a:t>In intercultural encounters, take your time to explore what the other persons way of seeing the world is, don’t assume it is the same as yours. </a:t>
            </a:r>
          </a:p>
          <a:p>
            <a:pPr marL="0" indent="0">
              <a:buNone/>
            </a:pPr>
            <a:r>
              <a:rPr lang="en-GB" i="1" dirty="0"/>
              <a:t>Don’t assume there is only one way of doing things or one solution to a problem or issue. There may be others you have not thought of from another cultural perspective.</a:t>
            </a:r>
          </a:p>
          <a:p>
            <a:pPr marL="0" indent="0">
              <a:buNone/>
            </a:pPr>
            <a:r>
              <a:rPr lang="en-GB" i="1" dirty="0"/>
              <a:t>Be mindful that people who are speaking your language as their second language may not use it in the same way as you. They may be translating directly from their own first language. </a:t>
            </a:r>
          </a:p>
          <a:p>
            <a:pPr marL="0" indent="0">
              <a:buNone/>
            </a:pPr>
            <a:r>
              <a:rPr lang="en-GB" i="1" dirty="0"/>
              <a:t>Make sure you use clear, unambiguous language when you are asking questions and listen to and check out the answers to ensure a joint understanding, in order to provide a quality service.</a:t>
            </a:r>
          </a:p>
          <a:p>
            <a:pPr marL="0" indent="0">
              <a:buNone/>
            </a:pPr>
            <a:endParaRPr lang="en-GB" dirty="0"/>
          </a:p>
        </p:txBody>
      </p:sp>
      <p:sp>
        <p:nvSpPr>
          <p:cNvPr id="4" name="Slide Number Placeholder 3">
            <a:extLst>
              <a:ext uri="{FF2B5EF4-FFF2-40B4-BE49-F238E27FC236}">
                <a16:creationId xmlns:a16="http://schemas.microsoft.com/office/drawing/2014/main" xmlns="" id="{71476770-8140-402D-8F15-C3BB6DB83615}"/>
              </a:ext>
            </a:extLst>
          </p:cNvPr>
          <p:cNvSpPr>
            <a:spLocks noGrp="1"/>
          </p:cNvSpPr>
          <p:nvPr>
            <p:ph type="sldNum" sz="quarter" idx="12"/>
          </p:nvPr>
        </p:nvSpPr>
        <p:spPr/>
        <p:txBody>
          <a:bodyPr/>
          <a:lstStyle/>
          <a:p>
            <a:fld id="{C014DD1E-5D91-48A3-AD6D-45FBA980D106}" type="slidenum">
              <a:rPr lang="en-GB" smtClean="0"/>
              <a:t>34</a:t>
            </a:fld>
            <a:endParaRPr lang="en-GB"/>
          </a:p>
        </p:txBody>
      </p:sp>
    </p:spTree>
    <p:extLst>
      <p:ext uri="{BB962C8B-B14F-4D97-AF65-F5344CB8AC3E}">
        <p14:creationId xmlns:p14="http://schemas.microsoft.com/office/powerpoint/2010/main" val="77952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Working in culturally diverse teams</a:t>
            </a:r>
          </a:p>
        </p:txBody>
      </p:sp>
      <p:sp>
        <p:nvSpPr>
          <p:cNvPr id="4" name="Slide Number Placeholder 3"/>
          <p:cNvSpPr>
            <a:spLocks noGrp="1"/>
          </p:cNvSpPr>
          <p:nvPr>
            <p:ph type="sldNum" sz="quarter" idx="12"/>
          </p:nvPr>
        </p:nvSpPr>
        <p:spPr/>
        <p:txBody>
          <a:bodyPr/>
          <a:lstStyle/>
          <a:p>
            <a:fld id="{C014DD1E-5D91-48A3-AD6D-45FBA980D106}" type="slidenum">
              <a:rPr lang="en-GB" smtClean="0"/>
              <a:t>35</a:t>
            </a:fld>
            <a:endParaRPr lang="en-GB"/>
          </a:p>
        </p:txBody>
      </p:sp>
    </p:spTree>
    <p:extLst>
      <p:ext uri="{BB962C8B-B14F-4D97-AF65-F5344CB8AC3E}">
        <p14:creationId xmlns:p14="http://schemas.microsoft.com/office/powerpoint/2010/main" val="803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175C04-CA4D-46BF-AE75-DD60BA7C76C9}"/>
              </a:ext>
            </a:extLst>
          </p:cNvPr>
          <p:cNvSpPr>
            <a:spLocks noGrp="1"/>
          </p:cNvSpPr>
          <p:nvPr>
            <p:ph type="title"/>
          </p:nvPr>
        </p:nvSpPr>
        <p:spPr/>
        <p:txBody>
          <a:bodyPr/>
          <a:lstStyle/>
          <a:p>
            <a:r>
              <a:rPr lang="en-GB" dirty="0"/>
              <a:t>Benefits of culturally diverse teams</a:t>
            </a:r>
          </a:p>
        </p:txBody>
      </p:sp>
      <p:sp>
        <p:nvSpPr>
          <p:cNvPr id="3" name="Content Placeholder 2">
            <a:extLst>
              <a:ext uri="{FF2B5EF4-FFF2-40B4-BE49-F238E27FC236}">
                <a16:creationId xmlns:a16="http://schemas.microsoft.com/office/drawing/2014/main" xmlns="" id="{2FB6E7A9-E668-4630-9409-281DBC46007C}"/>
              </a:ext>
            </a:extLst>
          </p:cNvPr>
          <p:cNvSpPr>
            <a:spLocks noGrp="1"/>
          </p:cNvSpPr>
          <p:nvPr>
            <p:ph idx="1"/>
          </p:nvPr>
        </p:nvSpPr>
        <p:spPr/>
        <p:txBody>
          <a:bodyPr>
            <a:normAutofit/>
          </a:bodyPr>
          <a:lstStyle/>
          <a:p>
            <a:pPr algn="l"/>
            <a:r>
              <a:rPr lang="en-GB" b="0" i="0" dirty="0">
                <a:solidFill>
                  <a:srgbClr val="002060"/>
                </a:solidFill>
                <a:effectLst/>
              </a:rPr>
              <a:t>Managing and working in a culturally diverse team can be challenging.  Understanding cultural diversity and having a positive outlook of the benefits</a:t>
            </a:r>
            <a:r>
              <a:rPr lang="en-GB" dirty="0">
                <a:solidFill>
                  <a:srgbClr val="002060"/>
                </a:solidFill>
              </a:rPr>
              <a:t> of cultural diversity results in diverse teams being able to provide a better service to clients and patients. </a:t>
            </a:r>
          </a:p>
          <a:p>
            <a:pPr algn="l"/>
            <a:r>
              <a:rPr lang="en-GB" b="0" i="0" dirty="0">
                <a:solidFill>
                  <a:srgbClr val="002060"/>
                </a:solidFill>
                <a:effectLst/>
              </a:rPr>
              <a:t>Understanding cultural differences and recognising ones’ own cultural values and how these can impact on </a:t>
            </a:r>
            <a:r>
              <a:rPr lang="en-GB" dirty="0">
                <a:solidFill>
                  <a:srgbClr val="002060"/>
                </a:solidFill>
              </a:rPr>
              <a:t>building an effective team is part of developing emotional intelligence (understanding ourselves and others).</a:t>
            </a:r>
          </a:p>
        </p:txBody>
      </p:sp>
      <p:sp>
        <p:nvSpPr>
          <p:cNvPr id="4" name="Slide Number Placeholder 3">
            <a:extLst>
              <a:ext uri="{FF2B5EF4-FFF2-40B4-BE49-F238E27FC236}">
                <a16:creationId xmlns:a16="http://schemas.microsoft.com/office/drawing/2014/main" xmlns="" id="{B8374EF7-9427-4369-8ABF-3897F9C77076}"/>
              </a:ext>
            </a:extLst>
          </p:cNvPr>
          <p:cNvSpPr>
            <a:spLocks noGrp="1"/>
          </p:cNvSpPr>
          <p:nvPr>
            <p:ph type="sldNum" sz="quarter" idx="12"/>
          </p:nvPr>
        </p:nvSpPr>
        <p:spPr/>
        <p:txBody>
          <a:bodyPr/>
          <a:lstStyle/>
          <a:p>
            <a:fld id="{C014DD1E-5D91-48A3-AD6D-45FBA980D106}" type="slidenum">
              <a:rPr lang="en-GB" smtClean="0"/>
              <a:t>36</a:t>
            </a:fld>
            <a:endParaRPr lang="en-GB"/>
          </a:p>
        </p:txBody>
      </p:sp>
    </p:spTree>
    <p:extLst>
      <p:ext uri="{BB962C8B-B14F-4D97-AF65-F5344CB8AC3E}">
        <p14:creationId xmlns:p14="http://schemas.microsoft.com/office/powerpoint/2010/main" val="350843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57805-5A1C-4F65-8291-DAE5A9AC3DBD}"/>
              </a:ext>
            </a:extLst>
          </p:cNvPr>
          <p:cNvSpPr>
            <a:spLocks noGrp="1"/>
          </p:cNvSpPr>
          <p:nvPr>
            <p:ph type="title"/>
          </p:nvPr>
        </p:nvSpPr>
        <p:spPr/>
        <p:txBody>
          <a:bodyPr/>
          <a:lstStyle/>
          <a:p>
            <a:r>
              <a:rPr lang="en-GB" dirty="0"/>
              <a:t>Working in a culturally diverse team</a:t>
            </a:r>
          </a:p>
        </p:txBody>
      </p:sp>
      <p:sp>
        <p:nvSpPr>
          <p:cNvPr id="3" name="Content Placeholder 2">
            <a:extLst>
              <a:ext uri="{FF2B5EF4-FFF2-40B4-BE49-F238E27FC236}">
                <a16:creationId xmlns:a16="http://schemas.microsoft.com/office/drawing/2014/main" xmlns="" id="{E00D8966-7EAE-4855-8753-9DC6ABC83F51}"/>
              </a:ext>
            </a:extLst>
          </p:cNvPr>
          <p:cNvSpPr>
            <a:spLocks noGrp="1"/>
          </p:cNvSpPr>
          <p:nvPr>
            <p:ph sz="half" idx="1"/>
          </p:nvPr>
        </p:nvSpPr>
        <p:spPr/>
        <p:txBody>
          <a:bodyPr/>
          <a:lstStyle/>
          <a:p>
            <a:pPr marL="0" indent="0">
              <a:buNone/>
            </a:pPr>
            <a:r>
              <a:rPr lang="en-GB" dirty="0"/>
              <a:t>List 3 benefits to the team.</a:t>
            </a:r>
          </a:p>
        </p:txBody>
      </p:sp>
      <p:sp>
        <p:nvSpPr>
          <p:cNvPr id="5" name="Content Placeholder 4">
            <a:extLst>
              <a:ext uri="{FF2B5EF4-FFF2-40B4-BE49-F238E27FC236}">
                <a16:creationId xmlns:a16="http://schemas.microsoft.com/office/drawing/2014/main" xmlns="" id="{B5ED3053-ED06-4063-A44F-65FD52C7CD83}"/>
              </a:ext>
            </a:extLst>
          </p:cNvPr>
          <p:cNvSpPr>
            <a:spLocks noGrp="1"/>
          </p:cNvSpPr>
          <p:nvPr>
            <p:ph sz="half" idx="2"/>
          </p:nvPr>
        </p:nvSpPr>
        <p:spPr/>
        <p:txBody>
          <a:bodyPr/>
          <a:lstStyle/>
          <a:p>
            <a:pPr marL="0" indent="0">
              <a:buNone/>
            </a:pPr>
            <a:r>
              <a:rPr lang="en-GB" dirty="0"/>
              <a:t>List 3 benefits for your patients / clients.</a:t>
            </a:r>
          </a:p>
        </p:txBody>
      </p:sp>
      <p:sp>
        <p:nvSpPr>
          <p:cNvPr id="4" name="Slide Number Placeholder 3">
            <a:extLst>
              <a:ext uri="{FF2B5EF4-FFF2-40B4-BE49-F238E27FC236}">
                <a16:creationId xmlns:a16="http://schemas.microsoft.com/office/drawing/2014/main" xmlns="" id="{BFED0F57-5796-416E-AB53-E09486549DBB}"/>
              </a:ext>
            </a:extLst>
          </p:cNvPr>
          <p:cNvSpPr>
            <a:spLocks noGrp="1"/>
          </p:cNvSpPr>
          <p:nvPr>
            <p:ph type="sldNum" sz="quarter" idx="12"/>
          </p:nvPr>
        </p:nvSpPr>
        <p:spPr/>
        <p:txBody>
          <a:bodyPr/>
          <a:lstStyle/>
          <a:p>
            <a:fld id="{C014DD1E-5D91-48A3-AD6D-45FBA980D106}" type="slidenum">
              <a:rPr lang="en-GB" smtClean="0"/>
              <a:t>37</a:t>
            </a:fld>
            <a:endParaRPr lang="en-GB"/>
          </a:p>
        </p:txBody>
      </p:sp>
      <p:pic>
        <p:nvPicPr>
          <p:cNvPr id="6" name="Picture 5">
            <a:extLst>
              <a:ext uri="{FF2B5EF4-FFF2-40B4-BE49-F238E27FC236}">
                <a16:creationId xmlns:a16="http://schemas.microsoft.com/office/drawing/2014/main" xmlns="" id="{8BA0DD07-2CC9-46A7-8188-A0A0EB88EC18}"/>
              </a:ext>
            </a:extLst>
          </p:cNvPr>
          <p:cNvPicPr>
            <a:picLocks noChangeAspect="1"/>
          </p:cNvPicPr>
          <p:nvPr/>
        </p:nvPicPr>
        <p:blipFill>
          <a:blip r:embed="rId2"/>
          <a:stretch>
            <a:fillRect/>
          </a:stretch>
        </p:blipFill>
        <p:spPr>
          <a:xfrm>
            <a:off x="10969943" y="5419306"/>
            <a:ext cx="902286" cy="896190"/>
          </a:xfrm>
          <a:prstGeom prst="rect">
            <a:avLst/>
          </a:prstGeom>
        </p:spPr>
      </p:pic>
    </p:spTree>
    <p:extLst>
      <p:ext uri="{BB962C8B-B14F-4D97-AF65-F5344CB8AC3E}">
        <p14:creationId xmlns:p14="http://schemas.microsoft.com/office/powerpoint/2010/main" val="280590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F563A-B389-4404-8639-2932D0EE3CED}"/>
              </a:ext>
            </a:extLst>
          </p:cNvPr>
          <p:cNvSpPr>
            <a:spLocks noGrp="1"/>
          </p:cNvSpPr>
          <p:nvPr>
            <p:ph type="title"/>
          </p:nvPr>
        </p:nvSpPr>
        <p:spPr/>
        <p:txBody>
          <a:bodyPr/>
          <a:lstStyle/>
          <a:p>
            <a:r>
              <a:rPr lang="en-GB" dirty="0"/>
              <a:t>Working well in a culturally diverse team</a:t>
            </a:r>
          </a:p>
        </p:txBody>
      </p:sp>
      <p:sp>
        <p:nvSpPr>
          <p:cNvPr id="3" name="Content Placeholder 2">
            <a:extLst>
              <a:ext uri="{FF2B5EF4-FFF2-40B4-BE49-F238E27FC236}">
                <a16:creationId xmlns:a16="http://schemas.microsoft.com/office/drawing/2014/main" xmlns="" id="{13D84462-463C-43C9-A373-19833A643C27}"/>
              </a:ext>
            </a:extLst>
          </p:cNvPr>
          <p:cNvSpPr>
            <a:spLocks noGrp="1"/>
          </p:cNvSpPr>
          <p:nvPr>
            <p:ph idx="1"/>
          </p:nvPr>
        </p:nvSpPr>
        <p:spPr/>
        <p:txBody>
          <a:bodyPr>
            <a:normAutofit/>
          </a:bodyPr>
          <a:lstStyle/>
          <a:p>
            <a:r>
              <a:rPr lang="en-GB" dirty="0"/>
              <a:t>Acknowledge and respect cultural differences.</a:t>
            </a:r>
          </a:p>
          <a:p>
            <a:r>
              <a:rPr lang="en-GB" dirty="0"/>
              <a:t>Ensure everyone can contribute to the teams ‘norms’ (the ways of doing things).</a:t>
            </a:r>
          </a:p>
          <a:p>
            <a:r>
              <a:rPr lang="en-GB" dirty="0"/>
              <a:t>Encourage sharing when problem solving to use everybody's cultural experience and beliefs.</a:t>
            </a:r>
          </a:p>
          <a:p>
            <a:r>
              <a:rPr lang="en-GB" dirty="0"/>
              <a:t>‘Over’ communicate – that is take longer to ensure everyone understands exactly what the ‘problem’ is and what the ‘outcome’ will be in all situations.</a:t>
            </a:r>
          </a:p>
          <a:p>
            <a:r>
              <a:rPr lang="en-GB" dirty="0"/>
              <a:t>Take time to build rapport and trust in the team. </a:t>
            </a:r>
          </a:p>
          <a:p>
            <a:r>
              <a:rPr lang="en-GB" dirty="0"/>
              <a:t>Leverage cultural diversity – use it as a key resource to enable the team to provide an excellent service.</a:t>
            </a:r>
          </a:p>
        </p:txBody>
      </p:sp>
      <p:sp>
        <p:nvSpPr>
          <p:cNvPr id="4" name="Slide Number Placeholder 3">
            <a:extLst>
              <a:ext uri="{FF2B5EF4-FFF2-40B4-BE49-F238E27FC236}">
                <a16:creationId xmlns:a16="http://schemas.microsoft.com/office/drawing/2014/main" xmlns="" id="{F03FE2F2-C455-4026-B873-511B30E47A9B}"/>
              </a:ext>
            </a:extLst>
          </p:cNvPr>
          <p:cNvSpPr>
            <a:spLocks noGrp="1"/>
          </p:cNvSpPr>
          <p:nvPr>
            <p:ph type="sldNum" sz="quarter" idx="12"/>
          </p:nvPr>
        </p:nvSpPr>
        <p:spPr/>
        <p:txBody>
          <a:bodyPr/>
          <a:lstStyle/>
          <a:p>
            <a:fld id="{C014DD1E-5D91-48A3-AD6D-45FBA980D106}" type="slidenum">
              <a:rPr lang="en-GB" smtClean="0"/>
              <a:t>38</a:t>
            </a:fld>
            <a:endParaRPr lang="en-GB"/>
          </a:p>
        </p:txBody>
      </p:sp>
    </p:spTree>
    <p:extLst>
      <p:ext uri="{BB962C8B-B14F-4D97-AF65-F5344CB8AC3E}">
        <p14:creationId xmlns:p14="http://schemas.microsoft.com/office/powerpoint/2010/main" val="63892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31BB89-B63D-4FFC-A865-7E55F1EDC147}"/>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xmlns="" id="{58575F92-8E48-4977-8010-E28063DC57EF}"/>
              </a:ext>
            </a:extLst>
          </p:cNvPr>
          <p:cNvSpPr>
            <a:spLocks noGrp="1"/>
          </p:cNvSpPr>
          <p:nvPr>
            <p:ph idx="1"/>
          </p:nvPr>
        </p:nvSpPr>
        <p:spPr/>
        <p:txBody>
          <a:bodyPr/>
          <a:lstStyle/>
          <a:p>
            <a:pPr marL="0" indent="0" algn="l">
              <a:buNone/>
            </a:pPr>
            <a:r>
              <a:rPr lang="en-GB" b="0" i="1" dirty="0">
                <a:solidFill>
                  <a:srgbClr val="002060"/>
                </a:solidFill>
                <a:effectLst/>
                <a:latin typeface="Poppins"/>
              </a:rPr>
              <a:t>Diverse cultural teams can present challenges but used positively lead to developing respect and sensitivity for other cultures. </a:t>
            </a:r>
          </a:p>
          <a:p>
            <a:pPr marL="0" indent="0" algn="l">
              <a:buNone/>
            </a:pPr>
            <a:r>
              <a:rPr lang="en-GB" i="1" dirty="0">
                <a:solidFill>
                  <a:srgbClr val="002060"/>
                </a:solidFill>
                <a:latin typeface="Poppins"/>
              </a:rPr>
              <a:t>If healthcare providers</a:t>
            </a:r>
            <a:r>
              <a:rPr lang="en-GB" b="0" i="1" dirty="0">
                <a:solidFill>
                  <a:srgbClr val="002060"/>
                </a:solidFill>
                <a:effectLst/>
                <a:latin typeface="Poppins"/>
              </a:rPr>
              <a:t> implement a framework that makes it easier to understand each other and collaborate it is an asset.</a:t>
            </a:r>
          </a:p>
          <a:p>
            <a:pPr marL="0" indent="0" algn="l">
              <a:buNone/>
            </a:pPr>
            <a:r>
              <a:rPr lang="en-GB" b="0" i="1" dirty="0">
                <a:solidFill>
                  <a:srgbClr val="002060"/>
                </a:solidFill>
                <a:effectLst/>
                <a:latin typeface="Poppins"/>
              </a:rPr>
              <a:t>It’s not enough just to learn how to successfully navigate cultural diversity in the workplace it is important to use it to the organisations advantage by embracing differences, new perspectives and different ways of doing things.</a:t>
            </a:r>
            <a:br>
              <a:rPr lang="en-GB" b="0" i="1" dirty="0">
                <a:solidFill>
                  <a:srgbClr val="002060"/>
                </a:solidFill>
                <a:effectLst/>
                <a:latin typeface="Poppins"/>
              </a:rPr>
            </a:br>
            <a:r>
              <a:rPr lang="en-GB" b="0" i="1" dirty="0">
                <a:solidFill>
                  <a:srgbClr val="002060"/>
                </a:solidFill>
                <a:effectLst/>
                <a:latin typeface="Poppins"/>
              </a:rPr>
              <a:t/>
            </a:r>
            <a:br>
              <a:rPr lang="en-GB" b="0" i="1" dirty="0">
                <a:solidFill>
                  <a:srgbClr val="002060"/>
                </a:solidFill>
                <a:effectLst/>
                <a:latin typeface="Poppins"/>
              </a:rPr>
            </a:br>
            <a:r>
              <a:rPr lang="en-GB" b="0" i="1" dirty="0">
                <a:solidFill>
                  <a:srgbClr val="002060"/>
                </a:solidFill>
                <a:effectLst/>
                <a:latin typeface="Poppins"/>
              </a:rPr>
              <a:t>Having a cross-cultural team presents opportunities for creativity, innovation and learning from others of a different background. </a:t>
            </a:r>
          </a:p>
          <a:p>
            <a:pPr marL="0" indent="0">
              <a:buNone/>
            </a:pPr>
            <a:endParaRPr lang="en-GB" dirty="0"/>
          </a:p>
        </p:txBody>
      </p:sp>
      <p:sp>
        <p:nvSpPr>
          <p:cNvPr id="4" name="Slide Number Placeholder 3">
            <a:extLst>
              <a:ext uri="{FF2B5EF4-FFF2-40B4-BE49-F238E27FC236}">
                <a16:creationId xmlns:a16="http://schemas.microsoft.com/office/drawing/2014/main" xmlns="" id="{DEFF2B28-5C62-4C4F-B8A6-C93EB1BC30C1}"/>
              </a:ext>
            </a:extLst>
          </p:cNvPr>
          <p:cNvSpPr>
            <a:spLocks noGrp="1"/>
          </p:cNvSpPr>
          <p:nvPr>
            <p:ph type="sldNum" sz="quarter" idx="12"/>
          </p:nvPr>
        </p:nvSpPr>
        <p:spPr/>
        <p:txBody>
          <a:bodyPr/>
          <a:lstStyle/>
          <a:p>
            <a:fld id="{C014DD1E-5D91-48A3-AD6D-45FBA980D106}" type="slidenum">
              <a:rPr lang="en-GB" smtClean="0"/>
              <a:t>39</a:t>
            </a:fld>
            <a:endParaRPr lang="en-GB"/>
          </a:p>
        </p:txBody>
      </p:sp>
    </p:spTree>
    <p:extLst>
      <p:ext uri="{BB962C8B-B14F-4D97-AF65-F5344CB8AC3E}">
        <p14:creationId xmlns:p14="http://schemas.microsoft.com/office/powerpoint/2010/main" val="38768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E460E1C-19C4-4D7E-A874-D867975FFFBB}"/>
              </a:ext>
            </a:extLst>
          </p:cNvPr>
          <p:cNvSpPr>
            <a:spLocks noGrp="1"/>
          </p:cNvSpPr>
          <p:nvPr>
            <p:ph type="title"/>
          </p:nvPr>
        </p:nvSpPr>
        <p:spPr/>
        <p:txBody>
          <a:bodyPr/>
          <a:lstStyle/>
          <a:p>
            <a:r>
              <a:rPr lang="en-GB" dirty="0"/>
              <a:t>Thinking about you.</a:t>
            </a:r>
            <a:br>
              <a:rPr lang="en-GB" dirty="0"/>
            </a:br>
            <a:r>
              <a:rPr lang="en-GB" dirty="0"/>
              <a:t>Who are you culturally speaking?</a:t>
            </a:r>
          </a:p>
        </p:txBody>
      </p:sp>
      <p:sp>
        <p:nvSpPr>
          <p:cNvPr id="4" name="Content Placeholder 3">
            <a:extLst>
              <a:ext uri="{FF2B5EF4-FFF2-40B4-BE49-F238E27FC236}">
                <a16:creationId xmlns:a16="http://schemas.microsoft.com/office/drawing/2014/main" xmlns="" id="{036FE454-8FDE-4181-9E4D-8C7B19D76F1C}"/>
              </a:ext>
            </a:extLst>
          </p:cNvPr>
          <p:cNvSpPr>
            <a:spLocks noGrp="1"/>
          </p:cNvSpPr>
          <p:nvPr>
            <p:ph idx="1"/>
          </p:nvPr>
        </p:nvSpPr>
        <p:spPr/>
        <p:txBody>
          <a:bodyPr/>
          <a:lstStyle/>
          <a:p>
            <a:pPr marL="0" indent="0">
              <a:buNone/>
            </a:pPr>
            <a:r>
              <a:rPr lang="en-GB" dirty="0"/>
              <a:t>We are born into a culture not with a culture.</a:t>
            </a:r>
          </a:p>
          <a:p>
            <a:pPr marL="0" indent="0">
              <a:buNone/>
            </a:pPr>
            <a:r>
              <a:rPr lang="en-GB" dirty="0"/>
              <a:t> </a:t>
            </a:r>
          </a:p>
          <a:p>
            <a:pPr marL="457200" indent="-457200">
              <a:buAutoNum type="alphaLcPeriod"/>
            </a:pPr>
            <a:r>
              <a:rPr lang="en-GB" dirty="0"/>
              <a:t>Where were you born? </a:t>
            </a:r>
          </a:p>
          <a:p>
            <a:pPr marL="457200" indent="-457200">
              <a:buAutoNum type="alphaLcPeriod"/>
            </a:pPr>
            <a:r>
              <a:rPr lang="en-GB" dirty="0"/>
              <a:t>Where were your mother and father born?</a:t>
            </a:r>
          </a:p>
          <a:p>
            <a:pPr marL="457200" indent="-457200">
              <a:buAutoNum type="alphaLcPeriod"/>
            </a:pPr>
            <a:r>
              <a:rPr lang="en-GB" dirty="0"/>
              <a:t>Where were your grandparents born?</a:t>
            </a:r>
          </a:p>
          <a:p>
            <a:pPr marL="457200" indent="-457200">
              <a:buAutoNum type="alphaLcPeriod"/>
            </a:pPr>
            <a:r>
              <a:rPr lang="en-GB" dirty="0"/>
              <a:t>What culture were you born into?</a:t>
            </a:r>
          </a:p>
          <a:p>
            <a:pPr marL="457200" indent="-457200">
              <a:buAutoNum type="alphaLcPeriod"/>
            </a:pPr>
            <a:r>
              <a:rPr lang="en-GB" dirty="0"/>
              <a:t>What is the culture you most align yourself to?</a:t>
            </a:r>
          </a:p>
          <a:p>
            <a:pPr marL="457200" indent="-457200">
              <a:buAutoNum type="alphaLcPeriod"/>
            </a:pPr>
            <a:endParaRPr lang="en-GB" dirty="0"/>
          </a:p>
        </p:txBody>
      </p:sp>
      <p:sp>
        <p:nvSpPr>
          <p:cNvPr id="2" name="Slide Number Placeholder 1">
            <a:extLst>
              <a:ext uri="{FF2B5EF4-FFF2-40B4-BE49-F238E27FC236}">
                <a16:creationId xmlns:a16="http://schemas.microsoft.com/office/drawing/2014/main" xmlns="" id="{6A4B135D-C987-427F-8F81-FDCB82A0A6F9}"/>
              </a:ext>
            </a:extLst>
          </p:cNvPr>
          <p:cNvSpPr>
            <a:spLocks noGrp="1"/>
          </p:cNvSpPr>
          <p:nvPr>
            <p:ph type="sldNum" sz="quarter" idx="12"/>
          </p:nvPr>
        </p:nvSpPr>
        <p:spPr/>
        <p:txBody>
          <a:bodyPr/>
          <a:lstStyle/>
          <a:p>
            <a:fld id="{C014DD1E-5D91-48A3-AD6D-45FBA980D106}" type="slidenum">
              <a:rPr lang="en-GB" smtClean="0"/>
              <a:t>4</a:t>
            </a:fld>
            <a:endParaRPr lang="en-GB"/>
          </a:p>
        </p:txBody>
      </p:sp>
      <p:pic>
        <p:nvPicPr>
          <p:cNvPr id="5" name="Picture 4">
            <a:extLst>
              <a:ext uri="{FF2B5EF4-FFF2-40B4-BE49-F238E27FC236}">
                <a16:creationId xmlns:a16="http://schemas.microsoft.com/office/drawing/2014/main" xmlns="" id="{1CC92E2C-BC47-46D5-ABDA-F1E27FC7668E}"/>
              </a:ext>
            </a:extLst>
          </p:cNvPr>
          <p:cNvPicPr>
            <a:picLocks noChangeAspect="1"/>
          </p:cNvPicPr>
          <p:nvPr/>
        </p:nvPicPr>
        <p:blipFill>
          <a:blip r:embed="rId2"/>
          <a:stretch>
            <a:fillRect/>
          </a:stretch>
        </p:blipFill>
        <p:spPr>
          <a:xfrm>
            <a:off x="10629461" y="5085184"/>
            <a:ext cx="906704" cy="896516"/>
          </a:xfrm>
          <a:prstGeom prst="rect">
            <a:avLst/>
          </a:prstGeom>
        </p:spPr>
      </p:pic>
    </p:spTree>
    <p:extLst>
      <p:ext uri="{BB962C8B-B14F-4D97-AF65-F5344CB8AC3E}">
        <p14:creationId xmlns:p14="http://schemas.microsoft.com/office/powerpoint/2010/main" val="93211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E10908-1E71-471E-8E2D-BC48BBCF6C39}"/>
              </a:ext>
            </a:extLst>
          </p:cNvPr>
          <p:cNvSpPr>
            <a:spLocks noGrp="1"/>
          </p:cNvSpPr>
          <p:nvPr>
            <p:ph type="title"/>
          </p:nvPr>
        </p:nvSpPr>
        <p:spPr/>
        <p:txBody>
          <a:bodyPr/>
          <a:lstStyle/>
          <a:p>
            <a:r>
              <a:rPr lang="en-GB" dirty="0"/>
              <a:t>Reflection and Action plan</a:t>
            </a:r>
          </a:p>
        </p:txBody>
      </p:sp>
      <p:sp>
        <p:nvSpPr>
          <p:cNvPr id="5" name="Content Placeholder 4">
            <a:extLst>
              <a:ext uri="{FF2B5EF4-FFF2-40B4-BE49-F238E27FC236}">
                <a16:creationId xmlns:a16="http://schemas.microsoft.com/office/drawing/2014/main" xmlns="" id="{1CF23059-1058-416D-9A20-989FB4F3FDE8}"/>
              </a:ext>
            </a:extLst>
          </p:cNvPr>
          <p:cNvSpPr>
            <a:spLocks noGrp="1"/>
          </p:cNvSpPr>
          <p:nvPr>
            <p:ph sz="half" idx="1"/>
          </p:nvPr>
        </p:nvSpPr>
        <p:spPr/>
        <p:txBody>
          <a:bodyPr/>
          <a:lstStyle/>
          <a:p>
            <a:pPr marL="0" indent="0">
              <a:buNone/>
            </a:pPr>
            <a:r>
              <a:rPr lang="en-GB" dirty="0"/>
              <a:t>Identify 3 things you have learnt from this module.</a:t>
            </a:r>
          </a:p>
          <a:p>
            <a:pPr marL="0" indent="0">
              <a:buNone/>
            </a:pPr>
            <a:endParaRPr lang="en-GB" b="1" dirty="0"/>
          </a:p>
          <a:p>
            <a:pPr marL="0" indent="0">
              <a:buNone/>
            </a:pPr>
            <a:r>
              <a:rPr lang="en-GB" dirty="0"/>
              <a:t>1</a:t>
            </a:r>
          </a:p>
          <a:p>
            <a:pPr marL="0" indent="0">
              <a:buNone/>
            </a:pPr>
            <a:endParaRPr lang="en-GB" dirty="0"/>
          </a:p>
          <a:p>
            <a:pPr marL="0" indent="0">
              <a:buNone/>
            </a:pPr>
            <a:r>
              <a:rPr lang="en-GB" dirty="0"/>
              <a:t>2</a:t>
            </a:r>
          </a:p>
          <a:p>
            <a:pPr marL="0" indent="0">
              <a:buNone/>
            </a:pPr>
            <a:endParaRPr lang="en-GB" dirty="0"/>
          </a:p>
          <a:p>
            <a:pPr marL="0" indent="0">
              <a:buNone/>
            </a:pPr>
            <a:r>
              <a:rPr lang="en-GB" dirty="0"/>
              <a:t>3</a:t>
            </a:r>
          </a:p>
        </p:txBody>
      </p:sp>
      <p:sp>
        <p:nvSpPr>
          <p:cNvPr id="6" name="Content Placeholder 5">
            <a:extLst>
              <a:ext uri="{FF2B5EF4-FFF2-40B4-BE49-F238E27FC236}">
                <a16:creationId xmlns:a16="http://schemas.microsoft.com/office/drawing/2014/main" xmlns="" id="{DB879C18-2DBF-4921-829B-0424ED0ACAC7}"/>
              </a:ext>
            </a:extLst>
          </p:cNvPr>
          <p:cNvSpPr>
            <a:spLocks noGrp="1"/>
          </p:cNvSpPr>
          <p:nvPr>
            <p:ph sz="half" idx="2"/>
          </p:nvPr>
        </p:nvSpPr>
        <p:spPr/>
        <p:txBody>
          <a:bodyPr/>
          <a:lstStyle/>
          <a:p>
            <a:pPr marL="0" indent="0">
              <a:buNone/>
            </a:pPr>
            <a:r>
              <a:rPr lang="en-GB" dirty="0"/>
              <a:t>Write down 3 actions you will take/ behaviours you will change, as a result of your learning.</a:t>
            </a:r>
          </a:p>
          <a:p>
            <a:pPr marL="0" indent="0">
              <a:buNone/>
            </a:pPr>
            <a:r>
              <a:rPr lang="en-GB" dirty="0"/>
              <a:t>1 </a:t>
            </a:r>
          </a:p>
          <a:p>
            <a:pPr marL="0" indent="0">
              <a:buNone/>
            </a:pPr>
            <a:endParaRPr lang="en-GB" dirty="0"/>
          </a:p>
          <a:p>
            <a:pPr marL="0" indent="0">
              <a:buNone/>
            </a:pPr>
            <a:r>
              <a:rPr lang="en-GB" dirty="0"/>
              <a:t>2</a:t>
            </a:r>
          </a:p>
          <a:p>
            <a:pPr marL="0" indent="0">
              <a:buNone/>
            </a:pPr>
            <a:endParaRPr lang="en-GB" dirty="0"/>
          </a:p>
          <a:p>
            <a:pPr marL="0" indent="0">
              <a:buNone/>
            </a:pPr>
            <a:r>
              <a:rPr lang="en-GB" dirty="0"/>
              <a:t>3</a:t>
            </a:r>
          </a:p>
        </p:txBody>
      </p:sp>
      <p:sp>
        <p:nvSpPr>
          <p:cNvPr id="4" name="Slide Number Placeholder 3">
            <a:extLst>
              <a:ext uri="{FF2B5EF4-FFF2-40B4-BE49-F238E27FC236}">
                <a16:creationId xmlns:a16="http://schemas.microsoft.com/office/drawing/2014/main" xmlns="" id="{63A8FBFB-3C27-4934-96B1-8675FB623E5A}"/>
              </a:ext>
            </a:extLst>
          </p:cNvPr>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pic>
        <p:nvPicPr>
          <p:cNvPr id="3" name="Picture 2">
            <a:extLst>
              <a:ext uri="{FF2B5EF4-FFF2-40B4-BE49-F238E27FC236}">
                <a16:creationId xmlns:a16="http://schemas.microsoft.com/office/drawing/2014/main" xmlns="" id="{5D7245A5-8B66-4FCF-B00E-14460E21A4F7}"/>
              </a:ext>
            </a:extLst>
          </p:cNvPr>
          <p:cNvPicPr>
            <a:picLocks noChangeAspect="1"/>
          </p:cNvPicPr>
          <p:nvPr/>
        </p:nvPicPr>
        <p:blipFill>
          <a:blip r:embed="rId2"/>
          <a:stretch>
            <a:fillRect/>
          </a:stretch>
        </p:blipFill>
        <p:spPr>
          <a:xfrm>
            <a:off x="10817582" y="5419306"/>
            <a:ext cx="902286" cy="896190"/>
          </a:xfrm>
          <a:prstGeom prst="rect">
            <a:avLst/>
          </a:prstGeom>
        </p:spPr>
      </p:pic>
    </p:spTree>
    <p:extLst>
      <p:ext uri="{BB962C8B-B14F-4D97-AF65-F5344CB8AC3E}">
        <p14:creationId xmlns:p14="http://schemas.microsoft.com/office/powerpoint/2010/main" val="237950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p:nvPr/>
        </p:nvPicPr>
        <p:blipFill>
          <a:blip r:embed="rId3">
            <a:extLst>
              <a:ext uri="{28A0092B-C50C-407E-A947-70E740481C1C}">
                <a14:useLocalDpi xmlns:a14="http://schemas.microsoft.com/office/drawing/2010/main" val="0"/>
              </a:ext>
            </a:extLst>
          </a:blip>
          <a:stretch>
            <a:fillRect/>
          </a:stretch>
        </p:blipFill>
        <p:spPr>
          <a:xfrm>
            <a:off x="3430116" y="3789040"/>
            <a:ext cx="4824536" cy="648072"/>
          </a:xfrm>
          <a:prstGeom prst="rect">
            <a:avLst/>
          </a:prstGeom>
        </p:spPr>
      </p:pic>
    </p:spTree>
    <p:extLst>
      <p:ext uri="{BB962C8B-B14F-4D97-AF65-F5344CB8AC3E}">
        <p14:creationId xmlns:p14="http://schemas.microsoft.com/office/powerpoint/2010/main" val="41375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20703-8CE1-4783-829A-A5C6DC7D3CF1}"/>
              </a:ext>
            </a:extLst>
          </p:cNvPr>
          <p:cNvSpPr>
            <a:spLocks noGrp="1"/>
          </p:cNvSpPr>
          <p:nvPr>
            <p:ph type="title"/>
          </p:nvPr>
        </p:nvSpPr>
        <p:spPr>
          <a:xfrm>
            <a:off x="1390287" y="685800"/>
            <a:ext cx="9884376" cy="1485900"/>
          </a:xfrm>
        </p:spPr>
        <p:txBody>
          <a:bodyPr>
            <a:normAutofit/>
          </a:bodyPr>
          <a:lstStyle/>
          <a:p>
            <a:r>
              <a:rPr lang="en-GB" dirty="0"/>
              <a:t>Definitions of culture</a:t>
            </a:r>
          </a:p>
        </p:txBody>
      </p:sp>
      <p:sp>
        <p:nvSpPr>
          <p:cNvPr id="3" name="Content Placeholder 2">
            <a:extLst>
              <a:ext uri="{FF2B5EF4-FFF2-40B4-BE49-F238E27FC236}">
                <a16:creationId xmlns:a16="http://schemas.microsoft.com/office/drawing/2014/main" xmlns="" id="{EAB1EC9F-F680-4E1A-B4E9-52E41D614F0F}"/>
              </a:ext>
            </a:extLst>
          </p:cNvPr>
          <p:cNvSpPr>
            <a:spLocks noGrp="1"/>
          </p:cNvSpPr>
          <p:nvPr>
            <p:ph idx="1"/>
          </p:nvPr>
        </p:nvSpPr>
        <p:spPr>
          <a:xfrm>
            <a:off x="1390286" y="1412776"/>
            <a:ext cx="6175168" cy="4454624"/>
          </a:xfrm>
        </p:spPr>
        <p:txBody>
          <a:bodyPr>
            <a:normAutofit lnSpcReduction="10000"/>
          </a:bodyPr>
          <a:lstStyle/>
          <a:p>
            <a:pPr marL="0" indent="0">
              <a:buNone/>
            </a:pPr>
            <a:r>
              <a:rPr lang="en-GB" sz="2000" dirty="0"/>
              <a:t>There are many different definitions of culture.</a:t>
            </a:r>
            <a:br>
              <a:rPr lang="en-GB" sz="2000" dirty="0"/>
            </a:br>
            <a:r>
              <a:rPr lang="en-GB" sz="2000" dirty="0"/>
              <a:t> Below are 4 of them.</a:t>
            </a:r>
          </a:p>
          <a:p>
            <a:pPr marL="457200" indent="-457200">
              <a:buAutoNum type="alphaUcPeriod"/>
            </a:pPr>
            <a:endParaRPr lang="en-GB" sz="1700" dirty="0"/>
          </a:p>
          <a:p>
            <a:pPr marL="457200" indent="-457200">
              <a:buAutoNum type="alphaUcPeriod"/>
            </a:pPr>
            <a:r>
              <a:rPr lang="en-GB" sz="2000" dirty="0"/>
              <a:t>Culture is a shared way of living. (Berry)</a:t>
            </a:r>
          </a:p>
          <a:p>
            <a:pPr marL="457200" indent="-457200">
              <a:buAutoNum type="alphaUcPeriod"/>
            </a:pPr>
            <a:r>
              <a:rPr lang="en-GB" sz="2000" dirty="0"/>
              <a:t>Culture is the learned and shared values, beliefs and behaviours of a group of interacting people. </a:t>
            </a:r>
            <a:br>
              <a:rPr lang="en-GB" sz="2000" dirty="0"/>
            </a:br>
            <a:r>
              <a:rPr lang="en-GB" sz="2000" dirty="0"/>
              <a:t>(Bennett M. )</a:t>
            </a:r>
          </a:p>
          <a:p>
            <a:pPr marL="457200" indent="-457200">
              <a:buAutoNum type="alphaUcPeriod"/>
            </a:pPr>
            <a:r>
              <a:rPr lang="en-GB" sz="2000" dirty="0"/>
              <a:t>Culture is a collective programming of the mind. (Hofstede)</a:t>
            </a:r>
          </a:p>
          <a:p>
            <a:pPr marL="457200" indent="-457200">
              <a:buAutoNum type="alphaUcPeriod"/>
            </a:pPr>
            <a:r>
              <a:rPr lang="en-GB" sz="2000" dirty="0"/>
              <a:t>Culture is the whole range of human activities which are learnt and not instinctive and which are transmitted from generation to generation through various learning process. ( J. Beattie)</a:t>
            </a:r>
          </a:p>
        </p:txBody>
      </p:sp>
      <p:pic>
        <p:nvPicPr>
          <p:cNvPr id="5" name="Picture 4">
            <a:extLst>
              <a:ext uri="{FF2B5EF4-FFF2-40B4-BE49-F238E27FC236}">
                <a16:creationId xmlns:a16="http://schemas.microsoft.com/office/drawing/2014/main" xmlns="" id="{C5EA6506-AAED-4EB2-A0B1-C367198FBCE2}"/>
              </a:ext>
            </a:extLst>
          </p:cNvPr>
          <p:cNvPicPr>
            <a:picLocks noChangeAspect="1"/>
          </p:cNvPicPr>
          <p:nvPr/>
        </p:nvPicPr>
        <p:blipFill rotWithShape="1">
          <a:blip r:embed="rId2"/>
          <a:srcRect t="4304" b="23624"/>
          <a:stretch/>
        </p:blipFill>
        <p:spPr>
          <a:xfrm>
            <a:off x="8059337" y="2401556"/>
            <a:ext cx="3210659" cy="3466681"/>
          </a:xfrm>
          <a:prstGeom prst="rect">
            <a:avLst/>
          </a:prstGeom>
        </p:spPr>
      </p:pic>
      <p:sp>
        <p:nvSpPr>
          <p:cNvPr id="4" name="Slide Number Placeholder 3">
            <a:extLst>
              <a:ext uri="{FF2B5EF4-FFF2-40B4-BE49-F238E27FC236}">
                <a16:creationId xmlns:a16="http://schemas.microsoft.com/office/drawing/2014/main" xmlns="" id="{55074E5A-2490-4A12-B59D-4FEFADF8533F}"/>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5</a:t>
            </a:fld>
            <a:endParaRPr lang="en-GB"/>
          </a:p>
        </p:txBody>
      </p:sp>
      <p:sp>
        <p:nvSpPr>
          <p:cNvPr id="7" name="TextBox 6">
            <a:extLst>
              <a:ext uri="{FF2B5EF4-FFF2-40B4-BE49-F238E27FC236}">
                <a16:creationId xmlns:a16="http://schemas.microsoft.com/office/drawing/2014/main" xmlns="" id="{6CD2397C-191F-4E35-853B-CC4DA8D06F05}"/>
              </a:ext>
            </a:extLst>
          </p:cNvPr>
          <p:cNvSpPr txBox="1"/>
          <p:nvPr/>
        </p:nvSpPr>
        <p:spPr>
          <a:xfrm>
            <a:off x="9470268" y="5867399"/>
            <a:ext cx="1799727" cy="215443"/>
          </a:xfrm>
          <a:prstGeom prst="rect">
            <a:avLst/>
          </a:prstGeom>
          <a:noFill/>
        </p:spPr>
        <p:txBody>
          <a:bodyPr wrap="square">
            <a:spAutoFit/>
          </a:bodyPr>
          <a:lstStyle/>
          <a:p>
            <a:r>
              <a:rPr lang="en-GB" sz="800" dirty="0"/>
              <a:t>https://www.pexels.com/search/free/</a:t>
            </a:r>
          </a:p>
        </p:txBody>
      </p:sp>
    </p:spTree>
    <p:extLst>
      <p:ext uri="{BB962C8B-B14F-4D97-AF65-F5344CB8AC3E}">
        <p14:creationId xmlns:p14="http://schemas.microsoft.com/office/powerpoint/2010/main" val="46731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9E4275-29A1-49B7-A331-53234E0EABFC}"/>
              </a:ext>
            </a:extLst>
          </p:cNvPr>
          <p:cNvSpPr>
            <a:spLocks noGrp="1"/>
          </p:cNvSpPr>
          <p:nvPr>
            <p:ph type="title"/>
          </p:nvPr>
        </p:nvSpPr>
        <p:spPr>
          <a:xfrm>
            <a:off x="1371243" y="685800"/>
            <a:ext cx="9598700" cy="726976"/>
          </a:xfrm>
        </p:spPr>
        <p:txBody>
          <a:bodyPr/>
          <a:lstStyle/>
          <a:p>
            <a:r>
              <a:rPr lang="en-GB" dirty="0"/>
              <a:t>Describing culture</a:t>
            </a:r>
          </a:p>
        </p:txBody>
      </p:sp>
      <p:sp>
        <p:nvSpPr>
          <p:cNvPr id="3" name="Content Placeholder 2">
            <a:extLst>
              <a:ext uri="{FF2B5EF4-FFF2-40B4-BE49-F238E27FC236}">
                <a16:creationId xmlns:a16="http://schemas.microsoft.com/office/drawing/2014/main" xmlns="" id="{4FC6BF72-5C73-45C0-AFF0-0107F8F019C4}"/>
              </a:ext>
            </a:extLst>
          </p:cNvPr>
          <p:cNvSpPr>
            <a:spLocks noGrp="1"/>
          </p:cNvSpPr>
          <p:nvPr>
            <p:ph idx="1"/>
          </p:nvPr>
        </p:nvSpPr>
        <p:spPr>
          <a:xfrm>
            <a:off x="1371243" y="1556792"/>
            <a:ext cx="9598700" cy="4310608"/>
          </a:xfrm>
        </p:spPr>
        <p:txBody>
          <a:bodyPr>
            <a:normAutofit/>
          </a:bodyPr>
          <a:lstStyle/>
          <a:p>
            <a:pPr marL="0" indent="0">
              <a:buNone/>
            </a:pPr>
            <a:r>
              <a:rPr lang="en-GB" dirty="0"/>
              <a:t>Having read the definitions which one do you think is the best way to describe culture?</a:t>
            </a:r>
          </a:p>
          <a:p>
            <a:pPr marL="0" indent="0">
              <a:buNone/>
            </a:pPr>
            <a:r>
              <a:rPr lang="en-GB" dirty="0"/>
              <a:t> </a:t>
            </a:r>
          </a:p>
          <a:p>
            <a:pPr marL="0" indent="0">
              <a:buNone/>
            </a:pPr>
            <a:r>
              <a:rPr lang="en-GB" dirty="0"/>
              <a:t>Is it? </a:t>
            </a:r>
          </a:p>
          <a:p>
            <a:pPr marL="0" indent="0">
              <a:buNone/>
            </a:pPr>
            <a:r>
              <a:rPr lang="en-GB" dirty="0"/>
              <a:t>A</a:t>
            </a:r>
          </a:p>
          <a:p>
            <a:pPr marL="0" indent="0">
              <a:buNone/>
            </a:pPr>
            <a:r>
              <a:rPr lang="en-GB" dirty="0"/>
              <a:t>B </a:t>
            </a:r>
          </a:p>
          <a:p>
            <a:pPr marL="0" indent="0">
              <a:buNone/>
            </a:pPr>
            <a:r>
              <a:rPr lang="en-GB" dirty="0"/>
              <a:t>C </a:t>
            </a:r>
          </a:p>
          <a:p>
            <a:pPr marL="0" indent="0">
              <a:buNone/>
            </a:pPr>
            <a:r>
              <a:rPr lang="en-GB" dirty="0"/>
              <a:t>D</a:t>
            </a:r>
          </a:p>
          <a:p>
            <a:pPr marL="0" indent="0">
              <a:buNone/>
            </a:pPr>
            <a:r>
              <a:rPr lang="en-GB" dirty="0"/>
              <a:t>Why do you think this one is the best description?</a:t>
            </a:r>
          </a:p>
          <a:p>
            <a:pPr marL="0" indent="0">
              <a:buNone/>
            </a:pPr>
            <a:endParaRPr lang="en-GB" dirty="0"/>
          </a:p>
        </p:txBody>
      </p:sp>
      <p:sp>
        <p:nvSpPr>
          <p:cNvPr id="4" name="Slide Number Placeholder 3">
            <a:extLst>
              <a:ext uri="{FF2B5EF4-FFF2-40B4-BE49-F238E27FC236}">
                <a16:creationId xmlns:a16="http://schemas.microsoft.com/office/drawing/2014/main" xmlns="" id="{46320198-5E4B-49EB-870A-1C8F501C06CD}"/>
              </a:ext>
            </a:extLst>
          </p:cNvPr>
          <p:cNvSpPr>
            <a:spLocks noGrp="1"/>
          </p:cNvSpPr>
          <p:nvPr>
            <p:ph type="sldNum" sz="quarter" idx="12"/>
          </p:nvPr>
        </p:nvSpPr>
        <p:spPr/>
        <p:txBody>
          <a:bodyPr/>
          <a:lstStyle/>
          <a:p>
            <a:fld id="{C014DD1E-5D91-48A3-AD6D-45FBA980D106}" type="slidenum">
              <a:rPr lang="en-GB" smtClean="0"/>
              <a:t>6</a:t>
            </a:fld>
            <a:endParaRPr lang="en-GB"/>
          </a:p>
        </p:txBody>
      </p:sp>
      <p:pic>
        <p:nvPicPr>
          <p:cNvPr id="5" name="Picture 4">
            <a:extLst>
              <a:ext uri="{FF2B5EF4-FFF2-40B4-BE49-F238E27FC236}">
                <a16:creationId xmlns:a16="http://schemas.microsoft.com/office/drawing/2014/main" xmlns="" id="{8DAB7265-0E97-41FD-B26A-BFFF3016D660}"/>
              </a:ext>
            </a:extLst>
          </p:cNvPr>
          <p:cNvPicPr>
            <a:picLocks noChangeAspect="1"/>
          </p:cNvPicPr>
          <p:nvPr/>
        </p:nvPicPr>
        <p:blipFill>
          <a:blip r:embed="rId2"/>
          <a:stretch>
            <a:fillRect/>
          </a:stretch>
        </p:blipFill>
        <p:spPr>
          <a:xfrm>
            <a:off x="10518800" y="5301208"/>
            <a:ext cx="902286" cy="896190"/>
          </a:xfrm>
          <a:prstGeom prst="rect">
            <a:avLst/>
          </a:prstGeom>
        </p:spPr>
      </p:pic>
    </p:spTree>
    <p:extLst>
      <p:ext uri="{BB962C8B-B14F-4D97-AF65-F5344CB8AC3E}">
        <p14:creationId xmlns:p14="http://schemas.microsoft.com/office/powerpoint/2010/main" val="92970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85EED-7500-4C76-9F12-4B297A379018}"/>
              </a:ext>
            </a:extLst>
          </p:cNvPr>
          <p:cNvSpPr>
            <a:spLocks noGrp="1"/>
          </p:cNvSpPr>
          <p:nvPr>
            <p:ph type="title"/>
          </p:nvPr>
        </p:nvSpPr>
        <p:spPr>
          <a:xfrm>
            <a:off x="1390287" y="685800"/>
            <a:ext cx="9884376" cy="1485900"/>
          </a:xfrm>
        </p:spPr>
        <p:txBody>
          <a:bodyPr>
            <a:normAutofit/>
          </a:bodyPr>
          <a:lstStyle/>
          <a:p>
            <a:r>
              <a:rPr lang="en-GB" dirty="0"/>
              <a:t>Cultural contact lenses</a:t>
            </a:r>
          </a:p>
        </p:txBody>
      </p:sp>
      <p:sp>
        <p:nvSpPr>
          <p:cNvPr id="3" name="Content Placeholder 2">
            <a:extLst>
              <a:ext uri="{FF2B5EF4-FFF2-40B4-BE49-F238E27FC236}">
                <a16:creationId xmlns:a16="http://schemas.microsoft.com/office/drawing/2014/main" xmlns="" id="{16C3749B-DAAF-4FB7-B9DD-AF714ADB0DBF}"/>
              </a:ext>
            </a:extLst>
          </p:cNvPr>
          <p:cNvSpPr>
            <a:spLocks noGrp="1"/>
          </p:cNvSpPr>
          <p:nvPr>
            <p:ph idx="1"/>
          </p:nvPr>
        </p:nvSpPr>
        <p:spPr>
          <a:xfrm>
            <a:off x="1390286" y="2286000"/>
            <a:ext cx="6175168" cy="3581400"/>
          </a:xfrm>
        </p:spPr>
        <p:txBody>
          <a:bodyPr>
            <a:normAutofit/>
          </a:bodyPr>
          <a:lstStyle/>
          <a:p>
            <a:pPr marL="0" indent="0">
              <a:buNone/>
            </a:pPr>
            <a:r>
              <a:rPr lang="en-GB" dirty="0"/>
              <a:t>A very simple way to think about different cultures is to think of each culture as having a different set of coloured contact lenses, some colours are more similar and others a greater contrast. </a:t>
            </a:r>
          </a:p>
          <a:p>
            <a:pPr marL="0" indent="0">
              <a:buNone/>
            </a:pPr>
            <a:r>
              <a:rPr lang="en-GB" dirty="0"/>
              <a:t>At birth a baby is given the contact lenses of his or her culture through which they start and continue to view the world. </a:t>
            </a:r>
          </a:p>
        </p:txBody>
      </p:sp>
      <p:pic>
        <p:nvPicPr>
          <p:cNvPr id="7" name="Picture 6" descr="A baby lying on a blanket&#10;&#10;Description automatically generated with medium confidence">
            <a:extLst>
              <a:ext uri="{FF2B5EF4-FFF2-40B4-BE49-F238E27FC236}">
                <a16:creationId xmlns:a16="http://schemas.microsoft.com/office/drawing/2014/main" xmlns="" id="{E1119196-0B51-48C9-AD71-753FD3E66C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88" b="3"/>
          <a:stretch/>
        </p:blipFill>
        <p:spPr>
          <a:xfrm>
            <a:off x="8059337" y="2401556"/>
            <a:ext cx="3210659" cy="3466681"/>
          </a:xfrm>
          <a:prstGeom prst="rect">
            <a:avLst/>
          </a:prstGeom>
        </p:spPr>
      </p:pic>
      <p:sp>
        <p:nvSpPr>
          <p:cNvPr id="4" name="Slide Number Placeholder 3">
            <a:extLst>
              <a:ext uri="{FF2B5EF4-FFF2-40B4-BE49-F238E27FC236}">
                <a16:creationId xmlns:a16="http://schemas.microsoft.com/office/drawing/2014/main" xmlns="" id="{0ABF589B-5F46-4B21-B48C-E00756BA76F8}"/>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7</a:t>
            </a:fld>
            <a:endParaRPr lang="en-GB"/>
          </a:p>
        </p:txBody>
      </p:sp>
    </p:spTree>
    <p:extLst>
      <p:ext uri="{BB962C8B-B14F-4D97-AF65-F5344CB8AC3E}">
        <p14:creationId xmlns:p14="http://schemas.microsoft.com/office/powerpoint/2010/main" val="350508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8B6B86-B431-4647-8C1A-EEDC920D9BB4}"/>
              </a:ext>
            </a:extLst>
          </p:cNvPr>
          <p:cNvSpPr>
            <a:spLocks noGrp="1"/>
          </p:cNvSpPr>
          <p:nvPr>
            <p:ph type="title"/>
          </p:nvPr>
        </p:nvSpPr>
        <p:spPr/>
        <p:txBody>
          <a:bodyPr/>
          <a:lstStyle/>
          <a:p>
            <a:r>
              <a:rPr lang="en-GB" dirty="0"/>
              <a:t>Iceberg theory of culture </a:t>
            </a:r>
            <a:r>
              <a:rPr lang="en-GB" sz="1400" dirty="0"/>
              <a:t>Edward T. Hall</a:t>
            </a:r>
            <a:br>
              <a:rPr lang="en-GB" sz="1400" dirty="0"/>
            </a:br>
            <a:r>
              <a:rPr lang="en-GB" sz="2000" dirty="0"/>
              <a:t>A model for thinking about culture</a:t>
            </a:r>
          </a:p>
        </p:txBody>
      </p:sp>
      <p:sp>
        <p:nvSpPr>
          <p:cNvPr id="4" name="Slide Number Placeholder 3">
            <a:extLst>
              <a:ext uri="{FF2B5EF4-FFF2-40B4-BE49-F238E27FC236}">
                <a16:creationId xmlns:a16="http://schemas.microsoft.com/office/drawing/2014/main" xmlns="" id="{18A588C3-A239-4031-A8A1-8DB262DEFAB8}"/>
              </a:ext>
            </a:extLst>
          </p:cNvPr>
          <p:cNvSpPr>
            <a:spLocks noGrp="1"/>
          </p:cNvSpPr>
          <p:nvPr>
            <p:ph type="sldNum" sz="quarter" idx="12"/>
          </p:nvPr>
        </p:nvSpPr>
        <p:spPr/>
        <p:txBody>
          <a:bodyPr/>
          <a:lstStyle/>
          <a:p>
            <a:fld id="{C014DD1E-5D91-48A3-AD6D-45FBA980D106}" type="slidenum">
              <a:rPr lang="en-GB" smtClean="0"/>
              <a:t>8</a:t>
            </a:fld>
            <a:endParaRPr lang="en-GB"/>
          </a:p>
        </p:txBody>
      </p:sp>
      <p:sp>
        <p:nvSpPr>
          <p:cNvPr id="6" name="TextBox 5">
            <a:extLst>
              <a:ext uri="{FF2B5EF4-FFF2-40B4-BE49-F238E27FC236}">
                <a16:creationId xmlns:a16="http://schemas.microsoft.com/office/drawing/2014/main" xmlns="" id="{89AD3491-9A65-41DC-9207-1235AD27ED15}"/>
              </a:ext>
            </a:extLst>
          </p:cNvPr>
          <p:cNvSpPr txBox="1"/>
          <p:nvPr/>
        </p:nvSpPr>
        <p:spPr>
          <a:xfrm>
            <a:off x="3718148" y="1628800"/>
            <a:ext cx="3384376" cy="1323439"/>
          </a:xfrm>
          <a:prstGeom prst="rect">
            <a:avLst/>
          </a:prstGeom>
          <a:noFill/>
        </p:spPr>
        <p:txBody>
          <a:bodyPr wrap="square" rtlCol="0">
            <a:spAutoFit/>
          </a:bodyPr>
          <a:lstStyle/>
          <a:p>
            <a:pPr algn="ctr"/>
            <a:r>
              <a:rPr lang="en-GB" sz="2000" dirty="0">
                <a:solidFill>
                  <a:srgbClr val="004680"/>
                </a:solidFill>
              </a:rPr>
              <a:t>Music,</a:t>
            </a:r>
            <a:br>
              <a:rPr lang="en-GB" sz="2000" dirty="0">
                <a:solidFill>
                  <a:srgbClr val="004680"/>
                </a:solidFill>
              </a:rPr>
            </a:br>
            <a:r>
              <a:rPr lang="en-GB" sz="2000" dirty="0">
                <a:solidFill>
                  <a:srgbClr val="004680"/>
                </a:solidFill>
              </a:rPr>
              <a:t>art, architecture, </a:t>
            </a:r>
            <a:br>
              <a:rPr lang="en-GB" sz="2000" dirty="0">
                <a:solidFill>
                  <a:srgbClr val="004680"/>
                </a:solidFill>
              </a:rPr>
            </a:br>
            <a:r>
              <a:rPr lang="en-GB" sz="2000" dirty="0">
                <a:solidFill>
                  <a:srgbClr val="004680"/>
                </a:solidFill>
              </a:rPr>
              <a:t>food, drink,</a:t>
            </a:r>
          </a:p>
          <a:p>
            <a:pPr algn="ctr"/>
            <a:r>
              <a:rPr lang="en-GB" sz="2000" dirty="0">
                <a:solidFill>
                  <a:srgbClr val="004680"/>
                </a:solidFill>
              </a:rPr>
              <a:t>dress, language</a:t>
            </a:r>
          </a:p>
        </p:txBody>
      </p:sp>
      <p:sp>
        <p:nvSpPr>
          <p:cNvPr id="7" name="TextBox 6">
            <a:extLst>
              <a:ext uri="{FF2B5EF4-FFF2-40B4-BE49-F238E27FC236}">
                <a16:creationId xmlns:a16="http://schemas.microsoft.com/office/drawing/2014/main" xmlns="" id="{352C0FD0-B1CF-47B9-ABA8-3FE07958F0E0}"/>
              </a:ext>
            </a:extLst>
          </p:cNvPr>
          <p:cNvSpPr txBox="1"/>
          <p:nvPr/>
        </p:nvSpPr>
        <p:spPr>
          <a:xfrm>
            <a:off x="3043041" y="3702288"/>
            <a:ext cx="5184576" cy="1938992"/>
          </a:xfrm>
          <a:prstGeom prst="rect">
            <a:avLst/>
          </a:prstGeom>
          <a:noFill/>
        </p:spPr>
        <p:txBody>
          <a:bodyPr wrap="square" rtlCol="0">
            <a:spAutoFit/>
          </a:bodyPr>
          <a:lstStyle/>
          <a:p>
            <a:pPr algn="ctr"/>
            <a:r>
              <a:rPr lang="en-GB" sz="2000" dirty="0">
                <a:solidFill>
                  <a:srgbClr val="004680"/>
                </a:solidFill>
              </a:rPr>
              <a:t>Values and thought patterns.</a:t>
            </a:r>
          </a:p>
          <a:p>
            <a:pPr algn="ctr"/>
            <a:r>
              <a:rPr lang="en-GB" sz="2000" dirty="0">
                <a:solidFill>
                  <a:srgbClr val="004680"/>
                </a:solidFill>
              </a:rPr>
              <a:t>Attitudes to family and group orientations.</a:t>
            </a:r>
          </a:p>
          <a:p>
            <a:pPr algn="ctr"/>
            <a:r>
              <a:rPr lang="en-GB" sz="2000" dirty="0">
                <a:solidFill>
                  <a:srgbClr val="004680"/>
                </a:solidFill>
              </a:rPr>
              <a:t>Attitudes to time.</a:t>
            </a:r>
            <a:br>
              <a:rPr lang="en-GB" sz="2000" dirty="0">
                <a:solidFill>
                  <a:srgbClr val="004680"/>
                </a:solidFill>
              </a:rPr>
            </a:br>
            <a:r>
              <a:rPr lang="en-GB" sz="2000" dirty="0">
                <a:solidFill>
                  <a:srgbClr val="004680"/>
                </a:solidFill>
              </a:rPr>
              <a:t>How we communicate.</a:t>
            </a:r>
            <a:br>
              <a:rPr lang="en-GB" sz="2000" dirty="0">
                <a:solidFill>
                  <a:srgbClr val="004680"/>
                </a:solidFill>
              </a:rPr>
            </a:br>
            <a:r>
              <a:rPr lang="en-GB" sz="2000" dirty="0">
                <a:solidFill>
                  <a:srgbClr val="004680"/>
                </a:solidFill>
              </a:rPr>
              <a:t>How we use space.</a:t>
            </a:r>
            <a:br>
              <a:rPr lang="en-GB" sz="2000" dirty="0">
                <a:solidFill>
                  <a:srgbClr val="004680"/>
                </a:solidFill>
              </a:rPr>
            </a:br>
            <a:endParaRPr lang="en-GB" sz="2000" dirty="0">
              <a:solidFill>
                <a:srgbClr val="004680"/>
              </a:solidFill>
            </a:endParaRPr>
          </a:p>
        </p:txBody>
      </p:sp>
      <p:sp>
        <p:nvSpPr>
          <p:cNvPr id="8" name="TextBox 7">
            <a:extLst>
              <a:ext uri="{FF2B5EF4-FFF2-40B4-BE49-F238E27FC236}">
                <a16:creationId xmlns:a16="http://schemas.microsoft.com/office/drawing/2014/main" xmlns="" id="{8C943F49-2363-4129-BEE4-1FDC20E92F3A}"/>
              </a:ext>
            </a:extLst>
          </p:cNvPr>
          <p:cNvSpPr txBox="1"/>
          <p:nvPr/>
        </p:nvSpPr>
        <p:spPr>
          <a:xfrm>
            <a:off x="1557908" y="2492896"/>
            <a:ext cx="2160240" cy="707886"/>
          </a:xfrm>
          <a:prstGeom prst="rect">
            <a:avLst/>
          </a:prstGeom>
          <a:noFill/>
        </p:spPr>
        <p:txBody>
          <a:bodyPr wrap="square" rtlCol="0">
            <a:spAutoFit/>
          </a:bodyPr>
          <a:lstStyle/>
          <a:p>
            <a:r>
              <a:rPr lang="en-GB" sz="2000" dirty="0">
                <a:solidFill>
                  <a:srgbClr val="004680"/>
                </a:solidFill>
              </a:rPr>
              <a:t>Visible cultural practises</a:t>
            </a:r>
          </a:p>
        </p:txBody>
      </p:sp>
      <p:sp>
        <p:nvSpPr>
          <p:cNvPr id="9" name="TextBox 8">
            <a:extLst>
              <a:ext uri="{FF2B5EF4-FFF2-40B4-BE49-F238E27FC236}">
                <a16:creationId xmlns:a16="http://schemas.microsoft.com/office/drawing/2014/main" xmlns="" id="{FBEC2500-DE9F-401E-AD76-6DDE938D3DB3}"/>
              </a:ext>
            </a:extLst>
          </p:cNvPr>
          <p:cNvSpPr txBox="1"/>
          <p:nvPr/>
        </p:nvSpPr>
        <p:spPr>
          <a:xfrm>
            <a:off x="1197868" y="4671784"/>
            <a:ext cx="1368152" cy="1015663"/>
          </a:xfrm>
          <a:prstGeom prst="rect">
            <a:avLst/>
          </a:prstGeom>
          <a:noFill/>
        </p:spPr>
        <p:txBody>
          <a:bodyPr wrap="square" rtlCol="0">
            <a:spAutoFit/>
          </a:bodyPr>
          <a:lstStyle/>
          <a:p>
            <a:r>
              <a:rPr lang="en-GB" sz="2000" dirty="0">
                <a:solidFill>
                  <a:srgbClr val="004680"/>
                </a:solidFill>
              </a:rPr>
              <a:t>Hidden ways of culture</a:t>
            </a:r>
          </a:p>
        </p:txBody>
      </p:sp>
      <p:sp>
        <p:nvSpPr>
          <p:cNvPr id="15" name="Freeform: Shape 14">
            <a:extLst>
              <a:ext uri="{FF2B5EF4-FFF2-40B4-BE49-F238E27FC236}">
                <a16:creationId xmlns:a16="http://schemas.microsoft.com/office/drawing/2014/main" xmlns="" id="{743693B2-5782-4B60-963D-81B99FDAC733}"/>
              </a:ext>
            </a:extLst>
          </p:cNvPr>
          <p:cNvSpPr/>
          <p:nvPr/>
        </p:nvSpPr>
        <p:spPr>
          <a:xfrm>
            <a:off x="2763701" y="1556792"/>
            <a:ext cx="5381625" cy="4526294"/>
          </a:xfrm>
          <a:custGeom>
            <a:avLst/>
            <a:gdLst>
              <a:gd name="connsiteX0" fmla="*/ 38100 w 5381625"/>
              <a:gd name="connsiteY0" fmla="*/ 4324350 h 4526294"/>
              <a:gd name="connsiteX1" fmla="*/ 9525 w 5381625"/>
              <a:gd name="connsiteY1" fmla="*/ 4276725 h 4526294"/>
              <a:gd name="connsiteX2" fmla="*/ 0 w 5381625"/>
              <a:gd name="connsiteY2" fmla="*/ 4248150 h 4526294"/>
              <a:gd name="connsiteX3" fmla="*/ 9525 w 5381625"/>
              <a:gd name="connsiteY3" fmla="*/ 3971925 h 4526294"/>
              <a:gd name="connsiteX4" fmla="*/ 28575 w 5381625"/>
              <a:gd name="connsiteY4" fmla="*/ 3914775 h 4526294"/>
              <a:gd name="connsiteX5" fmla="*/ 38100 w 5381625"/>
              <a:gd name="connsiteY5" fmla="*/ 3857625 h 4526294"/>
              <a:gd name="connsiteX6" fmla="*/ 47625 w 5381625"/>
              <a:gd name="connsiteY6" fmla="*/ 3810000 h 4526294"/>
              <a:gd name="connsiteX7" fmla="*/ 57150 w 5381625"/>
              <a:gd name="connsiteY7" fmla="*/ 3771900 h 4526294"/>
              <a:gd name="connsiteX8" fmla="*/ 85725 w 5381625"/>
              <a:gd name="connsiteY8" fmla="*/ 3733800 h 4526294"/>
              <a:gd name="connsiteX9" fmla="*/ 114300 w 5381625"/>
              <a:gd name="connsiteY9" fmla="*/ 3619500 h 4526294"/>
              <a:gd name="connsiteX10" fmla="*/ 142875 w 5381625"/>
              <a:gd name="connsiteY10" fmla="*/ 3562350 h 4526294"/>
              <a:gd name="connsiteX11" fmla="*/ 152400 w 5381625"/>
              <a:gd name="connsiteY11" fmla="*/ 3533775 h 4526294"/>
              <a:gd name="connsiteX12" fmla="*/ 180975 w 5381625"/>
              <a:gd name="connsiteY12" fmla="*/ 3505200 h 4526294"/>
              <a:gd name="connsiteX13" fmla="*/ 219075 w 5381625"/>
              <a:gd name="connsiteY13" fmla="*/ 3438525 h 4526294"/>
              <a:gd name="connsiteX14" fmla="*/ 295275 w 5381625"/>
              <a:gd name="connsiteY14" fmla="*/ 3286125 h 4526294"/>
              <a:gd name="connsiteX15" fmla="*/ 352425 w 5381625"/>
              <a:gd name="connsiteY15" fmla="*/ 3181350 h 4526294"/>
              <a:gd name="connsiteX16" fmla="*/ 428625 w 5381625"/>
              <a:gd name="connsiteY16" fmla="*/ 3028950 h 4526294"/>
              <a:gd name="connsiteX17" fmla="*/ 438150 w 5381625"/>
              <a:gd name="connsiteY17" fmla="*/ 2990850 h 4526294"/>
              <a:gd name="connsiteX18" fmla="*/ 485775 w 5381625"/>
              <a:gd name="connsiteY18" fmla="*/ 2905125 h 4526294"/>
              <a:gd name="connsiteX19" fmla="*/ 504825 w 5381625"/>
              <a:gd name="connsiteY19" fmla="*/ 2867025 h 4526294"/>
              <a:gd name="connsiteX20" fmla="*/ 523875 w 5381625"/>
              <a:gd name="connsiteY20" fmla="*/ 2838450 h 4526294"/>
              <a:gd name="connsiteX21" fmla="*/ 542925 w 5381625"/>
              <a:gd name="connsiteY21" fmla="*/ 2781300 h 4526294"/>
              <a:gd name="connsiteX22" fmla="*/ 561975 w 5381625"/>
              <a:gd name="connsiteY22" fmla="*/ 2733675 h 4526294"/>
              <a:gd name="connsiteX23" fmla="*/ 581025 w 5381625"/>
              <a:gd name="connsiteY23" fmla="*/ 2657475 h 4526294"/>
              <a:gd name="connsiteX24" fmla="*/ 590550 w 5381625"/>
              <a:gd name="connsiteY24" fmla="*/ 2628900 h 4526294"/>
              <a:gd name="connsiteX25" fmla="*/ 619125 w 5381625"/>
              <a:gd name="connsiteY25" fmla="*/ 2543175 h 4526294"/>
              <a:gd name="connsiteX26" fmla="*/ 647700 w 5381625"/>
              <a:gd name="connsiteY26" fmla="*/ 2486025 h 4526294"/>
              <a:gd name="connsiteX27" fmla="*/ 676275 w 5381625"/>
              <a:gd name="connsiteY27" fmla="*/ 2409825 h 4526294"/>
              <a:gd name="connsiteX28" fmla="*/ 695325 w 5381625"/>
              <a:gd name="connsiteY28" fmla="*/ 2381250 h 4526294"/>
              <a:gd name="connsiteX29" fmla="*/ 714375 w 5381625"/>
              <a:gd name="connsiteY29" fmla="*/ 2343150 h 4526294"/>
              <a:gd name="connsiteX30" fmla="*/ 752475 w 5381625"/>
              <a:gd name="connsiteY30" fmla="*/ 2276475 h 4526294"/>
              <a:gd name="connsiteX31" fmla="*/ 771525 w 5381625"/>
              <a:gd name="connsiteY31" fmla="*/ 2200275 h 4526294"/>
              <a:gd name="connsiteX32" fmla="*/ 790575 w 5381625"/>
              <a:gd name="connsiteY32" fmla="*/ 2124075 h 4526294"/>
              <a:gd name="connsiteX33" fmla="*/ 800100 w 5381625"/>
              <a:gd name="connsiteY33" fmla="*/ 2085975 h 4526294"/>
              <a:gd name="connsiteX34" fmla="*/ 809625 w 5381625"/>
              <a:gd name="connsiteY34" fmla="*/ 2057400 h 4526294"/>
              <a:gd name="connsiteX35" fmla="*/ 828675 w 5381625"/>
              <a:gd name="connsiteY35" fmla="*/ 2009775 h 4526294"/>
              <a:gd name="connsiteX36" fmla="*/ 838200 w 5381625"/>
              <a:gd name="connsiteY36" fmla="*/ 1971675 h 4526294"/>
              <a:gd name="connsiteX37" fmla="*/ 857250 w 5381625"/>
              <a:gd name="connsiteY37" fmla="*/ 1943100 h 4526294"/>
              <a:gd name="connsiteX38" fmla="*/ 866775 w 5381625"/>
              <a:gd name="connsiteY38" fmla="*/ 1914525 h 4526294"/>
              <a:gd name="connsiteX39" fmla="*/ 885825 w 5381625"/>
              <a:gd name="connsiteY39" fmla="*/ 1885950 h 4526294"/>
              <a:gd name="connsiteX40" fmla="*/ 904875 w 5381625"/>
              <a:gd name="connsiteY40" fmla="*/ 1809750 h 4526294"/>
              <a:gd name="connsiteX41" fmla="*/ 914400 w 5381625"/>
              <a:gd name="connsiteY41" fmla="*/ 1781175 h 4526294"/>
              <a:gd name="connsiteX42" fmla="*/ 923925 w 5381625"/>
              <a:gd name="connsiteY42" fmla="*/ 1724025 h 4526294"/>
              <a:gd name="connsiteX43" fmla="*/ 952500 w 5381625"/>
              <a:gd name="connsiteY43" fmla="*/ 1685925 h 4526294"/>
              <a:gd name="connsiteX44" fmla="*/ 962025 w 5381625"/>
              <a:gd name="connsiteY44" fmla="*/ 1638300 h 4526294"/>
              <a:gd name="connsiteX45" fmla="*/ 981075 w 5381625"/>
              <a:gd name="connsiteY45" fmla="*/ 1600200 h 4526294"/>
              <a:gd name="connsiteX46" fmla="*/ 1000125 w 5381625"/>
              <a:gd name="connsiteY46" fmla="*/ 1543050 h 4526294"/>
              <a:gd name="connsiteX47" fmla="*/ 1028700 w 5381625"/>
              <a:gd name="connsiteY47" fmla="*/ 1476375 h 4526294"/>
              <a:gd name="connsiteX48" fmla="*/ 1038225 w 5381625"/>
              <a:gd name="connsiteY48" fmla="*/ 1409700 h 4526294"/>
              <a:gd name="connsiteX49" fmla="*/ 1047750 w 5381625"/>
              <a:gd name="connsiteY49" fmla="*/ 1362075 h 4526294"/>
              <a:gd name="connsiteX50" fmla="*/ 1057275 w 5381625"/>
              <a:gd name="connsiteY50" fmla="*/ 1285875 h 4526294"/>
              <a:gd name="connsiteX51" fmla="*/ 1076325 w 5381625"/>
              <a:gd name="connsiteY51" fmla="*/ 1219200 h 4526294"/>
              <a:gd name="connsiteX52" fmla="*/ 1085850 w 5381625"/>
              <a:gd name="connsiteY52" fmla="*/ 1181100 h 4526294"/>
              <a:gd name="connsiteX53" fmla="*/ 1104900 w 5381625"/>
              <a:gd name="connsiteY53" fmla="*/ 1123950 h 4526294"/>
              <a:gd name="connsiteX54" fmla="*/ 1114425 w 5381625"/>
              <a:gd name="connsiteY54" fmla="*/ 1095375 h 4526294"/>
              <a:gd name="connsiteX55" fmla="*/ 1123950 w 5381625"/>
              <a:gd name="connsiteY55" fmla="*/ 1038225 h 4526294"/>
              <a:gd name="connsiteX56" fmla="*/ 1133475 w 5381625"/>
              <a:gd name="connsiteY56" fmla="*/ 1009650 h 4526294"/>
              <a:gd name="connsiteX57" fmla="*/ 1143000 w 5381625"/>
              <a:gd name="connsiteY57" fmla="*/ 971550 h 4526294"/>
              <a:gd name="connsiteX58" fmla="*/ 1152525 w 5381625"/>
              <a:gd name="connsiteY58" fmla="*/ 942975 h 4526294"/>
              <a:gd name="connsiteX59" fmla="*/ 1162050 w 5381625"/>
              <a:gd name="connsiteY59" fmla="*/ 895350 h 4526294"/>
              <a:gd name="connsiteX60" fmla="*/ 1171575 w 5381625"/>
              <a:gd name="connsiteY60" fmla="*/ 866775 h 4526294"/>
              <a:gd name="connsiteX61" fmla="*/ 1190625 w 5381625"/>
              <a:gd name="connsiteY61" fmla="*/ 790575 h 4526294"/>
              <a:gd name="connsiteX62" fmla="*/ 1200150 w 5381625"/>
              <a:gd name="connsiteY62" fmla="*/ 762000 h 4526294"/>
              <a:gd name="connsiteX63" fmla="*/ 1247775 w 5381625"/>
              <a:gd name="connsiteY63" fmla="*/ 695325 h 4526294"/>
              <a:gd name="connsiteX64" fmla="*/ 1295400 w 5381625"/>
              <a:gd name="connsiteY64" fmla="*/ 628650 h 4526294"/>
              <a:gd name="connsiteX65" fmla="*/ 1314450 w 5381625"/>
              <a:gd name="connsiteY65" fmla="*/ 590550 h 4526294"/>
              <a:gd name="connsiteX66" fmla="*/ 1381125 w 5381625"/>
              <a:gd name="connsiteY66" fmla="*/ 523875 h 4526294"/>
              <a:gd name="connsiteX67" fmla="*/ 1400175 w 5381625"/>
              <a:gd name="connsiteY67" fmla="*/ 495300 h 4526294"/>
              <a:gd name="connsiteX68" fmla="*/ 1428750 w 5381625"/>
              <a:gd name="connsiteY68" fmla="*/ 476250 h 4526294"/>
              <a:gd name="connsiteX69" fmla="*/ 1457325 w 5381625"/>
              <a:gd name="connsiteY69" fmla="*/ 428625 h 4526294"/>
              <a:gd name="connsiteX70" fmla="*/ 1485900 w 5381625"/>
              <a:gd name="connsiteY70" fmla="*/ 409575 h 4526294"/>
              <a:gd name="connsiteX71" fmla="*/ 1543050 w 5381625"/>
              <a:gd name="connsiteY71" fmla="*/ 361950 h 4526294"/>
              <a:gd name="connsiteX72" fmla="*/ 1571625 w 5381625"/>
              <a:gd name="connsiteY72" fmla="*/ 323850 h 4526294"/>
              <a:gd name="connsiteX73" fmla="*/ 1657350 w 5381625"/>
              <a:gd name="connsiteY73" fmla="*/ 247650 h 4526294"/>
              <a:gd name="connsiteX74" fmla="*/ 1676400 w 5381625"/>
              <a:gd name="connsiteY74" fmla="*/ 209550 h 4526294"/>
              <a:gd name="connsiteX75" fmla="*/ 1714500 w 5381625"/>
              <a:gd name="connsiteY75" fmla="*/ 190500 h 4526294"/>
              <a:gd name="connsiteX76" fmla="*/ 1743075 w 5381625"/>
              <a:gd name="connsiteY76" fmla="*/ 171450 h 4526294"/>
              <a:gd name="connsiteX77" fmla="*/ 1885950 w 5381625"/>
              <a:gd name="connsiteY77" fmla="*/ 85725 h 4526294"/>
              <a:gd name="connsiteX78" fmla="*/ 1990725 w 5381625"/>
              <a:gd name="connsiteY78" fmla="*/ 47625 h 4526294"/>
              <a:gd name="connsiteX79" fmla="*/ 2019300 w 5381625"/>
              <a:gd name="connsiteY79" fmla="*/ 38100 h 4526294"/>
              <a:gd name="connsiteX80" fmla="*/ 2057400 w 5381625"/>
              <a:gd name="connsiteY80" fmla="*/ 28575 h 4526294"/>
              <a:gd name="connsiteX81" fmla="*/ 2095500 w 5381625"/>
              <a:gd name="connsiteY81" fmla="*/ 9525 h 4526294"/>
              <a:gd name="connsiteX82" fmla="*/ 2171700 w 5381625"/>
              <a:gd name="connsiteY82" fmla="*/ 0 h 4526294"/>
              <a:gd name="connsiteX83" fmla="*/ 2400300 w 5381625"/>
              <a:gd name="connsiteY83" fmla="*/ 9525 h 4526294"/>
              <a:gd name="connsiteX84" fmla="*/ 2428875 w 5381625"/>
              <a:gd name="connsiteY84" fmla="*/ 19050 h 4526294"/>
              <a:gd name="connsiteX85" fmla="*/ 2581275 w 5381625"/>
              <a:gd name="connsiteY85" fmla="*/ 28575 h 4526294"/>
              <a:gd name="connsiteX86" fmla="*/ 3114675 w 5381625"/>
              <a:gd name="connsiteY86" fmla="*/ 38100 h 4526294"/>
              <a:gd name="connsiteX87" fmla="*/ 3219450 w 5381625"/>
              <a:gd name="connsiteY87" fmla="*/ 57150 h 4526294"/>
              <a:gd name="connsiteX88" fmla="*/ 3267075 w 5381625"/>
              <a:gd name="connsiteY88" fmla="*/ 66675 h 4526294"/>
              <a:gd name="connsiteX89" fmla="*/ 3390900 w 5381625"/>
              <a:gd name="connsiteY89" fmla="*/ 85725 h 4526294"/>
              <a:gd name="connsiteX90" fmla="*/ 3438525 w 5381625"/>
              <a:gd name="connsiteY90" fmla="*/ 104775 h 4526294"/>
              <a:gd name="connsiteX91" fmla="*/ 3495675 w 5381625"/>
              <a:gd name="connsiteY91" fmla="*/ 123825 h 4526294"/>
              <a:gd name="connsiteX92" fmla="*/ 3590925 w 5381625"/>
              <a:gd name="connsiteY92" fmla="*/ 180975 h 4526294"/>
              <a:gd name="connsiteX93" fmla="*/ 3667125 w 5381625"/>
              <a:gd name="connsiteY93" fmla="*/ 219075 h 4526294"/>
              <a:gd name="connsiteX94" fmla="*/ 3724275 w 5381625"/>
              <a:gd name="connsiteY94" fmla="*/ 257175 h 4526294"/>
              <a:gd name="connsiteX95" fmla="*/ 3810000 w 5381625"/>
              <a:gd name="connsiteY95" fmla="*/ 314325 h 4526294"/>
              <a:gd name="connsiteX96" fmla="*/ 3895725 w 5381625"/>
              <a:gd name="connsiteY96" fmla="*/ 352425 h 4526294"/>
              <a:gd name="connsiteX97" fmla="*/ 3933825 w 5381625"/>
              <a:gd name="connsiteY97" fmla="*/ 390525 h 4526294"/>
              <a:gd name="connsiteX98" fmla="*/ 3971925 w 5381625"/>
              <a:gd name="connsiteY98" fmla="*/ 409575 h 4526294"/>
              <a:gd name="connsiteX99" fmla="*/ 4038600 w 5381625"/>
              <a:gd name="connsiteY99" fmla="*/ 457200 h 4526294"/>
              <a:gd name="connsiteX100" fmla="*/ 4152900 w 5381625"/>
              <a:gd name="connsiteY100" fmla="*/ 552450 h 4526294"/>
              <a:gd name="connsiteX101" fmla="*/ 4191000 w 5381625"/>
              <a:gd name="connsiteY101" fmla="*/ 600075 h 4526294"/>
              <a:gd name="connsiteX102" fmla="*/ 4210050 w 5381625"/>
              <a:gd name="connsiteY102" fmla="*/ 628650 h 4526294"/>
              <a:gd name="connsiteX103" fmla="*/ 4238625 w 5381625"/>
              <a:gd name="connsiteY103" fmla="*/ 657225 h 4526294"/>
              <a:gd name="connsiteX104" fmla="*/ 4295775 w 5381625"/>
              <a:gd name="connsiteY104" fmla="*/ 723900 h 4526294"/>
              <a:gd name="connsiteX105" fmla="*/ 4343400 w 5381625"/>
              <a:gd name="connsiteY105" fmla="*/ 771525 h 4526294"/>
              <a:gd name="connsiteX106" fmla="*/ 4371975 w 5381625"/>
              <a:gd name="connsiteY106" fmla="*/ 819150 h 4526294"/>
              <a:gd name="connsiteX107" fmla="*/ 4400550 w 5381625"/>
              <a:gd name="connsiteY107" fmla="*/ 857250 h 4526294"/>
              <a:gd name="connsiteX108" fmla="*/ 4429125 w 5381625"/>
              <a:gd name="connsiteY108" fmla="*/ 904875 h 4526294"/>
              <a:gd name="connsiteX109" fmla="*/ 4495800 w 5381625"/>
              <a:gd name="connsiteY109" fmla="*/ 981075 h 4526294"/>
              <a:gd name="connsiteX110" fmla="*/ 4514850 w 5381625"/>
              <a:gd name="connsiteY110" fmla="*/ 1028700 h 4526294"/>
              <a:gd name="connsiteX111" fmla="*/ 4562475 w 5381625"/>
              <a:gd name="connsiteY111" fmla="*/ 1095375 h 4526294"/>
              <a:gd name="connsiteX112" fmla="*/ 4572000 w 5381625"/>
              <a:gd name="connsiteY112" fmla="*/ 1123950 h 4526294"/>
              <a:gd name="connsiteX113" fmla="*/ 4619625 w 5381625"/>
              <a:gd name="connsiteY113" fmla="*/ 1200150 h 4526294"/>
              <a:gd name="connsiteX114" fmla="*/ 4648200 w 5381625"/>
              <a:gd name="connsiteY114" fmla="*/ 1257300 h 4526294"/>
              <a:gd name="connsiteX115" fmla="*/ 4657725 w 5381625"/>
              <a:gd name="connsiteY115" fmla="*/ 1285875 h 4526294"/>
              <a:gd name="connsiteX116" fmla="*/ 4686300 w 5381625"/>
              <a:gd name="connsiteY116" fmla="*/ 1333500 h 4526294"/>
              <a:gd name="connsiteX117" fmla="*/ 4705350 w 5381625"/>
              <a:gd name="connsiteY117" fmla="*/ 1362075 h 4526294"/>
              <a:gd name="connsiteX118" fmla="*/ 4733925 w 5381625"/>
              <a:gd name="connsiteY118" fmla="*/ 1447800 h 4526294"/>
              <a:gd name="connsiteX119" fmla="*/ 4743450 w 5381625"/>
              <a:gd name="connsiteY119" fmla="*/ 1485900 h 4526294"/>
              <a:gd name="connsiteX120" fmla="*/ 4762500 w 5381625"/>
              <a:gd name="connsiteY120" fmla="*/ 1524000 h 4526294"/>
              <a:gd name="connsiteX121" fmla="*/ 4772025 w 5381625"/>
              <a:gd name="connsiteY121" fmla="*/ 1571625 h 4526294"/>
              <a:gd name="connsiteX122" fmla="*/ 4781550 w 5381625"/>
              <a:gd name="connsiteY122" fmla="*/ 1685925 h 4526294"/>
              <a:gd name="connsiteX123" fmla="*/ 4800600 w 5381625"/>
              <a:gd name="connsiteY123" fmla="*/ 1733550 h 4526294"/>
              <a:gd name="connsiteX124" fmla="*/ 4819650 w 5381625"/>
              <a:gd name="connsiteY124" fmla="*/ 1790700 h 4526294"/>
              <a:gd name="connsiteX125" fmla="*/ 4857750 w 5381625"/>
              <a:gd name="connsiteY125" fmla="*/ 1866900 h 4526294"/>
              <a:gd name="connsiteX126" fmla="*/ 4886325 w 5381625"/>
              <a:gd name="connsiteY126" fmla="*/ 1962150 h 4526294"/>
              <a:gd name="connsiteX127" fmla="*/ 4905375 w 5381625"/>
              <a:gd name="connsiteY127" fmla="*/ 1990725 h 4526294"/>
              <a:gd name="connsiteX128" fmla="*/ 4924425 w 5381625"/>
              <a:gd name="connsiteY128" fmla="*/ 2028825 h 4526294"/>
              <a:gd name="connsiteX129" fmla="*/ 4953000 w 5381625"/>
              <a:gd name="connsiteY129" fmla="*/ 2095500 h 4526294"/>
              <a:gd name="connsiteX130" fmla="*/ 4962525 w 5381625"/>
              <a:gd name="connsiteY130" fmla="*/ 2133600 h 4526294"/>
              <a:gd name="connsiteX131" fmla="*/ 4991100 w 5381625"/>
              <a:gd name="connsiteY131" fmla="*/ 2181225 h 4526294"/>
              <a:gd name="connsiteX132" fmla="*/ 5019675 w 5381625"/>
              <a:gd name="connsiteY132" fmla="*/ 2247900 h 4526294"/>
              <a:gd name="connsiteX133" fmla="*/ 5029200 w 5381625"/>
              <a:gd name="connsiteY133" fmla="*/ 2286000 h 4526294"/>
              <a:gd name="connsiteX134" fmla="*/ 5038725 w 5381625"/>
              <a:gd name="connsiteY134" fmla="*/ 2314575 h 4526294"/>
              <a:gd name="connsiteX135" fmla="*/ 5048250 w 5381625"/>
              <a:gd name="connsiteY135" fmla="*/ 2352675 h 4526294"/>
              <a:gd name="connsiteX136" fmla="*/ 5086350 w 5381625"/>
              <a:gd name="connsiteY136" fmla="*/ 2447925 h 4526294"/>
              <a:gd name="connsiteX137" fmla="*/ 5105400 w 5381625"/>
              <a:gd name="connsiteY137" fmla="*/ 2514600 h 4526294"/>
              <a:gd name="connsiteX138" fmla="*/ 5114925 w 5381625"/>
              <a:gd name="connsiteY138" fmla="*/ 2543175 h 4526294"/>
              <a:gd name="connsiteX139" fmla="*/ 5124450 w 5381625"/>
              <a:gd name="connsiteY139" fmla="*/ 2609850 h 4526294"/>
              <a:gd name="connsiteX140" fmla="*/ 5133975 w 5381625"/>
              <a:gd name="connsiteY140" fmla="*/ 2667000 h 4526294"/>
              <a:gd name="connsiteX141" fmla="*/ 5124450 w 5381625"/>
              <a:gd name="connsiteY141" fmla="*/ 2847975 h 4526294"/>
              <a:gd name="connsiteX142" fmla="*/ 5105400 w 5381625"/>
              <a:gd name="connsiteY142" fmla="*/ 3067050 h 4526294"/>
              <a:gd name="connsiteX143" fmla="*/ 5095875 w 5381625"/>
              <a:gd name="connsiteY143" fmla="*/ 3114675 h 4526294"/>
              <a:gd name="connsiteX144" fmla="*/ 5086350 w 5381625"/>
              <a:gd name="connsiteY144" fmla="*/ 3181350 h 4526294"/>
              <a:gd name="connsiteX145" fmla="*/ 5105400 w 5381625"/>
              <a:gd name="connsiteY145" fmla="*/ 3419475 h 4526294"/>
              <a:gd name="connsiteX146" fmla="*/ 5124450 w 5381625"/>
              <a:gd name="connsiteY146" fmla="*/ 3486150 h 4526294"/>
              <a:gd name="connsiteX147" fmla="*/ 5153025 w 5381625"/>
              <a:gd name="connsiteY147" fmla="*/ 3514725 h 4526294"/>
              <a:gd name="connsiteX148" fmla="*/ 5172075 w 5381625"/>
              <a:gd name="connsiteY148" fmla="*/ 3571875 h 4526294"/>
              <a:gd name="connsiteX149" fmla="*/ 5191125 w 5381625"/>
              <a:gd name="connsiteY149" fmla="*/ 3600450 h 4526294"/>
              <a:gd name="connsiteX150" fmla="*/ 5200650 w 5381625"/>
              <a:gd name="connsiteY150" fmla="*/ 3638550 h 4526294"/>
              <a:gd name="connsiteX151" fmla="*/ 5229225 w 5381625"/>
              <a:gd name="connsiteY151" fmla="*/ 3676650 h 4526294"/>
              <a:gd name="connsiteX152" fmla="*/ 5248275 w 5381625"/>
              <a:gd name="connsiteY152" fmla="*/ 3705225 h 4526294"/>
              <a:gd name="connsiteX153" fmla="*/ 5286375 w 5381625"/>
              <a:gd name="connsiteY153" fmla="*/ 3771900 h 4526294"/>
              <a:gd name="connsiteX154" fmla="*/ 5314950 w 5381625"/>
              <a:gd name="connsiteY154" fmla="*/ 3857625 h 4526294"/>
              <a:gd name="connsiteX155" fmla="*/ 5324475 w 5381625"/>
              <a:gd name="connsiteY155" fmla="*/ 3905250 h 4526294"/>
              <a:gd name="connsiteX156" fmla="*/ 5334000 w 5381625"/>
              <a:gd name="connsiteY156" fmla="*/ 3943350 h 4526294"/>
              <a:gd name="connsiteX157" fmla="*/ 5343525 w 5381625"/>
              <a:gd name="connsiteY157" fmla="*/ 4038600 h 4526294"/>
              <a:gd name="connsiteX158" fmla="*/ 5353050 w 5381625"/>
              <a:gd name="connsiteY158" fmla="*/ 4067175 h 4526294"/>
              <a:gd name="connsiteX159" fmla="*/ 5381625 w 5381625"/>
              <a:gd name="connsiteY159" fmla="*/ 4410075 h 4526294"/>
              <a:gd name="connsiteX160" fmla="*/ 5372100 w 5381625"/>
              <a:gd name="connsiteY160" fmla="*/ 4524375 h 4526294"/>
              <a:gd name="connsiteX161" fmla="*/ 5362575 w 5381625"/>
              <a:gd name="connsiteY161" fmla="*/ 4495800 h 4526294"/>
              <a:gd name="connsiteX162" fmla="*/ 5334000 w 5381625"/>
              <a:gd name="connsiteY162" fmla="*/ 4476750 h 4526294"/>
              <a:gd name="connsiteX163" fmla="*/ 5305425 w 5381625"/>
              <a:gd name="connsiteY163" fmla="*/ 4438650 h 45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81625" h="4526294">
                <a:moveTo>
                  <a:pt x="38100" y="4324350"/>
                </a:moveTo>
                <a:cubicBezTo>
                  <a:pt x="28575" y="4308475"/>
                  <a:pt x="17804" y="4293284"/>
                  <a:pt x="9525" y="4276725"/>
                </a:cubicBezTo>
                <a:cubicBezTo>
                  <a:pt x="5035" y="4267745"/>
                  <a:pt x="0" y="4258190"/>
                  <a:pt x="0" y="4248150"/>
                </a:cubicBezTo>
                <a:cubicBezTo>
                  <a:pt x="0" y="4156020"/>
                  <a:pt x="1657" y="4063718"/>
                  <a:pt x="9525" y="3971925"/>
                </a:cubicBezTo>
                <a:cubicBezTo>
                  <a:pt x="11240" y="3951918"/>
                  <a:pt x="23705" y="3934256"/>
                  <a:pt x="28575" y="3914775"/>
                </a:cubicBezTo>
                <a:cubicBezTo>
                  <a:pt x="33259" y="3896039"/>
                  <a:pt x="34645" y="3876626"/>
                  <a:pt x="38100" y="3857625"/>
                </a:cubicBezTo>
                <a:cubicBezTo>
                  <a:pt x="40996" y="3841697"/>
                  <a:pt x="44113" y="3825804"/>
                  <a:pt x="47625" y="3810000"/>
                </a:cubicBezTo>
                <a:cubicBezTo>
                  <a:pt x="50465" y="3797221"/>
                  <a:pt x="51296" y="3783609"/>
                  <a:pt x="57150" y="3771900"/>
                </a:cubicBezTo>
                <a:cubicBezTo>
                  <a:pt x="64250" y="3757701"/>
                  <a:pt x="76200" y="3746500"/>
                  <a:pt x="85725" y="3733800"/>
                </a:cubicBezTo>
                <a:cubicBezTo>
                  <a:pt x="93611" y="3694368"/>
                  <a:pt x="99614" y="3657684"/>
                  <a:pt x="114300" y="3619500"/>
                </a:cubicBezTo>
                <a:cubicBezTo>
                  <a:pt x="121946" y="3599621"/>
                  <a:pt x="134225" y="3581813"/>
                  <a:pt x="142875" y="3562350"/>
                </a:cubicBezTo>
                <a:cubicBezTo>
                  <a:pt x="146953" y="3553175"/>
                  <a:pt x="146831" y="3542129"/>
                  <a:pt x="152400" y="3533775"/>
                </a:cubicBezTo>
                <a:cubicBezTo>
                  <a:pt x="159872" y="3522567"/>
                  <a:pt x="173250" y="3516235"/>
                  <a:pt x="180975" y="3505200"/>
                </a:cubicBezTo>
                <a:cubicBezTo>
                  <a:pt x="195654" y="3484230"/>
                  <a:pt x="207234" y="3461220"/>
                  <a:pt x="219075" y="3438525"/>
                </a:cubicBezTo>
                <a:cubicBezTo>
                  <a:pt x="245347" y="3388170"/>
                  <a:pt x="263770" y="3333382"/>
                  <a:pt x="295275" y="3286125"/>
                </a:cubicBezTo>
                <a:cubicBezTo>
                  <a:pt x="367456" y="3177853"/>
                  <a:pt x="306503" y="3277786"/>
                  <a:pt x="352425" y="3181350"/>
                </a:cubicBezTo>
                <a:cubicBezTo>
                  <a:pt x="376844" y="3130071"/>
                  <a:pt x="414850" y="3084050"/>
                  <a:pt x="428625" y="3028950"/>
                </a:cubicBezTo>
                <a:cubicBezTo>
                  <a:pt x="431800" y="3016250"/>
                  <a:pt x="433553" y="3003107"/>
                  <a:pt x="438150" y="2990850"/>
                </a:cubicBezTo>
                <a:cubicBezTo>
                  <a:pt x="448690" y="2962742"/>
                  <a:pt x="471785" y="2930307"/>
                  <a:pt x="485775" y="2905125"/>
                </a:cubicBezTo>
                <a:cubicBezTo>
                  <a:pt x="492671" y="2892713"/>
                  <a:pt x="497780" y="2879353"/>
                  <a:pt x="504825" y="2867025"/>
                </a:cubicBezTo>
                <a:cubicBezTo>
                  <a:pt x="510505" y="2857086"/>
                  <a:pt x="519226" y="2848911"/>
                  <a:pt x="523875" y="2838450"/>
                </a:cubicBezTo>
                <a:cubicBezTo>
                  <a:pt x="532030" y="2820100"/>
                  <a:pt x="535467" y="2799944"/>
                  <a:pt x="542925" y="2781300"/>
                </a:cubicBezTo>
                <a:cubicBezTo>
                  <a:pt x="549275" y="2765425"/>
                  <a:pt x="556947" y="2750017"/>
                  <a:pt x="561975" y="2733675"/>
                </a:cubicBezTo>
                <a:cubicBezTo>
                  <a:pt x="569675" y="2708651"/>
                  <a:pt x="574136" y="2682734"/>
                  <a:pt x="581025" y="2657475"/>
                </a:cubicBezTo>
                <a:cubicBezTo>
                  <a:pt x="583667" y="2647789"/>
                  <a:pt x="587792" y="2638554"/>
                  <a:pt x="590550" y="2628900"/>
                </a:cubicBezTo>
                <a:cubicBezTo>
                  <a:pt x="605255" y="2577431"/>
                  <a:pt x="593863" y="2598751"/>
                  <a:pt x="619125" y="2543175"/>
                </a:cubicBezTo>
                <a:cubicBezTo>
                  <a:pt x="627938" y="2523786"/>
                  <a:pt x="639050" y="2505488"/>
                  <a:pt x="647700" y="2486025"/>
                </a:cubicBezTo>
                <a:cubicBezTo>
                  <a:pt x="680675" y="2411831"/>
                  <a:pt x="622770" y="2516835"/>
                  <a:pt x="676275" y="2409825"/>
                </a:cubicBezTo>
                <a:cubicBezTo>
                  <a:pt x="681395" y="2399586"/>
                  <a:pt x="689645" y="2391189"/>
                  <a:pt x="695325" y="2381250"/>
                </a:cubicBezTo>
                <a:cubicBezTo>
                  <a:pt x="702370" y="2368922"/>
                  <a:pt x="707330" y="2355478"/>
                  <a:pt x="714375" y="2343150"/>
                </a:cubicBezTo>
                <a:cubicBezTo>
                  <a:pt x="731098" y="2313886"/>
                  <a:pt x="740962" y="2311015"/>
                  <a:pt x="752475" y="2276475"/>
                </a:cubicBezTo>
                <a:cubicBezTo>
                  <a:pt x="760754" y="2251637"/>
                  <a:pt x="765175" y="2225675"/>
                  <a:pt x="771525" y="2200275"/>
                </a:cubicBezTo>
                <a:lnTo>
                  <a:pt x="790575" y="2124075"/>
                </a:lnTo>
                <a:cubicBezTo>
                  <a:pt x="793750" y="2111375"/>
                  <a:pt x="795960" y="2098394"/>
                  <a:pt x="800100" y="2085975"/>
                </a:cubicBezTo>
                <a:cubicBezTo>
                  <a:pt x="803275" y="2076450"/>
                  <a:pt x="806100" y="2066801"/>
                  <a:pt x="809625" y="2057400"/>
                </a:cubicBezTo>
                <a:cubicBezTo>
                  <a:pt x="815628" y="2041391"/>
                  <a:pt x="823268" y="2025995"/>
                  <a:pt x="828675" y="2009775"/>
                </a:cubicBezTo>
                <a:cubicBezTo>
                  <a:pt x="832815" y="1997356"/>
                  <a:pt x="833043" y="1983707"/>
                  <a:pt x="838200" y="1971675"/>
                </a:cubicBezTo>
                <a:cubicBezTo>
                  <a:pt x="842709" y="1961153"/>
                  <a:pt x="852130" y="1953339"/>
                  <a:pt x="857250" y="1943100"/>
                </a:cubicBezTo>
                <a:cubicBezTo>
                  <a:pt x="861740" y="1934120"/>
                  <a:pt x="862285" y="1923505"/>
                  <a:pt x="866775" y="1914525"/>
                </a:cubicBezTo>
                <a:cubicBezTo>
                  <a:pt x="871895" y="1904286"/>
                  <a:pt x="880705" y="1896189"/>
                  <a:pt x="885825" y="1885950"/>
                </a:cubicBezTo>
                <a:cubicBezTo>
                  <a:pt x="896711" y="1864177"/>
                  <a:pt x="899441" y="1831487"/>
                  <a:pt x="904875" y="1809750"/>
                </a:cubicBezTo>
                <a:cubicBezTo>
                  <a:pt x="907310" y="1800010"/>
                  <a:pt x="912222" y="1790976"/>
                  <a:pt x="914400" y="1781175"/>
                </a:cubicBezTo>
                <a:cubicBezTo>
                  <a:pt x="918590" y="1762322"/>
                  <a:pt x="916752" y="1741956"/>
                  <a:pt x="923925" y="1724025"/>
                </a:cubicBezTo>
                <a:cubicBezTo>
                  <a:pt x="929821" y="1709285"/>
                  <a:pt x="942975" y="1698625"/>
                  <a:pt x="952500" y="1685925"/>
                </a:cubicBezTo>
                <a:cubicBezTo>
                  <a:pt x="955675" y="1670050"/>
                  <a:pt x="956905" y="1653659"/>
                  <a:pt x="962025" y="1638300"/>
                </a:cubicBezTo>
                <a:cubicBezTo>
                  <a:pt x="966515" y="1624830"/>
                  <a:pt x="975802" y="1613383"/>
                  <a:pt x="981075" y="1600200"/>
                </a:cubicBezTo>
                <a:cubicBezTo>
                  <a:pt x="988533" y="1581556"/>
                  <a:pt x="991145" y="1561011"/>
                  <a:pt x="1000125" y="1543050"/>
                </a:cubicBezTo>
                <a:cubicBezTo>
                  <a:pt x="1023665" y="1495970"/>
                  <a:pt x="1014685" y="1518420"/>
                  <a:pt x="1028700" y="1476375"/>
                </a:cubicBezTo>
                <a:cubicBezTo>
                  <a:pt x="1031875" y="1454150"/>
                  <a:pt x="1034534" y="1431845"/>
                  <a:pt x="1038225" y="1409700"/>
                </a:cubicBezTo>
                <a:cubicBezTo>
                  <a:pt x="1040887" y="1393731"/>
                  <a:pt x="1045288" y="1378076"/>
                  <a:pt x="1047750" y="1362075"/>
                </a:cubicBezTo>
                <a:cubicBezTo>
                  <a:pt x="1051642" y="1336775"/>
                  <a:pt x="1053067" y="1311124"/>
                  <a:pt x="1057275" y="1285875"/>
                </a:cubicBezTo>
                <a:cubicBezTo>
                  <a:pt x="1063230" y="1250143"/>
                  <a:pt x="1067266" y="1250907"/>
                  <a:pt x="1076325" y="1219200"/>
                </a:cubicBezTo>
                <a:cubicBezTo>
                  <a:pt x="1079921" y="1206613"/>
                  <a:pt x="1082088" y="1193639"/>
                  <a:pt x="1085850" y="1181100"/>
                </a:cubicBezTo>
                <a:cubicBezTo>
                  <a:pt x="1091620" y="1161866"/>
                  <a:pt x="1098550" y="1143000"/>
                  <a:pt x="1104900" y="1123950"/>
                </a:cubicBezTo>
                <a:cubicBezTo>
                  <a:pt x="1108075" y="1114425"/>
                  <a:pt x="1112774" y="1105279"/>
                  <a:pt x="1114425" y="1095375"/>
                </a:cubicBezTo>
                <a:cubicBezTo>
                  <a:pt x="1117600" y="1076325"/>
                  <a:pt x="1119760" y="1057078"/>
                  <a:pt x="1123950" y="1038225"/>
                </a:cubicBezTo>
                <a:cubicBezTo>
                  <a:pt x="1126128" y="1028424"/>
                  <a:pt x="1130717" y="1019304"/>
                  <a:pt x="1133475" y="1009650"/>
                </a:cubicBezTo>
                <a:cubicBezTo>
                  <a:pt x="1137071" y="997063"/>
                  <a:pt x="1139404" y="984137"/>
                  <a:pt x="1143000" y="971550"/>
                </a:cubicBezTo>
                <a:cubicBezTo>
                  <a:pt x="1145758" y="961896"/>
                  <a:pt x="1150090" y="952715"/>
                  <a:pt x="1152525" y="942975"/>
                </a:cubicBezTo>
                <a:cubicBezTo>
                  <a:pt x="1156452" y="927269"/>
                  <a:pt x="1158123" y="911056"/>
                  <a:pt x="1162050" y="895350"/>
                </a:cubicBezTo>
                <a:cubicBezTo>
                  <a:pt x="1164485" y="885610"/>
                  <a:pt x="1168933" y="876461"/>
                  <a:pt x="1171575" y="866775"/>
                </a:cubicBezTo>
                <a:cubicBezTo>
                  <a:pt x="1178464" y="841516"/>
                  <a:pt x="1182346" y="815413"/>
                  <a:pt x="1190625" y="790575"/>
                </a:cubicBezTo>
                <a:cubicBezTo>
                  <a:pt x="1193800" y="781050"/>
                  <a:pt x="1195660" y="770980"/>
                  <a:pt x="1200150" y="762000"/>
                </a:cubicBezTo>
                <a:cubicBezTo>
                  <a:pt x="1207114" y="748072"/>
                  <a:pt x="1241303" y="703954"/>
                  <a:pt x="1247775" y="695325"/>
                </a:cubicBezTo>
                <a:cubicBezTo>
                  <a:pt x="1268033" y="634551"/>
                  <a:pt x="1241161" y="700969"/>
                  <a:pt x="1295400" y="628650"/>
                </a:cubicBezTo>
                <a:cubicBezTo>
                  <a:pt x="1303919" y="617291"/>
                  <a:pt x="1305459" y="601539"/>
                  <a:pt x="1314450" y="590550"/>
                </a:cubicBezTo>
                <a:cubicBezTo>
                  <a:pt x="1334353" y="566224"/>
                  <a:pt x="1363690" y="550027"/>
                  <a:pt x="1381125" y="523875"/>
                </a:cubicBezTo>
                <a:cubicBezTo>
                  <a:pt x="1387475" y="514350"/>
                  <a:pt x="1392080" y="503395"/>
                  <a:pt x="1400175" y="495300"/>
                </a:cubicBezTo>
                <a:cubicBezTo>
                  <a:pt x="1408270" y="487205"/>
                  <a:pt x="1419225" y="482600"/>
                  <a:pt x="1428750" y="476250"/>
                </a:cubicBezTo>
                <a:cubicBezTo>
                  <a:pt x="1438275" y="460375"/>
                  <a:pt x="1445277" y="442681"/>
                  <a:pt x="1457325" y="428625"/>
                </a:cubicBezTo>
                <a:cubicBezTo>
                  <a:pt x="1464775" y="419933"/>
                  <a:pt x="1476864" y="416603"/>
                  <a:pt x="1485900" y="409575"/>
                </a:cubicBezTo>
                <a:cubicBezTo>
                  <a:pt x="1505474" y="394351"/>
                  <a:pt x="1525515" y="379485"/>
                  <a:pt x="1543050" y="361950"/>
                </a:cubicBezTo>
                <a:cubicBezTo>
                  <a:pt x="1554275" y="350725"/>
                  <a:pt x="1561171" y="335797"/>
                  <a:pt x="1571625" y="323850"/>
                </a:cubicBezTo>
                <a:cubicBezTo>
                  <a:pt x="1602236" y="288866"/>
                  <a:pt x="1620449" y="277170"/>
                  <a:pt x="1657350" y="247650"/>
                </a:cubicBezTo>
                <a:cubicBezTo>
                  <a:pt x="1663700" y="234950"/>
                  <a:pt x="1666360" y="219590"/>
                  <a:pt x="1676400" y="209550"/>
                </a:cubicBezTo>
                <a:cubicBezTo>
                  <a:pt x="1686440" y="199510"/>
                  <a:pt x="1702172" y="197545"/>
                  <a:pt x="1714500" y="190500"/>
                </a:cubicBezTo>
                <a:cubicBezTo>
                  <a:pt x="1724439" y="184820"/>
                  <a:pt x="1733550" y="177800"/>
                  <a:pt x="1743075" y="171450"/>
                </a:cubicBezTo>
                <a:cubicBezTo>
                  <a:pt x="1770913" y="87935"/>
                  <a:pt x="1728823" y="190476"/>
                  <a:pt x="1885950" y="85725"/>
                </a:cubicBezTo>
                <a:cubicBezTo>
                  <a:pt x="1938512" y="50684"/>
                  <a:pt x="1898382" y="72809"/>
                  <a:pt x="1990725" y="47625"/>
                </a:cubicBezTo>
                <a:cubicBezTo>
                  <a:pt x="2000411" y="44983"/>
                  <a:pt x="2009646" y="40858"/>
                  <a:pt x="2019300" y="38100"/>
                </a:cubicBezTo>
                <a:cubicBezTo>
                  <a:pt x="2031887" y="34504"/>
                  <a:pt x="2045143" y="33172"/>
                  <a:pt x="2057400" y="28575"/>
                </a:cubicBezTo>
                <a:cubicBezTo>
                  <a:pt x="2070695" y="23589"/>
                  <a:pt x="2081725" y="12969"/>
                  <a:pt x="2095500" y="9525"/>
                </a:cubicBezTo>
                <a:cubicBezTo>
                  <a:pt x="2120333" y="3317"/>
                  <a:pt x="2146300" y="3175"/>
                  <a:pt x="2171700" y="0"/>
                </a:cubicBezTo>
                <a:cubicBezTo>
                  <a:pt x="2247900" y="3175"/>
                  <a:pt x="2324242" y="3891"/>
                  <a:pt x="2400300" y="9525"/>
                </a:cubicBezTo>
                <a:cubicBezTo>
                  <a:pt x="2410313" y="10267"/>
                  <a:pt x="2418890" y="17999"/>
                  <a:pt x="2428875" y="19050"/>
                </a:cubicBezTo>
                <a:cubicBezTo>
                  <a:pt x="2479494" y="24378"/>
                  <a:pt x="2530396" y="27162"/>
                  <a:pt x="2581275" y="28575"/>
                </a:cubicBezTo>
                <a:lnTo>
                  <a:pt x="3114675" y="38100"/>
                </a:lnTo>
                <a:cubicBezTo>
                  <a:pt x="3232316" y="61628"/>
                  <a:pt x="3085398" y="32777"/>
                  <a:pt x="3219450" y="57150"/>
                </a:cubicBezTo>
                <a:cubicBezTo>
                  <a:pt x="3235378" y="60046"/>
                  <a:pt x="3251074" y="64213"/>
                  <a:pt x="3267075" y="66675"/>
                </a:cubicBezTo>
                <a:cubicBezTo>
                  <a:pt x="3298873" y="71567"/>
                  <a:pt x="3356417" y="75380"/>
                  <a:pt x="3390900" y="85725"/>
                </a:cubicBezTo>
                <a:cubicBezTo>
                  <a:pt x="3407277" y="90638"/>
                  <a:pt x="3422457" y="98932"/>
                  <a:pt x="3438525" y="104775"/>
                </a:cubicBezTo>
                <a:cubicBezTo>
                  <a:pt x="3457396" y="111637"/>
                  <a:pt x="3477031" y="116367"/>
                  <a:pt x="3495675" y="123825"/>
                </a:cubicBezTo>
                <a:cubicBezTo>
                  <a:pt x="3566958" y="152338"/>
                  <a:pt x="3501475" y="136250"/>
                  <a:pt x="3590925" y="180975"/>
                </a:cubicBezTo>
                <a:cubicBezTo>
                  <a:pt x="3616325" y="193675"/>
                  <a:pt x="3643496" y="203323"/>
                  <a:pt x="3667125" y="219075"/>
                </a:cubicBezTo>
                <a:cubicBezTo>
                  <a:pt x="3686175" y="231775"/>
                  <a:pt x="3705959" y="243438"/>
                  <a:pt x="3724275" y="257175"/>
                </a:cubicBezTo>
                <a:cubicBezTo>
                  <a:pt x="3756181" y="281105"/>
                  <a:pt x="3773257" y="295954"/>
                  <a:pt x="3810000" y="314325"/>
                </a:cubicBezTo>
                <a:cubicBezTo>
                  <a:pt x="3830838" y="324744"/>
                  <a:pt x="3875526" y="337275"/>
                  <a:pt x="3895725" y="352425"/>
                </a:cubicBezTo>
                <a:cubicBezTo>
                  <a:pt x="3910093" y="363201"/>
                  <a:pt x="3919457" y="379749"/>
                  <a:pt x="3933825" y="390525"/>
                </a:cubicBezTo>
                <a:cubicBezTo>
                  <a:pt x="3945184" y="399044"/>
                  <a:pt x="3959597" y="402530"/>
                  <a:pt x="3971925" y="409575"/>
                </a:cubicBezTo>
                <a:cubicBezTo>
                  <a:pt x="3988367" y="418970"/>
                  <a:pt x="4026485" y="447357"/>
                  <a:pt x="4038600" y="457200"/>
                </a:cubicBezTo>
                <a:cubicBezTo>
                  <a:pt x="4077091" y="488474"/>
                  <a:pt x="4121918" y="513723"/>
                  <a:pt x="4152900" y="552450"/>
                </a:cubicBezTo>
                <a:cubicBezTo>
                  <a:pt x="4165600" y="568325"/>
                  <a:pt x="4178802" y="583811"/>
                  <a:pt x="4191000" y="600075"/>
                </a:cubicBezTo>
                <a:cubicBezTo>
                  <a:pt x="4197869" y="609233"/>
                  <a:pt x="4202721" y="619856"/>
                  <a:pt x="4210050" y="628650"/>
                </a:cubicBezTo>
                <a:cubicBezTo>
                  <a:pt x="4218674" y="638998"/>
                  <a:pt x="4229614" y="647213"/>
                  <a:pt x="4238625" y="657225"/>
                </a:cubicBezTo>
                <a:cubicBezTo>
                  <a:pt x="4258207" y="678983"/>
                  <a:pt x="4275995" y="702322"/>
                  <a:pt x="4295775" y="723900"/>
                </a:cubicBezTo>
                <a:cubicBezTo>
                  <a:pt x="4310945" y="740450"/>
                  <a:pt x="4329375" y="753994"/>
                  <a:pt x="4343400" y="771525"/>
                </a:cubicBezTo>
                <a:cubicBezTo>
                  <a:pt x="4354965" y="785981"/>
                  <a:pt x="4361706" y="803746"/>
                  <a:pt x="4371975" y="819150"/>
                </a:cubicBezTo>
                <a:cubicBezTo>
                  <a:pt x="4380781" y="832359"/>
                  <a:pt x="4391744" y="844041"/>
                  <a:pt x="4400550" y="857250"/>
                </a:cubicBezTo>
                <a:cubicBezTo>
                  <a:pt x="4410819" y="872654"/>
                  <a:pt x="4418017" y="890064"/>
                  <a:pt x="4429125" y="904875"/>
                </a:cubicBezTo>
                <a:cubicBezTo>
                  <a:pt x="4476501" y="968042"/>
                  <a:pt x="4442607" y="892419"/>
                  <a:pt x="4495800" y="981075"/>
                </a:cubicBezTo>
                <a:cubicBezTo>
                  <a:pt x="4504597" y="995736"/>
                  <a:pt x="4506235" y="1013931"/>
                  <a:pt x="4514850" y="1028700"/>
                </a:cubicBezTo>
                <a:cubicBezTo>
                  <a:pt x="4528612" y="1052292"/>
                  <a:pt x="4546600" y="1073150"/>
                  <a:pt x="4562475" y="1095375"/>
                </a:cubicBezTo>
                <a:cubicBezTo>
                  <a:pt x="4565650" y="1104900"/>
                  <a:pt x="4567510" y="1114970"/>
                  <a:pt x="4572000" y="1123950"/>
                </a:cubicBezTo>
                <a:cubicBezTo>
                  <a:pt x="4620147" y="1220244"/>
                  <a:pt x="4581845" y="1132147"/>
                  <a:pt x="4619625" y="1200150"/>
                </a:cubicBezTo>
                <a:cubicBezTo>
                  <a:pt x="4629968" y="1218768"/>
                  <a:pt x="4639550" y="1237837"/>
                  <a:pt x="4648200" y="1257300"/>
                </a:cubicBezTo>
                <a:cubicBezTo>
                  <a:pt x="4652278" y="1266475"/>
                  <a:pt x="4653235" y="1276895"/>
                  <a:pt x="4657725" y="1285875"/>
                </a:cubicBezTo>
                <a:cubicBezTo>
                  <a:pt x="4666004" y="1302434"/>
                  <a:pt x="4676488" y="1317801"/>
                  <a:pt x="4686300" y="1333500"/>
                </a:cubicBezTo>
                <a:cubicBezTo>
                  <a:pt x="4692367" y="1343208"/>
                  <a:pt x="4700947" y="1351508"/>
                  <a:pt x="4705350" y="1362075"/>
                </a:cubicBezTo>
                <a:cubicBezTo>
                  <a:pt x="4716935" y="1389879"/>
                  <a:pt x="4726620" y="1418579"/>
                  <a:pt x="4733925" y="1447800"/>
                </a:cubicBezTo>
                <a:cubicBezTo>
                  <a:pt x="4737100" y="1460500"/>
                  <a:pt x="4738853" y="1473643"/>
                  <a:pt x="4743450" y="1485900"/>
                </a:cubicBezTo>
                <a:cubicBezTo>
                  <a:pt x="4748436" y="1499195"/>
                  <a:pt x="4756150" y="1511300"/>
                  <a:pt x="4762500" y="1524000"/>
                </a:cubicBezTo>
                <a:cubicBezTo>
                  <a:pt x="4765675" y="1539875"/>
                  <a:pt x="4770133" y="1555547"/>
                  <a:pt x="4772025" y="1571625"/>
                </a:cubicBezTo>
                <a:cubicBezTo>
                  <a:pt x="4776492" y="1609595"/>
                  <a:pt x="4774906" y="1648275"/>
                  <a:pt x="4781550" y="1685925"/>
                </a:cubicBezTo>
                <a:cubicBezTo>
                  <a:pt x="4784521" y="1702763"/>
                  <a:pt x="4794757" y="1717482"/>
                  <a:pt x="4800600" y="1733550"/>
                </a:cubicBezTo>
                <a:cubicBezTo>
                  <a:pt x="4807462" y="1752421"/>
                  <a:pt x="4811740" y="1772243"/>
                  <a:pt x="4819650" y="1790700"/>
                </a:cubicBezTo>
                <a:cubicBezTo>
                  <a:pt x="4830837" y="1816802"/>
                  <a:pt x="4850862" y="1839350"/>
                  <a:pt x="4857750" y="1866900"/>
                </a:cubicBezTo>
                <a:cubicBezTo>
                  <a:pt x="4865666" y="1898565"/>
                  <a:pt x="4873074" y="1932335"/>
                  <a:pt x="4886325" y="1962150"/>
                </a:cubicBezTo>
                <a:cubicBezTo>
                  <a:pt x="4890974" y="1972611"/>
                  <a:pt x="4899695" y="1980786"/>
                  <a:pt x="4905375" y="1990725"/>
                </a:cubicBezTo>
                <a:cubicBezTo>
                  <a:pt x="4912420" y="2003053"/>
                  <a:pt x="4918549" y="2015899"/>
                  <a:pt x="4924425" y="2028825"/>
                </a:cubicBezTo>
                <a:cubicBezTo>
                  <a:pt x="4934431" y="2050838"/>
                  <a:pt x="4944737" y="2072776"/>
                  <a:pt x="4953000" y="2095500"/>
                </a:cubicBezTo>
                <a:cubicBezTo>
                  <a:pt x="4957474" y="2107803"/>
                  <a:pt x="4957208" y="2121637"/>
                  <a:pt x="4962525" y="2133600"/>
                </a:cubicBezTo>
                <a:cubicBezTo>
                  <a:pt x="4970044" y="2150518"/>
                  <a:pt x="4981575" y="2165350"/>
                  <a:pt x="4991100" y="2181225"/>
                </a:cubicBezTo>
                <a:cubicBezTo>
                  <a:pt x="5018446" y="2290608"/>
                  <a:pt x="4980208" y="2155810"/>
                  <a:pt x="5019675" y="2247900"/>
                </a:cubicBezTo>
                <a:cubicBezTo>
                  <a:pt x="5024832" y="2259932"/>
                  <a:pt x="5025604" y="2273413"/>
                  <a:pt x="5029200" y="2286000"/>
                </a:cubicBezTo>
                <a:cubicBezTo>
                  <a:pt x="5031958" y="2295654"/>
                  <a:pt x="5035967" y="2304921"/>
                  <a:pt x="5038725" y="2314575"/>
                </a:cubicBezTo>
                <a:cubicBezTo>
                  <a:pt x="5042321" y="2327162"/>
                  <a:pt x="5044488" y="2340136"/>
                  <a:pt x="5048250" y="2352675"/>
                </a:cubicBezTo>
                <a:cubicBezTo>
                  <a:pt x="5077157" y="2449032"/>
                  <a:pt x="5054525" y="2373666"/>
                  <a:pt x="5086350" y="2447925"/>
                </a:cubicBezTo>
                <a:cubicBezTo>
                  <a:pt x="5096138" y="2470763"/>
                  <a:pt x="5098495" y="2490433"/>
                  <a:pt x="5105400" y="2514600"/>
                </a:cubicBezTo>
                <a:cubicBezTo>
                  <a:pt x="5108158" y="2524254"/>
                  <a:pt x="5111750" y="2533650"/>
                  <a:pt x="5114925" y="2543175"/>
                </a:cubicBezTo>
                <a:cubicBezTo>
                  <a:pt x="5118100" y="2565400"/>
                  <a:pt x="5121036" y="2587660"/>
                  <a:pt x="5124450" y="2609850"/>
                </a:cubicBezTo>
                <a:cubicBezTo>
                  <a:pt x="5127387" y="2628938"/>
                  <a:pt x="5133975" y="2647687"/>
                  <a:pt x="5133975" y="2667000"/>
                </a:cubicBezTo>
                <a:cubicBezTo>
                  <a:pt x="5133975" y="2727408"/>
                  <a:pt x="5127997" y="2787671"/>
                  <a:pt x="5124450" y="2847975"/>
                </a:cubicBezTo>
                <a:cubicBezTo>
                  <a:pt x="5119475" y="2932547"/>
                  <a:pt x="5117492" y="2988453"/>
                  <a:pt x="5105400" y="3067050"/>
                </a:cubicBezTo>
                <a:cubicBezTo>
                  <a:pt x="5102938" y="3083051"/>
                  <a:pt x="5098537" y="3098706"/>
                  <a:pt x="5095875" y="3114675"/>
                </a:cubicBezTo>
                <a:cubicBezTo>
                  <a:pt x="5092184" y="3136820"/>
                  <a:pt x="5089525" y="3159125"/>
                  <a:pt x="5086350" y="3181350"/>
                </a:cubicBezTo>
                <a:cubicBezTo>
                  <a:pt x="5093897" y="3332293"/>
                  <a:pt x="5084116" y="3323695"/>
                  <a:pt x="5105400" y="3419475"/>
                </a:cubicBezTo>
                <a:cubicBezTo>
                  <a:pt x="5106458" y="3424238"/>
                  <a:pt x="5119146" y="3478195"/>
                  <a:pt x="5124450" y="3486150"/>
                </a:cubicBezTo>
                <a:cubicBezTo>
                  <a:pt x="5131922" y="3497358"/>
                  <a:pt x="5143500" y="3505200"/>
                  <a:pt x="5153025" y="3514725"/>
                </a:cubicBezTo>
                <a:cubicBezTo>
                  <a:pt x="5159375" y="3533775"/>
                  <a:pt x="5163920" y="3553525"/>
                  <a:pt x="5172075" y="3571875"/>
                </a:cubicBezTo>
                <a:cubicBezTo>
                  <a:pt x="5176724" y="3582336"/>
                  <a:pt x="5186616" y="3589928"/>
                  <a:pt x="5191125" y="3600450"/>
                </a:cubicBezTo>
                <a:cubicBezTo>
                  <a:pt x="5196282" y="3612482"/>
                  <a:pt x="5194796" y="3626841"/>
                  <a:pt x="5200650" y="3638550"/>
                </a:cubicBezTo>
                <a:cubicBezTo>
                  <a:pt x="5207750" y="3652749"/>
                  <a:pt x="5219998" y="3663732"/>
                  <a:pt x="5229225" y="3676650"/>
                </a:cubicBezTo>
                <a:cubicBezTo>
                  <a:pt x="5235879" y="3685965"/>
                  <a:pt x="5242595" y="3695286"/>
                  <a:pt x="5248275" y="3705225"/>
                </a:cubicBezTo>
                <a:cubicBezTo>
                  <a:pt x="5296614" y="3789818"/>
                  <a:pt x="5239963" y="3702282"/>
                  <a:pt x="5286375" y="3771900"/>
                </a:cubicBezTo>
                <a:cubicBezTo>
                  <a:pt x="5313672" y="3908387"/>
                  <a:pt x="5275515" y="3739319"/>
                  <a:pt x="5314950" y="3857625"/>
                </a:cubicBezTo>
                <a:cubicBezTo>
                  <a:pt x="5320070" y="3872984"/>
                  <a:pt x="5320963" y="3889446"/>
                  <a:pt x="5324475" y="3905250"/>
                </a:cubicBezTo>
                <a:cubicBezTo>
                  <a:pt x="5327315" y="3918029"/>
                  <a:pt x="5330825" y="3930650"/>
                  <a:pt x="5334000" y="3943350"/>
                </a:cubicBezTo>
                <a:cubicBezTo>
                  <a:pt x="5337175" y="3975100"/>
                  <a:pt x="5338673" y="4007063"/>
                  <a:pt x="5343525" y="4038600"/>
                </a:cubicBezTo>
                <a:cubicBezTo>
                  <a:pt x="5345052" y="4048523"/>
                  <a:pt x="5352493" y="4057150"/>
                  <a:pt x="5353050" y="4067175"/>
                </a:cubicBezTo>
                <a:cubicBezTo>
                  <a:pt x="5371896" y="4406404"/>
                  <a:pt x="5303450" y="4292812"/>
                  <a:pt x="5381625" y="4410075"/>
                </a:cubicBezTo>
                <a:cubicBezTo>
                  <a:pt x="5378450" y="4448175"/>
                  <a:pt x="5380394" y="4487053"/>
                  <a:pt x="5372100" y="4524375"/>
                </a:cubicBezTo>
                <a:cubicBezTo>
                  <a:pt x="5369922" y="4534176"/>
                  <a:pt x="5368847" y="4503640"/>
                  <a:pt x="5362575" y="4495800"/>
                </a:cubicBezTo>
                <a:cubicBezTo>
                  <a:pt x="5355424" y="4486861"/>
                  <a:pt x="5343525" y="4483100"/>
                  <a:pt x="5334000" y="4476750"/>
                </a:cubicBezTo>
                <a:cubicBezTo>
                  <a:pt x="5322230" y="4441440"/>
                  <a:pt x="5333455" y="4452665"/>
                  <a:pt x="5305425" y="44386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xmlns="" id="{88CE77FC-A058-4034-B960-5DDF4A5069A5}"/>
              </a:ext>
            </a:extLst>
          </p:cNvPr>
          <p:cNvSpPr/>
          <p:nvPr/>
        </p:nvSpPr>
        <p:spPr>
          <a:xfrm>
            <a:off x="990600" y="2828925"/>
            <a:ext cx="10182225" cy="828675"/>
          </a:xfrm>
          <a:custGeom>
            <a:avLst/>
            <a:gdLst>
              <a:gd name="connsiteX0" fmla="*/ 0 w 10182225"/>
              <a:gd name="connsiteY0" fmla="*/ 685800 h 828675"/>
              <a:gd name="connsiteX1" fmla="*/ 114300 w 10182225"/>
              <a:gd name="connsiteY1" fmla="*/ 657225 h 828675"/>
              <a:gd name="connsiteX2" fmla="*/ 152400 w 10182225"/>
              <a:gd name="connsiteY2" fmla="*/ 638175 h 828675"/>
              <a:gd name="connsiteX3" fmla="*/ 180975 w 10182225"/>
              <a:gd name="connsiteY3" fmla="*/ 628650 h 828675"/>
              <a:gd name="connsiteX4" fmla="*/ 209550 w 10182225"/>
              <a:gd name="connsiteY4" fmla="*/ 609600 h 828675"/>
              <a:gd name="connsiteX5" fmla="*/ 238125 w 10182225"/>
              <a:gd name="connsiteY5" fmla="*/ 600075 h 828675"/>
              <a:gd name="connsiteX6" fmla="*/ 342900 w 10182225"/>
              <a:gd name="connsiteY6" fmla="*/ 571500 h 828675"/>
              <a:gd name="connsiteX7" fmla="*/ 561975 w 10182225"/>
              <a:gd name="connsiteY7" fmla="*/ 581025 h 828675"/>
              <a:gd name="connsiteX8" fmla="*/ 609600 w 10182225"/>
              <a:gd name="connsiteY8" fmla="*/ 590550 h 828675"/>
              <a:gd name="connsiteX9" fmla="*/ 685800 w 10182225"/>
              <a:gd name="connsiteY9" fmla="*/ 628650 h 828675"/>
              <a:gd name="connsiteX10" fmla="*/ 742950 w 10182225"/>
              <a:gd name="connsiteY10" fmla="*/ 666750 h 828675"/>
              <a:gd name="connsiteX11" fmla="*/ 771525 w 10182225"/>
              <a:gd name="connsiteY11" fmla="*/ 685800 h 828675"/>
              <a:gd name="connsiteX12" fmla="*/ 790575 w 10182225"/>
              <a:gd name="connsiteY12" fmla="*/ 714375 h 828675"/>
              <a:gd name="connsiteX13" fmla="*/ 857250 w 10182225"/>
              <a:gd name="connsiteY13" fmla="*/ 771525 h 828675"/>
              <a:gd name="connsiteX14" fmla="*/ 885825 w 10182225"/>
              <a:gd name="connsiteY14" fmla="*/ 790575 h 828675"/>
              <a:gd name="connsiteX15" fmla="*/ 933450 w 10182225"/>
              <a:gd name="connsiteY15" fmla="*/ 800100 h 828675"/>
              <a:gd name="connsiteX16" fmla="*/ 1047750 w 10182225"/>
              <a:gd name="connsiteY16" fmla="*/ 828675 h 828675"/>
              <a:gd name="connsiteX17" fmla="*/ 1552575 w 10182225"/>
              <a:gd name="connsiteY17" fmla="*/ 819150 h 828675"/>
              <a:gd name="connsiteX18" fmla="*/ 1581150 w 10182225"/>
              <a:gd name="connsiteY18" fmla="*/ 809625 h 828675"/>
              <a:gd name="connsiteX19" fmla="*/ 1666875 w 10182225"/>
              <a:gd name="connsiteY19" fmla="*/ 790575 h 828675"/>
              <a:gd name="connsiteX20" fmla="*/ 1724025 w 10182225"/>
              <a:gd name="connsiteY20" fmla="*/ 771525 h 828675"/>
              <a:gd name="connsiteX21" fmla="*/ 1752600 w 10182225"/>
              <a:gd name="connsiteY21" fmla="*/ 762000 h 828675"/>
              <a:gd name="connsiteX22" fmla="*/ 1790700 w 10182225"/>
              <a:gd name="connsiteY22" fmla="*/ 704850 h 828675"/>
              <a:gd name="connsiteX23" fmla="*/ 1819275 w 10182225"/>
              <a:gd name="connsiteY23" fmla="*/ 676275 h 828675"/>
              <a:gd name="connsiteX24" fmla="*/ 1847850 w 10182225"/>
              <a:gd name="connsiteY24" fmla="*/ 619125 h 828675"/>
              <a:gd name="connsiteX25" fmla="*/ 1866900 w 10182225"/>
              <a:gd name="connsiteY25" fmla="*/ 590550 h 828675"/>
              <a:gd name="connsiteX26" fmla="*/ 1914525 w 10182225"/>
              <a:gd name="connsiteY26" fmla="*/ 504825 h 828675"/>
              <a:gd name="connsiteX27" fmla="*/ 1971675 w 10182225"/>
              <a:gd name="connsiteY27" fmla="*/ 466725 h 828675"/>
              <a:gd name="connsiteX28" fmla="*/ 2057400 w 10182225"/>
              <a:gd name="connsiteY28" fmla="*/ 447675 h 828675"/>
              <a:gd name="connsiteX29" fmla="*/ 2286000 w 10182225"/>
              <a:gd name="connsiteY29" fmla="*/ 457200 h 828675"/>
              <a:gd name="connsiteX30" fmla="*/ 2371725 w 10182225"/>
              <a:gd name="connsiteY30" fmla="*/ 485775 h 828675"/>
              <a:gd name="connsiteX31" fmla="*/ 2400300 w 10182225"/>
              <a:gd name="connsiteY31" fmla="*/ 495300 h 828675"/>
              <a:gd name="connsiteX32" fmla="*/ 2476500 w 10182225"/>
              <a:gd name="connsiteY32" fmla="*/ 533400 h 828675"/>
              <a:gd name="connsiteX33" fmla="*/ 2533650 w 10182225"/>
              <a:gd name="connsiteY33" fmla="*/ 571500 h 828675"/>
              <a:gd name="connsiteX34" fmla="*/ 2562225 w 10182225"/>
              <a:gd name="connsiteY34" fmla="*/ 590550 h 828675"/>
              <a:gd name="connsiteX35" fmla="*/ 2619375 w 10182225"/>
              <a:gd name="connsiteY35" fmla="*/ 619125 h 828675"/>
              <a:gd name="connsiteX36" fmla="*/ 2647950 w 10182225"/>
              <a:gd name="connsiteY36" fmla="*/ 628650 h 828675"/>
              <a:gd name="connsiteX37" fmla="*/ 2705100 w 10182225"/>
              <a:gd name="connsiteY37" fmla="*/ 666750 h 828675"/>
              <a:gd name="connsiteX38" fmla="*/ 2781300 w 10182225"/>
              <a:gd name="connsiteY38" fmla="*/ 685800 h 828675"/>
              <a:gd name="connsiteX39" fmla="*/ 2838450 w 10182225"/>
              <a:gd name="connsiteY39" fmla="*/ 714375 h 828675"/>
              <a:gd name="connsiteX40" fmla="*/ 2895600 w 10182225"/>
              <a:gd name="connsiteY40" fmla="*/ 742950 h 828675"/>
              <a:gd name="connsiteX41" fmla="*/ 3019425 w 10182225"/>
              <a:gd name="connsiteY41" fmla="*/ 733425 h 828675"/>
              <a:gd name="connsiteX42" fmla="*/ 3048000 w 10182225"/>
              <a:gd name="connsiteY42" fmla="*/ 704850 h 828675"/>
              <a:gd name="connsiteX43" fmla="*/ 3076575 w 10182225"/>
              <a:gd name="connsiteY43" fmla="*/ 685800 h 828675"/>
              <a:gd name="connsiteX44" fmla="*/ 3143250 w 10182225"/>
              <a:gd name="connsiteY44" fmla="*/ 600075 h 828675"/>
              <a:gd name="connsiteX45" fmla="*/ 3219450 w 10182225"/>
              <a:gd name="connsiteY45" fmla="*/ 533400 h 828675"/>
              <a:gd name="connsiteX46" fmla="*/ 3248025 w 10182225"/>
              <a:gd name="connsiteY46" fmla="*/ 504825 h 828675"/>
              <a:gd name="connsiteX47" fmla="*/ 3333750 w 10182225"/>
              <a:gd name="connsiteY47" fmla="*/ 457200 h 828675"/>
              <a:gd name="connsiteX48" fmla="*/ 3362325 w 10182225"/>
              <a:gd name="connsiteY48" fmla="*/ 438150 h 828675"/>
              <a:gd name="connsiteX49" fmla="*/ 3429000 w 10182225"/>
              <a:gd name="connsiteY49" fmla="*/ 428625 h 828675"/>
              <a:gd name="connsiteX50" fmla="*/ 3543300 w 10182225"/>
              <a:gd name="connsiteY50" fmla="*/ 438150 h 828675"/>
              <a:gd name="connsiteX51" fmla="*/ 3590925 w 10182225"/>
              <a:gd name="connsiteY51" fmla="*/ 495300 h 828675"/>
              <a:gd name="connsiteX52" fmla="*/ 3619500 w 10182225"/>
              <a:gd name="connsiteY52" fmla="*/ 514350 h 828675"/>
              <a:gd name="connsiteX53" fmla="*/ 3629025 w 10182225"/>
              <a:gd name="connsiteY53" fmla="*/ 542925 h 828675"/>
              <a:gd name="connsiteX54" fmla="*/ 3686175 w 10182225"/>
              <a:gd name="connsiteY54" fmla="*/ 581025 h 828675"/>
              <a:gd name="connsiteX55" fmla="*/ 3714750 w 10182225"/>
              <a:gd name="connsiteY55" fmla="*/ 600075 h 828675"/>
              <a:gd name="connsiteX56" fmla="*/ 3743325 w 10182225"/>
              <a:gd name="connsiteY56" fmla="*/ 619125 h 828675"/>
              <a:gd name="connsiteX57" fmla="*/ 3771900 w 10182225"/>
              <a:gd name="connsiteY57" fmla="*/ 647700 h 828675"/>
              <a:gd name="connsiteX58" fmla="*/ 3829050 w 10182225"/>
              <a:gd name="connsiteY58" fmla="*/ 666750 h 828675"/>
              <a:gd name="connsiteX59" fmla="*/ 3914775 w 10182225"/>
              <a:gd name="connsiteY59" fmla="*/ 685800 h 828675"/>
              <a:gd name="connsiteX60" fmla="*/ 4095750 w 10182225"/>
              <a:gd name="connsiteY60" fmla="*/ 666750 h 828675"/>
              <a:gd name="connsiteX61" fmla="*/ 4124325 w 10182225"/>
              <a:gd name="connsiteY61" fmla="*/ 647700 h 828675"/>
              <a:gd name="connsiteX62" fmla="*/ 4181475 w 10182225"/>
              <a:gd name="connsiteY62" fmla="*/ 628650 h 828675"/>
              <a:gd name="connsiteX63" fmla="*/ 4210050 w 10182225"/>
              <a:gd name="connsiteY63" fmla="*/ 619125 h 828675"/>
              <a:gd name="connsiteX64" fmla="*/ 4238625 w 10182225"/>
              <a:gd name="connsiteY64" fmla="*/ 609600 h 828675"/>
              <a:gd name="connsiteX65" fmla="*/ 4295775 w 10182225"/>
              <a:gd name="connsiteY65" fmla="*/ 571500 h 828675"/>
              <a:gd name="connsiteX66" fmla="*/ 4324350 w 10182225"/>
              <a:gd name="connsiteY66" fmla="*/ 561975 h 828675"/>
              <a:gd name="connsiteX67" fmla="*/ 4352925 w 10182225"/>
              <a:gd name="connsiteY67" fmla="*/ 542925 h 828675"/>
              <a:gd name="connsiteX68" fmla="*/ 4400550 w 10182225"/>
              <a:gd name="connsiteY68" fmla="*/ 533400 h 828675"/>
              <a:gd name="connsiteX69" fmla="*/ 4438650 w 10182225"/>
              <a:gd name="connsiteY69" fmla="*/ 514350 h 828675"/>
              <a:gd name="connsiteX70" fmla="*/ 4467225 w 10182225"/>
              <a:gd name="connsiteY70" fmla="*/ 495300 h 828675"/>
              <a:gd name="connsiteX71" fmla="*/ 4514850 w 10182225"/>
              <a:gd name="connsiteY71" fmla="*/ 485775 h 828675"/>
              <a:gd name="connsiteX72" fmla="*/ 4543425 w 10182225"/>
              <a:gd name="connsiteY72" fmla="*/ 476250 h 828675"/>
              <a:gd name="connsiteX73" fmla="*/ 4619625 w 10182225"/>
              <a:gd name="connsiteY73" fmla="*/ 485775 h 828675"/>
              <a:gd name="connsiteX74" fmla="*/ 4676775 w 10182225"/>
              <a:gd name="connsiteY74" fmla="*/ 504825 h 828675"/>
              <a:gd name="connsiteX75" fmla="*/ 4762500 w 10182225"/>
              <a:gd name="connsiteY75" fmla="*/ 514350 h 828675"/>
              <a:gd name="connsiteX76" fmla="*/ 4791075 w 10182225"/>
              <a:gd name="connsiteY76" fmla="*/ 523875 h 828675"/>
              <a:gd name="connsiteX77" fmla="*/ 4867275 w 10182225"/>
              <a:gd name="connsiteY77" fmla="*/ 542925 h 828675"/>
              <a:gd name="connsiteX78" fmla="*/ 4924425 w 10182225"/>
              <a:gd name="connsiteY78" fmla="*/ 571500 h 828675"/>
              <a:gd name="connsiteX79" fmla="*/ 4962525 w 10182225"/>
              <a:gd name="connsiteY79" fmla="*/ 590550 h 828675"/>
              <a:gd name="connsiteX80" fmla="*/ 5019675 w 10182225"/>
              <a:gd name="connsiteY80" fmla="*/ 609600 h 828675"/>
              <a:gd name="connsiteX81" fmla="*/ 5114925 w 10182225"/>
              <a:gd name="connsiteY81" fmla="*/ 600075 h 828675"/>
              <a:gd name="connsiteX82" fmla="*/ 5200650 w 10182225"/>
              <a:gd name="connsiteY82" fmla="*/ 581025 h 828675"/>
              <a:gd name="connsiteX83" fmla="*/ 5257800 w 10182225"/>
              <a:gd name="connsiteY83" fmla="*/ 533400 h 828675"/>
              <a:gd name="connsiteX84" fmla="*/ 5286375 w 10182225"/>
              <a:gd name="connsiteY84" fmla="*/ 514350 h 828675"/>
              <a:gd name="connsiteX85" fmla="*/ 5314950 w 10182225"/>
              <a:gd name="connsiteY85" fmla="*/ 485775 h 828675"/>
              <a:gd name="connsiteX86" fmla="*/ 5353050 w 10182225"/>
              <a:gd name="connsiteY86" fmla="*/ 466725 h 828675"/>
              <a:gd name="connsiteX87" fmla="*/ 5410200 w 10182225"/>
              <a:gd name="connsiteY87" fmla="*/ 438150 h 828675"/>
              <a:gd name="connsiteX88" fmla="*/ 5457825 w 10182225"/>
              <a:gd name="connsiteY88" fmla="*/ 390525 h 828675"/>
              <a:gd name="connsiteX89" fmla="*/ 5476875 w 10182225"/>
              <a:gd name="connsiteY89" fmla="*/ 361950 h 828675"/>
              <a:gd name="connsiteX90" fmla="*/ 5534025 w 10182225"/>
              <a:gd name="connsiteY90" fmla="*/ 342900 h 828675"/>
              <a:gd name="connsiteX91" fmla="*/ 5629275 w 10182225"/>
              <a:gd name="connsiteY91" fmla="*/ 352425 h 828675"/>
              <a:gd name="connsiteX92" fmla="*/ 5657850 w 10182225"/>
              <a:gd name="connsiteY92" fmla="*/ 381000 h 828675"/>
              <a:gd name="connsiteX93" fmla="*/ 5686425 w 10182225"/>
              <a:gd name="connsiteY93" fmla="*/ 400050 h 828675"/>
              <a:gd name="connsiteX94" fmla="*/ 5724525 w 10182225"/>
              <a:gd name="connsiteY94" fmla="*/ 485775 h 828675"/>
              <a:gd name="connsiteX95" fmla="*/ 5734050 w 10182225"/>
              <a:gd name="connsiteY95" fmla="*/ 514350 h 828675"/>
              <a:gd name="connsiteX96" fmla="*/ 5743575 w 10182225"/>
              <a:gd name="connsiteY96" fmla="*/ 542925 h 828675"/>
              <a:gd name="connsiteX97" fmla="*/ 5810250 w 10182225"/>
              <a:gd name="connsiteY97" fmla="*/ 581025 h 828675"/>
              <a:gd name="connsiteX98" fmla="*/ 5991225 w 10182225"/>
              <a:gd name="connsiteY98" fmla="*/ 552450 h 828675"/>
              <a:gd name="connsiteX99" fmla="*/ 6019800 w 10182225"/>
              <a:gd name="connsiteY99" fmla="*/ 514350 h 828675"/>
              <a:gd name="connsiteX100" fmla="*/ 6048375 w 10182225"/>
              <a:gd name="connsiteY100" fmla="*/ 457200 h 828675"/>
              <a:gd name="connsiteX101" fmla="*/ 6076950 w 10182225"/>
              <a:gd name="connsiteY101" fmla="*/ 400050 h 828675"/>
              <a:gd name="connsiteX102" fmla="*/ 6105525 w 10182225"/>
              <a:gd name="connsiteY102" fmla="*/ 381000 h 828675"/>
              <a:gd name="connsiteX103" fmla="*/ 6181725 w 10182225"/>
              <a:gd name="connsiteY103" fmla="*/ 323850 h 828675"/>
              <a:gd name="connsiteX104" fmla="*/ 6210300 w 10182225"/>
              <a:gd name="connsiteY104" fmla="*/ 304800 h 828675"/>
              <a:gd name="connsiteX105" fmla="*/ 6238875 w 10182225"/>
              <a:gd name="connsiteY105" fmla="*/ 295275 h 828675"/>
              <a:gd name="connsiteX106" fmla="*/ 6267450 w 10182225"/>
              <a:gd name="connsiteY106" fmla="*/ 276225 h 828675"/>
              <a:gd name="connsiteX107" fmla="*/ 6305550 w 10182225"/>
              <a:gd name="connsiteY107" fmla="*/ 266700 h 828675"/>
              <a:gd name="connsiteX108" fmla="*/ 6410325 w 10182225"/>
              <a:gd name="connsiteY108" fmla="*/ 238125 h 828675"/>
              <a:gd name="connsiteX109" fmla="*/ 6553200 w 10182225"/>
              <a:gd name="connsiteY109" fmla="*/ 247650 h 828675"/>
              <a:gd name="connsiteX110" fmla="*/ 6619875 w 10182225"/>
              <a:gd name="connsiteY110" fmla="*/ 266700 h 828675"/>
              <a:gd name="connsiteX111" fmla="*/ 6696075 w 10182225"/>
              <a:gd name="connsiteY111" fmla="*/ 295275 h 828675"/>
              <a:gd name="connsiteX112" fmla="*/ 6762750 w 10182225"/>
              <a:gd name="connsiteY112" fmla="*/ 333375 h 828675"/>
              <a:gd name="connsiteX113" fmla="*/ 6877050 w 10182225"/>
              <a:gd name="connsiteY113" fmla="*/ 409575 h 828675"/>
              <a:gd name="connsiteX114" fmla="*/ 6953250 w 10182225"/>
              <a:gd name="connsiteY114" fmla="*/ 466725 h 828675"/>
              <a:gd name="connsiteX115" fmla="*/ 6991350 w 10182225"/>
              <a:gd name="connsiteY115" fmla="*/ 504825 h 828675"/>
              <a:gd name="connsiteX116" fmla="*/ 7077075 w 10182225"/>
              <a:gd name="connsiteY116" fmla="*/ 552450 h 828675"/>
              <a:gd name="connsiteX117" fmla="*/ 7124700 w 10182225"/>
              <a:gd name="connsiteY117" fmla="*/ 590550 h 828675"/>
              <a:gd name="connsiteX118" fmla="*/ 7181850 w 10182225"/>
              <a:gd name="connsiteY118" fmla="*/ 619125 h 828675"/>
              <a:gd name="connsiteX119" fmla="*/ 7239000 w 10182225"/>
              <a:gd name="connsiteY119" fmla="*/ 657225 h 828675"/>
              <a:gd name="connsiteX120" fmla="*/ 7277100 w 10182225"/>
              <a:gd name="connsiteY120" fmla="*/ 685800 h 828675"/>
              <a:gd name="connsiteX121" fmla="*/ 7391400 w 10182225"/>
              <a:gd name="connsiteY121" fmla="*/ 733425 h 828675"/>
              <a:gd name="connsiteX122" fmla="*/ 7543800 w 10182225"/>
              <a:gd name="connsiteY122" fmla="*/ 723900 h 828675"/>
              <a:gd name="connsiteX123" fmla="*/ 7572375 w 10182225"/>
              <a:gd name="connsiteY123" fmla="*/ 714375 h 828675"/>
              <a:gd name="connsiteX124" fmla="*/ 7629525 w 10182225"/>
              <a:gd name="connsiteY124" fmla="*/ 676275 h 828675"/>
              <a:gd name="connsiteX125" fmla="*/ 7677150 w 10182225"/>
              <a:gd name="connsiteY125" fmla="*/ 619125 h 828675"/>
              <a:gd name="connsiteX126" fmla="*/ 7705725 w 10182225"/>
              <a:gd name="connsiteY126" fmla="*/ 581025 h 828675"/>
              <a:gd name="connsiteX127" fmla="*/ 7762875 w 10182225"/>
              <a:gd name="connsiteY127" fmla="*/ 476250 h 828675"/>
              <a:gd name="connsiteX128" fmla="*/ 7781925 w 10182225"/>
              <a:gd name="connsiteY128" fmla="*/ 428625 h 828675"/>
              <a:gd name="connsiteX129" fmla="*/ 7791450 w 10182225"/>
              <a:gd name="connsiteY129" fmla="*/ 400050 h 828675"/>
              <a:gd name="connsiteX130" fmla="*/ 7810500 w 10182225"/>
              <a:gd name="connsiteY130" fmla="*/ 371475 h 828675"/>
              <a:gd name="connsiteX131" fmla="*/ 7820025 w 10182225"/>
              <a:gd name="connsiteY131" fmla="*/ 342900 h 828675"/>
              <a:gd name="connsiteX132" fmla="*/ 7867650 w 10182225"/>
              <a:gd name="connsiteY132" fmla="*/ 276225 h 828675"/>
              <a:gd name="connsiteX133" fmla="*/ 7886700 w 10182225"/>
              <a:gd name="connsiteY133" fmla="*/ 247650 h 828675"/>
              <a:gd name="connsiteX134" fmla="*/ 7972425 w 10182225"/>
              <a:gd name="connsiteY134" fmla="*/ 200025 h 828675"/>
              <a:gd name="connsiteX135" fmla="*/ 8086725 w 10182225"/>
              <a:gd name="connsiteY135" fmla="*/ 219075 h 828675"/>
              <a:gd name="connsiteX136" fmla="*/ 8115300 w 10182225"/>
              <a:gd name="connsiteY136" fmla="*/ 238125 h 828675"/>
              <a:gd name="connsiteX137" fmla="*/ 8134350 w 10182225"/>
              <a:gd name="connsiteY137" fmla="*/ 266700 h 828675"/>
              <a:gd name="connsiteX138" fmla="*/ 8191500 w 10182225"/>
              <a:gd name="connsiteY138" fmla="*/ 323850 h 828675"/>
              <a:gd name="connsiteX139" fmla="*/ 8210550 w 10182225"/>
              <a:gd name="connsiteY139" fmla="*/ 381000 h 828675"/>
              <a:gd name="connsiteX140" fmla="*/ 8201025 w 10182225"/>
              <a:gd name="connsiteY140" fmla="*/ 533400 h 828675"/>
              <a:gd name="connsiteX141" fmla="*/ 8315325 w 10182225"/>
              <a:gd name="connsiteY141" fmla="*/ 514350 h 828675"/>
              <a:gd name="connsiteX142" fmla="*/ 8886825 w 10182225"/>
              <a:gd name="connsiteY142" fmla="*/ 504825 h 828675"/>
              <a:gd name="connsiteX143" fmla="*/ 8953500 w 10182225"/>
              <a:gd name="connsiteY143" fmla="*/ 495300 h 828675"/>
              <a:gd name="connsiteX144" fmla="*/ 9048750 w 10182225"/>
              <a:gd name="connsiteY144" fmla="*/ 466725 h 828675"/>
              <a:gd name="connsiteX145" fmla="*/ 9096375 w 10182225"/>
              <a:gd name="connsiteY145" fmla="*/ 447675 h 828675"/>
              <a:gd name="connsiteX146" fmla="*/ 9144000 w 10182225"/>
              <a:gd name="connsiteY146" fmla="*/ 419100 h 828675"/>
              <a:gd name="connsiteX147" fmla="*/ 9191625 w 10182225"/>
              <a:gd name="connsiteY147" fmla="*/ 400050 h 828675"/>
              <a:gd name="connsiteX148" fmla="*/ 9286875 w 10182225"/>
              <a:gd name="connsiteY148" fmla="*/ 342900 h 828675"/>
              <a:gd name="connsiteX149" fmla="*/ 9305925 w 10182225"/>
              <a:gd name="connsiteY149" fmla="*/ 314325 h 828675"/>
              <a:gd name="connsiteX150" fmla="*/ 9372600 w 10182225"/>
              <a:gd name="connsiteY150" fmla="*/ 276225 h 828675"/>
              <a:gd name="connsiteX151" fmla="*/ 9439275 w 10182225"/>
              <a:gd name="connsiteY151" fmla="*/ 228600 h 828675"/>
              <a:gd name="connsiteX152" fmla="*/ 9467850 w 10182225"/>
              <a:gd name="connsiteY152" fmla="*/ 209550 h 828675"/>
              <a:gd name="connsiteX153" fmla="*/ 9496425 w 10182225"/>
              <a:gd name="connsiteY153" fmla="*/ 161925 h 828675"/>
              <a:gd name="connsiteX154" fmla="*/ 9515475 w 10182225"/>
              <a:gd name="connsiteY154" fmla="*/ 123825 h 828675"/>
              <a:gd name="connsiteX155" fmla="*/ 9544050 w 10182225"/>
              <a:gd name="connsiteY155" fmla="*/ 95250 h 828675"/>
              <a:gd name="connsiteX156" fmla="*/ 9553575 w 10182225"/>
              <a:gd name="connsiteY156" fmla="*/ 57150 h 828675"/>
              <a:gd name="connsiteX157" fmla="*/ 9591675 w 10182225"/>
              <a:gd name="connsiteY157" fmla="*/ 0 h 828675"/>
              <a:gd name="connsiteX158" fmla="*/ 9620250 w 10182225"/>
              <a:gd name="connsiteY158" fmla="*/ 9525 h 828675"/>
              <a:gd name="connsiteX159" fmla="*/ 9648825 w 10182225"/>
              <a:gd name="connsiteY159" fmla="*/ 85725 h 828675"/>
              <a:gd name="connsiteX160" fmla="*/ 9667875 w 10182225"/>
              <a:gd name="connsiteY160" fmla="*/ 142875 h 828675"/>
              <a:gd name="connsiteX161" fmla="*/ 9677400 w 10182225"/>
              <a:gd name="connsiteY161" fmla="*/ 190500 h 828675"/>
              <a:gd name="connsiteX162" fmla="*/ 9696450 w 10182225"/>
              <a:gd name="connsiteY162" fmla="*/ 247650 h 828675"/>
              <a:gd name="connsiteX163" fmla="*/ 9763125 w 10182225"/>
              <a:gd name="connsiteY163" fmla="*/ 342900 h 828675"/>
              <a:gd name="connsiteX164" fmla="*/ 9801225 w 10182225"/>
              <a:gd name="connsiteY164" fmla="*/ 381000 h 828675"/>
              <a:gd name="connsiteX165" fmla="*/ 9829800 w 10182225"/>
              <a:gd name="connsiteY165" fmla="*/ 400050 h 828675"/>
              <a:gd name="connsiteX166" fmla="*/ 9858375 w 10182225"/>
              <a:gd name="connsiteY166" fmla="*/ 438150 h 828675"/>
              <a:gd name="connsiteX167" fmla="*/ 9886950 w 10182225"/>
              <a:gd name="connsiteY167" fmla="*/ 447675 h 828675"/>
              <a:gd name="connsiteX168" fmla="*/ 9915525 w 10182225"/>
              <a:gd name="connsiteY168" fmla="*/ 466725 h 828675"/>
              <a:gd name="connsiteX169" fmla="*/ 9944100 w 10182225"/>
              <a:gd name="connsiteY169" fmla="*/ 476250 h 828675"/>
              <a:gd name="connsiteX170" fmla="*/ 10039350 w 10182225"/>
              <a:gd name="connsiteY170" fmla="*/ 514350 h 828675"/>
              <a:gd name="connsiteX171" fmla="*/ 10182225 w 10182225"/>
              <a:gd name="connsiteY171" fmla="*/ 51435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0182225" h="828675">
                <a:moveTo>
                  <a:pt x="0" y="685800"/>
                </a:moveTo>
                <a:cubicBezTo>
                  <a:pt x="38100" y="676275"/>
                  <a:pt x="76815" y="668939"/>
                  <a:pt x="114300" y="657225"/>
                </a:cubicBezTo>
                <a:cubicBezTo>
                  <a:pt x="127853" y="652990"/>
                  <a:pt x="139349" y="643768"/>
                  <a:pt x="152400" y="638175"/>
                </a:cubicBezTo>
                <a:cubicBezTo>
                  <a:pt x="161628" y="634220"/>
                  <a:pt x="171995" y="633140"/>
                  <a:pt x="180975" y="628650"/>
                </a:cubicBezTo>
                <a:cubicBezTo>
                  <a:pt x="191214" y="623530"/>
                  <a:pt x="199311" y="614720"/>
                  <a:pt x="209550" y="609600"/>
                </a:cubicBezTo>
                <a:cubicBezTo>
                  <a:pt x="218530" y="605110"/>
                  <a:pt x="228439" y="602717"/>
                  <a:pt x="238125" y="600075"/>
                </a:cubicBezTo>
                <a:cubicBezTo>
                  <a:pt x="356293" y="567847"/>
                  <a:pt x="277128" y="593424"/>
                  <a:pt x="342900" y="571500"/>
                </a:cubicBezTo>
                <a:cubicBezTo>
                  <a:pt x="415925" y="574675"/>
                  <a:pt x="489067" y="575817"/>
                  <a:pt x="561975" y="581025"/>
                </a:cubicBezTo>
                <a:cubicBezTo>
                  <a:pt x="578123" y="582178"/>
                  <a:pt x="594806" y="583975"/>
                  <a:pt x="609600" y="590550"/>
                </a:cubicBezTo>
                <a:cubicBezTo>
                  <a:pt x="734501" y="646062"/>
                  <a:pt x="569357" y="599539"/>
                  <a:pt x="685800" y="628650"/>
                </a:cubicBezTo>
                <a:lnTo>
                  <a:pt x="742950" y="666750"/>
                </a:lnTo>
                <a:lnTo>
                  <a:pt x="771525" y="685800"/>
                </a:lnTo>
                <a:cubicBezTo>
                  <a:pt x="777875" y="695325"/>
                  <a:pt x="783246" y="705581"/>
                  <a:pt x="790575" y="714375"/>
                </a:cubicBezTo>
                <a:cubicBezTo>
                  <a:pt x="810937" y="738810"/>
                  <a:pt x="831281" y="752976"/>
                  <a:pt x="857250" y="771525"/>
                </a:cubicBezTo>
                <a:cubicBezTo>
                  <a:pt x="866565" y="778179"/>
                  <a:pt x="875106" y="786555"/>
                  <a:pt x="885825" y="790575"/>
                </a:cubicBezTo>
                <a:cubicBezTo>
                  <a:pt x="900984" y="796259"/>
                  <a:pt x="917831" y="795840"/>
                  <a:pt x="933450" y="800100"/>
                </a:cubicBezTo>
                <a:cubicBezTo>
                  <a:pt x="1052048" y="832445"/>
                  <a:pt x="929315" y="808936"/>
                  <a:pt x="1047750" y="828675"/>
                </a:cubicBezTo>
                <a:lnTo>
                  <a:pt x="1552575" y="819150"/>
                </a:lnTo>
                <a:cubicBezTo>
                  <a:pt x="1562609" y="818792"/>
                  <a:pt x="1571496" y="812383"/>
                  <a:pt x="1581150" y="809625"/>
                </a:cubicBezTo>
                <a:cubicBezTo>
                  <a:pt x="1760772" y="758304"/>
                  <a:pt x="1450817" y="849500"/>
                  <a:pt x="1666875" y="790575"/>
                </a:cubicBezTo>
                <a:cubicBezTo>
                  <a:pt x="1686248" y="785291"/>
                  <a:pt x="1704975" y="777875"/>
                  <a:pt x="1724025" y="771525"/>
                </a:cubicBezTo>
                <a:lnTo>
                  <a:pt x="1752600" y="762000"/>
                </a:lnTo>
                <a:cubicBezTo>
                  <a:pt x="1843757" y="670843"/>
                  <a:pt x="1735561" y="787558"/>
                  <a:pt x="1790700" y="704850"/>
                </a:cubicBezTo>
                <a:cubicBezTo>
                  <a:pt x="1798172" y="693642"/>
                  <a:pt x="1810651" y="686623"/>
                  <a:pt x="1819275" y="676275"/>
                </a:cubicBezTo>
                <a:cubicBezTo>
                  <a:pt x="1853397" y="635329"/>
                  <a:pt x="1826371" y="662083"/>
                  <a:pt x="1847850" y="619125"/>
                </a:cubicBezTo>
                <a:cubicBezTo>
                  <a:pt x="1852970" y="608886"/>
                  <a:pt x="1861780" y="600789"/>
                  <a:pt x="1866900" y="590550"/>
                </a:cubicBezTo>
                <a:cubicBezTo>
                  <a:pt x="1884270" y="555810"/>
                  <a:pt x="1869476" y="534858"/>
                  <a:pt x="1914525" y="504825"/>
                </a:cubicBezTo>
                <a:cubicBezTo>
                  <a:pt x="1933575" y="492125"/>
                  <a:pt x="1949224" y="471215"/>
                  <a:pt x="1971675" y="466725"/>
                </a:cubicBezTo>
                <a:cubicBezTo>
                  <a:pt x="2032137" y="454633"/>
                  <a:pt x="2003594" y="461127"/>
                  <a:pt x="2057400" y="447675"/>
                </a:cubicBezTo>
                <a:cubicBezTo>
                  <a:pt x="2133600" y="450850"/>
                  <a:pt x="2210112" y="449611"/>
                  <a:pt x="2286000" y="457200"/>
                </a:cubicBezTo>
                <a:lnTo>
                  <a:pt x="2371725" y="485775"/>
                </a:lnTo>
                <a:lnTo>
                  <a:pt x="2400300" y="495300"/>
                </a:lnTo>
                <a:cubicBezTo>
                  <a:pt x="2463944" y="558944"/>
                  <a:pt x="2387277" y="492844"/>
                  <a:pt x="2476500" y="533400"/>
                </a:cubicBezTo>
                <a:cubicBezTo>
                  <a:pt x="2497343" y="542874"/>
                  <a:pt x="2514600" y="558800"/>
                  <a:pt x="2533650" y="571500"/>
                </a:cubicBezTo>
                <a:cubicBezTo>
                  <a:pt x="2543175" y="577850"/>
                  <a:pt x="2551365" y="586930"/>
                  <a:pt x="2562225" y="590550"/>
                </a:cubicBezTo>
                <a:cubicBezTo>
                  <a:pt x="2634049" y="614491"/>
                  <a:pt x="2545517" y="582196"/>
                  <a:pt x="2619375" y="619125"/>
                </a:cubicBezTo>
                <a:cubicBezTo>
                  <a:pt x="2628355" y="623615"/>
                  <a:pt x="2639173" y="623774"/>
                  <a:pt x="2647950" y="628650"/>
                </a:cubicBezTo>
                <a:cubicBezTo>
                  <a:pt x="2667964" y="639769"/>
                  <a:pt x="2683380" y="659510"/>
                  <a:pt x="2705100" y="666750"/>
                </a:cubicBezTo>
                <a:cubicBezTo>
                  <a:pt x="2749034" y="681395"/>
                  <a:pt x="2723830" y="674306"/>
                  <a:pt x="2781300" y="685800"/>
                </a:cubicBezTo>
                <a:cubicBezTo>
                  <a:pt x="2863192" y="740395"/>
                  <a:pt x="2759580" y="674940"/>
                  <a:pt x="2838450" y="714375"/>
                </a:cubicBezTo>
                <a:cubicBezTo>
                  <a:pt x="2912308" y="751304"/>
                  <a:pt x="2823776" y="719009"/>
                  <a:pt x="2895600" y="742950"/>
                </a:cubicBezTo>
                <a:cubicBezTo>
                  <a:pt x="2936875" y="739775"/>
                  <a:pt x="2979264" y="743465"/>
                  <a:pt x="3019425" y="733425"/>
                </a:cubicBezTo>
                <a:cubicBezTo>
                  <a:pt x="3032493" y="730158"/>
                  <a:pt x="3037652" y="713474"/>
                  <a:pt x="3048000" y="704850"/>
                </a:cubicBezTo>
                <a:cubicBezTo>
                  <a:pt x="3056794" y="697521"/>
                  <a:pt x="3067050" y="692150"/>
                  <a:pt x="3076575" y="685800"/>
                </a:cubicBezTo>
                <a:cubicBezTo>
                  <a:pt x="3099408" y="617300"/>
                  <a:pt x="3066151" y="702874"/>
                  <a:pt x="3143250" y="600075"/>
                </a:cubicBezTo>
                <a:cubicBezTo>
                  <a:pt x="3196436" y="529161"/>
                  <a:pt x="3142465" y="591138"/>
                  <a:pt x="3219450" y="533400"/>
                </a:cubicBezTo>
                <a:cubicBezTo>
                  <a:pt x="3230226" y="525318"/>
                  <a:pt x="3237392" y="513095"/>
                  <a:pt x="3248025" y="504825"/>
                </a:cubicBezTo>
                <a:cubicBezTo>
                  <a:pt x="3356142" y="420734"/>
                  <a:pt x="3264768" y="491691"/>
                  <a:pt x="3333750" y="457200"/>
                </a:cubicBezTo>
                <a:cubicBezTo>
                  <a:pt x="3343989" y="452080"/>
                  <a:pt x="3351360" y="441439"/>
                  <a:pt x="3362325" y="438150"/>
                </a:cubicBezTo>
                <a:cubicBezTo>
                  <a:pt x="3383829" y="431699"/>
                  <a:pt x="3406775" y="431800"/>
                  <a:pt x="3429000" y="428625"/>
                </a:cubicBezTo>
                <a:cubicBezTo>
                  <a:pt x="3467100" y="431800"/>
                  <a:pt x="3505810" y="430652"/>
                  <a:pt x="3543300" y="438150"/>
                </a:cubicBezTo>
                <a:cubicBezTo>
                  <a:pt x="3580430" y="445576"/>
                  <a:pt x="3570798" y="471148"/>
                  <a:pt x="3590925" y="495300"/>
                </a:cubicBezTo>
                <a:cubicBezTo>
                  <a:pt x="3598254" y="504094"/>
                  <a:pt x="3609975" y="508000"/>
                  <a:pt x="3619500" y="514350"/>
                </a:cubicBezTo>
                <a:cubicBezTo>
                  <a:pt x="3622675" y="523875"/>
                  <a:pt x="3621925" y="535825"/>
                  <a:pt x="3629025" y="542925"/>
                </a:cubicBezTo>
                <a:cubicBezTo>
                  <a:pt x="3645214" y="559114"/>
                  <a:pt x="3667125" y="568325"/>
                  <a:pt x="3686175" y="581025"/>
                </a:cubicBezTo>
                <a:lnTo>
                  <a:pt x="3714750" y="600075"/>
                </a:lnTo>
                <a:cubicBezTo>
                  <a:pt x="3724275" y="606425"/>
                  <a:pt x="3735230" y="611030"/>
                  <a:pt x="3743325" y="619125"/>
                </a:cubicBezTo>
                <a:cubicBezTo>
                  <a:pt x="3752850" y="628650"/>
                  <a:pt x="3760125" y="641158"/>
                  <a:pt x="3771900" y="647700"/>
                </a:cubicBezTo>
                <a:cubicBezTo>
                  <a:pt x="3789453" y="657452"/>
                  <a:pt x="3810000" y="660400"/>
                  <a:pt x="3829050" y="666750"/>
                </a:cubicBezTo>
                <a:cubicBezTo>
                  <a:pt x="3875947" y="682382"/>
                  <a:pt x="3847721" y="674624"/>
                  <a:pt x="3914775" y="685800"/>
                </a:cubicBezTo>
                <a:cubicBezTo>
                  <a:pt x="3919362" y="685472"/>
                  <a:pt x="4057072" y="681254"/>
                  <a:pt x="4095750" y="666750"/>
                </a:cubicBezTo>
                <a:cubicBezTo>
                  <a:pt x="4106469" y="662730"/>
                  <a:pt x="4113864" y="652349"/>
                  <a:pt x="4124325" y="647700"/>
                </a:cubicBezTo>
                <a:cubicBezTo>
                  <a:pt x="4142675" y="639545"/>
                  <a:pt x="4162425" y="635000"/>
                  <a:pt x="4181475" y="628650"/>
                </a:cubicBezTo>
                <a:lnTo>
                  <a:pt x="4210050" y="619125"/>
                </a:lnTo>
                <a:cubicBezTo>
                  <a:pt x="4219575" y="615950"/>
                  <a:pt x="4230271" y="615169"/>
                  <a:pt x="4238625" y="609600"/>
                </a:cubicBezTo>
                <a:cubicBezTo>
                  <a:pt x="4257675" y="596900"/>
                  <a:pt x="4274055" y="578740"/>
                  <a:pt x="4295775" y="571500"/>
                </a:cubicBezTo>
                <a:cubicBezTo>
                  <a:pt x="4305300" y="568325"/>
                  <a:pt x="4315370" y="566465"/>
                  <a:pt x="4324350" y="561975"/>
                </a:cubicBezTo>
                <a:cubicBezTo>
                  <a:pt x="4334589" y="556855"/>
                  <a:pt x="4342206" y="546945"/>
                  <a:pt x="4352925" y="542925"/>
                </a:cubicBezTo>
                <a:cubicBezTo>
                  <a:pt x="4368084" y="537241"/>
                  <a:pt x="4384675" y="536575"/>
                  <a:pt x="4400550" y="533400"/>
                </a:cubicBezTo>
                <a:cubicBezTo>
                  <a:pt x="4413250" y="527050"/>
                  <a:pt x="4426322" y="521395"/>
                  <a:pt x="4438650" y="514350"/>
                </a:cubicBezTo>
                <a:cubicBezTo>
                  <a:pt x="4448589" y="508670"/>
                  <a:pt x="4456506" y="499320"/>
                  <a:pt x="4467225" y="495300"/>
                </a:cubicBezTo>
                <a:cubicBezTo>
                  <a:pt x="4482384" y="489616"/>
                  <a:pt x="4499144" y="489702"/>
                  <a:pt x="4514850" y="485775"/>
                </a:cubicBezTo>
                <a:cubicBezTo>
                  <a:pt x="4524590" y="483340"/>
                  <a:pt x="4533900" y="479425"/>
                  <a:pt x="4543425" y="476250"/>
                </a:cubicBezTo>
                <a:cubicBezTo>
                  <a:pt x="4568825" y="479425"/>
                  <a:pt x="4594596" y="480412"/>
                  <a:pt x="4619625" y="485775"/>
                </a:cubicBezTo>
                <a:cubicBezTo>
                  <a:pt x="4639260" y="489982"/>
                  <a:pt x="4656817" y="502607"/>
                  <a:pt x="4676775" y="504825"/>
                </a:cubicBezTo>
                <a:lnTo>
                  <a:pt x="4762500" y="514350"/>
                </a:lnTo>
                <a:cubicBezTo>
                  <a:pt x="4772025" y="517525"/>
                  <a:pt x="4781389" y="521233"/>
                  <a:pt x="4791075" y="523875"/>
                </a:cubicBezTo>
                <a:cubicBezTo>
                  <a:pt x="4816334" y="530764"/>
                  <a:pt x="4867275" y="542925"/>
                  <a:pt x="4867275" y="542925"/>
                </a:cubicBezTo>
                <a:cubicBezTo>
                  <a:pt x="4922189" y="579534"/>
                  <a:pt x="4869216" y="547839"/>
                  <a:pt x="4924425" y="571500"/>
                </a:cubicBezTo>
                <a:cubicBezTo>
                  <a:pt x="4937476" y="577093"/>
                  <a:pt x="4949342" y="585277"/>
                  <a:pt x="4962525" y="590550"/>
                </a:cubicBezTo>
                <a:cubicBezTo>
                  <a:pt x="4981169" y="598008"/>
                  <a:pt x="5019675" y="609600"/>
                  <a:pt x="5019675" y="609600"/>
                </a:cubicBezTo>
                <a:cubicBezTo>
                  <a:pt x="5051425" y="606425"/>
                  <a:pt x="5083297" y="604292"/>
                  <a:pt x="5114925" y="600075"/>
                </a:cubicBezTo>
                <a:cubicBezTo>
                  <a:pt x="5140837" y="596620"/>
                  <a:pt x="5174781" y="587492"/>
                  <a:pt x="5200650" y="581025"/>
                </a:cubicBezTo>
                <a:cubicBezTo>
                  <a:pt x="5271596" y="533727"/>
                  <a:pt x="5184461" y="594516"/>
                  <a:pt x="5257800" y="533400"/>
                </a:cubicBezTo>
                <a:cubicBezTo>
                  <a:pt x="5266594" y="526071"/>
                  <a:pt x="5277581" y="521679"/>
                  <a:pt x="5286375" y="514350"/>
                </a:cubicBezTo>
                <a:cubicBezTo>
                  <a:pt x="5296723" y="505726"/>
                  <a:pt x="5303989" y="493605"/>
                  <a:pt x="5314950" y="485775"/>
                </a:cubicBezTo>
                <a:cubicBezTo>
                  <a:pt x="5326504" y="477522"/>
                  <a:pt x="5340722" y="473770"/>
                  <a:pt x="5353050" y="466725"/>
                </a:cubicBezTo>
                <a:cubicBezTo>
                  <a:pt x="5404751" y="437182"/>
                  <a:pt x="5357809" y="455614"/>
                  <a:pt x="5410200" y="438150"/>
                </a:cubicBezTo>
                <a:cubicBezTo>
                  <a:pt x="5461000" y="361950"/>
                  <a:pt x="5394325" y="454025"/>
                  <a:pt x="5457825" y="390525"/>
                </a:cubicBezTo>
                <a:cubicBezTo>
                  <a:pt x="5465920" y="382430"/>
                  <a:pt x="5467167" y="368017"/>
                  <a:pt x="5476875" y="361950"/>
                </a:cubicBezTo>
                <a:cubicBezTo>
                  <a:pt x="5493903" y="351307"/>
                  <a:pt x="5534025" y="342900"/>
                  <a:pt x="5534025" y="342900"/>
                </a:cubicBezTo>
                <a:cubicBezTo>
                  <a:pt x="5565775" y="346075"/>
                  <a:pt x="5598778" y="343041"/>
                  <a:pt x="5629275" y="352425"/>
                </a:cubicBezTo>
                <a:cubicBezTo>
                  <a:pt x="5642150" y="356386"/>
                  <a:pt x="5647502" y="372376"/>
                  <a:pt x="5657850" y="381000"/>
                </a:cubicBezTo>
                <a:cubicBezTo>
                  <a:pt x="5666644" y="388329"/>
                  <a:pt x="5676900" y="393700"/>
                  <a:pt x="5686425" y="400050"/>
                </a:cubicBezTo>
                <a:cubicBezTo>
                  <a:pt x="5716614" y="445333"/>
                  <a:pt x="5701855" y="417765"/>
                  <a:pt x="5724525" y="485775"/>
                </a:cubicBezTo>
                <a:lnTo>
                  <a:pt x="5734050" y="514350"/>
                </a:lnTo>
                <a:cubicBezTo>
                  <a:pt x="5737225" y="523875"/>
                  <a:pt x="5735221" y="537356"/>
                  <a:pt x="5743575" y="542925"/>
                </a:cubicBezTo>
                <a:cubicBezTo>
                  <a:pt x="5783964" y="569851"/>
                  <a:pt x="5761911" y="556855"/>
                  <a:pt x="5810250" y="581025"/>
                </a:cubicBezTo>
                <a:cubicBezTo>
                  <a:pt x="5844589" y="578736"/>
                  <a:pt x="5946936" y="590412"/>
                  <a:pt x="5991225" y="552450"/>
                </a:cubicBezTo>
                <a:cubicBezTo>
                  <a:pt x="6003278" y="542119"/>
                  <a:pt x="6010275" y="527050"/>
                  <a:pt x="6019800" y="514350"/>
                </a:cubicBezTo>
                <a:cubicBezTo>
                  <a:pt x="6043741" y="442526"/>
                  <a:pt x="6011446" y="531058"/>
                  <a:pt x="6048375" y="457200"/>
                </a:cubicBezTo>
                <a:cubicBezTo>
                  <a:pt x="6063869" y="426212"/>
                  <a:pt x="6049653" y="427347"/>
                  <a:pt x="6076950" y="400050"/>
                </a:cubicBezTo>
                <a:cubicBezTo>
                  <a:pt x="6085045" y="391955"/>
                  <a:pt x="6096267" y="387733"/>
                  <a:pt x="6105525" y="381000"/>
                </a:cubicBezTo>
                <a:cubicBezTo>
                  <a:pt x="6131202" y="362326"/>
                  <a:pt x="6155307" y="341462"/>
                  <a:pt x="6181725" y="323850"/>
                </a:cubicBezTo>
                <a:cubicBezTo>
                  <a:pt x="6191250" y="317500"/>
                  <a:pt x="6200061" y="309920"/>
                  <a:pt x="6210300" y="304800"/>
                </a:cubicBezTo>
                <a:cubicBezTo>
                  <a:pt x="6219280" y="300310"/>
                  <a:pt x="6229895" y="299765"/>
                  <a:pt x="6238875" y="295275"/>
                </a:cubicBezTo>
                <a:cubicBezTo>
                  <a:pt x="6249114" y="290155"/>
                  <a:pt x="6256928" y="280734"/>
                  <a:pt x="6267450" y="276225"/>
                </a:cubicBezTo>
                <a:cubicBezTo>
                  <a:pt x="6279482" y="271068"/>
                  <a:pt x="6293011" y="270462"/>
                  <a:pt x="6305550" y="266700"/>
                </a:cubicBezTo>
                <a:cubicBezTo>
                  <a:pt x="6402228" y="237697"/>
                  <a:pt x="6323523" y="255485"/>
                  <a:pt x="6410325" y="238125"/>
                </a:cubicBezTo>
                <a:cubicBezTo>
                  <a:pt x="6457950" y="241300"/>
                  <a:pt x="6505732" y="242653"/>
                  <a:pt x="6553200" y="247650"/>
                </a:cubicBezTo>
                <a:cubicBezTo>
                  <a:pt x="6567972" y="249205"/>
                  <a:pt x="6604243" y="261016"/>
                  <a:pt x="6619875" y="266700"/>
                </a:cubicBezTo>
                <a:cubicBezTo>
                  <a:pt x="6645369" y="275971"/>
                  <a:pt x="6671812" y="283143"/>
                  <a:pt x="6696075" y="295275"/>
                </a:cubicBezTo>
                <a:cubicBezTo>
                  <a:pt x="6811405" y="352940"/>
                  <a:pt x="6675350" y="304242"/>
                  <a:pt x="6762750" y="333375"/>
                </a:cubicBezTo>
                <a:cubicBezTo>
                  <a:pt x="6850309" y="399044"/>
                  <a:pt x="6810552" y="376326"/>
                  <a:pt x="6877050" y="409575"/>
                </a:cubicBezTo>
                <a:cubicBezTo>
                  <a:pt x="6977207" y="534771"/>
                  <a:pt x="6860733" y="408902"/>
                  <a:pt x="6953250" y="466725"/>
                </a:cubicBezTo>
                <a:cubicBezTo>
                  <a:pt x="6968480" y="476244"/>
                  <a:pt x="6977173" y="493798"/>
                  <a:pt x="6991350" y="504825"/>
                </a:cubicBezTo>
                <a:cubicBezTo>
                  <a:pt x="7062369" y="560062"/>
                  <a:pt x="7013812" y="510275"/>
                  <a:pt x="7077075" y="552450"/>
                </a:cubicBezTo>
                <a:cubicBezTo>
                  <a:pt x="7093991" y="563727"/>
                  <a:pt x="7107548" y="579635"/>
                  <a:pt x="7124700" y="590550"/>
                </a:cubicBezTo>
                <a:cubicBezTo>
                  <a:pt x="7142669" y="601985"/>
                  <a:pt x="7163453" y="608393"/>
                  <a:pt x="7181850" y="619125"/>
                </a:cubicBezTo>
                <a:cubicBezTo>
                  <a:pt x="7201626" y="630661"/>
                  <a:pt x="7220243" y="644095"/>
                  <a:pt x="7239000" y="657225"/>
                </a:cubicBezTo>
                <a:cubicBezTo>
                  <a:pt x="7252005" y="666329"/>
                  <a:pt x="7262686" y="679147"/>
                  <a:pt x="7277100" y="685800"/>
                </a:cubicBezTo>
                <a:cubicBezTo>
                  <a:pt x="7434051" y="758239"/>
                  <a:pt x="7314821" y="682372"/>
                  <a:pt x="7391400" y="733425"/>
                </a:cubicBezTo>
                <a:cubicBezTo>
                  <a:pt x="7442200" y="730250"/>
                  <a:pt x="7493181" y="729228"/>
                  <a:pt x="7543800" y="723900"/>
                </a:cubicBezTo>
                <a:cubicBezTo>
                  <a:pt x="7553785" y="722849"/>
                  <a:pt x="7563598" y="719251"/>
                  <a:pt x="7572375" y="714375"/>
                </a:cubicBezTo>
                <a:cubicBezTo>
                  <a:pt x="7592389" y="703256"/>
                  <a:pt x="7613336" y="692464"/>
                  <a:pt x="7629525" y="676275"/>
                </a:cubicBezTo>
                <a:cubicBezTo>
                  <a:pt x="7673997" y="631803"/>
                  <a:pt x="7643997" y="665539"/>
                  <a:pt x="7677150" y="619125"/>
                </a:cubicBezTo>
                <a:cubicBezTo>
                  <a:pt x="7686377" y="606207"/>
                  <a:pt x="7696498" y="593943"/>
                  <a:pt x="7705725" y="581025"/>
                </a:cubicBezTo>
                <a:cubicBezTo>
                  <a:pt x="7729444" y="547818"/>
                  <a:pt x="7747149" y="515564"/>
                  <a:pt x="7762875" y="476250"/>
                </a:cubicBezTo>
                <a:cubicBezTo>
                  <a:pt x="7769225" y="460375"/>
                  <a:pt x="7775922" y="444634"/>
                  <a:pt x="7781925" y="428625"/>
                </a:cubicBezTo>
                <a:cubicBezTo>
                  <a:pt x="7785450" y="419224"/>
                  <a:pt x="7786960" y="409030"/>
                  <a:pt x="7791450" y="400050"/>
                </a:cubicBezTo>
                <a:cubicBezTo>
                  <a:pt x="7796570" y="389811"/>
                  <a:pt x="7805380" y="381714"/>
                  <a:pt x="7810500" y="371475"/>
                </a:cubicBezTo>
                <a:cubicBezTo>
                  <a:pt x="7814990" y="362495"/>
                  <a:pt x="7815535" y="351880"/>
                  <a:pt x="7820025" y="342900"/>
                </a:cubicBezTo>
                <a:cubicBezTo>
                  <a:pt x="7827508" y="327935"/>
                  <a:pt x="7860459" y="286292"/>
                  <a:pt x="7867650" y="276225"/>
                </a:cubicBezTo>
                <a:cubicBezTo>
                  <a:pt x="7874304" y="266910"/>
                  <a:pt x="7878085" y="255188"/>
                  <a:pt x="7886700" y="247650"/>
                </a:cubicBezTo>
                <a:cubicBezTo>
                  <a:pt x="7927010" y="212379"/>
                  <a:pt x="7933178" y="213107"/>
                  <a:pt x="7972425" y="200025"/>
                </a:cubicBezTo>
                <a:cubicBezTo>
                  <a:pt x="7999587" y="203043"/>
                  <a:pt x="8054810" y="203118"/>
                  <a:pt x="8086725" y="219075"/>
                </a:cubicBezTo>
                <a:cubicBezTo>
                  <a:pt x="8096964" y="224195"/>
                  <a:pt x="8105775" y="231775"/>
                  <a:pt x="8115300" y="238125"/>
                </a:cubicBezTo>
                <a:cubicBezTo>
                  <a:pt x="8121650" y="247650"/>
                  <a:pt x="8126745" y="258144"/>
                  <a:pt x="8134350" y="266700"/>
                </a:cubicBezTo>
                <a:cubicBezTo>
                  <a:pt x="8152248" y="286836"/>
                  <a:pt x="8191500" y="323850"/>
                  <a:pt x="8191500" y="323850"/>
                </a:cubicBezTo>
                <a:cubicBezTo>
                  <a:pt x="8197850" y="342900"/>
                  <a:pt x="8211803" y="360959"/>
                  <a:pt x="8210550" y="381000"/>
                </a:cubicBezTo>
                <a:cubicBezTo>
                  <a:pt x="8207375" y="431800"/>
                  <a:pt x="8182122" y="486141"/>
                  <a:pt x="8201025" y="533400"/>
                </a:cubicBezTo>
                <a:cubicBezTo>
                  <a:pt x="8203820" y="540387"/>
                  <a:pt x="8303307" y="514720"/>
                  <a:pt x="8315325" y="514350"/>
                </a:cubicBezTo>
                <a:cubicBezTo>
                  <a:pt x="8505761" y="508490"/>
                  <a:pt x="8696325" y="508000"/>
                  <a:pt x="8886825" y="504825"/>
                </a:cubicBezTo>
                <a:cubicBezTo>
                  <a:pt x="8909050" y="501650"/>
                  <a:pt x="8931411" y="499316"/>
                  <a:pt x="8953500" y="495300"/>
                </a:cubicBezTo>
                <a:cubicBezTo>
                  <a:pt x="8979229" y="490622"/>
                  <a:pt x="9028040" y="475009"/>
                  <a:pt x="9048750" y="466725"/>
                </a:cubicBezTo>
                <a:cubicBezTo>
                  <a:pt x="9064625" y="460375"/>
                  <a:pt x="9081082" y="455321"/>
                  <a:pt x="9096375" y="447675"/>
                </a:cubicBezTo>
                <a:cubicBezTo>
                  <a:pt x="9112934" y="439396"/>
                  <a:pt x="9127441" y="427379"/>
                  <a:pt x="9144000" y="419100"/>
                </a:cubicBezTo>
                <a:cubicBezTo>
                  <a:pt x="9159293" y="411454"/>
                  <a:pt x="9176856" y="408665"/>
                  <a:pt x="9191625" y="400050"/>
                </a:cubicBezTo>
                <a:cubicBezTo>
                  <a:pt x="9305675" y="333521"/>
                  <a:pt x="9217977" y="365866"/>
                  <a:pt x="9286875" y="342900"/>
                </a:cubicBezTo>
                <a:cubicBezTo>
                  <a:pt x="9293225" y="333375"/>
                  <a:pt x="9297830" y="322420"/>
                  <a:pt x="9305925" y="314325"/>
                </a:cubicBezTo>
                <a:cubicBezTo>
                  <a:pt x="9321396" y="298854"/>
                  <a:pt x="9355169" y="286186"/>
                  <a:pt x="9372600" y="276225"/>
                </a:cubicBezTo>
                <a:cubicBezTo>
                  <a:pt x="9395048" y="263398"/>
                  <a:pt x="9418832" y="243202"/>
                  <a:pt x="9439275" y="228600"/>
                </a:cubicBezTo>
                <a:cubicBezTo>
                  <a:pt x="9448590" y="221946"/>
                  <a:pt x="9458325" y="215900"/>
                  <a:pt x="9467850" y="209550"/>
                </a:cubicBezTo>
                <a:cubicBezTo>
                  <a:pt x="9477375" y="193675"/>
                  <a:pt x="9487434" y="178109"/>
                  <a:pt x="9496425" y="161925"/>
                </a:cubicBezTo>
                <a:cubicBezTo>
                  <a:pt x="9503321" y="149513"/>
                  <a:pt x="9507222" y="135379"/>
                  <a:pt x="9515475" y="123825"/>
                </a:cubicBezTo>
                <a:cubicBezTo>
                  <a:pt x="9523305" y="112864"/>
                  <a:pt x="9534525" y="104775"/>
                  <a:pt x="9544050" y="95250"/>
                </a:cubicBezTo>
                <a:cubicBezTo>
                  <a:pt x="9547225" y="82550"/>
                  <a:pt x="9547721" y="68859"/>
                  <a:pt x="9553575" y="57150"/>
                </a:cubicBezTo>
                <a:cubicBezTo>
                  <a:pt x="9563814" y="36672"/>
                  <a:pt x="9591675" y="0"/>
                  <a:pt x="9591675" y="0"/>
                </a:cubicBezTo>
                <a:cubicBezTo>
                  <a:pt x="9601200" y="3175"/>
                  <a:pt x="9613150" y="2425"/>
                  <a:pt x="9620250" y="9525"/>
                </a:cubicBezTo>
                <a:cubicBezTo>
                  <a:pt x="9638500" y="27775"/>
                  <a:pt x="9641991" y="62946"/>
                  <a:pt x="9648825" y="85725"/>
                </a:cubicBezTo>
                <a:cubicBezTo>
                  <a:pt x="9654595" y="104959"/>
                  <a:pt x="9663937" y="123184"/>
                  <a:pt x="9667875" y="142875"/>
                </a:cubicBezTo>
                <a:cubicBezTo>
                  <a:pt x="9671050" y="158750"/>
                  <a:pt x="9673140" y="174881"/>
                  <a:pt x="9677400" y="190500"/>
                </a:cubicBezTo>
                <a:cubicBezTo>
                  <a:pt x="9682684" y="209873"/>
                  <a:pt x="9685311" y="230942"/>
                  <a:pt x="9696450" y="247650"/>
                </a:cubicBezTo>
                <a:cubicBezTo>
                  <a:pt x="9710810" y="269190"/>
                  <a:pt x="9743379" y="320334"/>
                  <a:pt x="9763125" y="342900"/>
                </a:cubicBezTo>
                <a:cubicBezTo>
                  <a:pt x="9774952" y="356417"/>
                  <a:pt x="9787588" y="369311"/>
                  <a:pt x="9801225" y="381000"/>
                </a:cubicBezTo>
                <a:cubicBezTo>
                  <a:pt x="9809917" y="388450"/>
                  <a:pt x="9821705" y="391955"/>
                  <a:pt x="9829800" y="400050"/>
                </a:cubicBezTo>
                <a:cubicBezTo>
                  <a:pt x="9841025" y="411275"/>
                  <a:pt x="9846179" y="427987"/>
                  <a:pt x="9858375" y="438150"/>
                </a:cubicBezTo>
                <a:cubicBezTo>
                  <a:pt x="9866088" y="444578"/>
                  <a:pt x="9877970" y="443185"/>
                  <a:pt x="9886950" y="447675"/>
                </a:cubicBezTo>
                <a:cubicBezTo>
                  <a:pt x="9897189" y="452795"/>
                  <a:pt x="9905286" y="461605"/>
                  <a:pt x="9915525" y="466725"/>
                </a:cubicBezTo>
                <a:cubicBezTo>
                  <a:pt x="9924505" y="471215"/>
                  <a:pt x="9934872" y="472295"/>
                  <a:pt x="9944100" y="476250"/>
                </a:cubicBezTo>
                <a:cubicBezTo>
                  <a:pt x="9970665" y="487635"/>
                  <a:pt x="10010443" y="514350"/>
                  <a:pt x="10039350" y="514350"/>
                </a:cubicBezTo>
                <a:lnTo>
                  <a:pt x="10182225" y="5143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xmlns="" id="{4276A60B-D894-4415-B7F1-E932EFB27C4D}"/>
              </a:ext>
            </a:extLst>
          </p:cNvPr>
          <p:cNvSpPr txBox="1"/>
          <p:nvPr/>
        </p:nvSpPr>
        <p:spPr>
          <a:xfrm>
            <a:off x="8758708" y="1844824"/>
            <a:ext cx="2058874" cy="707886"/>
          </a:xfrm>
          <a:prstGeom prst="rect">
            <a:avLst/>
          </a:prstGeom>
          <a:noFill/>
        </p:spPr>
        <p:txBody>
          <a:bodyPr wrap="square" rtlCol="0">
            <a:spAutoFit/>
          </a:bodyPr>
          <a:lstStyle/>
          <a:p>
            <a:r>
              <a:rPr lang="en-GB" sz="2000" dirty="0">
                <a:solidFill>
                  <a:srgbClr val="004680"/>
                </a:solidFill>
              </a:rPr>
              <a:t>Above the water line</a:t>
            </a:r>
          </a:p>
        </p:txBody>
      </p:sp>
      <p:sp>
        <p:nvSpPr>
          <p:cNvPr id="18" name="TextBox 17">
            <a:extLst>
              <a:ext uri="{FF2B5EF4-FFF2-40B4-BE49-F238E27FC236}">
                <a16:creationId xmlns:a16="http://schemas.microsoft.com/office/drawing/2014/main" xmlns="" id="{07C9B756-E35F-4F4A-AFB4-E44820EC3046}"/>
              </a:ext>
            </a:extLst>
          </p:cNvPr>
          <p:cNvSpPr txBox="1"/>
          <p:nvPr/>
        </p:nvSpPr>
        <p:spPr>
          <a:xfrm>
            <a:off x="8902724" y="4869160"/>
            <a:ext cx="2088233" cy="707886"/>
          </a:xfrm>
          <a:prstGeom prst="rect">
            <a:avLst/>
          </a:prstGeom>
          <a:noFill/>
        </p:spPr>
        <p:txBody>
          <a:bodyPr wrap="square" rtlCol="0">
            <a:spAutoFit/>
          </a:bodyPr>
          <a:lstStyle/>
          <a:p>
            <a:r>
              <a:rPr lang="en-GB" sz="2000" dirty="0">
                <a:solidFill>
                  <a:srgbClr val="004680"/>
                </a:solidFill>
              </a:rPr>
              <a:t>Below the water line</a:t>
            </a:r>
          </a:p>
        </p:txBody>
      </p:sp>
      <p:pic>
        <p:nvPicPr>
          <p:cNvPr id="20" name="Graphic 19" descr="Tug boat with solid fill">
            <a:extLst>
              <a:ext uri="{FF2B5EF4-FFF2-40B4-BE49-F238E27FC236}">
                <a16:creationId xmlns:a16="http://schemas.microsoft.com/office/drawing/2014/main" xmlns="" id="{D1BD1C4F-B839-467B-8E99-0E35B29B6F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378106" y="2554650"/>
            <a:ext cx="914400" cy="914400"/>
          </a:xfrm>
          <a:prstGeom prst="rect">
            <a:avLst/>
          </a:prstGeom>
        </p:spPr>
      </p:pic>
      <p:pic>
        <p:nvPicPr>
          <p:cNvPr id="22" name="Graphic 21" descr="Fish with solid fill">
            <a:extLst>
              <a:ext uri="{FF2B5EF4-FFF2-40B4-BE49-F238E27FC236}">
                <a16:creationId xmlns:a16="http://schemas.microsoft.com/office/drawing/2014/main" xmlns="" id="{30FC00BF-38C1-47E1-9AE6-FA94933404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371243" y="3796656"/>
            <a:ext cx="914400" cy="914400"/>
          </a:xfrm>
          <a:prstGeom prst="rect">
            <a:avLst/>
          </a:prstGeom>
        </p:spPr>
      </p:pic>
      <p:pic>
        <p:nvPicPr>
          <p:cNvPr id="24" name="Graphic 23" descr="Clownfish with solid fill">
            <a:extLst>
              <a:ext uri="{FF2B5EF4-FFF2-40B4-BE49-F238E27FC236}">
                <a16:creationId xmlns:a16="http://schemas.microsoft.com/office/drawing/2014/main" xmlns="" id="{12E64490-2BE0-43A6-95F2-E7FA2BAA7C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560000">
            <a:off x="10135749" y="5625886"/>
            <a:ext cx="914400" cy="914400"/>
          </a:xfrm>
          <a:prstGeom prst="rect">
            <a:avLst/>
          </a:prstGeom>
        </p:spPr>
      </p:pic>
    </p:spTree>
    <p:extLst>
      <p:ext uri="{BB962C8B-B14F-4D97-AF65-F5344CB8AC3E}">
        <p14:creationId xmlns:p14="http://schemas.microsoft.com/office/powerpoint/2010/main" val="163824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3C8EA-A219-4509-A30B-8B8998700E96}"/>
              </a:ext>
            </a:extLst>
          </p:cNvPr>
          <p:cNvSpPr>
            <a:spLocks noGrp="1"/>
          </p:cNvSpPr>
          <p:nvPr>
            <p:ph type="title"/>
          </p:nvPr>
        </p:nvSpPr>
        <p:spPr/>
        <p:txBody>
          <a:bodyPr/>
          <a:lstStyle/>
          <a:p>
            <a:r>
              <a:rPr lang="en-GB" dirty="0"/>
              <a:t>Looking at culture</a:t>
            </a:r>
          </a:p>
        </p:txBody>
      </p:sp>
      <p:sp>
        <p:nvSpPr>
          <p:cNvPr id="3" name="Content Placeholder 2">
            <a:extLst>
              <a:ext uri="{FF2B5EF4-FFF2-40B4-BE49-F238E27FC236}">
                <a16:creationId xmlns:a16="http://schemas.microsoft.com/office/drawing/2014/main" xmlns="" id="{49E0B745-299F-434B-8761-E21E93FAF474}"/>
              </a:ext>
            </a:extLst>
          </p:cNvPr>
          <p:cNvSpPr>
            <a:spLocks noGrp="1"/>
          </p:cNvSpPr>
          <p:nvPr>
            <p:ph idx="1"/>
          </p:nvPr>
        </p:nvSpPr>
        <p:spPr/>
        <p:txBody>
          <a:bodyPr>
            <a:normAutofit lnSpcReduction="10000"/>
          </a:bodyPr>
          <a:lstStyle/>
          <a:p>
            <a:pPr marL="0" indent="0">
              <a:buNone/>
            </a:pPr>
            <a:r>
              <a:rPr lang="en-GB" dirty="0"/>
              <a:t>Think about your own cultural background.</a:t>
            </a:r>
          </a:p>
          <a:p>
            <a:pPr marL="0" indent="0">
              <a:buNone/>
            </a:pPr>
            <a:r>
              <a:rPr lang="en-GB" dirty="0"/>
              <a:t/>
            </a:r>
            <a:br>
              <a:rPr lang="en-GB" dirty="0"/>
            </a:br>
            <a:r>
              <a:rPr lang="en-GB" dirty="0"/>
              <a:t>Choose an example for the following, all of which are above the waterline.</a:t>
            </a:r>
          </a:p>
          <a:p>
            <a:pPr marL="0" indent="0">
              <a:buNone/>
            </a:pPr>
            <a:endParaRPr lang="en-GB" dirty="0"/>
          </a:p>
          <a:p>
            <a:pPr marL="0" indent="0">
              <a:buNone/>
            </a:pPr>
            <a:r>
              <a:rPr lang="en-GB" dirty="0"/>
              <a:t>DRESS – what do people generally wear to go to a wedding?</a:t>
            </a:r>
          </a:p>
          <a:p>
            <a:pPr marL="0" indent="0">
              <a:buNone/>
            </a:pPr>
            <a:endParaRPr lang="en-GB" dirty="0"/>
          </a:p>
          <a:p>
            <a:pPr marL="0" indent="0">
              <a:buNone/>
            </a:pPr>
            <a:r>
              <a:rPr lang="en-GB" dirty="0"/>
              <a:t>ARCHITECTURE – what is the most common style of buildings?</a:t>
            </a:r>
          </a:p>
          <a:p>
            <a:pPr marL="0" indent="0">
              <a:buNone/>
            </a:pPr>
            <a:endParaRPr lang="en-GB" dirty="0"/>
          </a:p>
          <a:p>
            <a:pPr marL="0" indent="0">
              <a:buNone/>
            </a:pPr>
            <a:r>
              <a:rPr lang="en-GB" dirty="0"/>
              <a:t>FOOD – what food do people eat on a daily basis?</a:t>
            </a:r>
          </a:p>
          <a:p>
            <a:pPr marL="0" indent="0">
              <a:buNone/>
            </a:pPr>
            <a:endParaRPr lang="en-GB" dirty="0"/>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xmlns="" id="{395D0EF8-3813-4FCF-9EA1-596ECDAC7E0C}"/>
              </a:ext>
            </a:extLst>
          </p:cNvPr>
          <p:cNvSpPr>
            <a:spLocks noGrp="1"/>
          </p:cNvSpPr>
          <p:nvPr>
            <p:ph type="sldNum" sz="quarter" idx="12"/>
          </p:nvPr>
        </p:nvSpPr>
        <p:spPr/>
        <p:txBody>
          <a:bodyPr/>
          <a:lstStyle/>
          <a:p>
            <a:fld id="{C014DD1E-5D91-48A3-AD6D-45FBA980D106}" type="slidenum">
              <a:rPr lang="en-GB" smtClean="0"/>
              <a:t>9</a:t>
            </a:fld>
            <a:endParaRPr lang="en-GB"/>
          </a:p>
        </p:txBody>
      </p:sp>
      <p:pic>
        <p:nvPicPr>
          <p:cNvPr id="5" name="Picture 4">
            <a:extLst>
              <a:ext uri="{FF2B5EF4-FFF2-40B4-BE49-F238E27FC236}">
                <a16:creationId xmlns:a16="http://schemas.microsoft.com/office/drawing/2014/main" xmlns="" id="{74D4EFE4-9771-41D9-85A1-CA7AC2A357FA}"/>
              </a:ext>
            </a:extLst>
          </p:cNvPr>
          <p:cNvPicPr>
            <a:picLocks noChangeAspect="1"/>
          </p:cNvPicPr>
          <p:nvPr/>
        </p:nvPicPr>
        <p:blipFill>
          <a:blip r:embed="rId2"/>
          <a:stretch>
            <a:fillRect/>
          </a:stretch>
        </p:blipFill>
        <p:spPr>
          <a:xfrm>
            <a:off x="10609270" y="5419305"/>
            <a:ext cx="902286" cy="896190"/>
          </a:xfrm>
          <a:prstGeom prst="rect">
            <a:avLst/>
          </a:prstGeom>
        </p:spPr>
      </p:pic>
    </p:spTree>
    <p:extLst>
      <p:ext uri="{BB962C8B-B14F-4D97-AF65-F5344CB8AC3E}">
        <p14:creationId xmlns:p14="http://schemas.microsoft.com/office/powerpoint/2010/main" val="283926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4.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D40504B-8D27-4EF2-A02E-61F02C940655}">
  <we:reference id="wa104380907" version="3.0.0.0" store="en-US" storeType="OMEX"/>
  <we:alternateReferences>
    <we:reference id="WA104380907" version="3.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C67BEE-D13F-4BD2-98A5-34D8A0977F68}">
  <ds:schemaRefs>
    <ds:schemaRef ds:uri="http://schemas.microsoft.com/office/2006/documentManagement/types"/>
    <ds:schemaRef ds:uri="http://www.w3.org/XML/1998/namespace"/>
    <ds:schemaRef ds:uri="http://purl.org/dc/elements/1.1/"/>
    <ds:schemaRef ds:uri="http://schemas.microsoft.com/office/infopath/2007/PartnerControls"/>
    <ds:schemaRef ds:uri="http://schemas.microsoft.com/office/2006/metadata/properties"/>
    <ds:schemaRef ds:uri="http://purl.org/dc/terms/"/>
    <ds:schemaRef ds:uri="http://schemas.openxmlformats.org/package/2006/metadata/core-properties"/>
    <ds:schemaRef ds:uri="4873beb7-5857-4685-be1f-d57550cc96cc"/>
    <ds:schemaRef ds:uri="http://purl.org/dc/dcmitype/"/>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45745</TotalTime>
  <Words>2823</Words>
  <Application>Microsoft Office PowerPoint</Application>
  <PresentationFormat>Custom</PresentationFormat>
  <Paragraphs>287</Paragraphs>
  <Slides>41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Calibri</vt:lpstr>
      <vt:lpstr>Franklin Gothic Book</vt:lpstr>
      <vt:lpstr>Poppins</vt:lpstr>
      <vt:lpstr>Times New Roman</vt:lpstr>
      <vt:lpstr>Crop</vt:lpstr>
      <vt:lpstr>1_Crop</vt:lpstr>
      <vt:lpstr>Culture, Diversity &amp; Raising awareness </vt:lpstr>
      <vt:lpstr>Learning objectives  By the end of this module you will:</vt:lpstr>
      <vt:lpstr>Introduction</vt:lpstr>
      <vt:lpstr>Thinking about you. Who are you culturally speaking?</vt:lpstr>
      <vt:lpstr>Definitions of culture</vt:lpstr>
      <vt:lpstr>Describing culture</vt:lpstr>
      <vt:lpstr>Cultural contact lenses</vt:lpstr>
      <vt:lpstr>Iceberg theory of culture Edward T. Hall A model for thinking about culture</vt:lpstr>
      <vt:lpstr>Looking at culture</vt:lpstr>
      <vt:lpstr>Culture below the waterline</vt:lpstr>
      <vt:lpstr>3 levels of uniqueness in human mental programming adapted from Hofstede 1994                                                                                     An overview of  us all</vt:lpstr>
      <vt:lpstr>Culture in day to day life</vt:lpstr>
      <vt:lpstr>Exploring culture and you.</vt:lpstr>
      <vt:lpstr>Cultural rights and wrongs</vt:lpstr>
      <vt:lpstr>Summary</vt:lpstr>
      <vt:lpstr>Diversity &amp; Unconscious Bias</vt:lpstr>
      <vt:lpstr>Thinking about different cultural backgrounds</vt:lpstr>
      <vt:lpstr>Stereotypes and Generalisations</vt:lpstr>
      <vt:lpstr>Stereotypes and Generalisations</vt:lpstr>
      <vt:lpstr>Alice and Priti - Questions</vt:lpstr>
      <vt:lpstr>Alice and Priti</vt:lpstr>
      <vt:lpstr>About you</vt:lpstr>
      <vt:lpstr>Unconscious bias</vt:lpstr>
      <vt:lpstr>Systems Thinking</vt:lpstr>
      <vt:lpstr>Systems Thinking (Daniel Kahneman)</vt:lpstr>
      <vt:lpstr>Systems Thinking</vt:lpstr>
      <vt:lpstr>Answers</vt:lpstr>
      <vt:lpstr>Summary</vt:lpstr>
      <vt:lpstr>Working Across cultures</vt:lpstr>
      <vt:lpstr>Importance of recognising our own and others culture</vt:lpstr>
      <vt:lpstr>Case Study</vt:lpstr>
      <vt:lpstr>Questions</vt:lpstr>
      <vt:lpstr>Cultural values</vt:lpstr>
      <vt:lpstr>Summary</vt:lpstr>
      <vt:lpstr>Working in culturally diverse teams</vt:lpstr>
      <vt:lpstr>Benefits of culturally diverse teams</vt:lpstr>
      <vt:lpstr>Working in a culturally diverse team</vt:lpstr>
      <vt:lpstr>Working well in a culturally diverse team</vt:lpstr>
      <vt:lpstr>Summary</vt:lpstr>
      <vt:lpstr>Reflection and Action plan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Hilary Hale</dc:creator>
  <cp:lastModifiedBy>Microsoft account</cp:lastModifiedBy>
  <cp:revision>443</cp:revision>
  <cp:lastPrinted>2018-11-19T09:43:55Z</cp:lastPrinted>
  <dcterms:created xsi:type="dcterms:W3CDTF">2018-08-29T12:26:02Z</dcterms:created>
  <dcterms:modified xsi:type="dcterms:W3CDTF">2022-01-21T16:58:28Z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