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37"/>
  </p:notesMasterIdLst>
  <p:handoutMasterIdLst>
    <p:handoutMasterId r:id="rId38"/>
  </p:handoutMasterIdLst>
  <p:sldIdLst>
    <p:sldId id="742" r:id="rId5"/>
    <p:sldId id="743" r:id="rId6"/>
    <p:sldId id="746" r:id="rId7"/>
    <p:sldId id="744" r:id="rId8"/>
    <p:sldId id="745" r:id="rId9"/>
    <p:sldId id="748" r:id="rId10"/>
    <p:sldId id="749" r:id="rId11"/>
    <p:sldId id="752" r:id="rId12"/>
    <p:sldId id="751" r:id="rId13"/>
    <p:sldId id="753" r:id="rId14"/>
    <p:sldId id="754" r:id="rId15"/>
    <p:sldId id="755" r:id="rId16"/>
    <p:sldId id="756" r:id="rId17"/>
    <p:sldId id="758" r:id="rId18"/>
    <p:sldId id="750" r:id="rId19"/>
    <p:sldId id="774" r:id="rId20"/>
    <p:sldId id="757" r:id="rId21"/>
    <p:sldId id="761" r:id="rId22"/>
    <p:sldId id="762" r:id="rId23"/>
    <p:sldId id="760" r:id="rId24"/>
    <p:sldId id="763" r:id="rId25"/>
    <p:sldId id="764" r:id="rId26"/>
    <p:sldId id="765" r:id="rId27"/>
    <p:sldId id="766" r:id="rId28"/>
    <p:sldId id="768" r:id="rId29"/>
    <p:sldId id="767" r:id="rId30"/>
    <p:sldId id="775" r:id="rId31"/>
    <p:sldId id="769" r:id="rId32"/>
    <p:sldId id="770" r:id="rId33"/>
    <p:sldId id="771" r:id="rId34"/>
    <p:sldId id="772" r:id="rId35"/>
    <p:sldId id="747" r:id="rId36"/>
  </p:sldIdLst>
  <p:sldSz cx="12188825" cy="6858000"/>
  <p:notesSz cx="6805613" cy="9939338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FF98921-F03F-4E8F-B9AD-3D0C7444B4AD}">
          <p14:sldIdLst>
            <p14:sldId id="742"/>
            <p14:sldId id="743"/>
            <p14:sldId id="746"/>
            <p14:sldId id="744"/>
            <p14:sldId id="745"/>
            <p14:sldId id="748"/>
            <p14:sldId id="749"/>
            <p14:sldId id="752"/>
            <p14:sldId id="751"/>
            <p14:sldId id="753"/>
            <p14:sldId id="754"/>
            <p14:sldId id="755"/>
            <p14:sldId id="756"/>
            <p14:sldId id="758"/>
            <p14:sldId id="750"/>
            <p14:sldId id="774"/>
            <p14:sldId id="757"/>
            <p14:sldId id="761"/>
            <p14:sldId id="762"/>
            <p14:sldId id="760"/>
            <p14:sldId id="763"/>
            <p14:sldId id="764"/>
            <p14:sldId id="765"/>
            <p14:sldId id="766"/>
            <p14:sldId id="768"/>
            <p14:sldId id="767"/>
            <p14:sldId id="775"/>
            <p14:sldId id="769"/>
            <p14:sldId id="770"/>
            <p14:sldId id="771"/>
            <p14:sldId id="772"/>
            <p14:sldId id="7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en Wright" initials="DW" lastIdx="1" clrIdx="0">
    <p:extLst>
      <p:ext uri="{19B8F6BF-5375-455C-9EA6-DF929625EA0E}">
        <p15:presenceInfo xmlns:p15="http://schemas.microsoft.com/office/powerpoint/2012/main" userId="Damien Wright" providerId="None"/>
      </p:ext>
    </p:extLst>
  </p:cmAuthor>
  <p:cmAuthor id="2" name="Sandy Leong" initials="SL" lastIdx="1" clrIdx="1">
    <p:extLst>
      <p:ext uri="{19B8F6BF-5375-455C-9EA6-DF929625EA0E}">
        <p15:presenceInfo xmlns:p15="http://schemas.microsoft.com/office/powerpoint/2012/main" userId="f5968e11c86067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238"/>
    <a:srgbClr val="004680"/>
    <a:srgbClr val="E7F6FF"/>
    <a:srgbClr val="CCECFF"/>
    <a:srgbClr val="00FF99"/>
    <a:srgbClr val="72DF41"/>
    <a:srgbClr val="FFFFFF"/>
    <a:srgbClr val="654EA3"/>
    <a:srgbClr val="C9C7A6"/>
    <a:srgbClr val="FFE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8BADD-6008-0435-F4C6-9301D85FAE92}" v="73" dt="2022-02-08T09:29:23.756"/>
    <p1510:client id="{ACAC984D-8DA5-2497-A1BB-3A1CD3DCB292}" v="1" dt="2021-10-18T10:51:17.042"/>
    <p1510:client id="{F8D8A674-0864-4424-85F0-9FEFF91A4724}" v="1" dt="2021-08-23T11:33:01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a Previati" userId="S::luisa.previati@enaip.veneto.it::2dc22547-0e17-46ac-a819-be5210267542" providerId="AD" clId="Web-{36B8BADD-6008-0435-F4C6-9301D85FAE92}"/>
    <pc:docChg chg="modSld">
      <pc:chgData name="Luisa Previati" userId="S::luisa.previati@enaip.veneto.it::2dc22547-0e17-46ac-a819-be5210267542" providerId="AD" clId="Web-{36B8BADD-6008-0435-F4C6-9301D85FAE92}" dt="2022-02-08T09:29:23.756" v="72" actId="20577"/>
      <pc:docMkLst>
        <pc:docMk/>
      </pc:docMkLst>
      <pc:sldChg chg="addSp delSp modSp delAnim">
        <pc:chgData name="Luisa Previati" userId="S::luisa.previati@enaip.veneto.it::2dc22547-0e17-46ac-a819-be5210267542" providerId="AD" clId="Web-{36B8BADD-6008-0435-F4C6-9301D85FAE92}" dt="2022-02-08T09:29:23.756" v="72" actId="20577"/>
        <pc:sldMkLst>
          <pc:docMk/>
          <pc:sldMk cId="4266329580" sldId="746"/>
        </pc:sldMkLst>
        <pc:spChg chg="add mod">
          <ac:chgData name="Luisa Previati" userId="S::luisa.previati@enaip.veneto.it::2dc22547-0e17-46ac-a819-be5210267542" providerId="AD" clId="Web-{36B8BADD-6008-0435-F4C6-9301D85FAE92}" dt="2022-02-08T09:29:23.756" v="72" actId="20577"/>
          <ac:spMkLst>
            <pc:docMk/>
            <pc:sldMk cId="4266329580" sldId="746"/>
            <ac:spMk id="7" creationId="{90A89313-B5C4-44AB-819C-5FB5E2E26BA0}"/>
          </ac:spMkLst>
        </pc:spChg>
        <pc:picChg chg="del">
          <ac:chgData name="Luisa Previati" userId="S::luisa.previati@enaip.veneto.it::2dc22547-0e17-46ac-a819-be5210267542" providerId="AD" clId="Web-{36B8BADD-6008-0435-F4C6-9301D85FAE92}" dt="2022-02-08T09:28:21.847" v="0"/>
          <ac:picMkLst>
            <pc:docMk/>
            <pc:sldMk cId="4266329580" sldId="746"/>
            <ac:picMk id="6" creationId="{0983F4B9-7B64-48AA-BC10-059320A714BB}"/>
          </ac:picMkLst>
        </pc:picChg>
      </pc:sldChg>
    </pc:docChg>
  </pc:docChgLst>
  <pc:docChgLst>
    <pc:chgData name="Sandy Leong" userId="f5968e11c86067dc" providerId="Windows Live" clId="Web-{F8D8A674-0864-4424-85F0-9FEFF91A4724}"/>
    <pc:docChg chg="">
      <pc:chgData name="Sandy Leong" userId="f5968e11c86067dc" providerId="Windows Live" clId="Web-{F8D8A674-0864-4424-85F0-9FEFF91A4724}" dt="2021-08-23T11:33:01.661" v="0"/>
      <pc:docMkLst>
        <pc:docMk/>
      </pc:docMkLst>
      <pc:sldChg chg="addCm">
        <pc:chgData name="Sandy Leong" userId="f5968e11c86067dc" providerId="Windows Live" clId="Web-{F8D8A674-0864-4424-85F0-9FEFF91A4724}" dt="2021-08-23T11:33:01.661" v="0"/>
        <pc:sldMkLst>
          <pc:docMk/>
          <pc:sldMk cId="139421164" sldId="771"/>
        </pc:sldMkLst>
      </pc:sldChg>
    </pc:docChg>
  </pc:docChgLst>
  <pc:docChgLst>
    <pc:chgData name="Luisa Previati" userId="S::luisa.previati@enaip.veneto.it::2dc22547-0e17-46ac-a819-be5210267542" providerId="AD" clId="Web-{ACAC984D-8DA5-2497-A1BB-3A1CD3DCB292}"/>
    <pc:docChg chg="modSld">
      <pc:chgData name="Luisa Previati" userId="S::luisa.previati@enaip.veneto.it::2dc22547-0e17-46ac-a819-be5210267542" providerId="AD" clId="Web-{ACAC984D-8DA5-2497-A1BB-3A1CD3DCB292}" dt="2021-10-18T10:51:17.042" v="0"/>
      <pc:docMkLst>
        <pc:docMk/>
      </pc:docMkLst>
      <pc:sldChg chg="modSp">
        <pc:chgData name="Luisa Previati" userId="S::luisa.previati@enaip.veneto.it::2dc22547-0e17-46ac-a819-be5210267542" providerId="AD" clId="Web-{ACAC984D-8DA5-2497-A1BB-3A1CD3DCB292}" dt="2021-10-18T10:51:17.042" v="0"/>
        <pc:sldMkLst>
          <pc:docMk/>
          <pc:sldMk cId="4125843544" sldId="762"/>
        </pc:sldMkLst>
        <pc:graphicFrameChg chg="mod modGraphic">
          <ac:chgData name="Luisa Previati" userId="S::luisa.previati@enaip.veneto.it::2dc22547-0e17-46ac-a819-be5210267542" providerId="AD" clId="Web-{ACAC984D-8DA5-2497-A1BB-3A1CD3DCB292}" dt="2021-10-18T10:51:17.042" v="0"/>
          <ac:graphicFrameMkLst>
            <pc:docMk/>
            <pc:sldMk cId="4125843544" sldId="762"/>
            <ac:graphicFrameMk id="9" creationId="{A56390EE-A50E-4319-AD54-8E982810C13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2/10/2022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2/10/2022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0" y="8963"/>
            <a:ext cx="12180125" cy="61971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88826" cy="6201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630" y="1788454"/>
            <a:ext cx="8359052" cy="2098226"/>
          </a:xfrm>
        </p:spPr>
        <p:txBody>
          <a:bodyPr anchor="b">
            <a:noAutofit/>
          </a:bodyPr>
          <a:lstStyle>
            <a:lvl1pPr algn="ctr">
              <a:defRPr sz="7198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209" y="3956280"/>
            <a:ext cx="6829894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99">
                <a:solidFill>
                  <a:schemeClr val="bg2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88712" y="6429772"/>
            <a:ext cx="1595876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4354" y="6217865"/>
            <a:ext cx="2255716" cy="640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2044" y="6303215"/>
            <a:ext cx="5834378" cy="469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26860" y="6303215"/>
            <a:ext cx="1414395" cy="475529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6201541"/>
            <a:ext cx="12188825" cy="0"/>
          </a:xfrm>
          <a:prstGeom prst="line">
            <a:avLst/>
          </a:prstGeom>
          <a:ln w="66675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483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0679" y="1"/>
            <a:ext cx="6658146" cy="6857999"/>
          </a:xfrm>
        </p:spPr>
        <p:txBody>
          <a:bodyPr anchor="t"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999"/>
            </a:lvl2pPr>
            <a:lvl3pPr marL="914126" indent="0">
              <a:buNone/>
              <a:defRPr sz="19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5968"/>
            <a:ext cx="3854716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81761" y="6453574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59219" y="6309320"/>
            <a:ext cx="5303745" cy="4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2295526"/>
            <a:ext cx="9598700" cy="357187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2811" y="6453386"/>
            <a:ext cx="6279194" cy="4046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4062" y="624156"/>
            <a:ext cx="1565358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243" y="624156"/>
            <a:ext cx="8177511" cy="5243244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36" y="2102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88826" cy="6201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26" y="1222953"/>
            <a:ext cx="9610468" cy="2885338"/>
          </a:xfrm>
        </p:spPr>
        <p:txBody>
          <a:bodyPr anchor="b">
            <a:normAutofit/>
          </a:bodyPr>
          <a:lstStyle>
            <a:lvl1pPr algn="r">
              <a:defRPr sz="7198" cap="all" baseline="0">
                <a:solidFill>
                  <a:srgbClr val="0046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026" y="4198958"/>
            <a:ext cx="961046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99">
                <a:solidFill>
                  <a:srgbClr val="004680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8123" y="645338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18693" y="260648"/>
            <a:ext cx="1414395" cy="47552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01541"/>
            <a:ext cx="12188825" cy="0"/>
          </a:xfrm>
          <a:prstGeom prst="line">
            <a:avLst/>
          </a:prstGeom>
          <a:ln w="66675">
            <a:solidFill>
              <a:srgbClr val="004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98068" y="6289298"/>
            <a:ext cx="5834378" cy="469433"/>
          </a:xfrm>
          <a:prstGeom prst="rect">
            <a:avLst/>
          </a:prstGeom>
          <a:solidFill>
            <a:schemeClr val="tx2"/>
          </a:solidFill>
          <a:ln>
            <a:solidFill>
              <a:srgbClr val="004680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12196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243" y="2286000"/>
            <a:ext cx="4446628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3704" y="2286000"/>
            <a:ext cx="4446628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243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315" y="2340864"/>
            <a:ext cx="444282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999" b="0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3315" y="3305208"/>
            <a:ext cx="444282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6900" y="6414532"/>
            <a:ext cx="1595876" cy="404614"/>
          </a:xfrm>
        </p:spPr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95128" y="2505902"/>
            <a:ext cx="9790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learning module has been developed as part of an</a:t>
            </a:r>
            <a:r>
              <a:rPr lang="en-GB"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Erasmus+ KA2 project </a:t>
            </a:r>
          </a:p>
          <a:p>
            <a:pPr algn="ctr"/>
            <a:r>
              <a:rPr lang="en-US" sz="1800" b="1"/>
              <a:t>INTERCULTURAL CARE IN THE SOCIAL AND HEALTHCARE SECTOR (I-CARE)</a:t>
            </a:r>
          </a:p>
          <a:p>
            <a:pPr algn="ctr"/>
            <a:r>
              <a:rPr lang="en-GB" sz="18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funded with support from the European Commission.</a:t>
            </a:r>
          </a:p>
          <a:p>
            <a:pPr algn="just"/>
            <a:endParaRPr lang="en-GB" sz="18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GB" sz="16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5476" y="188640"/>
            <a:ext cx="1660379" cy="48772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298539" y="4797152"/>
            <a:ext cx="5783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publication reflects the views of the authors only, and the Commission cannot be held responsible for any use which may be made of the information contained therein</a:t>
            </a:r>
            <a:r>
              <a:rPr lang="en-GB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6900" y="6414532"/>
            <a:ext cx="1595876" cy="404614"/>
          </a:xfrm>
        </p:spPr>
        <p:txBody>
          <a:bodyPr/>
          <a:lstStyle/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2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 userDrawn="1"/>
        </p:nvSpPr>
        <p:spPr>
          <a:xfrm>
            <a:off x="0" y="376"/>
            <a:ext cx="5302139" cy="6857624"/>
          </a:xfrm>
          <a:prstGeom prst="rect">
            <a:avLst/>
          </a:prstGeom>
          <a:solidFill>
            <a:srgbClr val="004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11" y="685800"/>
            <a:ext cx="3854716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799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4391" y="685801"/>
            <a:ext cx="5210723" cy="5175250"/>
          </a:xfrm>
        </p:spPr>
        <p:txBody>
          <a:bodyPr/>
          <a:lstStyle>
            <a:lvl1pPr>
              <a:defRPr sz="1999">
                <a:solidFill>
                  <a:schemeClr val="tx2"/>
                </a:solidFill>
              </a:defRPr>
            </a:lvl1pPr>
            <a:lvl2pPr>
              <a:defRPr sz="1999">
                <a:solidFill>
                  <a:schemeClr val="tx2"/>
                </a:solidFill>
              </a:defRPr>
            </a:lvl2pPr>
            <a:lvl3pPr>
              <a:defRPr sz="1799">
                <a:solidFill>
                  <a:schemeClr val="tx2"/>
                </a:solidFill>
              </a:defRPr>
            </a:lvl3pPr>
            <a:lvl4pPr>
              <a:defRPr sz="1799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3854716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>
                <a:solidFill>
                  <a:schemeClr val="bg2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48586" y="6420976"/>
            <a:ext cx="159587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2139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689" y="95971"/>
            <a:ext cx="1414395" cy="47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6800" y="6309320"/>
            <a:ext cx="5531612" cy="4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243" y="2286000"/>
            <a:ext cx="95987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92949" y="6431926"/>
            <a:ext cx="1595876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014DD1E-5D91-48A3-AD6D-45FBA980D1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7971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2319" y="6237312"/>
            <a:ext cx="2255716" cy="640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D0E2DA"/>
              </a:clrFrom>
              <a:clrTo>
                <a:srgbClr val="D0E2D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157" y="6350299"/>
            <a:ext cx="5832648" cy="4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0" r:id="rId8"/>
    <p:sldLayoutId id="2147483776" r:id="rId9"/>
    <p:sldLayoutId id="2147483777" r:id="rId10"/>
    <p:sldLayoutId id="2147483778" r:id="rId11"/>
    <p:sldLayoutId id="21474837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9000"/>
        </a:lnSpc>
        <a:spcBef>
          <a:spcPct val="0"/>
        </a:spcBef>
        <a:buNone/>
        <a:defRPr sz="4399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3933" indent="-383933" algn="l" defTabSz="914126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1999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12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999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189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799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251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799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5314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2377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199440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6503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3566" indent="-383933" algn="l" defTabSz="914126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_0oIfGdG9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COMUNICAZIONE INTERCULTURALE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5400"/>
              <a:t>Modulo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25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039DABE-0404-40B3-9318-A1429B20D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270" y="1710572"/>
            <a:ext cx="6515368" cy="343685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703" y="1918585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369A20BF-06F0-4879-9BB5-C48471436F6D}"/>
              </a:ext>
            </a:extLst>
          </p:cNvPr>
          <p:cNvSpPr txBox="1"/>
          <p:nvPr/>
        </p:nvSpPr>
        <p:spPr>
          <a:xfrm>
            <a:off x="4898842" y="5255587"/>
            <a:ext cx="624898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</a:t>
            </a:r>
            <a:r>
              <a:rPr lang="de-DE" sz="1400" err="1"/>
              <a:t>Rabbia</a:t>
            </a:r>
            <a:r>
              <a:rPr lang="de-DE" sz="1400"/>
              <a:t>  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EDE7FA-BEC3-492A-8931-DEB85F27F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45" y="5757767"/>
            <a:ext cx="969348" cy="963251"/>
          </a:xfrm>
          <a:prstGeom prst="rect">
            <a:avLst/>
          </a:prstGeom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 txBox="1">
            <a:spLocks/>
          </p:cNvSpPr>
          <p:nvPr/>
        </p:nvSpPr>
        <p:spPr>
          <a:xfrm>
            <a:off x="1773932" y="457770"/>
            <a:ext cx="9073008" cy="928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126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399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</p:spTree>
    <p:extLst>
      <p:ext uri="{BB962C8B-B14F-4D97-AF65-F5344CB8AC3E}">
        <p14:creationId xmlns:p14="http://schemas.microsoft.com/office/powerpoint/2010/main" val="426632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52" y="426955"/>
            <a:ext cx="10012293" cy="50076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87" y="2348880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812DF80-B2A8-45BC-B85E-873DE6F5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2" y="2176163"/>
            <a:ext cx="4743099" cy="250567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30E3DCB8-2FC4-45A5-A042-F6226583BCBC}"/>
              </a:ext>
            </a:extLst>
          </p:cNvPr>
          <p:cNvSpPr txBox="1"/>
          <p:nvPr/>
        </p:nvSpPr>
        <p:spPr>
          <a:xfrm>
            <a:off x="5441839" y="4810257"/>
            <a:ext cx="624898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</a:t>
            </a:r>
            <a:r>
              <a:rPr lang="de-DE" sz="1400" err="1"/>
              <a:t>Opinione</a:t>
            </a:r>
            <a:r>
              <a:rPr lang="de-DE" sz="1400"/>
              <a:t>   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9FD5BF-30BF-49B0-87FF-570E798F7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45" y="5507151"/>
            <a:ext cx="96934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0" y="426955"/>
            <a:ext cx="10101235" cy="1485900"/>
          </a:xfrm>
        </p:spPr>
        <p:txBody>
          <a:bodyPr>
            <a:normAutofit/>
          </a:bodyPr>
          <a:lstStyle/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87" y="2348880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23BB09D-87DF-461F-B4A4-75CF300F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58" y="1851089"/>
            <a:ext cx="5126028" cy="26135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EC24824C-613E-4BEA-BE19-0CF9C052D596}"/>
              </a:ext>
            </a:extLst>
          </p:cNvPr>
          <p:cNvSpPr txBox="1"/>
          <p:nvPr/>
        </p:nvSpPr>
        <p:spPr>
          <a:xfrm>
            <a:off x="5188258" y="4660155"/>
            <a:ext cx="624898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A </a:t>
            </a:r>
            <a:r>
              <a:rPr lang="de-DE" sz="1400" err="1"/>
              <a:t>un</a:t>
            </a:r>
            <a:r>
              <a:rPr lang="de-DE" sz="1400"/>
              <a:t> </a:t>
            </a:r>
            <a:r>
              <a:rPr lang="de-DE" sz="1400" err="1"/>
              <a:t>ristorante</a:t>
            </a:r>
            <a:r>
              <a:rPr lang="de-DE" sz="1400"/>
              <a:t>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5476E7-F358-4CA1-927D-1EFAAF924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64" y="5294584"/>
            <a:ext cx="96934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2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0" y="426955"/>
            <a:ext cx="10101235" cy="850710"/>
          </a:xfrm>
        </p:spPr>
        <p:txBody>
          <a:bodyPr>
            <a:normAutofit/>
          </a:bodyPr>
          <a:lstStyle/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87" y="2348880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995D8DA-36AE-4712-80D3-D4283E276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9" y="1700808"/>
            <a:ext cx="6509450" cy="324684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682EEBE-6BB9-451A-8D4E-5CF028E579A2}"/>
              </a:ext>
            </a:extLst>
          </p:cNvPr>
          <p:cNvSpPr txBox="1"/>
          <p:nvPr/>
        </p:nvSpPr>
        <p:spPr>
          <a:xfrm>
            <a:off x="5288540" y="5003303"/>
            <a:ext cx="624898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Auto </a:t>
            </a:r>
            <a:r>
              <a:rPr lang="de-DE" sz="1400" err="1"/>
              <a:t>rappresentazione</a:t>
            </a:r>
            <a:r>
              <a:rPr lang="de-DE" sz="1400"/>
              <a:t> 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246AA1-A46F-4505-808F-CFF0B7BA5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45" y="5629600"/>
            <a:ext cx="96934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5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0" y="426955"/>
            <a:ext cx="10101235" cy="1485900"/>
          </a:xfrm>
        </p:spPr>
        <p:txBody>
          <a:bodyPr>
            <a:normAutofit/>
          </a:bodyPr>
          <a:lstStyle/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87" y="2348880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C4227801-3D47-4394-A99D-8BAE2ADB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4" y="1912855"/>
            <a:ext cx="5425910" cy="271295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A37A8402-AFCD-46E3-B093-F1501593B156}"/>
              </a:ext>
            </a:extLst>
          </p:cNvPr>
          <p:cNvSpPr txBox="1"/>
          <p:nvPr/>
        </p:nvSpPr>
        <p:spPr>
          <a:xfrm>
            <a:off x="5334376" y="4776834"/>
            <a:ext cx="6248988" cy="30777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Boss    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B3D732-2245-4741-BB9F-3F52C163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64" y="5291536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35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xmlns="" id="{7357425B-86D4-4390-8221-D588EAEA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10" y="685800"/>
            <a:ext cx="4218573" cy="2157884"/>
          </a:xfrm>
        </p:spPr>
        <p:txBody>
          <a:bodyPr/>
          <a:lstStyle/>
          <a:p>
            <a:r>
              <a:rPr lang="de-DE" err="1"/>
              <a:t>Insidie</a:t>
            </a:r>
            <a:r>
              <a:rPr lang="de-DE"/>
              <a:t> della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interculturale</a:t>
            </a:r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8DC24FB6-6166-4C21-8665-4D3588F6D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980729"/>
            <a:ext cx="5210723" cy="511256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err="1"/>
              <a:t>Pensate</a:t>
            </a:r>
            <a:r>
              <a:rPr lang="en-GB"/>
              <a:t> ad </a:t>
            </a:r>
            <a:r>
              <a:rPr lang="en-GB" err="1"/>
              <a:t>alcuni</a:t>
            </a:r>
            <a:r>
              <a:rPr lang="en-GB"/>
              <a:t> </a:t>
            </a:r>
            <a:r>
              <a:rPr lang="en-GB" err="1"/>
              <a:t>esempi</a:t>
            </a:r>
            <a:r>
              <a:rPr lang="en-GB"/>
              <a:t> di </a:t>
            </a:r>
            <a:r>
              <a:rPr lang="en-GB" err="1"/>
              <a:t>insidie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comunicazione</a:t>
            </a:r>
            <a:r>
              <a:rPr lang="en-GB"/>
              <a:t> </a:t>
            </a:r>
            <a:r>
              <a:rPr lang="en-GB" err="1"/>
              <a:t>interculturale</a:t>
            </a:r>
            <a:r>
              <a:rPr lang="en-GB"/>
              <a:t> </a:t>
            </a:r>
            <a:r>
              <a:rPr lang="en-GB" err="1"/>
              <a:t>sul</a:t>
            </a:r>
            <a:r>
              <a:rPr lang="en-GB"/>
              <a:t> vostro </a:t>
            </a:r>
            <a:r>
              <a:rPr lang="en-GB" err="1"/>
              <a:t>posto</a:t>
            </a:r>
            <a:r>
              <a:rPr lang="en-GB"/>
              <a:t> di </a:t>
            </a:r>
            <a:r>
              <a:rPr lang="en-GB" err="1"/>
              <a:t>lavoro</a:t>
            </a:r>
            <a:r>
              <a:rPr lang="en-GB"/>
              <a:t>:</a:t>
            </a:r>
          </a:p>
          <a:p>
            <a:pPr marL="0" lvl="0" indent="0">
              <a:buNone/>
            </a:pPr>
            <a:endParaRPr lang="it-IT"/>
          </a:p>
          <a:p>
            <a:pPr lvl="0"/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sono</a:t>
            </a:r>
            <a:r>
              <a:rPr lang="en-GB"/>
              <a:t> le </a:t>
            </a:r>
            <a:r>
              <a:rPr lang="en-GB" err="1"/>
              <a:t>più</a:t>
            </a:r>
            <a:r>
              <a:rPr lang="en-GB"/>
              <a:t> </a:t>
            </a:r>
            <a:r>
              <a:rPr lang="en-GB" err="1"/>
              <a:t>comuni</a:t>
            </a:r>
            <a:r>
              <a:rPr lang="en-GB"/>
              <a:t>? </a:t>
            </a:r>
            <a:endParaRPr lang="it-IT"/>
          </a:p>
          <a:p>
            <a:pPr lvl="0"/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strumenti</a:t>
            </a:r>
            <a:r>
              <a:rPr lang="en-GB"/>
              <a:t> e </a:t>
            </a:r>
            <a:r>
              <a:rPr lang="en-GB" err="1"/>
              <a:t>approcci</a:t>
            </a:r>
            <a:r>
              <a:rPr lang="en-GB"/>
              <a:t> </a:t>
            </a:r>
            <a:r>
              <a:rPr lang="en-GB" err="1"/>
              <a:t>utilizzate</a:t>
            </a:r>
            <a:r>
              <a:rPr lang="en-GB"/>
              <a:t> </a:t>
            </a:r>
            <a:r>
              <a:rPr lang="en-GB" err="1"/>
              <a:t>normalmente</a:t>
            </a:r>
            <a:r>
              <a:rPr lang="en-GB"/>
              <a:t> per </a:t>
            </a:r>
            <a:r>
              <a:rPr lang="en-GB" err="1"/>
              <a:t>superarle</a:t>
            </a:r>
            <a:r>
              <a:rPr lang="en-GB"/>
              <a:t>? </a:t>
            </a:r>
            <a:endParaRPr lang="it-IT"/>
          </a:p>
          <a:p>
            <a:r>
              <a:rPr lang="en-GB"/>
              <a:t>Dove </a:t>
            </a:r>
            <a:r>
              <a:rPr lang="en-GB" err="1"/>
              <a:t>vedete</a:t>
            </a:r>
            <a:r>
              <a:rPr lang="en-GB"/>
              <a:t> </a:t>
            </a:r>
            <a:r>
              <a:rPr lang="en-GB" err="1"/>
              <a:t>spazio</a:t>
            </a:r>
            <a:r>
              <a:rPr lang="en-GB"/>
              <a:t> per </a:t>
            </a:r>
            <a:r>
              <a:rPr lang="en-GB" err="1"/>
              <a:t>dei</a:t>
            </a:r>
            <a:r>
              <a:rPr lang="en-GB"/>
              <a:t> </a:t>
            </a:r>
            <a:r>
              <a:rPr lang="en-GB" err="1"/>
              <a:t>miglioramenti</a:t>
            </a:r>
            <a:r>
              <a:rPr lang="en-GB"/>
              <a:t>?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F639A833-BDD1-47CD-805C-C55568E3F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711" y="2856344"/>
            <a:ext cx="4218572" cy="3011056"/>
          </a:xfrm>
        </p:spPr>
        <p:txBody>
          <a:bodyPr>
            <a:normAutofit/>
          </a:bodyPr>
          <a:lstStyle/>
          <a:p>
            <a:r>
              <a:rPr lang="de-DE" sz="3200"/>
              <a:t>RIASSUNTO RIFLESSIVO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E91AF6-A855-4373-A597-962E7859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16021D-9620-4F74-B4A2-9AF4BC784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50" y="5340415"/>
            <a:ext cx="969348" cy="9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E8EC2-EDFF-4C18-9F83-54F3B96E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Riassunto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B42138-82E0-48E6-8872-C4641DA9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628800"/>
            <a:ext cx="9598700" cy="42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possono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molte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insidie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possono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verificarsi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culture diverse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comunicano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sarete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conoscere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codici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incontrerete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potete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consapevoli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comunicano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parola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detta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buone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intenzioni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potrebbe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compresa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i="1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diversamente</a:t>
            </a:r>
            <a:r>
              <a:rPr lang="en-GB" sz="2800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i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B67F1F-016D-45BE-BD83-9466DC00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7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err="1"/>
              <a:t>Superare</a:t>
            </a:r>
            <a:r>
              <a:rPr lang="en-GB" sz="5400"/>
              <a:t> le barrier </a:t>
            </a:r>
            <a:r>
              <a:rPr lang="en-GB" sz="5400" err="1"/>
              <a:t>della</a:t>
            </a:r>
            <a:r>
              <a:rPr lang="en-GB" sz="5400"/>
              <a:t> </a:t>
            </a:r>
            <a:r>
              <a:rPr lang="en-GB" sz="5400" err="1"/>
              <a:t>comunicazione</a:t>
            </a:r>
            <a:r>
              <a:rPr lang="en-GB" sz="5400"/>
              <a:t> </a:t>
            </a:r>
            <a:r>
              <a:rPr lang="en-GB" sz="5400" err="1"/>
              <a:t>interculturale</a:t>
            </a:r>
            <a:endParaRPr lang="en-GB" sz="5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5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9ADF01B-1BBD-40F2-88C3-55D64AF8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pPr algn="ctr"/>
            <a:r>
              <a:rPr lang="de-DE" err="1"/>
              <a:t>Esprimersi</a:t>
            </a:r>
            <a:r>
              <a:rPr lang="de-DE"/>
              <a:t> in </a:t>
            </a:r>
            <a:r>
              <a:rPr lang="de-DE" err="1"/>
              <a:t>una</a:t>
            </a:r>
            <a:r>
              <a:rPr lang="de-DE"/>
              <a:t> </a:t>
            </a:r>
            <a:r>
              <a:rPr lang="de-DE" err="1"/>
              <a:t>lingua</a:t>
            </a:r>
            <a:r>
              <a:rPr lang="de-DE"/>
              <a:t> </a:t>
            </a:r>
            <a:r>
              <a:rPr lang="de-DE" err="1"/>
              <a:t>straniera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21EFBC7-51A7-405F-9EF6-3C864F2C7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8" y="1988840"/>
            <a:ext cx="9598700" cy="3581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Usate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lingua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avete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imparato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se non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parlate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usate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linguaggio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GB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spiegare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de-DE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2000"/>
              <a:t>La </a:t>
            </a:r>
            <a:r>
              <a:rPr lang="en-GB" sz="2000" err="1"/>
              <a:t>strada</a:t>
            </a:r>
            <a:r>
              <a:rPr lang="en-GB" sz="2000"/>
              <a:t> da </a:t>
            </a:r>
            <a:r>
              <a:rPr lang="en-GB" sz="2000" err="1"/>
              <a:t>percorrere</a:t>
            </a:r>
            <a:r>
              <a:rPr lang="en-GB" sz="2000"/>
              <a:t> dal </a:t>
            </a:r>
            <a:r>
              <a:rPr lang="en-GB" sz="2000" err="1"/>
              <a:t>posto</a:t>
            </a:r>
            <a:r>
              <a:rPr lang="en-GB" sz="2000"/>
              <a:t> di </a:t>
            </a:r>
            <a:r>
              <a:rPr lang="en-GB" sz="2000" err="1"/>
              <a:t>lavoro</a:t>
            </a:r>
            <a:r>
              <a:rPr lang="en-GB" sz="2000"/>
              <a:t> </a:t>
            </a:r>
            <a:r>
              <a:rPr lang="en-GB" sz="2000" err="1"/>
              <a:t>alla</a:t>
            </a:r>
            <a:r>
              <a:rPr lang="en-GB" sz="2000"/>
              <a:t> </a:t>
            </a:r>
            <a:r>
              <a:rPr lang="en-GB" sz="2000" err="1"/>
              <a:t>prossima</a:t>
            </a:r>
            <a:r>
              <a:rPr lang="en-GB" sz="2000"/>
              <a:t> </a:t>
            </a:r>
            <a:r>
              <a:rPr lang="en-GB" sz="2000" err="1"/>
              <a:t>stazione</a:t>
            </a:r>
            <a:r>
              <a:rPr lang="en-GB" sz="2000"/>
              <a:t> </a:t>
            </a:r>
            <a:r>
              <a:rPr lang="en-GB" sz="2000" err="1"/>
              <a:t>dei</a:t>
            </a:r>
            <a:r>
              <a:rPr lang="en-GB" sz="2000"/>
              <a:t> </a:t>
            </a:r>
            <a:r>
              <a:rPr lang="en-GB" sz="2000" err="1"/>
              <a:t>trasporti</a:t>
            </a:r>
            <a:r>
              <a:rPr lang="en-GB" sz="2000"/>
              <a:t> </a:t>
            </a:r>
            <a:r>
              <a:rPr lang="en-GB" sz="2000" err="1"/>
              <a:t>pubblici</a:t>
            </a:r>
            <a:endParaRPr lang="it-IT" sz="2000"/>
          </a:p>
          <a:p>
            <a:pPr lvl="0"/>
            <a:r>
              <a:rPr lang="en-GB" sz="2000"/>
              <a:t>Le diverse </a:t>
            </a:r>
            <a:r>
              <a:rPr lang="en-GB" sz="2000" err="1"/>
              <a:t>qualifiche</a:t>
            </a:r>
            <a:r>
              <a:rPr lang="en-GB" sz="2000"/>
              <a:t> </a:t>
            </a:r>
            <a:r>
              <a:rPr lang="en-GB" sz="2000" err="1"/>
              <a:t>delle</a:t>
            </a:r>
            <a:r>
              <a:rPr lang="en-GB" sz="2000"/>
              <a:t> </a:t>
            </a:r>
            <a:r>
              <a:rPr lang="en-GB" sz="2000" err="1"/>
              <a:t>persone</a:t>
            </a:r>
            <a:r>
              <a:rPr lang="en-GB" sz="2000"/>
              <a:t> </a:t>
            </a:r>
            <a:r>
              <a:rPr lang="en-GB" sz="2000" err="1"/>
              <a:t>che</a:t>
            </a:r>
            <a:r>
              <a:rPr lang="en-GB" sz="2000"/>
              <a:t> </a:t>
            </a:r>
            <a:r>
              <a:rPr lang="en-GB" sz="2000" err="1"/>
              <a:t>lavorano</a:t>
            </a:r>
            <a:r>
              <a:rPr lang="en-GB" sz="2000"/>
              <a:t> </a:t>
            </a:r>
            <a:r>
              <a:rPr lang="en-GB" sz="2000" err="1"/>
              <a:t>nel</a:t>
            </a:r>
            <a:r>
              <a:rPr lang="en-GB" sz="2000"/>
              <a:t> </a:t>
            </a:r>
            <a:r>
              <a:rPr lang="en-GB" sz="2000" err="1"/>
              <a:t>loro</a:t>
            </a:r>
            <a:r>
              <a:rPr lang="en-GB" sz="2000"/>
              <a:t> </a:t>
            </a:r>
            <a:r>
              <a:rPr lang="en-GB" sz="2000" err="1"/>
              <a:t>posto</a:t>
            </a:r>
            <a:r>
              <a:rPr lang="en-GB" sz="2000"/>
              <a:t> di </a:t>
            </a:r>
            <a:r>
              <a:rPr lang="en-GB" sz="2000" err="1"/>
              <a:t>lavoro</a:t>
            </a:r>
            <a:endParaRPr lang="it-IT" sz="2000"/>
          </a:p>
          <a:p>
            <a:pPr lvl="0"/>
            <a:r>
              <a:rPr lang="en-GB" sz="2000" err="1"/>
              <a:t>Possibili</a:t>
            </a:r>
            <a:r>
              <a:rPr lang="en-GB" sz="2000"/>
              <a:t> </a:t>
            </a:r>
            <a:r>
              <a:rPr lang="en-GB" sz="2000" err="1"/>
              <a:t>effetti</a:t>
            </a:r>
            <a:r>
              <a:rPr lang="en-GB" sz="2000"/>
              <a:t> </a:t>
            </a:r>
            <a:r>
              <a:rPr lang="en-GB" sz="2000" err="1"/>
              <a:t>collaterali</a:t>
            </a:r>
            <a:r>
              <a:rPr lang="en-GB" sz="2000"/>
              <a:t> o </a:t>
            </a:r>
            <a:r>
              <a:rPr lang="en-GB" sz="2000" err="1"/>
              <a:t>complicazioni</a:t>
            </a:r>
            <a:r>
              <a:rPr lang="en-GB" sz="2000"/>
              <a:t> </a:t>
            </a:r>
            <a:r>
              <a:rPr lang="en-GB" sz="2000" err="1"/>
              <a:t>dopo</a:t>
            </a:r>
            <a:r>
              <a:rPr lang="en-GB" sz="2000"/>
              <a:t> un </a:t>
            </a:r>
            <a:r>
              <a:rPr lang="en-GB" sz="2000" err="1"/>
              <a:t>intervento</a:t>
            </a:r>
            <a:r>
              <a:rPr lang="en-GB" sz="2000"/>
              <a:t> </a:t>
            </a:r>
            <a:r>
              <a:rPr lang="en-GB" sz="2000" err="1"/>
              <a:t>chirurgico</a:t>
            </a:r>
            <a:endParaRPr lang="it-IT" sz="2000"/>
          </a:p>
          <a:p>
            <a:pPr lvl="0"/>
            <a:r>
              <a:rPr lang="en-GB" sz="2000"/>
              <a:t>Cosa </a:t>
            </a:r>
            <a:r>
              <a:rPr lang="en-GB" sz="2000" err="1"/>
              <a:t>si</a:t>
            </a:r>
            <a:r>
              <a:rPr lang="en-GB" sz="2000"/>
              <a:t> è </a:t>
            </a:r>
            <a:r>
              <a:rPr lang="en-GB" sz="2000" err="1"/>
              <a:t>mangiato</a:t>
            </a:r>
            <a:r>
              <a:rPr lang="en-GB" sz="2000"/>
              <a:t> a </a:t>
            </a:r>
            <a:r>
              <a:rPr lang="en-GB" sz="2000" err="1"/>
              <a:t>cena</a:t>
            </a:r>
            <a:r>
              <a:rPr lang="en-GB" sz="2000"/>
              <a:t> </a:t>
            </a:r>
            <a:r>
              <a:rPr lang="en-GB" sz="2000" err="1"/>
              <a:t>ieri</a:t>
            </a:r>
            <a:r>
              <a:rPr lang="en-GB" sz="2000"/>
              <a:t> sera</a:t>
            </a:r>
            <a:endParaRPr lang="it-IT" sz="2000"/>
          </a:p>
          <a:p>
            <a:pPr marL="1143000" lvl="2" indent="-228600">
              <a:lnSpc>
                <a:spcPct val="150000"/>
              </a:lnSpc>
              <a:buFont typeface="Calibri" panose="020F0502020204030204" pitchFamily="34" charset="0"/>
              <a:buChar char="-"/>
              <a:tabLst>
                <a:tab pos="609600" algn="l"/>
              </a:tabLst>
            </a:pPr>
            <a:endParaRPr lang="de-DE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56DA714-9ADE-4F7F-B5BD-4AE508FE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D2B801-CE44-457A-98A0-4884213E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825" y="5301208"/>
            <a:ext cx="1036539" cy="10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9F83055-DA71-4A47-A522-F2DAACC3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881043"/>
            <a:ext cx="10483810" cy="1735088"/>
          </a:xfrm>
        </p:spPr>
        <p:txBody>
          <a:bodyPr>
            <a:normAutofit/>
          </a:bodyPr>
          <a:lstStyle/>
          <a:p>
            <a:r>
              <a:rPr lang="de-DE" sz="4000" err="1"/>
              <a:t>Superare</a:t>
            </a:r>
            <a:r>
              <a:rPr lang="de-DE" sz="4000"/>
              <a:t> le </a:t>
            </a:r>
            <a:r>
              <a:rPr lang="de-DE" sz="4000" err="1"/>
              <a:t>barriere</a:t>
            </a:r>
            <a:r>
              <a:rPr lang="de-DE" sz="4000"/>
              <a:t> della </a:t>
            </a:r>
            <a:r>
              <a:rPr lang="de-DE" sz="4000" err="1"/>
              <a:t>comunicazione</a:t>
            </a:r>
            <a:r>
              <a:rPr lang="de-DE" sz="4000"/>
              <a:t> </a:t>
            </a:r>
            <a:r>
              <a:rPr lang="de-DE" sz="4000" err="1"/>
              <a:t>interculturale</a:t>
            </a:r>
            <a:r>
              <a:rPr lang="de-DE" sz="4000"/>
              <a:t>: </a:t>
            </a:r>
            <a:r>
              <a:rPr lang="de-DE" sz="4000" err="1"/>
              <a:t>scelta</a:t>
            </a:r>
            <a:r>
              <a:rPr lang="de-DE" sz="4000"/>
              <a:t> </a:t>
            </a:r>
            <a:r>
              <a:rPr lang="de-DE" sz="4000" err="1"/>
              <a:t>dei</a:t>
            </a:r>
            <a:r>
              <a:rPr lang="de-DE" sz="4000"/>
              <a:t> </a:t>
            </a:r>
            <a:r>
              <a:rPr lang="de-DE" sz="4000" err="1"/>
              <a:t>mezzi</a:t>
            </a:r>
            <a:r>
              <a:rPr lang="de-DE" sz="4000"/>
              <a:t> </a:t>
            </a:r>
            <a:r>
              <a:rPr lang="de-DE" sz="4000" err="1"/>
              <a:t>appropriati</a:t>
            </a:r>
            <a:endParaRPr lang="de-DE" sz="400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xmlns="" id="{A56390EE-A50E-4319-AD54-8E982810C1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75675"/>
              </p:ext>
            </p:extLst>
          </p:nvPr>
        </p:nvGraphicFramePr>
        <p:xfrm>
          <a:off x="1135515" y="2774830"/>
          <a:ext cx="9414738" cy="1930331"/>
        </p:xfrm>
        <a:graphic>
          <a:graphicData uri="http://schemas.openxmlformats.org/drawingml/2006/table">
            <a:tbl>
              <a:tblPr firstRow="1" firstCol="1" bandRow="1"/>
              <a:tblGrid>
                <a:gridCol w="4727911">
                  <a:extLst>
                    <a:ext uri="{9D8B030D-6E8A-4147-A177-3AD203B41FA5}">
                      <a16:colId xmlns:a16="http://schemas.microsoft.com/office/drawing/2014/main" xmlns="" val="1947160999"/>
                    </a:ext>
                  </a:extLst>
                </a:gridCol>
                <a:gridCol w="4686827">
                  <a:extLst>
                    <a:ext uri="{9D8B030D-6E8A-4147-A177-3AD203B41FA5}">
                      <a16:colId xmlns:a16="http://schemas.microsoft.com/office/drawing/2014/main" xmlns="" val="3407776011"/>
                    </a:ext>
                  </a:extLst>
                </a:gridCol>
              </a:tblGrid>
              <a:tr h="2734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Contenuto e scopo della comunicazione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Mezzi di comunicazione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8829412"/>
                  </a:ext>
                </a:extLst>
              </a:tr>
              <a:tr h="2734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Messaggi semplici e raccomandazioni d'azione per il tuo paziente/cliente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Linguaggio del corpo e gesti, pittogrammi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7461981"/>
                  </a:ext>
                </a:extLst>
              </a:tr>
              <a:tr h="2734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Comunicazione quotidiana con il paziente/cliente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di traduzione, colleghi bilingue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8755770"/>
                  </a:ext>
                </a:extLst>
              </a:tr>
              <a:tr h="56318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Situazioni di emergenza e altre situazioni inaspettate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Colleghi bilingue, qualsiasi persona intorno che parli la lingua del paziente/cliente, idealmente un interprete professionista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8923505"/>
                  </a:ext>
                </a:extLst>
              </a:tr>
              <a:tr h="2734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Spiegare i termini medici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 per traduzione o dizionario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3087728"/>
                  </a:ext>
                </a:extLst>
              </a:tr>
              <a:tr h="2734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Conversazioni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pianificate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dove è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necessaria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comprensione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dettagliata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Interpreti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professionali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7902094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76AF678-9989-4149-BE53-FFC1B9B2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19</a:t>
            </a:fld>
            <a:endParaRPr lang="en-GB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9651C1FE-3415-40AC-BF70-6A2ADB816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2940" y="-238204"/>
            <a:ext cx="12981766" cy="69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8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362DFFC-4DCC-48EE-B781-94D04B95F1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6"/>
            <a:ext cx="530213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4" y="791570"/>
            <a:ext cx="4017792" cy="5262390"/>
          </a:xfrm>
        </p:spPr>
        <p:txBody>
          <a:bodyPr anchor="ctr">
            <a:normAutofit/>
          </a:bodyPr>
          <a:lstStyle/>
          <a:p>
            <a:pPr algn="r"/>
            <a:r>
              <a:rPr lang="en-GB" sz="5300">
                <a:solidFill>
                  <a:schemeClr val="bg2"/>
                </a:solidFill>
              </a:rPr>
              <a:t>Al </a:t>
            </a:r>
            <a:r>
              <a:rPr lang="en-GB" sz="5300" err="1">
                <a:solidFill>
                  <a:schemeClr val="bg2"/>
                </a:solidFill>
              </a:rPr>
              <a:t>termine</a:t>
            </a:r>
            <a:r>
              <a:rPr lang="en-GB" sz="5300">
                <a:solidFill>
                  <a:schemeClr val="bg2"/>
                </a:solidFill>
              </a:rPr>
              <a:t> del modulo </a:t>
            </a:r>
            <a:r>
              <a:rPr lang="en-GB" sz="5300" err="1">
                <a:solidFill>
                  <a:schemeClr val="bg2"/>
                </a:solidFill>
              </a:rPr>
              <a:t>sarete</a:t>
            </a:r>
            <a:r>
              <a:rPr lang="en-GB" sz="5300">
                <a:solidFill>
                  <a:schemeClr val="bg2"/>
                </a:solidFill>
              </a:rPr>
              <a:t> in </a:t>
            </a:r>
            <a:r>
              <a:rPr lang="en-GB" sz="5300" err="1">
                <a:solidFill>
                  <a:schemeClr val="bg2"/>
                </a:solidFill>
              </a:rPr>
              <a:t>grado</a:t>
            </a:r>
            <a:r>
              <a:rPr lang="en-GB" sz="5300">
                <a:solidFill>
                  <a:schemeClr val="bg2"/>
                </a:solidFill>
              </a:rPr>
              <a:t> di: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8B8B265-E68C-4B64-9238-781F0102C5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02138" y="376"/>
            <a:ext cx="22854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5111" y="791570"/>
            <a:ext cx="4891034" cy="5262390"/>
          </a:xfrm>
        </p:spPr>
        <p:txBody>
          <a:bodyPr anchor="ctr">
            <a:normAutofit/>
          </a:bodyPr>
          <a:lstStyle/>
          <a:p>
            <a:pPr lvl="0"/>
            <a:r>
              <a:rPr lang="en-GB" err="1"/>
              <a:t>Identificare</a:t>
            </a:r>
            <a:r>
              <a:rPr lang="en-GB"/>
              <a:t> le </a:t>
            </a:r>
            <a:r>
              <a:rPr lang="en-GB" err="1"/>
              <a:t>insidie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comunicazione</a:t>
            </a:r>
            <a:r>
              <a:rPr lang="en-GB"/>
              <a:t> </a:t>
            </a:r>
            <a:r>
              <a:rPr lang="en-GB" err="1"/>
              <a:t>interculturale</a:t>
            </a:r>
            <a:endParaRPr lang="it-IT"/>
          </a:p>
          <a:p>
            <a:pPr lvl="0"/>
            <a:r>
              <a:rPr lang="en-GB" err="1"/>
              <a:t>Avere</a:t>
            </a:r>
            <a:r>
              <a:rPr lang="en-GB"/>
              <a:t> a </a:t>
            </a:r>
            <a:r>
              <a:rPr lang="en-GB" err="1"/>
              <a:t>disposizione</a:t>
            </a:r>
            <a:r>
              <a:rPr lang="en-GB"/>
              <a:t> </a:t>
            </a:r>
            <a:r>
              <a:rPr lang="en-GB" err="1"/>
              <a:t>strategie</a:t>
            </a:r>
            <a:r>
              <a:rPr lang="en-GB"/>
              <a:t> per </a:t>
            </a:r>
            <a:r>
              <a:rPr lang="en-GB" err="1"/>
              <a:t>superare</a:t>
            </a:r>
            <a:r>
              <a:rPr lang="en-GB"/>
              <a:t> le </a:t>
            </a:r>
            <a:r>
              <a:rPr lang="en-GB" err="1"/>
              <a:t>insidie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comunicazione</a:t>
            </a:r>
            <a:r>
              <a:rPr lang="en-GB"/>
              <a:t> </a:t>
            </a:r>
            <a:r>
              <a:rPr lang="en-GB" err="1"/>
              <a:t>interculturale</a:t>
            </a:r>
            <a:endParaRPr lang="it-IT"/>
          </a:p>
          <a:p>
            <a:pPr lvl="0"/>
            <a:r>
              <a:rPr lang="en-GB" err="1"/>
              <a:t>Avere</a:t>
            </a:r>
            <a:r>
              <a:rPr lang="en-GB"/>
              <a:t> a </a:t>
            </a:r>
            <a:r>
              <a:rPr lang="en-GB" err="1"/>
              <a:t>disposizione</a:t>
            </a:r>
            <a:r>
              <a:rPr lang="en-GB"/>
              <a:t> </a:t>
            </a:r>
            <a:r>
              <a:rPr lang="en-GB" err="1"/>
              <a:t>strategie</a:t>
            </a:r>
            <a:r>
              <a:rPr lang="en-GB"/>
              <a:t> per </a:t>
            </a:r>
            <a:r>
              <a:rPr lang="en-GB" err="1"/>
              <a:t>superare</a:t>
            </a:r>
            <a:r>
              <a:rPr lang="en-GB"/>
              <a:t> le </a:t>
            </a:r>
            <a:r>
              <a:rPr lang="en-GB" err="1"/>
              <a:t>barriere</a:t>
            </a:r>
            <a:r>
              <a:rPr lang="en-GB"/>
              <a:t> </a:t>
            </a:r>
            <a:r>
              <a:rPr lang="en-GB" err="1"/>
              <a:t>linguistiche</a:t>
            </a:r>
            <a:endParaRPr lang="it-IT"/>
          </a:p>
          <a:p>
            <a:r>
              <a:rPr lang="en-GB" err="1"/>
              <a:t>Avere</a:t>
            </a:r>
            <a:r>
              <a:rPr lang="en-GB"/>
              <a:t> a </a:t>
            </a:r>
            <a:r>
              <a:rPr lang="en-GB" err="1"/>
              <a:t>disposizione</a:t>
            </a:r>
            <a:r>
              <a:rPr lang="en-GB"/>
              <a:t> </a:t>
            </a:r>
            <a:r>
              <a:rPr lang="en-GB" err="1"/>
              <a:t>strategie</a:t>
            </a:r>
            <a:r>
              <a:rPr lang="en-GB"/>
              <a:t> per </a:t>
            </a:r>
            <a:r>
              <a:rPr lang="en-GB" err="1"/>
              <a:t>risolvere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conflitti</a:t>
            </a:r>
            <a:r>
              <a:rPr lang="en-GB"/>
              <a:t> </a:t>
            </a:r>
            <a:r>
              <a:rPr lang="en-GB" err="1"/>
              <a:t>interculturali</a:t>
            </a:r>
            <a:endParaRPr lang="en-GB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err="1"/>
              <a:t>Superare</a:t>
            </a:r>
            <a:r>
              <a:rPr lang="de-DE" sz="4400"/>
              <a:t> le </a:t>
            </a:r>
            <a:r>
              <a:rPr lang="de-DE" sz="4400" err="1"/>
              <a:t>barriere</a:t>
            </a:r>
            <a:r>
              <a:rPr lang="de-DE" sz="4400"/>
              <a:t> della </a:t>
            </a:r>
            <a:r>
              <a:rPr lang="de-DE" sz="4400" err="1"/>
              <a:t>comunicazione</a:t>
            </a:r>
            <a:r>
              <a:rPr lang="de-DE" sz="4400"/>
              <a:t> </a:t>
            </a:r>
            <a:r>
              <a:rPr lang="de-DE" sz="4400" err="1"/>
              <a:t>interculturale</a:t>
            </a:r>
            <a:r>
              <a:rPr lang="de-DE" sz="4400"/>
              <a:t>: </a:t>
            </a:r>
            <a:r>
              <a:rPr lang="de-DE"/>
              <a:t>Uso </a:t>
            </a:r>
            <a:r>
              <a:rPr lang="de-DE" err="1"/>
              <a:t>degli</a:t>
            </a:r>
            <a:r>
              <a:rPr lang="de-DE"/>
              <a:t> </a:t>
            </a:r>
            <a:r>
              <a:rPr lang="de-DE" err="1"/>
              <a:t>interpreti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/>
              <a:t>In </a:t>
            </a:r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situazioni</a:t>
            </a:r>
            <a:r>
              <a:rPr lang="en-GB"/>
              <a:t> è </a:t>
            </a:r>
            <a:r>
              <a:rPr lang="en-GB" err="1"/>
              <a:t>necessario</a:t>
            </a:r>
            <a:r>
              <a:rPr lang="en-GB"/>
              <a:t> </a:t>
            </a:r>
            <a:r>
              <a:rPr lang="en-GB" err="1"/>
              <a:t>coinvolgere</a:t>
            </a:r>
            <a:r>
              <a:rPr lang="en-GB"/>
              <a:t> un </a:t>
            </a:r>
            <a:r>
              <a:rPr lang="en-GB" err="1"/>
              <a:t>interprete</a:t>
            </a:r>
            <a:r>
              <a:rPr lang="en-GB"/>
              <a:t>? </a:t>
            </a:r>
            <a:endParaRPr lang="it-IT"/>
          </a:p>
          <a:p>
            <a:pPr lvl="0"/>
            <a:r>
              <a:rPr lang="en-GB"/>
              <a:t>Se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tratta</a:t>
            </a:r>
            <a:r>
              <a:rPr lang="en-GB"/>
              <a:t> di </a:t>
            </a:r>
            <a:r>
              <a:rPr lang="en-GB" err="1"/>
              <a:t>una</a:t>
            </a:r>
            <a:r>
              <a:rPr lang="en-GB"/>
              <a:t> conversazione </a:t>
            </a:r>
            <a:r>
              <a:rPr lang="en-GB" err="1"/>
              <a:t>complessa</a:t>
            </a:r>
            <a:r>
              <a:rPr lang="en-GB"/>
              <a:t> con </a:t>
            </a:r>
            <a:r>
              <a:rPr lang="en-GB" err="1"/>
              <a:t>molti</a:t>
            </a:r>
            <a:r>
              <a:rPr lang="en-GB"/>
              <a:t> </a:t>
            </a:r>
            <a:r>
              <a:rPr lang="en-GB" err="1"/>
              <a:t>dettagli</a:t>
            </a:r>
            <a:r>
              <a:rPr lang="en-GB"/>
              <a:t> e/o </a:t>
            </a:r>
            <a:r>
              <a:rPr lang="en-GB" err="1"/>
              <a:t>questioni</a:t>
            </a:r>
            <a:r>
              <a:rPr lang="en-GB"/>
              <a:t> delicate? &gt; </a:t>
            </a:r>
            <a:r>
              <a:rPr lang="en-GB" err="1"/>
              <a:t>Sì</a:t>
            </a:r>
            <a:r>
              <a:rPr lang="en-GB"/>
              <a:t> </a:t>
            </a:r>
            <a:endParaRPr lang="it-IT"/>
          </a:p>
          <a:p>
            <a:pPr lvl="0"/>
            <a:r>
              <a:rPr lang="en-GB"/>
              <a:t>Chi </a:t>
            </a:r>
            <a:r>
              <a:rPr lang="en-GB" err="1"/>
              <a:t>sarà</a:t>
            </a:r>
            <a:r>
              <a:rPr lang="en-GB"/>
              <a:t> </a:t>
            </a:r>
            <a:r>
              <a:rPr lang="en-GB" err="1"/>
              <a:t>l'interprete</a:t>
            </a:r>
            <a:r>
              <a:rPr lang="en-GB"/>
              <a:t>? </a:t>
            </a:r>
            <a:r>
              <a:rPr lang="en-GB" err="1"/>
              <a:t>Può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un </a:t>
            </a:r>
            <a:r>
              <a:rPr lang="en-GB" err="1"/>
              <a:t>collega</a:t>
            </a:r>
            <a:r>
              <a:rPr lang="en-GB"/>
              <a:t> </a:t>
            </a:r>
            <a:r>
              <a:rPr lang="en-GB" err="1"/>
              <a:t>bilingue</a:t>
            </a:r>
            <a:r>
              <a:rPr lang="en-GB"/>
              <a:t> o </a:t>
            </a:r>
            <a:r>
              <a:rPr lang="en-GB" err="1"/>
              <a:t>c'è</a:t>
            </a:r>
            <a:r>
              <a:rPr lang="en-GB"/>
              <a:t> </a:t>
            </a:r>
            <a:r>
              <a:rPr lang="en-GB" err="1"/>
              <a:t>bisogno</a:t>
            </a:r>
            <a:r>
              <a:rPr lang="en-GB"/>
              <a:t> di un </a:t>
            </a:r>
            <a:r>
              <a:rPr lang="en-GB" err="1"/>
              <a:t>interprete</a:t>
            </a:r>
            <a:r>
              <a:rPr lang="en-GB"/>
              <a:t> </a:t>
            </a:r>
            <a:r>
              <a:rPr lang="en-GB" err="1"/>
              <a:t>professionista</a:t>
            </a:r>
            <a:r>
              <a:rPr lang="en-GB"/>
              <a:t>? Fare </a:t>
            </a:r>
            <a:r>
              <a:rPr lang="en-GB" err="1"/>
              <a:t>attenzione</a:t>
            </a:r>
            <a:r>
              <a:rPr lang="en-GB"/>
              <a:t> </a:t>
            </a:r>
            <a:r>
              <a:rPr lang="en-GB" err="1"/>
              <a:t>all'uso</a:t>
            </a:r>
            <a:r>
              <a:rPr lang="en-GB"/>
              <a:t> di </a:t>
            </a:r>
            <a:r>
              <a:rPr lang="en-GB" err="1"/>
              <a:t>membri</a:t>
            </a:r>
            <a:r>
              <a:rPr lang="en-GB"/>
              <a:t> </a:t>
            </a:r>
            <a:r>
              <a:rPr lang="en-GB" err="1"/>
              <a:t>della</a:t>
            </a:r>
            <a:r>
              <a:rPr lang="en-GB"/>
              <a:t> </a:t>
            </a:r>
            <a:r>
              <a:rPr lang="en-GB" err="1"/>
              <a:t>famiglia</a:t>
            </a:r>
            <a:r>
              <a:rPr lang="en-GB"/>
              <a:t> come </a:t>
            </a:r>
            <a:r>
              <a:rPr lang="en-GB" err="1"/>
              <a:t>interpreti</a:t>
            </a:r>
            <a:r>
              <a:rPr lang="en-GB"/>
              <a:t> &gt; </a:t>
            </a:r>
            <a:r>
              <a:rPr lang="en-GB" err="1"/>
              <a:t>conflitti</a:t>
            </a:r>
            <a:r>
              <a:rPr lang="en-GB"/>
              <a:t> di </a:t>
            </a:r>
            <a:r>
              <a:rPr lang="en-GB" err="1"/>
              <a:t>ruolo</a:t>
            </a:r>
            <a:r>
              <a:rPr lang="en-GB"/>
              <a:t>.</a:t>
            </a:r>
            <a:endParaRPr lang="it-IT"/>
          </a:p>
          <a:p>
            <a:pPr lvl="0"/>
            <a:r>
              <a:rPr lang="en-GB"/>
              <a:t>Dove </a:t>
            </a:r>
            <a:r>
              <a:rPr lang="en-GB" err="1"/>
              <a:t>trovare</a:t>
            </a:r>
            <a:r>
              <a:rPr lang="en-GB"/>
              <a:t> un </a:t>
            </a:r>
            <a:r>
              <a:rPr lang="en-GB" err="1"/>
              <a:t>interprete</a:t>
            </a:r>
            <a:r>
              <a:rPr lang="en-GB"/>
              <a:t>?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disponibili</a:t>
            </a:r>
            <a:r>
              <a:rPr lang="en-GB"/>
              <a:t> </a:t>
            </a:r>
            <a:r>
              <a:rPr lang="en-GB" err="1"/>
              <a:t>interpreti</a:t>
            </a:r>
            <a:r>
              <a:rPr lang="en-GB"/>
              <a:t> </a:t>
            </a:r>
            <a:r>
              <a:rPr lang="en-GB" err="1"/>
              <a:t>interni</a:t>
            </a:r>
            <a:r>
              <a:rPr lang="en-GB"/>
              <a:t>? </a:t>
            </a:r>
            <a:r>
              <a:rPr lang="en-GB" err="1"/>
              <a:t>Qual</a:t>
            </a:r>
            <a:r>
              <a:rPr lang="en-GB"/>
              <a:t> è la </a:t>
            </a:r>
            <a:r>
              <a:rPr lang="en-GB" err="1"/>
              <a:t>procedura</a:t>
            </a:r>
            <a:r>
              <a:rPr lang="en-GB"/>
              <a:t> per </a:t>
            </a:r>
            <a:r>
              <a:rPr lang="en-GB" err="1"/>
              <a:t>ingaggiare</a:t>
            </a:r>
            <a:r>
              <a:rPr lang="en-GB"/>
              <a:t> </a:t>
            </a:r>
            <a:r>
              <a:rPr lang="en-GB" err="1"/>
              <a:t>gli</a:t>
            </a:r>
            <a:r>
              <a:rPr lang="en-GB"/>
              <a:t> </a:t>
            </a:r>
            <a:r>
              <a:rPr lang="en-GB" err="1"/>
              <a:t>interpreti</a:t>
            </a:r>
            <a:r>
              <a:rPr lang="en-GB"/>
              <a:t>? </a:t>
            </a:r>
            <a:r>
              <a:rPr lang="en-GB" err="1"/>
              <a:t>Risorse</a:t>
            </a:r>
            <a:r>
              <a:rPr lang="en-GB"/>
              <a:t> </a:t>
            </a:r>
            <a:r>
              <a:rPr lang="en-GB" err="1"/>
              <a:t>bilingui</a:t>
            </a:r>
            <a:r>
              <a:rPr lang="en-GB"/>
              <a:t> </a:t>
            </a:r>
            <a:r>
              <a:rPr lang="en-GB" err="1"/>
              <a:t>all'interno</a:t>
            </a:r>
            <a:r>
              <a:rPr lang="en-GB"/>
              <a:t> del </a:t>
            </a:r>
            <a:r>
              <a:rPr lang="en-GB" err="1"/>
              <a:t>proprio</a:t>
            </a:r>
            <a:r>
              <a:rPr lang="en-GB"/>
              <a:t> team? Si </a:t>
            </a:r>
            <a:r>
              <a:rPr lang="en-GB" err="1"/>
              <a:t>possono</a:t>
            </a:r>
            <a:r>
              <a:rPr lang="en-GB"/>
              <a:t> </a:t>
            </a:r>
            <a:r>
              <a:rPr lang="en-GB" err="1"/>
              <a:t>trovare</a:t>
            </a:r>
            <a:r>
              <a:rPr lang="en-GB"/>
              <a:t> </a:t>
            </a:r>
            <a:r>
              <a:rPr lang="en-GB" err="1"/>
              <a:t>interpreti</a:t>
            </a:r>
            <a:r>
              <a:rPr lang="en-GB"/>
              <a:t> </a:t>
            </a:r>
            <a:r>
              <a:rPr lang="en-GB" err="1"/>
              <a:t>professionisti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internet o </a:t>
            </a:r>
            <a:r>
              <a:rPr lang="en-GB" err="1"/>
              <a:t>tramite</a:t>
            </a:r>
            <a:r>
              <a:rPr lang="en-GB"/>
              <a:t> </a:t>
            </a:r>
            <a:r>
              <a:rPr lang="en-GB" err="1"/>
              <a:t>iniziative</a:t>
            </a:r>
            <a:r>
              <a:rPr lang="en-GB"/>
              <a:t> </a:t>
            </a:r>
            <a:r>
              <a:rPr lang="en-GB" err="1"/>
              <a:t>locali</a:t>
            </a:r>
            <a:r>
              <a:rPr lang="en-GB"/>
              <a:t>. </a:t>
            </a:r>
            <a:endParaRPr lang="it-IT"/>
          </a:p>
          <a:p>
            <a:pPr lvl="0"/>
            <a:r>
              <a:rPr lang="en-GB" err="1"/>
              <a:t>Pianificare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conversazione </a:t>
            </a:r>
            <a:r>
              <a:rPr lang="en-GB" err="1"/>
              <a:t>preparatoria</a:t>
            </a:r>
            <a:r>
              <a:rPr lang="en-GB"/>
              <a:t> e di follow-up con </a:t>
            </a:r>
            <a:r>
              <a:rPr lang="en-GB" err="1"/>
              <a:t>l'interprete</a:t>
            </a:r>
            <a:r>
              <a:rPr lang="en-GB"/>
              <a:t>.</a:t>
            </a:r>
            <a:endParaRPr lang="it-IT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2400"/>
              </a:spcBef>
            </a:pPr>
            <a:endParaRPr lang="en-GB" sz="1800" b="0" kern="0">
              <a:solidFill>
                <a:srgbClr val="0046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err="1"/>
              <a:t>Superare</a:t>
            </a:r>
            <a:r>
              <a:rPr lang="de-DE" sz="4400"/>
              <a:t> le </a:t>
            </a:r>
            <a:r>
              <a:rPr lang="de-DE" sz="4400" err="1"/>
              <a:t>barriere</a:t>
            </a:r>
            <a:r>
              <a:rPr lang="de-DE" sz="4400"/>
              <a:t> della </a:t>
            </a:r>
            <a:r>
              <a:rPr lang="de-DE" sz="4400" err="1"/>
              <a:t>comunicazione</a:t>
            </a:r>
            <a:r>
              <a:rPr lang="de-DE" sz="4400"/>
              <a:t> </a:t>
            </a:r>
            <a:r>
              <a:rPr lang="de-DE" sz="4400" err="1"/>
              <a:t>interculturale</a:t>
            </a:r>
            <a:r>
              <a:rPr lang="de-DE" sz="4400"/>
              <a:t>: </a:t>
            </a:r>
            <a:r>
              <a:rPr lang="de-DE"/>
              <a:t>Uso </a:t>
            </a:r>
            <a:r>
              <a:rPr lang="de-DE" err="1"/>
              <a:t>degli</a:t>
            </a:r>
            <a:r>
              <a:rPr lang="de-DE"/>
              <a:t> </a:t>
            </a:r>
            <a:r>
              <a:rPr lang="de-DE" err="1"/>
              <a:t>interpreti</a:t>
            </a:r>
            <a:r>
              <a:rPr lang="de-DE"/>
              <a:t> </a:t>
            </a:r>
            <a:r>
              <a:rPr lang="de-DE" sz="1600"/>
              <a:t>(</a:t>
            </a:r>
            <a:r>
              <a:rPr lang="de-DE" sz="1600" err="1"/>
              <a:t>segue</a:t>
            </a:r>
            <a:r>
              <a:rPr lang="de-DE" sz="160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ts val="1500"/>
              </a:lnSpc>
              <a:spcBef>
                <a:spcPts val="600"/>
              </a:spcBef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err="1"/>
              <a:t>Strutturare</a:t>
            </a:r>
            <a:r>
              <a:rPr lang="en-GB"/>
              <a:t> la conversazione con </a:t>
            </a:r>
            <a:r>
              <a:rPr lang="en-GB" err="1"/>
              <a:t>l’ausilio</a:t>
            </a:r>
            <a:r>
              <a:rPr lang="en-GB"/>
              <a:t> di </a:t>
            </a:r>
            <a:r>
              <a:rPr lang="en-GB" err="1"/>
              <a:t>interpreti</a:t>
            </a:r>
            <a:r>
              <a:rPr lang="en-GB"/>
              <a:t>:</a:t>
            </a:r>
            <a:endParaRPr lang="it-IT"/>
          </a:p>
          <a:p>
            <a:pPr marL="0" indent="0">
              <a:buNone/>
            </a:pPr>
            <a:r>
              <a:rPr lang="en-GB"/>
              <a:t>        1. </a:t>
            </a:r>
            <a:r>
              <a:rPr lang="en-GB" err="1"/>
              <a:t>Aprire</a:t>
            </a:r>
            <a:r>
              <a:rPr lang="en-GB"/>
              <a:t> la conversazione: 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Presentare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partecipanti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Spiegare</a:t>
            </a:r>
            <a:r>
              <a:rPr lang="en-GB"/>
              <a:t> la </a:t>
            </a:r>
            <a:r>
              <a:rPr lang="en-GB" err="1"/>
              <a:t>necessità</a:t>
            </a:r>
            <a:r>
              <a:rPr lang="en-GB"/>
              <a:t> </a:t>
            </a:r>
            <a:r>
              <a:rPr lang="en-GB" err="1"/>
              <a:t>dell'interpretazione</a:t>
            </a:r>
            <a:r>
              <a:rPr lang="en-GB"/>
              <a:t> e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ruolo</a:t>
            </a:r>
            <a:r>
              <a:rPr lang="en-GB"/>
              <a:t> </a:t>
            </a:r>
            <a:r>
              <a:rPr lang="en-GB" err="1"/>
              <a:t>dell'interprete</a:t>
            </a:r>
            <a:endParaRPr lang="it-IT"/>
          </a:p>
          <a:p>
            <a:pPr marL="0" indent="0">
              <a:buNone/>
            </a:pPr>
            <a:r>
              <a:rPr lang="en-GB"/>
              <a:t>          2. Durante la conversazione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Cercare</a:t>
            </a:r>
            <a:r>
              <a:rPr lang="en-GB"/>
              <a:t> di </a:t>
            </a:r>
            <a:r>
              <a:rPr lang="en-GB" err="1"/>
              <a:t>disporre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posti</a:t>
            </a:r>
            <a:r>
              <a:rPr lang="en-GB"/>
              <a:t> a </a:t>
            </a:r>
            <a:r>
              <a:rPr lang="en-GB" err="1"/>
              <a:t>sedere</a:t>
            </a:r>
            <a:r>
              <a:rPr lang="en-GB"/>
              <a:t> in forma di </a:t>
            </a:r>
            <a:r>
              <a:rPr lang="en-GB" err="1"/>
              <a:t>cerchio</a:t>
            </a:r>
            <a:r>
              <a:rPr lang="en-GB"/>
              <a:t> o </a:t>
            </a:r>
            <a:r>
              <a:rPr lang="en-GB" err="1"/>
              <a:t>triangolo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Stabilire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contatto</a:t>
            </a:r>
            <a:r>
              <a:rPr lang="en-GB"/>
              <a:t> </a:t>
            </a:r>
            <a:r>
              <a:rPr lang="en-GB" err="1"/>
              <a:t>visivo</a:t>
            </a:r>
            <a:r>
              <a:rPr lang="en-GB"/>
              <a:t> con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paziente</a:t>
            </a:r>
            <a:r>
              <a:rPr lang="en-GB"/>
              <a:t>/</a:t>
            </a:r>
            <a:r>
              <a:rPr lang="en-GB" err="1"/>
              <a:t>cliente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Scegliere</a:t>
            </a:r>
            <a:r>
              <a:rPr lang="en-GB"/>
              <a:t> un </a:t>
            </a:r>
            <a:r>
              <a:rPr lang="en-GB" err="1"/>
              <a:t>linguaggio</a:t>
            </a:r>
            <a:r>
              <a:rPr lang="en-GB"/>
              <a:t> </a:t>
            </a:r>
            <a:r>
              <a:rPr lang="en-GB" err="1"/>
              <a:t>semplice</a:t>
            </a:r>
            <a:r>
              <a:rPr lang="en-GB"/>
              <a:t> e </a:t>
            </a:r>
            <a:r>
              <a:rPr lang="en-GB" err="1"/>
              <a:t>chiaro</a:t>
            </a:r>
            <a:endParaRPr lang="it-IT"/>
          </a:p>
          <a:p>
            <a:pPr marL="1433513" indent="-457200">
              <a:buFont typeface="+mj-lt"/>
              <a:buAutoNum type="alphaLcParenR"/>
            </a:pPr>
            <a:r>
              <a:rPr lang="en-GB" err="1"/>
              <a:t>Osservare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linguaggio</a:t>
            </a:r>
            <a:r>
              <a:rPr lang="en-GB"/>
              <a:t> non </a:t>
            </a:r>
            <a:r>
              <a:rPr lang="en-GB" err="1"/>
              <a:t>verbale</a:t>
            </a:r>
            <a:r>
              <a:rPr lang="en-GB"/>
              <a:t> del </a:t>
            </a:r>
            <a:r>
              <a:rPr lang="en-GB" err="1"/>
              <a:t>paziente</a:t>
            </a:r>
            <a:r>
              <a:rPr lang="en-GB"/>
              <a:t>/</a:t>
            </a:r>
            <a:r>
              <a:rPr lang="en-GB" err="1"/>
              <a:t>cliente</a:t>
            </a:r>
            <a:endParaRPr lang="it-IT"/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  <a:spcBef>
                <a:spcPts val="2400"/>
              </a:spcBef>
            </a:pPr>
            <a:endParaRPr lang="en-GB" sz="1800" b="0" kern="0">
              <a:solidFill>
                <a:srgbClr val="0046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68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47" y="260648"/>
            <a:ext cx="9598700" cy="1485900"/>
          </a:xfrm>
        </p:spPr>
        <p:txBody>
          <a:bodyPr>
            <a:normAutofit/>
          </a:bodyPr>
          <a:lstStyle/>
          <a:p>
            <a:r>
              <a:rPr lang="de-DE" sz="4400" err="1"/>
              <a:t>Superare</a:t>
            </a:r>
            <a:r>
              <a:rPr lang="de-DE" sz="4400"/>
              <a:t> le </a:t>
            </a:r>
            <a:r>
              <a:rPr lang="de-DE" sz="4400" err="1"/>
              <a:t>barriere</a:t>
            </a:r>
            <a:r>
              <a:rPr lang="de-DE" sz="4400"/>
              <a:t> della </a:t>
            </a:r>
            <a:r>
              <a:rPr lang="de-DE" sz="4400" err="1"/>
              <a:t>comunicazione</a:t>
            </a:r>
            <a:r>
              <a:rPr lang="de-DE" sz="4400"/>
              <a:t> </a:t>
            </a:r>
            <a:r>
              <a:rPr lang="de-DE" sz="4400" err="1"/>
              <a:t>interculturale</a:t>
            </a:r>
            <a:r>
              <a:rPr lang="de-DE" sz="4400"/>
              <a:t>: </a:t>
            </a:r>
            <a:r>
              <a:rPr lang="de-DE"/>
              <a:t>Uso </a:t>
            </a:r>
            <a:r>
              <a:rPr lang="de-DE" err="1"/>
              <a:t>degli</a:t>
            </a:r>
            <a:r>
              <a:rPr lang="de-DE"/>
              <a:t> </a:t>
            </a:r>
            <a:r>
              <a:rPr lang="de-DE" err="1"/>
              <a:t>interpreti</a:t>
            </a:r>
            <a:r>
              <a:rPr lang="de-DE"/>
              <a:t> </a:t>
            </a:r>
            <a:r>
              <a:rPr lang="de-DE" sz="1600"/>
              <a:t>(</a:t>
            </a:r>
            <a:r>
              <a:rPr lang="de-DE" sz="1600" err="1"/>
              <a:t>segue</a:t>
            </a:r>
            <a:r>
              <a:rPr lang="de-DE" sz="1600"/>
              <a:t>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41" y="1556792"/>
            <a:ext cx="10483809" cy="34563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Assicurarsi</a:t>
            </a:r>
            <a:r>
              <a:rPr lang="en-GB" sz="1400"/>
              <a:t> </a:t>
            </a:r>
            <a:r>
              <a:rPr lang="en-GB" sz="1400" err="1"/>
              <a:t>che</a:t>
            </a:r>
            <a:r>
              <a:rPr lang="en-GB" sz="1400"/>
              <a:t> </a:t>
            </a:r>
            <a:r>
              <a:rPr lang="en-GB" sz="1400" err="1"/>
              <a:t>l'interprete</a:t>
            </a:r>
            <a:r>
              <a:rPr lang="en-GB" sz="1400"/>
              <a:t> </a:t>
            </a:r>
            <a:r>
              <a:rPr lang="en-GB" sz="1400" err="1"/>
              <a:t>sia</a:t>
            </a:r>
            <a:r>
              <a:rPr lang="en-GB" sz="1400"/>
              <a:t> </a:t>
            </a:r>
            <a:r>
              <a:rPr lang="en-GB" sz="1400" err="1"/>
              <a:t>culturalmente</a:t>
            </a:r>
            <a:r>
              <a:rPr lang="en-GB" sz="1400"/>
              <a:t> </a:t>
            </a:r>
            <a:r>
              <a:rPr lang="en-GB" sz="1400" err="1"/>
              <a:t>appropriato</a:t>
            </a:r>
            <a:r>
              <a:rPr lang="en-GB" sz="1400"/>
              <a:t> in termini di </a:t>
            </a:r>
            <a:r>
              <a:rPr lang="en-GB" sz="1400" err="1"/>
              <a:t>genere</a:t>
            </a:r>
            <a:r>
              <a:rPr lang="en-GB" sz="1400"/>
              <a:t>, </a:t>
            </a:r>
            <a:r>
              <a:rPr lang="en-GB" sz="1400" err="1"/>
              <a:t>gruppo</a:t>
            </a:r>
            <a:r>
              <a:rPr lang="en-GB" sz="1400"/>
              <a:t> </a:t>
            </a:r>
            <a:r>
              <a:rPr lang="en-GB" sz="1400" err="1"/>
              <a:t>etnico</a:t>
            </a:r>
            <a:r>
              <a:rPr lang="en-GB" sz="1400"/>
              <a:t> </a:t>
            </a:r>
            <a:r>
              <a:rPr lang="en-GB" sz="1400" err="1"/>
              <a:t>ecc</a:t>
            </a:r>
            <a:r>
              <a:rPr lang="en-GB" sz="1400"/>
              <a:t>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Assicurarsi</a:t>
            </a:r>
            <a:r>
              <a:rPr lang="en-GB" sz="1400"/>
              <a:t> </a:t>
            </a:r>
            <a:r>
              <a:rPr lang="en-GB" sz="1400" err="1"/>
              <a:t>che</a:t>
            </a:r>
            <a:r>
              <a:rPr lang="en-GB" sz="1400"/>
              <a:t> la </a:t>
            </a:r>
            <a:r>
              <a:rPr lang="en-GB" sz="1400" err="1"/>
              <a:t>selezione</a:t>
            </a:r>
            <a:r>
              <a:rPr lang="en-GB" sz="1400"/>
              <a:t> </a:t>
            </a:r>
            <a:r>
              <a:rPr lang="en-GB" sz="1400" err="1"/>
              <a:t>dell'interprete</a:t>
            </a:r>
            <a:r>
              <a:rPr lang="en-GB" sz="1400"/>
              <a:t> </a:t>
            </a:r>
            <a:r>
              <a:rPr lang="en-GB" sz="1400" err="1"/>
              <a:t>mantenga</a:t>
            </a:r>
            <a:r>
              <a:rPr lang="en-GB" sz="1400"/>
              <a:t> la privacy del </a:t>
            </a:r>
            <a:r>
              <a:rPr lang="en-GB" sz="1400" err="1"/>
              <a:t>cliente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Trascorrere</a:t>
            </a:r>
            <a:r>
              <a:rPr lang="en-GB" sz="1400"/>
              <a:t> del tempo con </a:t>
            </a:r>
            <a:r>
              <a:rPr lang="en-GB" sz="1400" err="1"/>
              <a:t>gli</a:t>
            </a:r>
            <a:r>
              <a:rPr lang="en-GB" sz="1400"/>
              <a:t> </a:t>
            </a:r>
            <a:r>
              <a:rPr lang="en-GB" sz="1400" err="1"/>
              <a:t>interpreti</a:t>
            </a:r>
            <a:r>
              <a:rPr lang="en-GB" sz="1400"/>
              <a:t> prima e </a:t>
            </a:r>
            <a:r>
              <a:rPr lang="en-GB" sz="1400" err="1"/>
              <a:t>preparare</a:t>
            </a:r>
            <a:r>
              <a:rPr lang="en-GB" sz="1400"/>
              <a:t> la </a:t>
            </a:r>
            <a:r>
              <a:rPr lang="en-GB" sz="1400" err="1"/>
              <a:t>situazione</a:t>
            </a:r>
            <a:r>
              <a:rPr lang="en-GB" sz="1400"/>
              <a:t> </a:t>
            </a:r>
            <a:r>
              <a:rPr lang="en-GB" sz="1400" err="1"/>
              <a:t>insieme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Rivedere</a:t>
            </a:r>
            <a:r>
              <a:rPr lang="en-GB" sz="1400"/>
              <a:t> </a:t>
            </a:r>
            <a:r>
              <a:rPr lang="en-GB" sz="1400" err="1"/>
              <a:t>i</a:t>
            </a:r>
            <a:r>
              <a:rPr lang="en-GB" sz="1400"/>
              <a:t> </a:t>
            </a:r>
            <a:r>
              <a:rPr lang="en-GB" sz="1400" err="1"/>
              <a:t>ruoli</a:t>
            </a:r>
            <a:r>
              <a:rPr lang="en-GB" sz="1400"/>
              <a:t> e le procedure </a:t>
            </a:r>
            <a:r>
              <a:rPr lang="en-GB" sz="1400" err="1"/>
              <a:t>dell'interprete</a:t>
            </a:r>
            <a:r>
              <a:rPr lang="en-GB" sz="1400"/>
              <a:t> e </a:t>
            </a:r>
            <a:r>
              <a:rPr lang="en-GB" sz="1400" err="1"/>
              <a:t>fornire</a:t>
            </a:r>
            <a:r>
              <a:rPr lang="en-GB" sz="1400"/>
              <a:t> </a:t>
            </a:r>
            <a:r>
              <a:rPr lang="en-GB" sz="1400" err="1"/>
              <a:t>una</a:t>
            </a:r>
            <a:r>
              <a:rPr lang="en-GB" sz="1400"/>
              <a:t> </a:t>
            </a:r>
            <a:r>
              <a:rPr lang="en-GB" sz="1400" err="1"/>
              <a:t>formazione</a:t>
            </a:r>
            <a:r>
              <a:rPr lang="en-GB" sz="1400"/>
              <a:t> in </a:t>
            </a:r>
            <a:r>
              <a:rPr lang="en-GB" sz="1400" err="1"/>
              <a:t>servizio</a:t>
            </a:r>
            <a:r>
              <a:rPr lang="en-GB" sz="1400"/>
              <a:t> se </a:t>
            </a:r>
            <a:r>
              <a:rPr lang="en-GB" sz="1400" err="1"/>
              <a:t>necessario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Esprimersi</a:t>
            </a:r>
            <a:r>
              <a:rPr lang="en-GB" sz="1400"/>
              <a:t> con </a:t>
            </a:r>
            <a:r>
              <a:rPr lang="en-GB" sz="1400" err="1"/>
              <a:t>frasi</a:t>
            </a:r>
            <a:r>
              <a:rPr lang="en-GB" sz="1400"/>
              <a:t> </a:t>
            </a:r>
            <a:r>
              <a:rPr lang="en-GB" sz="1400" err="1"/>
              <a:t>brevi</a:t>
            </a:r>
            <a:r>
              <a:rPr lang="en-GB" sz="1400"/>
              <a:t>, </a:t>
            </a:r>
            <a:r>
              <a:rPr lang="en-GB" sz="1400" err="1"/>
              <a:t>semplici</a:t>
            </a:r>
            <a:r>
              <a:rPr lang="en-GB" sz="1400"/>
              <a:t> e </a:t>
            </a:r>
            <a:r>
              <a:rPr lang="en-GB" sz="1400" err="1"/>
              <a:t>senza</a:t>
            </a:r>
            <a:r>
              <a:rPr lang="en-GB" sz="1400"/>
              <a:t> </a:t>
            </a:r>
            <a:r>
              <a:rPr lang="en-GB" sz="1400" err="1"/>
              <a:t>gergo</a:t>
            </a:r>
            <a:r>
              <a:rPr lang="en-GB" sz="1400"/>
              <a:t>, per </a:t>
            </a:r>
            <a:r>
              <a:rPr lang="en-GB" sz="1400" err="1"/>
              <a:t>rendere</a:t>
            </a:r>
            <a:r>
              <a:rPr lang="en-GB" sz="1400"/>
              <a:t> </a:t>
            </a:r>
            <a:r>
              <a:rPr lang="en-GB" sz="1400" err="1"/>
              <a:t>più</a:t>
            </a:r>
            <a:r>
              <a:rPr lang="en-GB" sz="1400"/>
              <a:t> </a:t>
            </a:r>
            <a:r>
              <a:rPr lang="en-GB" sz="1400" err="1"/>
              <a:t>semplice</a:t>
            </a:r>
            <a:r>
              <a:rPr lang="en-GB" sz="1400"/>
              <a:t> </a:t>
            </a:r>
            <a:r>
              <a:rPr lang="en-GB" sz="1400" err="1"/>
              <a:t>l’interpretazione</a:t>
            </a:r>
            <a:r>
              <a:rPr lang="en-GB" sz="1400"/>
              <a:t>. </a:t>
            </a:r>
            <a:r>
              <a:rPr lang="en-GB" sz="1400" err="1"/>
              <a:t>Porre</a:t>
            </a:r>
            <a:r>
              <a:rPr lang="en-GB" sz="1400"/>
              <a:t> la </a:t>
            </a:r>
            <a:r>
              <a:rPr lang="en-GB" sz="1400" err="1"/>
              <a:t>stessa</a:t>
            </a:r>
            <a:r>
              <a:rPr lang="en-GB" sz="1400"/>
              <a:t> </a:t>
            </a:r>
            <a:r>
              <a:rPr lang="en-GB" sz="1400" err="1"/>
              <a:t>domanda</a:t>
            </a:r>
            <a:r>
              <a:rPr lang="en-GB" sz="1400"/>
              <a:t> in </a:t>
            </a:r>
            <a:r>
              <a:rPr lang="en-GB" sz="1400" err="1"/>
              <a:t>modalità</a:t>
            </a:r>
            <a:r>
              <a:rPr lang="en-GB" sz="1400"/>
              <a:t> diverse.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Evitare</a:t>
            </a:r>
            <a:r>
              <a:rPr lang="en-GB" sz="1400"/>
              <a:t> le </a:t>
            </a:r>
            <a:r>
              <a:rPr lang="en-GB" sz="1400" err="1"/>
              <a:t>espressioni</a:t>
            </a:r>
            <a:r>
              <a:rPr lang="en-GB" sz="1400"/>
              <a:t> </a:t>
            </a:r>
            <a:r>
              <a:rPr lang="en-GB" sz="1400" err="1"/>
              <a:t>colloquiali</a:t>
            </a:r>
            <a:r>
              <a:rPr lang="en-GB" sz="1400"/>
              <a:t>, </a:t>
            </a:r>
            <a:r>
              <a:rPr lang="en-GB" sz="1400" err="1"/>
              <a:t>idiomatiche</a:t>
            </a:r>
            <a:r>
              <a:rPr lang="en-GB" sz="1400"/>
              <a:t>, lo slang e le </a:t>
            </a:r>
            <a:r>
              <a:rPr lang="en-GB" sz="1400" err="1"/>
              <a:t>similitudini</a:t>
            </a:r>
            <a:r>
              <a:rPr lang="en-GB" sz="1400"/>
              <a:t>.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Incoraggiare</a:t>
            </a:r>
            <a:r>
              <a:rPr lang="en-GB" sz="1400"/>
              <a:t> </a:t>
            </a:r>
            <a:r>
              <a:rPr lang="en-GB" sz="1400" err="1"/>
              <a:t>l'interprete</a:t>
            </a:r>
            <a:r>
              <a:rPr lang="en-GB" sz="1400"/>
              <a:t> a </a:t>
            </a:r>
            <a:r>
              <a:rPr lang="en-GB" sz="1400" err="1"/>
              <a:t>tradurre</a:t>
            </a:r>
            <a:r>
              <a:rPr lang="en-GB" sz="1400"/>
              <a:t> </a:t>
            </a:r>
            <a:r>
              <a:rPr lang="en-GB" sz="1400" err="1"/>
              <a:t>letteralmente</a:t>
            </a:r>
            <a:r>
              <a:rPr lang="en-GB" sz="1400"/>
              <a:t> </a:t>
            </a:r>
            <a:r>
              <a:rPr lang="en-GB" sz="1400" err="1"/>
              <a:t>piuttosto</a:t>
            </a:r>
            <a:r>
              <a:rPr lang="en-GB" sz="1400"/>
              <a:t> </a:t>
            </a:r>
            <a:r>
              <a:rPr lang="en-GB" sz="1400" err="1"/>
              <a:t>che</a:t>
            </a:r>
            <a:r>
              <a:rPr lang="en-GB" sz="1400"/>
              <a:t> </a:t>
            </a:r>
            <a:r>
              <a:rPr lang="en-GB" sz="1400" err="1"/>
              <a:t>parafrasare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Guardare</a:t>
            </a:r>
            <a:r>
              <a:rPr lang="en-GB" sz="1400"/>
              <a:t> e </a:t>
            </a:r>
            <a:r>
              <a:rPr lang="en-GB" sz="1400" err="1"/>
              <a:t>parlare</a:t>
            </a:r>
            <a:r>
              <a:rPr lang="en-GB" sz="1400"/>
              <a:t> </a:t>
            </a:r>
            <a:r>
              <a:rPr lang="en-GB" sz="1400" err="1"/>
              <a:t>direttamente</a:t>
            </a:r>
            <a:r>
              <a:rPr lang="en-GB" sz="1400"/>
              <a:t> con </a:t>
            </a:r>
            <a:r>
              <a:rPr lang="en-GB" sz="1400" err="1"/>
              <a:t>il</a:t>
            </a:r>
            <a:r>
              <a:rPr lang="en-GB" sz="1400"/>
              <a:t> </a:t>
            </a:r>
            <a:r>
              <a:rPr lang="en-GB" sz="1400" err="1"/>
              <a:t>paziente</a:t>
            </a:r>
            <a:r>
              <a:rPr lang="en-GB" sz="1400"/>
              <a:t>/</a:t>
            </a:r>
            <a:r>
              <a:rPr lang="en-GB" sz="1400" err="1"/>
              <a:t>cliente</a:t>
            </a:r>
            <a:r>
              <a:rPr lang="en-GB" sz="1400"/>
              <a:t>, non con </a:t>
            </a:r>
            <a:r>
              <a:rPr lang="en-GB" sz="1400" err="1"/>
              <a:t>l’interprete</a:t>
            </a:r>
            <a:r>
              <a:rPr lang="en-GB" sz="1400"/>
              <a:t>, </a:t>
            </a:r>
            <a:r>
              <a:rPr lang="en-GB" sz="1400" err="1"/>
              <a:t>anche</a:t>
            </a:r>
            <a:r>
              <a:rPr lang="en-GB" sz="1400"/>
              <a:t> se </a:t>
            </a:r>
            <a:r>
              <a:rPr lang="en-GB" sz="1400" err="1"/>
              <a:t>il</a:t>
            </a:r>
            <a:r>
              <a:rPr lang="en-GB" sz="1400"/>
              <a:t> </a:t>
            </a:r>
            <a:r>
              <a:rPr lang="en-GB" sz="1400" err="1"/>
              <a:t>cliente</a:t>
            </a:r>
            <a:r>
              <a:rPr lang="en-GB" sz="1400"/>
              <a:t> non </a:t>
            </a:r>
            <a:r>
              <a:rPr lang="en-GB" sz="1400" err="1"/>
              <a:t>capisce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Ascoltare</a:t>
            </a:r>
            <a:r>
              <a:rPr lang="en-GB" sz="1400"/>
              <a:t> </a:t>
            </a:r>
            <a:r>
              <a:rPr lang="en-GB" sz="1400" err="1"/>
              <a:t>anche</a:t>
            </a:r>
            <a:r>
              <a:rPr lang="en-GB" sz="1400"/>
              <a:t> se non </a:t>
            </a:r>
            <a:r>
              <a:rPr lang="en-GB" sz="1400" err="1"/>
              <a:t>si</a:t>
            </a:r>
            <a:r>
              <a:rPr lang="en-GB" sz="1400"/>
              <a:t> </a:t>
            </a:r>
            <a:r>
              <a:rPr lang="en-GB" sz="1400" err="1"/>
              <a:t>capisce</a:t>
            </a:r>
            <a:r>
              <a:rPr lang="en-GB" sz="1400"/>
              <a:t> la lingua 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Cercare</a:t>
            </a:r>
            <a:r>
              <a:rPr lang="en-GB" sz="1400"/>
              <a:t> </a:t>
            </a:r>
            <a:r>
              <a:rPr lang="en-GB" sz="1400" err="1"/>
              <a:t>segnali</a:t>
            </a:r>
            <a:r>
              <a:rPr lang="en-GB" sz="1400"/>
              <a:t> non </a:t>
            </a:r>
            <a:r>
              <a:rPr lang="en-GB" sz="1400" err="1"/>
              <a:t>verbali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Chiedere</a:t>
            </a:r>
            <a:r>
              <a:rPr lang="en-GB" sz="1400"/>
              <a:t> </a:t>
            </a:r>
            <a:r>
              <a:rPr lang="en-GB" sz="1400" err="1"/>
              <a:t>all'interprete</a:t>
            </a:r>
            <a:r>
              <a:rPr lang="en-GB" sz="1400"/>
              <a:t> di </a:t>
            </a:r>
            <a:r>
              <a:rPr lang="en-GB" sz="1400" err="1"/>
              <a:t>ripetere</a:t>
            </a:r>
            <a:r>
              <a:rPr lang="en-GB" sz="1400"/>
              <a:t> al </a:t>
            </a:r>
            <a:r>
              <a:rPr lang="en-GB" sz="1400" err="1"/>
              <a:t>paziente</a:t>
            </a:r>
            <a:r>
              <a:rPr lang="en-GB" sz="1400"/>
              <a:t>/</a:t>
            </a:r>
            <a:r>
              <a:rPr lang="en-GB" sz="1400" err="1"/>
              <a:t>cliente</a:t>
            </a:r>
            <a:r>
              <a:rPr lang="en-GB" sz="1400"/>
              <a:t> le </a:t>
            </a:r>
            <a:r>
              <a:rPr lang="en-GB" sz="1400" err="1"/>
              <a:t>informazioni</a:t>
            </a:r>
            <a:r>
              <a:rPr lang="en-GB" sz="1400"/>
              <a:t> </a:t>
            </a:r>
            <a:r>
              <a:rPr lang="en-GB" sz="1400" err="1"/>
              <a:t>comunicate</a:t>
            </a:r>
            <a:r>
              <a:rPr lang="en-GB" sz="1400"/>
              <a:t>, per </a:t>
            </a:r>
            <a:r>
              <a:rPr lang="en-GB" sz="1400" err="1"/>
              <a:t>controllare</a:t>
            </a:r>
            <a:r>
              <a:rPr lang="en-GB" sz="1400"/>
              <a:t> se ci </a:t>
            </a:r>
            <a:r>
              <a:rPr lang="en-GB" sz="1400" err="1"/>
              <a:t>sono</a:t>
            </a:r>
            <a:r>
              <a:rPr lang="en-GB" sz="1400"/>
              <a:t> </a:t>
            </a:r>
            <a:r>
              <a:rPr lang="en-GB" sz="1400" err="1"/>
              <a:t>lacune</a:t>
            </a:r>
            <a:r>
              <a:rPr lang="en-GB" sz="1400"/>
              <a:t> </a:t>
            </a:r>
            <a:r>
              <a:rPr lang="en-GB" sz="1400" err="1"/>
              <a:t>nella</a:t>
            </a:r>
            <a:r>
              <a:rPr lang="en-GB" sz="1400"/>
              <a:t> </a:t>
            </a:r>
            <a:r>
              <a:rPr lang="en-GB" sz="1400" err="1"/>
              <a:t>comprensione</a:t>
            </a:r>
            <a:endParaRPr lang="it-IT" sz="1400"/>
          </a:p>
          <a:p>
            <a:pPr marL="457200" indent="-457200">
              <a:buFont typeface="+mj-lt"/>
              <a:buAutoNum type="arabicPeriod" startAt="3"/>
            </a:pPr>
            <a:r>
              <a:rPr lang="en-GB" sz="1400" err="1"/>
              <a:t>Mantenere</a:t>
            </a:r>
            <a:r>
              <a:rPr lang="en-GB" sz="1400"/>
              <a:t> </a:t>
            </a:r>
            <a:r>
              <a:rPr lang="en-GB" sz="1400" err="1"/>
              <a:t>sempre</a:t>
            </a:r>
            <a:r>
              <a:rPr lang="en-GB" sz="1400"/>
              <a:t> la </a:t>
            </a:r>
            <a:r>
              <a:rPr lang="en-GB" sz="1400" err="1"/>
              <a:t>pazienza</a:t>
            </a:r>
            <a:r>
              <a:rPr lang="en-GB" sz="1400"/>
              <a:t>, </a:t>
            </a:r>
            <a:r>
              <a:rPr lang="en-GB" sz="1400" err="1"/>
              <a:t>perché</a:t>
            </a:r>
            <a:r>
              <a:rPr lang="en-GB" sz="1400"/>
              <a:t> </a:t>
            </a:r>
            <a:r>
              <a:rPr lang="en-GB" sz="1400" err="1"/>
              <a:t>l'uso</a:t>
            </a:r>
            <a:r>
              <a:rPr lang="en-GB" sz="1400"/>
              <a:t> di un </a:t>
            </a:r>
            <a:r>
              <a:rPr lang="en-GB" sz="1400" err="1"/>
              <a:t>interprete</a:t>
            </a:r>
            <a:r>
              <a:rPr lang="en-GB" sz="1400"/>
              <a:t> non è facile per </a:t>
            </a:r>
            <a:r>
              <a:rPr lang="en-GB" sz="1400" err="1"/>
              <a:t>nessuna</a:t>
            </a:r>
            <a:r>
              <a:rPr lang="en-GB" sz="1400"/>
              <a:t> </a:t>
            </a:r>
            <a:r>
              <a:rPr lang="en-GB" sz="1400" err="1"/>
              <a:t>delle</a:t>
            </a:r>
            <a:r>
              <a:rPr lang="en-GB" sz="1400"/>
              <a:t> </a:t>
            </a:r>
            <a:r>
              <a:rPr lang="en-GB" sz="1400" err="1"/>
              <a:t>parti</a:t>
            </a:r>
            <a:r>
              <a:rPr lang="en-GB" sz="1400"/>
              <a:t> </a:t>
            </a:r>
            <a:r>
              <a:rPr lang="en-GB" sz="1400" err="1"/>
              <a:t>coinvolte</a:t>
            </a:r>
            <a:endParaRPr lang="it-IT" sz="14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1231032"/>
          </a:xfrm>
        </p:spPr>
        <p:txBody>
          <a:bodyPr>
            <a:normAutofit fontScale="90000"/>
          </a:bodyPr>
          <a:lstStyle/>
          <a:p>
            <a:r>
              <a:rPr lang="de-DE" err="1"/>
              <a:t>Superare</a:t>
            </a:r>
            <a:r>
              <a:rPr lang="de-DE"/>
              <a:t> le </a:t>
            </a:r>
            <a:r>
              <a:rPr lang="de-DE" err="1"/>
              <a:t>barriere</a:t>
            </a:r>
            <a:r>
              <a:rPr lang="de-DE"/>
              <a:t> della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interculturale</a:t>
            </a:r>
            <a:r>
              <a:rPr lang="de-DE"/>
              <a:t>: App di </a:t>
            </a:r>
            <a:r>
              <a:rPr lang="de-DE" err="1"/>
              <a:t>traduzione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2060848"/>
            <a:ext cx="9598700" cy="41113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u="sng"/>
              <a:t>PONS </a:t>
            </a:r>
            <a:r>
              <a:rPr lang="en-US" sz="2400" b="1" u="sng" err="1"/>
              <a:t>Traduttore</a:t>
            </a:r>
            <a:r>
              <a:rPr lang="en-US" sz="2400" b="1" u="sng"/>
              <a:t> online:  </a:t>
            </a:r>
            <a:endParaRPr lang="it-IT" sz="2400"/>
          </a:p>
          <a:p>
            <a:pPr lvl="1"/>
            <a:r>
              <a:rPr lang="en-GB" sz="2400"/>
              <a:t>traduce </a:t>
            </a:r>
            <a:r>
              <a:rPr lang="en-GB" sz="2400" err="1"/>
              <a:t>frasi</a:t>
            </a:r>
            <a:r>
              <a:rPr lang="en-GB" sz="2400"/>
              <a:t> </a:t>
            </a:r>
            <a:r>
              <a:rPr lang="en-GB" sz="2400" err="1"/>
              <a:t>complesse</a:t>
            </a:r>
            <a:r>
              <a:rPr lang="en-GB" sz="2400"/>
              <a:t> </a:t>
            </a:r>
            <a:r>
              <a:rPr lang="en-GB" sz="2400" err="1"/>
              <a:t>nella</a:t>
            </a:r>
            <a:r>
              <a:rPr lang="en-GB" sz="2400"/>
              <a:t> lingua desiderata con </a:t>
            </a:r>
            <a:r>
              <a:rPr lang="en-GB" sz="2400" err="1"/>
              <a:t>l'aiuto</a:t>
            </a:r>
            <a:r>
              <a:rPr lang="en-GB" sz="2400"/>
              <a:t> del </a:t>
            </a:r>
            <a:r>
              <a:rPr lang="en-GB" sz="2400" err="1"/>
              <a:t>servizio</a:t>
            </a:r>
            <a:r>
              <a:rPr lang="en-GB" sz="2400"/>
              <a:t> </a:t>
            </a:r>
            <a:r>
              <a:rPr lang="en-GB" sz="2400" err="1"/>
              <a:t>DeepL</a:t>
            </a:r>
            <a:r>
              <a:rPr lang="en-GB" sz="2400"/>
              <a:t>. </a:t>
            </a:r>
            <a:endParaRPr lang="it-IT" sz="2400"/>
          </a:p>
          <a:p>
            <a:pPr lvl="1"/>
            <a:r>
              <a:rPr lang="en-GB" sz="2400"/>
              <a:t>campo di </a:t>
            </a:r>
            <a:r>
              <a:rPr lang="en-GB" sz="2400" err="1"/>
              <a:t>testo</a:t>
            </a:r>
            <a:r>
              <a:rPr lang="en-GB" sz="2400"/>
              <a:t> e un </a:t>
            </a:r>
            <a:r>
              <a:rPr lang="en-GB" sz="2400" err="1"/>
              <a:t>simbolo</a:t>
            </a:r>
            <a:r>
              <a:rPr lang="en-GB" sz="2400"/>
              <a:t> del </a:t>
            </a:r>
            <a:r>
              <a:rPr lang="en-GB" sz="2400" err="1"/>
              <a:t>microfono</a:t>
            </a:r>
            <a:r>
              <a:rPr lang="en-GB" sz="2400"/>
              <a:t> per </a:t>
            </a:r>
            <a:r>
              <a:rPr lang="en-GB" sz="2400" err="1"/>
              <a:t>l'input</a:t>
            </a:r>
            <a:r>
              <a:rPr lang="en-GB" sz="2400"/>
              <a:t> </a:t>
            </a:r>
            <a:r>
              <a:rPr lang="en-GB" sz="2400" err="1"/>
              <a:t>vocale</a:t>
            </a:r>
            <a:r>
              <a:rPr lang="en-GB" sz="2400"/>
              <a:t> </a:t>
            </a:r>
            <a:r>
              <a:rPr lang="en-GB" sz="2400" err="1"/>
              <a:t>tramite</a:t>
            </a:r>
            <a:r>
              <a:rPr lang="en-GB" sz="2400"/>
              <a:t> Google Assistant</a:t>
            </a:r>
          </a:p>
          <a:p>
            <a:pPr lvl="1"/>
            <a:r>
              <a:rPr lang="en-GB" sz="2400"/>
              <a:t>Include </a:t>
            </a:r>
            <a:r>
              <a:rPr lang="en-GB" sz="2400" err="1"/>
              <a:t>annunci</a:t>
            </a:r>
            <a:r>
              <a:rPr lang="en-GB" sz="2400"/>
              <a:t> </a:t>
            </a:r>
            <a:r>
              <a:rPr lang="en-GB" sz="2400" err="1"/>
              <a:t>pubblicitari</a:t>
            </a:r>
            <a:endParaRPr lang="it-IT" sz="2400"/>
          </a:p>
          <a:p>
            <a:pPr marL="0" indent="0">
              <a:buNone/>
            </a:pPr>
            <a:r>
              <a:rPr lang="en-US" sz="2400" b="1" u="sng" err="1"/>
              <a:t>Traduttore</a:t>
            </a:r>
            <a:r>
              <a:rPr lang="en-US" sz="2400" b="1" u="sng"/>
              <a:t> Microsoft: </a:t>
            </a:r>
            <a:endParaRPr lang="it-IT" sz="2400"/>
          </a:p>
          <a:p>
            <a:pPr lvl="1"/>
            <a:r>
              <a:rPr lang="en-GB" sz="2400"/>
              <a:t>input di </a:t>
            </a:r>
            <a:r>
              <a:rPr lang="en-GB" sz="2400" err="1"/>
              <a:t>testo</a:t>
            </a:r>
            <a:r>
              <a:rPr lang="en-GB" sz="2400"/>
              <a:t>. </a:t>
            </a:r>
            <a:endParaRPr lang="it-IT" sz="2400"/>
          </a:p>
          <a:p>
            <a:pPr lvl="1"/>
            <a:r>
              <a:rPr lang="en-GB" sz="2400" err="1"/>
              <a:t>riconoscimento</a:t>
            </a:r>
            <a:r>
              <a:rPr lang="en-GB" sz="2400"/>
              <a:t> di </a:t>
            </a:r>
            <a:r>
              <a:rPr lang="en-GB" sz="2400" err="1"/>
              <a:t>foto</a:t>
            </a:r>
            <a:r>
              <a:rPr lang="en-GB" sz="2400"/>
              <a:t>: </a:t>
            </a:r>
            <a:r>
              <a:rPr lang="en-GB" sz="2400" err="1"/>
              <a:t>riconoscimento</a:t>
            </a:r>
            <a:r>
              <a:rPr lang="en-GB" sz="2400"/>
              <a:t> di parole e </a:t>
            </a:r>
            <a:r>
              <a:rPr lang="en-GB" sz="2400" err="1"/>
              <a:t>testi</a:t>
            </a:r>
            <a:r>
              <a:rPr lang="en-GB" sz="2400"/>
              <a:t> </a:t>
            </a:r>
            <a:r>
              <a:rPr lang="en-GB" sz="2400" err="1"/>
              <a:t>su</a:t>
            </a:r>
            <a:r>
              <a:rPr lang="en-GB" sz="2400"/>
              <a:t> </a:t>
            </a:r>
            <a:r>
              <a:rPr lang="en-GB" sz="2400" err="1"/>
              <a:t>oggetti</a:t>
            </a:r>
            <a:r>
              <a:rPr lang="en-GB" sz="2400"/>
              <a:t> </a:t>
            </a:r>
            <a:r>
              <a:rPr lang="en-GB" sz="2400" err="1"/>
              <a:t>fotografati</a:t>
            </a:r>
            <a:r>
              <a:rPr lang="en-GB" sz="2400"/>
              <a:t> </a:t>
            </a:r>
            <a:endParaRPr lang="it-IT" sz="2400"/>
          </a:p>
          <a:p>
            <a:pPr lvl="1"/>
            <a:r>
              <a:rPr lang="en-GB" sz="2400" err="1"/>
              <a:t>funzione</a:t>
            </a:r>
            <a:r>
              <a:rPr lang="en-GB" sz="2400"/>
              <a:t> di conversazione</a:t>
            </a:r>
            <a:endParaRPr lang="it-IT" sz="2400"/>
          </a:p>
          <a:p>
            <a:pPr lvl="1"/>
            <a:r>
              <a:rPr lang="en-GB" sz="2400" err="1"/>
              <a:t>gratuito</a:t>
            </a:r>
            <a:r>
              <a:rPr lang="en-GB" sz="2400"/>
              <a:t> e </a:t>
            </a:r>
            <a:r>
              <a:rPr lang="en-GB" sz="2400" err="1"/>
              <a:t>completamente</a:t>
            </a:r>
            <a:r>
              <a:rPr lang="en-GB" sz="2400"/>
              <a:t> </a:t>
            </a:r>
            <a:r>
              <a:rPr lang="en-GB" sz="2400" err="1"/>
              <a:t>privo</a:t>
            </a:r>
            <a:r>
              <a:rPr lang="en-GB" sz="2400"/>
              <a:t> di </a:t>
            </a:r>
            <a:r>
              <a:rPr lang="en-GB" sz="2400" err="1"/>
              <a:t>pubblicità</a:t>
            </a:r>
            <a:endParaRPr lang="it-IT" sz="2400"/>
          </a:p>
          <a:p>
            <a:pPr marL="0" lvl="1" indent="0">
              <a:buNone/>
            </a:pPr>
            <a:r>
              <a:rPr lang="en-US" sz="2400" b="1" i="0" u="sng" err="1"/>
              <a:t>Traduttore</a:t>
            </a:r>
            <a:r>
              <a:rPr lang="en-US" sz="2400" b="1" i="0" u="sng"/>
              <a:t> Google</a:t>
            </a:r>
            <a:r>
              <a:rPr lang="en-US" sz="2400" b="1" u="sng"/>
              <a:t>: </a:t>
            </a:r>
            <a:endParaRPr lang="it-IT" sz="2400"/>
          </a:p>
          <a:p>
            <a:pPr lvl="1"/>
            <a:r>
              <a:rPr lang="en-GB" sz="2400" err="1"/>
              <a:t>inserimento</a:t>
            </a:r>
            <a:r>
              <a:rPr lang="en-GB" sz="2400"/>
              <a:t> di </a:t>
            </a:r>
            <a:r>
              <a:rPr lang="en-GB" sz="2400" err="1"/>
              <a:t>testo</a:t>
            </a:r>
            <a:r>
              <a:rPr lang="en-GB" sz="2400"/>
              <a:t> e voce + </a:t>
            </a:r>
            <a:r>
              <a:rPr lang="en-GB" sz="2400" err="1"/>
              <a:t>riconoscimento</a:t>
            </a:r>
            <a:r>
              <a:rPr lang="en-GB" sz="2400"/>
              <a:t> di </a:t>
            </a:r>
            <a:r>
              <a:rPr lang="en-GB" sz="2400" err="1"/>
              <a:t>foto</a:t>
            </a:r>
            <a:r>
              <a:rPr lang="en-GB" sz="2400"/>
              <a:t>, </a:t>
            </a:r>
            <a:r>
              <a:rPr lang="en-GB" sz="2400" err="1"/>
              <a:t>inserimento</a:t>
            </a:r>
            <a:r>
              <a:rPr lang="en-GB" sz="2400"/>
              <a:t> di </a:t>
            </a:r>
            <a:r>
              <a:rPr lang="en-GB" sz="2400" err="1"/>
              <a:t>scrittura</a:t>
            </a:r>
            <a:r>
              <a:rPr lang="en-GB" sz="2400"/>
              <a:t> a </a:t>
            </a:r>
            <a:r>
              <a:rPr lang="en-GB" sz="2400" err="1"/>
              <a:t>mano</a:t>
            </a:r>
            <a:r>
              <a:rPr lang="en-GB" sz="2400"/>
              <a:t> e </a:t>
            </a:r>
            <a:r>
              <a:rPr lang="en-GB" sz="2400" err="1"/>
              <a:t>traduzione</a:t>
            </a:r>
            <a:r>
              <a:rPr lang="en-GB" sz="2400"/>
              <a:t> da conversazione</a:t>
            </a:r>
            <a:endParaRPr lang="it-IT" sz="2400"/>
          </a:p>
          <a:p>
            <a:pPr lvl="1"/>
            <a:r>
              <a:rPr lang="en-GB" sz="2400" err="1"/>
              <a:t>il</a:t>
            </a:r>
            <a:r>
              <a:rPr lang="en-GB" sz="2400"/>
              <a:t> </a:t>
            </a:r>
            <a:r>
              <a:rPr lang="en-GB" sz="2400" err="1"/>
              <a:t>traduttore</a:t>
            </a:r>
            <a:r>
              <a:rPr lang="en-GB" sz="2400"/>
              <a:t> di conversazione </a:t>
            </a:r>
            <a:r>
              <a:rPr lang="en-GB" sz="2400" err="1"/>
              <a:t>interpreta</a:t>
            </a:r>
            <a:r>
              <a:rPr lang="en-GB" sz="2400"/>
              <a:t> </a:t>
            </a:r>
            <a:r>
              <a:rPr lang="en-GB" sz="2400" err="1"/>
              <a:t>simultaneamente</a:t>
            </a:r>
            <a:r>
              <a:rPr lang="en-GB" sz="2400"/>
              <a:t> </a:t>
            </a:r>
            <a:r>
              <a:rPr lang="en-GB" sz="2400" err="1"/>
              <a:t>ciò</a:t>
            </a:r>
            <a:r>
              <a:rPr lang="en-GB" sz="2400"/>
              <a:t> </a:t>
            </a:r>
            <a:r>
              <a:rPr lang="en-GB" sz="2400" err="1"/>
              <a:t>che</a:t>
            </a:r>
            <a:r>
              <a:rPr lang="en-GB" sz="2400"/>
              <a:t> </a:t>
            </a:r>
            <a:r>
              <a:rPr lang="en-GB" sz="2400" err="1"/>
              <a:t>viene</a:t>
            </a:r>
            <a:r>
              <a:rPr lang="en-GB" sz="2400"/>
              <a:t> </a:t>
            </a:r>
            <a:r>
              <a:rPr lang="en-GB" sz="2400" err="1"/>
              <a:t>detto</a:t>
            </a:r>
            <a:r>
              <a:rPr lang="en-GB" sz="2400"/>
              <a:t> e </a:t>
            </a:r>
            <a:r>
              <a:rPr lang="en-GB" sz="2400" err="1"/>
              <a:t>legge</a:t>
            </a:r>
            <a:r>
              <a:rPr lang="en-GB" sz="2400"/>
              <a:t> </a:t>
            </a:r>
            <a:r>
              <a:rPr lang="en-GB" sz="2400" err="1"/>
              <a:t>l'input</a:t>
            </a:r>
            <a:r>
              <a:rPr lang="en-GB" sz="2400"/>
              <a:t> ad </a:t>
            </a:r>
            <a:r>
              <a:rPr lang="en-GB" sz="2400" err="1"/>
              <a:t>alta</a:t>
            </a:r>
            <a:r>
              <a:rPr lang="en-GB" sz="2400"/>
              <a:t> voce </a:t>
            </a:r>
            <a:endParaRPr lang="it-IT" sz="2400"/>
          </a:p>
          <a:p>
            <a:pPr lvl="1"/>
            <a:r>
              <a:rPr lang="en-GB" sz="2400" err="1"/>
              <a:t>possibilità</a:t>
            </a:r>
            <a:r>
              <a:rPr lang="en-GB" sz="2400"/>
              <a:t> di </a:t>
            </a:r>
            <a:r>
              <a:rPr lang="en-GB" sz="2400" err="1"/>
              <a:t>scaricare</a:t>
            </a:r>
            <a:r>
              <a:rPr lang="en-GB" sz="2400"/>
              <a:t> </a:t>
            </a:r>
            <a:r>
              <a:rPr lang="en-GB" sz="2400" err="1"/>
              <a:t>tutti</a:t>
            </a:r>
            <a:r>
              <a:rPr lang="en-GB" sz="2400"/>
              <a:t> </a:t>
            </a:r>
            <a:r>
              <a:rPr lang="en-GB" sz="2400" err="1"/>
              <a:t>i</a:t>
            </a:r>
            <a:r>
              <a:rPr lang="en-GB" sz="2400"/>
              <a:t> </a:t>
            </a:r>
            <a:r>
              <a:rPr lang="en-GB" sz="2400" err="1"/>
              <a:t>dizionari</a:t>
            </a:r>
            <a:r>
              <a:rPr lang="en-GB" sz="2400"/>
              <a:t> in </a:t>
            </a:r>
            <a:r>
              <a:rPr lang="en-GB" sz="2400" err="1"/>
              <a:t>versione</a:t>
            </a:r>
            <a:r>
              <a:rPr lang="en-GB" sz="2400"/>
              <a:t> offline</a:t>
            </a:r>
            <a:endParaRPr lang="it-IT" sz="2400"/>
          </a:p>
          <a:p>
            <a:pPr lvl="1"/>
            <a:r>
              <a:rPr lang="en-GB" sz="2400" err="1"/>
              <a:t>gratuito</a:t>
            </a:r>
            <a:r>
              <a:rPr lang="en-GB" sz="2400"/>
              <a:t> e </a:t>
            </a:r>
            <a:r>
              <a:rPr lang="en-GB" sz="2400" err="1"/>
              <a:t>completamente</a:t>
            </a:r>
            <a:r>
              <a:rPr lang="en-GB" sz="2400"/>
              <a:t> </a:t>
            </a:r>
            <a:r>
              <a:rPr lang="en-GB" sz="2400" err="1"/>
              <a:t>privo</a:t>
            </a:r>
            <a:r>
              <a:rPr lang="en-GB" sz="2400"/>
              <a:t> di </a:t>
            </a:r>
            <a:r>
              <a:rPr lang="en-GB" sz="2400" err="1"/>
              <a:t>pubblicità</a:t>
            </a:r>
            <a:r>
              <a:rPr lang="en-GB" sz="2400"/>
              <a:t>.</a:t>
            </a:r>
            <a:endParaRPr lang="it-IT" sz="2400"/>
          </a:p>
          <a:p>
            <a:pPr>
              <a:lnSpc>
                <a:spcPts val="1500"/>
              </a:lnSpc>
              <a:spcBef>
                <a:spcPts val="2400"/>
              </a:spcBef>
            </a:pPr>
            <a:endParaRPr lang="en-GB" sz="1800" b="0" kern="0">
              <a:solidFill>
                <a:srgbClr val="0046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err="1"/>
              <a:t>Superare</a:t>
            </a:r>
            <a:r>
              <a:rPr lang="de-DE"/>
              <a:t> le </a:t>
            </a:r>
            <a:r>
              <a:rPr lang="de-DE" err="1"/>
              <a:t>barriere</a:t>
            </a:r>
            <a:r>
              <a:rPr lang="de-DE"/>
              <a:t> della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interculturale</a:t>
            </a:r>
            <a:r>
              <a:rPr lang="de-DE"/>
              <a:t>: </a:t>
            </a:r>
            <a:r>
              <a:rPr lang="de-DE" err="1"/>
              <a:t>Comunicazione</a:t>
            </a:r>
            <a:r>
              <a:rPr lang="de-DE"/>
              <a:t> non verbale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2060848"/>
            <a:ext cx="9598700" cy="41113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Ci </a:t>
            </a:r>
            <a:r>
              <a:rPr lang="en-GB" err="1"/>
              <a:t>sono</a:t>
            </a:r>
            <a:r>
              <a:rPr lang="en-GB"/>
              <a:t> </a:t>
            </a:r>
            <a:r>
              <a:rPr lang="en-GB" err="1"/>
              <a:t>anche</a:t>
            </a:r>
            <a:r>
              <a:rPr lang="en-GB"/>
              <a:t> </a:t>
            </a:r>
            <a:r>
              <a:rPr lang="en-GB" err="1"/>
              <a:t>molti</a:t>
            </a:r>
            <a:r>
              <a:rPr lang="en-GB"/>
              <a:t> </a:t>
            </a:r>
            <a:r>
              <a:rPr lang="en-GB" err="1"/>
              <a:t>modi</a:t>
            </a:r>
            <a:r>
              <a:rPr lang="en-GB"/>
              <a:t> e </a:t>
            </a:r>
            <a:r>
              <a:rPr lang="en-GB" err="1"/>
              <a:t>strumenti</a:t>
            </a:r>
            <a:r>
              <a:rPr lang="en-GB"/>
              <a:t> per </a:t>
            </a:r>
            <a:r>
              <a:rPr lang="en-GB" err="1"/>
              <a:t>sostenere</a:t>
            </a:r>
            <a:r>
              <a:rPr lang="en-GB"/>
              <a:t> la </a:t>
            </a:r>
            <a:r>
              <a:rPr lang="en-GB" err="1"/>
              <a:t>comunicazione</a:t>
            </a:r>
            <a:r>
              <a:rPr lang="en-GB"/>
              <a:t> non </a:t>
            </a:r>
            <a:r>
              <a:rPr lang="en-GB" err="1"/>
              <a:t>verbale</a:t>
            </a:r>
            <a:r>
              <a:rPr lang="en-GB"/>
              <a:t> con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vostro</a:t>
            </a:r>
            <a:r>
              <a:rPr lang="en-GB"/>
              <a:t> </a:t>
            </a:r>
            <a:r>
              <a:rPr lang="en-GB" err="1"/>
              <a:t>paziente</a:t>
            </a:r>
            <a:r>
              <a:rPr lang="en-GB"/>
              <a:t>/</a:t>
            </a:r>
            <a:r>
              <a:rPr lang="en-GB" err="1"/>
              <a:t>cliente</a:t>
            </a:r>
            <a:r>
              <a:rPr lang="en-GB"/>
              <a:t>. </a:t>
            </a:r>
            <a:r>
              <a:rPr lang="en-GB" err="1"/>
              <a:t>Ecco</a:t>
            </a:r>
            <a:r>
              <a:rPr lang="en-GB"/>
              <a:t> </a:t>
            </a:r>
            <a:r>
              <a:rPr lang="en-GB" err="1"/>
              <a:t>alcuni</a:t>
            </a:r>
            <a:r>
              <a:rPr lang="en-GB"/>
              <a:t> </a:t>
            </a:r>
            <a:r>
              <a:rPr lang="en-GB" err="1"/>
              <a:t>esempi</a:t>
            </a:r>
            <a:r>
              <a:rPr lang="en-GB"/>
              <a:t> di </a:t>
            </a:r>
            <a:r>
              <a:rPr lang="en-GB" err="1"/>
              <a:t>mezzi</a:t>
            </a:r>
            <a:r>
              <a:rPr lang="en-GB"/>
              <a:t> di </a:t>
            </a:r>
            <a:r>
              <a:rPr lang="en-GB" err="1"/>
              <a:t>comunicazione</a:t>
            </a:r>
            <a:r>
              <a:rPr lang="en-GB"/>
              <a:t> non </a:t>
            </a:r>
            <a:r>
              <a:rPr lang="en-GB" err="1"/>
              <a:t>verbale</a:t>
            </a:r>
            <a:r>
              <a:rPr lang="en-GB"/>
              <a:t> </a:t>
            </a:r>
            <a:endParaRPr lang="it-IT"/>
          </a:p>
          <a:p>
            <a:pPr marL="0" indent="0">
              <a:buNone/>
            </a:pPr>
            <a:r>
              <a:rPr lang="en-GB"/>
              <a:t>(</a:t>
            </a:r>
            <a:r>
              <a:rPr lang="en-GB" err="1"/>
              <a:t>fonte</a:t>
            </a:r>
            <a:r>
              <a:rPr lang="en-GB"/>
              <a:t> </a:t>
            </a:r>
            <a:r>
              <a:rPr lang="en-GB" err="1"/>
              <a:t>Domenig</a:t>
            </a:r>
            <a:r>
              <a:rPr lang="en-GB"/>
              <a:t> 2007): </a:t>
            </a:r>
            <a:endParaRPr lang="it-IT"/>
          </a:p>
          <a:p>
            <a:pPr marL="0" indent="0">
              <a:buNone/>
            </a:pPr>
            <a:endParaRPr lang="it-IT"/>
          </a:p>
          <a:p>
            <a:pPr lvl="0"/>
            <a:r>
              <a:rPr lang="en-GB" b="1" err="1"/>
              <a:t>Mostra</a:t>
            </a:r>
            <a:r>
              <a:rPr lang="en-GB" b="1"/>
              <a:t> e </a:t>
            </a:r>
            <a:r>
              <a:rPr lang="en-GB" b="1" err="1"/>
              <a:t>dimostra</a:t>
            </a:r>
            <a:r>
              <a:rPr lang="en-GB"/>
              <a:t>: </a:t>
            </a:r>
            <a:r>
              <a:rPr lang="en-GB" err="1"/>
              <a:t>Mostrare</a:t>
            </a:r>
            <a:r>
              <a:rPr lang="en-GB"/>
              <a:t> </a:t>
            </a:r>
            <a:r>
              <a:rPr lang="en-GB" err="1"/>
              <a:t>tutto</a:t>
            </a:r>
            <a:r>
              <a:rPr lang="en-GB"/>
              <a:t> </a:t>
            </a:r>
            <a:r>
              <a:rPr lang="en-GB" err="1"/>
              <a:t>ciò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può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</a:t>
            </a:r>
            <a:r>
              <a:rPr lang="en-GB" err="1"/>
              <a:t>mostrato</a:t>
            </a:r>
            <a:r>
              <a:rPr lang="en-GB"/>
              <a:t> </a:t>
            </a:r>
            <a:r>
              <a:rPr lang="en-GB" err="1"/>
              <a:t>direttamente</a:t>
            </a:r>
            <a:r>
              <a:rPr lang="en-GB"/>
              <a:t> al </a:t>
            </a:r>
            <a:r>
              <a:rPr lang="en-GB" err="1"/>
              <a:t>paziente</a:t>
            </a:r>
            <a:r>
              <a:rPr lang="en-GB"/>
              <a:t>/</a:t>
            </a:r>
            <a:r>
              <a:rPr lang="en-GB" err="1"/>
              <a:t>cliente</a:t>
            </a:r>
            <a:r>
              <a:rPr lang="en-GB"/>
              <a:t>, ad </a:t>
            </a:r>
            <a:r>
              <a:rPr lang="en-GB" err="1"/>
              <a:t>esempio</a:t>
            </a:r>
            <a:r>
              <a:rPr lang="en-GB"/>
              <a:t> la </a:t>
            </a:r>
            <a:r>
              <a:rPr lang="en-GB" err="1"/>
              <a:t>strada</a:t>
            </a:r>
            <a:r>
              <a:rPr lang="en-GB"/>
              <a:t> per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bagni</a:t>
            </a:r>
            <a:r>
              <a:rPr lang="en-GB"/>
              <a:t>,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modo</a:t>
            </a:r>
            <a:r>
              <a:rPr lang="en-GB"/>
              <a:t> in cui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dispositivi</a:t>
            </a:r>
            <a:r>
              <a:rPr lang="en-GB"/>
              <a:t> </a:t>
            </a:r>
            <a:r>
              <a:rPr lang="en-GB" err="1"/>
              <a:t>devono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</a:t>
            </a:r>
            <a:r>
              <a:rPr lang="en-GB" err="1"/>
              <a:t>usati</a:t>
            </a:r>
            <a:r>
              <a:rPr lang="en-GB"/>
              <a:t>, </a:t>
            </a:r>
            <a:r>
              <a:rPr lang="en-GB" err="1"/>
              <a:t>ecc</a:t>
            </a:r>
            <a:r>
              <a:rPr lang="en-GB"/>
              <a:t>.</a:t>
            </a:r>
            <a:endParaRPr lang="it-IT"/>
          </a:p>
          <a:p>
            <a:pPr lvl="0"/>
            <a:r>
              <a:rPr lang="en-GB" b="1" err="1"/>
              <a:t>Uso</a:t>
            </a:r>
            <a:r>
              <a:rPr lang="en-GB" b="1"/>
              <a:t> di </a:t>
            </a:r>
            <a:r>
              <a:rPr lang="en-GB" b="1" err="1"/>
              <a:t>pittogrammi</a:t>
            </a:r>
            <a:r>
              <a:rPr lang="en-GB"/>
              <a:t>: </a:t>
            </a:r>
            <a:r>
              <a:rPr lang="en-GB" err="1"/>
              <a:t>possono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carte con </a:t>
            </a:r>
            <a:r>
              <a:rPr lang="en-GB" err="1"/>
              <a:t>disegni</a:t>
            </a:r>
            <a:r>
              <a:rPr lang="en-GB"/>
              <a:t> o </a:t>
            </a:r>
            <a:r>
              <a:rPr lang="en-GB" err="1"/>
              <a:t>foto</a:t>
            </a:r>
            <a:r>
              <a:rPr lang="en-GB"/>
              <a:t> di </a:t>
            </a:r>
            <a:r>
              <a:rPr lang="en-GB" err="1"/>
              <a:t>oggetti</a:t>
            </a:r>
            <a:r>
              <a:rPr lang="en-GB"/>
              <a:t> o </a:t>
            </a:r>
            <a:r>
              <a:rPr lang="en-GB" err="1"/>
              <a:t>luoghi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fanno</a:t>
            </a:r>
            <a:r>
              <a:rPr lang="en-GB"/>
              <a:t> parte </a:t>
            </a:r>
            <a:r>
              <a:rPr lang="en-GB" err="1"/>
              <a:t>della</a:t>
            </a:r>
            <a:r>
              <a:rPr lang="en-GB"/>
              <a:t> routine </a:t>
            </a:r>
            <a:r>
              <a:rPr lang="en-GB" err="1"/>
              <a:t>quotidiana</a:t>
            </a:r>
            <a:r>
              <a:rPr lang="en-GB"/>
              <a:t> per </a:t>
            </a:r>
            <a:r>
              <a:rPr lang="en-GB" err="1"/>
              <a:t>prendersi</a:t>
            </a:r>
            <a:r>
              <a:rPr lang="en-GB"/>
              <a:t> </a:t>
            </a:r>
            <a:r>
              <a:rPr lang="en-GB" err="1"/>
              <a:t>cura</a:t>
            </a:r>
            <a:r>
              <a:rPr lang="en-GB"/>
              <a:t> del </a:t>
            </a:r>
            <a:r>
              <a:rPr lang="en-GB" err="1"/>
              <a:t>paziente</a:t>
            </a:r>
            <a:r>
              <a:rPr lang="en-GB"/>
              <a:t> come </a:t>
            </a:r>
            <a:r>
              <a:rPr lang="en-GB" err="1"/>
              <a:t>cibo</a:t>
            </a:r>
            <a:r>
              <a:rPr lang="en-GB"/>
              <a:t>, </a:t>
            </a:r>
            <a:r>
              <a:rPr lang="en-GB" err="1"/>
              <a:t>acqua</a:t>
            </a:r>
            <a:r>
              <a:rPr lang="en-GB"/>
              <a:t>, </a:t>
            </a:r>
            <a:r>
              <a:rPr lang="en-GB" err="1"/>
              <a:t>bagno</a:t>
            </a:r>
            <a:r>
              <a:rPr lang="en-GB"/>
              <a:t> </a:t>
            </a:r>
            <a:r>
              <a:rPr lang="en-GB" err="1"/>
              <a:t>ecc</a:t>
            </a:r>
            <a:r>
              <a:rPr lang="en-GB"/>
              <a:t>.,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paziente</a:t>
            </a:r>
            <a:r>
              <a:rPr lang="en-GB"/>
              <a:t>/</a:t>
            </a:r>
            <a:r>
              <a:rPr lang="en-GB" err="1"/>
              <a:t>cliente</a:t>
            </a:r>
            <a:r>
              <a:rPr lang="en-GB"/>
              <a:t> </a:t>
            </a:r>
            <a:r>
              <a:rPr lang="en-GB" err="1"/>
              <a:t>può</a:t>
            </a:r>
            <a:r>
              <a:rPr lang="en-GB"/>
              <a:t> </a:t>
            </a:r>
            <a:r>
              <a:rPr lang="en-GB" err="1"/>
              <a:t>indicare</a:t>
            </a:r>
            <a:r>
              <a:rPr lang="en-GB"/>
              <a:t> la carta/</a:t>
            </a:r>
            <a:r>
              <a:rPr lang="en-GB" err="1"/>
              <a:t>foto</a:t>
            </a:r>
            <a:r>
              <a:rPr lang="en-GB"/>
              <a:t> per </a:t>
            </a:r>
            <a:r>
              <a:rPr lang="en-GB" err="1"/>
              <a:t>comunicare</a:t>
            </a:r>
            <a:r>
              <a:rPr lang="en-GB"/>
              <a:t>.</a:t>
            </a:r>
            <a:endParaRPr lang="it-IT"/>
          </a:p>
          <a:p>
            <a:pPr lvl="0"/>
            <a:r>
              <a:rPr lang="en-GB" b="1" err="1"/>
              <a:t>Dizionario</a:t>
            </a:r>
            <a:r>
              <a:rPr lang="en-GB" b="1"/>
              <a:t> </a:t>
            </a:r>
            <a:r>
              <a:rPr lang="en-GB" b="1" err="1"/>
              <a:t>senza</a:t>
            </a:r>
            <a:r>
              <a:rPr lang="en-GB" b="1"/>
              <a:t> parole</a:t>
            </a:r>
            <a:r>
              <a:rPr lang="en-GB"/>
              <a:t>: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può</a:t>
            </a:r>
            <a:r>
              <a:rPr lang="en-GB"/>
              <a:t> </a:t>
            </a:r>
            <a:r>
              <a:rPr lang="en-GB" err="1"/>
              <a:t>usare</a:t>
            </a:r>
            <a:r>
              <a:rPr lang="en-GB"/>
              <a:t> un </a:t>
            </a:r>
            <a:r>
              <a:rPr lang="en-GB" err="1"/>
              <a:t>dizionario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include </a:t>
            </a:r>
            <a:r>
              <a:rPr lang="en-GB" err="1"/>
              <a:t>immagini</a:t>
            </a:r>
            <a:r>
              <a:rPr lang="en-GB"/>
              <a:t> al </a:t>
            </a:r>
            <a:r>
              <a:rPr lang="en-GB" err="1"/>
              <a:t>posto</a:t>
            </a:r>
            <a:r>
              <a:rPr lang="en-GB"/>
              <a:t> </a:t>
            </a:r>
            <a:r>
              <a:rPr lang="en-GB" err="1"/>
              <a:t>delle</a:t>
            </a:r>
            <a:r>
              <a:rPr lang="en-GB"/>
              <a:t> parole. </a:t>
            </a:r>
            <a:r>
              <a:rPr lang="en-GB" err="1"/>
              <a:t>Possono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</a:t>
            </a:r>
            <a:r>
              <a:rPr lang="en-GB" err="1"/>
              <a:t>acquistati</a:t>
            </a:r>
            <a:r>
              <a:rPr lang="en-GB"/>
              <a:t> o </a:t>
            </a:r>
            <a:r>
              <a:rPr lang="en-GB" err="1"/>
              <a:t>fatti</a:t>
            </a:r>
            <a:r>
              <a:rPr lang="en-GB"/>
              <a:t> da </a:t>
            </a:r>
            <a:r>
              <a:rPr lang="en-GB" err="1"/>
              <a:t>sé</a:t>
            </a:r>
            <a:endParaRPr lang="it-IT"/>
          </a:p>
          <a:p>
            <a:pPr lvl="0"/>
            <a:r>
              <a:rPr lang="en-GB" b="1"/>
              <a:t>"</a:t>
            </a:r>
            <a:r>
              <a:rPr lang="en-GB" b="1" err="1"/>
              <a:t>Dolometro</a:t>
            </a:r>
            <a:r>
              <a:rPr lang="en-GB" b="1"/>
              <a:t>":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tratta</a:t>
            </a:r>
            <a:r>
              <a:rPr lang="en-GB"/>
              <a:t> di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scala</a:t>
            </a:r>
            <a:r>
              <a:rPr lang="en-GB"/>
              <a:t> da "</a:t>
            </a:r>
            <a:r>
              <a:rPr lang="en-GB" err="1"/>
              <a:t>nessun</a:t>
            </a:r>
            <a:r>
              <a:rPr lang="en-GB"/>
              <a:t> </a:t>
            </a:r>
            <a:r>
              <a:rPr lang="en-GB" err="1"/>
              <a:t>dolore</a:t>
            </a:r>
            <a:r>
              <a:rPr lang="en-GB"/>
              <a:t>" </a:t>
            </a:r>
            <a:r>
              <a:rPr lang="en-GB" err="1"/>
              <a:t>fino</a:t>
            </a:r>
            <a:r>
              <a:rPr lang="en-GB"/>
              <a:t> a "</a:t>
            </a:r>
            <a:r>
              <a:rPr lang="en-GB" err="1"/>
              <a:t>dolore</a:t>
            </a:r>
            <a:r>
              <a:rPr lang="en-GB"/>
              <a:t> </a:t>
            </a:r>
            <a:r>
              <a:rPr lang="en-GB" err="1"/>
              <a:t>insopportabile</a:t>
            </a:r>
            <a:r>
              <a:rPr lang="en-GB"/>
              <a:t>"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dà</a:t>
            </a:r>
            <a:r>
              <a:rPr lang="en-GB"/>
              <a:t> al </a:t>
            </a:r>
            <a:r>
              <a:rPr lang="en-GB" err="1"/>
              <a:t>paziente</a:t>
            </a:r>
            <a:r>
              <a:rPr lang="en-GB"/>
              <a:t> la </a:t>
            </a:r>
            <a:r>
              <a:rPr lang="en-GB" err="1"/>
              <a:t>possibilità</a:t>
            </a:r>
            <a:r>
              <a:rPr lang="en-GB"/>
              <a:t> di </a:t>
            </a:r>
            <a:r>
              <a:rPr lang="en-GB" err="1"/>
              <a:t>esprimere</a:t>
            </a:r>
            <a:r>
              <a:rPr lang="en-GB"/>
              <a:t> </a:t>
            </a:r>
            <a:r>
              <a:rPr lang="en-GB" err="1"/>
              <a:t>il</a:t>
            </a:r>
            <a:r>
              <a:rPr lang="en-GB"/>
              <a:t> </a:t>
            </a:r>
            <a:r>
              <a:rPr lang="en-GB" err="1"/>
              <a:t>livello</a:t>
            </a:r>
            <a:r>
              <a:rPr lang="en-GB"/>
              <a:t> di </a:t>
            </a:r>
            <a:r>
              <a:rPr lang="en-GB" err="1"/>
              <a:t>dolore</a:t>
            </a:r>
            <a:r>
              <a:rPr lang="en-GB"/>
              <a:t> in </a:t>
            </a:r>
            <a:r>
              <a:rPr lang="en-GB" err="1"/>
              <a:t>modo</a:t>
            </a:r>
            <a:r>
              <a:rPr lang="en-GB"/>
              <a:t> non </a:t>
            </a:r>
            <a:r>
              <a:rPr lang="en-GB" err="1"/>
              <a:t>verbale</a:t>
            </a:r>
            <a:endParaRPr lang="it-IT"/>
          </a:p>
          <a:p>
            <a:pPr lvl="0"/>
            <a:r>
              <a:rPr lang="en-GB" b="1" err="1"/>
              <a:t>Musica</a:t>
            </a:r>
            <a:r>
              <a:rPr lang="en-GB" b="1"/>
              <a:t> e Arte</a:t>
            </a:r>
            <a:r>
              <a:rPr lang="en-GB"/>
              <a:t> </a:t>
            </a:r>
            <a:r>
              <a:rPr lang="en-GB" err="1"/>
              <a:t>possono</a:t>
            </a:r>
            <a:r>
              <a:rPr lang="en-GB"/>
              <a:t> </a:t>
            </a:r>
            <a:r>
              <a:rPr lang="en-GB" err="1"/>
              <a:t>essere</a:t>
            </a:r>
            <a:r>
              <a:rPr lang="en-GB"/>
              <a:t> </a:t>
            </a:r>
            <a:r>
              <a:rPr lang="en-GB" err="1"/>
              <a:t>usate</a:t>
            </a:r>
            <a:r>
              <a:rPr lang="en-GB"/>
              <a:t> come </a:t>
            </a:r>
            <a:r>
              <a:rPr lang="en-GB" err="1"/>
              <a:t>mezzi</a:t>
            </a:r>
            <a:r>
              <a:rPr lang="en-GB"/>
              <a:t> di </a:t>
            </a:r>
            <a:r>
              <a:rPr lang="en-GB" err="1"/>
              <a:t>comunicazione</a:t>
            </a:r>
            <a:r>
              <a:rPr lang="en-GB"/>
              <a:t> non </a:t>
            </a:r>
            <a:r>
              <a:rPr lang="en-GB" err="1"/>
              <a:t>verbale</a:t>
            </a:r>
            <a:endParaRPr lang="it-I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C3C19B60-8518-49DE-8313-B99E524C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60" y="685800"/>
            <a:ext cx="10657184" cy="1485900"/>
          </a:xfrm>
        </p:spPr>
        <p:txBody>
          <a:bodyPr>
            <a:normAutofit fontScale="90000"/>
          </a:bodyPr>
          <a:lstStyle/>
          <a:p>
            <a:r>
              <a:rPr lang="de-DE" err="1"/>
              <a:t>Superare</a:t>
            </a:r>
            <a:r>
              <a:rPr lang="de-DE"/>
              <a:t> le </a:t>
            </a:r>
            <a:r>
              <a:rPr lang="de-DE" err="1"/>
              <a:t>barriere</a:t>
            </a:r>
            <a:r>
              <a:rPr lang="de-DE"/>
              <a:t> della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interculturale</a:t>
            </a:r>
            <a:r>
              <a:rPr lang="de-DE"/>
              <a:t>: </a:t>
            </a:r>
            <a:r>
              <a:rPr lang="de-DE" err="1"/>
              <a:t>usare</a:t>
            </a:r>
            <a:r>
              <a:rPr lang="de-DE"/>
              <a:t> </a:t>
            </a:r>
            <a:r>
              <a:rPr lang="de-DE" err="1"/>
              <a:t>una</a:t>
            </a:r>
            <a:r>
              <a:rPr lang="de-DE"/>
              <a:t>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semplificata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B9222508-914B-45F3-903E-BFC0AFC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2522881"/>
            <a:ext cx="9598700" cy="4111352"/>
          </a:xfrm>
        </p:spPr>
        <p:txBody>
          <a:bodyPr>
            <a:normAutofit/>
          </a:bodyPr>
          <a:lstStyle/>
          <a:p>
            <a:pPr marL="270044" indent="-34290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Vocabolario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semplice</a:t>
            </a:r>
            <a:endParaRPr lang="de-DE" sz="2400" i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400" i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Numeri e </a:t>
            </a:r>
            <a:r>
              <a:rPr lang="en-GB" sz="2400" i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caratteri</a:t>
            </a:r>
            <a:r>
              <a:rPr lang="en-GB" sz="2400" i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endParaRPr lang="de-DE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400" i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GB" sz="2400" i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endParaRPr lang="en-GB" sz="2400" i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24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</a:t>
            </a:r>
            <a:r>
              <a:rPr lang="de-DE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semplice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GB" sz="2400" i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Layou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e </a:t>
            </a: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immagini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chiare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facilmente</a:t>
            </a:r>
            <a:r>
              <a:rPr lang="en-GB" sz="24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interpretabili</a:t>
            </a:r>
            <a:endParaRPr lang="de-DE" sz="2400" i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3AB87FF-6CB3-4C6B-B889-380DE6B5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1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24E779A-9FBA-427C-852F-453C6AE2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2" y="685800"/>
            <a:ext cx="10123769" cy="1485900"/>
          </a:xfrm>
        </p:spPr>
        <p:txBody>
          <a:bodyPr>
            <a:normAutofit fontScale="90000"/>
          </a:bodyPr>
          <a:lstStyle/>
          <a:p>
            <a:r>
              <a:rPr lang="de-DE"/>
              <a:t> </a:t>
            </a:r>
            <a:br>
              <a:rPr lang="de-DE"/>
            </a:br>
            <a:r>
              <a:rPr lang="de-DE" err="1"/>
              <a:t>Linee</a:t>
            </a:r>
            <a:r>
              <a:rPr lang="de-DE"/>
              <a:t> </a:t>
            </a:r>
            <a:r>
              <a:rPr lang="de-DE" err="1"/>
              <a:t>guida</a:t>
            </a:r>
            <a:r>
              <a:rPr lang="de-DE"/>
              <a:t> per la </a:t>
            </a:r>
            <a:r>
              <a:rPr lang="de-DE" err="1"/>
              <a:t>comunicazione</a:t>
            </a:r>
            <a:r>
              <a:rPr lang="de-DE"/>
              <a:t> sul </a:t>
            </a:r>
            <a:r>
              <a:rPr lang="de-DE" err="1"/>
              <a:t>posto</a:t>
            </a:r>
            <a:r>
              <a:rPr lang="de-DE"/>
              <a:t> di </a:t>
            </a:r>
            <a:r>
              <a:rPr lang="de-DE" err="1"/>
              <a:t>lavoro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B3F8FBC-5890-4A50-ACDC-C0CD9F08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2" y="2511113"/>
            <a:ext cx="95987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u="sng" err="1"/>
              <a:t>Mettete</a:t>
            </a:r>
            <a:r>
              <a:rPr lang="de-DE" u="sng"/>
              <a:t> in </a:t>
            </a:r>
            <a:r>
              <a:rPr lang="de-DE" u="sng" err="1"/>
              <a:t>pratica</a:t>
            </a:r>
            <a:r>
              <a:rPr lang="de-DE" u="sng"/>
              <a:t> i </a:t>
            </a:r>
            <a:r>
              <a:rPr lang="de-DE" u="sng" err="1"/>
              <a:t>consigli</a:t>
            </a:r>
            <a:r>
              <a:rPr lang="de-DE" u="sng"/>
              <a:t> </a:t>
            </a:r>
            <a:r>
              <a:rPr lang="de-DE" u="sng" err="1"/>
              <a:t>sulla</a:t>
            </a:r>
            <a:r>
              <a:rPr lang="de-DE" u="sng"/>
              <a:t> </a:t>
            </a:r>
            <a:r>
              <a:rPr lang="de-DE" u="sng" err="1"/>
              <a:t>comunicazione</a:t>
            </a:r>
            <a:r>
              <a:rPr lang="de-DE" u="sng"/>
              <a:t>, </a:t>
            </a:r>
            <a:r>
              <a:rPr lang="de-DE" u="sng" err="1"/>
              <a:t>scegliendo</a:t>
            </a:r>
            <a:r>
              <a:rPr lang="de-DE" u="sng"/>
              <a:t> uno </a:t>
            </a:r>
            <a:r>
              <a:rPr lang="de-DE" u="sng" err="1"/>
              <a:t>dei</a:t>
            </a:r>
            <a:r>
              <a:rPr lang="de-DE" u="sng"/>
              <a:t> </a:t>
            </a:r>
            <a:r>
              <a:rPr lang="de-DE" u="sng" err="1"/>
              <a:t>seguenti</a:t>
            </a:r>
            <a:r>
              <a:rPr lang="de-DE" u="sng"/>
              <a:t> </a:t>
            </a:r>
            <a:r>
              <a:rPr lang="de-DE" u="sng" err="1"/>
              <a:t>compiti</a:t>
            </a:r>
            <a:r>
              <a:rPr lang="de-DE" u="sng"/>
              <a:t> da </a:t>
            </a:r>
            <a:r>
              <a:rPr lang="de-DE" u="sng" err="1"/>
              <a:t>elaborare</a:t>
            </a:r>
            <a:r>
              <a:rPr lang="de-DE" u="sng"/>
              <a:t> in </a:t>
            </a:r>
            <a:r>
              <a:rPr lang="de-DE" u="sng" err="1"/>
              <a:t>piccoli</a:t>
            </a:r>
            <a:r>
              <a:rPr lang="de-DE" u="sng"/>
              <a:t> </a:t>
            </a:r>
            <a:r>
              <a:rPr lang="de-DE" u="sng" err="1"/>
              <a:t>gruppi</a:t>
            </a:r>
            <a:r>
              <a:rPr lang="de-DE" u="sng"/>
              <a:t> di </a:t>
            </a:r>
            <a:r>
              <a:rPr lang="de-DE" u="sng" err="1"/>
              <a:t>lavoro</a:t>
            </a:r>
            <a:r>
              <a:rPr lang="de-DE" u="sng"/>
              <a:t>.</a:t>
            </a:r>
            <a:br>
              <a:rPr lang="de-DE" u="sng"/>
            </a:br>
            <a:endParaRPr lang="it-IT"/>
          </a:p>
          <a:p>
            <a:pPr marL="0" indent="0">
              <a:buNone/>
            </a:pPr>
            <a:r>
              <a:rPr lang="de-DE"/>
              <a:t>1 . </a:t>
            </a:r>
            <a:r>
              <a:rPr lang="de-DE" err="1"/>
              <a:t>Scegliete</a:t>
            </a:r>
            <a:r>
              <a:rPr lang="de-DE"/>
              <a:t> </a:t>
            </a:r>
            <a:r>
              <a:rPr lang="de-DE" err="1"/>
              <a:t>una</a:t>
            </a:r>
            <a:r>
              <a:rPr lang="de-DE"/>
              <a:t> </a:t>
            </a:r>
            <a:r>
              <a:rPr lang="de-DE" err="1"/>
              <a:t>tipica</a:t>
            </a:r>
            <a:r>
              <a:rPr lang="de-DE"/>
              <a:t> </a:t>
            </a:r>
            <a:r>
              <a:rPr lang="de-DE" err="1"/>
              <a:t>situazione</a:t>
            </a:r>
            <a:r>
              <a:rPr lang="de-DE"/>
              <a:t> di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nel</a:t>
            </a:r>
            <a:r>
              <a:rPr lang="de-DE"/>
              <a:t> </a:t>
            </a:r>
            <a:r>
              <a:rPr lang="de-DE" err="1"/>
              <a:t>vostro</a:t>
            </a:r>
            <a:r>
              <a:rPr lang="de-DE"/>
              <a:t> </a:t>
            </a:r>
            <a:r>
              <a:rPr lang="de-DE" err="1"/>
              <a:t>lavoro</a:t>
            </a:r>
            <a:r>
              <a:rPr lang="de-DE"/>
              <a:t> </a:t>
            </a:r>
            <a:r>
              <a:rPr lang="de-DE" err="1"/>
              <a:t>quotidiano</a:t>
            </a:r>
            <a:r>
              <a:rPr lang="de-DE"/>
              <a:t> </a:t>
            </a:r>
            <a:r>
              <a:rPr lang="de-DE" err="1"/>
              <a:t>ed</a:t>
            </a:r>
            <a:r>
              <a:rPr lang="de-DE"/>
              <a:t> </a:t>
            </a:r>
            <a:r>
              <a:rPr lang="de-DE" err="1"/>
              <a:t>elaborate</a:t>
            </a:r>
            <a:r>
              <a:rPr lang="de-DE"/>
              <a:t> </a:t>
            </a:r>
            <a:r>
              <a:rPr lang="de-DE" err="1"/>
              <a:t>una</a:t>
            </a:r>
            <a:r>
              <a:rPr lang="de-DE"/>
              <a:t> </a:t>
            </a:r>
            <a:r>
              <a:rPr lang="de-DE" err="1"/>
              <a:t>linea</a:t>
            </a:r>
            <a:r>
              <a:rPr lang="de-DE"/>
              <a:t> </a:t>
            </a:r>
            <a:r>
              <a:rPr lang="de-DE" err="1"/>
              <a:t>guida</a:t>
            </a:r>
            <a:r>
              <a:rPr lang="de-DE"/>
              <a:t> per 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pazienti</a:t>
            </a:r>
            <a:r>
              <a:rPr lang="de-DE"/>
              <a:t>/</a:t>
            </a:r>
            <a:r>
              <a:rPr lang="de-DE" err="1"/>
              <a:t>clienti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non </a:t>
            </a:r>
            <a:r>
              <a:rPr lang="de-DE" err="1"/>
              <a:t>parlano</a:t>
            </a:r>
            <a:r>
              <a:rPr lang="de-DE"/>
              <a:t> la </a:t>
            </a:r>
            <a:r>
              <a:rPr lang="de-DE" err="1"/>
              <a:t>tua</a:t>
            </a:r>
            <a:r>
              <a:rPr lang="de-DE"/>
              <a:t> </a:t>
            </a:r>
            <a:r>
              <a:rPr lang="de-DE" err="1"/>
              <a:t>lingua</a:t>
            </a:r>
            <a:r>
              <a:rPr lang="de-DE"/>
              <a:t>.</a:t>
            </a:r>
            <a:endParaRPr lang="it-IT"/>
          </a:p>
          <a:p>
            <a:pPr marL="0" indent="0">
              <a:buNone/>
            </a:pPr>
            <a:r>
              <a:rPr lang="de-DE"/>
              <a:t>O</a:t>
            </a:r>
            <a:endParaRPr lang="it-IT"/>
          </a:p>
          <a:p>
            <a:pPr marL="0" indent="0">
              <a:buNone/>
            </a:pPr>
            <a:r>
              <a:rPr lang="de-DE"/>
              <a:t>2. Create </a:t>
            </a:r>
            <a:r>
              <a:rPr lang="de-DE" err="1"/>
              <a:t>una</a:t>
            </a:r>
            <a:r>
              <a:rPr lang="de-DE"/>
              <a:t> </a:t>
            </a:r>
            <a:r>
              <a:rPr lang="de-DE" err="1"/>
              <a:t>bozza</a:t>
            </a:r>
            <a:r>
              <a:rPr lang="de-DE"/>
              <a:t> per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volantino</a:t>
            </a:r>
            <a:r>
              <a:rPr lang="de-DE"/>
              <a:t> </a:t>
            </a:r>
            <a:r>
              <a:rPr lang="de-DE" err="1"/>
              <a:t>su</a:t>
            </a:r>
            <a:r>
              <a:rPr lang="de-DE"/>
              <a:t> </a:t>
            </a:r>
            <a:r>
              <a:rPr lang="de-DE" err="1"/>
              <a:t>un</a:t>
            </a:r>
            <a:r>
              <a:rPr lang="de-DE"/>
              <a:t> </a:t>
            </a:r>
            <a:r>
              <a:rPr lang="de-DE" err="1"/>
              <a:t>servizio</a:t>
            </a:r>
            <a:r>
              <a:rPr lang="de-DE"/>
              <a:t> per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gruppo</a:t>
            </a:r>
            <a:r>
              <a:rPr lang="de-DE"/>
              <a:t> </a:t>
            </a:r>
            <a:r>
              <a:rPr lang="de-DE" err="1"/>
              <a:t>target</a:t>
            </a:r>
            <a:r>
              <a:rPr lang="de-DE"/>
              <a:t> non </a:t>
            </a:r>
            <a:r>
              <a:rPr lang="de-DE" err="1"/>
              <a:t>nativo</a:t>
            </a:r>
            <a:r>
              <a:rPr lang="de-DE"/>
              <a:t> </a:t>
            </a:r>
            <a:r>
              <a:rPr lang="de-DE" err="1"/>
              <a:t>usando</a:t>
            </a:r>
            <a:r>
              <a:rPr lang="de-DE"/>
              <a:t>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linguaggio</a:t>
            </a:r>
            <a:r>
              <a:rPr lang="de-DE"/>
              <a:t> semplice</a:t>
            </a:r>
            <a:endParaRPr lang="it-IT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D6D63141-8DD3-4EEB-B52A-41E0C346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392D78-93D9-46C7-A3F1-80D1225D6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4" y="5355291"/>
            <a:ext cx="103641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AFC45A-6B58-4901-B752-A46D1BBD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Riassunto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D7A09-E647-42C3-B348-1F443B76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772816"/>
            <a:ext cx="9598700" cy="4094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/>
              <a:t>Ci </a:t>
            </a:r>
            <a:r>
              <a:rPr lang="en-GB" i="1" err="1"/>
              <a:t>sono</a:t>
            </a:r>
            <a:r>
              <a:rPr lang="en-GB" i="1"/>
              <a:t> </a:t>
            </a:r>
            <a:r>
              <a:rPr lang="en-GB" i="1" err="1"/>
              <a:t>molti</a:t>
            </a:r>
            <a:r>
              <a:rPr lang="en-GB" i="1"/>
              <a:t> </a:t>
            </a:r>
            <a:r>
              <a:rPr lang="en-GB" i="1" err="1"/>
              <a:t>modi</a:t>
            </a:r>
            <a:r>
              <a:rPr lang="en-GB" i="1"/>
              <a:t> e </a:t>
            </a:r>
            <a:r>
              <a:rPr lang="en-GB" i="1" err="1"/>
              <a:t>strumenti</a:t>
            </a:r>
            <a:r>
              <a:rPr lang="en-GB" i="1"/>
              <a:t> per </a:t>
            </a:r>
            <a:r>
              <a:rPr lang="en-GB" i="1" err="1"/>
              <a:t>superare</a:t>
            </a:r>
            <a:r>
              <a:rPr lang="en-GB" i="1"/>
              <a:t> le </a:t>
            </a:r>
            <a:r>
              <a:rPr lang="en-GB" i="1" err="1"/>
              <a:t>barriere</a:t>
            </a:r>
            <a:r>
              <a:rPr lang="en-GB" i="1"/>
              <a:t> di </a:t>
            </a:r>
            <a:r>
              <a:rPr lang="en-GB" i="1" err="1"/>
              <a:t>comunicazione</a:t>
            </a:r>
            <a:r>
              <a:rPr lang="en-GB" i="1"/>
              <a:t> con </a:t>
            </a:r>
            <a:r>
              <a:rPr lang="en-GB" i="1" err="1"/>
              <a:t>i</a:t>
            </a:r>
            <a:r>
              <a:rPr lang="en-GB" i="1"/>
              <a:t> </a:t>
            </a:r>
            <a:r>
              <a:rPr lang="en-GB" i="1" err="1"/>
              <a:t>vostri</a:t>
            </a:r>
            <a:r>
              <a:rPr lang="en-GB" i="1"/>
              <a:t> </a:t>
            </a:r>
            <a:r>
              <a:rPr lang="en-GB" i="1" err="1"/>
              <a:t>pazienti</a:t>
            </a:r>
            <a:r>
              <a:rPr lang="en-GB" i="1"/>
              <a:t> o </a:t>
            </a:r>
            <a:r>
              <a:rPr lang="en-GB" i="1" err="1"/>
              <a:t>clienti</a:t>
            </a:r>
            <a:r>
              <a:rPr lang="en-GB" i="1"/>
              <a:t>. </a:t>
            </a:r>
          </a:p>
          <a:p>
            <a:pPr marL="0" indent="0">
              <a:buNone/>
            </a:pPr>
            <a:endParaRPr lang="it-IT" i="1"/>
          </a:p>
          <a:p>
            <a:pPr marL="0" indent="0">
              <a:buNone/>
            </a:pPr>
            <a:r>
              <a:rPr lang="en-GB" i="1" err="1"/>
              <a:t>L'aspetto</a:t>
            </a:r>
            <a:r>
              <a:rPr lang="en-GB" i="1"/>
              <a:t> </a:t>
            </a:r>
            <a:r>
              <a:rPr lang="en-GB" i="1" err="1"/>
              <a:t>più</a:t>
            </a:r>
            <a:r>
              <a:rPr lang="en-GB" i="1"/>
              <a:t> </a:t>
            </a:r>
            <a:r>
              <a:rPr lang="en-GB" i="1" err="1"/>
              <a:t>importante</a:t>
            </a:r>
            <a:r>
              <a:rPr lang="en-GB" i="1"/>
              <a:t> è </a:t>
            </a:r>
            <a:r>
              <a:rPr lang="en-GB" i="1" err="1"/>
              <a:t>costruire</a:t>
            </a:r>
            <a:r>
              <a:rPr lang="en-GB" i="1"/>
              <a:t> un </a:t>
            </a:r>
            <a:r>
              <a:rPr lang="en-GB" i="1" err="1"/>
              <a:t>buon</a:t>
            </a:r>
            <a:r>
              <a:rPr lang="en-GB" i="1"/>
              <a:t> </a:t>
            </a:r>
            <a:r>
              <a:rPr lang="en-GB" i="1" err="1"/>
              <a:t>rapporto</a:t>
            </a:r>
            <a:r>
              <a:rPr lang="en-GB" i="1"/>
              <a:t> di </a:t>
            </a:r>
            <a:r>
              <a:rPr lang="en-GB" i="1" err="1"/>
              <a:t>fiducia</a:t>
            </a:r>
            <a:r>
              <a:rPr lang="en-GB" i="1"/>
              <a:t>. </a:t>
            </a:r>
          </a:p>
          <a:p>
            <a:pPr marL="0" indent="0">
              <a:buNone/>
            </a:pPr>
            <a:endParaRPr lang="it-IT" i="1"/>
          </a:p>
          <a:p>
            <a:pPr marL="0" indent="0">
              <a:buNone/>
            </a:pPr>
            <a:r>
              <a:rPr lang="en-GB" i="1" err="1"/>
              <a:t>Questo</a:t>
            </a:r>
            <a:r>
              <a:rPr lang="en-GB" i="1"/>
              <a:t> </a:t>
            </a:r>
            <a:r>
              <a:rPr lang="en-GB" i="1" err="1"/>
              <a:t>può</a:t>
            </a:r>
            <a:r>
              <a:rPr lang="en-GB" i="1"/>
              <a:t> </a:t>
            </a:r>
            <a:r>
              <a:rPr lang="en-GB" i="1" err="1"/>
              <a:t>essere</a:t>
            </a:r>
            <a:r>
              <a:rPr lang="en-GB" i="1"/>
              <a:t> </a:t>
            </a:r>
            <a:r>
              <a:rPr lang="en-GB" i="1" err="1"/>
              <a:t>raggiunto</a:t>
            </a:r>
            <a:r>
              <a:rPr lang="en-GB" i="1"/>
              <a:t> </a:t>
            </a:r>
            <a:r>
              <a:rPr lang="en-GB" i="1" err="1"/>
              <a:t>anche</a:t>
            </a:r>
            <a:r>
              <a:rPr lang="en-GB" i="1"/>
              <a:t> con </a:t>
            </a:r>
            <a:r>
              <a:rPr lang="en-GB" i="1" err="1"/>
              <a:t>mezzi</a:t>
            </a:r>
            <a:r>
              <a:rPr lang="en-GB" i="1"/>
              <a:t> non </a:t>
            </a:r>
            <a:r>
              <a:rPr lang="en-GB" i="1" err="1"/>
              <a:t>verbali</a:t>
            </a:r>
            <a:r>
              <a:rPr lang="en-GB" i="1"/>
              <a:t>. In </a:t>
            </a:r>
            <a:r>
              <a:rPr lang="en-GB" i="1" err="1"/>
              <a:t>altri</a:t>
            </a:r>
            <a:r>
              <a:rPr lang="en-GB" i="1"/>
              <a:t> </a:t>
            </a:r>
            <a:r>
              <a:rPr lang="en-GB" i="1" err="1"/>
              <a:t>casi</a:t>
            </a:r>
            <a:r>
              <a:rPr lang="en-GB" i="1"/>
              <a:t> </a:t>
            </a:r>
            <a:r>
              <a:rPr lang="en-GB" i="1" err="1"/>
              <a:t>potrebbe</a:t>
            </a:r>
            <a:r>
              <a:rPr lang="en-GB" i="1"/>
              <a:t> </a:t>
            </a:r>
            <a:r>
              <a:rPr lang="en-GB" i="1" err="1"/>
              <a:t>essere</a:t>
            </a:r>
            <a:r>
              <a:rPr lang="en-GB" i="1"/>
              <a:t> </a:t>
            </a:r>
            <a:r>
              <a:rPr lang="en-GB" i="1" err="1"/>
              <a:t>necessario</a:t>
            </a:r>
            <a:r>
              <a:rPr lang="en-GB" i="1"/>
              <a:t> </a:t>
            </a:r>
            <a:r>
              <a:rPr lang="en-GB" i="1" err="1"/>
              <a:t>usare</a:t>
            </a:r>
            <a:r>
              <a:rPr lang="en-GB" i="1"/>
              <a:t> </a:t>
            </a:r>
            <a:r>
              <a:rPr lang="en-GB" i="1" err="1"/>
              <a:t>altri</a:t>
            </a:r>
            <a:r>
              <a:rPr lang="en-GB" i="1"/>
              <a:t> </a:t>
            </a:r>
            <a:r>
              <a:rPr lang="en-GB" i="1" err="1"/>
              <a:t>mezzi</a:t>
            </a:r>
            <a:r>
              <a:rPr lang="en-GB" i="1"/>
              <a:t> per </a:t>
            </a:r>
            <a:r>
              <a:rPr lang="en-GB" i="1" err="1"/>
              <a:t>sostenere</a:t>
            </a:r>
            <a:r>
              <a:rPr lang="en-GB" i="1"/>
              <a:t> la </a:t>
            </a:r>
            <a:r>
              <a:rPr lang="en-GB" i="1" err="1"/>
              <a:t>comunicazione</a:t>
            </a:r>
            <a:r>
              <a:rPr lang="en-GB" i="1"/>
              <a:t> </a:t>
            </a:r>
            <a:r>
              <a:rPr lang="en-GB" i="1" err="1"/>
              <a:t>verbale</a:t>
            </a:r>
            <a:r>
              <a:rPr lang="en-GB" i="1"/>
              <a:t>.</a:t>
            </a:r>
          </a:p>
          <a:p>
            <a:pPr marL="0" indent="0">
              <a:buNone/>
            </a:pPr>
            <a:endParaRPr lang="it-IT" i="1"/>
          </a:p>
          <a:p>
            <a:pPr marL="0" indent="0">
              <a:buNone/>
            </a:pPr>
            <a:r>
              <a:rPr lang="en-GB" i="1"/>
              <a:t>Considerate </a:t>
            </a:r>
            <a:r>
              <a:rPr lang="en-GB" i="1" err="1"/>
              <a:t>sempre</a:t>
            </a:r>
            <a:r>
              <a:rPr lang="en-GB" i="1"/>
              <a:t> </a:t>
            </a:r>
            <a:r>
              <a:rPr lang="en-GB" i="1" err="1"/>
              <a:t>i</a:t>
            </a:r>
            <a:r>
              <a:rPr lang="en-GB" i="1"/>
              <a:t> </a:t>
            </a:r>
            <a:r>
              <a:rPr lang="en-GB" i="1" err="1"/>
              <a:t>requisiti</a:t>
            </a:r>
            <a:r>
              <a:rPr lang="en-GB" i="1"/>
              <a:t> </a:t>
            </a:r>
            <a:r>
              <a:rPr lang="en-GB" i="1" err="1"/>
              <a:t>specifici</a:t>
            </a:r>
            <a:r>
              <a:rPr lang="en-GB" i="1"/>
              <a:t> </a:t>
            </a:r>
            <a:r>
              <a:rPr lang="en-GB" i="1" err="1"/>
              <a:t>della</a:t>
            </a:r>
            <a:r>
              <a:rPr lang="en-GB" i="1"/>
              <a:t> </a:t>
            </a:r>
            <a:r>
              <a:rPr lang="en-GB" i="1" err="1"/>
              <a:t>situazione</a:t>
            </a:r>
            <a:r>
              <a:rPr lang="en-GB" i="1"/>
              <a:t> per </a:t>
            </a:r>
            <a:r>
              <a:rPr lang="en-GB" i="1" err="1"/>
              <a:t>scegliere</a:t>
            </a:r>
            <a:r>
              <a:rPr lang="en-GB" i="1"/>
              <a:t> </a:t>
            </a:r>
            <a:r>
              <a:rPr lang="en-GB" i="1" err="1"/>
              <a:t>i</a:t>
            </a:r>
            <a:r>
              <a:rPr lang="en-GB" i="1"/>
              <a:t> </a:t>
            </a:r>
            <a:r>
              <a:rPr lang="en-GB" i="1" err="1"/>
              <a:t>mezzi</a:t>
            </a:r>
            <a:r>
              <a:rPr lang="en-GB" i="1"/>
              <a:t> </a:t>
            </a:r>
            <a:r>
              <a:rPr lang="en-GB" i="1" err="1"/>
              <a:t>appropriati</a:t>
            </a:r>
            <a:r>
              <a:rPr lang="en-GB" i="1"/>
              <a:t> per </a:t>
            </a:r>
            <a:r>
              <a:rPr lang="en-GB" i="1" err="1"/>
              <a:t>comunicare</a:t>
            </a:r>
            <a:r>
              <a:rPr lang="en-GB" i="1"/>
              <a:t> con </a:t>
            </a:r>
            <a:r>
              <a:rPr lang="en-GB" i="1" err="1"/>
              <a:t>i</a:t>
            </a:r>
            <a:r>
              <a:rPr lang="en-GB" i="1"/>
              <a:t> </a:t>
            </a:r>
            <a:r>
              <a:rPr lang="en-GB" i="1" err="1"/>
              <a:t>vostri</a:t>
            </a:r>
            <a:r>
              <a:rPr lang="en-GB" i="1"/>
              <a:t> </a:t>
            </a:r>
            <a:r>
              <a:rPr lang="en-GB" i="1" err="1"/>
              <a:t>clienti</a:t>
            </a:r>
            <a:r>
              <a:rPr lang="en-GB" i="1"/>
              <a:t>/</a:t>
            </a:r>
            <a:r>
              <a:rPr lang="en-GB" i="1" err="1"/>
              <a:t>pazienti</a:t>
            </a:r>
            <a:r>
              <a:rPr lang="en-GB" i="1"/>
              <a:t>.</a:t>
            </a:r>
            <a:r>
              <a:rPr lang="en-GB"/>
              <a:t/>
            </a:r>
            <a:br>
              <a:rPr lang="en-GB"/>
            </a:br>
            <a:endParaRPr lang="it-IT"/>
          </a:p>
          <a:p>
            <a:pPr marL="0" indent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4EC637-6CF2-4C9D-9D30-156FAE7D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4C4D36A4-C398-4C57-AEC5-69129375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5400"/>
              <a:t>RISOLVERE CONFLITTI INTERCULTURALI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D175E41-3FA5-4DCD-8DF5-0803A769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E056E399-3AA2-4158-8BC2-C2558B2A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Risolvere</a:t>
            </a:r>
            <a:r>
              <a:rPr lang="de-DE"/>
              <a:t> </a:t>
            </a:r>
            <a:r>
              <a:rPr lang="de-DE" err="1"/>
              <a:t>conflitti</a:t>
            </a:r>
            <a:r>
              <a:rPr lang="de-DE"/>
              <a:t> </a:t>
            </a:r>
            <a:r>
              <a:rPr lang="de-DE" err="1"/>
              <a:t>interculturali</a:t>
            </a:r>
            <a:r>
              <a:rPr lang="de-DE"/>
              <a:t>: </a:t>
            </a:r>
            <a:br>
              <a:rPr lang="de-DE"/>
            </a:br>
            <a:r>
              <a:rPr lang="de-DE" err="1"/>
              <a:t>Affrontare</a:t>
            </a:r>
            <a:r>
              <a:rPr lang="de-DE"/>
              <a:t> </a:t>
            </a:r>
            <a:r>
              <a:rPr lang="de-DE" err="1"/>
              <a:t>gli</a:t>
            </a:r>
            <a:r>
              <a:rPr lang="de-DE"/>
              <a:t>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culturali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6D6C679-F1A2-4317-BA63-8A467C35D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err="1"/>
              <a:t>Può</a:t>
            </a:r>
            <a:r>
              <a:rPr lang="de-DE"/>
              <a:t> </a:t>
            </a:r>
            <a:r>
              <a:rPr lang="de-DE" err="1"/>
              <a:t>succedere</a:t>
            </a:r>
            <a:r>
              <a:rPr lang="de-DE"/>
              <a:t> di </a:t>
            </a:r>
            <a:r>
              <a:rPr lang="de-DE" err="1"/>
              <a:t>rimanere</a:t>
            </a:r>
            <a:r>
              <a:rPr lang="de-DE"/>
              <a:t> </a:t>
            </a:r>
            <a:r>
              <a:rPr lang="de-DE" err="1"/>
              <a:t>scioccati</a:t>
            </a:r>
            <a:r>
              <a:rPr lang="de-DE"/>
              <a:t> da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atteggiamento</a:t>
            </a:r>
            <a:r>
              <a:rPr lang="de-DE"/>
              <a:t> </a:t>
            </a:r>
            <a:r>
              <a:rPr lang="de-DE" err="1"/>
              <a:t>basato</a:t>
            </a:r>
            <a:r>
              <a:rPr lang="de-DE"/>
              <a:t> </a:t>
            </a:r>
            <a:r>
              <a:rPr lang="de-DE" err="1"/>
              <a:t>su</a:t>
            </a:r>
            <a:r>
              <a:rPr lang="de-DE"/>
              <a:t>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diverso</a:t>
            </a:r>
            <a:r>
              <a:rPr lang="de-DE"/>
              <a:t> </a:t>
            </a:r>
            <a:r>
              <a:rPr lang="de-DE" err="1"/>
              <a:t>orientamento</a:t>
            </a:r>
            <a:r>
              <a:rPr lang="de-DE"/>
              <a:t> </a:t>
            </a:r>
            <a:r>
              <a:rPr lang="de-DE" err="1"/>
              <a:t>culturale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</a:t>
            </a:r>
            <a:r>
              <a:rPr lang="de-DE" err="1"/>
              <a:t>forse</a:t>
            </a:r>
            <a:r>
              <a:rPr lang="de-DE"/>
              <a:t> non </a:t>
            </a:r>
            <a:r>
              <a:rPr lang="de-DE" err="1"/>
              <a:t>condividiamo</a:t>
            </a:r>
            <a:r>
              <a:rPr lang="de-DE"/>
              <a:t>. </a:t>
            </a:r>
          </a:p>
          <a:p>
            <a:r>
              <a:rPr lang="de-DE" err="1"/>
              <a:t>Questo</a:t>
            </a:r>
            <a:r>
              <a:rPr lang="de-DE"/>
              <a:t> </a:t>
            </a:r>
            <a:r>
              <a:rPr lang="de-DE" err="1"/>
              <a:t>può</a:t>
            </a:r>
            <a:r>
              <a:rPr lang="de-DE"/>
              <a:t> </a:t>
            </a:r>
            <a:r>
              <a:rPr lang="de-DE" err="1"/>
              <a:t>portare</a:t>
            </a:r>
            <a:r>
              <a:rPr lang="de-DE"/>
              <a:t> a </a:t>
            </a:r>
            <a:r>
              <a:rPr lang="de-DE" err="1"/>
              <a:t>conflitti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</a:t>
            </a:r>
            <a:r>
              <a:rPr lang="de-DE" err="1"/>
              <a:t>possono</a:t>
            </a:r>
            <a:r>
              <a:rPr lang="de-DE"/>
              <a:t> </a:t>
            </a:r>
            <a:r>
              <a:rPr lang="de-DE" err="1"/>
              <a:t>essere</a:t>
            </a:r>
            <a:r>
              <a:rPr lang="de-DE"/>
              <a:t> </a:t>
            </a:r>
            <a:r>
              <a:rPr lang="de-DE" err="1"/>
              <a:t>difficili</a:t>
            </a:r>
            <a:r>
              <a:rPr lang="de-DE"/>
              <a:t> da </a:t>
            </a:r>
            <a:r>
              <a:rPr lang="de-DE" err="1"/>
              <a:t>gestire</a:t>
            </a:r>
            <a:r>
              <a:rPr lang="de-DE"/>
              <a:t>.  </a:t>
            </a:r>
            <a:r>
              <a:rPr lang="de-DE" err="1"/>
              <a:t>Margalit</a:t>
            </a:r>
            <a:r>
              <a:rPr lang="de-DE"/>
              <a:t> Cohen-</a:t>
            </a:r>
            <a:r>
              <a:rPr lang="de-DE" err="1"/>
              <a:t>Emerique</a:t>
            </a:r>
            <a:r>
              <a:rPr lang="de-DE"/>
              <a:t> ha </a:t>
            </a:r>
            <a:r>
              <a:rPr lang="de-DE" err="1"/>
              <a:t>sviluppato</a:t>
            </a:r>
            <a:r>
              <a:rPr lang="de-DE"/>
              <a:t> </a:t>
            </a:r>
            <a:r>
              <a:rPr lang="de-DE" err="1"/>
              <a:t>un</a:t>
            </a:r>
            <a:r>
              <a:rPr lang="de-DE"/>
              <a:t> </a:t>
            </a:r>
            <a:r>
              <a:rPr lang="de-DE" err="1"/>
              <a:t>metodo</a:t>
            </a:r>
            <a:r>
              <a:rPr lang="de-DE"/>
              <a:t> </a:t>
            </a:r>
            <a:r>
              <a:rPr lang="de-DE" err="1"/>
              <a:t>diagnostico</a:t>
            </a:r>
            <a:r>
              <a:rPr lang="de-DE"/>
              <a:t> per </a:t>
            </a:r>
            <a:r>
              <a:rPr lang="de-DE" err="1"/>
              <a:t>gli</a:t>
            </a:r>
            <a:r>
              <a:rPr lang="de-DE"/>
              <a:t> </a:t>
            </a:r>
            <a:r>
              <a:rPr lang="de-DE" err="1"/>
              <a:t>incidenti</a:t>
            </a:r>
            <a:r>
              <a:rPr lang="de-DE"/>
              <a:t> </a:t>
            </a:r>
            <a:r>
              <a:rPr lang="de-DE" err="1"/>
              <a:t>critici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</a:t>
            </a:r>
            <a:r>
              <a:rPr lang="de-DE" err="1"/>
              <a:t>generano</a:t>
            </a:r>
            <a:r>
              <a:rPr lang="de-DE"/>
              <a:t> </a:t>
            </a:r>
            <a:r>
              <a:rPr lang="de-DE" err="1"/>
              <a:t>sentimenti</a:t>
            </a:r>
            <a:r>
              <a:rPr lang="de-DE"/>
              <a:t> di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culturale</a:t>
            </a:r>
            <a:r>
              <a:rPr lang="de-DE"/>
              <a:t> per le </a:t>
            </a:r>
            <a:r>
              <a:rPr lang="de-DE" err="1"/>
              <a:t>persone</a:t>
            </a:r>
            <a:r>
              <a:rPr lang="de-DE"/>
              <a:t> </a:t>
            </a:r>
            <a:r>
              <a:rPr lang="de-DE" err="1"/>
              <a:t>coinvolte</a:t>
            </a:r>
            <a:r>
              <a:rPr lang="de-DE"/>
              <a:t>. </a:t>
            </a:r>
            <a:endParaRPr lang="it-IT"/>
          </a:p>
          <a:p>
            <a:r>
              <a:rPr lang="de-DE"/>
              <a:t>Cohen-</a:t>
            </a:r>
            <a:r>
              <a:rPr lang="de-DE" err="1"/>
              <a:t>Emerique</a:t>
            </a:r>
            <a:r>
              <a:rPr lang="de-DE"/>
              <a:t> </a:t>
            </a:r>
            <a:r>
              <a:rPr lang="de-DE" err="1"/>
              <a:t>definisce</a:t>
            </a:r>
            <a:r>
              <a:rPr lang="de-DE"/>
              <a:t> </a:t>
            </a:r>
            <a:r>
              <a:rPr lang="de-DE" err="1"/>
              <a:t>lo</a:t>
            </a:r>
            <a:r>
              <a:rPr lang="de-DE"/>
              <a:t>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culturale</a:t>
            </a:r>
            <a:r>
              <a:rPr lang="de-DE"/>
              <a:t> </a:t>
            </a:r>
            <a:r>
              <a:rPr lang="de-DE" err="1"/>
              <a:t>come</a:t>
            </a:r>
            <a:r>
              <a:rPr lang="de-DE"/>
              <a:t> </a:t>
            </a:r>
            <a:r>
              <a:rPr lang="de-DE" err="1"/>
              <a:t>l'esperienza</a:t>
            </a:r>
            <a:r>
              <a:rPr lang="de-DE"/>
              <a:t> </a:t>
            </a:r>
            <a:r>
              <a:rPr lang="de-DE" err="1"/>
              <a:t>emotiva</a:t>
            </a:r>
            <a:r>
              <a:rPr lang="de-DE"/>
              <a:t> e </a:t>
            </a:r>
            <a:r>
              <a:rPr lang="de-DE" err="1"/>
              <a:t>intellettuale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si </a:t>
            </a:r>
            <a:r>
              <a:rPr lang="de-DE" err="1"/>
              <a:t>verifica</a:t>
            </a:r>
            <a:r>
              <a:rPr lang="de-DE"/>
              <a:t> </a:t>
            </a:r>
            <a:r>
              <a:rPr lang="de-DE" err="1"/>
              <a:t>quando</a:t>
            </a:r>
            <a:r>
              <a:rPr lang="de-DE"/>
              <a:t> si </a:t>
            </a:r>
            <a:r>
              <a:rPr lang="de-DE" err="1"/>
              <a:t>entra</a:t>
            </a:r>
            <a:r>
              <a:rPr lang="de-DE"/>
              <a:t> in </a:t>
            </a:r>
            <a:r>
              <a:rPr lang="de-DE" err="1"/>
              <a:t>contatto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ciò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ci è </a:t>
            </a:r>
            <a:r>
              <a:rPr lang="de-DE" err="1"/>
              <a:t>estraneo</a:t>
            </a:r>
            <a:r>
              <a:rPr lang="de-DE"/>
              <a:t>. </a:t>
            </a:r>
          </a:p>
          <a:p>
            <a:r>
              <a:rPr lang="de-DE" err="1"/>
              <a:t>Questo</a:t>
            </a:r>
            <a:r>
              <a:rPr lang="de-DE"/>
              <a:t> </a:t>
            </a:r>
            <a:r>
              <a:rPr lang="de-DE" err="1"/>
              <a:t>genera</a:t>
            </a:r>
            <a:r>
              <a:rPr lang="de-DE"/>
              <a:t> </a:t>
            </a:r>
            <a:r>
              <a:rPr lang="de-DE" err="1"/>
              <a:t>emozioni</a:t>
            </a:r>
            <a:r>
              <a:rPr lang="de-DE"/>
              <a:t> </a:t>
            </a:r>
            <a:r>
              <a:rPr lang="de-DE" err="1"/>
              <a:t>come</a:t>
            </a:r>
            <a:r>
              <a:rPr lang="de-DE"/>
              <a:t> </a:t>
            </a:r>
            <a:r>
              <a:rPr lang="de-DE" err="1"/>
              <a:t>incomprensione</a:t>
            </a:r>
            <a:r>
              <a:rPr lang="de-DE"/>
              <a:t>, </a:t>
            </a:r>
            <a:r>
              <a:rPr lang="de-DE" err="1"/>
              <a:t>paura</a:t>
            </a:r>
            <a:r>
              <a:rPr lang="de-DE"/>
              <a:t> e </a:t>
            </a:r>
            <a:r>
              <a:rPr lang="de-DE" err="1"/>
              <a:t>sorpresa</a:t>
            </a:r>
            <a:r>
              <a:rPr lang="de-DE"/>
              <a:t>. Se </a:t>
            </a:r>
            <a:r>
              <a:rPr lang="de-DE" err="1"/>
              <a:t>questo</a:t>
            </a:r>
            <a:r>
              <a:rPr lang="de-DE"/>
              <a:t>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culturale</a:t>
            </a:r>
            <a:r>
              <a:rPr lang="de-DE"/>
              <a:t> non è </a:t>
            </a:r>
            <a:r>
              <a:rPr lang="de-DE" err="1"/>
              <a:t>riconosciuto</a:t>
            </a:r>
            <a:r>
              <a:rPr lang="de-DE"/>
              <a:t> </a:t>
            </a:r>
            <a:r>
              <a:rPr lang="de-DE" err="1"/>
              <a:t>ed</a:t>
            </a:r>
            <a:r>
              <a:rPr lang="de-DE"/>
              <a:t> </a:t>
            </a:r>
            <a:r>
              <a:rPr lang="de-DE" err="1"/>
              <a:t>elaborato</a:t>
            </a:r>
            <a:r>
              <a:rPr lang="de-DE"/>
              <a:t>, </a:t>
            </a:r>
            <a:r>
              <a:rPr lang="de-DE" err="1"/>
              <a:t>può</a:t>
            </a:r>
            <a:r>
              <a:rPr lang="de-DE"/>
              <a:t> </a:t>
            </a:r>
            <a:r>
              <a:rPr lang="de-DE" err="1"/>
              <a:t>portare</a:t>
            </a:r>
            <a:r>
              <a:rPr lang="de-DE"/>
              <a:t> a </a:t>
            </a:r>
            <a:r>
              <a:rPr lang="de-DE" err="1"/>
              <a:t>reazioni</a:t>
            </a:r>
            <a:r>
              <a:rPr lang="de-DE"/>
              <a:t> </a:t>
            </a:r>
            <a:r>
              <a:rPr lang="de-DE" err="1"/>
              <a:t>difensive</a:t>
            </a:r>
            <a:r>
              <a:rPr lang="de-DE"/>
              <a:t>. </a:t>
            </a:r>
            <a:endParaRPr lang="it-IT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05E13B9-F3E9-4C8E-B7E9-5690A6C1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98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30D82A00-D067-43A1-B150-DB58728B8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err="1"/>
              <a:t>Conosci</a:t>
            </a:r>
            <a:r>
              <a:rPr lang="de-DE"/>
              <a:t> Eva e Ben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9B1791-AEC5-4DFF-BC87-E89589E7A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924" y="5211097"/>
            <a:ext cx="971327" cy="961103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90A89313-B5C4-44AB-819C-5FB5E2E2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3" y="1339913"/>
            <a:ext cx="9598700" cy="50920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cs typeface="Calibri"/>
              </a:rPr>
              <a:t>Guarda il video introduttivo cliccando al seguente link</a:t>
            </a:r>
          </a:p>
          <a:p>
            <a:pPr marL="0" indent="0" algn="ctr">
              <a:buNone/>
            </a:pPr>
            <a:endParaRPr lang="it-IT" sz="24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3200" b="1" dirty="0" smtClean="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3200" b="1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3200" b="1" dirty="0" smtClean="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3200" b="1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it-IT" sz="3200" b="1" dirty="0" smtClean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it-IT" sz="3200" b="1" dirty="0" smtClean="0">
                <a:ea typeface="+mn-lt"/>
                <a:cs typeface="+mn-lt"/>
              </a:rPr>
              <a:t>https</a:t>
            </a:r>
            <a:r>
              <a:rPr lang="it-IT" sz="3200" b="1" dirty="0">
                <a:ea typeface="+mn-lt"/>
                <a:cs typeface="+mn-lt"/>
              </a:rPr>
              <a:t>://www.youtube.com/watch?v=1_0oIfGdG94</a:t>
            </a:r>
            <a:endParaRPr lang="it-IT" sz="3200" b="1" dirty="0">
              <a:cs typeface="Calibri"/>
            </a:endParaRPr>
          </a:p>
          <a:p>
            <a:pPr marL="383540" indent="-383540"/>
            <a:endParaRPr lang="it-IT" sz="1950" dirty="0">
              <a:cs typeface="Calibri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70" y="1909555"/>
            <a:ext cx="5852090" cy="33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539B03-06A0-45D6-8E6A-12862A17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Risolvere</a:t>
            </a:r>
            <a:r>
              <a:rPr lang="de-DE"/>
              <a:t> </a:t>
            </a:r>
            <a:r>
              <a:rPr lang="de-DE" err="1"/>
              <a:t>conflitti</a:t>
            </a:r>
            <a:r>
              <a:rPr lang="de-DE"/>
              <a:t> </a:t>
            </a:r>
            <a:r>
              <a:rPr lang="de-DE" err="1"/>
              <a:t>interculturali</a:t>
            </a:r>
            <a:r>
              <a:rPr lang="de-DE"/>
              <a:t>: </a:t>
            </a:r>
            <a:br>
              <a:rPr lang="de-DE"/>
            </a:br>
            <a:r>
              <a:rPr lang="de-DE" err="1"/>
              <a:t>Affrontare</a:t>
            </a:r>
            <a:r>
              <a:rPr lang="de-DE"/>
              <a:t> </a:t>
            </a:r>
            <a:r>
              <a:rPr lang="de-DE" err="1"/>
              <a:t>gli</a:t>
            </a:r>
            <a:r>
              <a:rPr lang="de-DE"/>
              <a:t>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culturali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2FA164C-949E-4992-9286-F1C6F655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244" y="2171700"/>
            <a:ext cx="9878386" cy="3872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err="1"/>
              <a:t>Margalit</a:t>
            </a:r>
            <a:r>
              <a:rPr lang="de-DE"/>
              <a:t> Cohen-</a:t>
            </a:r>
            <a:r>
              <a:rPr lang="de-DE" err="1"/>
              <a:t>Emerique</a:t>
            </a:r>
            <a:r>
              <a:rPr lang="de-DE"/>
              <a:t> (1999) </a:t>
            </a:r>
            <a:r>
              <a:rPr lang="de-DE" err="1"/>
              <a:t>descrive</a:t>
            </a:r>
            <a:r>
              <a:rPr lang="de-DE"/>
              <a:t> </a:t>
            </a:r>
            <a:r>
              <a:rPr lang="de-DE" err="1"/>
              <a:t>tre</a:t>
            </a:r>
            <a:r>
              <a:rPr lang="de-DE"/>
              <a:t> </a:t>
            </a:r>
            <a:r>
              <a:rPr lang="de-DE" err="1"/>
              <a:t>passi</a:t>
            </a:r>
            <a:r>
              <a:rPr lang="de-DE"/>
              <a:t> </a:t>
            </a:r>
            <a:r>
              <a:rPr lang="de-DE" err="1"/>
              <a:t>che</a:t>
            </a:r>
            <a:r>
              <a:rPr lang="de-DE"/>
              <a:t> </a:t>
            </a:r>
            <a:r>
              <a:rPr lang="de-DE" err="1"/>
              <a:t>possono</a:t>
            </a:r>
            <a:r>
              <a:rPr lang="de-DE"/>
              <a:t> </a:t>
            </a:r>
            <a:r>
              <a:rPr lang="de-DE" err="1"/>
              <a:t>aiutare</a:t>
            </a:r>
            <a:r>
              <a:rPr lang="de-DE"/>
              <a:t> a </a:t>
            </a:r>
            <a:r>
              <a:rPr lang="de-DE" err="1"/>
              <a:t>superare</a:t>
            </a:r>
            <a:r>
              <a:rPr lang="de-DE"/>
              <a:t> uno </a:t>
            </a:r>
            <a:r>
              <a:rPr lang="de-DE" err="1"/>
              <a:t>shock</a:t>
            </a:r>
            <a:r>
              <a:rPr lang="de-DE"/>
              <a:t> </a:t>
            </a:r>
            <a:r>
              <a:rPr lang="de-DE" err="1"/>
              <a:t>culturale</a:t>
            </a:r>
            <a:r>
              <a:rPr lang="de-DE"/>
              <a:t>:</a:t>
            </a:r>
            <a:endParaRPr lang="it-IT"/>
          </a:p>
          <a:p>
            <a:pPr marL="457200" indent="-457200">
              <a:buFont typeface="+mj-lt"/>
              <a:buAutoNum type="arabicParenR"/>
            </a:pPr>
            <a:r>
              <a:rPr lang="en-GB" u="sng" err="1"/>
              <a:t>Decentramento</a:t>
            </a:r>
            <a:r>
              <a:rPr lang="en-GB" u="sng"/>
              <a:t>:</a:t>
            </a:r>
            <a:r>
              <a:rPr lang="en-GB"/>
              <a:t> </a:t>
            </a:r>
            <a:r>
              <a:rPr lang="en-GB" err="1"/>
              <a:t>Chiarire</a:t>
            </a:r>
            <a:r>
              <a:rPr lang="en-GB"/>
              <a:t> prima lo shock a </a:t>
            </a:r>
            <a:r>
              <a:rPr lang="en-GB" err="1"/>
              <a:t>livello</a:t>
            </a:r>
            <a:r>
              <a:rPr lang="en-GB"/>
              <a:t> </a:t>
            </a:r>
            <a:r>
              <a:rPr lang="en-GB" err="1"/>
              <a:t>emotivo</a:t>
            </a:r>
            <a:r>
              <a:rPr lang="en-GB"/>
              <a:t>. Cosa </a:t>
            </a:r>
            <a:r>
              <a:rPr lang="en-GB" err="1"/>
              <a:t>senti</a:t>
            </a:r>
            <a:r>
              <a:rPr lang="en-GB"/>
              <a:t>? Cosa </a:t>
            </a:r>
            <a:r>
              <a:rPr lang="en-GB" err="1"/>
              <a:t>provoca</a:t>
            </a:r>
            <a:r>
              <a:rPr lang="en-GB"/>
              <a:t> </a:t>
            </a:r>
            <a:r>
              <a:rPr lang="en-GB" err="1"/>
              <a:t>esattamente</a:t>
            </a:r>
            <a:r>
              <a:rPr lang="en-GB"/>
              <a:t> </a:t>
            </a:r>
            <a:r>
              <a:rPr lang="en-GB" err="1"/>
              <a:t>questi</a:t>
            </a:r>
            <a:r>
              <a:rPr lang="en-GB"/>
              <a:t> </a:t>
            </a:r>
            <a:r>
              <a:rPr lang="en-GB" err="1"/>
              <a:t>sentimenti</a:t>
            </a:r>
            <a:r>
              <a:rPr lang="en-GB"/>
              <a:t>?</a:t>
            </a:r>
            <a:endParaRPr lang="it-IT"/>
          </a:p>
          <a:p>
            <a:pPr marL="457200" indent="-457200">
              <a:buFont typeface="+mj-lt"/>
              <a:buAutoNum type="arabicParenR"/>
            </a:pPr>
            <a:r>
              <a:rPr lang="en-GB" u="sng" err="1"/>
              <a:t>Entrare</a:t>
            </a:r>
            <a:r>
              <a:rPr lang="en-GB" u="sng"/>
              <a:t> </a:t>
            </a:r>
            <a:r>
              <a:rPr lang="en-GB" u="sng" err="1"/>
              <a:t>nel</a:t>
            </a:r>
            <a:r>
              <a:rPr lang="en-GB" u="sng"/>
              <a:t> </a:t>
            </a:r>
            <a:r>
              <a:rPr lang="en-GB" u="sng" err="1"/>
              <a:t>sistema</a:t>
            </a:r>
            <a:r>
              <a:rPr lang="en-GB" u="sng"/>
              <a:t> di </a:t>
            </a:r>
            <a:r>
              <a:rPr lang="en-GB" u="sng" err="1"/>
              <a:t>riferimento</a:t>
            </a:r>
            <a:r>
              <a:rPr lang="en-GB" u="sng"/>
              <a:t> </a:t>
            </a:r>
            <a:r>
              <a:rPr lang="en-GB" u="sng" err="1"/>
              <a:t>dell'altra</a:t>
            </a:r>
            <a:r>
              <a:rPr lang="en-GB" u="sng"/>
              <a:t> persona:</a:t>
            </a:r>
            <a:r>
              <a:rPr lang="en-GB"/>
              <a:t> Il </a:t>
            </a:r>
            <a:r>
              <a:rPr lang="en-GB" err="1"/>
              <a:t>passo</a:t>
            </a:r>
            <a:r>
              <a:rPr lang="en-GB"/>
              <a:t> </a:t>
            </a:r>
            <a:r>
              <a:rPr lang="en-GB" err="1"/>
              <a:t>successivo</a:t>
            </a:r>
            <a:r>
              <a:rPr lang="en-GB"/>
              <a:t> è </a:t>
            </a:r>
            <a:r>
              <a:rPr lang="en-GB" err="1"/>
              <a:t>quello</a:t>
            </a:r>
            <a:r>
              <a:rPr lang="en-GB"/>
              <a:t> di dare </a:t>
            </a:r>
            <a:r>
              <a:rPr lang="en-GB" err="1"/>
              <a:t>significato</a:t>
            </a:r>
            <a:r>
              <a:rPr lang="en-GB"/>
              <a:t> </a:t>
            </a:r>
            <a:r>
              <a:rPr lang="en-GB" err="1"/>
              <a:t>agli</a:t>
            </a:r>
            <a:r>
              <a:rPr lang="en-GB"/>
              <a:t> </a:t>
            </a:r>
            <a:r>
              <a:rPr lang="en-GB" err="1"/>
              <a:t>atteggiamenti</a:t>
            </a:r>
            <a:r>
              <a:rPr lang="en-GB"/>
              <a:t> </a:t>
            </a:r>
            <a:r>
              <a:rPr lang="en-GB" err="1"/>
              <a:t>dell'altro</a:t>
            </a:r>
            <a:r>
              <a:rPr lang="en-GB"/>
              <a:t> </a:t>
            </a:r>
            <a:r>
              <a:rPr lang="en-GB" err="1"/>
              <a:t>esplorando</a:t>
            </a:r>
            <a:r>
              <a:rPr lang="en-GB"/>
              <a:t> le sue diverse </a:t>
            </a:r>
            <a:r>
              <a:rPr lang="en-GB" err="1"/>
              <a:t>affiliazioni</a:t>
            </a:r>
            <a:r>
              <a:rPr lang="en-GB"/>
              <a:t> </a:t>
            </a:r>
            <a:r>
              <a:rPr lang="en-GB" err="1"/>
              <a:t>culturali</a:t>
            </a:r>
            <a:r>
              <a:rPr lang="en-GB"/>
              <a:t>. </a:t>
            </a:r>
            <a:endParaRPr lang="it-IT"/>
          </a:p>
          <a:p>
            <a:pPr marL="457200" indent="-457200">
              <a:buFont typeface="+mj-lt"/>
              <a:buAutoNum type="arabicParenR"/>
            </a:pPr>
            <a:r>
              <a:rPr lang="en-GB" u="sng" err="1"/>
              <a:t>Negoziazione</a:t>
            </a:r>
            <a:r>
              <a:rPr lang="en-GB" u="sng"/>
              <a:t>:</a:t>
            </a:r>
            <a:r>
              <a:rPr lang="en-GB"/>
              <a:t> non </a:t>
            </a:r>
            <a:r>
              <a:rPr lang="en-GB" err="1"/>
              <a:t>significa</a:t>
            </a:r>
            <a:r>
              <a:rPr lang="en-GB"/>
              <a:t> né </a:t>
            </a:r>
            <a:r>
              <a:rPr lang="en-GB" err="1"/>
              <a:t>sottomissione</a:t>
            </a:r>
            <a:r>
              <a:rPr lang="en-GB"/>
              <a:t> né </a:t>
            </a:r>
            <a:r>
              <a:rPr lang="en-GB" err="1"/>
              <a:t>resistenza</a:t>
            </a:r>
            <a:r>
              <a:rPr lang="en-GB"/>
              <a:t> </a:t>
            </a:r>
            <a:r>
              <a:rPr lang="en-GB" err="1"/>
              <a:t>passiva</a:t>
            </a:r>
            <a:r>
              <a:rPr lang="en-GB"/>
              <a:t> </a:t>
            </a:r>
            <a:r>
              <a:rPr lang="en-GB" err="1"/>
              <a:t>dell'uno</a:t>
            </a:r>
            <a:r>
              <a:rPr lang="en-GB"/>
              <a:t> o </a:t>
            </a:r>
            <a:r>
              <a:rPr lang="en-GB" err="1"/>
              <a:t>dell'altro</a:t>
            </a:r>
            <a:r>
              <a:rPr lang="en-GB"/>
              <a:t>. È un </a:t>
            </a:r>
            <a:r>
              <a:rPr lang="en-GB" err="1"/>
              <a:t>vero</a:t>
            </a:r>
            <a:r>
              <a:rPr lang="en-GB"/>
              <a:t> </a:t>
            </a:r>
            <a:r>
              <a:rPr lang="en-GB" err="1"/>
              <a:t>incontro</a:t>
            </a:r>
            <a:r>
              <a:rPr lang="en-GB"/>
              <a:t>. Qui </a:t>
            </a:r>
            <a:r>
              <a:rPr lang="en-GB" err="1"/>
              <a:t>si</a:t>
            </a:r>
            <a:r>
              <a:rPr lang="en-GB"/>
              <a:t> </a:t>
            </a:r>
            <a:r>
              <a:rPr lang="en-GB" err="1"/>
              <a:t>tratta</a:t>
            </a:r>
            <a:r>
              <a:rPr lang="en-GB"/>
              <a:t> di </a:t>
            </a:r>
            <a:r>
              <a:rPr lang="en-GB" err="1"/>
              <a:t>trovare</a:t>
            </a:r>
            <a:r>
              <a:rPr lang="en-GB"/>
              <a:t> </a:t>
            </a:r>
            <a:r>
              <a:rPr lang="en-GB" err="1"/>
              <a:t>una</a:t>
            </a:r>
            <a:r>
              <a:rPr lang="en-GB"/>
              <a:t> </a:t>
            </a:r>
            <a:r>
              <a:rPr lang="en-GB" err="1"/>
              <a:t>nuova</a:t>
            </a:r>
            <a:r>
              <a:rPr lang="en-GB"/>
              <a:t> </a:t>
            </a:r>
            <a:r>
              <a:rPr lang="en-GB" err="1"/>
              <a:t>norma</a:t>
            </a:r>
            <a:r>
              <a:rPr lang="en-GB"/>
              <a:t>, un campo </a:t>
            </a:r>
            <a:r>
              <a:rPr lang="en-GB" err="1"/>
              <a:t>comune</a:t>
            </a:r>
            <a:r>
              <a:rPr lang="en-GB"/>
              <a:t> o un "</a:t>
            </a:r>
            <a:r>
              <a:rPr lang="en-GB" err="1"/>
              <a:t>terzo</a:t>
            </a:r>
            <a:r>
              <a:rPr lang="en-GB"/>
              <a:t> </a:t>
            </a:r>
            <a:r>
              <a:rPr lang="en-GB" err="1"/>
              <a:t>spazio</a:t>
            </a:r>
            <a:r>
              <a:rPr lang="en-GB"/>
              <a:t>" in cui </a:t>
            </a:r>
            <a:r>
              <a:rPr lang="en-GB" err="1"/>
              <a:t>ognuno</a:t>
            </a:r>
            <a:r>
              <a:rPr lang="en-GB"/>
              <a:t> </a:t>
            </a:r>
            <a:r>
              <a:rPr lang="en-GB" err="1"/>
              <a:t>conserva</a:t>
            </a:r>
            <a:r>
              <a:rPr lang="en-GB"/>
              <a:t> la </a:t>
            </a:r>
            <a:r>
              <a:rPr lang="en-GB" err="1"/>
              <a:t>sua</a:t>
            </a:r>
            <a:r>
              <a:rPr lang="en-GB"/>
              <a:t> </a:t>
            </a:r>
            <a:r>
              <a:rPr lang="en-GB" err="1"/>
              <a:t>identità</a:t>
            </a:r>
            <a:r>
              <a:rPr lang="en-GB"/>
              <a:t> e </a:t>
            </a:r>
            <a:r>
              <a:rPr lang="en-GB" err="1"/>
              <a:t>allo</a:t>
            </a:r>
            <a:r>
              <a:rPr lang="en-GB"/>
              <a:t> </a:t>
            </a:r>
            <a:r>
              <a:rPr lang="en-GB" err="1"/>
              <a:t>stesso</a:t>
            </a:r>
            <a:r>
              <a:rPr lang="en-GB"/>
              <a:t> tempo </a:t>
            </a:r>
            <a:r>
              <a:rPr lang="en-GB" err="1"/>
              <a:t>entra</a:t>
            </a:r>
            <a:r>
              <a:rPr lang="en-GB"/>
              <a:t> </a:t>
            </a:r>
            <a:r>
              <a:rPr lang="en-GB" err="1"/>
              <a:t>nel</a:t>
            </a:r>
            <a:r>
              <a:rPr lang="en-GB"/>
              <a:t> </a:t>
            </a:r>
            <a:r>
              <a:rPr lang="en-GB" err="1"/>
              <a:t>cammino</a:t>
            </a:r>
            <a:r>
              <a:rPr lang="en-GB"/>
              <a:t> </a:t>
            </a:r>
            <a:r>
              <a:rPr lang="en-GB" err="1"/>
              <a:t>dell'altro</a:t>
            </a:r>
            <a:endParaRPr lang="de-DE" sz="2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romanUcPeriod"/>
            </a:pP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60EC6CF-39A3-4E01-9461-5798E38F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CF3A79E-7D1C-4922-BAF3-1F22572C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243" y="685800"/>
            <a:ext cx="9598700" cy="870992"/>
          </a:xfrm>
        </p:spPr>
        <p:txBody>
          <a:bodyPr/>
          <a:lstStyle/>
          <a:p>
            <a:r>
              <a:rPr lang="de-DE" err="1"/>
              <a:t>Riflessione</a:t>
            </a:r>
            <a:r>
              <a:rPr lang="de-DE"/>
              <a:t> e piano di </a:t>
            </a:r>
            <a:r>
              <a:rPr lang="de-DE" err="1"/>
              <a:t>azione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2276DC8-BB4A-4C23-851C-F74A4F99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062" y="2348880"/>
            <a:ext cx="9598700" cy="3581400"/>
          </a:xfrm>
        </p:spPr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Cosa </a:t>
            </a:r>
            <a:r>
              <a:rPr lang="en-GB" err="1"/>
              <a:t>avete</a:t>
            </a:r>
            <a:r>
              <a:rPr lang="en-GB"/>
              <a:t> </a:t>
            </a:r>
            <a:r>
              <a:rPr lang="en-GB" err="1"/>
              <a:t>imparato</a:t>
            </a:r>
            <a:r>
              <a:rPr lang="en-GB"/>
              <a:t> </a:t>
            </a:r>
            <a:r>
              <a:rPr lang="en-GB" err="1"/>
              <a:t>su</a:t>
            </a:r>
            <a:r>
              <a:rPr lang="en-GB"/>
              <a:t> </a:t>
            </a:r>
            <a:r>
              <a:rPr lang="en-GB" err="1"/>
              <a:t>voi</a:t>
            </a:r>
            <a:r>
              <a:rPr lang="en-GB"/>
              <a:t> </a:t>
            </a:r>
            <a:r>
              <a:rPr lang="en-GB" err="1"/>
              <a:t>stessi</a:t>
            </a:r>
            <a:r>
              <a:rPr lang="en-GB"/>
              <a:t> e </a:t>
            </a:r>
            <a:r>
              <a:rPr lang="en-GB" err="1"/>
              <a:t>sul</a:t>
            </a:r>
            <a:r>
              <a:rPr lang="en-GB"/>
              <a:t> </a:t>
            </a:r>
            <a:r>
              <a:rPr lang="en-GB" err="1"/>
              <a:t>vostro</a:t>
            </a:r>
            <a:r>
              <a:rPr lang="en-GB"/>
              <a:t> background </a:t>
            </a:r>
            <a:r>
              <a:rPr lang="en-GB" err="1"/>
              <a:t>culturale</a:t>
            </a:r>
            <a:r>
              <a:rPr lang="en-GB"/>
              <a:t>?</a:t>
            </a:r>
          </a:p>
          <a:p>
            <a:r>
              <a:rPr lang="en-GB"/>
              <a:t>Cosa </a:t>
            </a:r>
            <a:r>
              <a:rPr lang="en-GB" err="1"/>
              <a:t>avete</a:t>
            </a:r>
            <a:r>
              <a:rPr lang="en-GB"/>
              <a:t> </a:t>
            </a:r>
            <a:r>
              <a:rPr lang="en-GB" err="1"/>
              <a:t>imparato</a:t>
            </a:r>
            <a:r>
              <a:rPr lang="en-GB"/>
              <a:t> </a:t>
            </a:r>
            <a:r>
              <a:rPr lang="en-GB" err="1"/>
              <a:t>sulla</a:t>
            </a:r>
            <a:r>
              <a:rPr lang="en-GB"/>
              <a:t> </a:t>
            </a:r>
            <a:r>
              <a:rPr lang="en-GB" err="1"/>
              <a:t>comunicazione</a:t>
            </a:r>
            <a:r>
              <a:rPr lang="en-GB"/>
              <a:t> </a:t>
            </a:r>
            <a:r>
              <a:rPr lang="en-GB" err="1"/>
              <a:t>interculturale</a:t>
            </a:r>
            <a:r>
              <a:rPr lang="en-GB"/>
              <a:t>? </a:t>
            </a:r>
            <a:endParaRPr lang="it-IT"/>
          </a:p>
          <a:p>
            <a:r>
              <a:rPr lang="en-GB" err="1"/>
              <a:t>Cos'altro</a:t>
            </a:r>
            <a:r>
              <a:rPr lang="en-GB"/>
              <a:t> </a:t>
            </a:r>
            <a:r>
              <a:rPr lang="en-GB" err="1"/>
              <a:t>vorreiste</a:t>
            </a:r>
            <a:r>
              <a:rPr lang="en-GB"/>
              <a:t> </a:t>
            </a:r>
            <a:r>
              <a:rPr lang="en-GB" err="1"/>
              <a:t>sapere</a:t>
            </a:r>
            <a:r>
              <a:rPr lang="en-GB"/>
              <a:t>? </a:t>
            </a:r>
            <a:endParaRPr lang="it-IT"/>
          </a:p>
          <a:p>
            <a:r>
              <a:rPr lang="en-GB" err="1"/>
              <a:t>Quali</a:t>
            </a:r>
            <a:r>
              <a:rPr lang="en-GB"/>
              <a:t> </a:t>
            </a:r>
            <a:r>
              <a:rPr lang="en-GB" err="1"/>
              <a:t>cambiamenti</a:t>
            </a:r>
            <a:r>
              <a:rPr lang="en-GB"/>
              <a:t> </a:t>
            </a:r>
            <a:r>
              <a:rPr lang="en-GB" err="1"/>
              <a:t>apporterete</a:t>
            </a:r>
            <a:r>
              <a:rPr lang="en-GB"/>
              <a:t> </a:t>
            </a:r>
            <a:r>
              <a:rPr lang="en-GB" err="1"/>
              <a:t>nella</a:t>
            </a:r>
            <a:r>
              <a:rPr lang="en-GB"/>
              <a:t> </a:t>
            </a:r>
            <a:r>
              <a:rPr lang="en-GB" err="1"/>
              <a:t>pratica</a:t>
            </a:r>
            <a:r>
              <a:rPr lang="en-GB"/>
              <a:t> </a:t>
            </a:r>
            <a:r>
              <a:rPr lang="en-GB" err="1"/>
              <a:t>attuale</a:t>
            </a:r>
            <a:r>
              <a:rPr lang="en-GB"/>
              <a:t> per </a:t>
            </a:r>
            <a:r>
              <a:rPr lang="en-GB" err="1"/>
              <a:t>garantire</a:t>
            </a:r>
            <a:r>
              <a:rPr lang="en-GB"/>
              <a:t> </a:t>
            </a:r>
            <a:r>
              <a:rPr lang="en-GB" err="1"/>
              <a:t>che</a:t>
            </a:r>
            <a:r>
              <a:rPr lang="en-GB"/>
              <a:t> </a:t>
            </a:r>
            <a:r>
              <a:rPr lang="en-GB" err="1"/>
              <a:t>tutte</a:t>
            </a:r>
            <a:r>
              <a:rPr lang="en-GB"/>
              <a:t> le </a:t>
            </a:r>
            <a:r>
              <a:rPr lang="en-GB" err="1"/>
              <a:t>considerazioni</a:t>
            </a:r>
            <a:r>
              <a:rPr lang="en-GB"/>
              <a:t> </a:t>
            </a:r>
            <a:r>
              <a:rPr lang="en-GB" err="1"/>
              <a:t>culturali</a:t>
            </a:r>
            <a:r>
              <a:rPr lang="en-GB"/>
              <a:t> </a:t>
            </a:r>
            <a:r>
              <a:rPr lang="en-GB" err="1"/>
              <a:t>siano</a:t>
            </a:r>
            <a:r>
              <a:rPr lang="en-GB"/>
              <a:t> in </a:t>
            </a:r>
            <a:r>
              <a:rPr lang="en-GB" err="1"/>
              <a:t>atto</a:t>
            </a:r>
            <a:r>
              <a:rPr lang="en-GB"/>
              <a:t> per le </a:t>
            </a:r>
            <a:r>
              <a:rPr lang="en-GB" err="1"/>
              <a:t>persone</a:t>
            </a:r>
            <a:r>
              <a:rPr lang="en-GB"/>
              <a:t> di cui vi </a:t>
            </a:r>
            <a:r>
              <a:rPr lang="en-GB" err="1"/>
              <a:t>occupate</a:t>
            </a:r>
            <a:r>
              <a:rPr lang="en-GB"/>
              <a:t>?</a:t>
            </a:r>
            <a:br>
              <a:rPr lang="en-GB"/>
            </a:br>
            <a:endParaRPr lang="it-IT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0555B2F-9697-4908-AF16-6E9DF8E2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008A24-6678-4416-8280-E445AEDA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949" y="5415123"/>
            <a:ext cx="1036410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1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41884" y="3198169"/>
            <a:ext cx="4883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963607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33972" y="2492897"/>
            <a:ext cx="7979676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</a:rPr>
              <a:t>Questo modulo formativo è stato sviluppato come parte di un progetto Erasmus + KA2 -  </a:t>
            </a:r>
            <a:r>
              <a:rPr 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INTERCULTURAL CARE IN THE SOCIAL AND HEALTHCARE SECTOR (I-CARE)</a:t>
            </a: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</a:rPr>
              <a:t> ed è finanziato con il supporto della Commissione Europea</a:t>
            </a:r>
            <a:endParaRPr lang="it-IT" sz="1800"/>
          </a:p>
        </p:txBody>
      </p:sp>
      <p:sp>
        <p:nvSpPr>
          <p:cNvPr id="5" name="Rettangolo 4"/>
          <p:cNvSpPr/>
          <p:nvPr/>
        </p:nvSpPr>
        <p:spPr>
          <a:xfrm>
            <a:off x="2948853" y="4581128"/>
            <a:ext cx="6552728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i="1">
                <a:solidFill>
                  <a:srgbClr val="000000"/>
                </a:solidFill>
                <a:latin typeface="Calibri" panose="020F0502020204030204" pitchFamily="34" charset="0"/>
              </a:rPr>
              <a:t>Questa pubblicazione riflette solo la visione degli autori e la Commissione non può essere ritenuta responsabile per qualsiasi uso che possa essere fatto delle informazioni ivi contenute</a:t>
            </a:r>
            <a:r>
              <a:rPr lang="it-IT" sz="18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algn="ctr"/>
            <a:endParaRPr lang="it-IT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it-IT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2" y="3633986"/>
            <a:ext cx="38862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/>
              <a:t>INSIDIE DELLA COMUNICAZIONE INTERCULTURALE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661" y="744469"/>
            <a:ext cx="1067133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CDA5809-5664-4520-ADC8-6959936A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xmlns="" id="{098994EC-83F1-4817-8988-0B20836E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99" y="484314"/>
            <a:ext cx="4209472" cy="5577840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D4C54414-6E76-4C63-9BDF-ED19F3B331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410930" y="744469"/>
            <a:ext cx="3274815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299A3F4C-1EB3-4472-9AAC-2BD3A3407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388" y="1480930"/>
            <a:ext cx="5864465" cy="3254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4300" cap="all">
                <a:latin typeface="+mn-lt"/>
              </a:rPr>
              <a:t>Cosa </a:t>
            </a:r>
            <a:r>
              <a:rPr lang="en-US" sz="4300" cap="all" err="1">
                <a:latin typeface="+mn-lt"/>
              </a:rPr>
              <a:t>sta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succedendo</a:t>
            </a:r>
            <a:r>
              <a:rPr lang="en-US" sz="4300" cap="all">
                <a:latin typeface="+mn-lt"/>
              </a:rPr>
              <a:t> in </a:t>
            </a:r>
            <a:r>
              <a:rPr lang="en-US" sz="4300" cap="all" err="1">
                <a:latin typeface="+mn-lt"/>
              </a:rPr>
              <a:t>questa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vignetta</a:t>
            </a:r>
            <a:r>
              <a:rPr lang="en-US" sz="4300" cap="all">
                <a:latin typeface="+mn-lt"/>
              </a:rPr>
              <a:t>?</a:t>
            </a:r>
            <a:br>
              <a:rPr lang="en-US" sz="4300" cap="all">
                <a:latin typeface="+mn-lt"/>
              </a:rPr>
            </a:br>
            <a:r>
              <a:rPr lang="en-US" sz="4300" cap="all">
                <a:latin typeface="+mn-lt"/>
              </a:rPr>
              <a:t/>
            </a:r>
            <a:br>
              <a:rPr lang="en-US" sz="4300" cap="all">
                <a:latin typeface="+mn-lt"/>
              </a:rPr>
            </a:br>
            <a:r>
              <a:rPr lang="en-US" sz="4300" cap="all" err="1">
                <a:latin typeface="+mn-lt"/>
              </a:rPr>
              <a:t>Quali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insidie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potete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riconoscre</a:t>
            </a:r>
            <a:r>
              <a:rPr lang="en-US" sz="4300" cap="all">
                <a:latin typeface="+mn-lt"/>
              </a:rPr>
              <a:t> in </a:t>
            </a:r>
            <a:r>
              <a:rPr lang="en-US" sz="4300" cap="all" err="1">
                <a:latin typeface="+mn-lt"/>
              </a:rPr>
              <a:t>questa</a:t>
            </a:r>
            <a:r>
              <a:rPr lang="en-US" sz="4300" cap="all">
                <a:latin typeface="+mn-lt"/>
              </a:rPr>
              <a:t> </a:t>
            </a:r>
            <a:r>
              <a:rPr lang="en-US" sz="4300" cap="all" err="1">
                <a:latin typeface="+mn-lt"/>
              </a:rPr>
              <a:t>situazione</a:t>
            </a:r>
            <a:r>
              <a:rPr lang="en-US" sz="4300" cap="all">
                <a:latin typeface="+mn-lt"/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828122" y="6453386"/>
            <a:ext cx="1595877" cy="404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C014DD1E-5D91-48A3-AD6D-45FBA980D106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976E34-52A4-4CC2-A112-C0AB52499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324" y="5315000"/>
            <a:ext cx="969348" cy="9632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432576-19FD-4718-934D-ABADF746E4D7}"/>
              </a:ext>
            </a:extLst>
          </p:cNvPr>
          <p:cNvSpPr txBox="1"/>
          <p:nvPr/>
        </p:nvSpPr>
        <p:spPr>
          <a:xfrm>
            <a:off x="405780" y="627825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Fonte: Larson, Gary (2014): The complete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farside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63215" y="5293963"/>
            <a:ext cx="4241056" cy="98428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</a:rPr>
              <a:t>Inavvertitamente, </a:t>
            </a:r>
            <a:r>
              <a:rPr lang="it-IT" sz="1400" b="1" err="1">
                <a:solidFill>
                  <a:schemeClr val="bg1"/>
                </a:solidFill>
              </a:rPr>
              <a:t>Ron</a:t>
            </a:r>
            <a:r>
              <a:rPr lang="it-IT" sz="1400" b="1">
                <a:solidFill>
                  <a:schemeClr val="bg1"/>
                </a:solidFill>
              </a:rPr>
              <a:t> condanna l'intera Terra all'annientamento quando, nel tentativo di essere amichevole, afferra il loro leader per la testa e lo scuote vigorosamente</a:t>
            </a:r>
          </a:p>
        </p:txBody>
      </p:sp>
    </p:spTree>
    <p:extLst>
      <p:ext uri="{BB962C8B-B14F-4D97-AF65-F5344CB8AC3E}">
        <p14:creationId xmlns:p14="http://schemas.microsoft.com/office/powerpoint/2010/main" val="3372319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EBCF7-9FFD-4384-BB4E-C8B6B638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err="1"/>
              <a:t>Insidie</a:t>
            </a:r>
            <a:r>
              <a:rPr lang="de-DE" sz="4000"/>
              <a:t> della </a:t>
            </a:r>
            <a:r>
              <a:rPr lang="de-DE" sz="4000" err="1"/>
              <a:t>comunicazione</a:t>
            </a:r>
            <a:r>
              <a:rPr lang="de-DE" sz="4000"/>
              <a:t> </a:t>
            </a:r>
            <a:r>
              <a:rPr lang="de-DE" sz="4000" err="1"/>
              <a:t>interculturale</a:t>
            </a:r>
            <a:r>
              <a:rPr lang="de-DE" sz="4000"/>
              <a:t>: </a:t>
            </a:r>
            <a:r>
              <a:rPr lang="de-DE" sz="4000" err="1"/>
              <a:t>differenze</a:t>
            </a:r>
            <a:r>
              <a:rPr lang="de-DE" sz="4000"/>
              <a:t> </a:t>
            </a:r>
            <a:r>
              <a:rPr lang="de-DE" sz="4000" err="1"/>
              <a:t>linguistiche</a:t>
            </a:r>
            <a:endParaRPr lang="de-DE" sz="40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6E06139-ED27-4BF3-84E4-64552C796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linguistiche</a:t>
            </a:r>
            <a:r>
              <a:rPr lang="en-US"/>
              <a:t> = </a:t>
            </a:r>
            <a:r>
              <a:rPr lang="en-US" err="1"/>
              <a:t>ovvia</a:t>
            </a:r>
            <a:r>
              <a:rPr lang="en-US"/>
              <a:t> </a:t>
            </a:r>
            <a:r>
              <a:rPr lang="en-US" err="1"/>
              <a:t>barriera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interculturale</a:t>
            </a:r>
            <a:r>
              <a:rPr lang="en-US"/>
              <a:t>. </a:t>
            </a:r>
          </a:p>
          <a:p>
            <a:pPr>
              <a:lnSpc>
                <a:spcPct val="150000"/>
              </a:lnSpc>
            </a:pPr>
            <a:r>
              <a:rPr lang="en-US" err="1"/>
              <a:t>Dialetti</a:t>
            </a:r>
            <a:r>
              <a:rPr lang="en-US"/>
              <a:t>, </a:t>
            </a:r>
            <a:r>
              <a:rPr lang="en-US" err="1"/>
              <a:t>accenti</a:t>
            </a:r>
            <a:r>
              <a:rPr lang="en-US"/>
              <a:t> </a:t>
            </a:r>
            <a:r>
              <a:rPr lang="en-US" err="1"/>
              <a:t>diversi</a:t>
            </a:r>
            <a:r>
              <a:rPr lang="en-US"/>
              <a:t> e slang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causare</a:t>
            </a:r>
            <a:r>
              <a:rPr lang="en-US"/>
              <a:t> </a:t>
            </a:r>
            <a:r>
              <a:rPr lang="en-US" err="1"/>
              <a:t>problemi</a:t>
            </a:r>
            <a:r>
              <a:rPr lang="en-US"/>
              <a:t> </a:t>
            </a:r>
            <a:r>
              <a:rPr lang="en-US" err="1"/>
              <a:t>anche</a:t>
            </a:r>
            <a:r>
              <a:rPr lang="en-US"/>
              <a:t> se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parla</a:t>
            </a:r>
            <a:r>
              <a:rPr lang="en-US"/>
              <a:t> la </a:t>
            </a:r>
            <a:r>
              <a:rPr lang="en-US" err="1"/>
              <a:t>stessa</a:t>
            </a:r>
            <a:r>
              <a:rPr lang="en-US"/>
              <a:t> lingua. </a:t>
            </a:r>
          </a:p>
          <a:p>
            <a:pPr>
              <a:lnSpc>
                <a:spcPct val="150000"/>
              </a:lnSpc>
            </a:pPr>
            <a:r>
              <a:rPr lang="en-US"/>
              <a:t>Le parole non </a:t>
            </a:r>
            <a:r>
              <a:rPr lang="en-US" err="1"/>
              <a:t>necessariamente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traducono</a:t>
            </a:r>
            <a:r>
              <a:rPr lang="en-US"/>
              <a:t> </a:t>
            </a:r>
            <a:r>
              <a:rPr lang="en-US" err="1"/>
              <a:t>esattamente</a:t>
            </a:r>
            <a:r>
              <a:rPr lang="en-US"/>
              <a:t> da </a:t>
            </a:r>
            <a:r>
              <a:rPr lang="en-US" err="1"/>
              <a:t>una</a:t>
            </a:r>
            <a:r>
              <a:rPr lang="en-US"/>
              <a:t> lingua </a:t>
            </a:r>
            <a:r>
              <a:rPr lang="en-US" err="1"/>
              <a:t>all'altra</a:t>
            </a:r>
            <a:r>
              <a:rPr lang="en-US"/>
              <a:t>. </a:t>
            </a:r>
          </a:p>
          <a:p>
            <a:pPr>
              <a:lnSpc>
                <a:spcPct val="150000"/>
              </a:lnSpc>
            </a:pPr>
            <a:r>
              <a:rPr lang="en-US"/>
              <a:t>Con un </a:t>
            </a:r>
            <a:r>
              <a:rPr lang="en-US" err="1"/>
              <a:t>interprete</a:t>
            </a:r>
            <a:r>
              <a:rPr lang="en-US"/>
              <a:t>, le </a:t>
            </a:r>
            <a:r>
              <a:rPr lang="en-US" err="1"/>
              <a:t>caratteristiche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conversazione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cambiare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entra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terza</a:t>
            </a:r>
            <a:r>
              <a:rPr lang="en-US"/>
              <a:t> persona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FE372D4-EA9C-459E-8C03-BF99CA73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61EBCF7-9FFD-4384-BB4E-C8B6B638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87" y="387941"/>
            <a:ext cx="9598700" cy="1485900"/>
          </a:xfrm>
        </p:spPr>
        <p:txBody>
          <a:bodyPr>
            <a:normAutofit fontScale="90000"/>
          </a:bodyPr>
          <a:lstStyle/>
          <a:p>
            <a:r>
              <a:rPr lang="de-DE" err="1"/>
              <a:t>Insidie</a:t>
            </a:r>
            <a:r>
              <a:rPr lang="de-DE"/>
              <a:t> della </a:t>
            </a:r>
            <a:r>
              <a:rPr lang="de-DE" err="1"/>
              <a:t>comunicazione</a:t>
            </a:r>
            <a:r>
              <a:rPr lang="de-DE"/>
              <a:t> </a:t>
            </a:r>
            <a:r>
              <a:rPr lang="de-DE" err="1"/>
              <a:t>interculturale</a:t>
            </a:r>
            <a:r>
              <a:rPr lang="de-DE"/>
              <a:t>: </a:t>
            </a:r>
            <a:r>
              <a:rPr lang="de-DE" err="1"/>
              <a:t>Comunicazione</a:t>
            </a:r>
            <a:r>
              <a:rPr lang="de-DE"/>
              <a:t> non verbale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6E06139-ED27-4BF3-84E4-64552C79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873840"/>
            <a:ext cx="5700090" cy="4075439"/>
          </a:xfrm>
        </p:spPr>
        <p:txBody>
          <a:bodyPr>
            <a:normAutofit/>
          </a:bodyPr>
          <a:lstStyle/>
          <a:p>
            <a:pPr algn="just"/>
            <a:r>
              <a:rPr lang="en-US" b="1" err="1"/>
              <a:t>Distanza</a:t>
            </a:r>
            <a:r>
              <a:rPr lang="en-US"/>
              <a:t>: quale </a:t>
            </a:r>
            <a:r>
              <a:rPr lang="en-US" err="1"/>
              <a:t>distanza</a:t>
            </a:r>
            <a:r>
              <a:rPr lang="en-US"/>
              <a:t> vi fa </a:t>
            </a:r>
            <a:r>
              <a:rPr lang="en-US" err="1"/>
              <a:t>sentire</a:t>
            </a:r>
            <a:r>
              <a:rPr lang="en-US"/>
              <a:t> a </a:t>
            </a:r>
            <a:r>
              <a:rPr lang="en-US" err="1"/>
              <a:t>vostro</a:t>
            </a:r>
            <a:r>
              <a:rPr lang="en-US"/>
              <a:t> </a:t>
            </a:r>
            <a:r>
              <a:rPr lang="en-US" err="1"/>
              <a:t>agio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parla</a:t>
            </a:r>
            <a:r>
              <a:rPr lang="en-US"/>
              <a:t> con </a:t>
            </a:r>
            <a:r>
              <a:rPr lang="en-US" err="1"/>
              <a:t>uno</a:t>
            </a:r>
            <a:r>
              <a:rPr lang="en-US"/>
              <a:t> </a:t>
            </a:r>
            <a:r>
              <a:rPr lang="en-US" err="1"/>
              <a:t>sconosciuto</a:t>
            </a:r>
            <a:r>
              <a:rPr lang="en-US"/>
              <a:t>? </a:t>
            </a:r>
            <a:r>
              <a:rPr lang="en-US" err="1"/>
              <a:t>Provate</a:t>
            </a:r>
            <a:r>
              <a:rPr lang="en-US"/>
              <a:t>! Vi </a:t>
            </a:r>
            <a:r>
              <a:rPr lang="en-US" err="1"/>
              <a:t>siete</a:t>
            </a:r>
            <a:r>
              <a:rPr lang="en-US"/>
              <a:t> </a:t>
            </a:r>
            <a:r>
              <a:rPr lang="en-US" err="1"/>
              <a:t>mai</a:t>
            </a:r>
            <a:r>
              <a:rPr lang="en-US"/>
              <a:t> </a:t>
            </a:r>
            <a:r>
              <a:rPr lang="en-US" err="1"/>
              <a:t>trovati</a:t>
            </a:r>
            <a:r>
              <a:rPr lang="en-US"/>
              <a:t> in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in cui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tuo</a:t>
            </a:r>
            <a:r>
              <a:rPr lang="en-US"/>
              <a:t> </a:t>
            </a:r>
            <a:r>
              <a:rPr lang="en-US" err="1"/>
              <a:t>interlocutore</a:t>
            </a:r>
            <a:r>
              <a:rPr lang="en-US"/>
              <a:t> non ha </a:t>
            </a:r>
            <a:r>
              <a:rPr lang="en-US" err="1"/>
              <a:t>mantenuto</a:t>
            </a:r>
            <a:r>
              <a:rPr lang="en-US"/>
              <a:t> la "</a:t>
            </a:r>
            <a:r>
              <a:rPr lang="en-US" err="1"/>
              <a:t>distanza</a:t>
            </a:r>
            <a:r>
              <a:rPr lang="en-US"/>
              <a:t> </a:t>
            </a:r>
            <a:r>
              <a:rPr lang="en-US" err="1"/>
              <a:t>appropriata</a:t>
            </a:r>
            <a:r>
              <a:rPr lang="en-US"/>
              <a:t>"? Come ha </a:t>
            </a:r>
            <a:r>
              <a:rPr lang="en-US" err="1"/>
              <a:t>influito</a:t>
            </a:r>
            <a:r>
              <a:rPr lang="en-US"/>
              <a:t> </a:t>
            </a:r>
            <a:r>
              <a:rPr lang="en-US" err="1"/>
              <a:t>sulla</a:t>
            </a:r>
            <a:r>
              <a:rPr lang="en-US"/>
              <a:t> </a:t>
            </a:r>
            <a:r>
              <a:rPr lang="en-US" err="1"/>
              <a:t>vostra</a:t>
            </a:r>
            <a:r>
              <a:rPr lang="en-US"/>
              <a:t> conversazione? </a:t>
            </a:r>
            <a:endParaRPr lang="it-IT"/>
          </a:p>
          <a:p>
            <a:pPr algn="just"/>
            <a:r>
              <a:rPr lang="en-US" b="1" err="1"/>
              <a:t>Gesti</a:t>
            </a:r>
            <a:r>
              <a:rPr lang="en-US"/>
              <a:t>: </a:t>
            </a:r>
            <a:r>
              <a:rPr lang="en-US" err="1"/>
              <a:t>Conoscete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significato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gesti</a:t>
            </a:r>
            <a:r>
              <a:rPr lang="en-US"/>
              <a:t> </a:t>
            </a:r>
            <a:r>
              <a:rPr lang="en-US" err="1"/>
              <a:t>nelle</a:t>
            </a:r>
            <a:r>
              <a:rPr lang="en-US"/>
              <a:t>  </a:t>
            </a:r>
            <a:r>
              <a:rPr lang="en-US" err="1"/>
              <a:t>immagini</a:t>
            </a:r>
            <a:r>
              <a:rPr lang="en-US"/>
              <a:t> in </a:t>
            </a:r>
            <a:r>
              <a:rPr lang="en-US" err="1"/>
              <a:t>almeno</a:t>
            </a:r>
            <a:r>
              <a:rPr lang="en-US"/>
              <a:t> due culture diverse? </a:t>
            </a:r>
            <a:endParaRPr lang="it-IT"/>
          </a:p>
          <a:p>
            <a:pPr algn="just"/>
            <a:r>
              <a:rPr lang="en-US" b="1"/>
              <a:t>Mimica</a:t>
            </a:r>
            <a:r>
              <a:rPr lang="en-US"/>
              <a:t>: </a:t>
            </a:r>
            <a:r>
              <a:rPr lang="en-US" err="1"/>
              <a:t>cosa</a:t>
            </a:r>
            <a:r>
              <a:rPr lang="en-US"/>
              <a:t> </a:t>
            </a:r>
            <a:r>
              <a:rPr lang="en-US" err="1"/>
              <a:t>significa</a:t>
            </a:r>
            <a:r>
              <a:rPr lang="en-US"/>
              <a:t> 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vostro</a:t>
            </a:r>
            <a:r>
              <a:rPr lang="en-US"/>
              <a:t> </a:t>
            </a:r>
            <a:r>
              <a:rPr lang="en-US" err="1"/>
              <a:t>contesto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guardare</a:t>
            </a:r>
            <a:r>
              <a:rPr lang="en-US"/>
              <a:t> </a:t>
            </a:r>
            <a:r>
              <a:rPr lang="en-US" err="1"/>
              <a:t>qualcuno</a:t>
            </a:r>
            <a:r>
              <a:rPr lang="en-US"/>
              <a:t> </a:t>
            </a:r>
            <a:r>
              <a:rPr lang="en-US" err="1"/>
              <a:t>dritto</a:t>
            </a:r>
            <a:r>
              <a:rPr lang="en-US"/>
              <a:t> </a:t>
            </a:r>
            <a:r>
              <a:rPr lang="en-US" err="1"/>
              <a:t>negli</a:t>
            </a:r>
            <a:r>
              <a:rPr lang="en-US"/>
              <a:t> </a:t>
            </a:r>
            <a:r>
              <a:rPr lang="en-US" err="1"/>
              <a:t>occhi</a:t>
            </a:r>
            <a:r>
              <a:rPr lang="en-US"/>
              <a:t>. Ci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altre</a:t>
            </a:r>
            <a:r>
              <a:rPr lang="en-US"/>
              <a:t> </a:t>
            </a:r>
            <a:r>
              <a:rPr lang="en-US" err="1"/>
              <a:t>interpretazioni</a:t>
            </a:r>
            <a:r>
              <a:rPr lang="en-US"/>
              <a:t>?</a:t>
            </a:r>
            <a:endParaRPr lang="it-I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1FE372D4-EA9C-459E-8C03-BF99CA73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5A8F44-87AA-40FB-BFE3-66A026AD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956" y="5611265"/>
            <a:ext cx="1033197" cy="1022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765" y="1130891"/>
            <a:ext cx="3310519" cy="46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6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1C596E-E7CF-453D-8C22-28D71CEDC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95" y="685800"/>
            <a:ext cx="10490791" cy="14859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de-DE" sz="4000" err="1"/>
              <a:t>Insidie</a:t>
            </a:r>
            <a:r>
              <a:rPr lang="de-DE" sz="4000"/>
              <a:t> della </a:t>
            </a:r>
            <a:r>
              <a:rPr lang="de-DE" sz="4000" err="1"/>
              <a:t>comunicazione</a:t>
            </a:r>
            <a:r>
              <a:rPr lang="de-DE" sz="4000"/>
              <a:t> </a:t>
            </a:r>
            <a:r>
              <a:rPr lang="de-DE" sz="4000" err="1"/>
              <a:t>interculturale</a:t>
            </a:r>
            <a:r>
              <a:rPr lang="de-DE" sz="4000"/>
              <a:t>: Stereotipi</a:t>
            </a:r>
            <a:endParaRPr lang="en-US" sz="4100" cap="al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F89C22-0475-4427-B7C8-0269AD40E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10D1FA9-C392-4301-89D0-98A0CE3C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95" y="2286000"/>
            <a:ext cx="5071116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Stereotipi</a:t>
            </a:r>
            <a:r>
              <a:rPr lang="en-US"/>
              <a:t> e </a:t>
            </a:r>
            <a:r>
              <a:rPr lang="en-US" err="1"/>
              <a:t>pregiudizi</a:t>
            </a:r>
            <a:r>
              <a:rPr lang="en-US"/>
              <a:t>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influenzare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modo</a:t>
            </a:r>
            <a:r>
              <a:rPr lang="en-US"/>
              <a:t> in cui </a:t>
            </a:r>
            <a:r>
              <a:rPr lang="en-US" err="1"/>
              <a:t>comunichiamo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di </a:t>
            </a:r>
            <a:r>
              <a:rPr lang="en-US" err="1"/>
              <a:t>noi</a:t>
            </a:r>
            <a:r>
              <a:rPr lang="en-US"/>
              <a:t>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/>
              <a:t>Ci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sia</a:t>
            </a:r>
            <a:r>
              <a:rPr lang="en-US"/>
              <a:t> </a:t>
            </a:r>
            <a:r>
              <a:rPr lang="en-US" err="1"/>
              <a:t>stereotipi</a:t>
            </a:r>
            <a:r>
              <a:rPr lang="en-US"/>
              <a:t> </a:t>
            </a:r>
            <a:r>
              <a:rPr lang="en-US" err="1"/>
              <a:t>negativi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positivi</a:t>
            </a:r>
            <a:r>
              <a:rPr lang="en-US"/>
              <a:t>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maggiore</a:t>
            </a:r>
            <a:r>
              <a:rPr lang="en-US"/>
              <a:t> </a:t>
            </a:r>
            <a:r>
              <a:rPr lang="en-US" err="1"/>
              <a:t>consapevolezza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effetti</a:t>
            </a:r>
            <a:r>
              <a:rPr lang="en-US"/>
              <a:t> </a:t>
            </a:r>
            <a:r>
              <a:rPr lang="en-US" err="1"/>
              <a:t>degli</a:t>
            </a:r>
            <a:r>
              <a:rPr lang="en-US"/>
              <a:t> </a:t>
            </a:r>
            <a:r>
              <a:rPr lang="en-US" err="1"/>
              <a:t>stereotipi</a:t>
            </a:r>
            <a:r>
              <a:rPr lang="en-US"/>
              <a:t> </a:t>
            </a:r>
            <a:r>
              <a:rPr lang="en-US" err="1"/>
              <a:t>può</a:t>
            </a:r>
            <a:r>
              <a:rPr lang="en-US"/>
              <a:t> </a:t>
            </a:r>
            <a:r>
              <a:rPr lang="en-US" err="1"/>
              <a:t>minimizzare</a:t>
            </a:r>
            <a:r>
              <a:rPr lang="en-US"/>
              <a:t>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impatti</a:t>
            </a:r>
            <a:r>
              <a:rPr lang="en-US"/>
              <a:t> </a:t>
            </a:r>
            <a:r>
              <a:rPr lang="en-US" err="1"/>
              <a:t>negativi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ne </a:t>
            </a:r>
            <a:r>
              <a:rPr lang="en-US" err="1"/>
              <a:t>possono</a:t>
            </a:r>
            <a:r>
              <a:rPr lang="en-US"/>
              <a:t> </a:t>
            </a:r>
            <a:r>
              <a:rPr lang="en-US" err="1"/>
              <a:t>derivare</a:t>
            </a:r>
            <a:r>
              <a:rPr lang="en-US"/>
              <a:t>. </a:t>
            </a:r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r>
              <a:rPr lang="en-US"/>
              <a:t>Un </a:t>
            </a:r>
            <a:r>
              <a:rPr lang="en-US" err="1"/>
              <a:t>atteggiamento</a:t>
            </a:r>
            <a:r>
              <a:rPr lang="en-US"/>
              <a:t> </a:t>
            </a:r>
            <a:r>
              <a:rPr lang="en-US" err="1"/>
              <a:t>autoriflessivo</a:t>
            </a:r>
            <a:r>
              <a:rPr lang="en-US"/>
              <a:t> </a:t>
            </a:r>
            <a:r>
              <a:rPr lang="en-US" err="1"/>
              <a:t>comprende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riconoscere</a:t>
            </a:r>
            <a:r>
              <a:rPr lang="en-US"/>
              <a:t> </a:t>
            </a:r>
            <a:r>
              <a:rPr lang="en-US" err="1"/>
              <a:t>l'esistenza</a:t>
            </a:r>
            <a:r>
              <a:rPr lang="en-US"/>
              <a:t>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nostri</a:t>
            </a:r>
            <a:r>
              <a:rPr lang="en-US"/>
              <a:t> </a:t>
            </a:r>
            <a:r>
              <a:rPr lang="en-US" err="1"/>
              <a:t>preconcetti</a:t>
            </a:r>
            <a:r>
              <a:rPr lang="en-US"/>
              <a:t>, </a:t>
            </a:r>
            <a:r>
              <a:rPr lang="en-US" err="1"/>
              <a:t>capire</a:t>
            </a:r>
            <a:r>
              <a:rPr lang="en-US"/>
              <a:t> come ci </a:t>
            </a:r>
            <a:r>
              <a:rPr lang="en-US" err="1"/>
              <a:t>influenzano</a:t>
            </a:r>
            <a:r>
              <a:rPr lang="en-US"/>
              <a:t>, </a:t>
            </a:r>
            <a:r>
              <a:rPr lang="en-US" err="1"/>
              <a:t>rallentare</a:t>
            </a:r>
            <a:r>
              <a:rPr lang="en-US"/>
              <a:t>, </a:t>
            </a:r>
            <a:r>
              <a:rPr lang="en-US" err="1"/>
              <a:t>verificare</a:t>
            </a:r>
            <a:r>
              <a:rPr lang="en-US"/>
              <a:t> e </a:t>
            </a:r>
            <a:r>
              <a:rPr lang="en-US" err="1"/>
              <a:t>informarsi</a:t>
            </a:r>
            <a:r>
              <a:rPr lang="en-US"/>
              <a:t>.</a:t>
            </a:r>
            <a:endParaRPr lang="it-IT"/>
          </a:p>
          <a:p>
            <a:pPr defTabSz="914400">
              <a:spcBef>
                <a:spcPts val="0"/>
              </a:spcBef>
              <a:spcAft>
                <a:spcPts val="600"/>
              </a:spcAft>
            </a:pPr>
            <a:endParaRPr lang="en-US" sz="1800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  <a:p>
            <a:pPr marL="0" indent="0" defTabSz="914400">
              <a:spcBef>
                <a:spcPts val="0"/>
              </a:spcBef>
              <a:spcAft>
                <a:spcPts val="600"/>
              </a:spcAft>
              <a:buNone/>
            </a:pPr>
            <a:endParaRPr lang="en-US" sz="18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E86C50B-6B54-4CC5-A37C-20535896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C014DD1E-5D91-48A3-AD6D-45FBA980D106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6E66C2-EA3E-48A0-91C2-1685A5CFEEE7}"/>
              </a:ext>
            </a:extLst>
          </p:cNvPr>
          <p:cNvSpPr txBox="1"/>
          <p:nvPr/>
        </p:nvSpPr>
        <p:spPr>
          <a:xfrm>
            <a:off x="6422269" y="2348880"/>
            <a:ext cx="5288586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Paradiso</a:t>
            </a:r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dove la </a:t>
            </a:r>
            <a:r>
              <a:rPr kumimoji="0" lang="en-GB" sz="20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polizia</a:t>
            </a:r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è </a:t>
            </a:r>
            <a:r>
              <a:rPr kumimoji="0" lang="en-GB" sz="20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inglese</a:t>
            </a:r>
            <a:r>
              <a:rPr kumimoji="0" lang="en-GB" sz="2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/>
              </a:rPr>
              <a:t>i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cuochi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sono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italiani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err="1">
                <a:solidFill>
                  <a:prstClr val="black"/>
                </a:solidFill>
                <a:latin typeface="Calibri"/>
              </a:rPr>
              <a:t>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meccanici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tedeschi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err="1">
                <a:solidFill>
                  <a:prstClr val="black"/>
                </a:solidFill>
                <a:latin typeface="Calibri"/>
              </a:rPr>
              <a:t>g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amanti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francesi</a:t>
            </a:r>
            <a:endParaRPr lang="en-GB" sz="200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ed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è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tutto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organizzato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da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s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vizzeri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noProof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L’Inferno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è dove la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polizia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è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tedesca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cuochi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inglesi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meccanici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francesi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gli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amanti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svizzeri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noProof="0" err="1">
                <a:solidFill>
                  <a:prstClr val="black"/>
                </a:solidFill>
                <a:latin typeface="Calibri"/>
              </a:rPr>
              <a:t>ed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è </a:t>
            </a:r>
            <a:r>
              <a:rPr lang="en-GB" sz="2000" noProof="0" err="1">
                <a:solidFill>
                  <a:prstClr val="black"/>
                </a:solidFill>
                <a:latin typeface="Calibri"/>
              </a:rPr>
              <a:t>tutto</a:t>
            </a:r>
            <a:r>
              <a:rPr lang="en-GB" sz="2000" noProof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organizzato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da </a:t>
            </a:r>
            <a:r>
              <a:rPr lang="en-GB" sz="2000" err="1">
                <a:solidFill>
                  <a:prstClr val="black"/>
                </a:solidFill>
                <a:latin typeface="Calibri"/>
              </a:rPr>
              <a:t>italiani</a:t>
            </a:r>
            <a:r>
              <a:rPr lang="en-GB" sz="200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3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029695F4-43B1-433F-847C-4567852D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2" y="457770"/>
            <a:ext cx="9073008" cy="928266"/>
          </a:xfrm>
        </p:spPr>
        <p:txBody>
          <a:bodyPr>
            <a:normAutofit/>
          </a:bodyPr>
          <a:lstStyle/>
          <a:p>
            <a:pPr algn="ctr"/>
            <a:r>
              <a:rPr lang="de-DE" sz="2700" err="1"/>
              <a:t>Insidie</a:t>
            </a:r>
            <a:r>
              <a:rPr lang="de-DE" sz="2700"/>
              <a:t> della </a:t>
            </a:r>
            <a:r>
              <a:rPr lang="de-DE" sz="2700" err="1"/>
              <a:t>comunicazione</a:t>
            </a:r>
            <a:r>
              <a:rPr lang="de-DE" sz="2700"/>
              <a:t> </a:t>
            </a:r>
            <a:r>
              <a:rPr lang="de-DE" sz="2700" err="1"/>
              <a:t>interculturale</a:t>
            </a:r>
            <a:r>
              <a:rPr lang="de-DE" sz="2700"/>
              <a:t>: </a:t>
            </a:r>
            <a:br>
              <a:rPr lang="de-DE" sz="2700"/>
            </a:br>
            <a:r>
              <a:rPr lang="de-DE" sz="2700"/>
              <a:t>Stili di </a:t>
            </a:r>
            <a:r>
              <a:rPr lang="de-DE" sz="2700" err="1"/>
              <a:t>comunicazione</a:t>
            </a:r>
            <a:endParaRPr lang="de-DE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EC9E7FA-3295-45ED-8253-D23F9E44E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970" y="376"/>
            <a:ext cx="2285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xmlns="" id="{0D206FEB-078F-4C43-9157-04C3EA035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809" y="1550551"/>
            <a:ext cx="6515368" cy="3436855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D3DF2BA4-68DB-4050-8EBC-5199859F4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28" y="1890564"/>
            <a:ext cx="3655467" cy="3581400"/>
          </a:xfrm>
        </p:spPr>
        <p:txBody>
          <a:bodyPr>
            <a:normAutofit/>
          </a:bodyPr>
          <a:lstStyle/>
          <a:p>
            <a:r>
              <a:rPr lang="en-US" err="1"/>
              <a:t>Quali</a:t>
            </a:r>
            <a:r>
              <a:rPr lang="en-US"/>
              <a:t> </a:t>
            </a:r>
            <a:r>
              <a:rPr lang="en-US" err="1"/>
              <a:t>differenze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comunicazione</a:t>
            </a:r>
            <a:r>
              <a:rPr lang="en-US"/>
              <a:t> </a:t>
            </a:r>
            <a:r>
              <a:rPr lang="en-US" err="1"/>
              <a:t>culturale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descritta</a:t>
            </a:r>
            <a:r>
              <a:rPr lang="en-US"/>
              <a:t> </a:t>
            </a:r>
            <a:r>
              <a:rPr lang="en-US" err="1"/>
              <a:t>dallle</a:t>
            </a:r>
            <a:r>
              <a:rPr lang="en-US"/>
              <a:t> </a:t>
            </a:r>
            <a:r>
              <a:rPr lang="en-US" err="1"/>
              <a:t>immagini</a:t>
            </a:r>
            <a:r>
              <a:rPr lang="en-US"/>
              <a:t>? </a:t>
            </a:r>
          </a:p>
          <a:p>
            <a:r>
              <a:rPr lang="en-US" err="1"/>
              <a:t>Descrivete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situazione</a:t>
            </a:r>
            <a:r>
              <a:rPr lang="en-US"/>
              <a:t> </a:t>
            </a:r>
            <a:r>
              <a:rPr lang="en-US" err="1"/>
              <a:t>sul</a:t>
            </a:r>
            <a:r>
              <a:rPr lang="en-US"/>
              <a:t> </a:t>
            </a:r>
            <a:r>
              <a:rPr lang="en-US" err="1"/>
              <a:t>posto</a:t>
            </a:r>
            <a:r>
              <a:rPr lang="en-US"/>
              <a:t> di </a:t>
            </a:r>
            <a:r>
              <a:rPr lang="en-US" err="1"/>
              <a:t>lavoro</a:t>
            </a:r>
            <a:r>
              <a:rPr lang="en-US"/>
              <a:t> in cui </a:t>
            </a:r>
            <a:r>
              <a:rPr lang="en-US" err="1"/>
              <a:t>avete</a:t>
            </a:r>
            <a:r>
              <a:rPr lang="en-US"/>
              <a:t> </a:t>
            </a:r>
            <a:r>
              <a:rPr lang="en-US" err="1"/>
              <a:t>trovato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differenza</a:t>
            </a:r>
            <a:r>
              <a:rPr lang="en-US"/>
              <a:t> simile.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EB851BC-8B9A-43CB-8EBE-7E2ECC11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0269" y="6453386"/>
            <a:ext cx="1595876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14DD1E-5D91-48A3-AD6D-45FBA980D106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699A2AE-C8DE-4072-B146-B33E874B980B}"/>
              </a:ext>
            </a:extLst>
          </p:cNvPr>
          <p:cNvSpPr txBox="1"/>
          <p:nvPr/>
        </p:nvSpPr>
        <p:spPr>
          <a:xfrm>
            <a:off x="4997021" y="5141279"/>
            <a:ext cx="6248988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err="1"/>
              <a:t>Titolo</a:t>
            </a:r>
            <a:r>
              <a:rPr lang="de-DE" sz="1400"/>
              <a:t> delle </a:t>
            </a:r>
            <a:r>
              <a:rPr lang="de-DE" sz="1400" err="1"/>
              <a:t>immagini</a:t>
            </a:r>
            <a:r>
              <a:rPr lang="de-DE" sz="1400"/>
              <a:t>: </a:t>
            </a:r>
            <a:r>
              <a:rPr lang="de-DE" sz="1400" err="1"/>
              <a:t>Affrontare</a:t>
            </a:r>
            <a:r>
              <a:rPr lang="de-DE" sz="1400"/>
              <a:t> i </a:t>
            </a:r>
            <a:r>
              <a:rPr lang="de-DE" sz="1400" err="1"/>
              <a:t>problemi</a:t>
            </a:r>
            <a:r>
              <a:rPr lang="de-DE" sz="1400"/>
              <a:t>. </a:t>
            </a:r>
            <a:r>
              <a:rPr lang="de-DE" sz="1400" err="1"/>
              <a:t>Fonte</a:t>
            </a:r>
            <a:r>
              <a:rPr lang="de-DE" sz="1400"/>
              <a:t>: Yang Liu – East meets West (2010)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6F1F8B-19B0-430F-A106-157515076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4620" y="5692442"/>
            <a:ext cx="96934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9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ustom 8">
      <a:dk1>
        <a:sysClr val="windowText" lastClr="000000"/>
      </a:dk1>
      <a:lt1>
        <a:srgbClr val="D8D8D8"/>
      </a:lt1>
      <a:dk2>
        <a:srgbClr val="004680"/>
      </a:dk2>
      <a:lt2>
        <a:srgbClr val="FFFFFF"/>
      </a:lt2>
      <a:accent1>
        <a:srgbClr val="5C226E"/>
      </a:accent1>
      <a:accent2>
        <a:srgbClr val="108A7E"/>
      </a:accent2>
      <a:accent3>
        <a:srgbClr val="9D232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9BACA134E1C94C9BE7FA5820DBAA8E" ma:contentTypeVersion="13" ma:contentTypeDescription="Creare un nuovo documento." ma:contentTypeScope="" ma:versionID="0c02ea5c1eca2d5a5d4f1dc6f672821a">
  <xsd:schema xmlns:xsd="http://www.w3.org/2001/XMLSchema" xmlns:xs="http://www.w3.org/2001/XMLSchema" xmlns:p="http://schemas.microsoft.com/office/2006/metadata/properties" xmlns:ns2="ba8488f0-dc01-4299-a1f4-ae4288f3e31f" xmlns:ns3="3d9c32d8-ae8e-47a0-a133-c232e1cc98f1" targetNamespace="http://schemas.microsoft.com/office/2006/metadata/properties" ma:root="true" ma:fieldsID="c48f6434574ce3def74f534cc1c429db" ns2:_="" ns3:_="">
    <xsd:import namespace="ba8488f0-dc01-4299-a1f4-ae4288f3e31f"/>
    <xsd:import namespace="3d9c32d8-ae8e-47a0-a133-c232e1cc98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488f0-dc01-4299-a1f4-ae4288f3e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c32d8-ae8e-47a0-a133-c232e1cc98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72B51-CB8C-4AB6-AA56-9C3B2D017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http://purl.org/dc/terms/"/>
    <ds:schemaRef ds:uri="http://schemas.openxmlformats.org/package/2006/metadata/core-properties"/>
    <ds:schemaRef ds:uri="3d9c32d8-ae8e-47a0-a133-c232e1cc98f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a8488f0-dc01-4299-a1f4-ae4288f3e3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6A9E852-C68D-476F-9BCF-190EEB0F5327}">
  <ds:schemaRefs>
    <ds:schemaRef ds:uri="3d9c32d8-ae8e-47a0-a133-c232e1cc98f1"/>
    <ds:schemaRef ds:uri="ba8488f0-dc01-4299-a1f4-ae4288f3e3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2074</Words>
  <Application>Microsoft Office PowerPoint</Application>
  <PresentationFormat>Custom</PresentationFormat>
  <Paragraphs>227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Franklin Gothic Book</vt:lpstr>
      <vt:lpstr>Symbol</vt:lpstr>
      <vt:lpstr>Times New Roman</vt:lpstr>
      <vt:lpstr>Wingdings</vt:lpstr>
      <vt:lpstr>Crop</vt:lpstr>
      <vt:lpstr>COMUNICAZIONE INTERCULTURALE</vt:lpstr>
      <vt:lpstr>Al termine del modulo sarete in grado di:</vt:lpstr>
      <vt:lpstr>Conosci Eva e Ben</vt:lpstr>
      <vt:lpstr>INSIDIE DELLA COMUNICAZIONE INTERCULTURALE</vt:lpstr>
      <vt:lpstr>Cosa sta succedendo in questa vignetta?  Quali insidie potete riconoscre in questa situazione?</vt:lpstr>
      <vt:lpstr>Insidie della comunicazione interculturale: differenze linguistiche</vt:lpstr>
      <vt:lpstr>Insidie della comunicazione interculturale: Comunicazione non verbale</vt:lpstr>
      <vt:lpstr>Insidie della comunicazione interculturale: Stereotipi</vt:lpstr>
      <vt:lpstr>Insidie della comunicazione interculturale:  Stili di comunicazione</vt:lpstr>
      <vt:lpstr>PowerPoint Presentation</vt:lpstr>
      <vt:lpstr>Insidie della comunicazione interculturale:  Stili di comunicazione</vt:lpstr>
      <vt:lpstr>Insidie della comunicazione interculturale:  Stili di comunicazione</vt:lpstr>
      <vt:lpstr>Insidie della comunicazione interculturale:  Stili di comunicazione</vt:lpstr>
      <vt:lpstr>Insidie della comunicazione interculturale:  Stili di comunicazione</vt:lpstr>
      <vt:lpstr>Insidie della comunicazione interculturale</vt:lpstr>
      <vt:lpstr>Riassunto</vt:lpstr>
      <vt:lpstr>Superare le barrier della comunicazione interculturale</vt:lpstr>
      <vt:lpstr>Esprimersi in una lingua straniera</vt:lpstr>
      <vt:lpstr>Superare le barriere della comunicazione interculturale: scelta dei mezzi appropriati</vt:lpstr>
      <vt:lpstr>Superare le barriere della comunicazione interculturale: Uso degli interpreti</vt:lpstr>
      <vt:lpstr>Superare le barriere della comunicazione interculturale: Uso degli interpreti (segue)</vt:lpstr>
      <vt:lpstr>Superare le barriere della comunicazione interculturale: Uso degli interpreti (segue)</vt:lpstr>
      <vt:lpstr>Superare le barriere della comunicazione interculturale: App di traduzione</vt:lpstr>
      <vt:lpstr>Superare le barriere della comunicazione interculturale: Comunicazione non verbale</vt:lpstr>
      <vt:lpstr>Superare le barriere della comunicazione interculturale: usare una comunicazione semplificata</vt:lpstr>
      <vt:lpstr>  Linee guida per la comunicazione sul posto di lavoro</vt:lpstr>
      <vt:lpstr>Riassunto</vt:lpstr>
      <vt:lpstr>RISOLVERE CONFLITTI INTERCULTURALI</vt:lpstr>
      <vt:lpstr>Risolvere conflitti interculturali:  Affrontare gli shock culturali</vt:lpstr>
      <vt:lpstr>Risolvere conflitti interculturali:  Affrontare gli shock culturali</vt:lpstr>
      <vt:lpstr>Riflessione e piano di azione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I-CARE </dc:title>
  <dc:creator>Hilary Hale</dc:creator>
  <cp:lastModifiedBy>Microsoft account</cp:lastModifiedBy>
  <cp:revision>5</cp:revision>
  <cp:lastPrinted>2018-11-19T09:43:55Z</cp:lastPrinted>
  <dcterms:created xsi:type="dcterms:W3CDTF">2018-08-29T12:26:02Z</dcterms:created>
  <dcterms:modified xsi:type="dcterms:W3CDTF">2022-02-10T11:21:10Z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0x0101006B9BACA134E1C94C9BE7FA5820DBAA8E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