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46"/>
  </p:notesMasterIdLst>
  <p:handoutMasterIdLst>
    <p:handoutMasterId r:id="rId47"/>
  </p:handoutMasterIdLst>
  <p:sldIdLst>
    <p:sldId id="811" r:id="rId5"/>
    <p:sldId id="812" r:id="rId6"/>
    <p:sldId id="809" r:id="rId7"/>
    <p:sldId id="808" r:id="rId8"/>
    <p:sldId id="813" r:id="rId9"/>
    <p:sldId id="755" r:id="rId10"/>
    <p:sldId id="759" r:id="rId11"/>
    <p:sldId id="776" r:id="rId12"/>
    <p:sldId id="791" r:id="rId13"/>
    <p:sldId id="792" r:id="rId14"/>
    <p:sldId id="794" r:id="rId15"/>
    <p:sldId id="744" r:id="rId16"/>
    <p:sldId id="795" r:id="rId17"/>
    <p:sldId id="766" r:id="rId18"/>
    <p:sldId id="798" r:id="rId19"/>
    <p:sldId id="771" r:id="rId20"/>
    <p:sldId id="796" r:id="rId21"/>
    <p:sldId id="772" r:id="rId22"/>
    <p:sldId id="760" r:id="rId23"/>
    <p:sldId id="799" r:id="rId24"/>
    <p:sldId id="800" r:id="rId25"/>
    <p:sldId id="768" r:id="rId26"/>
    <p:sldId id="770" r:id="rId27"/>
    <p:sldId id="785" r:id="rId28"/>
    <p:sldId id="764" r:id="rId29"/>
    <p:sldId id="763" r:id="rId30"/>
    <p:sldId id="801" r:id="rId31"/>
    <p:sldId id="781" r:id="rId32"/>
    <p:sldId id="782" r:id="rId33"/>
    <p:sldId id="802" r:id="rId34"/>
    <p:sldId id="786" r:id="rId35"/>
    <p:sldId id="805" r:id="rId36"/>
    <p:sldId id="806" r:id="rId37"/>
    <p:sldId id="774" r:id="rId38"/>
    <p:sldId id="803" r:id="rId39"/>
    <p:sldId id="807" r:id="rId40"/>
    <p:sldId id="804" r:id="rId41"/>
    <p:sldId id="810" r:id="rId42"/>
    <p:sldId id="775" r:id="rId43"/>
    <p:sldId id="787" r:id="rId44"/>
    <p:sldId id="829" r:id="rId45"/>
  </p:sldIdLst>
  <p:sldSz cx="12188825" cy="6858000"/>
  <p:notesSz cx="6805613" cy="99393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98D010-D2EF-4751-B38A-3660EB56F464}">
          <p14:sldIdLst>
            <p14:sldId id="811"/>
            <p14:sldId id="812"/>
            <p14:sldId id="809"/>
            <p14:sldId id="808"/>
            <p14:sldId id="813"/>
            <p14:sldId id="755"/>
            <p14:sldId id="759"/>
            <p14:sldId id="776"/>
            <p14:sldId id="791"/>
            <p14:sldId id="792"/>
            <p14:sldId id="794"/>
            <p14:sldId id="744"/>
            <p14:sldId id="795"/>
            <p14:sldId id="766"/>
            <p14:sldId id="798"/>
            <p14:sldId id="771"/>
            <p14:sldId id="796"/>
            <p14:sldId id="772"/>
            <p14:sldId id="760"/>
            <p14:sldId id="799"/>
            <p14:sldId id="800"/>
            <p14:sldId id="768"/>
            <p14:sldId id="770"/>
            <p14:sldId id="785"/>
            <p14:sldId id="764"/>
            <p14:sldId id="763"/>
            <p14:sldId id="801"/>
            <p14:sldId id="781"/>
            <p14:sldId id="782"/>
            <p14:sldId id="802"/>
            <p14:sldId id="786"/>
            <p14:sldId id="805"/>
            <p14:sldId id="806"/>
            <p14:sldId id="774"/>
            <p14:sldId id="803"/>
            <p14:sldId id="807"/>
            <p14:sldId id="804"/>
            <p14:sldId id="810"/>
            <p14:sldId id="775"/>
            <p14:sldId id="787"/>
            <p14:sldId id="829"/>
          </p14:sldIdLst>
        </p14:section>
      </p14:sectionLst>
    </p:ex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e Psachoulia" initials="IP" lastIdx="4" clrIdx="0">
    <p:extLst>
      <p:ext uri="{19B8F6BF-5375-455C-9EA6-DF929625EA0E}">
        <p15:presenceInfo xmlns:p15="http://schemas.microsoft.com/office/powerpoint/2012/main" userId="S-1-5-21-890049446-923681254-2258371991-1226" providerId="AD"/>
      </p:ext>
    </p:extLst>
  </p:cmAuthor>
  <p:cmAuthor id="2" name="Damien Wright" initials="DW" lastIdx="21" clrIdx="1">
    <p:extLst>
      <p:ext uri="{19B8F6BF-5375-455C-9EA6-DF929625EA0E}">
        <p15:presenceInfo xmlns:p15="http://schemas.microsoft.com/office/powerpoint/2012/main" userId="Damien Wrigh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80"/>
    <a:srgbClr val="BA9238"/>
    <a:srgbClr val="E7F6FF"/>
    <a:srgbClr val="CCECFF"/>
    <a:srgbClr val="00FF99"/>
    <a:srgbClr val="72DF41"/>
    <a:srgbClr val="FFFFFF"/>
    <a:srgbClr val="654EA3"/>
    <a:srgbClr val="C9C7A6"/>
    <a:srgbClr val="FFE5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5" autoAdjust="0"/>
    <p:restoredTop sz="93858" autoAdjust="0"/>
  </p:normalViewPr>
  <p:slideViewPr>
    <p:cSldViewPr>
      <p:cViewPr varScale="1">
        <p:scale>
          <a:sx n="106" d="100"/>
          <a:sy n="106" d="100"/>
        </p:scale>
        <p:origin x="654" y="96"/>
      </p:cViewPr>
      <p:guideLst>
        <p:guide orient="horz" pos="2160"/>
        <p:guide pos="383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4212"/>
    </p:cViewPr>
  </p:sorterViewPr>
  <p:notesViewPr>
    <p:cSldViewPr showGuides="1">
      <p:cViewPr varScale="1">
        <p:scale>
          <a:sx n="85" d="100"/>
          <a:sy n="85" d="100"/>
        </p:scale>
        <p:origin x="936" y="6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6D7349-7FC8-4101-A6D8-EB1ABB411187}"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B1C2C6E8-9AD0-4875-8650-DA8476F72810}">
      <dgm:prSet/>
      <dgm:spPr/>
      <dgm:t>
        <a:bodyPr/>
        <a:lstStyle/>
        <a:p>
          <a:r>
            <a:rPr lang="en-US" dirty="0" err="1"/>
            <a:t>Verstehen</a:t>
          </a:r>
          <a:endParaRPr lang="en-US" dirty="0"/>
        </a:p>
      </dgm:t>
    </dgm:pt>
    <dgm:pt modelId="{7CB514BB-F7B6-4DE3-BE49-E3678D2A1B4C}" type="parTrans" cxnId="{BC6C20F8-5295-4C7F-8B91-1286BE301B2B}">
      <dgm:prSet/>
      <dgm:spPr/>
      <dgm:t>
        <a:bodyPr/>
        <a:lstStyle/>
        <a:p>
          <a:endParaRPr lang="en-US"/>
        </a:p>
      </dgm:t>
    </dgm:pt>
    <dgm:pt modelId="{BE87DAAE-388A-48F7-9741-248CD72B1B62}" type="sibTrans" cxnId="{BC6C20F8-5295-4C7F-8B91-1286BE301B2B}">
      <dgm:prSet/>
      <dgm:spPr/>
      <dgm:t>
        <a:bodyPr/>
        <a:lstStyle/>
        <a:p>
          <a:endParaRPr lang="en-US"/>
        </a:p>
      </dgm:t>
    </dgm:pt>
    <dgm:pt modelId="{82AFD504-607E-49E5-BE00-FA8AF2A857F5}">
      <dgm:prSet/>
      <dgm:spPr/>
      <dgm:t>
        <a:bodyPr/>
        <a:lstStyle/>
        <a:p>
          <a:r>
            <a:rPr lang="de-DE" dirty="0"/>
            <a:t>verschiedener Aspekte des Schmerzes</a:t>
          </a:r>
          <a:endParaRPr lang="en-US" dirty="0"/>
        </a:p>
      </dgm:t>
    </dgm:pt>
    <dgm:pt modelId="{41909E41-99E3-4FF0-A1FB-D3AEA8F04F4E}" type="parTrans" cxnId="{FD9774D0-5F71-40AB-99DA-547B3730D5F7}">
      <dgm:prSet/>
      <dgm:spPr/>
      <dgm:t>
        <a:bodyPr/>
        <a:lstStyle/>
        <a:p>
          <a:endParaRPr lang="en-US"/>
        </a:p>
      </dgm:t>
    </dgm:pt>
    <dgm:pt modelId="{2E3B4ADF-9E73-4397-A3D9-A5F139ACCC4A}" type="sibTrans" cxnId="{FD9774D0-5F71-40AB-99DA-547B3730D5F7}">
      <dgm:prSet/>
      <dgm:spPr/>
      <dgm:t>
        <a:bodyPr/>
        <a:lstStyle/>
        <a:p>
          <a:endParaRPr lang="en-US"/>
        </a:p>
      </dgm:t>
    </dgm:pt>
    <dgm:pt modelId="{4F5DC858-DEF5-4656-B6E6-891E69519B18}">
      <dgm:prSet/>
      <dgm:spPr/>
      <dgm:t>
        <a:bodyPr/>
        <a:lstStyle/>
        <a:p>
          <a:r>
            <a:rPr lang="en-US"/>
            <a:t>Verstehen</a:t>
          </a:r>
          <a:endParaRPr lang="en-US" dirty="0"/>
        </a:p>
      </dgm:t>
    </dgm:pt>
    <dgm:pt modelId="{CDD9CBC8-8CA5-46C4-AB0E-7175E0C5D4F1}" type="parTrans" cxnId="{3DCBF94B-5391-461E-8DE7-C0E4F7FB7924}">
      <dgm:prSet/>
      <dgm:spPr/>
      <dgm:t>
        <a:bodyPr/>
        <a:lstStyle/>
        <a:p>
          <a:endParaRPr lang="en-US"/>
        </a:p>
      </dgm:t>
    </dgm:pt>
    <dgm:pt modelId="{F687FB4A-3431-456E-AB12-17158D542288}" type="sibTrans" cxnId="{3DCBF94B-5391-461E-8DE7-C0E4F7FB7924}">
      <dgm:prSet/>
      <dgm:spPr/>
      <dgm:t>
        <a:bodyPr/>
        <a:lstStyle/>
        <a:p>
          <a:endParaRPr lang="en-US"/>
        </a:p>
      </dgm:t>
    </dgm:pt>
    <dgm:pt modelId="{CBFBB9B1-45F3-40FA-BC1A-1C63842AA05A}">
      <dgm:prSet/>
      <dgm:spPr/>
      <dgm:t>
        <a:bodyPr/>
        <a:lstStyle/>
        <a:p>
          <a:r>
            <a:rPr lang="de-DE" dirty="0"/>
            <a:t>welche Aspekte von Schmerz sich kulturbedingt unterscheiden können</a:t>
          </a:r>
          <a:r>
            <a:rPr lang="en-US" dirty="0"/>
            <a:t> </a:t>
          </a:r>
        </a:p>
      </dgm:t>
    </dgm:pt>
    <dgm:pt modelId="{2B6AEBBD-AB18-41CA-A4A1-533BADF41652}" type="parTrans" cxnId="{03F15607-B34B-4FBE-93FE-700CF4ABFE71}">
      <dgm:prSet/>
      <dgm:spPr/>
      <dgm:t>
        <a:bodyPr/>
        <a:lstStyle/>
        <a:p>
          <a:endParaRPr lang="en-US"/>
        </a:p>
      </dgm:t>
    </dgm:pt>
    <dgm:pt modelId="{813C08CB-3F96-43FA-AB97-07E8DA465010}" type="sibTrans" cxnId="{03F15607-B34B-4FBE-93FE-700CF4ABFE71}">
      <dgm:prSet/>
      <dgm:spPr/>
      <dgm:t>
        <a:bodyPr/>
        <a:lstStyle/>
        <a:p>
          <a:endParaRPr lang="en-US"/>
        </a:p>
      </dgm:t>
    </dgm:pt>
    <dgm:pt modelId="{CCA5B735-E415-45F4-8BAA-2B3EB0A10767}">
      <dgm:prSet/>
      <dgm:spPr/>
      <dgm:t>
        <a:bodyPr/>
        <a:lstStyle/>
        <a:p>
          <a:r>
            <a:rPr lang="en-US"/>
            <a:t>Erkennen</a:t>
          </a:r>
          <a:endParaRPr lang="en-US" dirty="0"/>
        </a:p>
      </dgm:t>
    </dgm:pt>
    <dgm:pt modelId="{604534C3-3B90-4779-B67E-AF928C4CB69B}" type="parTrans" cxnId="{262BCCB7-ABAA-4F8B-A33B-75B4D78A9D82}">
      <dgm:prSet/>
      <dgm:spPr/>
      <dgm:t>
        <a:bodyPr/>
        <a:lstStyle/>
        <a:p>
          <a:endParaRPr lang="en-US"/>
        </a:p>
      </dgm:t>
    </dgm:pt>
    <dgm:pt modelId="{D21FB4A6-251B-42FD-A827-44D0052F8287}" type="sibTrans" cxnId="{262BCCB7-ABAA-4F8B-A33B-75B4D78A9D82}">
      <dgm:prSet/>
      <dgm:spPr/>
      <dgm:t>
        <a:bodyPr/>
        <a:lstStyle/>
        <a:p>
          <a:endParaRPr lang="en-US"/>
        </a:p>
      </dgm:t>
    </dgm:pt>
    <dgm:pt modelId="{2D142607-A3B8-4676-8226-EBF96832F611}">
      <dgm:prSet/>
      <dgm:spPr/>
      <dgm:t>
        <a:bodyPr/>
        <a:lstStyle/>
        <a:p>
          <a:r>
            <a:rPr lang="de-DE" dirty="0"/>
            <a:t>von Schmerzerfahrung, Schmerzkontrolle und Schmerzausdruck in verschiedenen Kulturen</a:t>
          </a:r>
          <a:endParaRPr lang="en-US" dirty="0"/>
        </a:p>
      </dgm:t>
    </dgm:pt>
    <dgm:pt modelId="{5369DAF0-540B-412A-B3CC-8C91A7674392}" type="parTrans" cxnId="{189C4DCD-458C-44A6-A0B1-BC61374C489A}">
      <dgm:prSet/>
      <dgm:spPr/>
      <dgm:t>
        <a:bodyPr/>
        <a:lstStyle/>
        <a:p>
          <a:endParaRPr lang="en-US"/>
        </a:p>
      </dgm:t>
    </dgm:pt>
    <dgm:pt modelId="{BD2CD4BD-654A-4009-ADDE-1AF0E1DD4C63}" type="sibTrans" cxnId="{189C4DCD-458C-44A6-A0B1-BC61374C489A}">
      <dgm:prSet/>
      <dgm:spPr/>
      <dgm:t>
        <a:bodyPr/>
        <a:lstStyle/>
        <a:p>
          <a:endParaRPr lang="en-US"/>
        </a:p>
      </dgm:t>
    </dgm:pt>
    <dgm:pt modelId="{7D0B6EED-1366-44C7-B4AC-850E543B282D}">
      <dgm:prSet/>
      <dgm:spPr/>
      <dgm:t>
        <a:bodyPr/>
        <a:lstStyle/>
        <a:p>
          <a:r>
            <a:rPr lang="en-US" dirty="0" err="1"/>
            <a:t>Anwenden</a:t>
          </a:r>
          <a:endParaRPr lang="en-US" dirty="0"/>
        </a:p>
      </dgm:t>
    </dgm:pt>
    <dgm:pt modelId="{37AB55CB-83D0-438A-8949-194FDA1370F0}" type="parTrans" cxnId="{1EFDC01D-1B97-4AC0-83BF-FD0369E22CBE}">
      <dgm:prSet/>
      <dgm:spPr/>
      <dgm:t>
        <a:bodyPr/>
        <a:lstStyle/>
        <a:p>
          <a:endParaRPr lang="en-US"/>
        </a:p>
      </dgm:t>
    </dgm:pt>
    <dgm:pt modelId="{E5058895-F66C-4E1A-A89F-0841D49A9901}" type="sibTrans" cxnId="{1EFDC01D-1B97-4AC0-83BF-FD0369E22CBE}">
      <dgm:prSet/>
      <dgm:spPr/>
      <dgm:t>
        <a:bodyPr/>
        <a:lstStyle/>
        <a:p>
          <a:endParaRPr lang="en-US"/>
        </a:p>
      </dgm:t>
    </dgm:pt>
    <dgm:pt modelId="{503911CE-5305-4CAE-9C87-04F19FDD4D1A}">
      <dgm:prSet/>
      <dgm:spPr/>
      <dgm:t>
        <a:bodyPr/>
        <a:lstStyle/>
        <a:p>
          <a:r>
            <a:rPr lang="de-DE" dirty="0"/>
            <a:t>eines kultursensiblen Schmerzbewertungsinstruments</a:t>
          </a:r>
          <a:r>
            <a:rPr lang="en-US" dirty="0"/>
            <a:t>.</a:t>
          </a:r>
        </a:p>
      </dgm:t>
    </dgm:pt>
    <dgm:pt modelId="{54E1FE9F-9547-42C9-B851-17637549AD1B}" type="parTrans" cxnId="{F01B1791-9BF2-4CA5-9C49-A3F6FBDA3497}">
      <dgm:prSet/>
      <dgm:spPr/>
      <dgm:t>
        <a:bodyPr/>
        <a:lstStyle/>
        <a:p>
          <a:endParaRPr lang="en-US"/>
        </a:p>
      </dgm:t>
    </dgm:pt>
    <dgm:pt modelId="{0FBC709D-8962-4053-A993-50B9DD705CD0}" type="sibTrans" cxnId="{F01B1791-9BF2-4CA5-9C49-A3F6FBDA3497}">
      <dgm:prSet/>
      <dgm:spPr/>
      <dgm:t>
        <a:bodyPr/>
        <a:lstStyle/>
        <a:p>
          <a:endParaRPr lang="en-US"/>
        </a:p>
      </dgm:t>
    </dgm:pt>
    <dgm:pt modelId="{837F9D9A-FFA8-4597-8B1A-725E64DF42F8}">
      <dgm:prSet/>
      <dgm:spPr/>
      <dgm:t>
        <a:bodyPr/>
        <a:lstStyle/>
        <a:p>
          <a:r>
            <a:rPr lang="en-US" dirty="0" err="1"/>
            <a:t>Nachdenken</a:t>
          </a:r>
          <a:r>
            <a:rPr lang="en-US" dirty="0"/>
            <a:t> </a:t>
          </a:r>
        </a:p>
      </dgm:t>
    </dgm:pt>
    <dgm:pt modelId="{ACA1355F-0D8A-4187-B173-CC10CBC32C37}" type="parTrans" cxnId="{622E773C-C688-413C-9520-D44B37B97122}">
      <dgm:prSet/>
      <dgm:spPr/>
      <dgm:t>
        <a:bodyPr/>
        <a:lstStyle/>
        <a:p>
          <a:endParaRPr lang="en-US"/>
        </a:p>
      </dgm:t>
    </dgm:pt>
    <dgm:pt modelId="{C2851CFD-3F44-4C2B-B48F-F6EF7CB5BC11}" type="sibTrans" cxnId="{622E773C-C688-413C-9520-D44B37B97122}">
      <dgm:prSet/>
      <dgm:spPr/>
      <dgm:t>
        <a:bodyPr/>
        <a:lstStyle/>
        <a:p>
          <a:endParaRPr lang="en-US"/>
        </a:p>
      </dgm:t>
    </dgm:pt>
    <dgm:pt modelId="{AEB20B4D-3755-402B-A882-4A49FC75962C}">
      <dgm:prSet/>
      <dgm:spPr/>
      <dgm:t>
        <a:bodyPr/>
        <a:lstStyle/>
        <a:p>
          <a:r>
            <a:rPr lang="de-DE" dirty="0"/>
            <a:t>über interkulturelle Kommunikationsprobleme im Zusammenhang mit Schmerz</a:t>
          </a:r>
          <a:endParaRPr lang="en-US" dirty="0"/>
        </a:p>
      </dgm:t>
    </dgm:pt>
    <dgm:pt modelId="{5B816E53-DD46-496C-ADFF-4D7ACF18AAF9}" type="parTrans" cxnId="{54ACA5E6-B62D-4C39-B93D-EA4F15512CE2}">
      <dgm:prSet/>
      <dgm:spPr/>
      <dgm:t>
        <a:bodyPr/>
        <a:lstStyle/>
        <a:p>
          <a:endParaRPr lang="en-US"/>
        </a:p>
      </dgm:t>
    </dgm:pt>
    <dgm:pt modelId="{AEF7429A-CA5F-4726-A0C9-9EEF6A98D254}" type="sibTrans" cxnId="{54ACA5E6-B62D-4C39-B93D-EA4F15512CE2}">
      <dgm:prSet/>
      <dgm:spPr/>
      <dgm:t>
        <a:bodyPr/>
        <a:lstStyle/>
        <a:p>
          <a:endParaRPr lang="en-US"/>
        </a:p>
      </dgm:t>
    </dgm:pt>
    <dgm:pt modelId="{85F59D6B-0F6A-4B1A-8E11-0B3692D29D69}" type="pres">
      <dgm:prSet presAssocID="{E56D7349-7FC8-4101-A6D8-EB1ABB411187}" presName="Name0" presStyleCnt="0">
        <dgm:presLayoutVars>
          <dgm:dir/>
          <dgm:animLvl val="lvl"/>
          <dgm:resizeHandles val="exact"/>
        </dgm:presLayoutVars>
      </dgm:prSet>
      <dgm:spPr/>
      <dgm:t>
        <a:bodyPr/>
        <a:lstStyle/>
        <a:p>
          <a:endParaRPr lang="en-GB"/>
        </a:p>
      </dgm:t>
    </dgm:pt>
    <dgm:pt modelId="{BF88EDD9-BA68-4E11-A892-F77A9BA0D6A8}" type="pres">
      <dgm:prSet presAssocID="{B1C2C6E8-9AD0-4875-8650-DA8476F72810}" presName="linNode" presStyleCnt="0"/>
      <dgm:spPr/>
    </dgm:pt>
    <dgm:pt modelId="{56EC128F-1B69-4EC0-BCA5-4696F6545627}" type="pres">
      <dgm:prSet presAssocID="{B1C2C6E8-9AD0-4875-8650-DA8476F72810}" presName="parentText" presStyleLbl="alignNode1" presStyleIdx="0" presStyleCnt="5">
        <dgm:presLayoutVars>
          <dgm:chMax val="1"/>
          <dgm:bulletEnabled/>
        </dgm:presLayoutVars>
      </dgm:prSet>
      <dgm:spPr/>
      <dgm:t>
        <a:bodyPr/>
        <a:lstStyle/>
        <a:p>
          <a:endParaRPr lang="en-GB"/>
        </a:p>
      </dgm:t>
    </dgm:pt>
    <dgm:pt modelId="{506F7A60-C2C4-4997-8A12-8875A10FB0C1}" type="pres">
      <dgm:prSet presAssocID="{B1C2C6E8-9AD0-4875-8650-DA8476F72810}" presName="descendantText" presStyleLbl="alignAccFollowNode1" presStyleIdx="0" presStyleCnt="5">
        <dgm:presLayoutVars>
          <dgm:bulletEnabled/>
        </dgm:presLayoutVars>
      </dgm:prSet>
      <dgm:spPr/>
      <dgm:t>
        <a:bodyPr/>
        <a:lstStyle/>
        <a:p>
          <a:endParaRPr lang="en-GB"/>
        </a:p>
      </dgm:t>
    </dgm:pt>
    <dgm:pt modelId="{269FE5B6-457C-4547-A1FE-22609F67A88B}" type="pres">
      <dgm:prSet presAssocID="{BE87DAAE-388A-48F7-9741-248CD72B1B62}" presName="sp" presStyleCnt="0"/>
      <dgm:spPr/>
    </dgm:pt>
    <dgm:pt modelId="{5A44019A-FDEB-47E1-9EC9-77BC069D2464}" type="pres">
      <dgm:prSet presAssocID="{4F5DC858-DEF5-4656-B6E6-891E69519B18}" presName="linNode" presStyleCnt="0"/>
      <dgm:spPr/>
    </dgm:pt>
    <dgm:pt modelId="{3C8F31A1-C1D3-4C81-96AF-D2AE2C7D7716}" type="pres">
      <dgm:prSet presAssocID="{4F5DC858-DEF5-4656-B6E6-891E69519B18}" presName="parentText" presStyleLbl="alignNode1" presStyleIdx="1" presStyleCnt="5">
        <dgm:presLayoutVars>
          <dgm:chMax val="1"/>
          <dgm:bulletEnabled/>
        </dgm:presLayoutVars>
      </dgm:prSet>
      <dgm:spPr/>
      <dgm:t>
        <a:bodyPr/>
        <a:lstStyle/>
        <a:p>
          <a:endParaRPr lang="en-GB"/>
        </a:p>
      </dgm:t>
    </dgm:pt>
    <dgm:pt modelId="{27AF7F90-EADD-49BB-A06C-C3B04B062D64}" type="pres">
      <dgm:prSet presAssocID="{4F5DC858-DEF5-4656-B6E6-891E69519B18}" presName="descendantText" presStyleLbl="alignAccFollowNode1" presStyleIdx="1" presStyleCnt="5">
        <dgm:presLayoutVars>
          <dgm:bulletEnabled/>
        </dgm:presLayoutVars>
      </dgm:prSet>
      <dgm:spPr/>
      <dgm:t>
        <a:bodyPr/>
        <a:lstStyle/>
        <a:p>
          <a:endParaRPr lang="en-GB"/>
        </a:p>
      </dgm:t>
    </dgm:pt>
    <dgm:pt modelId="{1691CE97-6403-4A10-865A-0A4A5C55CB04}" type="pres">
      <dgm:prSet presAssocID="{F687FB4A-3431-456E-AB12-17158D542288}" presName="sp" presStyleCnt="0"/>
      <dgm:spPr/>
    </dgm:pt>
    <dgm:pt modelId="{8C9DC37D-6AA6-4F59-BCAF-B882F882F0E2}" type="pres">
      <dgm:prSet presAssocID="{CCA5B735-E415-45F4-8BAA-2B3EB0A10767}" presName="linNode" presStyleCnt="0"/>
      <dgm:spPr/>
    </dgm:pt>
    <dgm:pt modelId="{AFB8F269-8BFC-4B2D-87FB-A8DB261F02C8}" type="pres">
      <dgm:prSet presAssocID="{CCA5B735-E415-45F4-8BAA-2B3EB0A10767}" presName="parentText" presStyleLbl="alignNode1" presStyleIdx="2" presStyleCnt="5">
        <dgm:presLayoutVars>
          <dgm:chMax val="1"/>
          <dgm:bulletEnabled/>
        </dgm:presLayoutVars>
      </dgm:prSet>
      <dgm:spPr/>
      <dgm:t>
        <a:bodyPr/>
        <a:lstStyle/>
        <a:p>
          <a:endParaRPr lang="en-GB"/>
        </a:p>
      </dgm:t>
    </dgm:pt>
    <dgm:pt modelId="{BA745964-2B7F-4536-967D-55A55851388E}" type="pres">
      <dgm:prSet presAssocID="{CCA5B735-E415-45F4-8BAA-2B3EB0A10767}" presName="descendantText" presStyleLbl="alignAccFollowNode1" presStyleIdx="2" presStyleCnt="5">
        <dgm:presLayoutVars>
          <dgm:bulletEnabled/>
        </dgm:presLayoutVars>
      </dgm:prSet>
      <dgm:spPr/>
      <dgm:t>
        <a:bodyPr/>
        <a:lstStyle/>
        <a:p>
          <a:endParaRPr lang="en-GB"/>
        </a:p>
      </dgm:t>
    </dgm:pt>
    <dgm:pt modelId="{E68FF7EA-9FFF-4ADE-B27D-876E58A4FD68}" type="pres">
      <dgm:prSet presAssocID="{D21FB4A6-251B-42FD-A827-44D0052F8287}" presName="sp" presStyleCnt="0"/>
      <dgm:spPr/>
    </dgm:pt>
    <dgm:pt modelId="{15936871-037A-4A61-A949-AD08960A0353}" type="pres">
      <dgm:prSet presAssocID="{7D0B6EED-1366-44C7-B4AC-850E543B282D}" presName="linNode" presStyleCnt="0"/>
      <dgm:spPr/>
    </dgm:pt>
    <dgm:pt modelId="{BE7A0F9F-4497-4823-B1C6-B6817C9D7A71}" type="pres">
      <dgm:prSet presAssocID="{7D0B6EED-1366-44C7-B4AC-850E543B282D}" presName="parentText" presStyleLbl="alignNode1" presStyleIdx="3" presStyleCnt="5">
        <dgm:presLayoutVars>
          <dgm:chMax val="1"/>
          <dgm:bulletEnabled/>
        </dgm:presLayoutVars>
      </dgm:prSet>
      <dgm:spPr/>
      <dgm:t>
        <a:bodyPr/>
        <a:lstStyle/>
        <a:p>
          <a:endParaRPr lang="en-GB"/>
        </a:p>
      </dgm:t>
    </dgm:pt>
    <dgm:pt modelId="{EFFDAA90-068F-4C16-82DC-E83D652310D1}" type="pres">
      <dgm:prSet presAssocID="{7D0B6EED-1366-44C7-B4AC-850E543B282D}" presName="descendantText" presStyleLbl="alignAccFollowNode1" presStyleIdx="3" presStyleCnt="5">
        <dgm:presLayoutVars>
          <dgm:bulletEnabled/>
        </dgm:presLayoutVars>
      </dgm:prSet>
      <dgm:spPr/>
      <dgm:t>
        <a:bodyPr/>
        <a:lstStyle/>
        <a:p>
          <a:endParaRPr lang="en-GB"/>
        </a:p>
      </dgm:t>
    </dgm:pt>
    <dgm:pt modelId="{FB445542-1FA4-42DD-9E0C-6DF68C5731F2}" type="pres">
      <dgm:prSet presAssocID="{E5058895-F66C-4E1A-A89F-0841D49A9901}" presName="sp" presStyleCnt="0"/>
      <dgm:spPr/>
    </dgm:pt>
    <dgm:pt modelId="{75950C24-CA55-4570-97D6-B3D23BA0FCC1}" type="pres">
      <dgm:prSet presAssocID="{837F9D9A-FFA8-4597-8B1A-725E64DF42F8}" presName="linNode" presStyleCnt="0"/>
      <dgm:spPr/>
    </dgm:pt>
    <dgm:pt modelId="{B77B346D-10E9-442B-87A7-4D88E594E8C1}" type="pres">
      <dgm:prSet presAssocID="{837F9D9A-FFA8-4597-8B1A-725E64DF42F8}" presName="parentText" presStyleLbl="alignNode1" presStyleIdx="4" presStyleCnt="5">
        <dgm:presLayoutVars>
          <dgm:chMax val="1"/>
          <dgm:bulletEnabled/>
        </dgm:presLayoutVars>
      </dgm:prSet>
      <dgm:spPr/>
      <dgm:t>
        <a:bodyPr/>
        <a:lstStyle/>
        <a:p>
          <a:endParaRPr lang="en-GB"/>
        </a:p>
      </dgm:t>
    </dgm:pt>
    <dgm:pt modelId="{6A8AE629-8213-4654-9414-353FDCA361B1}" type="pres">
      <dgm:prSet presAssocID="{837F9D9A-FFA8-4597-8B1A-725E64DF42F8}" presName="descendantText" presStyleLbl="alignAccFollowNode1" presStyleIdx="4" presStyleCnt="5">
        <dgm:presLayoutVars>
          <dgm:bulletEnabled/>
        </dgm:presLayoutVars>
      </dgm:prSet>
      <dgm:spPr/>
      <dgm:t>
        <a:bodyPr/>
        <a:lstStyle/>
        <a:p>
          <a:endParaRPr lang="en-GB"/>
        </a:p>
      </dgm:t>
    </dgm:pt>
  </dgm:ptLst>
  <dgm:cxnLst>
    <dgm:cxn modelId="{03F15607-B34B-4FBE-93FE-700CF4ABFE71}" srcId="{4F5DC858-DEF5-4656-B6E6-891E69519B18}" destId="{CBFBB9B1-45F3-40FA-BC1A-1C63842AA05A}" srcOrd="0" destOrd="0" parTransId="{2B6AEBBD-AB18-41CA-A4A1-533BADF41652}" sibTransId="{813C08CB-3F96-43FA-AB97-07E8DA465010}"/>
    <dgm:cxn modelId="{8D6F5EE4-3747-4580-A4B8-C94FEC00FA09}" type="presOf" srcId="{837F9D9A-FFA8-4597-8B1A-725E64DF42F8}" destId="{B77B346D-10E9-442B-87A7-4D88E594E8C1}" srcOrd="0" destOrd="0" presId="urn:microsoft.com/office/officeart/2016/7/layout/VerticalSolidActionList"/>
    <dgm:cxn modelId="{54ACA5E6-B62D-4C39-B93D-EA4F15512CE2}" srcId="{837F9D9A-FFA8-4597-8B1A-725E64DF42F8}" destId="{AEB20B4D-3755-402B-A882-4A49FC75962C}" srcOrd="0" destOrd="0" parTransId="{5B816E53-DD46-496C-ADFF-4D7ACF18AAF9}" sibTransId="{AEF7429A-CA5F-4726-A0C9-9EEF6A98D254}"/>
    <dgm:cxn modelId="{E27C821D-CE98-41A2-9D2F-F04D091D3322}" type="presOf" srcId="{4F5DC858-DEF5-4656-B6E6-891E69519B18}" destId="{3C8F31A1-C1D3-4C81-96AF-D2AE2C7D7716}" srcOrd="0" destOrd="0" presId="urn:microsoft.com/office/officeart/2016/7/layout/VerticalSolidActionList"/>
    <dgm:cxn modelId="{A35604C7-70DD-49ED-9154-E605E4A153D0}" type="presOf" srcId="{AEB20B4D-3755-402B-A882-4A49FC75962C}" destId="{6A8AE629-8213-4654-9414-353FDCA361B1}" srcOrd="0" destOrd="0" presId="urn:microsoft.com/office/officeart/2016/7/layout/VerticalSolidActionList"/>
    <dgm:cxn modelId="{F01B1791-9BF2-4CA5-9C49-A3F6FBDA3497}" srcId="{7D0B6EED-1366-44C7-B4AC-850E543B282D}" destId="{503911CE-5305-4CAE-9C87-04F19FDD4D1A}" srcOrd="0" destOrd="0" parTransId="{54E1FE9F-9547-42C9-B851-17637549AD1B}" sibTransId="{0FBC709D-8962-4053-A993-50B9DD705CD0}"/>
    <dgm:cxn modelId="{82C5AD04-12D2-46BC-80B5-1CA5A0D3DB53}" type="presOf" srcId="{2D142607-A3B8-4676-8226-EBF96832F611}" destId="{BA745964-2B7F-4536-967D-55A55851388E}" srcOrd="0" destOrd="0" presId="urn:microsoft.com/office/officeart/2016/7/layout/VerticalSolidActionList"/>
    <dgm:cxn modelId="{189C4DCD-458C-44A6-A0B1-BC61374C489A}" srcId="{CCA5B735-E415-45F4-8BAA-2B3EB0A10767}" destId="{2D142607-A3B8-4676-8226-EBF96832F611}" srcOrd="0" destOrd="0" parTransId="{5369DAF0-540B-412A-B3CC-8C91A7674392}" sibTransId="{BD2CD4BD-654A-4009-ADDE-1AF0E1DD4C63}"/>
    <dgm:cxn modelId="{CF5B0F81-C226-4D57-9A7F-640D658E826E}" type="presOf" srcId="{503911CE-5305-4CAE-9C87-04F19FDD4D1A}" destId="{EFFDAA90-068F-4C16-82DC-E83D652310D1}" srcOrd="0" destOrd="0" presId="urn:microsoft.com/office/officeart/2016/7/layout/VerticalSolidActionList"/>
    <dgm:cxn modelId="{E105D9CC-A1FB-445E-89CA-39FAC08EC038}" type="presOf" srcId="{B1C2C6E8-9AD0-4875-8650-DA8476F72810}" destId="{56EC128F-1B69-4EC0-BCA5-4696F6545627}" srcOrd="0" destOrd="0" presId="urn:microsoft.com/office/officeart/2016/7/layout/VerticalSolidActionList"/>
    <dgm:cxn modelId="{BC6C20F8-5295-4C7F-8B91-1286BE301B2B}" srcId="{E56D7349-7FC8-4101-A6D8-EB1ABB411187}" destId="{B1C2C6E8-9AD0-4875-8650-DA8476F72810}" srcOrd="0" destOrd="0" parTransId="{7CB514BB-F7B6-4DE3-BE49-E3678D2A1B4C}" sibTransId="{BE87DAAE-388A-48F7-9741-248CD72B1B62}"/>
    <dgm:cxn modelId="{933121A1-2B10-4856-8B25-192BF88C24A6}" type="presOf" srcId="{82AFD504-607E-49E5-BE00-FA8AF2A857F5}" destId="{506F7A60-C2C4-4997-8A12-8875A10FB0C1}" srcOrd="0" destOrd="0" presId="urn:microsoft.com/office/officeart/2016/7/layout/VerticalSolidActionList"/>
    <dgm:cxn modelId="{FD9774D0-5F71-40AB-99DA-547B3730D5F7}" srcId="{B1C2C6E8-9AD0-4875-8650-DA8476F72810}" destId="{82AFD504-607E-49E5-BE00-FA8AF2A857F5}" srcOrd="0" destOrd="0" parTransId="{41909E41-99E3-4FF0-A1FB-D3AEA8F04F4E}" sibTransId="{2E3B4ADF-9E73-4397-A3D9-A5F139ACCC4A}"/>
    <dgm:cxn modelId="{791CAF1D-315F-489A-8375-350D138248B1}" type="presOf" srcId="{CCA5B735-E415-45F4-8BAA-2B3EB0A10767}" destId="{AFB8F269-8BFC-4B2D-87FB-A8DB261F02C8}" srcOrd="0" destOrd="0" presId="urn:microsoft.com/office/officeart/2016/7/layout/VerticalSolidActionList"/>
    <dgm:cxn modelId="{D52E47E3-D020-48ED-8181-A5A5DE55CF36}" type="presOf" srcId="{CBFBB9B1-45F3-40FA-BC1A-1C63842AA05A}" destId="{27AF7F90-EADD-49BB-A06C-C3B04B062D64}" srcOrd="0" destOrd="0" presId="urn:microsoft.com/office/officeart/2016/7/layout/VerticalSolidActionList"/>
    <dgm:cxn modelId="{262BCCB7-ABAA-4F8B-A33B-75B4D78A9D82}" srcId="{E56D7349-7FC8-4101-A6D8-EB1ABB411187}" destId="{CCA5B735-E415-45F4-8BAA-2B3EB0A10767}" srcOrd="2" destOrd="0" parTransId="{604534C3-3B90-4779-B67E-AF928C4CB69B}" sibTransId="{D21FB4A6-251B-42FD-A827-44D0052F8287}"/>
    <dgm:cxn modelId="{3DCBF94B-5391-461E-8DE7-C0E4F7FB7924}" srcId="{E56D7349-7FC8-4101-A6D8-EB1ABB411187}" destId="{4F5DC858-DEF5-4656-B6E6-891E69519B18}" srcOrd="1" destOrd="0" parTransId="{CDD9CBC8-8CA5-46C4-AB0E-7175E0C5D4F1}" sibTransId="{F687FB4A-3431-456E-AB12-17158D542288}"/>
    <dgm:cxn modelId="{1EFDC01D-1B97-4AC0-83BF-FD0369E22CBE}" srcId="{E56D7349-7FC8-4101-A6D8-EB1ABB411187}" destId="{7D0B6EED-1366-44C7-B4AC-850E543B282D}" srcOrd="3" destOrd="0" parTransId="{37AB55CB-83D0-438A-8949-194FDA1370F0}" sibTransId="{E5058895-F66C-4E1A-A89F-0841D49A9901}"/>
    <dgm:cxn modelId="{4CAC396D-8C4A-4F77-A7AF-C9FA45912F7C}" type="presOf" srcId="{7D0B6EED-1366-44C7-B4AC-850E543B282D}" destId="{BE7A0F9F-4497-4823-B1C6-B6817C9D7A71}" srcOrd="0" destOrd="0" presId="urn:microsoft.com/office/officeart/2016/7/layout/VerticalSolidActionList"/>
    <dgm:cxn modelId="{251FAF2A-80E9-41FC-858C-7CC7B7ED0678}" type="presOf" srcId="{E56D7349-7FC8-4101-A6D8-EB1ABB411187}" destId="{85F59D6B-0F6A-4B1A-8E11-0B3692D29D69}" srcOrd="0" destOrd="0" presId="urn:microsoft.com/office/officeart/2016/7/layout/VerticalSolidActionList"/>
    <dgm:cxn modelId="{622E773C-C688-413C-9520-D44B37B97122}" srcId="{E56D7349-7FC8-4101-A6D8-EB1ABB411187}" destId="{837F9D9A-FFA8-4597-8B1A-725E64DF42F8}" srcOrd="4" destOrd="0" parTransId="{ACA1355F-0D8A-4187-B173-CC10CBC32C37}" sibTransId="{C2851CFD-3F44-4C2B-B48F-F6EF7CB5BC11}"/>
    <dgm:cxn modelId="{8776662B-1ADD-4A84-BCE8-65F899962DD0}" type="presParOf" srcId="{85F59D6B-0F6A-4B1A-8E11-0B3692D29D69}" destId="{BF88EDD9-BA68-4E11-A892-F77A9BA0D6A8}" srcOrd="0" destOrd="0" presId="urn:microsoft.com/office/officeart/2016/7/layout/VerticalSolidActionList"/>
    <dgm:cxn modelId="{12F14CF5-4365-4D63-9F68-E55FAE3F0FB5}" type="presParOf" srcId="{BF88EDD9-BA68-4E11-A892-F77A9BA0D6A8}" destId="{56EC128F-1B69-4EC0-BCA5-4696F6545627}" srcOrd="0" destOrd="0" presId="urn:microsoft.com/office/officeart/2016/7/layout/VerticalSolidActionList"/>
    <dgm:cxn modelId="{310D049B-2DC1-47B9-AF57-F19760CDC7F0}" type="presParOf" srcId="{BF88EDD9-BA68-4E11-A892-F77A9BA0D6A8}" destId="{506F7A60-C2C4-4997-8A12-8875A10FB0C1}" srcOrd="1" destOrd="0" presId="urn:microsoft.com/office/officeart/2016/7/layout/VerticalSolidActionList"/>
    <dgm:cxn modelId="{33A1F787-B1CC-493D-9AF8-F1416647217C}" type="presParOf" srcId="{85F59D6B-0F6A-4B1A-8E11-0B3692D29D69}" destId="{269FE5B6-457C-4547-A1FE-22609F67A88B}" srcOrd="1" destOrd="0" presId="urn:microsoft.com/office/officeart/2016/7/layout/VerticalSolidActionList"/>
    <dgm:cxn modelId="{C6ABCFFA-1D46-4B05-A161-28EB35913556}" type="presParOf" srcId="{85F59D6B-0F6A-4B1A-8E11-0B3692D29D69}" destId="{5A44019A-FDEB-47E1-9EC9-77BC069D2464}" srcOrd="2" destOrd="0" presId="urn:microsoft.com/office/officeart/2016/7/layout/VerticalSolidActionList"/>
    <dgm:cxn modelId="{4F80D5E6-99BA-44DF-91CF-D67BCD11EFE0}" type="presParOf" srcId="{5A44019A-FDEB-47E1-9EC9-77BC069D2464}" destId="{3C8F31A1-C1D3-4C81-96AF-D2AE2C7D7716}" srcOrd="0" destOrd="0" presId="urn:microsoft.com/office/officeart/2016/7/layout/VerticalSolidActionList"/>
    <dgm:cxn modelId="{F287E57A-CE2A-482E-ADF2-EB0075AE3FFF}" type="presParOf" srcId="{5A44019A-FDEB-47E1-9EC9-77BC069D2464}" destId="{27AF7F90-EADD-49BB-A06C-C3B04B062D64}" srcOrd="1" destOrd="0" presId="urn:microsoft.com/office/officeart/2016/7/layout/VerticalSolidActionList"/>
    <dgm:cxn modelId="{ACF3E29E-0B60-4818-ABAF-89AFA1EDCF35}" type="presParOf" srcId="{85F59D6B-0F6A-4B1A-8E11-0B3692D29D69}" destId="{1691CE97-6403-4A10-865A-0A4A5C55CB04}" srcOrd="3" destOrd="0" presId="urn:microsoft.com/office/officeart/2016/7/layout/VerticalSolidActionList"/>
    <dgm:cxn modelId="{E0648F71-AF88-4871-A984-BE3A65CBA77E}" type="presParOf" srcId="{85F59D6B-0F6A-4B1A-8E11-0B3692D29D69}" destId="{8C9DC37D-6AA6-4F59-BCAF-B882F882F0E2}" srcOrd="4" destOrd="0" presId="urn:microsoft.com/office/officeart/2016/7/layout/VerticalSolidActionList"/>
    <dgm:cxn modelId="{38137327-BEF2-4E0F-A040-687027A22854}" type="presParOf" srcId="{8C9DC37D-6AA6-4F59-BCAF-B882F882F0E2}" destId="{AFB8F269-8BFC-4B2D-87FB-A8DB261F02C8}" srcOrd="0" destOrd="0" presId="urn:microsoft.com/office/officeart/2016/7/layout/VerticalSolidActionList"/>
    <dgm:cxn modelId="{358AFDC9-132B-42AE-AE1E-6FDB8CD167C3}" type="presParOf" srcId="{8C9DC37D-6AA6-4F59-BCAF-B882F882F0E2}" destId="{BA745964-2B7F-4536-967D-55A55851388E}" srcOrd="1" destOrd="0" presId="urn:microsoft.com/office/officeart/2016/7/layout/VerticalSolidActionList"/>
    <dgm:cxn modelId="{E43D2A3F-B9ED-43E5-A869-7874BBF12862}" type="presParOf" srcId="{85F59D6B-0F6A-4B1A-8E11-0B3692D29D69}" destId="{E68FF7EA-9FFF-4ADE-B27D-876E58A4FD68}" srcOrd="5" destOrd="0" presId="urn:microsoft.com/office/officeart/2016/7/layout/VerticalSolidActionList"/>
    <dgm:cxn modelId="{9EEE2302-2F9E-472A-8729-B2635A990181}" type="presParOf" srcId="{85F59D6B-0F6A-4B1A-8E11-0B3692D29D69}" destId="{15936871-037A-4A61-A949-AD08960A0353}" srcOrd="6" destOrd="0" presId="urn:microsoft.com/office/officeart/2016/7/layout/VerticalSolidActionList"/>
    <dgm:cxn modelId="{A3FC5BE5-E7CA-4C47-A796-85844946EB7B}" type="presParOf" srcId="{15936871-037A-4A61-A949-AD08960A0353}" destId="{BE7A0F9F-4497-4823-B1C6-B6817C9D7A71}" srcOrd="0" destOrd="0" presId="urn:microsoft.com/office/officeart/2016/7/layout/VerticalSolidActionList"/>
    <dgm:cxn modelId="{681194DE-CF1B-40DF-9115-FD7D5EF82966}" type="presParOf" srcId="{15936871-037A-4A61-A949-AD08960A0353}" destId="{EFFDAA90-068F-4C16-82DC-E83D652310D1}" srcOrd="1" destOrd="0" presId="urn:microsoft.com/office/officeart/2016/7/layout/VerticalSolidActionList"/>
    <dgm:cxn modelId="{7B6CF335-C02F-41AD-9825-12B8F3897397}" type="presParOf" srcId="{85F59D6B-0F6A-4B1A-8E11-0B3692D29D69}" destId="{FB445542-1FA4-42DD-9E0C-6DF68C5731F2}" srcOrd="7" destOrd="0" presId="urn:microsoft.com/office/officeart/2016/7/layout/VerticalSolidActionList"/>
    <dgm:cxn modelId="{A1147BE2-3228-42AF-9468-650D38875846}" type="presParOf" srcId="{85F59D6B-0F6A-4B1A-8E11-0B3692D29D69}" destId="{75950C24-CA55-4570-97D6-B3D23BA0FCC1}" srcOrd="8" destOrd="0" presId="urn:microsoft.com/office/officeart/2016/7/layout/VerticalSolidActionList"/>
    <dgm:cxn modelId="{28328150-DD65-4C50-9B8F-5455B5D93052}" type="presParOf" srcId="{75950C24-CA55-4570-97D6-B3D23BA0FCC1}" destId="{B77B346D-10E9-442B-87A7-4D88E594E8C1}" srcOrd="0" destOrd="0" presId="urn:microsoft.com/office/officeart/2016/7/layout/VerticalSolidActionList"/>
    <dgm:cxn modelId="{A48C4FB8-1D42-44F8-A399-BDFB5AAEF390}" type="presParOf" srcId="{75950C24-CA55-4570-97D6-B3D23BA0FCC1}" destId="{6A8AE629-8213-4654-9414-353FDCA361B1}"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23D4AB-993A-4961-9A06-5249757BFB34}" type="doc">
      <dgm:prSet loTypeId="urn:microsoft.com/office/officeart/2016/7/layout/LinearArrowProcessNumbered" loCatId="process" qsTypeId="urn:microsoft.com/office/officeart/2005/8/quickstyle/simple1" qsCatId="simple" csTypeId="urn:microsoft.com/office/officeart/2005/8/colors/accent1_2" csCatId="accent1" phldr="1"/>
      <dgm:spPr/>
      <dgm:t>
        <a:bodyPr/>
        <a:lstStyle/>
        <a:p>
          <a:endParaRPr lang="en-US"/>
        </a:p>
      </dgm:t>
    </dgm:pt>
    <dgm:pt modelId="{9531861D-A221-4254-B17C-2CB62288C25C}">
      <dgm:prSet custT="1"/>
      <dgm:spPr/>
      <dgm:t>
        <a:bodyPr/>
        <a:lstStyle/>
        <a:p>
          <a:r>
            <a:rPr lang="en-US" sz="1600" baseline="0" dirty="0" err="1"/>
            <a:t>Sorgfältige</a:t>
          </a:r>
          <a:r>
            <a:rPr lang="en-US" sz="1600" baseline="0" dirty="0"/>
            <a:t> </a:t>
          </a:r>
          <a:r>
            <a:rPr lang="en-US" sz="1600" baseline="0" dirty="0" err="1"/>
            <a:t>Beobachtung</a:t>
          </a:r>
          <a:endParaRPr lang="en-US" sz="1600" dirty="0"/>
        </a:p>
      </dgm:t>
    </dgm:pt>
    <dgm:pt modelId="{9109BE46-D4EC-47C4-9680-16F2E6CE0FA4}" type="parTrans" cxnId="{E47ABEB0-8DD6-41BE-B93B-DC30915999B4}">
      <dgm:prSet/>
      <dgm:spPr/>
      <dgm:t>
        <a:bodyPr/>
        <a:lstStyle/>
        <a:p>
          <a:endParaRPr lang="en-US"/>
        </a:p>
      </dgm:t>
    </dgm:pt>
    <dgm:pt modelId="{98D504BB-6804-4CAA-8931-8EF43FAB5965}" type="sibTrans" cxnId="{E47ABEB0-8DD6-41BE-B93B-DC30915999B4}">
      <dgm:prSet phldrT="1" phldr="0"/>
      <dgm:spPr/>
      <dgm:t>
        <a:bodyPr/>
        <a:lstStyle/>
        <a:p>
          <a:r>
            <a:rPr lang="en-US"/>
            <a:t>1</a:t>
          </a:r>
        </a:p>
      </dgm:t>
    </dgm:pt>
    <dgm:pt modelId="{F6A05C8E-70A1-441F-9B95-0A69082333C5}">
      <dgm:prSet custT="1"/>
      <dgm:spPr/>
      <dgm:t>
        <a:bodyPr/>
        <a:lstStyle/>
        <a:p>
          <a:r>
            <a:rPr lang="de-DE" sz="1600" dirty="0" err="1"/>
            <a:t>Berücksichtigungunterschiedlicher</a:t>
          </a:r>
          <a:r>
            <a:rPr lang="de-DE" sz="1600" dirty="0"/>
            <a:t> Wahrnehmungs- und Ausdrucksmuster</a:t>
          </a:r>
          <a:endParaRPr lang="en-US" sz="1600" dirty="0"/>
        </a:p>
      </dgm:t>
    </dgm:pt>
    <dgm:pt modelId="{2FD801C4-022B-4281-AD7E-A9A2555EF3F2}" type="parTrans" cxnId="{06A3E6E2-6C3A-49F4-A336-F01CC8DF877F}">
      <dgm:prSet/>
      <dgm:spPr/>
      <dgm:t>
        <a:bodyPr/>
        <a:lstStyle/>
        <a:p>
          <a:endParaRPr lang="en-US"/>
        </a:p>
      </dgm:t>
    </dgm:pt>
    <dgm:pt modelId="{E4A1C246-C32C-4C90-9B96-7EBAD649295B}" type="sibTrans" cxnId="{06A3E6E2-6C3A-49F4-A336-F01CC8DF877F}">
      <dgm:prSet phldrT="2" phldr="0"/>
      <dgm:spPr/>
      <dgm:t>
        <a:bodyPr/>
        <a:lstStyle/>
        <a:p>
          <a:r>
            <a:rPr lang="en-US"/>
            <a:t>2</a:t>
          </a:r>
        </a:p>
      </dgm:t>
    </dgm:pt>
    <dgm:pt modelId="{18E71A23-1324-4120-A059-09FF0811E87B}">
      <dgm:prSet custT="1"/>
      <dgm:spPr/>
      <dgm:t>
        <a:bodyPr/>
        <a:lstStyle/>
        <a:p>
          <a:r>
            <a:rPr lang="de-DE" sz="1400" baseline="0" dirty="0"/>
            <a:t>Berücksichtigung kultureller Überzeugungen, die die Beteiligung an Maßnahmen verhindern oder erschweren können</a:t>
          </a:r>
          <a:endParaRPr lang="en-US" sz="1400" dirty="0"/>
        </a:p>
      </dgm:t>
    </dgm:pt>
    <dgm:pt modelId="{3434DCD1-7DE2-4BEE-B77B-BC877B717B76}" type="parTrans" cxnId="{B05510E4-E0AE-4B7F-883A-CA74534823E1}">
      <dgm:prSet/>
      <dgm:spPr/>
      <dgm:t>
        <a:bodyPr/>
        <a:lstStyle/>
        <a:p>
          <a:endParaRPr lang="en-US"/>
        </a:p>
      </dgm:t>
    </dgm:pt>
    <dgm:pt modelId="{DFC623F9-D055-4167-BB0F-04F102BA413E}" type="sibTrans" cxnId="{B05510E4-E0AE-4B7F-883A-CA74534823E1}">
      <dgm:prSet phldrT="3" phldr="0"/>
      <dgm:spPr/>
      <dgm:t>
        <a:bodyPr/>
        <a:lstStyle/>
        <a:p>
          <a:r>
            <a:rPr lang="en-US"/>
            <a:t>3</a:t>
          </a:r>
        </a:p>
      </dgm:t>
    </dgm:pt>
    <dgm:pt modelId="{CFA86239-84FD-42E9-AD9C-D85E7F6AC036}">
      <dgm:prSet custT="1"/>
      <dgm:spPr/>
      <dgm:t>
        <a:bodyPr/>
        <a:lstStyle/>
        <a:p>
          <a:r>
            <a:rPr lang="en-US" sz="1600" baseline="0" dirty="0" err="1"/>
            <a:t>Vermeidung</a:t>
          </a:r>
          <a:r>
            <a:rPr lang="en-US" sz="1600" baseline="0" dirty="0"/>
            <a:t> von </a:t>
          </a:r>
          <a:r>
            <a:rPr lang="en-US" sz="1600" baseline="0" dirty="0" err="1"/>
            <a:t>Bewertungen</a:t>
          </a:r>
          <a:r>
            <a:rPr lang="en-US" sz="1600" baseline="0" dirty="0"/>
            <a:t> “fremder” </a:t>
          </a:r>
          <a:r>
            <a:rPr lang="en-US" sz="1600" baseline="0" dirty="0" err="1"/>
            <a:t>Verhaltensweisen</a:t>
          </a:r>
          <a:endParaRPr lang="en-US" sz="1600" dirty="0"/>
        </a:p>
      </dgm:t>
    </dgm:pt>
    <dgm:pt modelId="{72ACEDB4-6207-41EE-A862-BEA6821352E6}" type="parTrans" cxnId="{D2C4F214-ABCC-497C-938E-AAA92979BFE0}">
      <dgm:prSet/>
      <dgm:spPr/>
      <dgm:t>
        <a:bodyPr/>
        <a:lstStyle/>
        <a:p>
          <a:endParaRPr lang="en-US"/>
        </a:p>
      </dgm:t>
    </dgm:pt>
    <dgm:pt modelId="{4122D07E-26FF-4CAA-AD7F-B314956D51F8}" type="sibTrans" cxnId="{D2C4F214-ABCC-497C-938E-AAA92979BFE0}">
      <dgm:prSet phldrT="4" phldr="0"/>
      <dgm:spPr/>
      <dgm:t>
        <a:bodyPr/>
        <a:lstStyle/>
        <a:p>
          <a:r>
            <a:rPr lang="en-US"/>
            <a:t>4</a:t>
          </a:r>
          <a:endParaRPr lang="en-US" dirty="0"/>
        </a:p>
      </dgm:t>
    </dgm:pt>
    <dgm:pt modelId="{B6B6D99B-73FA-43F5-AF16-67637DD74465}">
      <dgm:prSet custT="1"/>
      <dgm:spPr/>
      <dgm:t>
        <a:bodyPr/>
        <a:lstStyle/>
        <a:p>
          <a:r>
            <a:rPr lang="en-US" sz="1600" baseline="0" dirty="0" err="1"/>
            <a:t>Nutzung</a:t>
          </a:r>
          <a:r>
            <a:rPr lang="en-US" sz="1600" baseline="0" dirty="0"/>
            <a:t> von </a:t>
          </a:r>
          <a:r>
            <a:rPr lang="en-US" sz="1600" baseline="0" dirty="0" err="1"/>
            <a:t>Handlungsspiel-räumen</a:t>
          </a:r>
          <a:r>
            <a:rPr lang="en-US" sz="1600" baseline="0" dirty="0"/>
            <a:t> </a:t>
          </a:r>
          <a:r>
            <a:rPr lang="en-US" sz="1600" baseline="0" dirty="0" err="1"/>
            <a:t>im</a:t>
          </a:r>
          <a:r>
            <a:rPr lang="en-US" sz="1600" baseline="0" dirty="0"/>
            <a:t> </a:t>
          </a:r>
          <a:r>
            <a:rPr lang="en-US" sz="1600" baseline="0" dirty="0" err="1"/>
            <a:t>Sinne</a:t>
          </a:r>
          <a:r>
            <a:rPr lang="en-US" sz="1600" baseline="0" dirty="0"/>
            <a:t> </a:t>
          </a:r>
          <a:r>
            <a:rPr lang="en-US" sz="1600" baseline="0" dirty="0" err="1"/>
            <a:t>einer</a:t>
          </a:r>
          <a:r>
            <a:rPr lang="en-US" sz="1600" baseline="0" dirty="0"/>
            <a:t> </a:t>
          </a:r>
          <a:r>
            <a:rPr lang="en-US" sz="1600" baseline="0" dirty="0" err="1"/>
            <a:t>individuell</a:t>
          </a:r>
          <a:r>
            <a:rPr lang="en-US" sz="1600" baseline="0" dirty="0"/>
            <a:t> </a:t>
          </a:r>
          <a:r>
            <a:rPr lang="en-US" sz="1600" baseline="0" dirty="0" err="1"/>
            <a:t>angepassten</a:t>
          </a:r>
          <a:r>
            <a:rPr lang="en-US" sz="1600" baseline="0" dirty="0"/>
            <a:t> </a:t>
          </a:r>
          <a:r>
            <a:rPr lang="en-US" sz="1600" baseline="0" dirty="0" err="1"/>
            <a:t>Maßnahme</a:t>
          </a:r>
          <a:endParaRPr lang="en-US" sz="1600" dirty="0"/>
        </a:p>
      </dgm:t>
    </dgm:pt>
    <dgm:pt modelId="{D4B964B5-DC97-4DBE-A4D9-B90EE72F119B}" type="parTrans" cxnId="{721ED219-C604-4440-A2EC-ECB793880261}">
      <dgm:prSet/>
      <dgm:spPr/>
      <dgm:t>
        <a:bodyPr/>
        <a:lstStyle/>
        <a:p>
          <a:endParaRPr lang="en-US"/>
        </a:p>
      </dgm:t>
    </dgm:pt>
    <dgm:pt modelId="{F9504971-CE95-402E-B971-A3A37DB35452}" type="sibTrans" cxnId="{721ED219-C604-4440-A2EC-ECB793880261}">
      <dgm:prSet phldrT="5" phldr="0"/>
      <dgm:spPr/>
      <dgm:t>
        <a:bodyPr/>
        <a:lstStyle/>
        <a:p>
          <a:r>
            <a:rPr lang="en-US"/>
            <a:t>5</a:t>
          </a:r>
        </a:p>
      </dgm:t>
    </dgm:pt>
    <dgm:pt modelId="{6622C2FE-DA20-43CC-9B0D-792AB05806A2}" type="pres">
      <dgm:prSet presAssocID="{0523D4AB-993A-4961-9A06-5249757BFB34}" presName="linearFlow" presStyleCnt="0">
        <dgm:presLayoutVars>
          <dgm:dir/>
          <dgm:animLvl val="lvl"/>
          <dgm:resizeHandles val="exact"/>
        </dgm:presLayoutVars>
      </dgm:prSet>
      <dgm:spPr/>
      <dgm:t>
        <a:bodyPr/>
        <a:lstStyle/>
        <a:p>
          <a:endParaRPr lang="en-GB"/>
        </a:p>
      </dgm:t>
    </dgm:pt>
    <dgm:pt modelId="{ECFB1071-88E1-4D8A-A924-B032B8847F5F}" type="pres">
      <dgm:prSet presAssocID="{9531861D-A221-4254-B17C-2CB62288C25C}" presName="compositeNode" presStyleCnt="0"/>
      <dgm:spPr/>
    </dgm:pt>
    <dgm:pt modelId="{CF4CDBA4-667C-4411-BF7D-E728040171DF}" type="pres">
      <dgm:prSet presAssocID="{9531861D-A221-4254-B17C-2CB62288C25C}" presName="parTx" presStyleLbl="node1" presStyleIdx="0" presStyleCnt="0">
        <dgm:presLayoutVars>
          <dgm:chMax val="0"/>
          <dgm:chPref val="0"/>
          <dgm:bulletEnabled val="1"/>
        </dgm:presLayoutVars>
      </dgm:prSet>
      <dgm:spPr/>
    </dgm:pt>
    <dgm:pt modelId="{35222182-5454-4370-BB06-0A4384277897}" type="pres">
      <dgm:prSet presAssocID="{9531861D-A221-4254-B17C-2CB62288C25C}" presName="parSh" presStyleCnt="0"/>
      <dgm:spPr/>
    </dgm:pt>
    <dgm:pt modelId="{5117BB17-D775-4147-B207-D9EDBE635EC0}" type="pres">
      <dgm:prSet presAssocID="{9531861D-A221-4254-B17C-2CB62288C25C}" presName="lineNode" presStyleLbl="alignAccFollowNode1" presStyleIdx="0" presStyleCnt="15"/>
      <dgm:spPr/>
    </dgm:pt>
    <dgm:pt modelId="{46BD70E4-CD01-4EB5-80E0-C40E57591D0B}" type="pres">
      <dgm:prSet presAssocID="{9531861D-A221-4254-B17C-2CB62288C25C}" presName="lineArrowNode" presStyleLbl="alignAccFollowNode1" presStyleIdx="1" presStyleCnt="15"/>
      <dgm:spPr/>
    </dgm:pt>
    <dgm:pt modelId="{BDA136B0-DABD-48D2-B720-93314C86A791}" type="pres">
      <dgm:prSet presAssocID="{98D504BB-6804-4CAA-8931-8EF43FAB5965}" presName="sibTransNodeCircle" presStyleLbl="alignNode1" presStyleIdx="0" presStyleCnt="5">
        <dgm:presLayoutVars>
          <dgm:chMax val="0"/>
          <dgm:bulletEnabled/>
        </dgm:presLayoutVars>
      </dgm:prSet>
      <dgm:spPr/>
      <dgm:t>
        <a:bodyPr/>
        <a:lstStyle/>
        <a:p>
          <a:endParaRPr lang="en-GB"/>
        </a:p>
      </dgm:t>
    </dgm:pt>
    <dgm:pt modelId="{24B2527C-D172-4374-B9B0-0E3002130F8C}" type="pres">
      <dgm:prSet presAssocID="{98D504BB-6804-4CAA-8931-8EF43FAB5965}" presName="spacerBetweenCircleAndCallout" presStyleCnt="0">
        <dgm:presLayoutVars/>
      </dgm:prSet>
      <dgm:spPr/>
    </dgm:pt>
    <dgm:pt modelId="{63A741E7-C13F-4F3F-B325-000A745968D9}" type="pres">
      <dgm:prSet presAssocID="{9531861D-A221-4254-B17C-2CB62288C25C}" presName="nodeText" presStyleLbl="alignAccFollowNode1" presStyleIdx="2" presStyleCnt="15">
        <dgm:presLayoutVars>
          <dgm:bulletEnabled val="1"/>
        </dgm:presLayoutVars>
      </dgm:prSet>
      <dgm:spPr/>
      <dgm:t>
        <a:bodyPr/>
        <a:lstStyle/>
        <a:p>
          <a:endParaRPr lang="en-GB"/>
        </a:p>
      </dgm:t>
    </dgm:pt>
    <dgm:pt modelId="{5D87AF00-1C6E-419F-BCAB-85350050659A}" type="pres">
      <dgm:prSet presAssocID="{98D504BB-6804-4CAA-8931-8EF43FAB5965}" presName="sibTransComposite" presStyleCnt="0"/>
      <dgm:spPr/>
    </dgm:pt>
    <dgm:pt modelId="{38077BD6-A4AE-4CA5-8383-8EBFDB467B32}" type="pres">
      <dgm:prSet presAssocID="{F6A05C8E-70A1-441F-9B95-0A69082333C5}" presName="compositeNode" presStyleCnt="0"/>
      <dgm:spPr/>
    </dgm:pt>
    <dgm:pt modelId="{84877934-070B-4AF1-B196-368FE192D6B5}" type="pres">
      <dgm:prSet presAssocID="{F6A05C8E-70A1-441F-9B95-0A69082333C5}" presName="parTx" presStyleLbl="node1" presStyleIdx="0" presStyleCnt="0">
        <dgm:presLayoutVars>
          <dgm:chMax val="0"/>
          <dgm:chPref val="0"/>
          <dgm:bulletEnabled val="1"/>
        </dgm:presLayoutVars>
      </dgm:prSet>
      <dgm:spPr/>
    </dgm:pt>
    <dgm:pt modelId="{E09F4BB6-D4A0-4E27-A372-75A9D332D275}" type="pres">
      <dgm:prSet presAssocID="{F6A05C8E-70A1-441F-9B95-0A69082333C5}" presName="parSh" presStyleCnt="0"/>
      <dgm:spPr/>
    </dgm:pt>
    <dgm:pt modelId="{21FBB02E-EFCE-4603-A8D4-BEE247A46603}" type="pres">
      <dgm:prSet presAssocID="{F6A05C8E-70A1-441F-9B95-0A69082333C5}" presName="lineNode" presStyleLbl="alignAccFollowNode1" presStyleIdx="3" presStyleCnt="15"/>
      <dgm:spPr/>
    </dgm:pt>
    <dgm:pt modelId="{F91C568D-B6CB-4570-BEB1-E8E37C7CE409}" type="pres">
      <dgm:prSet presAssocID="{F6A05C8E-70A1-441F-9B95-0A69082333C5}" presName="lineArrowNode" presStyleLbl="alignAccFollowNode1" presStyleIdx="4" presStyleCnt="15"/>
      <dgm:spPr/>
    </dgm:pt>
    <dgm:pt modelId="{726F0822-8E99-47C6-987C-F0AF3F63F10F}" type="pres">
      <dgm:prSet presAssocID="{E4A1C246-C32C-4C90-9B96-7EBAD649295B}" presName="sibTransNodeCircle" presStyleLbl="alignNode1" presStyleIdx="1" presStyleCnt="5">
        <dgm:presLayoutVars>
          <dgm:chMax val="0"/>
          <dgm:bulletEnabled/>
        </dgm:presLayoutVars>
      </dgm:prSet>
      <dgm:spPr/>
      <dgm:t>
        <a:bodyPr/>
        <a:lstStyle/>
        <a:p>
          <a:endParaRPr lang="en-GB"/>
        </a:p>
      </dgm:t>
    </dgm:pt>
    <dgm:pt modelId="{6A78AEA1-0D3B-4172-B0E3-A0E8C7D1046E}" type="pres">
      <dgm:prSet presAssocID="{E4A1C246-C32C-4C90-9B96-7EBAD649295B}" presName="spacerBetweenCircleAndCallout" presStyleCnt="0">
        <dgm:presLayoutVars/>
      </dgm:prSet>
      <dgm:spPr/>
    </dgm:pt>
    <dgm:pt modelId="{7C6B45D3-5B81-4C74-B71D-013B806DB987}" type="pres">
      <dgm:prSet presAssocID="{F6A05C8E-70A1-441F-9B95-0A69082333C5}" presName="nodeText" presStyleLbl="alignAccFollowNode1" presStyleIdx="5" presStyleCnt="15" custLinFactNeighborX="3845" custLinFactNeighborY="941">
        <dgm:presLayoutVars>
          <dgm:bulletEnabled val="1"/>
        </dgm:presLayoutVars>
      </dgm:prSet>
      <dgm:spPr/>
      <dgm:t>
        <a:bodyPr/>
        <a:lstStyle/>
        <a:p>
          <a:endParaRPr lang="en-GB"/>
        </a:p>
      </dgm:t>
    </dgm:pt>
    <dgm:pt modelId="{C53A8A2F-FD09-46C3-B168-20A3330D4357}" type="pres">
      <dgm:prSet presAssocID="{E4A1C246-C32C-4C90-9B96-7EBAD649295B}" presName="sibTransComposite" presStyleCnt="0"/>
      <dgm:spPr/>
    </dgm:pt>
    <dgm:pt modelId="{0FA88BE3-8090-4EC2-8FD5-A3EE74F573C6}" type="pres">
      <dgm:prSet presAssocID="{18E71A23-1324-4120-A059-09FF0811E87B}" presName="compositeNode" presStyleCnt="0"/>
      <dgm:spPr/>
    </dgm:pt>
    <dgm:pt modelId="{89DF0FB7-ACB1-46A5-A614-585DD7BAEC26}" type="pres">
      <dgm:prSet presAssocID="{18E71A23-1324-4120-A059-09FF0811E87B}" presName="parTx" presStyleLbl="node1" presStyleIdx="0" presStyleCnt="0">
        <dgm:presLayoutVars>
          <dgm:chMax val="0"/>
          <dgm:chPref val="0"/>
          <dgm:bulletEnabled val="1"/>
        </dgm:presLayoutVars>
      </dgm:prSet>
      <dgm:spPr/>
    </dgm:pt>
    <dgm:pt modelId="{B3FC529F-95C5-433E-9F71-0EB87DD9C9E0}" type="pres">
      <dgm:prSet presAssocID="{18E71A23-1324-4120-A059-09FF0811E87B}" presName="parSh" presStyleCnt="0"/>
      <dgm:spPr/>
    </dgm:pt>
    <dgm:pt modelId="{829DBAC5-D8F3-4ADC-8678-A92CFA113897}" type="pres">
      <dgm:prSet presAssocID="{18E71A23-1324-4120-A059-09FF0811E87B}" presName="lineNode" presStyleLbl="alignAccFollowNode1" presStyleIdx="6" presStyleCnt="15"/>
      <dgm:spPr/>
    </dgm:pt>
    <dgm:pt modelId="{7D2D0394-9F48-418B-B5AD-05AC110F9E8F}" type="pres">
      <dgm:prSet presAssocID="{18E71A23-1324-4120-A059-09FF0811E87B}" presName="lineArrowNode" presStyleLbl="alignAccFollowNode1" presStyleIdx="7" presStyleCnt="15"/>
      <dgm:spPr/>
    </dgm:pt>
    <dgm:pt modelId="{60E65CE3-9110-4C5D-8C28-DEB712AC539A}" type="pres">
      <dgm:prSet presAssocID="{DFC623F9-D055-4167-BB0F-04F102BA413E}" presName="sibTransNodeCircle" presStyleLbl="alignNode1" presStyleIdx="2" presStyleCnt="5">
        <dgm:presLayoutVars>
          <dgm:chMax val="0"/>
          <dgm:bulletEnabled/>
        </dgm:presLayoutVars>
      </dgm:prSet>
      <dgm:spPr/>
      <dgm:t>
        <a:bodyPr/>
        <a:lstStyle/>
        <a:p>
          <a:endParaRPr lang="en-GB"/>
        </a:p>
      </dgm:t>
    </dgm:pt>
    <dgm:pt modelId="{2C0BB23D-506E-456D-8008-4EDDDCA7EB6F}" type="pres">
      <dgm:prSet presAssocID="{DFC623F9-D055-4167-BB0F-04F102BA413E}" presName="spacerBetweenCircleAndCallout" presStyleCnt="0">
        <dgm:presLayoutVars/>
      </dgm:prSet>
      <dgm:spPr/>
    </dgm:pt>
    <dgm:pt modelId="{AD6994B2-645C-4EB8-9AB0-0C0FDBA5A8A2}" type="pres">
      <dgm:prSet presAssocID="{18E71A23-1324-4120-A059-09FF0811E87B}" presName="nodeText" presStyleLbl="alignAccFollowNode1" presStyleIdx="8" presStyleCnt="15" custScaleY="100000">
        <dgm:presLayoutVars>
          <dgm:bulletEnabled val="1"/>
        </dgm:presLayoutVars>
      </dgm:prSet>
      <dgm:spPr/>
      <dgm:t>
        <a:bodyPr/>
        <a:lstStyle/>
        <a:p>
          <a:endParaRPr lang="en-GB"/>
        </a:p>
      </dgm:t>
    </dgm:pt>
    <dgm:pt modelId="{EE9C9CA1-E158-4467-91A8-ACBA38790FB0}" type="pres">
      <dgm:prSet presAssocID="{DFC623F9-D055-4167-BB0F-04F102BA413E}" presName="sibTransComposite" presStyleCnt="0"/>
      <dgm:spPr/>
    </dgm:pt>
    <dgm:pt modelId="{D73286F6-72A7-4D96-97F9-EA07FDD267C8}" type="pres">
      <dgm:prSet presAssocID="{CFA86239-84FD-42E9-AD9C-D85E7F6AC036}" presName="compositeNode" presStyleCnt="0"/>
      <dgm:spPr/>
    </dgm:pt>
    <dgm:pt modelId="{CFBB432D-626C-4C0D-88B8-7AA0EAAEDCA9}" type="pres">
      <dgm:prSet presAssocID="{CFA86239-84FD-42E9-AD9C-D85E7F6AC036}" presName="parTx" presStyleLbl="node1" presStyleIdx="0" presStyleCnt="0">
        <dgm:presLayoutVars>
          <dgm:chMax val="0"/>
          <dgm:chPref val="0"/>
          <dgm:bulletEnabled val="1"/>
        </dgm:presLayoutVars>
      </dgm:prSet>
      <dgm:spPr/>
    </dgm:pt>
    <dgm:pt modelId="{D3B64B22-6C5D-43AC-B180-6D2C0E2FD6A9}" type="pres">
      <dgm:prSet presAssocID="{CFA86239-84FD-42E9-AD9C-D85E7F6AC036}" presName="parSh" presStyleCnt="0"/>
      <dgm:spPr/>
    </dgm:pt>
    <dgm:pt modelId="{85E4E5C5-8416-41C3-B597-53AFE850DF56}" type="pres">
      <dgm:prSet presAssocID="{CFA86239-84FD-42E9-AD9C-D85E7F6AC036}" presName="lineNode" presStyleLbl="alignAccFollowNode1" presStyleIdx="9" presStyleCnt="15"/>
      <dgm:spPr/>
    </dgm:pt>
    <dgm:pt modelId="{67B876E9-2A82-455E-A772-30CF25C8A713}" type="pres">
      <dgm:prSet presAssocID="{CFA86239-84FD-42E9-AD9C-D85E7F6AC036}" presName="lineArrowNode" presStyleLbl="alignAccFollowNode1" presStyleIdx="10" presStyleCnt="15"/>
      <dgm:spPr/>
    </dgm:pt>
    <dgm:pt modelId="{FC830E58-F318-47DF-9CC1-0701A4532FDD}" type="pres">
      <dgm:prSet presAssocID="{4122D07E-26FF-4CAA-AD7F-B314956D51F8}" presName="sibTransNodeCircle" presStyleLbl="alignNode1" presStyleIdx="3" presStyleCnt="5">
        <dgm:presLayoutVars>
          <dgm:chMax val="0"/>
          <dgm:bulletEnabled/>
        </dgm:presLayoutVars>
      </dgm:prSet>
      <dgm:spPr/>
      <dgm:t>
        <a:bodyPr/>
        <a:lstStyle/>
        <a:p>
          <a:endParaRPr lang="en-GB"/>
        </a:p>
      </dgm:t>
    </dgm:pt>
    <dgm:pt modelId="{C6E9BBE8-3E73-4DB0-9E8E-723A9E57727D}" type="pres">
      <dgm:prSet presAssocID="{4122D07E-26FF-4CAA-AD7F-B314956D51F8}" presName="spacerBetweenCircleAndCallout" presStyleCnt="0">
        <dgm:presLayoutVars/>
      </dgm:prSet>
      <dgm:spPr/>
    </dgm:pt>
    <dgm:pt modelId="{B7FF8B1F-DD53-4620-B30B-6686A7117437}" type="pres">
      <dgm:prSet presAssocID="{CFA86239-84FD-42E9-AD9C-D85E7F6AC036}" presName="nodeText" presStyleLbl="alignAccFollowNode1" presStyleIdx="11" presStyleCnt="15" custScaleX="100676">
        <dgm:presLayoutVars>
          <dgm:bulletEnabled val="1"/>
        </dgm:presLayoutVars>
      </dgm:prSet>
      <dgm:spPr/>
      <dgm:t>
        <a:bodyPr/>
        <a:lstStyle/>
        <a:p>
          <a:endParaRPr lang="en-GB"/>
        </a:p>
      </dgm:t>
    </dgm:pt>
    <dgm:pt modelId="{10BD130E-C135-4391-9655-2CFA0E10C39A}" type="pres">
      <dgm:prSet presAssocID="{4122D07E-26FF-4CAA-AD7F-B314956D51F8}" presName="sibTransComposite" presStyleCnt="0"/>
      <dgm:spPr/>
    </dgm:pt>
    <dgm:pt modelId="{CE99E252-0F91-48BE-BD03-DB45D738E3C0}" type="pres">
      <dgm:prSet presAssocID="{B6B6D99B-73FA-43F5-AF16-67637DD74465}" presName="compositeNode" presStyleCnt="0"/>
      <dgm:spPr/>
    </dgm:pt>
    <dgm:pt modelId="{52A7E591-DCF6-4A6F-842D-C808667AC7F9}" type="pres">
      <dgm:prSet presAssocID="{B6B6D99B-73FA-43F5-AF16-67637DD74465}" presName="parTx" presStyleLbl="node1" presStyleIdx="0" presStyleCnt="0">
        <dgm:presLayoutVars>
          <dgm:chMax val="0"/>
          <dgm:chPref val="0"/>
          <dgm:bulletEnabled val="1"/>
        </dgm:presLayoutVars>
      </dgm:prSet>
      <dgm:spPr/>
    </dgm:pt>
    <dgm:pt modelId="{03DC7830-0E11-4A62-ABD5-86B3FCC2F7AF}" type="pres">
      <dgm:prSet presAssocID="{B6B6D99B-73FA-43F5-AF16-67637DD74465}" presName="parSh" presStyleCnt="0"/>
      <dgm:spPr/>
    </dgm:pt>
    <dgm:pt modelId="{1E700677-B5A9-4C37-ADA9-FF8C4CD6A60F}" type="pres">
      <dgm:prSet presAssocID="{B6B6D99B-73FA-43F5-AF16-67637DD74465}" presName="lineNode" presStyleLbl="alignAccFollowNode1" presStyleIdx="12" presStyleCnt="15"/>
      <dgm:spPr/>
    </dgm:pt>
    <dgm:pt modelId="{D11EF104-FEFD-4382-B259-A4E69B1EE5F5}" type="pres">
      <dgm:prSet presAssocID="{B6B6D99B-73FA-43F5-AF16-67637DD74465}" presName="lineArrowNode" presStyleLbl="alignAccFollowNode1" presStyleIdx="13" presStyleCnt="15"/>
      <dgm:spPr/>
    </dgm:pt>
    <dgm:pt modelId="{83EBC57F-D78F-4F79-9A7B-2D2A87D48FFD}" type="pres">
      <dgm:prSet presAssocID="{F9504971-CE95-402E-B971-A3A37DB35452}" presName="sibTransNodeCircle" presStyleLbl="alignNode1" presStyleIdx="4" presStyleCnt="5">
        <dgm:presLayoutVars>
          <dgm:chMax val="0"/>
          <dgm:bulletEnabled/>
        </dgm:presLayoutVars>
      </dgm:prSet>
      <dgm:spPr/>
      <dgm:t>
        <a:bodyPr/>
        <a:lstStyle/>
        <a:p>
          <a:endParaRPr lang="en-GB"/>
        </a:p>
      </dgm:t>
    </dgm:pt>
    <dgm:pt modelId="{A2B92835-0E4F-4846-ACCD-DA9181214758}" type="pres">
      <dgm:prSet presAssocID="{F9504971-CE95-402E-B971-A3A37DB35452}" presName="spacerBetweenCircleAndCallout" presStyleCnt="0">
        <dgm:presLayoutVars/>
      </dgm:prSet>
      <dgm:spPr/>
    </dgm:pt>
    <dgm:pt modelId="{AE8FFE2B-C4D9-43C9-AE92-5C5D0A47357B}" type="pres">
      <dgm:prSet presAssocID="{B6B6D99B-73FA-43F5-AF16-67637DD74465}" presName="nodeText" presStyleLbl="alignAccFollowNode1" presStyleIdx="14" presStyleCnt="15">
        <dgm:presLayoutVars>
          <dgm:bulletEnabled val="1"/>
        </dgm:presLayoutVars>
      </dgm:prSet>
      <dgm:spPr/>
      <dgm:t>
        <a:bodyPr/>
        <a:lstStyle/>
        <a:p>
          <a:endParaRPr lang="en-GB"/>
        </a:p>
      </dgm:t>
    </dgm:pt>
  </dgm:ptLst>
  <dgm:cxnLst>
    <dgm:cxn modelId="{E47ABEB0-8DD6-41BE-B93B-DC30915999B4}" srcId="{0523D4AB-993A-4961-9A06-5249757BFB34}" destId="{9531861D-A221-4254-B17C-2CB62288C25C}" srcOrd="0" destOrd="0" parTransId="{9109BE46-D4EC-47C4-9680-16F2E6CE0FA4}" sibTransId="{98D504BB-6804-4CAA-8931-8EF43FAB5965}"/>
    <dgm:cxn modelId="{71FDC530-D725-4AC9-80D7-73DA567C3D7F}" type="presOf" srcId="{9531861D-A221-4254-B17C-2CB62288C25C}" destId="{63A741E7-C13F-4F3F-B325-000A745968D9}" srcOrd="0" destOrd="0" presId="urn:microsoft.com/office/officeart/2016/7/layout/LinearArrowProcessNumbered"/>
    <dgm:cxn modelId="{F56FE8C7-FB30-460C-B995-30BC79EBBC35}" type="presOf" srcId="{F6A05C8E-70A1-441F-9B95-0A69082333C5}" destId="{7C6B45D3-5B81-4C74-B71D-013B806DB987}" srcOrd="0" destOrd="0" presId="urn:microsoft.com/office/officeart/2016/7/layout/LinearArrowProcessNumbered"/>
    <dgm:cxn modelId="{EDC1FA63-D9C3-4AF3-A4DD-A9C221199D40}" type="presOf" srcId="{B6B6D99B-73FA-43F5-AF16-67637DD74465}" destId="{AE8FFE2B-C4D9-43C9-AE92-5C5D0A47357B}" srcOrd="0" destOrd="0" presId="urn:microsoft.com/office/officeart/2016/7/layout/LinearArrowProcessNumbered"/>
    <dgm:cxn modelId="{62859C21-C9F6-419C-98E1-9D08DE6CB780}" type="presOf" srcId="{18E71A23-1324-4120-A059-09FF0811E87B}" destId="{AD6994B2-645C-4EB8-9AB0-0C0FDBA5A8A2}" srcOrd="0" destOrd="0" presId="urn:microsoft.com/office/officeart/2016/7/layout/LinearArrowProcessNumbered"/>
    <dgm:cxn modelId="{34764F1D-5846-4CB4-A03E-1525C98A1FB5}" type="presOf" srcId="{DFC623F9-D055-4167-BB0F-04F102BA413E}" destId="{60E65CE3-9110-4C5D-8C28-DEB712AC539A}" srcOrd="0" destOrd="0" presId="urn:microsoft.com/office/officeart/2016/7/layout/LinearArrowProcessNumbered"/>
    <dgm:cxn modelId="{A6E6CDC5-BEDC-4E09-8877-DB631A0CE50A}" type="presOf" srcId="{E4A1C246-C32C-4C90-9B96-7EBAD649295B}" destId="{726F0822-8E99-47C6-987C-F0AF3F63F10F}" srcOrd="0" destOrd="0" presId="urn:microsoft.com/office/officeart/2016/7/layout/LinearArrowProcessNumbered"/>
    <dgm:cxn modelId="{48156C1F-2FCE-4A9D-BA45-6175E2517069}" type="presOf" srcId="{0523D4AB-993A-4961-9A06-5249757BFB34}" destId="{6622C2FE-DA20-43CC-9B0D-792AB05806A2}" srcOrd="0" destOrd="0" presId="urn:microsoft.com/office/officeart/2016/7/layout/LinearArrowProcessNumbered"/>
    <dgm:cxn modelId="{D01051E7-E925-4CFD-8B18-B93360DA6A30}" type="presOf" srcId="{98D504BB-6804-4CAA-8931-8EF43FAB5965}" destId="{BDA136B0-DABD-48D2-B720-93314C86A791}" srcOrd="0" destOrd="0" presId="urn:microsoft.com/office/officeart/2016/7/layout/LinearArrowProcessNumbered"/>
    <dgm:cxn modelId="{C6CF9C68-62FD-43E2-930A-2A14E1995AD3}" type="presOf" srcId="{F9504971-CE95-402E-B971-A3A37DB35452}" destId="{83EBC57F-D78F-4F79-9A7B-2D2A87D48FFD}" srcOrd="0" destOrd="0" presId="urn:microsoft.com/office/officeart/2016/7/layout/LinearArrowProcessNumbered"/>
    <dgm:cxn modelId="{721ED219-C604-4440-A2EC-ECB793880261}" srcId="{0523D4AB-993A-4961-9A06-5249757BFB34}" destId="{B6B6D99B-73FA-43F5-AF16-67637DD74465}" srcOrd="4" destOrd="0" parTransId="{D4B964B5-DC97-4DBE-A4D9-B90EE72F119B}" sibTransId="{F9504971-CE95-402E-B971-A3A37DB35452}"/>
    <dgm:cxn modelId="{E8A9EFA6-0E38-451E-BE08-F10D2ABF2B9F}" type="presOf" srcId="{CFA86239-84FD-42E9-AD9C-D85E7F6AC036}" destId="{B7FF8B1F-DD53-4620-B30B-6686A7117437}" srcOrd="0" destOrd="0" presId="urn:microsoft.com/office/officeart/2016/7/layout/LinearArrowProcessNumbered"/>
    <dgm:cxn modelId="{D2C4F214-ABCC-497C-938E-AAA92979BFE0}" srcId="{0523D4AB-993A-4961-9A06-5249757BFB34}" destId="{CFA86239-84FD-42E9-AD9C-D85E7F6AC036}" srcOrd="3" destOrd="0" parTransId="{72ACEDB4-6207-41EE-A862-BEA6821352E6}" sibTransId="{4122D07E-26FF-4CAA-AD7F-B314956D51F8}"/>
    <dgm:cxn modelId="{B05510E4-E0AE-4B7F-883A-CA74534823E1}" srcId="{0523D4AB-993A-4961-9A06-5249757BFB34}" destId="{18E71A23-1324-4120-A059-09FF0811E87B}" srcOrd="2" destOrd="0" parTransId="{3434DCD1-7DE2-4BEE-B77B-BC877B717B76}" sibTransId="{DFC623F9-D055-4167-BB0F-04F102BA413E}"/>
    <dgm:cxn modelId="{06A3E6E2-6C3A-49F4-A336-F01CC8DF877F}" srcId="{0523D4AB-993A-4961-9A06-5249757BFB34}" destId="{F6A05C8E-70A1-441F-9B95-0A69082333C5}" srcOrd="1" destOrd="0" parTransId="{2FD801C4-022B-4281-AD7E-A9A2555EF3F2}" sibTransId="{E4A1C246-C32C-4C90-9B96-7EBAD649295B}"/>
    <dgm:cxn modelId="{7C6E7FD9-AD5B-4A5E-AEBD-C60F5EF29886}" type="presOf" srcId="{4122D07E-26FF-4CAA-AD7F-B314956D51F8}" destId="{FC830E58-F318-47DF-9CC1-0701A4532FDD}" srcOrd="0" destOrd="0" presId="urn:microsoft.com/office/officeart/2016/7/layout/LinearArrowProcessNumbered"/>
    <dgm:cxn modelId="{53AECEBA-56AE-4171-8C2D-E3CAE6904165}" type="presParOf" srcId="{6622C2FE-DA20-43CC-9B0D-792AB05806A2}" destId="{ECFB1071-88E1-4D8A-A924-B032B8847F5F}" srcOrd="0" destOrd="0" presId="urn:microsoft.com/office/officeart/2016/7/layout/LinearArrowProcessNumbered"/>
    <dgm:cxn modelId="{F1D7414D-BBB4-4B31-BE23-A16045524AC1}" type="presParOf" srcId="{ECFB1071-88E1-4D8A-A924-B032B8847F5F}" destId="{CF4CDBA4-667C-4411-BF7D-E728040171DF}" srcOrd="0" destOrd="0" presId="urn:microsoft.com/office/officeart/2016/7/layout/LinearArrowProcessNumbered"/>
    <dgm:cxn modelId="{9A9C6856-C61B-4FAD-B95B-E6B6564B37DF}" type="presParOf" srcId="{ECFB1071-88E1-4D8A-A924-B032B8847F5F}" destId="{35222182-5454-4370-BB06-0A4384277897}" srcOrd="1" destOrd="0" presId="urn:microsoft.com/office/officeart/2016/7/layout/LinearArrowProcessNumbered"/>
    <dgm:cxn modelId="{C10797B1-3588-4F97-B495-B450E930CCD6}" type="presParOf" srcId="{35222182-5454-4370-BB06-0A4384277897}" destId="{5117BB17-D775-4147-B207-D9EDBE635EC0}" srcOrd="0" destOrd="0" presId="urn:microsoft.com/office/officeart/2016/7/layout/LinearArrowProcessNumbered"/>
    <dgm:cxn modelId="{0B9BE11E-4E0D-422A-886B-85C92840C0A3}" type="presParOf" srcId="{35222182-5454-4370-BB06-0A4384277897}" destId="{46BD70E4-CD01-4EB5-80E0-C40E57591D0B}" srcOrd="1" destOrd="0" presId="urn:microsoft.com/office/officeart/2016/7/layout/LinearArrowProcessNumbered"/>
    <dgm:cxn modelId="{306BCFC9-BCFB-4105-A1CF-B7E72FB628B5}" type="presParOf" srcId="{35222182-5454-4370-BB06-0A4384277897}" destId="{BDA136B0-DABD-48D2-B720-93314C86A791}" srcOrd="2" destOrd="0" presId="urn:microsoft.com/office/officeart/2016/7/layout/LinearArrowProcessNumbered"/>
    <dgm:cxn modelId="{05E604CC-235D-4744-836A-733C6047FB68}" type="presParOf" srcId="{35222182-5454-4370-BB06-0A4384277897}" destId="{24B2527C-D172-4374-B9B0-0E3002130F8C}" srcOrd="3" destOrd="0" presId="urn:microsoft.com/office/officeart/2016/7/layout/LinearArrowProcessNumbered"/>
    <dgm:cxn modelId="{7DFD463C-6B25-4545-A34B-535E1571D41B}" type="presParOf" srcId="{ECFB1071-88E1-4D8A-A924-B032B8847F5F}" destId="{63A741E7-C13F-4F3F-B325-000A745968D9}" srcOrd="2" destOrd="0" presId="urn:microsoft.com/office/officeart/2016/7/layout/LinearArrowProcessNumbered"/>
    <dgm:cxn modelId="{2BBA1409-F815-4094-9B4B-F40D5025AC17}" type="presParOf" srcId="{6622C2FE-DA20-43CC-9B0D-792AB05806A2}" destId="{5D87AF00-1C6E-419F-BCAB-85350050659A}" srcOrd="1" destOrd="0" presId="urn:microsoft.com/office/officeart/2016/7/layout/LinearArrowProcessNumbered"/>
    <dgm:cxn modelId="{2B1D023B-E419-4686-A454-D66BC472D684}" type="presParOf" srcId="{6622C2FE-DA20-43CC-9B0D-792AB05806A2}" destId="{38077BD6-A4AE-4CA5-8383-8EBFDB467B32}" srcOrd="2" destOrd="0" presId="urn:microsoft.com/office/officeart/2016/7/layout/LinearArrowProcessNumbered"/>
    <dgm:cxn modelId="{152E50F9-00D1-40A9-95E3-ABB5110BFD99}" type="presParOf" srcId="{38077BD6-A4AE-4CA5-8383-8EBFDB467B32}" destId="{84877934-070B-4AF1-B196-368FE192D6B5}" srcOrd="0" destOrd="0" presId="urn:microsoft.com/office/officeart/2016/7/layout/LinearArrowProcessNumbered"/>
    <dgm:cxn modelId="{309A8594-7006-43E7-A892-30AE31ED2E7E}" type="presParOf" srcId="{38077BD6-A4AE-4CA5-8383-8EBFDB467B32}" destId="{E09F4BB6-D4A0-4E27-A372-75A9D332D275}" srcOrd="1" destOrd="0" presId="urn:microsoft.com/office/officeart/2016/7/layout/LinearArrowProcessNumbered"/>
    <dgm:cxn modelId="{981F1B10-FEA0-444D-BE8B-36091726D5AC}" type="presParOf" srcId="{E09F4BB6-D4A0-4E27-A372-75A9D332D275}" destId="{21FBB02E-EFCE-4603-A8D4-BEE247A46603}" srcOrd="0" destOrd="0" presId="urn:microsoft.com/office/officeart/2016/7/layout/LinearArrowProcessNumbered"/>
    <dgm:cxn modelId="{746C0DF8-96A3-4CC3-968E-7163F1EF85F7}" type="presParOf" srcId="{E09F4BB6-D4A0-4E27-A372-75A9D332D275}" destId="{F91C568D-B6CB-4570-BEB1-E8E37C7CE409}" srcOrd="1" destOrd="0" presId="urn:microsoft.com/office/officeart/2016/7/layout/LinearArrowProcessNumbered"/>
    <dgm:cxn modelId="{ACB853AE-8734-4565-BE65-98BCB2FBB5B4}" type="presParOf" srcId="{E09F4BB6-D4A0-4E27-A372-75A9D332D275}" destId="{726F0822-8E99-47C6-987C-F0AF3F63F10F}" srcOrd="2" destOrd="0" presId="urn:microsoft.com/office/officeart/2016/7/layout/LinearArrowProcessNumbered"/>
    <dgm:cxn modelId="{0C69A33E-89E6-4FBC-B937-AE5F30B498E4}" type="presParOf" srcId="{E09F4BB6-D4A0-4E27-A372-75A9D332D275}" destId="{6A78AEA1-0D3B-4172-B0E3-A0E8C7D1046E}" srcOrd="3" destOrd="0" presId="urn:microsoft.com/office/officeart/2016/7/layout/LinearArrowProcessNumbered"/>
    <dgm:cxn modelId="{F8BA5FAF-A2C3-49A0-8D43-FEED8E1B8B48}" type="presParOf" srcId="{38077BD6-A4AE-4CA5-8383-8EBFDB467B32}" destId="{7C6B45D3-5B81-4C74-B71D-013B806DB987}" srcOrd="2" destOrd="0" presId="urn:microsoft.com/office/officeart/2016/7/layout/LinearArrowProcessNumbered"/>
    <dgm:cxn modelId="{D0CFAD86-74A3-4D8F-B47B-B62A7E379C39}" type="presParOf" srcId="{6622C2FE-DA20-43CC-9B0D-792AB05806A2}" destId="{C53A8A2F-FD09-46C3-B168-20A3330D4357}" srcOrd="3" destOrd="0" presId="urn:microsoft.com/office/officeart/2016/7/layout/LinearArrowProcessNumbered"/>
    <dgm:cxn modelId="{88969414-CAC0-4004-9A7C-AC5BC595EEB3}" type="presParOf" srcId="{6622C2FE-DA20-43CC-9B0D-792AB05806A2}" destId="{0FA88BE3-8090-4EC2-8FD5-A3EE74F573C6}" srcOrd="4" destOrd="0" presId="urn:microsoft.com/office/officeart/2016/7/layout/LinearArrowProcessNumbered"/>
    <dgm:cxn modelId="{DBA90A4F-B64B-45CD-A810-A8C1BEF9AD2F}" type="presParOf" srcId="{0FA88BE3-8090-4EC2-8FD5-A3EE74F573C6}" destId="{89DF0FB7-ACB1-46A5-A614-585DD7BAEC26}" srcOrd="0" destOrd="0" presId="urn:microsoft.com/office/officeart/2016/7/layout/LinearArrowProcessNumbered"/>
    <dgm:cxn modelId="{10789448-8152-4979-BEB0-B1336DA8C1D1}" type="presParOf" srcId="{0FA88BE3-8090-4EC2-8FD5-A3EE74F573C6}" destId="{B3FC529F-95C5-433E-9F71-0EB87DD9C9E0}" srcOrd="1" destOrd="0" presId="urn:microsoft.com/office/officeart/2016/7/layout/LinearArrowProcessNumbered"/>
    <dgm:cxn modelId="{9F1CE6EE-DC67-49C6-AD8D-9F81EE251FFD}" type="presParOf" srcId="{B3FC529F-95C5-433E-9F71-0EB87DD9C9E0}" destId="{829DBAC5-D8F3-4ADC-8678-A92CFA113897}" srcOrd="0" destOrd="0" presId="urn:microsoft.com/office/officeart/2016/7/layout/LinearArrowProcessNumbered"/>
    <dgm:cxn modelId="{F4FE10FF-E9F8-442C-AA04-FC026D57ED97}" type="presParOf" srcId="{B3FC529F-95C5-433E-9F71-0EB87DD9C9E0}" destId="{7D2D0394-9F48-418B-B5AD-05AC110F9E8F}" srcOrd="1" destOrd="0" presId="urn:microsoft.com/office/officeart/2016/7/layout/LinearArrowProcessNumbered"/>
    <dgm:cxn modelId="{67CCF354-A7A1-4AEE-9CAD-39E4079F458E}" type="presParOf" srcId="{B3FC529F-95C5-433E-9F71-0EB87DD9C9E0}" destId="{60E65CE3-9110-4C5D-8C28-DEB712AC539A}" srcOrd="2" destOrd="0" presId="urn:microsoft.com/office/officeart/2016/7/layout/LinearArrowProcessNumbered"/>
    <dgm:cxn modelId="{FB628D91-6227-4FC4-B5F0-307D65CFE147}" type="presParOf" srcId="{B3FC529F-95C5-433E-9F71-0EB87DD9C9E0}" destId="{2C0BB23D-506E-456D-8008-4EDDDCA7EB6F}" srcOrd="3" destOrd="0" presId="urn:microsoft.com/office/officeart/2016/7/layout/LinearArrowProcessNumbered"/>
    <dgm:cxn modelId="{F3E027BE-427A-4FCC-87C1-E6C5EFE639DB}" type="presParOf" srcId="{0FA88BE3-8090-4EC2-8FD5-A3EE74F573C6}" destId="{AD6994B2-645C-4EB8-9AB0-0C0FDBA5A8A2}" srcOrd="2" destOrd="0" presId="urn:microsoft.com/office/officeart/2016/7/layout/LinearArrowProcessNumbered"/>
    <dgm:cxn modelId="{F009E074-03B4-4BF0-A755-973550547BEB}" type="presParOf" srcId="{6622C2FE-DA20-43CC-9B0D-792AB05806A2}" destId="{EE9C9CA1-E158-4467-91A8-ACBA38790FB0}" srcOrd="5" destOrd="0" presId="urn:microsoft.com/office/officeart/2016/7/layout/LinearArrowProcessNumbered"/>
    <dgm:cxn modelId="{C687CD2B-9DBD-45A8-B5FD-19E3B33620AC}" type="presParOf" srcId="{6622C2FE-DA20-43CC-9B0D-792AB05806A2}" destId="{D73286F6-72A7-4D96-97F9-EA07FDD267C8}" srcOrd="6" destOrd="0" presId="urn:microsoft.com/office/officeart/2016/7/layout/LinearArrowProcessNumbered"/>
    <dgm:cxn modelId="{AEE4990E-D43C-4AAA-948C-ABC2A56902A5}" type="presParOf" srcId="{D73286F6-72A7-4D96-97F9-EA07FDD267C8}" destId="{CFBB432D-626C-4C0D-88B8-7AA0EAAEDCA9}" srcOrd="0" destOrd="0" presId="urn:microsoft.com/office/officeart/2016/7/layout/LinearArrowProcessNumbered"/>
    <dgm:cxn modelId="{46A636CB-EAA8-46F0-8601-E4C998011930}" type="presParOf" srcId="{D73286F6-72A7-4D96-97F9-EA07FDD267C8}" destId="{D3B64B22-6C5D-43AC-B180-6D2C0E2FD6A9}" srcOrd="1" destOrd="0" presId="urn:microsoft.com/office/officeart/2016/7/layout/LinearArrowProcessNumbered"/>
    <dgm:cxn modelId="{0C7E3241-7A81-4CDE-ACB1-D34443F160D0}" type="presParOf" srcId="{D3B64B22-6C5D-43AC-B180-6D2C0E2FD6A9}" destId="{85E4E5C5-8416-41C3-B597-53AFE850DF56}" srcOrd="0" destOrd="0" presId="urn:microsoft.com/office/officeart/2016/7/layout/LinearArrowProcessNumbered"/>
    <dgm:cxn modelId="{F0A113CB-EACD-434D-8B1A-C8ADAFCF8F41}" type="presParOf" srcId="{D3B64B22-6C5D-43AC-B180-6D2C0E2FD6A9}" destId="{67B876E9-2A82-455E-A772-30CF25C8A713}" srcOrd="1" destOrd="0" presId="urn:microsoft.com/office/officeart/2016/7/layout/LinearArrowProcessNumbered"/>
    <dgm:cxn modelId="{9347B675-5300-4956-9E3F-7F6AD1454BB1}" type="presParOf" srcId="{D3B64B22-6C5D-43AC-B180-6D2C0E2FD6A9}" destId="{FC830E58-F318-47DF-9CC1-0701A4532FDD}" srcOrd="2" destOrd="0" presId="urn:microsoft.com/office/officeart/2016/7/layout/LinearArrowProcessNumbered"/>
    <dgm:cxn modelId="{D1CE1D4E-DAAD-4A19-AFBD-9E575EF83A98}" type="presParOf" srcId="{D3B64B22-6C5D-43AC-B180-6D2C0E2FD6A9}" destId="{C6E9BBE8-3E73-4DB0-9E8E-723A9E57727D}" srcOrd="3" destOrd="0" presId="urn:microsoft.com/office/officeart/2016/7/layout/LinearArrowProcessNumbered"/>
    <dgm:cxn modelId="{E8BF1E0B-A544-499D-B0EC-03124D709005}" type="presParOf" srcId="{D73286F6-72A7-4D96-97F9-EA07FDD267C8}" destId="{B7FF8B1F-DD53-4620-B30B-6686A7117437}" srcOrd="2" destOrd="0" presId="urn:microsoft.com/office/officeart/2016/7/layout/LinearArrowProcessNumbered"/>
    <dgm:cxn modelId="{C2B141BC-7E1A-4017-A2AE-135EB9EA081A}" type="presParOf" srcId="{6622C2FE-DA20-43CC-9B0D-792AB05806A2}" destId="{10BD130E-C135-4391-9655-2CFA0E10C39A}" srcOrd="7" destOrd="0" presId="urn:microsoft.com/office/officeart/2016/7/layout/LinearArrowProcessNumbered"/>
    <dgm:cxn modelId="{7EF4319B-38B8-46AD-9F8D-5D640E580E18}" type="presParOf" srcId="{6622C2FE-DA20-43CC-9B0D-792AB05806A2}" destId="{CE99E252-0F91-48BE-BD03-DB45D738E3C0}" srcOrd="8" destOrd="0" presId="urn:microsoft.com/office/officeart/2016/7/layout/LinearArrowProcessNumbered"/>
    <dgm:cxn modelId="{A3CF7AEF-DD27-4FB8-9A3F-C2D404C3775A}" type="presParOf" srcId="{CE99E252-0F91-48BE-BD03-DB45D738E3C0}" destId="{52A7E591-DCF6-4A6F-842D-C808667AC7F9}" srcOrd="0" destOrd="0" presId="urn:microsoft.com/office/officeart/2016/7/layout/LinearArrowProcessNumbered"/>
    <dgm:cxn modelId="{E0A65381-8D0D-4B2B-BD4D-183B2350FBD3}" type="presParOf" srcId="{CE99E252-0F91-48BE-BD03-DB45D738E3C0}" destId="{03DC7830-0E11-4A62-ABD5-86B3FCC2F7AF}" srcOrd="1" destOrd="0" presId="urn:microsoft.com/office/officeart/2016/7/layout/LinearArrowProcessNumbered"/>
    <dgm:cxn modelId="{928CF853-43A6-4550-A0DD-A9EDFA871AEA}" type="presParOf" srcId="{03DC7830-0E11-4A62-ABD5-86B3FCC2F7AF}" destId="{1E700677-B5A9-4C37-ADA9-FF8C4CD6A60F}" srcOrd="0" destOrd="0" presId="urn:microsoft.com/office/officeart/2016/7/layout/LinearArrowProcessNumbered"/>
    <dgm:cxn modelId="{549E8CB9-ABC7-49EB-A802-5B6E109E9927}" type="presParOf" srcId="{03DC7830-0E11-4A62-ABD5-86B3FCC2F7AF}" destId="{D11EF104-FEFD-4382-B259-A4E69B1EE5F5}" srcOrd="1" destOrd="0" presId="urn:microsoft.com/office/officeart/2016/7/layout/LinearArrowProcessNumbered"/>
    <dgm:cxn modelId="{F4583268-0A59-42E2-A77E-7CB350CF89C0}" type="presParOf" srcId="{03DC7830-0E11-4A62-ABD5-86B3FCC2F7AF}" destId="{83EBC57F-D78F-4F79-9A7B-2D2A87D48FFD}" srcOrd="2" destOrd="0" presId="urn:microsoft.com/office/officeart/2016/7/layout/LinearArrowProcessNumbered"/>
    <dgm:cxn modelId="{F8B0159E-D14F-4A89-A780-EF45093194EA}" type="presParOf" srcId="{03DC7830-0E11-4A62-ABD5-86B3FCC2F7AF}" destId="{A2B92835-0E4F-4846-ACCD-DA9181214758}" srcOrd="3" destOrd="0" presId="urn:microsoft.com/office/officeart/2016/7/layout/LinearArrowProcessNumbered"/>
    <dgm:cxn modelId="{E13943BC-2F96-4B3D-B49C-E0B75B0D4D67}" type="presParOf" srcId="{CE99E252-0F91-48BE-BD03-DB45D738E3C0}" destId="{AE8FFE2B-C4D9-43C9-AE92-5C5D0A47357B}"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4939" y="0"/>
            <a:ext cx="2949099" cy="496967"/>
          </a:xfrm>
          <a:prstGeom prst="rect">
            <a:avLst/>
          </a:prstGeom>
        </p:spPr>
        <p:txBody>
          <a:bodyPr vert="horz" lIns="91440" tIns="45720" rIns="91440" bIns="45720" rtlCol="0"/>
          <a:lstStyle>
            <a:lvl1pPr algn="r">
              <a:defRPr sz="1200"/>
            </a:lvl1pPr>
          </a:lstStyle>
          <a:p>
            <a:fld id="{FE5B4EDC-59C0-49C7-8ADA-5A781B329E02}" type="datetimeFigureOut">
              <a:rPr lang="en-US"/>
              <a:pPr/>
              <a:t>2/9/2022</a:t>
            </a:fld>
            <a:endParaRPr/>
          </a:p>
        </p:txBody>
      </p:sp>
      <p:sp>
        <p:nvSpPr>
          <p:cNvPr id="4" name="Footer Placeholder 3"/>
          <p:cNvSpPr>
            <a:spLocks noGrp="1"/>
          </p:cNvSpPr>
          <p:nvPr>
            <p:ph type="ftr" sz="quarter" idx="2"/>
          </p:nvPr>
        </p:nvSpPr>
        <p:spPr>
          <a:xfrm>
            <a:off x="0" y="9440646"/>
            <a:ext cx="2949099" cy="49696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440" tIns="45720" rIns="91440" bIns="45720" rtlCol="0" anchor="b"/>
          <a:lstStyle>
            <a:lvl1pPr algn="r">
              <a:defRPr sz="1200"/>
            </a:lvl1pPr>
          </a:lstStyle>
          <a:p>
            <a:fld id="{79429053-DC2A-4342-ADD4-2FD729D91E2C}" type="slidenum">
              <a:rPr/>
              <a:p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F2D8D46A-B586-417D-BFBD-8C8FE0AAF762}" type="datetimeFigureOut">
              <a:rPr lang="en-US"/>
              <a:pPr/>
              <a:t>2/9/2022</a:t>
            </a:fld>
            <a:endParaRPr/>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t>Klicken Sie auf , um Mastertextstile zu bearbeiten</a:t>
            </a:r>
          </a:p>
          <a:p>
            <a:pPr lvl="1"/>
            <a:r>
              <a:t>Zweite Ebene</a:t>
            </a:r>
          </a:p>
          <a:p>
            <a:pPr lvl="2"/>
            <a:r>
              <a:t>Dritte Ebene</a:t>
            </a:r>
          </a:p>
          <a:p>
            <a:pPr lvl="3"/>
            <a:r>
              <a:t>Vierte Ebene</a:t>
            </a:r>
          </a:p>
          <a:p>
            <a:pPr lvl="4"/>
            <a:r>
              <a:t>Fünfte Ebene</a:t>
            </a:r>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3EBA5BD7-F043-4D1B-AA17-CD412FC534DE}" type="slidenum">
              <a:rPr/>
              <a:p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hf hd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GB"/>
          </a:p>
        </p:txBody>
      </p:sp>
      <p:sp>
        <p:nvSpPr>
          <p:cNvPr id="5" name="Slide Number Placeholder 4"/>
          <p:cNvSpPr>
            <a:spLocks noGrp="1"/>
          </p:cNvSpPr>
          <p:nvPr>
            <p:ph type="sldNum" sz="quarter" idx="5"/>
          </p:nvPr>
        </p:nvSpPr>
        <p:spPr/>
        <p:txBody>
          <a:bodyPr/>
          <a:lstStyle/>
          <a:p>
            <a:fld id="{3EBA5BD7-F043-4D1B-AA17-CD412FC534DE}" type="slidenum">
              <a:rPr lang="en-GB" smtClean="0"/>
              <a:pPr/>
              <a:t>14</a:t>
            </a:fld>
            <a:endParaRPr lang="en-GB"/>
          </a:p>
        </p:txBody>
      </p:sp>
    </p:spTree>
    <p:extLst>
      <p:ext uri="{BB962C8B-B14F-4D97-AF65-F5344CB8AC3E}">
        <p14:creationId xmlns:p14="http://schemas.microsoft.com/office/powerpoint/2010/main" val="38291404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stretch>
            <a:fillRect/>
          </a:stretch>
        </p:blipFill>
        <p:spPr>
          <a:xfrm>
            <a:off x="8700" y="8963"/>
            <a:ext cx="12180125" cy="6197114"/>
          </a:xfrm>
          <a:prstGeom prst="rect">
            <a:avLst/>
          </a:prstGeom>
        </p:spPr>
      </p:pic>
      <p:pic>
        <p:nvPicPr>
          <p:cNvPr id="12" name="Picture 11"/>
          <p:cNvPicPr>
            <a:picLocks noChangeAspect="1"/>
          </p:cNvPicPr>
          <p:nvPr userDrawn="1"/>
        </p:nvPicPr>
        <p:blipFill>
          <a:blip r:embed="rId3" cstate="print">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0" y="0"/>
            <a:ext cx="12188826" cy="6201541"/>
          </a:xfrm>
          <a:prstGeom prst="rect">
            <a:avLst/>
          </a:prstGeom>
        </p:spPr>
      </p:pic>
      <p:sp>
        <p:nvSpPr>
          <p:cNvPr id="2" name="Title 1"/>
          <p:cNvSpPr>
            <a:spLocks noGrp="1"/>
          </p:cNvSpPr>
          <p:nvPr>
            <p:ph type="ctrTitle"/>
          </p:nvPr>
        </p:nvSpPr>
        <p:spPr>
          <a:xfrm>
            <a:off x="1914630" y="1788454"/>
            <a:ext cx="8359052" cy="2098226"/>
          </a:xfrm>
        </p:spPr>
        <p:txBody>
          <a:bodyPr anchor="b">
            <a:noAutofit/>
          </a:bodyPr>
          <a:lstStyle>
            <a:lvl1pPr algn="ctr">
              <a:defRPr sz="7198" cap="all" baseline="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2679209" y="3956280"/>
            <a:ext cx="6829894" cy="1086237"/>
          </a:xfrm>
        </p:spPr>
        <p:txBody>
          <a:bodyPr>
            <a:normAutofit/>
          </a:bodyPr>
          <a:lstStyle>
            <a:lvl1pPr marL="0" indent="0" algn="ctr">
              <a:lnSpc>
                <a:spcPct val="112000"/>
              </a:lnSpc>
              <a:spcBef>
                <a:spcPts val="0"/>
              </a:spcBef>
              <a:spcAft>
                <a:spcPts val="0"/>
              </a:spcAft>
              <a:buNone/>
              <a:defRPr sz="2299">
                <a:solidFill>
                  <a:schemeClr val="bg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a:xfrm>
            <a:off x="10588712" y="6429772"/>
            <a:ext cx="1595876" cy="404614"/>
          </a:xfrm>
        </p:spPr>
        <p:txBody>
          <a:bodyPr/>
          <a:lstStyle>
            <a:lvl1pPr>
              <a:defRPr baseline="0">
                <a:solidFill>
                  <a:schemeClr val="tx2"/>
                </a:solidFill>
              </a:defRPr>
            </a:lvl1pPr>
          </a:lstStyle>
          <a:p>
            <a:fld id="{C014DD1E-5D91-48A3-AD6D-45FBA980D106}" type="slidenum">
              <a:rPr lang="en-GB" smtClean="0"/>
              <a:pPr/>
              <a:t>‹#›</a:t>
            </a:fld>
            <a:endParaRPr lang="en-GB"/>
          </a:p>
        </p:txBody>
      </p:sp>
      <p:pic>
        <p:nvPicPr>
          <p:cNvPr id="4" name="Picture 3"/>
          <p:cNvPicPr>
            <a:picLocks noChangeAspect="1"/>
          </p:cNvPicPr>
          <p:nvPr userDrawn="1"/>
        </p:nvPicPr>
        <p:blipFill>
          <a:blip r:embed="rId5" cstate="print"/>
          <a:stretch>
            <a:fillRect/>
          </a:stretch>
        </p:blipFill>
        <p:spPr>
          <a:xfrm>
            <a:off x="134354" y="6217865"/>
            <a:ext cx="2255716" cy="640135"/>
          </a:xfrm>
          <a:prstGeom prst="rect">
            <a:avLst/>
          </a:prstGeom>
        </p:spPr>
      </p:pic>
      <p:pic>
        <p:nvPicPr>
          <p:cNvPr id="9" name="Picture 8"/>
          <p:cNvPicPr>
            <a:picLocks noChangeAspect="1"/>
          </p:cNvPicPr>
          <p:nvPr userDrawn="1"/>
        </p:nvPicPr>
        <p:blipFill>
          <a:blip r:embed="rId6" cstate="print"/>
          <a:stretch>
            <a:fillRect/>
          </a:stretch>
        </p:blipFill>
        <p:spPr>
          <a:xfrm>
            <a:off x="2782044" y="6303215"/>
            <a:ext cx="5834378" cy="469433"/>
          </a:xfrm>
          <a:prstGeom prst="rect">
            <a:avLst/>
          </a:prstGeom>
        </p:spPr>
      </p:pic>
      <p:pic>
        <p:nvPicPr>
          <p:cNvPr id="8" name="Picture 7"/>
          <p:cNvPicPr>
            <a:picLocks noChangeAspect="1"/>
          </p:cNvPicPr>
          <p:nvPr userDrawn="1"/>
        </p:nvPicPr>
        <p:blipFill>
          <a:blip r:embed="rId7" cstate="print"/>
          <a:stretch>
            <a:fillRect/>
          </a:stretch>
        </p:blipFill>
        <p:spPr>
          <a:xfrm>
            <a:off x="10126860" y="6303215"/>
            <a:ext cx="1414395" cy="475529"/>
          </a:xfrm>
          <a:prstGeom prst="rect">
            <a:avLst/>
          </a:prstGeom>
        </p:spPr>
      </p:pic>
      <p:cxnSp>
        <p:nvCxnSpPr>
          <p:cNvPr id="13" name="Straight Connector 12"/>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835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rmAutofit/>
          </a:bodyPr>
          <a:lstStyle>
            <a:lvl1pPr>
              <a:lnSpc>
                <a:spcPct val="84000"/>
              </a:lnSpc>
              <a:defRPr sz="4799" baseline="0">
                <a:solidFill>
                  <a:schemeClr val="bg2"/>
                </a:solidFill>
              </a:defRPr>
            </a:lvl1pPr>
          </a:lstStyle>
          <a:p>
            <a:r>
              <a:rPr lang="en-US" dirty="0"/>
              <a:t>Click to edit Master title style</a:t>
            </a:r>
          </a:p>
        </p:txBody>
      </p:sp>
      <p:sp>
        <p:nvSpPr>
          <p:cNvPr id="3" name="Picture Placeholder 2"/>
          <p:cNvSpPr>
            <a:spLocks noGrp="1" noChangeAspect="1"/>
          </p:cNvSpPr>
          <p:nvPr>
            <p:ph type="pic" idx="1"/>
          </p:nvPr>
        </p:nvSpPr>
        <p:spPr>
          <a:xfrm>
            <a:off x="5530679" y="1"/>
            <a:ext cx="6658146" cy="6857999"/>
          </a:xfrm>
        </p:spPr>
        <p:txBody>
          <a:bodyPr anchor="t">
            <a:normAutofit/>
          </a:bodyPr>
          <a:lstStyle>
            <a:lvl1pPr marL="0" indent="0">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723711" y="2855968"/>
            <a:ext cx="3854716" cy="3011432"/>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81761" y="6453574"/>
            <a:ext cx="1595876" cy="404614"/>
          </a:xfrm>
        </p:spPr>
        <p:txBody>
          <a:bodyPr/>
          <a:lstStyle>
            <a:lvl1pPr>
              <a:defRPr>
                <a:solidFill>
                  <a:schemeClr val="tx2"/>
                </a:solidFill>
              </a:defRPr>
            </a:lvl1pPr>
          </a:lstStyle>
          <a:p>
            <a:fld id="{C014DD1E-5D91-48A3-AD6D-45FBA980D106}" type="slidenum">
              <a:rPr lang="en-GB" smtClean="0"/>
              <a:pPr/>
              <a:t>‹#›</a:t>
            </a:fld>
            <a:endParaRPr lang="en-GB"/>
          </a:p>
        </p:txBody>
      </p:sp>
      <p:sp>
        <p:nvSpPr>
          <p:cNvPr id="9" name="Rectangle 8"/>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cstate="print"/>
          <a:stretch>
            <a:fillRect/>
          </a:stretch>
        </p:blipFill>
        <p:spPr>
          <a:xfrm>
            <a:off x="10683689" y="95971"/>
            <a:ext cx="1414395" cy="475529"/>
          </a:xfrm>
          <a:prstGeom prst="rect">
            <a:avLst/>
          </a:prstGeom>
        </p:spPr>
      </p:pic>
      <p:pic>
        <p:nvPicPr>
          <p:cNvPr id="5" name="Picture 4"/>
          <p:cNvPicPr>
            <a:picLocks noChangeAspect="1"/>
          </p:cNvPicPr>
          <p:nvPr userDrawn="1"/>
        </p:nvPicPr>
        <p:blipFill>
          <a:blip r:embed="rId3" cstate="print"/>
          <a:stretch>
            <a:fillRect/>
          </a:stretch>
        </p:blipFill>
        <p:spPr>
          <a:xfrm>
            <a:off x="5759219" y="6309320"/>
            <a:ext cx="5303745" cy="426738"/>
          </a:xfrm>
          <a:prstGeom prst="rect">
            <a:avLst/>
          </a:prstGeom>
        </p:spPr>
      </p:pic>
    </p:spTree>
    <p:extLst>
      <p:ext uri="{BB962C8B-B14F-4D97-AF65-F5344CB8AC3E}">
        <p14:creationId xmlns:p14="http://schemas.microsoft.com/office/powerpoint/2010/main" val="241633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243" y="2295526"/>
            <a:ext cx="9598700" cy="3571875"/>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892811" y="6453386"/>
            <a:ext cx="6279194" cy="404614"/>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C014DD1E-5D91-48A3-AD6D-45FBA980D106}" type="slidenum">
              <a:rPr lang="en-GB" smtClean="0"/>
              <a:pPr/>
              <a:t>‹#›</a:t>
            </a:fld>
            <a:endParaRPr lang="en-GB"/>
          </a:p>
        </p:txBody>
      </p:sp>
      <p:pic>
        <p:nvPicPr>
          <p:cNvPr id="8" name="Picture 7"/>
          <p:cNvPicPr>
            <a:picLocks noChangeAspect="1"/>
          </p:cNvPicPr>
          <p:nvPr userDrawn="1"/>
        </p:nvPicPr>
        <p:blipFill>
          <a:blip r:embed="rId2" cstate="print"/>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0578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4062" y="624156"/>
            <a:ext cx="1565358"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243" y="624156"/>
            <a:ext cx="8177511" cy="5243244"/>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pPr/>
              <a:t>‹#›</a:t>
            </a:fld>
            <a:endParaRPr lang="en-GB"/>
          </a:p>
        </p:txBody>
      </p:sp>
      <p:pic>
        <p:nvPicPr>
          <p:cNvPr id="5" name="Picture 4"/>
          <p:cNvPicPr>
            <a:picLocks noChangeAspect="1"/>
          </p:cNvPicPr>
          <p:nvPr userDrawn="1"/>
        </p:nvPicPr>
        <p:blipFill>
          <a:blip r:embed="rId2" cstate="print"/>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91861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C014DD1E-5D91-48A3-AD6D-45FBA980D106}" type="slidenum">
              <a:rPr lang="en-GB" smtClean="0"/>
              <a:pPr/>
              <a:t>‹#›</a:t>
            </a:fld>
            <a:endParaRPr lang="en-GB"/>
          </a:p>
        </p:txBody>
      </p:sp>
      <p:pic>
        <p:nvPicPr>
          <p:cNvPr id="4" name="Picture 3"/>
          <p:cNvPicPr>
            <a:picLocks noChangeAspect="1"/>
          </p:cNvPicPr>
          <p:nvPr userDrawn="1"/>
        </p:nvPicPr>
        <p:blipFill>
          <a:blip r:embed="rId2" cstate="print"/>
          <a:stretch>
            <a:fillRect/>
          </a:stretch>
        </p:blipFill>
        <p:spPr>
          <a:xfrm>
            <a:off x="10572236" y="210271"/>
            <a:ext cx="1414395" cy="475529"/>
          </a:xfrm>
          <a:prstGeom prst="rect">
            <a:avLst/>
          </a:prstGeom>
        </p:spPr>
      </p:pic>
    </p:spTree>
    <p:extLst>
      <p:ext uri="{BB962C8B-B14F-4D97-AF65-F5344CB8AC3E}">
        <p14:creationId xmlns:p14="http://schemas.microsoft.com/office/powerpoint/2010/main" val="146601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lum bright="70000" contrast="-70000"/>
          </a:blip>
          <a:stretch>
            <a:fillRect/>
          </a:stretch>
        </p:blipFill>
        <p:spPr>
          <a:xfrm>
            <a:off x="0" y="0"/>
            <a:ext cx="12188826" cy="6201541"/>
          </a:xfrm>
          <a:prstGeom prst="rect">
            <a:avLst/>
          </a:prstGeom>
        </p:spPr>
      </p:pic>
      <p:sp>
        <p:nvSpPr>
          <p:cNvPr id="2" name="Title 1"/>
          <p:cNvSpPr>
            <a:spLocks noGrp="1"/>
          </p:cNvSpPr>
          <p:nvPr>
            <p:ph type="title"/>
          </p:nvPr>
        </p:nvSpPr>
        <p:spPr>
          <a:xfrm>
            <a:off x="1254026" y="1222953"/>
            <a:ext cx="9610468" cy="2885338"/>
          </a:xfrm>
        </p:spPr>
        <p:txBody>
          <a:bodyPr anchor="b">
            <a:normAutofit/>
          </a:bodyPr>
          <a:lstStyle>
            <a:lvl1pPr algn="r">
              <a:defRPr sz="7198" cap="all" baseline="0">
                <a:solidFill>
                  <a:srgbClr val="004680"/>
                </a:solidFill>
              </a:defRPr>
            </a:lvl1pPr>
          </a:lstStyle>
          <a:p>
            <a:r>
              <a:rPr lang="en-US" dirty="0"/>
              <a:t>Click to edit Master title style</a:t>
            </a:r>
          </a:p>
        </p:txBody>
      </p:sp>
      <p:sp>
        <p:nvSpPr>
          <p:cNvPr id="3" name="Text Placeholder 2"/>
          <p:cNvSpPr>
            <a:spLocks noGrp="1"/>
          </p:cNvSpPr>
          <p:nvPr>
            <p:ph type="body" idx="1"/>
          </p:nvPr>
        </p:nvSpPr>
        <p:spPr>
          <a:xfrm>
            <a:off x="1254026" y="4198958"/>
            <a:ext cx="9610468" cy="1143324"/>
          </a:xfrm>
        </p:spPr>
        <p:txBody>
          <a:bodyPr/>
          <a:lstStyle>
            <a:lvl1pPr marL="0" indent="0" algn="r">
              <a:lnSpc>
                <a:spcPct val="112000"/>
              </a:lnSpc>
              <a:spcBef>
                <a:spcPts val="0"/>
              </a:spcBef>
              <a:spcAft>
                <a:spcPts val="0"/>
              </a:spcAft>
              <a:buNone/>
              <a:defRPr sz="2399">
                <a:solidFill>
                  <a:srgbClr val="004680"/>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a:xfrm>
            <a:off x="9828123" y="6453386"/>
            <a:ext cx="1595876" cy="404614"/>
          </a:xfrm>
        </p:spPr>
        <p:txBody>
          <a:bodyPr/>
          <a:lstStyle>
            <a:lvl1pPr>
              <a:defRPr>
                <a:solidFill>
                  <a:schemeClr val="tx2"/>
                </a:solidFill>
              </a:defRPr>
            </a:lvl1pPr>
          </a:lstStyle>
          <a:p>
            <a:fld id="{C014DD1E-5D91-48A3-AD6D-45FBA980D106}" type="slidenum">
              <a:rPr lang="en-GB" smtClean="0"/>
              <a:pPr/>
              <a:t>‹#›</a:t>
            </a:fld>
            <a:endParaRPr lang="en-GB"/>
          </a:p>
        </p:txBody>
      </p:sp>
      <p:pic>
        <p:nvPicPr>
          <p:cNvPr id="4" name="Picture 3"/>
          <p:cNvPicPr>
            <a:picLocks noChangeAspect="1"/>
          </p:cNvPicPr>
          <p:nvPr userDrawn="1"/>
        </p:nvPicPr>
        <p:blipFill>
          <a:blip r:embed="rId3" cstate="print"/>
          <a:stretch>
            <a:fillRect/>
          </a:stretch>
        </p:blipFill>
        <p:spPr>
          <a:xfrm>
            <a:off x="10618693" y="260648"/>
            <a:ext cx="1414395" cy="475529"/>
          </a:xfrm>
          <a:prstGeom prst="rect">
            <a:avLst/>
          </a:prstGeom>
        </p:spPr>
      </p:pic>
      <p:cxnSp>
        <p:nvCxnSpPr>
          <p:cNvPr id="9" name="Straight Connector 8"/>
          <p:cNvCxnSpPr/>
          <p:nvPr userDrawn="1"/>
        </p:nvCxnSpPr>
        <p:spPr>
          <a:xfrm>
            <a:off x="0" y="6201541"/>
            <a:ext cx="12188825" cy="0"/>
          </a:xfrm>
          <a:prstGeom prst="line">
            <a:avLst/>
          </a:prstGeom>
          <a:ln w="66675">
            <a:solidFill>
              <a:srgbClr val="00468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4" cstate="print"/>
          <a:stretch>
            <a:fillRect/>
          </a:stretch>
        </p:blipFill>
        <p:spPr>
          <a:xfrm>
            <a:off x="2998068" y="6289298"/>
            <a:ext cx="5834378" cy="469433"/>
          </a:xfrm>
          <a:prstGeom prst="rect">
            <a:avLst/>
          </a:prstGeom>
          <a:solidFill>
            <a:schemeClr val="tx2"/>
          </a:solidFill>
          <a:ln>
            <a:solidFill>
              <a:srgbClr val="004680"/>
            </a:solidFill>
            <a:bevel/>
          </a:ln>
        </p:spPr>
      </p:pic>
    </p:spTree>
    <p:extLst>
      <p:ext uri="{BB962C8B-B14F-4D97-AF65-F5344CB8AC3E}">
        <p14:creationId xmlns:p14="http://schemas.microsoft.com/office/powerpoint/2010/main" val="31219649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243" y="2286000"/>
            <a:ext cx="4446628"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3704" y="2286000"/>
            <a:ext cx="4446628"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C014DD1E-5D91-48A3-AD6D-45FBA980D106}" type="slidenum">
              <a:rPr lang="en-GB" smtClean="0"/>
              <a:pPr/>
              <a:t>‹#›</a:t>
            </a:fld>
            <a:endParaRPr lang="en-GB"/>
          </a:p>
        </p:txBody>
      </p:sp>
      <p:pic>
        <p:nvPicPr>
          <p:cNvPr id="6" name="Picture 5"/>
          <p:cNvPicPr>
            <a:picLocks noChangeAspect="1"/>
          </p:cNvPicPr>
          <p:nvPr userDrawn="1"/>
        </p:nvPicPr>
        <p:blipFill>
          <a:blip r:embed="rId2" cstate="print"/>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55034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243" y="685800"/>
            <a:ext cx="95987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243"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243"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315" y="2340864"/>
            <a:ext cx="4442827" cy="823912"/>
          </a:xfrm>
        </p:spPr>
        <p:txBody>
          <a:bodyPr anchor="b">
            <a:noAutofit/>
          </a:bodyPr>
          <a:lstStyle>
            <a:lvl1pPr marL="0" indent="0">
              <a:lnSpc>
                <a:spcPct val="84000"/>
              </a:lnSpc>
              <a:spcBef>
                <a:spcPts val="0"/>
              </a:spcBef>
              <a:spcAft>
                <a:spcPts val="0"/>
              </a:spcAft>
              <a:buNone/>
              <a:defRPr sz="2999" b="0"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3315" y="3305208"/>
            <a:ext cx="4442827"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C014DD1E-5D91-48A3-AD6D-45FBA980D106}" type="slidenum">
              <a:rPr lang="en-GB" smtClean="0"/>
              <a:pPr/>
              <a:t>‹#›</a:t>
            </a:fld>
            <a:endParaRPr lang="en-GB"/>
          </a:p>
        </p:txBody>
      </p:sp>
      <p:pic>
        <p:nvPicPr>
          <p:cNvPr id="8" name="Picture 7"/>
          <p:cNvPicPr>
            <a:picLocks noChangeAspect="1"/>
          </p:cNvPicPr>
          <p:nvPr userDrawn="1"/>
        </p:nvPicPr>
        <p:blipFill>
          <a:blip r:embed="rId2" cstate="print"/>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723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C014DD1E-5D91-48A3-AD6D-45FBA980D106}" type="slidenum">
              <a:rPr lang="en-GB" smtClean="0"/>
              <a:pPr/>
              <a:t>‹#›</a:t>
            </a:fld>
            <a:endParaRPr lang="en-GB"/>
          </a:p>
        </p:txBody>
      </p:sp>
      <p:pic>
        <p:nvPicPr>
          <p:cNvPr id="7" name="Picture 6"/>
          <p:cNvPicPr>
            <a:picLocks noChangeAspect="1"/>
          </p:cNvPicPr>
          <p:nvPr userDrawn="1"/>
        </p:nvPicPr>
        <p:blipFill>
          <a:blip r:embed="rId2" cstate="print"/>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5805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pPr/>
              <a:t>‹#›</a:t>
            </a:fld>
            <a:endParaRPr lang="en-GB"/>
          </a:p>
        </p:txBody>
      </p:sp>
      <p:pic>
        <p:nvPicPr>
          <p:cNvPr id="3" name="Picture 2"/>
          <p:cNvPicPr>
            <a:picLocks noChangeAspect="1"/>
          </p:cNvPicPr>
          <p:nvPr userDrawn="1"/>
        </p:nvPicPr>
        <p:blipFill>
          <a:blip r:embed="rId2" cstate="print"/>
          <a:stretch>
            <a:fillRect/>
          </a:stretch>
        </p:blipFill>
        <p:spPr>
          <a:xfrm>
            <a:off x="10683689" y="95971"/>
            <a:ext cx="1414395" cy="475529"/>
          </a:xfrm>
          <a:prstGeom prst="rect">
            <a:avLst/>
          </a:prstGeom>
        </p:spPr>
      </p:pic>
    </p:spTree>
    <p:extLst>
      <p:ext uri="{BB962C8B-B14F-4D97-AF65-F5344CB8AC3E}">
        <p14:creationId xmlns:p14="http://schemas.microsoft.com/office/powerpoint/2010/main" val="108579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TextBox 4"/>
          <p:cNvSpPr txBox="1"/>
          <p:nvPr userDrawn="1"/>
        </p:nvSpPr>
        <p:spPr>
          <a:xfrm>
            <a:off x="1295128" y="2505902"/>
            <a:ext cx="9790538" cy="1446550"/>
          </a:xfrm>
          <a:prstGeom prst="rect">
            <a:avLst/>
          </a:prstGeom>
          <a:noFill/>
        </p:spPr>
        <p:txBody>
          <a:bodyPr wrap="square" rtlCol="0">
            <a:spAutoFit/>
          </a:bodyPr>
          <a:lstStyle/>
          <a:p>
            <a:pPr algn="ctr"/>
            <a:r>
              <a:rPr lang="en-GB" sz="1800" kern="1200" dirty="0">
                <a:solidFill>
                  <a:schemeClr val="tx1"/>
                </a:solidFill>
                <a:effectLst/>
                <a:latin typeface="+mn-lt"/>
                <a:ea typeface="+mn-ea"/>
                <a:cs typeface="+mn-cs"/>
              </a:rPr>
              <a:t>This learning module has been developed as part of an</a:t>
            </a:r>
            <a:r>
              <a:rPr lang="en-GB" sz="1800" kern="1200" baseline="0" dirty="0">
                <a:solidFill>
                  <a:schemeClr val="tx1"/>
                </a:solidFill>
                <a:effectLst/>
                <a:latin typeface="+mn-lt"/>
                <a:ea typeface="+mn-ea"/>
                <a:cs typeface="+mn-cs"/>
              </a:rPr>
              <a:t> Erasmus+ KA2 project </a:t>
            </a:r>
          </a:p>
          <a:p>
            <a:pPr algn="ctr"/>
            <a:r>
              <a:rPr lang="en-US" sz="1800" b="1" dirty="0"/>
              <a:t>INTERCULTURAL CARE IN THE SOCIAL AND HEALTHCARE SECTOR (I-CARE)</a:t>
            </a:r>
          </a:p>
          <a:p>
            <a:pPr algn="ctr"/>
            <a:r>
              <a:rPr lang="en-GB" sz="1800" b="0" i="0" kern="1200" baseline="0" dirty="0">
                <a:solidFill>
                  <a:schemeClr val="tx1"/>
                </a:solidFill>
                <a:effectLst/>
                <a:latin typeface="+mn-lt"/>
                <a:ea typeface="+mn-ea"/>
                <a:cs typeface="+mn-cs"/>
              </a:rPr>
              <a:t>and</a:t>
            </a:r>
            <a:r>
              <a:rPr lang="en-GB" sz="1800" kern="1200" dirty="0">
                <a:solidFill>
                  <a:schemeClr val="tx1"/>
                </a:solidFill>
                <a:effectLst/>
                <a:latin typeface="+mn-lt"/>
                <a:ea typeface="+mn-ea"/>
                <a:cs typeface="+mn-cs"/>
              </a:rPr>
              <a:t> is funded with support from the European Commission.</a:t>
            </a:r>
          </a:p>
          <a:p>
            <a:pPr algn="just"/>
            <a:endParaRPr lang="en-GB" sz="1800" kern="1200" dirty="0">
              <a:solidFill>
                <a:schemeClr val="tx1"/>
              </a:solidFill>
              <a:effectLst/>
              <a:latin typeface="+mn-lt"/>
              <a:ea typeface="+mn-ea"/>
              <a:cs typeface="+mn-cs"/>
            </a:endParaRPr>
          </a:p>
          <a:p>
            <a:pPr algn="just"/>
            <a:endParaRPr lang="en-GB" sz="1600" kern="1200" dirty="0">
              <a:solidFill>
                <a:schemeClr val="tx1"/>
              </a:solidFill>
              <a:effectLst/>
              <a:latin typeface="+mn-lt"/>
              <a:ea typeface="+mn-ea"/>
              <a:cs typeface="+mn-cs"/>
            </a:endParaRPr>
          </a:p>
        </p:txBody>
      </p:sp>
      <p:pic>
        <p:nvPicPr>
          <p:cNvPr id="2" name="Picture 1"/>
          <p:cNvPicPr>
            <a:picLocks noChangeAspect="1"/>
          </p:cNvPicPr>
          <p:nvPr userDrawn="1"/>
        </p:nvPicPr>
        <p:blipFill>
          <a:blip r:embed="rId2" cstate="print"/>
          <a:stretch>
            <a:fillRect/>
          </a:stretch>
        </p:blipFill>
        <p:spPr>
          <a:xfrm>
            <a:off x="10255476" y="188640"/>
            <a:ext cx="1660379" cy="487722"/>
          </a:xfrm>
          <a:prstGeom prst="rect">
            <a:avLst/>
          </a:prstGeom>
        </p:spPr>
      </p:pic>
      <p:sp>
        <p:nvSpPr>
          <p:cNvPr id="3" name="TextBox 2"/>
          <p:cNvSpPr txBox="1"/>
          <p:nvPr userDrawn="1"/>
        </p:nvSpPr>
        <p:spPr>
          <a:xfrm>
            <a:off x="3298539" y="4797152"/>
            <a:ext cx="5783717" cy="923330"/>
          </a:xfrm>
          <a:prstGeom prst="rect">
            <a:avLst/>
          </a:prstGeom>
          <a:noFill/>
        </p:spPr>
        <p:txBody>
          <a:bodyPr wrap="square" rtlCol="0">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GB" sz="1800" i="1" kern="1200" dirty="0">
                <a:solidFill>
                  <a:schemeClr val="tx1"/>
                </a:solidFill>
                <a:effectLst/>
                <a:latin typeface="+mn-lt"/>
                <a:ea typeface="+mn-ea"/>
                <a:cs typeface="+mn-cs"/>
              </a:rPr>
              <a:t>This publication reflects the views of the authors only, and the Commission cannot be held responsible for any use which may be made of the information contained therein</a:t>
            </a:r>
            <a:r>
              <a:rPr lang="en-GB" sz="1800" kern="1200" dirty="0">
                <a:solidFill>
                  <a:schemeClr val="tx1"/>
                </a:solidFill>
                <a:effectLst/>
                <a:latin typeface="+mn-lt"/>
                <a:ea typeface="+mn-ea"/>
                <a:cs typeface="+mn-cs"/>
              </a:rPr>
              <a:t>.</a:t>
            </a:r>
          </a:p>
        </p:txBody>
      </p:sp>
      <p:sp>
        <p:nvSpPr>
          <p:cNvPr id="7" name="Slide Number Placeholder 3"/>
          <p:cNvSpPr>
            <a:spLocks noGrp="1"/>
          </p:cNvSpPr>
          <p:nvPr>
            <p:ph type="sldNum" sz="quarter" idx="12"/>
          </p:nvPr>
        </p:nvSpPr>
        <p:spPr>
          <a:xfrm>
            <a:off x="10486900" y="6414532"/>
            <a:ext cx="1595876" cy="404614"/>
          </a:xfrm>
        </p:spPr>
        <p:txBody>
          <a:bodyPr/>
          <a:lstStyle/>
          <a:p>
            <a:fld id="{C014DD1E-5D91-48A3-AD6D-45FBA980D106}" type="slidenum">
              <a:rPr lang="en-GB" smtClean="0"/>
              <a:pPr/>
              <a:t>‹#›</a:t>
            </a:fld>
            <a:endParaRPr lang="en-GB"/>
          </a:p>
        </p:txBody>
      </p:sp>
    </p:spTree>
    <p:extLst>
      <p:ext uri="{BB962C8B-B14F-4D97-AF65-F5344CB8AC3E}">
        <p14:creationId xmlns:p14="http://schemas.microsoft.com/office/powerpoint/2010/main" val="144562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0" y="376"/>
            <a:ext cx="5302139" cy="6857624"/>
          </a:xfrm>
          <a:prstGeom prst="rect">
            <a:avLst/>
          </a:prstGeom>
          <a:solidFill>
            <a:srgbClr val="0046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711" y="685800"/>
            <a:ext cx="3854716" cy="2157884"/>
          </a:xfrm>
        </p:spPr>
        <p:txBody>
          <a:bodyPr anchor="t">
            <a:noAutofit/>
          </a:bodyPr>
          <a:lstStyle>
            <a:lvl1pPr>
              <a:lnSpc>
                <a:spcPct val="84000"/>
              </a:lnSpc>
              <a:defRPr sz="4799" baseline="0">
                <a:solidFill>
                  <a:schemeClr val="bg2"/>
                </a:solidFill>
              </a:defRPr>
            </a:lvl1pPr>
          </a:lstStyle>
          <a:p>
            <a:r>
              <a:rPr lang="en-US" dirty="0"/>
              <a:t>Click to edit Master title style</a:t>
            </a:r>
          </a:p>
        </p:txBody>
      </p:sp>
      <p:sp>
        <p:nvSpPr>
          <p:cNvPr id="3" name="Content Placeholder 2"/>
          <p:cNvSpPr>
            <a:spLocks noGrp="1"/>
          </p:cNvSpPr>
          <p:nvPr>
            <p:ph idx="1"/>
          </p:nvPr>
        </p:nvSpPr>
        <p:spPr>
          <a:xfrm>
            <a:off x="6254391" y="685801"/>
            <a:ext cx="5210723" cy="5175250"/>
          </a:xfrm>
        </p:spPr>
        <p:txBody>
          <a:bodyPr/>
          <a:lstStyle>
            <a:lvl1pPr>
              <a:defRPr sz="1999">
                <a:solidFill>
                  <a:schemeClr val="tx2"/>
                </a:solidFill>
              </a:defRPr>
            </a:lvl1pPr>
            <a:lvl2pPr>
              <a:defRPr sz="1999">
                <a:solidFill>
                  <a:schemeClr val="tx2"/>
                </a:solidFill>
              </a:defRPr>
            </a:lvl2pPr>
            <a:lvl3pPr>
              <a:defRPr sz="1799">
                <a:solidFill>
                  <a:schemeClr val="tx2"/>
                </a:solidFill>
              </a:defRPr>
            </a:lvl3pPr>
            <a:lvl4pPr>
              <a:defRPr sz="1799">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23711" y="2856344"/>
            <a:ext cx="3854716" cy="3011056"/>
          </a:xfrm>
        </p:spPr>
        <p:txBody>
          <a:bodyPr/>
          <a:lstStyle>
            <a:lvl1pPr marL="0" indent="0">
              <a:lnSpc>
                <a:spcPct val="113000"/>
              </a:lnSpc>
              <a:spcBef>
                <a:spcPts val="0"/>
              </a:spcBef>
              <a:spcAft>
                <a:spcPts val="1500"/>
              </a:spcAft>
              <a:buNone/>
              <a:defRPr sz="1600">
                <a:solidFill>
                  <a:schemeClr val="bg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10548586" y="6420976"/>
            <a:ext cx="1595876" cy="404614"/>
          </a:xfrm>
        </p:spPr>
        <p:txBody>
          <a:bodyPr/>
          <a:lstStyle>
            <a:lvl1pPr>
              <a:defRPr>
                <a:solidFill>
                  <a:schemeClr val="tx2"/>
                </a:solidFill>
              </a:defRPr>
            </a:lvl1pPr>
          </a:lstStyle>
          <a:p>
            <a:fld id="{C014DD1E-5D91-48A3-AD6D-45FBA980D106}" type="slidenum">
              <a:rPr lang="en-GB" smtClean="0"/>
              <a:pPr/>
              <a:t>‹#›</a:t>
            </a:fld>
            <a:endParaRPr lang="en-GB"/>
          </a:p>
        </p:txBody>
      </p:sp>
      <p:sp>
        <p:nvSpPr>
          <p:cNvPr id="9" name="Rectangle 8"/>
          <p:cNvSpPr/>
          <p:nvPr/>
        </p:nvSpPr>
        <p:spPr>
          <a:xfrm>
            <a:off x="5302139"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userDrawn="1"/>
        </p:nvPicPr>
        <p:blipFill>
          <a:blip r:embed="rId2" cstate="print"/>
          <a:stretch>
            <a:fillRect/>
          </a:stretch>
        </p:blipFill>
        <p:spPr>
          <a:xfrm>
            <a:off x="10683689" y="95971"/>
            <a:ext cx="1414395" cy="475529"/>
          </a:xfrm>
          <a:prstGeom prst="rect">
            <a:avLst/>
          </a:prstGeom>
        </p:spPr>
      </p:pic>
      <p:pic>
        <p:nvPicPr>
          <p:cNvPr id="12" name="Picture 11"/>
          <p:cNvPicPr>
            <a:picLocks noChangeAspect="1"/>
          </p:cNvPicPr>
          <p:nvPr userDrawn="1"/>
        </p:nvPicPr>
        <p:blipFill>
          <a:blip r:embed="rId3" cstate="print"/>
          <a:stretch>
            <a:fillRect/>
          </a:stretch>
        </p:blipFill>
        <p:spPr>
          <a:xfrm>
            <a:off x="5806800" y="6309320"/>
            <a:ext cx="5531612" cy="445073"/>
          </a:xfrm>
          <a:prstGeom prst="rect">
            <a:avLst/>
          </a:prstGeom>
        </p:spPr>
      </p:pic>
    </p:spTree>
    <p:extLst>
      <p:ext uri="{BB962C8B-B14F-4D97-AF65-F5344CB8AC3E}">
        <p14:creationId xmlns:p14="http://schemas.microsoft.com/office/powerpoint/2010/main" val="53157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243" y="685800"/>
            <a:ext cx="9598700" cy="1485900"/>
          </a:xfrm>
          <a:prstGeom prst="rect">
            <a:avLst/>
          </a:prstGeom>
        </p:spPr>
        <p:txBody>
          <a:bodyPr vert="horz" lIns="91440" tIns="45720" rIns="91440" bIns="45720" rtlCol="0" anchor="t">
            <a:normAutofit/>
          </a:bodyPr>
          <a:lstStyle/>
          <a:p>
            <a:r>
              <a:rPr lang="en-US"/>
              <a:t>Klicken Sie hier, um den Master-Titelstil zu bearbeiten </a:t>
            </a:r>
            <a:endParaRPr lang="en-US" dirty="0"/>
          </a:p>
        </p:txBody>
      </p:sp>
      <p:sp>
        <p:nvSpPr>
          <p:cNvPr id="3" name="Text Placeholder 2"/>
          <p:cNvSpPr>
            <a:spLocks noGrp="1"/>
          </p:cNvSpPr>
          <p:nvPr>
            <p:ph type="body" idx="1"/>
          </p:nvPr>
        </p:nvSpPr>
        <p:spPr>
          <a:xfrm>
            <a:off x="1371243" y="2286000"/>
            <a:ext cx="9598700" cy="3581400"/>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6" name="Slide Number Placeholder 5"/>
          <p:cNvSpPr>
            <a:spLocks noGrp="1"/>
          </p:cNvSpPr>
          <p:nvPr>
            <p:ph type="sldNum" sz="quarter" idx="4"/>
          </p:nvPr>
        </p:nvSpPr>
        <p:spPr>
          <a:xfrm>
            <a:off x="10592949" y="6431926"/>
            <a:ext cx="1595876" cy="404614"/>
          </a:xfrm>
          <a:prstGeom prst="rect">
            <a:avLst/>
          </a:prstGeom>
        </p:spPr>
        <p:txBody>
          <a:bodyPr vert="horz" lIns="91440" tIns="45720" rIns="91440" bIns="45720" rtlCol="0" anchor="ctr"/>
          <a:lstStyle>
            <a:lvl1pPr algn="r">
              <a:defRPr sz="1200" baseline="0">
                <a:solidFill>
                  <a:schemeClr val="tx2"/>
                </a:solidFill>
              </a:defRPr>
            </a:lvl1pPr>
          </a:lstStyle>
          <a:p>
            <a:fld id="{C014DD1E-5D91-48A3-AD6D-45FBA980D106}" type="slidenum">
              <a:rPr lang="en-GB" smtClean="0"/>
              <a:pPr/>
              <a:t>‹#›</a:t>
            </a:fld>
            <a:endParaRPr lang="en-GB"/>
          </a:p>
        </p:txBody>
      </p:sp>
      <p:sp>
        <p:nvSpPr>
          <p:cNvPr id="9" name="Rectangle 8"/>
          <p:cNvSpPr/>
          <p:nvPr/>
        </p:nvSpPr>
        <p:spPr>
          <a:xfrm>
            <a:off x="477971" y="376"/>
            <a:ext cx="2285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userDrawn="1"/>
        </p:nvPicPr>
        <p:blipFill>
          <a:blip r:embed="rId14" cstate="print"/>
          <a:stretch>
            <a:fillRect/>
          </a:stretch>
        </p:blipFill>
        <p:spPr>
          <a:xfrm>
            <a:off x="702319" y="6237312"/>
            <a:ext cx="2255716" cy="640135"/>
          </a:xfrm>
          <a:prstGeom prst="rect">
            <a:avLst/>
          </a:prstGeom>
        </p:spPr>
      </p:pic>
      <p:pic>
        <p:nvPicPr>
          <p:cNvPr id="4" name="Picture 3"/>
          <p:cNvPicPr>
            <a:picLocks noChangeAspect="1"/>
          </p:cNvPicPr>
          <p:nvPr userDrawn="1"/>
        </p:nvPicPr>
        <p:blipFill>
          <a:blip r:embed="rId15" cstate="print">
            <a:clrChange>
              <a:clrFrom>
                <a:srgbClr val="D0E2DA"/>
              </a:clrFrom>
              <a:clrTo>
                <a:srgbClr val="D0E2DA">
                  <a:alpha val="0"/>
                </a:srgbClr>
              </a:clrTo>
            </a:clrChange>
          </a:blip>
          <a:stretch>
            <a:fillRect/>
          </a:stretch>
        </p:blipFill>
        <p:spPr>
          <a:xfrm>
            <a:off x="3790157" y="6350299"/>
            <a:ext cx="5832648" cy="469230"/>
          </a:xfrm>
          <a:prstGeom prst="rect">
            <a:avLst/>
          </a:prstGeom>
        </p:spPr>
      </p:pic>
    </p:spTree>
    <p:extLst>
      <p:ext uri="{BB962C8B-B14F-4D97-AF65-F5344CB8AC3E}">
        <p14:creationId xmlns:p14="http://schemas.microsoft.com/office/powerpoint/2010/main" val="15068073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80" r:id="rId8"/>
    <p:sldLayoutId id="2147483776" r:id="rId9"/>
    <p:sldLayoutId id="2147483777" r:id="rId10"/>
    <p:sldLayoutId id="2147483778" r:id="rId11"/>
    <p:sldLayoutId id="21474837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6" rtl="0" eaLnBrk="1" latinLnBrk="0" hangingPunct="1">
        <a:lnSpc>
          <a:spcPct val="89000"/>
        </a:lnSpc>
        <a:spcBef>
          <a:spcPct val="0"/>
        </a:spcBef>
        <a:buNone/>
        <a:defRPr sz="4399" kern="1200" baseline="0">
          <a:solidFill>
            <a:schemeClr val="tx2"/>
          </a:solidFill>
          <a:latin typeface="+mj-lt"/>
          <a:ea typeface="+mj-ea"/>
          <a:cs typeface="+mj-cs"/>
        </a:defRPr>
      </a:lvl1pPr>
    </p:titleStyle>
    <p:bodyStyle>
      <a:lvl1pPr marL="383933" indent="-383933" algn="l" defTabSz="914126" rtl="0" eaLnBrk="1" latinLnBrk="0" hangingPunct="1">
        <a:lnSpc>
          <a:spcPct val="94000"/>
        </a:lnSpc>
        <a:spcBef>
          <a:spcPts val="1000"/>
        </a:spcBef>
        <a:spcAft>
          <a:spcPts val="200"/>
        </a:spcAft>
        <a:buFont typeface="Franklin Gothic Book" panose="020B0503020102020204" pitchFamily="34" charset="0"/>
        <a:buChar char="■"/>
        <a:defRPr sz="1999" kern="1200" baseline="0">
          <a:solidFill>
            <a:schemeClr val="tx2"/>
          </a:solidFill>
          <a:latin typeface="+mn-lt"/>
          <a:ea typeface="+mn-ea"/>
          <a:cs typeface="+mn-cs"/>
        </a:defRPr>
      </a:lvl1pPr>
      <a:lvl2pPr marL="91412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999" i="1" kern="1200" baseline="0">
          <a:solidFill>
            <a:schemeClr val="tx2"/>
          </a:solidFill>
          <a:latin typeface="+mn-lt"/>
          <a:ea typeface="+mn-ea"/>
          <a:cs typeface="+mn-cs"/>
        </a:defRPr>
      </a:lvl2pPr>
      <a:lvl3pPr marL="1371189"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kern="1200" baseline="0">
          <a:solidFill>
            <a:schemeClr val="tx2"/>
          </a:solidFill>
          <a:latin typeface="+mn-lt"/>
          <a:ea typeface="+mn-ea"/>
          <a:cs typeface="+mn-cs"/>
        </a:defRPr>
      </a:lvl3pPr>
      <a:lvl4pPr marL="1828251" indent="-383933" algn="l" defTabSz="914126" rtl="0" eaLnBrk="1" latinLnBrk="0" hangingPunct="1">
        <a:lnSpc>
          <a:spcPct val="94000"/>
        </a:lnSpc>
        <a:spcBef>
          <a:spcPts val="500"/>
        </a:spcBef>
        <a:spcAft>
          <a:spcPts val="200"/>
        </a:spcAft>
        <a:buFont typeface="Franklin Gothic Book" panose="020B0503020102020204" pitchFamily="34" charset="0"/>
        <a:buChar char="–"/>
        <a:defRPr sz="1799" i="1" kern="1200" baseline="0">
          <a:solidFill>
            <a:schemeClr val="tx2"/>
          </a:solidFill>
          <a:latin typeface="+mn-lt"/>
          <a:ea typeface="+mn-ea"/>
          <a:cs typeface="+mn-cs"/>
        </a:defRPr>
      </a:lvl4pPr>
      <a:lvl5pPr marL="2285314"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2377" indent="-383933" algn="l" defTabSz="914126"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199440"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6503"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3566" indent="-383933" algn="l" defTabSz="914126"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016/j.jpain.2009.08.003" TargetMode="External"/><Relationship Id="rId2" Type="http://schemas.openxmlformats.org/officeDocument/2006/relationships/hyperlink" Target="http://www.bodyproject.eu/media/Final-anthology-mht-May2013.pdf" TargetMode="External"/><Relationship Id="rId1" Type="http://schemas.openxmlformats.org/officeDocument/2006/relationships/slideLayout" Target="../slideLayouts/slideLayout2.xml"/><Relationship Id="rId4" Type="http://schemas.openxmlformats.org/officeDocument/2006/relationships/hyperlink" Target="https://doi.org/10.1016/j.genm.2011.04.00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111/j.1526-4637.2005.05002.x" TargetMode="External"/><Relationship Id="rId2" Type="http://schemas.openxmlformats.org/officeDocument/2006/relationships/hyperlink" Target="https://doi.org/10.1053/jpmn.2000.9761" TargetMode="External"/><Relationship Id="rId1" Type="http://schemas.openxmlformats.org/officeDocument/2006/relationships/slideLayout" Target="../slideLayouts/slideLayout2.xml"/><Relationship Id="rId4" Type="http://schemas.openxmlformats.org/officeDocument/2006/relationships/hyperlink" Target="https://doi.org/10.1016/j.bjpt.2018.07.002"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UMGANG MIT SCHMERZEN</a:t>
            </a:r>
            <a:endParaRPr lang="en-GB" dirty="0"/>
          </a:p>
        </p:txBody>
      </p:sp>
      <p:sp>
        <p:nvSpPr>
          <p:cNvPr id="4" name="Slide Number Placeholder 3"/>
          <p:cNvSpPr>
            <a:spLocks noGrp="1"/>
          </p:cNvSpPr>
          <p:nvPr>
            <p:ph type="sldNum" sz="quarter" idx="12"/>
          </p:nvPr>
        </p:nvSpPr>
        <p:spPr/>
        <p:txBody>
          <a:bodyPr/>
          <a:lstStyle/>
          <a:p>
            <a:fld id="{C014DD1E-5D91-48A3-AD6D-45FBA980D106}" type="slidenum">
              <a:rPr lang="en-GB" smtClean="0"/>
              <a:pPr/>
              <a:t>1</a:t>
            </a:fld>
            <a:endParaRPr lang="en-GB"/>
          </a:p>
        </p:txBody>
      </p:sp>
      <p:sp>
        <p:nvSpPr>
          <p:cNvPr id="3" name="TextBox 2">
            <a:extLst>
              <a:ext uri="{FF2B5EF4-FFF2-40B4-BE49-F238E27FC236}">
                <a16:creationId xmlns:a16="http://schemas.microsoft.com/office/drawing/2014/main" xmlns="" id="{CBE5AC64-F079-4ABC-8963-984C3F41B9DD}"/>
              </a:ext>
            </a:extLst>
          </p:cNvPr>
          <p:cNvSpPr txBox="1"/>
          <p:nvPr/>
        </p:nvSpPr>
        <p:spPr>
          <a:xfrm>
            <a:off x="4078188" y="4365104"/>
            <a:ext cx="3888432" cy="923330"/>
          </a:xfrm>
          <a:prstGeom prst="rect">
            <a:avLst/>
          </a:prstGeom>
          <a:noFill/>
        </p:spPr>
        <p:txBody>
          <a:bodyPr wrap="square" rtlCol="0">
            <a:spAutoFit/>
          </a:bodyPr>
          <a:lstStyle/>
          <a:p>
            <a:pPr algn="ctr"/>
            <a:r>
              <a:rPr lang="en-GB" sz="5400" dirty="0" err="1">
                <a:solidFill>
                  <a:schemeClr val="bg2"/>
                </a:solidFill>
              </a:rPr>
              <a:t>Modul</a:t>
            </a:r>
            <a:r>
              <a:rPr lang="en-GB" sz="5400" dirty="0">
                <a:solidFill>
                  <a:schemeClr val="bg2"/>
                </a:solidFill>
              </a:rPr>
              <a:t> 8</a:t>
            </a:r>
          </a:p>
        </p:txBody>
      </p:sp>
    </p:spTree>
    <p:extLst>
      <p:ext uri="{BB962C8B-B14F-4D97-AF65-F5344CB8AC3E}">
        <p14:creationId xmlns:p14="http://schemas.microsoft.com/office/powerpoint/2010/main" val="274025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11F545-E388-4A1E-BCD4-7D7D45765D75}"/>
              </a:ext>
            </a:extLst>
          </p:cNvPr>
          <p:cNvSpPr>
            <a:spLocks noGrp="1"/>
          </p:cNvSpPr>
          <p:nvPr>
            <p:ph type="title"/>
          </p:nvPr>
        </p:nvSpPr>
        <p:spPr>
          <a:xfrm>
            <a:off x="1390287" y="685800"/>
            <a:ext cx="9884376" cy="870992"/>
          </a:xfrm>
        </p:spPr>
        <p:txBody>
          <a:bodyPr>
            <a:normAutofit fontScale="90000"/>
          </a:bodyPr>
          <a:lstStyle/>
          <a:p>
            <a:r>
              <a:rPr lang="en-GB" dirty="0"/>
              <a:t>Übung: Erwartungen an den Umgang mit Schmerz</a:t>
            </a:r>
          </a:p>
        </p:txBody>
      </p:sp>
      <p:pic>
        <p:nvPicPr>
          <p:cNvPr id="5" name="Picture 4">
            <a:extLst>
              <a:ext uri="{FF2B5EF4-FFF2-40B4-BE49-F238E27FC236}">
                <a16:creationId xmlns:a16="http://schemas.microsoft.com/office/drawing/2014/main" xmlns="" id="{7E5E5002-049F-4A7E-BBB7-0DE3138665D0}"/>
              </a:ext>
            </a:extLst>
          </p:cNvPr>
          <p:cNvPicPr>
            <a:picLocks noChangeAspect="1"/>
          </p:cNvPicPr>
          <p:nvPr/>
        </p:nvPicPr>
        <p:blipFill rotWithShape="1">
          <a:blip r:embed="rId2" cstate="print"/>
          <a:srcRect r="38180" b="1"/>
          <a:stretch/>
        </p:blipFill>
        <p:spPr>
          <a:xfrm>
            <a:off x="1390286" y="2401556"/>
            <a:ext cx="3210659" cy="3466681"/>
          </a:xfrm>
          <a:prstGeom prst="rect">
            <a:avLst/>
          </a:prstGeom>
        </p:spPr>
      </p:pic>
      <p:sp>
        <p:nvSpPr>
          <p:cNvPr id="3" name="Content Placeholder 2">
            <a:extLst>
              <a:ext uri="{FF2B5EF4-FFF2-40B4-BE49-F238E27FC236}">
                <a16:creationId xmlns:a16="http://schemas.microsoft.com/office/drawing/2014/main" xmlns="" id="{E14E28D7-0041-44BA-84ED-671C548E8A9F}"/>
              </a:ext>
            </a:extLst>
          </p:cNvPr>
          <p:cNvSpPr>
            <a:spLocks noGrp="1"/>
          </p:cNvSpPr>
          <p:nvPr>
            <p:ph idx="1"/>
          </p:nvPr>
        </p:nvSpPr>
        <p:spPr>
          <a:xfrm>
            <a:off x="5230316" y="1979592"/>
            <a:ext cx="6175168" cy="4310608"/>
          </a:xfrm>
        </p:spPr>
        <p:txBody>
          <a:bodyPr>
            <a:normAutofit/>
          </a:bodyPr>
          <a:lstStyle/>
          <a:p>
            <a:pPr marL="0" indent="0">
              <a:buNone/>
            </a:pPr>
            <a:r>
              <a:rPr lang="en-GB" sz="2000" dirty="0"/>
              <a:t>Welche </a:t>
            </a:r>
            <a:r>
              <a:rPr lang="en-GB" sz="2000" dirty="0" err="1"/>
              <a:t>Erwartungen</a:t>
            </a:r>
            <a:r>
              <a:rPr lang="en-GB" sz="2000" dirty="0"/>
              <a:t> </a:t>
            </a:r>
            <a:r>
              <a:rPr lang="en-GB" sz="2000" dirty="0" err="1"/>
              <a:t>gibt</a:t>
            </a:r>
            <a:r>
              <a:rPr lang="en-GB" sz="2000" dirty="0"/>
              <a:t> es </a:t>
            </a:r>
            <a:r>
              <a:rPr lang="en-GB" sz="2000" dirty="0" err="1"/>
              <a:t>jetzt</a:t>
            </a:r>
            <a:r>
              <a:rPr lang="en-GB" sz="2000" dirty="0"/>
              <a:t> es in Ihrer Familie und in Ihrer Gruppe von Gleichaltrigen in Bezug auf den Umgang mit Schmerzen? (als Erwachsene)</a:t>
            </a:r>
            <a:br>
              <a:rPr lang="en-GB" sz="2000" dirty="0"/>
            </a:br>
            <a:r>
              <a:rPr lang="en-GB" sz="2000" i="1" dirty="0" err="1"/>
              <a:t>Wählen</a:t>
            </a:r>
            <a:r>
              <a:rPr lang="en-GB" sz="2000" i="1" dirty="0"/>
              <a:t> Sie die </a:t>
            </a:r>
            <a:r>
              <a:rPr lang="en-GB" sz="2000" i="1" dirty="0" err="1"/>
              <a:t>Aussage</a:t>
            </a:r>
            <a:r>
              <a:rPr lang="en-GB" sz="2000" i="1" dirty="0"/>
              <a:t> </a:t>
            </a:r>
            <a:r>
              <a:rPr lang="en-GB" sz="2000" i="1" dirty="0" err="1"/>
              <a:t>aus</a:t>
            </a:r>
            <a:r>
              <a:rPr lang="en-GB" sz="2000" i="1" dirty="0"/>
              <a:t>, die am </a:t>
            </a:r>
            <a:r>
              <a:rPr lang="en-GB" sz="2000" i="1" dirty="0" err="1"/>
              <a:t>häufigsten</a:t>
            </a:r>
            <a:r>
              <a:rPr lang="en-GB" sz="2000" i="1" dirty="0"/>
              <a:t> auf Sie </a:t>
            </a:r>
            <a:r>
              <a:rPr lang="en-GB" sz="2000" i="1" dirty="0" err="1"/>
              <a:t>zutrifft</a:t>
            </a:r>
            <a:r>
              <a:rPr lang="en-GB" sz="2000" i="1" dirty="0"/>
              <a:t>:</a:t>
            </a:r>
          </a:p>
          <a:p>
            <a:pPr marL="0" indent="0">
              <a:lnSpc>
                <a:spcPct val="100000"/>
              </a:lnSpc>
              <a:buNone/>
            </a:pPr>
            <a:endParaRPr lang="en-GB" sz="2000" dirty="0"/>
          </a:p>
          <a:p>
            <a:pPr marL="342900" lvl="0" indent="-342900">
              <a:lnSpc>
                <a:spcPts val="1500"/>
              </a:lnSpc>
              <a:spcBef>
                <a:spcPts val="600"/>
              </a:spcBef>
              <a:buFont typeface="+mj-lt"/>
              <a:buAutoNum type="alphaLcPeriod"/>
              <a:tabLst>
                <a:tab pos="2286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Über Schmerz wurde nicht gesprochen oder diskutiert.</a:t>
            </a:r>
          </a:p>
          <a:p>
            <a:pPr marL="342900" lvl="0" indent="-342900">
              <a:lnSpc>
                <a:spcPts val="1500"/>
              </a:lnSpc>
              <a:spcBef>
                <a:spcPts val="600"/>
              </a:spcBef>
              <a:buFont typeface="+mj-lt"/>
              <a:buAutoNum type="alphaLcPeriod"/>
              <a:tabLst>
                <a:tab pos="2286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Wenn jemand Schmerzen hatte, wurde er*sie ermutigt, sie frei zu beschreiben.</a:t>
            </a:r>
          </a:p>
          <a:p>
            <a:pPr marL="342900" lvl="0" indent="-342900">
              <a:lnSpc>
                <a:spcPts val="1500"/>
              </a:lnSpc>
              <a:spcBef>
                <a:spcPts val="600"/>
              </a:spcBef>
              <a:buFont typeface="+mj-lt"/>
              <a:buAutoNum type="alphaLcPeriod"/>
              <a:tabLst>
                <a:tab pos="2286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Wenn jemand Schmerzen hatte, stöhnte er*sie laut, um zu zeigen, dass er*sie Schmerzen hatte und litt.</a:t>
            </a:r>
          </a:p>
          <a:p>
            <a:pPr marL="342900" lvl="0" indent="-342900">
              <a:lnSpc>
                <a:spcPts val="1500"/>
              </a:lnSpc>
              <a:spcBef>
                <a:spcPts val="600"/>
              </a:spcBef>
              <a:buFont typeface="+mj-lt"/>
              <a:buAutoNum type="alphaLcPeriod"/>
              <a:tabLst>
                <a:tab pos="228600" algn="l"/>
              </a:tabLst>
            </a:pPr>
            <a:r>
              <a:rPr lang="de-DE" sz="1800" dirty="0">
                <a:effectLst/>
                <a:latin typeface="Calibri" panose="020F0502020204030204" pitchFamily="34" charset="0"/>
                <a:ea typeface="Calibri" panose="020F0502020204030204" pitchFamily="34" charset="0"/>
                <a:cs typeface="Times New Roman" panose="02020603050405020304" pitchFamily="18" charset="0"/>
              </a:rPr>
              <a:t>Wenn jemand Schmerzen hatte, wurde von ihm*ihr erwartet, dass er*sie schweigend leidet und kein Aufheben macht.</a:t>
            </a:r>
          </a:p>
          <a:p>
            <a:pPr marL="457200" indent="-457200">
              <a:lnSpc>
                <a:spcPct val="100000"/>
              </a:lnSpc>
              <a:buAutoNum type="alphaLcPeriod"/>
            </a:pPr>
            <a:endParaRPr lang="en-GB" sz="1800" dirty="0"/>
          </a:p>
          <a:p>
            <a:pPr marL="0" indent="0">
              <a:buNone/>
            </a:pPr>
            <a:endParaRPr lang="en-GB" sz="1800" dirty="0"/>
          </a:p>
        </p:txBody>
      </p:sp>
      <p:sp>
        <p:nvSpPr>
          <p:cNvPr id="4" name="Slide Number Placeholder 3">
            <a:extLst>
              <a:ext uri="{FF2B5EF4-FFF2-40B4-BE49-F238E27FC236}">
                <a16:creationId xmlns:a16="http://schemas.microsoft.com/office/drawing/2014/main" xmlns="" id="{11862A76-CD7C-479E-912C-95522D1C13FD}"/>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10</a:t>
            </a:fld>
            <a:endParaRPr lang="en-GB"/>
          </a:p>
        </p:txBody>
      </p:sp>
      <p:sp>
        <p:nvSpPr>
          <p:cNvPr id="6" name="TextBox 5">
            <a:extLst>
              <a:ext uri="{FF2B5EF4-FFF2-40B4-BE49-F238E27FC236}">
                <a16:creationId xmlns:a16="http://schemas.microsoft.com/office/drawing/2014/main" xmlns="" id="{7E8B687E-0F4B-465C-AA82-0CC1C74C573B}"/>
              </a:ext>
            </a:extLst>
          </p:cNvPr>
          <p:cNvSpPr txBox="1"/>
          <p:nvPr/>
        </p:nvSpPr>
        <p:spPr>
          <a:xfrm>
            <a:off x="1743834" y="5884965"/>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351140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D4244B-A30C-4664-B9F8-4EAD47DC8603}"/>
              </a:ext>
            </a:extLst>
          </p:cNvPr>
          <p:cNvSpPr>
            <a:spLocks noGrp="1"/>
          </p:cNvSpPr>
          <p:nvPr>
            <p:ph type="title"/>
          </p:nvPr>
        </p:nvSpPr>
        <p:spPr/>
        <p:txBody>
          <a:bodyPr/>
          <a:lstStyle/>
          <a:p>
            <a:r>
              <a:rPr lang="en-GB" i="1" dirty="0" err="1"/>
              <a:t>Zusammenfassung</a:t>
            </a:r>
            <a:r>
              <a:rPr lang="en-GB" i="1" dirty="0"/>
              <a:t>/</a:t>
            </a:r>
            <a:r>
              <a:rPr lang="en-GB" i="1" dirty="0" err="1"/>
              <a:t>Merksätze</a:t>
            </a:r>
            <a:endParaRPr lang="en-GB" i="1" dirty="0"/>
          </a:p>
        </p:txBody>
      </p:sp>
      <p:sp>
        <p:nvSpPr>
          <p:cNvPr id="3" name="Content Placeholder 2">
            <a:extLst>
              <a:ext uri="{FF2B5EF4-FFF2-40B4-BE49-F238E27FC236}">
                <a16:creationId xmlns:a16="http://schemas.microsoft.com/office/drawing/2014/main" xmlns="" id="{80287CA8-6FF1-410A-936A-4D0ED64D367B}"/>
              </a:ext>
            </a:extLst>
          </p:cNvPr>
          <p:cNvSpPr>
            <a:spLocks noGrp="1"/>
          </p:cNvSpPr>
          <p:nvPr>
            <p:ph idx="1"/>
          </p:nvPr>
        </p:nvSpPr>
        <p:spPr/>
        <p:txBody>
          <a:bodyPr/>
          <a:lstStyle/>
          <a:p>
            <a:r>
              <a:rPr lang="en-GB" i="1" dirty="0"/>
              <a:t> Jeder Mensch hat eine andere Art, Schmerz auszudrücken und mit ihm umzugehen. </a:t>
            </a:r>
          </a:p>
          <a:p>
            <a:r>
              <a:rPr lang="en-GB" i="1" dirty="0" err="1"/>
              <a:t>Diese</a:t>
            </a:r>
            <a:r>
              <a:rPr lang="en-GB" i="1" dirty="0"/>
              <a:t> </a:t>
            </a:r>
            <a:r>
              <a:rPr lang="en-GB" i="1" dirty="0" err="1"/>
              <a:t>kann</a:t>
            </a:r>
            <a:r>
              <a:rPr lang="en-GB" i="1" dirty="0"/>
              <a:t> von der Persönlichkeit </a:t>
            </a:r>
            <a:r>
              <a:rPr lang="en-GB" i="1" dirty="0" err="1"/>
              <a:t>eines</a:t>
            </a:r>
            <a:r>
              <a:rPr lang="en-GB" i="1" dirty="0"/>
              <a:t> Menschen und von </a:t>
            </a:r>
            <a:r>
              <a:rPr lang="en-GB" i="1" dirty="0" err="1"/>
              <a:t>seinen</a:t>
            </a:r>
            <a:r>
              <a:rPr lang="en-GB" i="1" dirty="0"/>
              <a:t> </a:t>
            </a:r>
            <a:r>
              <a:rPr lang="en-GB" i="1" dirty="0" err="1"/>
              <a:t>kulturellen</a:t>
            </a:r>
            <a:r>
              <a:rPr lang="en-GB" i="1" dirty="0"/>
              <a:t> </a:t>
            </a:r>
            <a:r>
              <a:rPr lang="en-GB" i="1" dirty="0" err="1"/>
              <a:t>Normen</a:t>
            </a:r>
            <a:r>
              <a:rPr lang="en-GB" i="1" dirty="0"/>
              <a:t> beeinflusst werden. </a:t>
            </a:r>
          </a:p>
          <a:p>
            <a:r>
              <a:rPr lang="en-GB" i="1" dirty="0"/>
              <a:t>Menschen verwenden eine Vielzahl von Worten, um Schmerzen zu beschreiben, und diese Beschreibungen können je nach kulturellem Hintergrund unterschiedlich ausfallen.</a:t>
            </a:r>
          </a:p>
          <a:p>
            <a:r>
              <a:rPr lang="en-GB" i="1" dirty="0"/>
              <a:t>Die Fähigkeit, Schmerzen zu beschreiben, kann auch dadurch beeinflusst werden, wie eine Person die Sprache versteht, die bei einer Diagnose verwendet wird. </a:t>
            </a:r>
          </a:p>
          <a:p>
            <a:pPr marL="0" indent="0">
              <a:buNone/>
            </a:pPr>
            <a:endParaRPr lang="en-GB" dirty="0"/>
          </a:p>
        </p:txBody>
      </p:sp>
      <p:sp>
        <p:nvSpPr>
          <p:cNvPr id="4" name="Slide Number Placeholder 3">
            <a:extLst>
              <a:ext uri="{FF2B5EF4-FFF2-40B4-BE49-F238E27FC236}">
                <a16:creationId xmlns:a16="http://schemas.microsoft.com/office/drawing/2014/main" xmlns="" id="{DAC25AF7-CDC0-4C8A-A3BE-2F7F1EF5CB6D}"/>
              </a:ext>
            </a:extLst>
          </p:cNvPr>
          <p:cNvSpPr>
            <a:spLocks noGrp="1"/>
          </p:cNvSpPr>
          <p:nvPr>
            <p:ph type="sldNum" sz="quarter" idx="12"/>
          </p:nvPr>
        </p:nvSpPr>
        <p:spPr/>
        <p:txBody>
          <a:bodyPr/>
          <a:lstStyle/>
          <a:p>
            <a:fld id="{C014DD1E-5D91-48A3-AD6D-45FBA980D106}" type="slidenum">
              <a:rPr lang="en-GB" smtClean="0"/>
              <a:pPr/>
              <a:t>11</a:t>
            </a:fld>
            <a:endParaRPr lang="en-GB"/>
          </a:p>
        </p:txBody>
      </p:sp>
    </p:spTree>
    <p:extLst>
      <p:ext uri="{BB962C8B-B14F-4D97-AF65-F5344CB8AC3E}">
        <p14:creationId xmlns:p14="http://schemas.microsoft.com/office/powerpoint/2010/main" val="397556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t>KULTURELLE UNTERSCHIEDE IM UMGANG MIT SCHMERZ</a:t>
            </a:r>
          </a:p>
        </p:txBody>
      </p:sp>
      <p:sp>
        <p:nvSpPr>
          <p:cNvPr id="4" name="Slide Number Placeholder 3"/>
          <p:cNvSpPr>
            <a:spLocks noGrp="1"/>
          </p:cNvSpPr>
          <p:nvPr>
            <p:ph type="sldNum" sz="quarter" idx="12"/>
          </p:nvPr>
        </p:nvSpPr>
        <p:spPr/>
        <p:txBody>
          <a:bodyPr/>
          <a:lstStyle/>
          <a:p>
            <a:fld id="{C014DD1E-5D91-48A3-AD6D-45FBA980D106}" type="slidenum">
              <a:rPr lang="en-GB" smtClean="0"/>
              <a:pPr/>
              <a:t>12</a:t>
            </a:fld>
            <a:endParaRPr lang="en-GB"/>
          </a:p>
        </p:txBody>
      </p:sp>
    </p:spTree>
    <p:extLst>
      <p:ext uri="{BB962C8B-B14F-4D97-AF65-F5344CB8AC3E}">
        <p14:creationId xmlns:p14="http://schemas.microsoft.com/office/powerpoint/2010/main" val="299654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F407B-9BF3-4D64-992D-816C18B04FCB}"/>
              </a:ext>
            </a:extLst>
          </p:cNvPr>
          <p:cNvSpPr>
            <a:spLocks noGrp="1"/>
          </p:cNvSpPr>
          <p:nvPr>
            <p:ph type="title"/>
          </p:nvPr>
        </p:nvSpPr>
        <p:spPr>
          <a:xfrm>
            <a:off x="1371242" y="685800"/>
            <a:ext cx="3499034" cy="1485900"/>
          </a:xfrm>
        </p:spPr>
        <p:txBody>
          <a:bodyPr>
            <a:normAutofit/>
          </a:bodyPr>
          <a:lstStyle/>
          <a:p>
            <a:r>
              <a:rPr lang="en-GB" sz="3200" dirty="0" err="1"/>
              <a:t>Schmerz</a:t>
            </a:r>
            <a:r>
              <a:rPr lang="en-GB" sz="3200" dirty="0"/>
              <a:t> </a:t>
            </a:r>
            <a:r>
              <a:rPr lang="en-GB" sz="3200" dirty="0" err="1"/>
              <a:t>ausdrücken</a:t>
            </a:r>
            <a:endParaRPr lang="en-GB" sz="3400" dirty="0">
              <a:highlight>
                <a:srgbClr val="FF0000"/>
              </a:highlight>
            </a:endParaRPr>
          </a:p>
        </p:txBody>
      </p:sp>
      <p:sp>
        <p:nvSpPr>
          <p:cNvPr id="3" name="Content Placeholder 2">
            <a:extLst>
              <a:ext uri="{FF2B5EF4-FFF2-40B4-BE49-F238E27FC236}">
                <a16:creationId xmlns:a16="http://schemas.microsoft.com/office/drawing/2014/main" xmlns="" id="{89F91249-63C7-4BE9-B47A-4AC7E860678C}"/>
              </a:ext>
            </a:extLst>
          </p:cNvPr>
          <p:cNvSpPr>
            <a:spLocks noGrp="1"/>
          </p:cNvSpPr>
          <p:nvPr>
            <p:ph idx="1"/>
          </p:nvPr>
        </p:nvSpPr>
        <p:spPr>
          <a:xfrm>
            <a:off x="1371242" y="2209800"/>
            <a:ext cx="3383205" cy="2438400"/>
          </a:xfrm>
        </p:spPr>
        <p:txBody>
          <a:bodyPr>
            <a:normAutofit/>
          </a:bodyPr>
          <a:lstStyle/>
          <a:p>
            <a:pPr marL="0" indent="0">
              <a:buNone/>
            </a:pPr>
            <a:r>
              <a:rPr lang="de-DE" sz="2400" dirty="0">
                <a:effectLst/>
                <a:latin typeface="Calibri" panose="020F0502020204030204" pitchFamily="34" charset="0"/>
                <a:ea typeface="Calibri" panose="020F0502020204030204" pitchFamily="34" charset="0"/>
                <a:cs typeface="Times New Roman" panose="02020603050405020304" pitchFamily="18" charset="0"/>
              </a:rPr>
              <a:t>Zwei unterschiedliche Arten Schmerz ausdrücken oder ertragen können als </a:t>
            </a:r>
            <a:r>
              <a:rPr lang="de-DE" sz="2400" b="1" dirty="0">
                <a:effectLst/>
                <a:latin typeface="Calibri" panose="020F0502020204030204" pitchFamily="34" charset="0"/>
                <a:ea typeface="Calibri" panose="020F0502020204030204" pitchFamily="34" charset="0"/>
                <a:cs typeface="Times New Roman" panose="02020603050405020304" pitchFamily="18" charset="0"/>
              </a:rPr>
              <a:t>expressives </a:t>
            </a:r>
            <a:r>
              <a:rPr lang="de-DE" sz="2400" dirty="0">
                <a:effectLst/>
                <a:latin typeface="Calibri" panose="020F0502020204030204" pitchFamily="34" charset="0"/>
                <a:ea typeface="Calibri" panose="020F0502020204030204" pitchFamily="34" charset="0"/>
                <a:cs typeface="Times New Roman" panose="02020603050405020304" pitchFamily="18" charset="0"/>
              </a:rPr>
              <a:t>vs. </a:t>
            </a:r>
            <a:r>
              <a:rPr lang="de-DE" sz="2400" b="1" dirty="0">
                <a:effectLst/>
                <a:latin typeface="Calibri" panose="020F0502020204030204" pitchFamily="34" charset="0"/>
                <a:ea typeface="Calibri" panose="020F0502020204030204" pitchFamily="34" charset="0"/>
                <a:cs typeface="Times New Roman" panose="02020603050405020304" pitchFamily="18" charset="0"/>
              </a:rPr>
              <a:t>stoisches </a:t>
            </a:r>
            <a:r>
              <a:rPr lang="de-DE" sz="2400" dirty="0">
                <a:effectLst/>
                <a:latin typeface="Calibri" panose="020F0502020204030204" pitchFamily="34" charset="0"/>
                <a:ea typeface="Calibri" panose="020F0502020204030204" pitchFamily="34" charset="0"/>
                <a:cs typeface="Times New Roman" panose="02020603050405020304" pitchFamily="18" charset="0"/>
              </a:rPr>
              <a:t>Verhalten beschreiben werden</a:t>
            </a:r>
            <a:endParaRPr lang="en-GB" sz="2400" dirty="0"/>
          </a:p>
        </p:txBody>
      </p:sp>
      <p:sp>
        <p:nvSpPr>
          <p:cNvPr id="4" name="Slide Number Placeholder 3">
            <a:extLst>
              <a:ext uri="{FF2B5EF4-FFF2-40B4-BE49-F238E27FC236}">
                <a16:creationId xmlns:a16="http://schemas.microsoft.com/office/drawing/2014/main" xmlns="" id="{14E9B5FE-39B4-4C04-BBEC-422610EC966C}"/>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13</a:t>
            </a:fld>
            <a:endParaRPr lang="en-GB"/>
          </a:p>
        </p:txBody>
      </p:sp>
      <p:sp>
        <p:nvSpPr>
          <p:cNvPr id="6" name="TextBox 5">
            <a:extLst>
              <a:ext uri="{FF2B5EF4-FFF2-40B4-BE49-F238E27FC236}">
                <a16:creationId xmlns:a16="http://schemas.microsoft.com/office/drawing/2014/main" xmlns="" id="{C62BC86B-16A4-4EDA-A316-3C82B494B9A9}"/>
              </a:ext>
            </a:extLst>
          </p:cNvPr>
          <p:cNvSpPr txBox="1"/>
          <p:nvPr/>
        </p:nvSpPr>
        <p:spPr>
          <a:xfrm>
            <a:off x="8412480" y="5994400"/>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pic>
        <p:nvPicPr>
          <p:cNvPr id="7" name="Picture 4">
            <a:extLst>
              <a:ext uri="{FF2B5EF4-FFF2-40B4-BE49-F238E27FC236}">
                <a16:creationId xmlns:a16="http://schemas.microsoft.com/office/drawing/2014/main" xmlns="" id="{256A68DF-748B-48B6-80D2-6183574EE826}"/>
              </a:ext>
            </a:extLst>
          </p:cNvPr>
          <p:cNvPicPr>
            <a:picLocks noChangeAspect="1"/>
          </p:cNvPicPr>
          <p:nvPr/>
        </p:nvPicPr>
        <p:blipFill>
          <a:blip r:embed="rId2" cstate="print"/>
          <a:stretch>
            <a:fillRect/>
          </a:stretch>
        </p:blipFill>
        <p:spPr>
          <a:xfrm>
            <a:off x="5030156" y="662832"/>
            <a:ext cx="6515368" cy="5212294"/>
          </a:xfrm>
          <a:prstGeom prst="rect">
            <a:avLst/>
          </a:prstGeom>
        </p:spPr>
      </p:pic>
    </p:spTree>
    <p:extLst>
      <p:ext uri="{BB962C8B-B14F-4D97-AF65-F5344CB8AC3E}">
        <p14:creationId xmlns:p14="http://schemas.microsoft.com/office/powerpoint/2010/main" val="21146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F5297D-C9D2-40A3-AD3A-11793FB22D94}"/>
              </a:ext>
            </a:extLst>
          </p:cNvPr>
          <p:cNvSpPr>
            <a:spLocks noGrp="1"/>
          </p:cNvSpPr>
          <p:nvPr>
            <p:ph type="title"/>
          </p:nvPr>
        </p:nvSpPr>
        <p:spPr>
          <a:xfrm>
            <a:off x="1390287" y="685800"/>
            <a:ext cx="9884376" cy="843474"/>
          </a:xfrm>
        </p:spPr>
        <p:txBody>
          <a:bodyPr>
            <a:normAutofit/>
          </a:bodyPr>
          <a:lstStyle/>
          <a:p>
            <a:r>
              <a:rPr lang="en-US" dirty="0"/>
              <a:t>Ausdrucksstark und stoisch </a:t>
            </a:r>
            <a:endParaRPr lang="el-GR" dirty="0">
              <a:highlight>
                <a:srgbClr val="FF0000"/>
              </a:highlight>
            </a:endParaRPr>
          </a:p>
        </p:txBody>
      </p:sp>
      <p:sp>
        <p:nvSpPr>
          <p:cNvPr id="3" name="Content Placeholder 2">
            <a:extLst>
              <a:ext uri="{FF2B5EF4-FFF2-40B4-BE49-F238E27FC236}">
                <a16:creationId xmlns:a16="http://schemas.microsoft.com/office/drawing/2014/main" xmlns="" id="{79095079-34D4-4D6C-B463-61D35D128F57}"/>
              </a:ext>
            </a:extLst>
          </p:cNvPr>
          <p:cNvSpPr>
            <a:spLocks noGrp="1"/>
          </p:cNvSpPr>
          <p:nvPr>
            <p:ph idx="1"/>
          </p:nvPr>
        </p:nvSpPr>
        <p:spPr>
          <a:xfrm>
            <a:off x="1390286" y="1772816"/>
            <a:ext cx="6175168" cy="4094584"/>
          </a:xfrm>
        </p:spPr>
        <p:txBody>
          <a:bodyPr>
            <a:normAutofit lnSpcReduction="10000"/>
          </a:bodyPr>
          <a:lstStyle/>
          <a:p>
            <a:pPr marL="0" indent="0">
              <a:buNone/>
            </a:pPr>
            <a:r>
              <a:rPr lang="de-DE" sz="2000" dirty="0">
                <a:effectLst/>
                <a:latin typeface="Calibri" panose="020F0502020204030204" pitchFamily="34" charset="0"/>
                <a:ea typeface="Calibri" panose="020F0502020204030204" pitchFamily="34" charset="0"/>
                <a:cs typeface="Times New Roman" panose="02020603050405020304" pitchFamily="18" charset="0"/>
              </a:rPr>
              <a:t>Durch welche Art und Weise ein Individuum seinen Schmerz ausdrückt ist u.a. abhängig von seinem*ihren soziokulturellen Hintergrund. Zwei unterschiedliche Arten Schmerz ausdrücken:</a:t>
            </a:r>
          </a:p>
          <a:p>
            <a:r>
              <a:rPr lang="de-DE" dirty="0"/>
              <a:t>Ausdrucksstarke Menschen neigen dazu, den Schmerz nach „expressiv“ nach außen auszudrücken, damit andere ihn verstehen können. </a:t>
            </a:r>
          </a:p>
          <a:p>
            <a:r>
              <a:rPr lang="de-DE" dirty="0"/>
              <a:t>Stillere Menschen neigen dazu, Schmerzen („stoisch“) zu akzeptieren. Stoische Verhaltensweisen in Bezug auf Schmerzen können mit kulturellen oder religiösen Überzeugungen wie „Es war Gottes Wille, mich auf diese Weise zu prüfen, und ich muss es ertragen" in Verbindung stehen.</a:t>
            </a:r>
            <a:endParaRPr lang="en-US" dirty="0"/>
          </a:p>
        </p:txBody>
      </p:sp>
      <p:sp>
        <p:nvSpPr>
          <p:cNvPr id="4" name="Slide Number Placeholder 3">
            <a:extLst>
              <a:ext uri="{FF2B5EF4-FFF2-40B4-BE49-F238E27FC236}">
                <a16:creationId xmlns:a16="http://schemas.microsoft.com/office/drawing/2014/main" xmlns="" id="{1D8981AF-D8F2-4A7A-8BB9-C3A22D068CEF}"/>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a:pPr>
                <a:spcAft>
                  <a:spcPts val="600"/>
                </a:spcAft>
              </a:pPr>
              <a:t>14</a:t>
            </a:fld>
            <a:endParaRPr lang="en-GB"/>
          </a:p>
        </p:txBody>
      </p:sp>
      <p:sp>
        <p:nvSpPr>
          <p:cNvPr id="6" name="TextBox 5">
            <a:extLst>
              <a:ext uri="{FF2B5EF4-FFF2-40B4-BE49-F238E27FC236}">
                <a16:creationId xmlns:a16="http://schemas.microsoft.com/office/drawing/2014/main" xmlns="" id="{9AB2373D-B57C-4D76-A520-359E2724FFBB}"/>
              </a:ext>
            </a:extLst>
          </p:cNvPr>
          <p:cNvSpPr txBox="1"/>
          <p:nvPr/>
        </p:nvSpPr>
        <p:spPr>
          <a:xfrm>
            <a:off x="8412480" y="5994400"/>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pic>
        <p:nvPicPr>
          <p:cNvPr id="7" name="Picture 4">
            <a:extLst>
              <a:ext uri="{FF2B5EF4-FFF2-40B4-BE49-F238E27FC236}">
                <a16:creationId xmlns:a16="http://schemas.microsoft.com/office/drawing/2014/main" xmlns="" id="{8B6078E0-8C8B-41B5-BFA1-661EBBF7ED24}"/>
              </a:ext>
            </a:extLst>
          </p:cNvPr>
          <p:cNvPicPr>
            <a:picLocks noChangeAspect="1"/>
          </p:cNvPicPr>
          <p:nvPr/>
        </p:nvPicPr>
        <p:blipFill rotWithShape="1">
          <a:blip r:embed="rId3" cstate="print"/>
          <a:srcRect t="10491" r="-2" b="22294"/>
          <a:stretch/>
        </p:blipFill>
        <p:spPr>
          <a:xfrm>
            <a:off x="8059337" y="2401556"/>
            <a:ext cx="3210659" cy="3466681"/>
          </a:xfrm>
          <a:prstGeom prst="rect">
            <a:avLst/>
          </a:prstGeom>
        </p:spPr>
      </p:pic>
    </p:spTree>
    <p:extLst>
      <p:ext uri="{BB962C8B-B14F-4D97-AF65-F5344CB8AC3E}">
        <p14:creationId xmlns:p14="http://schemas.microsoft.com/office/powerpoint/2010/main" val="101807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E54117-2568-4FB8-B678-C8863663C462}"/>
              </a:ext>
            </a:extLst>
          </p:cNvPr>
          <p:cNvSpPr>
            <a:spLocks noGrp="1"/>
          </p:cNvSpPr>
          <p:nvPr>
            <p:ph type="title"/>
          </p:nvPr>
        </p:nvSpPr>
        <p:spPr>
          <a:xfrm>
            <a:off x="1371243" y="685800"/>
            <a:ext cx="9598700" cy="943000"/>
          </a:xfrm>
        </p:spPr>
        <p:txBody>
          <a:bodyPr/>
          <a:lstStyle/>
          <a:p>
            <a:r>
              <a:rPr lang="en-GB" dirty="0"/>
              <a:t>Übung: Ihr kultureller Hintergrund</a:t>
            </a:r>
          </a:p>
        </p:txBody>
      </p:sp>
      <p:sp>
        <p:nvSpPr>
          <p:cNvPr id="3" name="Content Placeholder 2">
            <a:extLst>
              <a:ext uri="{FF2B5EF4-FFF2-40B4-BE49-F238E27FC236}">
                <a16:creationId xmlns:a16="http://schemas.microsoft.com/office/drawing/2014/main" xmlns="" id="{E9E31309-8951-45CC-AE0F-83BBBF8F0BCB}"/>
              </a:ext>
            </a:extLst>
          </p:cNvPr>
          <p:cNvSpPr>
            <a:spLocks noGrp="1"/>
          </p:cNvSpPr>
          <p:nvPr>
            <p:ph idx="1"/>
          </p:nvPr>
        </p:nvSpPr>
        <p:spPr>
          <a:xfrm>
            <a:off x="1371243" y="1916832"/>
            <a:ext cx="9598700" cy="3581400"/>
          </a:xfrm>
        </p:spPr>
        <p:txBody>
          <a:bodyPr>
            <a:normAutofit/>
          </a:bodyPr>
          <a:lstStyle/>
          <a:p>
            <a:pPr marL="0" indent="0">
              <a:buNone/>
            </a:pPr>
            <a:r>
              <a:rPr lang="en-GB" dirty="0"/>
              <a:t>Wie, glauben Sie, hat Ihr eigener kultureller Hintergrund die Art und Weise beeinflusst, wie Sie mit Ihrem eigenen Schmerz und dem anderer umgehen?</a:t>
            </a:r>
          </a:p>
          <a:p>
            <a:pPr marL="0" indent="0">
              <a:buNone/>
            </a:pPr>
            <a:r>
              <a:rPr lang="en-GB" dirty="0" err="1"/>
              <a:t>Wählen</a:t>
            </a:r>
            <a:r>
              <a:rPr lang="en-GB" dirty="0"/>
              <a:t> Sie </a:t>
            </a:r>
            <a:r>
              <a:rPr lang="en-GB" dirty="0" err="1"/>
              <a:t>aus</a:t>
            </a:r>
            <a:r>
              <a:rPr lang="en-GB" dirty="0"/>
              <a:t>, welchen Aussagen Sie </a:t>
            </a:r>
            <a:r>
              <a:rPr lang="en-GB" dirty="0" err="1"/>
              <a:t>zustimmen</a:t>
            </a:r>
            <a:r>
              <a:rPr lang="en-GB" dirty="0"/>
              <a:t>:</a:t>
            </a:r>
          </a:p>
          <a:p>
            <a:pPr marL="0" indent="0">
              <a:buNone/>
            </a:pPr>
            <a:endParaRPr lang="en-GB" i="1" dirty="0"/>
          </a:p>
          <a:p>
            <a:pPr marL="342900" lvl="0" indent="-342900">
              <a:lnSpc>
                <a:spcPct val="100000"/>
              </a:lnSpc>
              <a:spcBef>
                <a:spcPts val="600"/>
              </a:spcBef>
              <a:buClr>
                <a:srgbClr val="003399"/>
              </a:buClr>
              <a:buSzPts val="1100"/>
              <a:buFont typeface="Symbol" panose="05050102010706020507" pitchFamily="18" charset="2"/>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Mein kultureller Hintergrund beeinflusst die Art und Weise, wie ich mit meinem eigenen und dem Schmerz anderer umgehe. </a:t>
            </a:r>
          </a:p>
          <a:p>
            <a:pPr marL="342900" lvl="0" indent="-342900">
              <a:lnSpc>
                <a:spcPts val="1500"/>
              </a:lnSpc>
              <a:spcBef>
                <a:spcPts val="600"/>
              </a:spcBef>
              <a:buClr>
                <a:srgbClr val="003399"/>
              </a:buClr>
              <a:buSzPts val="1100"/>
              <a:buFont typeface="Symbol" panose="05050102010706020507" pitchFamily="18" charset="2"/>
              <a:buChar char=""/>
            </a:pP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500"/>
              </a:lnSpc>
              <a:buClr>
                <a:srgbClr val="003399"/>
              </a:buClr>
              <a:buSzPts val="1100"/>
              <a:buFont typeface="Symbol" panose="05050102010706020507" pitchFamily="18" charset="2"/>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Ich gehe eher stoisch mit Schmerzen um.</a:t>
            </a:r>
          </a:p>
          <a:p>
            <a:pPr marL="342900" lvl="0" indent="-342900">
              <a:lnSpc>
                <a:spcPts val="1500"/>
              </a:lnSpc>
              <a:buClr>
                <a:srgbClr val="003399"/>
              </a:buClr>
              <a:buSzPts val="1100"/>
              <a:buFont typeface="Symbol" panose="05050102010706020507" pitchFamily="18" charset="2"/>
              <a:buChar char=""/>
            </a:pP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500"/>
              </a:lnSpc>
              <a:buClr>
                <a:srgbClr val="003399"/>
              </a:buClr>
              <a:buSzPts val="1100"/>
              <a:buFont typeface="Symbol" panose="05050102010706020507" pitchFamily="18" charset="2"/>
              <a:buChar char=""/>
            </a:pPr>
            <a:r>
              <a:rPr lang="de-DE" sz="2000" dirty="0">
                <a:effectLst/>
                <a:latin typeface="Calibri" panose="020F0502020204030204" pitchFamily="34" charset="0"/>
                <a:ea typeface="Calibri" panose="020F0502020204030204" pitchFamily="34" charset="0"/>
                <a:cs typeface="Times New Roman" panose="02020603050405020304" pitchFamily="18" charset="0"/>
              </a:rPr>
              <a:t>Ich gehe eher expressiv Schmerzen um. </a:t>
            </a:r>
          </a:p>
        </p:txBody>
      </p:sp>
      <p:sp>
        <p:nvSpPr>
          <p:cNvPr id="4" name="Slide Number Placeholder 3">
            <a:extLst>
              <a:ext uri="{FF2B5EF4-FFF2-40B4-BE49-F238E27FC236}">
                <a16:creationId xmlns:a16="http://schemas.microsoft.com/office/drawing/2014/main" xmlns="" id="{8D4F6D72-02E7-4D2C-846C-14571545EE88}"/>
              </a:ext>
            </a:extLst>
          </p:cNvPr>
          <p:cNvSpPr>
            <a:spLocks noGrp="1"/>
          </p:cNvSpPr>
          <p:nvPr>
            <p:ph type="sldNum" sz="quarter" idx="12"/>
          </p:nvPr>
        </p:nvSpPr>
        <p:spPr/>
        <p:txBody>
          <a:bodyPr/>
          <a:lstStyle/>
          <a:p>
            <a:fld id="{C014DD1E-5D91-48A3-AD6D-45FBA980D106}" type="slidenum">
              <a:rPr lang="en-GB" smtClean="0"/>
              <a:pPr/>
              <a:t>15</a:t>
            </a:fld>
            <a:endParaRPr lang="en-GB"/>
          </a:p>
        </p:txBody>
      </p:sp>
    </p:spTree>
    <p:extLst>
      <p:ext uri="{BB962C8B-B14F-4D97-AF65-F5344CB8AC3E}">
        <p14:creationId xmlns:p14="http://schemas.microsoft.com/office/powerpoint/2010/main" val="180248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6AE5B3-D5C6-4512-AFBA-F2865FF8D5EE}"/>
              </a:ext>
            </a:extLst>
          </p:cNvPr>
          <p:cNvSpPr>
            <a:spLocks noGrp="1"/>
          </p:cNvSpPr>
          <p:nvPr>
            <p:ph type="title"/>
          </p:nvPr>
        </p:nvSpPr>
        <p:spPr/>
        <p:txBody>
          <a:bodyPr>
            <a:normAutofit/>
          </a:bodyPr>
          <a:lstStyle/>
          <a:p>
            <a:r>
              <a:rPr lang="en-US" dirty="0"/>
              <a:t>Schmerz als privates </a:t>
            </a:r>
            <a:r>
              <a:rPr lang="en-US" dirty="0" err="1"/>
              <a:t>Thema</a:t>
            </a:r>
            <a:r>
              <a:rPr lang="en-US" dirty="0"/>
              <a:t> </a:t>
            </a:r>
            <a:r>
              <a:rPr lang="en-US" dirty="0" err="1"/>
              <a:t>oder</a:t>
            </a:r>
            <a:r>
              <a:rPr lang="en-US" dirty="0"/>
              <a:t> </a:t>
            </a:r>
            <a:r>
              <a:rPr lang="en-US" dirty="0" err="1"/>
              <a:t>Zeichen</a:t>
            </a:r>
            <a:r>
              <a:rPr lang="en-US" dirty="0"/>
              <a:t> der Schwäche </a:t>
            </a:r>
            <a:endParaRPr lang="el-GR" dirty="0"/>
          </a:p>
        </p:txBody>
      </p:sp>
      <p:sp>
        <p:nvSpPr>
          <p:cNvPr id="3" name="Content Placeholder 2">
            <a:extLst>
              <a:ext uri="{FF2B5EF4-FFF2-40B4-BE49-F238E27FC236}">
                <a16:creationId xmlns:a16="http://schemas.microsoft.com/office/drawing/2014/main" xmlns="" id="{E1C73D41-5AA2-4951-8ABC-F1A53E2AAC7D}"/>
              </a:ext>
            </a:extLst>
          </p:cNvPr>
          <p:cNvSpPr>
            <a:spLocks noGrp="1"/>
          </p:cNvSpPr>
          <p:nvPr>
            <p:ph sz="half" idx="1"/>
          </p:nvPr>
        </p:nvSpPr>
        <p:spPr/>
        <p:txBody>
          <a:bodyPr>
            <a:normAutofit/>
          </a:bodyPr>
          <a:lstStyle/>
          <a:p>
            <a:r>
              <a:rPr lang="en-US" sz="1800" dirty="0"/>
              <a:t>In einigen Kulturen werden Schmerzen und der Ausdruck von Schmerzen </a:t>
            </a:r>
            <a:br>
              <a:rPr lang="en-US" sz="1800" dirty="0"/>
            </a:br>
            <a:r>
              <a:rPr lang="en-US" sz="1800" dirty="0"/>
              <a:t>als persönliches Versagen und als Schwäche angesehen. </a:t>
            </a:r>
          </a:p>
          <a:p>
            <a:r>
              <a:rPr lang="en-US" sz="1800" dirty="0"/>
              <a:t>Schmerz wird als Folge von Verhalten wahrgenommen</a:t>
            </a:r>
            <a:br>
              <a:rPr lang="en-US" sz="1800" dirty="0"/>
            </a:br>
            <a:endParaRPr lang="en-US" sz="1800" dirty="0"/>
          </a:p>
          <a:p>
            <a:r>
              <a:rPr lang="de-DE" sz="1800" dirty="0"/>
              <a:t>Schmerz wird auch als etwas Privates betrachtet, und man bemüht sich, Familienmitglieder und Freunde nicht damit zu belasten</a:t>
            </a:r>
            <a:r>
              <a:rPr lang="en-US" sz="1800" dirty="0"/>
              <a:t>. </a:t>
            </a:r>
          </a:p>
        </p:txBody>
      </p:sp>
      <p:sp>
        <p:nvSpPr>
          <p:cNvPr id="6" name="Inhaltsplatzhalter 5">
            <a:extLst>
              <a:ext uri="{FF2B5EF4-FFF2-40B4-BE49-F238E27FC236}">
                <a16:creationId xmlns:a16="http://schemas.microsoft.com/office/drawing/2014/main" xmlns="" id="{A54EAF63-8F6E-44DD-A5A0-DCEE6CD94CDE}"/>
              </a:ext>
            </a:extLst>
          </p:cNvPr>
          <p:cNvSpPr>
            <a:spLocks noGrp="1"/>
          </p:cNvSpPr>
          <p:nvPr>
            <p:ph sz="half" idx="2"/>
          </p:nvPr>
        </p:nvSpPr>
        <p:spPr/>
        <p:txBody>
          <a:bodyPr/>
          <a:lstStyle/>
          <a:p>
            <a:pPr marL="0" indent="0">
              <a:buNone/>
            </a:pPr>
            <a:endParaRPr lang="de-DE" dirty="0"/>
          </a:p>
        </p:txBody>
      </p:sp>
      <p:sp>
        <p:nvSpPr>
          <p:cNvPr id="4" name="Slide Number Placeholder 3">
            <a:extLst>
              <a:ext uri="{FF2B5EF4-FFF2-40B4-BE49-F238E27FC236}">
                <a16:creationId xmlns:a16="http://schemas.microsoft.com/office/drawing/2014/main" xmlns="" id="{924AF2C2-4B98-4BE1-9030-5521F03636CE}"/>
              </a:ext>
            </a:extLst>
          </p:cNvPr>
          <p:cNvSpPr>
            <a:spLocks noGrp="1"/>
          </p:cNvSpPr>
          <p:nvPr>
            <p:ph type="sldNum" sz="quarter" idx="12"/>
          </p:nvPr>
        </p:nvSpPr>
        <p:spPr/>
        <p:txBody>
          <a:bodyPr/>
          <a:lstStyle/>
          <a:p>
            <a:fld id="{C014DD1E-5D91-48A3-AD6D-45FBA980D106}" type="slidenum">
              <a:rPr lang="en-GB" smtClean="0"/>
              <a:pPr/>
              <a:t>16</a:t>
            </a:fld>
            <a:endParaRPr lang="en-GB"/>
          </a:p>
        </p:txBody>
      </p:sp>
      <p:pic>
        <p:nvPicPr>
          <p:cNvPr id="5" name="Picture 4">
            <a:extLst>
              <a:ext uri="{FF2B5EF4-FFF2-40B4-BE49-F238E27FC236}">
                <a16:creationId xmlns:a16="http://schemas.microsoft.com/office/drawing/2014/main" xmlns="" id="{4C0D14F2-21EB-43B1-8B0A-7F1E937C3E66}"/>
              </a:ext>
            </a:extLst>
          </p:cNvPr>
          <p:cNvPicPr>
            <a:picLocks noChangeAspect="1"/>
          </p:cNvPicPr>
          <p:nvPr/>
        </p:nvPicPr>
        <p:blipFill>
          <a:blip r:embed="rId2" cstate="print"/>
          <a:stretch>
            <a:fillRect/>
          </a:stretch>
        </p:blipFill>
        <p:spPr>
          <a:xfrm>
            <a:off x="6905286" y="2394935"/>
            <a:ext cx="3683464" cy="3179352"/>
          </a:xfrm>
          <a:prstGeom prst="rect">
            <a:avLst/>
          </a:prstGeom>
        </p:spPr>
      </p:pic>
      <p:sp>
        <p:nvSpPr>
          <p:cNvPr id="7" name="TextBox 6">
            <a:extLst>
              <a:ext uri="{FF2B5EF4-FFF2-40B4-BE49-F238E27FC236}">
                <a16:creationId xmlns:a16="http://schemas.microsoft.com/office/drawing/2014/main" xmlns="" id="{780F5C68-BFB8-4420-9F59-158862ABCF31}"/>
              </a:ext>
            </a:extLst>
          </p:cNvPr>
          <p:cNvSpPr txBox="1"/>
          <p:nvPr/>
        </p:nvSpPr>
        <p:spPr>
          <a:xfrm>
            <a:off x="8511621" y="5466565"/>
            <a:ext cx="2113484"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285743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57E28A-DC77-461A-B283-D4B28B490D88}"/>
              </a:ext>
            </a:extLst>
          </p:cNvPr>
          <p:cNvSpPr>
            <a:spLocks noGrp="1"/>
          </p:cNvSpPr>
          <p:nvPr>
            <p:ph type="title"/>
          </p:nvPr>
        </p:nvSpPr>
        <p:spPr/>
        <p:txBody>
          <a:bodyPr/>
          <a:lstStyle/>
          <a:p>
            <a:r>
              <a:rPr lang="en-GB" dirty="0"/>
              <a:t>Unterschiedliche Bedeutungen von Schmerz</a:t>
            </a:r>
          </a:p>
        </p:txBody>
      </p:sp>
      <p:sp>
        <p:nvSpPr>
          <p:cNvPr id="3" name="Content Placeholder 2">
            <a:extLst>
              <a:ext uri="{FF2B5EF4-FFF2-40B4-BE49-F238E27FC236}">
                <a16:creationId xmlns:a16="http://schemas.microsoft.com/office/drawing/2014/main" xmlns="" id="{FECBCA8A-C1B8-4021-AC5C-3D92A0D73CE5}"/>
              </a:ext>
            </a:extLst>
          </p:cNvPr>
          <p:cNvSpPr>
            <a:spLocks noGrp="1"/>
          </p:cNvSpPr>
          <p:nvPr>
            <p:ph idx="1"/>
          </p:nvPr>
        </p:nvSpPr>
        <p:spPr/>
        <p:txBody>
          <a:bodyPr/>
          <a:lstStyle/>
          <a:p>
            <a:r>
              <a:rPr lang="en-US" sz="2000" dirty="0"/>
              <a:t>In einigen Ländern und Kulturen schreiben die Menschen dem Schmerz eine Bedeutung zu und versuchen, ihn zu rationalisieren und zu bewältigen. </a:t>
            </a:r>
          </a:p>
          <a:p>
            <a:r>
              <a:rPr lang="en-US" sz="2000" dirty="0"/>
              <a:t>In der hinduistischen Kultur beispielsweise, in der der Glaube an Karma weit verbreitet ist, wird manchmal angenommen, dass das Leiden eine Folge vergangener Gedanken und Handlungen ist. Dieser Glaube fördert die Akzeptanz des Schmerzes.</a:t>
            </a:r>
          </a:p>
          <a:p>
            <a:r>
              <a:rPr lang="en-US" sz="2000" dirty="0"/>
              <a:t>Die Akzeptanz von Schmerzen geht mit einer besseren Lebensqualität einher, insbesondere bei Menschen, die unter chronischen Schmerzen leiden. </a:t>
            </a:r>
          </a:p>
          <a:p>
            <a:endParaRPr lang="en-GB" dirty="0"/>
          </a:p>
        </p:txBody>
      </p:sp>
      <p:sp>
        <p:nvSpPr>
          <p:cNvPr id="4" name="Slide Number Placeholder 3">
            <a:extLst>
              <a:ext uri="{FF2B5EF4-FFF2-40B4-BE49-F238E27FC236}">
                <a16:creationId xmlns:a16="http://schemas.microsoft.com/office/drawing/2014/main" xmlns="" id="{908F7E5A-F69A-477B-9C99-5DAACEDBCA88}"/>
              </a:ext>
            </a:extLst>
          </p:cNvPr>
          <p:cNvSpPr>
            <a:spLocks noGrp="1"/>
          </p:cNvSpPr>
          <p:nvPr>
            <p:ph type="sldNum" sz="quarter" idx="12"/>
          </p:nvPr>
        </p:nvSpPr>
        <p:spPr/>
        <p:txBody>
          <a:bodyPr/>
          <a:lstStyle/>
          <a:p>
            <a:fld id="{C014DD1E-5D91-48A3-AD6D-45FBA980D106}" type="slidenum">
              <a:rPr lang="en-GB" smtClean="0"/>
              <a:pPr/>
              <a:t>17</a:t>
            </a:fld>
            <a:endParaRPr lang="en-GB"/>
          </a:p>
        </p:txBody>
      </p:sp>
    </p:spTree>
    <p:extLst>
      <p:ext uri="{BB962C8B-B14F-4D97-AF65-F5344CB8AC3E}">
        <p14:creationId xmlns:p14="http://schemas.microsoft.com/office/powerpoint/2010/main" val="304064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26FFA0-8FC0-432C-9AB6-5DEA52D1CD95}"/>
              </a:ext>
            </a:extLst>
          </p:cNvPr>
          <p:cNvSpPr>
            <a:spLocks noGrp="1"/>
          </p:cNvSpPr>
          <p:nvPr>
            <p:ph type="title"/>
          </p:nvPr>
        </p:nvSpPr>
        <p:spPr>
          <a:xfrm>
            <a:off x="1390287" y="685800"/>
            <a:ext cx="9884376" cy="1485900"/>
          </a:xfrm>
        </p:spPr>
        <p:txBody>
          <a:bodyPr>
            <a:normAutofit fontScale="90000"/>
          </a:bodyPr>
          <a:lstStyle/>
          <a:p>
            <a:r>
              <a:rPr lang="en-US" dirty="0"/>
              <a:t>Unterschiedliche Bewältigungsmechanismen in verschiedenen Kulturen </a:t>
            </a:r>
            <a:endParaRPr lang="el-GR" dirty="0"/>
          </a:p>
        </p:txBody>
      </p:sp>
      <p:sp>
        <p:nvSpPr>
          <p:cNvPr id="3" name="Content Placeholder 2">
            <a:extLst>
              <a:ext uri="{FF2B5EF4-FFF2-40B4-BE49-F238E27FC236}">
                <a16:creationId xmlns:a16="http://schemas.microsoft.com/office/drawing/2014/main" xmlns="" id="{510D4B0A-27BE-4002-9F47-30BBEF3C574F}"/>
              </a:ext>
            </a:extLst>
          </p:cNvPr>
          <p:cNvSpPr>
            <a:spLocks noGrp="1"/>
          </p:cNvSpPr>
          <p:nvPr>
            <p:ph idx="1"/>
          </p:nvPr>
        </p:nvSpPr>
        <p:spPr>
          <a:xfrm>
            <a:off x="1390286" y="2286000"/>
            <a:ext cx="6175168" cy="3581400"/>
          </a:xfrm>
        </p:spPr>
        <p:txBody>
          <a:bodyPr>
            <a:normAutofit lnSpcReduction="10000"/>
          </a:bodyPr>
          <a:lstStyle/>
          <a:p>
            <a:pPr marL="0" indent="0">
              <a:buNone/>
            </a:pPr>
            <a:r>
              <a:rPr lang="en-US" dirty="0"/>
              <a:t>Bewältigungsmechanismen sind Strategien, die Menschen einsetzen, um mit ihren Schmerzen umzugehen. Diese reichen von:</a:t>
            </a:r>
          </a:p>
          <a:p>
            <a:r>
              <a:rPr lang="en-US" b="1" u="sng" dirty="0"/>
              <a:t>Aktive Bewältigungsmechanismen: </a:t>
            </a:r>
            <a:r>
              <a:rPr lang="en-US" dirty="0"/>
              <a:t>Selbstbeherrschung, Ignorieren von Schmerzen, Verwendung von Selbstaussagen zur aktiven Bewältigung, ein </a:t>
            </a:r>
            <a:r>
              <a:rPr lang="en-US" b="0" i="0" dirty="0">
                <a:effectLst/>
                <a:latin typeface="Calibri" panose="020F0502020204030204" pitchFamily="34" charset="0"/>
                <a:cs typeface="Calibri" panose="020F0502020204030204" pitchFamily="34" charset="0"/>
              </a:rPr>
              <a:t>allgemeines Gefühl der internen Kontrolle über die Situation. </a:t>
            </a:r>
            <a:r>
              <a:rPr lang="en-US" dirty="0"/>
              <a:t>Sie werden </a:t>
            </a:r>
            <a:r>
              <a:rPr lang="en-US" b="0" i="0" dirty="0">
                <a:effectLst/>
                <a:latin typeface="Calibri" panose="020F0502020204030204" pitchFamily="34" charset="0"/>
                <a:cs typeface="Calibri" panose="020F0502020204030204" pitchFamily="34" charset="0"/>
              </a:rPr>
              <a:t>tendenziell mit einer besseren langfristigen Anpassung in Verbindung gebracht. </a:t>
            </a:r>
            <a:r>
              <a:rPr lang="en-US" sz="1200" b="0" i="0" dirty="0">
                <a:effectLst/>
                <a:latin typeface="Calibri" panose="020F0502020204030204" pitchFamily="34" charset="0"/>
                <a:cs typeface="Calibri" panose="020F0502020204030204" pitchFamily="34" charset="0"/>
              </a:rPr>
              <a:t>(Sharma et al., 2018).</a:t>
            </a:r>
            <a:endParaRPr lang="en-US" sz="1200" dirty="0">
              <a:latin typeface="Calibri" panose="020F0502020204030204" pitchFamily="34" charset="0"/>
              <a:cs typeface="Calibri" panose="020F0502020204030204" pitchFamily="34" charset="0"/>
            </a:endParaRPr>
          </a:p>
          <a:p>
            <a:r>
              <a:rPr lang="en-US" b="1" u="sng" dirty="0"/>
              <a:t>Passive Bewältigungsmechanismen: </a:t>
            </a:r>
            <a:r>
              <a:rPr lang="en-US" dirty="0"/>
              <a:t>Beten, Hoffen, Ablenkungsmethoden.</a:t>
            </a:r>
            <a:endParaRPr lang="en-US" dirty="0">
              <a:highlight>
                <a:srgbClr val="FFFF00"/>
              </a:highlight>
            </a:endParaRPr>
          </a:p>
          <a:p>
            <a:pPr marL="0" indent="0">
              <a:buNone/>
            </a:pPr>
            <a:endParaRPr lang="el-GR" dirty="0"/>
          </a:p>
        </p:txBody>
      </p:sp>
      <p:pic>
        <p:nvPicPr>
          <p:cNvPr id="5" name="Picture 4">
            <a:extLst>
              <a:ext uri="{FF2B5EF4-FFF2-40B4-BE49-F238E27FC236}">
                <a16:creationId xmlns:a16="http://schemas.microsoft.com/office/drawing/2014/main" xmlns="" id="{5B4A1E4C-9AFD-4CE5-A708-1F5729FEDB5B}"/>
              </a:ext>
            </a:extLst>
          </p:cNvPr>
          <p:cNvPicPr>
            <a:picLocks noChangeAspect="1"/>
          </p:cNvPicPr>
          <p:nvPr/>
        </p:nvPicPr>
        <p:blipFill rotWithShape="1">
          <a:blip r:embed="rId2" cstate="print"/>
          <a:srcRect l="21828" r="16352" b="1"/>
          <a:stretch/>
        </p:blipFill>
        <p:spPr>
          <a:xfrm>
            <a:off x="8059337" y="2401556"/>
            <a:ext cx="3210659" cy="3466681"/>
          </a:xfrm>
          <a:prstGeom prst="rect">
            <a:avLst/>
          </a:prstGeom>
        </p:spPr>
      </p:pic>
      <p:sp>
        <p:nvSpPr>
          <p:cNvPr id="4" name="Slide Number Placeholder 3">
            <a:extLst>
              <a:ext uri="{FF2B5EF4-FFF2-40B4-BE49-F238E27FC236}">
                <a16:creationId xmlns:a16="http://schemas.microsoft.com/office/drawing/2014/main" xmlns="" id="{EA51FB61-D44F-44EB-A3D6-BE710088DF34}"/>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18</a:t>
            </a:fld>
            <a:endParaRPr lang="en-GB"/>
          </a:p>
        </p:txBody>
      </p:sp>
      <p:sp>
        <p:nvSpPr>
          <p:cNvPr id="6" name="TextBox 5">
            <a:extLst>
              <a:ext uri="{FF2B5EF4-FFF2-40B4-BE49-F238E27FC236}">
                <a16:creationId xmlns:a16="http://schemas.microsoft.com/office/drawing/2014/main" xmlns="" id="{6BA6AEF2-C8AD-4D9B-944E-B0D013ABA0CE}"/>
              </a:ext>
            </a:extLst>
          </p:cNvPr>
          <p:cNvSpPr txBox="1"/>
          <p:nvPr/>
        </p:nvSpPr>
        <p:spPr>
          <a:xfrm>
            <a:off x="8902724" y="5862756"/>
            <a:ext cx="1897460"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14098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EE7C8E-560F-4F9E-BFC0-E220B83C5E7A}"/>
              </a:ext>
            </a:extLst>
          </p:cNvPr>
          <p:cNvSpPr>
            <a:spLocks noGrp="1"/>
          </p:cNvSpPr>
          <p:nvPr>
            <p:ph type="title"/>
          </p:nvPr>
        </p:nvSpPr>
        <p:spPr/>
        <p:txBody>
          <a:bodyPr/>
          <a:lstStyle/>
          <a:p>
            <a:r>
              <a:rPr lang="en-US" dirty="0" err="1"/>
              <a:t>Untzerschiedliche</a:t>
            </a:r>
            <a:r>
              <a:rPr lang="en-US" dirty="0"/>
              <a:t> </a:t>
            </a:r>
            <a:r>
              <a:rPr lang="en-US" dirty="0" err="1"/>
              <a:t>Einstellungen</a:t>
            </a:r>
            <a:r>
              <a:rPr lang="en-US" dirty="0"/>
              <a:t> zum Schmerz in verschiedenen Kulturen </a:t>
            </a:r>
            <a:endParaRPr lang="el-GR" sz="3200" dirty="0"/>
          </a:p>
        </p:txBody>
      </p:sp>
      <p:sp>
        <p:nvSpPr>
          <p:cNvPr id="4" name="Slide Number Placeholder 3">
            <a:extLst>
              <a:ext uri="{FF2B5EF4-FFF2-40B4-BE49-F238E27FC236}">
                <a16:creationId xmlns:a16="http://schemas.microsoft.com/office/drawing/2014/main" xmlns="" id="{94D0B07E-463F-4482-B82F-5CCBD1F66364}"/>
              </a:ext>
            </a:extLst>
          </p:cNvPr>
          <p:cNvSpPr>
            <a:spLocks noGrp="1"/>
          </p:cNvSpPr>
          <p:nvPr>
            <p:ph type="sldNum" sz="quarter" idx="12"/>
          </p:nvPr>
        </p:nvSpPr>
        <p:spPr/>
        <p:txBody>
          <a:bodyPr/>
          <a:lstStyle/>
          <a:p>
            <a:fld id="{C014DD1E-5D91-48A3-AD6D-45FBA980D106}" type="slidenum">
              <a:rPr lang="en-GB" smtClean="0"/>
              <a:pPr/>
              <a:t>19</a:t>
            </a:fld>
            <a:endParaRPr lang="en-GB"/>
          </a:p>
        </p:txBody>
      </p:sp>
      <p:sp>
        <p:nvSpPr>
          <p:cNvPr id="5" name="TextBox 4">
            <a:extLst>
              <a:ext uri="{FF2B5EF4-FFF2-40B4-BE49-F238E27FC236}">
                <a16:creationId xmlns:a16="http://schemas.microsoft.com/office/drawing/2014/main" xmlns="" id="{C5B458CE-8D18-4F0E-ACD0-79DA425C3615}"/>
              </a:ext>
            </a:extLst>
          </p:cNvPr>
          <p:cNvSpPr txBox="1"/>
          <p:nvPr/>
        </p:nvSpPr>
        <p:spPr>
          <a:xfrm>
            <a:off x="1557908" y="2171701"/>
            <a:ext cx="8856984" cy="3046988"/>
          </a:xfrm>
          <a:prstGeom prst="rect">
            <a:avLst/>
          </a:prstGeom>
          <a:noFill/>
        </p:spPr>
        <p:txBody>
          <a:bodyPr wrap="square" rtlCol="0">
            <a:spAutoFit/>
          </a:bodyPr>
          <a:lstStyle/>
          <a:p>
            <a:endParaRPr lang="en-US" b="1" dirty="0">
              <a:solidFill>
                <a:srgbClr val="004680"/>
              </a:solidFill>
            </a:endParaRPr>
          </a:p>
          <a:p>
            <a:r>
              <a:rPr lang="en-US" b="1" dirty="0">
                <a:solidFill>
                  <a:srgbClr val="004680"/>
                </a:solidFill>
              </a:rPr>
              <a:t>In </a:t>
            </a:r>
            <a:r>
              <a:rPr lang="en-US" b="1" dirty="0" err="1">
                <a:solidFill>
                  <a:srgbClr val="004680"/>
                </a:solidFill>
              </a:rPr>
              <a:t>einigen</a:t>
            </a:r>
            <a:r>
              <a:rPr lang="en-US" b="1" dirty="0">
                <a:solidFill>
                  <a:srgbClr val="004680"/>
                </a:solidFill>
              </a:rPr>
              <a:t> </a:t>
            </a:r>
            <a:r>
              <a:rPr lang="en-US" b="1" dirty="0" err="1">
                <a:solidFill>
                  <a:srgbClr val="004680"/>
                </a:solidFill>
              </a:rPr>
              <a:t>Kulturen</a:t>
            </a:r>
            <a:r>
              <a:rPr lang="en-US" b="1" dirty="0">
                <a:solidFill>
                  <a:srgbClr val="004680"/>
                </a:solidFill>
              </a:rPr>
              <a:t>:</a:t>
            </a:r>
          </a:p>
          <a:p>
            <a:pPr marL="342900" indent="-342900">
              <a:buFont typeface="Wingdings" panose="05000000000000000000" pitchFamily="2" charset="2"/>
              <a:buChar char="§"/>
            </a:pPr>
            <a:r>
              <a:rPr lang="en-US" dirty="0" err="1">
                <a:solidFill>
                  <a:srgbClr val="004680"/>
                </a:solidFill>
              </a:rPr>
              <a:t>wird</a:t>
            </a:r>
            <a:r>
              <a:rPr lang="en-US" dirty="0">
                <a:solidFill>
                  <a:srgbClr val="004680"/>
                </a:solidFill>
              </a:rPr>
              <a:t> </a:t>
            </a:r>
            <a:r>
              <a:rPr lang="en-US" dirty="0" err="1">
                <a:solidFill>
                  <a:srgbClr val="004680"/>
                </a:solidFill>
              </a:rPr>
              <a:t>Schmerz</a:t>
            </a:r>
            <a:r>
              <a:rPr lang="en-US" dirty="0">
                <a:solidFill>
                  <a:srgbClr val="004680"/>
                </a:solidFill>
              </a:rPr>
              <a:t> </a:t>
            </a:r>
            <a:r>
              <a:rPr lang="en-US" dirty="0" err="1">
                <a:solidFill>
                  <a:srgbClr val="004680"/>
                </a:solidFill>
              </a:rPr>
              <a:t>als</a:t>
            </a:r>
            <a:r>
              <a:rPr lang="en-US" dirty="0">
                <a:solidFill>
                  <a:srgbClr val="004680"/>
                </a:solidFill>
              </a:rPr>
              <a:t> </a:t>
            </a:r>
            <a:r>
              <a:rPr lang="en-US" dirty="0" err="1">
                <a:solidFill>
                  <a:srgbClr val="004680"/>
                </a:solidFill>
              </a:rPr>
              <a:t>peinlich</a:t>
            </a:r>
            <a:r>
              <a:rPr lang="en-US" dirty="0">
                <a:solidFill>
                  <a:srgbClr val="004680"/>
                </a:solidFill>
              </a:rPr>
              <a:t> empfunden</a:t>
            </a:r>
          </a:p>
          <a:p>
            <a:pPr marL="342900" indent="-342900">
              <a:buFont typeface="Wingdings" panose="05000000000000000000" pitchFamily="2" charset="2"/>
              <a:buChar char="§"/>
            </a:pPr>
            <a:r>
              <a:rPr lang="en-US" dirty="0">
                <a:solidFill>
                  <a:srgbClr val="004680"/>
                </a:solidFill>
              </a:rPr>
              <a:t>In </a:t>
            </a:r>
            <a:r>
              <a:rPr lang="en-US" dirty="0" err="1">
                <a:solidFill>
                  <a:srgbClr val="004680"/>
                </a:solidFill>
              </a:rPr>
              <a:t>anderen</a:t>
            </a:r>
            <a:r>
              <a:rPr lang="en-US" dirty="0">
                <a:solidFill>
                  <a:srgbClr val="004680"/>
                </a:solidFill>
              </a:rPr>
              <a:t> </a:t>
            </a:r>
            <a:r>
              <a:rPr lang="en-US" dirty="0" err="1">
                <a:solidFill>
                  <a:srgbClr val="004680"/>
                </a:solidFill>
              </a:rPr>
              <a:t>wird</a:t>
            </a:r>
            <a:r>
              <a:rPr lang="en-US" dirty="0">
                <a:solidFill>
                  <a:srgbClr val="004680"/>
                </a:solidFill>
              </a:rPr>
              <a:t> </a:t>
            </a:r>
            <a:r>
              <a:rPr lang="en-US" dirty="0" err="1">
                <a:solidFill>
                  <a:srgbClr val="004680"/>
                </a:solidFill>
              </a:rPr>
              <a:t>Schmerz</a:t>
            </a:r>
            <a:r>
              <a:rPr lang="en-US" dirty="0">
                <a:solidFill>
                  <a:srgbClr val="004680"/>
                </a:solidFill>
              </a:rPr>
              <a:t> </a:t>
            </a:r>
            <a:r>
              <a:rPr lang="en-US" dirty="0" err="1">
                <a:solidFill>
                  <a:srgbClr val="004680"/>
                </a:solidFill>
              </a:rPr>
              <a:t>deutlich</a:t>
            </a:r>
            <a:r>
              <a:rPr lang="en-US" dirty="0">
                <a:solidFill>
                  <a:srgbClr val="004680"/>
                </a:solidFill>
              </a:rPr>
              <a:t> ausgedrückt</a:t>
            </a:r>
          </a:p>
          <a:p>
            <a:pPr marL="342900" indent="-342900">
              <a:buFont typeface="Wingdings" panose="05000000000000000000" pitchFamily="2" charset="2"/>
              <a:buChar char="§"/>
            </a:pPr>
            <a:r>
              <a:rPr lang="en-US" dirty="0">
                <a:solidFill>
                  <a:srgbClr val="004680"/>
                </a:solidFill>
              </a:rPr>
              <a:t>Metaphern oder sensorische Beschreibungen werden zur Beschreibung verwendet (Eis, Feuer, wie ein Messer)</a:t>
            </a:r>
          </a:p>
          <a:p>
            <a:pPr marL="342900" indent="-342900">
              <a:buFont typeface="Wingdings" panose="05000000000000000000" pitchFamily="2" charset="2"/>
              <a:buChar char="§"/>
            </a:pPr>
            <a:r>
              <a:rPr lang="en-US" dirty="0">
                <a:solidFill>
                  <a:srgbClr val="004680"/>
                </a:solidFill>
              </a:rPr>
              <a:t>Schmerz wird vor den </a:t>
            </a:r>
            <a:r>
              <a:rPr lang="en-US" dirty="0" err="1">
                <a:solidFill>
                  <a:srgbClr val="004680"/>
                </a:solidFill>
              </a:rPr>
              <a:t>Familienmitgliedern</a:t>
            </a:r>
            <a:r>
              <a:rPr lang="en-US" dirty="0">
                <a:solidFill>
                  <a:srgbClr val="004680"/>
                </a:solidFill>
              </a:rPr>
              <a:t> </a:t>
            </a:r>
            <a:r>
              <a:rPr lang="en-US" dirty="0" err="1">
                <a:solidFill>
                  <a:srgbClr val="004680"/>
                </a:solidFill>
              </a:rPr>
              <a:t>gezeigt</a:t>
            </a:r>
            <a:r>
              <a:rPr lang="en-US" dirty="0">
                <a:solidFill>
                  <a:srgbClr val="004680"/>
                </a:solidFill>
              </a:rPr>
              <a:t> </a:t>
            </a:r>
            <a:r>
              <a:rPr lang="en-US" dirty="0" err="1">
                <a:solidFill>
                  <a:srgbClr val="004680"/>
                </a:solidFill>
              </a:rPr>
              <a:t>oder</a:t>
            </a:r>
            <a:r>
              <a:rPr lang="en-US" dirty="0">
                <a:solidFill>
                  <a:srgbClr val="004680"/>
                </a:solidFill>
              </a:rPr>
              <a:t> </a:t>
            </a:r>
            <a:r>
              <a:rPr lang="en-US" dirty="0" err="1">
                <a:solidFill>
                  <a:srgbClr val="004680"/>
                </a:solidFill>
              </a:rPr>
              <a:t>nicht</a:t>
            </a:r>
            <a:endParaRPr lang="en-US" dirty="0">
              <a:solidFill>
                <a:srgbClr val="004680"/>
              </a:solidFill>
            </a:endParaRPr>
          </a:p>
          <a:p>
            <a:pPr marL="342900" indent="-342900">
              <a:buFont typeface="Wingdings" panose="05000000000000000000" pitchFamily="2" charset="2"/>
              <a:buChar char="§"/>
            </a:pPr>
            <a:endParaRPr lang="el-GR" dirty="0">
              <a:solidFill>
                <a:srgbClr val="004680"/>
              </a:solidFill>
            </a:endParaRPr>
          </a:p>
        </p:txBody>
      </p:sp>
    </p:spTree>
    <p:extLst>
      <p:ext uri="{BB962C8B-B14F-4D97-AF65-F5344CB8AC3E}">
        <p14:creationId xmlns:p14="http://schemas.microsoft.com/office/powerpoint/2010/main" val="32534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579044-9202-4F63-92A4-08D1DA8A16B9}"/>
              </a:ext>
            </a:extLst>
          </p:cNvPr>
          <p:cNvSpPr>
            <a:spLocks noGrp="1"/>
          </p:cNvSpPr>
          <p:nvPr>
            <p:ph type="title"/>
          </p:nvPr>
        </p:nvSpPr>
        <p:spPr>
          <a:xfrm>
            <a:off x="1371242" y="685800"/>
            <a:ext cx="9598700" cy="1485900"/>
          </a:xfrm>
        </p:spPr>
        <p:txBody>
          <a:bodyPr>
            <a:normAutofit/>
          </a:bodyPr>
          <a:lstStyle/>
          <a:p>
            <a:r>
              <a:rPr lang="en-US" dirty="0" err="1"/>
              <a:t>Lernziele</a:t>
            </a:r>
            <a:endParaRPr lang="el-GR" dirty="0"/>
          </a:p>
        </p:txBody>
      </p:sp>
      <p:sp>
        <p:nvSpPr>
          <p:cNvPr id="4" name="Slide Number Placeholder 3">
            <a:extLst>
              <a:ext uri="{FF2B5EF4-FFF2-40B4-BE49-F238E27FC236}">
                <a16:creationId xmlns:a16="http://schemas.microsoft.com/office/drawing/2014/main" xmlns="" id="{EC69B7C0-2B4B-4767-BDF2-ACD151F904DF}"/>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a:t>
            </a:fld>
            <a:endParaRPr lang="en-GB"/>
          </a:p>
        </p:txBody>
      </p:sp>
      <p:graphicFrame>
        <p:nvGraphicFramePr>
          <p:cNvPr id="6" name="Content Placeholder 2">
            <a:extLst>
              <a:ext uri="{FF2B5EF4-FFF2-40B4-BE49-F238E27FC236}">
                <a16:creationId xmlns:a16="http://schemas.microsoft.com/office/drawing/2014/main" xmlns="" id="{B6354ED1-BBEF-4372-A252-4D70FB632FCC}"/>
              </a:ext>
            </a:extLst>
          </p:cNvPr>
          <p:cNvGraphicFramePr>
            <a:graphicFrameLocks noGrp="1"/>
          </p:cNvGraphicFramePr>
          <p:nvPr>
            <p:ph idx="1"/>
            <p:extLst>
              <p:ext uri="{D42A27DB-BD31-4B8C-83A1-F6EECF244321}">
                <p14:modId xmlns:p14="http://schemas.microsoft.com/office/powerpoint/2010/main" val="1065835935"/>
              </p:ext>
            </p:extLst>
          </p:nvPr>
        </p:nvGraphicFramePr>
        <p:xfrm>
          <a:off x="1371242" y="2286000"/>
          <a:ext cx="9598700"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xmlns="" id="{82C73450-B957-40B7-9AED-CCF86F3F0BCE}"/>
              </a:ext>
            </a:extLst>
          </p:cNvPr>
          <p:cNvSpPr txBox="1"/>
          <p:nvPr/>
        </p:nvSpPr>
        <p:spPr>
          <a:xfrm>
            <a:off x="1371241" y="1829092"/>
            <a:ext cx="6875067" cy="400110"/>
          </a:xfrm>
          <a:prstGeom prst="rect">
            <a:avLst/>
          </a:prstGeom>
          <a:noFill/>
        </p:spPr>
        <p:txBody>
          <a:bodyPr wrap="square" rtlCol="0">
            <a:spAutoFit/>
          </a:bodyPr>
          <a:lstStyle/>
          <a:p>
            <a:r>
              <a:rPr lang="de-DE" sz="2000" dirty="0"/>
              <a:t>Ziele des Moduls: </a:t>
            </a:r>
            <a:endParaRPr lang="en-GB" sz="2000" dirty="0"/>
          </a:p>
        </p:txBody>
      </p:sp>
    </p:spTree>
    <p:extLst>
      <p:ext uri="{BB962C8B-B14F-4D97-AF65-F5344CB8AC3E}">
        <p14:creationId xmlns:p14="http://schemas.microsoft.com/office/powerpoint/2010/main" val="12815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C6C63A-72B0-4A56-B899-F2BBF6BBC5D5}"/>
              </a:ext>
            </a:extLst>
          </p:cNvPr>
          <p:cNvSpPr>
            <a:spLocks noGrp="1"/>
          </p:cNvSpPr>
          <p:nvPr>
            <p:ph type="title"/>
          </p:nvPr>
        </p:nvSpPr>
        <p:spPr/>
        <p:txBody>
          <a:bodyPr/>
          <a:lstStyle/>
          <a:p>
            <a:r>
              <a:rPr lang="en-GB" i="1" dirty="0" err="1"/>
              <a:t>Zusammenfassung</a:t>
            </a:r>
            <a:r>
              <a:rPr lang="en-GB" i="1" dirty="0"/>
              <a:t>/</a:t>
            </a:r>
            <a:r>
              <a:rPr lang="en-GB" i="1" dirty="0" err="1"/>
              <a:t>Merksätze</a:t>
            </a:r>
            <a:r>
              <a:rPr lang="en-GB" i="1" dirty="0"/>
              <a:t>:</a:t>
            </a:r>
          </a:p>
        </p:txBody>
      </p:sp>
      <p:sp>
        <p:nvSpPr>
          <p:cNvPr id="3" name="Content Placeholder 2">
            <a:extLst>
              <a:ext uri="{FF2B5EF4-FFF2-40B4-BE49-F238E27FC236}">
                <a16:creationId xmlns:a16="http://schemas.microsoft.com/office/drawing/2014/main" xmlns="" id="{1BE0C7C3-4D10-47E5-9F33-CA2AAEB409CA}"/>
              </a:ext>
            </a:extLst>
          </p:cNvPr>
          <p:cNvSpPr>
            <a:spLocks noGrp="1"/>
          </p:cNvSpPr>
          <p:nvPr>
            <p:ph idx="1"/>
          </p:nvPr>
        </p:nvSpPr>
        <p:spPr/>
        <p:txBody>
          <a:bodyPr/>
          <a:lstStyle/>
          <a:p>
            <a:r>
              <a:rPr lang="en-GB" i="1" dirty="0"/>
              <a:t>Es gibt keinen richtigen oder </a:t>
            </a:r>
            <a:r>
              <a:rPr lang="en-GB" i="1" dirty="0" err="1"/>
              <a:t>falschen</a:t>
            </a:r>
            <a:r>
              <a:rPr lang="en-GB" i="1" dirty="0"/>
              <a:t> </a:t>
            </a:r>
            <a:r>
              <a:rPr lang="en-GB" i="1" dirty="0" err="1"/>
              <a:t>Weg</a:t>
            </a:r>
            <a:r>
              <a:rPr lang="en-GB" i="1" dirty="0"/>
              <a:t>, mit Schmerzen umzugehen. </a:t>
            </a:r>
          </a:p>
          <a:p>
            <a:r>
              <a:rPr lang="en-GB" i="1" dirty="0"/>
              <a:t>Die Art und Weise, wie wir mit Schmerzen umgehen, kann unterschiedlich sein, wird aber durch unsere Lebenserfahrungen, unser Umfeld und kulturelle Erwartungen beeinflusst.</a:t>
            </a:r>
          </a:p>
          <a:p>
            <a:r>
              <a:rPr lang="en-GB" i="1" dirty="0"/>
              <a:t>Wir sollten nicht erwarten, dass andere die gleiche Einstellung zum Umgang mit Schmerz haben wie wir selbst.</a:t>
            </a:r>
          </a:p>
          <a:p>
            <a:r>
              <a:rPr lang="en-GB" i="1" dirty="0"/>
              <a:t>Wir sollten nicht erwarten, dass andere dieselben Worte benutzen, um ihren Schmerz zu beschreiben, wie wir es tun.</a:t>
            </a:r>
          </a:p>
        </p:txBody>
      </p:sp>
      <p:sp>
        <p:nvSpPr>
          <p:cNvPr id="4" name="Slide Number Placeholder 3">
            <a:extLst>
              <a:ext uri="{FF2B5EF4-FFF2-40B4-BE49-F238E27FC236}">
                <a16:creationId xmlns:a16="http://schemas.microsoft.com/office/drawing/2014/main" xmlns="" id="{39A5A27E-721F-4BD0-9E6B-1CEABB01D22D}"/>
              </a:ext>
            </a:extLst>
          </p:cNvPr>
          <p:cNvSpPr>
            <a:spLocks noGrp="1"/>
          </p:cNvSpPr>
          <p:nvPr>
            <p:ph type="sldNum" sz="quarter" idx="12"/>
          </p:nvPr>
        </p:nvSpPr>
        <p:spPr/>
        <p:txBody>
          <a:bodyPr/>
          <a:lstStyle/>
          <a:p>
            <a:fld id="{C014DD1E-5D91-48A3-AD6D-45FBA980D106}" type="slidenum">
              <a:rPr lang="en-GB" smtClean="0"/>
              <a:pPr/>
              <a:t>20</a:t>
            </a:fld>
            <a:endParaRPr lang="en-GB"/>
          </a:p>
        </p:txBody>
      </p:sp>
    </p:spTree>
    <p:extLst>
      <p:ext uri="{BB962C8B-B14F-4D97-AF65-F5344CB8AC3E}">
        <p14:creationId xmlns:p14="http://schemas.microsoft.com/office/powerpoint/2010/main" val="39518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t>Zugang </a:t>
            </a:r>
            <a:r>
              <a:rPr lang="en-GB" sz="5400" dirty="0" err="1"/>
              <a:t>zu</a:t>
            </a:r>
            <a:r>
              <a:rPr lang="en-GB" sz="5400" dirty="0"/>
              <a:t> </a:t>
            </a:r>
            <a:r>
              <a:rPr lang="en-GB" sz="5400" dirty="0" err="1"/>
              <a:t>Dienstleistungen</a:t>
            </a:r>
            <a:r>
              <a:rPr lang="en-GB" sz="5400" dirty="0"/>
              <a:t> des </a:t>
            </a:r>
            <a:r>
              <a:rPr lang="en-GB" sz="5400" dirty="0" err="1"/>
              <a:t>Sozial</a:t>
            </a:r>
            <a:r>
              <a:rPr lang="en-GB" sz="5400" dirty="0"/>
              <a:t>- und </a:t>
            </a:r>
            <a:r>
              <a:rPr lang="en-GB" sz="5400" dirty="0" err="1"/>
              <a:t>Gesundheitswesens</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pPr/>
              <a:t>21</a:t>
            </a:fld>
            <a:endParaRPr lang="en-GB"/>
          </a:p>
        </p:txBody>
      </p:sp>
    </p:spTree>
    <p:extLst>
      <p:ext uri="{BB962C8B-B14F-4D97-AF65-F5344CB8AC3E}">
        <p14:creationId xmlns:p14="http://schemas.microsoft.com/office/powerpoint/2010/main" val="927004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3274EE-9609-4020-B0D1-16B971E7B1C8}"/>
              </a:ext>
            </a:extLst>
          </p:cNvPr>
          <p:cNvSpPr>
            <a:spLocks noGrp="1"/>
          </p:cNvSpPr>
          <p:nvPr>
            <p:ph type="title"/>
          </p:nvPr>
        </p:nvSpPr>
        <p:spPr>
          <a:xfrm>
            <a:off x="1390287" y="685800"/>
            <a:ext cx="9884376" cy="1485900"/>
          </a:xfrm>
        </p:spPr>
        <p:txBody>
          <a:bodyPr>
            <a:normAutofit fontScale="90000"/>
          </a:bodyPr>
          <a:lstStyle/>
          <a:p>
            <a:pPr algn="ctr">
              <a:lnSpc>
                <a:spcPct val="100000"/>
              </a:lnSpc>
            </a:pPr>
            <a:r>
              <a:rPr lang="en-US" sz="3700" dirty="0" err="1"/>
              <a:t>Barrieren</a:t>
            </a:r>
            <a:r>
              <a:rPr lang="en-US" sz="3700" dirty="0"/>
              <a:t> </a:t>
            </a:r>
            <a:r>
              <a:rPr lang="en-US" sz="3700" dirty="0" err="1"/>
              <a:t>für</a:t>
            </a:r>
            <a:r>
              <a:rPr lang="en-US" sz="3700" dirty="0"/>
              <a:t> die </a:t>
            </a:r>
            <a:r>
              <a:rPr lang="en-US" sz="3700" dirty="0" err="1"/>
              <a:t>Inanspruchnahme</a:t>
            </a:r>
            <a:r>
              <a:rPr lang="en-US" sz="3700" dirty="0"/>
              <a:t> von </a:t>
            </a:r>
            <a:r>
              <a:rPr lang="en-US" sz="3700" dirty="0" err="1"/>
              <a:t>Dienstleistungen</a:t>
            </a:r>
            <a:r>
              <a:rPr lang="en-US" sz="3700" dirty="0"/>
              <a:t> des </a:t>
            </a:r>
            <a:r>
              <a:rPr lang="en-US" sz="3700" dirty="0" err="1"/>
              <a:t>Sozial</a:t>
            </a:r>
            <a:r>
              <a:rPr lang="en-US" sz="3700" dirty="0"/>
              <a:t>- und </a:t>
            </a:r>
            <a:r>
              <a:rPr lang="en-US" sz="3700" dirty="0" err="1"/>
              <a:t>Gesundheitswesens</a:t>
            </a:r>
            <a:r>
              <a:rPr lang="en-US" sz="3700" dirty="0"/>
              <a:t/>
            </a:r>
            <a:br>
              <a:rPr lang="en-US" sz="3700" dirty="0"/>
            </a:br>
            <a:endParaRPr lang="el-GR" sz="3700" dirty="0"/>
          </a:p>
        </p:txBody>
      </p:sp>
      <p:sp>
        <p:nvSpPr>
          <p:cNvPr id="3" name="Content Placeholder 2">
            <a:extLst>
              <a:ext uri="{FF2B5EF4-FFF2-40B4-BE49-F238E27FC236}">
                <a16:creationId xmlns:a16="http://schemas.microsoft.com/office/drawing/2014/main" xmlns="" id="{E21C8561-C2CB-4E35-ACF8-10EDC05FE24F}"/>
              </a:ext>
            </a:extLst>
          </p:cNvPr>
          <p:cNvSpPr>
            <a:spLocks noGrp="1"/>
          </p:cNvSpPr>
          <p:nvPr>
            <p:ph idx="1"/>
          </p:nvPr>
        </p:nvSpPr>
        <p:spPr>
          <a:xfrm>
            <a:off x="1390286" y="2286000"/>
            <a:ext cx="6175168" cy="3581400"/>
          </a:xfrm>
        </p:spPr>
        <p:txBody>
          <a:bodyPr>
            <a:normAutofit/>
          </a:bodyPr>
          <a:lstStyle/>
          <a:p>
            <a:pPr marL="0" indent="0">
              <a:buNone/>
            </a:pPr>
            <a:r>
              <a:rPr lang="en-US" dirty="0"/>
              <a:t>Das Misstrauen gegenüber den Gesundheitsdiensten ist ein Hindernis für eine wirksame und angemessene Behandlung von </a:t>
            </a:r>
            <a:r>
              <a:rPr lang="en-US" dirty="0" err="1"/>
              <a:t>Krankheiten</a:t>
            </a:r>
            <a:r>
              <a:rPr lang="en-US" dirty="0"/>
              <a:t>.</a:t>
            </a:r>
          </a:p>
          <a:p>
            <a:pPr algn="just">
              <a:lnSpc>
                <a:spcPts val="1500"/>
              </a:lnSpc>
              <a:spcBef>
                <a:spcPts val="600"/>
              </a:spcBef>
              <a:spcAft>
                <a:spcPts val="6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500"/>
              </a:lnSpc>
              <a:spcBef>
                <a:spcPts val="600"/>
              </a:spcBef>
              <a:spcAft>
                <a:spcPts val="6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Untersuchungen haben gezeigt, dass Menschen mit Migrationshintergrund im Durchschnitt weniger Vertrauen in Gesundheitsdienstleistungen haben als andere Bevölkerungsgruppen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Defrin</a:t>
            </a:r>
            <a:r>
              <a:rPr lang="de-DE" sz="1800" dirty="0">
                <a:effectLst/>
                <a:latin typeface="Calibri" panose="020F0502020204030204" pitchFamily="34" charset="0"/>
                <a:ea typeface="Calibri" panose="020F0502020204030204" pitchFamily="34" charset="0"/>
                <a:cs typeface="Times New Roman" panose="02020603050405020304" pitchFamily="18" charset="0"/>
              </a:rPr>
              <a:t> et al. 2011). </a:t>
            </a:r>
          </a:p>
          <a:p>
            <a:pPr algn="just">
              <a:lnSpc>
                <a:spcPts val="1500"/>
              </a:lnSpc>
              <a:spcBef>
                <a:spcPts val="600"/>
              </a:spcBef>
              <a:spcAft>
                <a:spcPts val="6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ts val="1500"/>
              </a:lnSpc>
              <a:spcBef>
                <a:spcPts val="600"/>
              </a:spcBef>
              <a:spcAft>
                <a:spcPts val="6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Menschen mit Migrationshintergrund nehmen darüber hinaus im Durchschnitt seltener an Schmerz-</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behandlungsprogrammen</a:t>
            </a:r>
            <a:r>
              <a:rPr lang="de-DE" sz="1800" dirty="0">
                <a:effectLst/>
                <a:latin typeface="Calibri" panose="020F0502020204030204" pitchFamily="34" charset="0"/>
                <a:ea typeface="Calibri" panose="020F0502020204030204" pitchFamily="34" charset="0"/>
                <a:cs typeface="Times New Roman" panose="02020603050405020304" pitchFamily="18" charset="0"/>
              </a:rPr>
              <a:t> teil (Carey et al. 2010).</a:t>
            </a:r>
          </a:p>
        </p:txBody>
      </p:sp>
      <p:pic>
        <p:nvPicPr>
          <p:cNvPr id="5" name="Picture 4">
            <a:extLst>
              <a:ext uri="{FF2B5EF4-FFF2-40B4-BE49-F238E27FC236}">
                <a16:creationId xmlns:a16="http://schemas.microsoft.com/office/drawing/2014/main" xmlns="" id="{C60C2127-B5F5-4C2C-A1D6-2707C6271722}"/>
              </a:ext>
            </a:extLst>
          </p:cNvPr>
          <p:cNvPicPr>
            <a:picLocks noChangeAspect="1"/>
          </p:cNvPicPr>
          <p:nvPr/>
        </p:nvPicPr>
        <p:blipFill rotWithShape="1">
          <a:blip r:embed="rId2" cstate="print"/>
          <a:srcRect l="14574" r="23606" b="1"/>
          <a:stretch/>
        </p:blipFill>
        <p:spPr>
          <a:xfrm>
            <a:off x="8059337" y="2401556"/>
            <a:ext cx="3210659" cy="3466681"/>
          </a:xfrm>
          <a:prstGeom prst="rect">
            <a:avLst/>
          </a:prstGeom>
        </p:spPr>
      </p:pic>
      <p:sp>
        <p:nvSpPr>
          <p:cNvPr id="4" name="Slide Number Placeholder 3">
            <a:extLst>
              <a:ext uri="{FF2B5EF4-FFF2-40B4-BE49-F238E27FC236}">
                <a16:creationId xmlns:a16="http://schemas.microsoft.com/office/drawing/2014/main" xmlns="" id="{AD154F99-90F0-476D-ACAF-5C68BE3295D3}"/>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22</a:t>
            </a:fld>
            <a:endParaRPr lang="en-GB"/>
          </a:p>
        </p:txBody>
      </p:sp>
      <p:sp>
        <p:nvSpPr>
          <p:cNvPr id="7" name="TextBox 6">
            <a:extLst>
              <a:ext uri="{FF2B5EF4-FFF2-40B4-BE49-F238E27FC236}">
                <a16:creationId xmlns:a16="http://schemas.microsoft.com/office/drawing/2014/main" xmlns="" id="{CBCA7BB6-4F42-4C9D-8D0D-7AF0D716A913}"/>
              </a:ext>
            </a:extLst>
          </p:cNvPr>
          <p:cNvSpPr txBox="1"/>
          <p:nvPr/>
        </p:nvSpPr>
        <p:spPr>
          <a:xfrm>
            <a:off x="8902724" y="5862756"/>
            <a:ext cx="1897460"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327872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F2705F-990C-4C29-8AF4-72AF56D21224}"/>
              </a:ext>
            </a:extLst>
          </p:cNvPr>
          <p:cNvSpPr>
            <a:spLocks noGrp="1"/>
          </p:cNvSpPr>
          <p:nvPr>
            <p:ph type="title"/>
          </p:nvPr>
        </p:nvSpPr>
        <p:spPr>
          <a:xfrm>
            <a:off x="1390287" y="685800"/>
            <a:ext cx="9884376" cy="1485900"/>
          </a:xfrm>
        </p:spPr>
        <p:txBody>
          <a:bodyPr>
            <a:normAutofit/>
          </a:bodyPr>
          <a:lstStyle/>
          <a:p>
            <a:r>
              <a:rPr lang="en-US" dirty="0"/>
              <a:t>Sprachbarrieren und </a:t>
            </a:r>
            <a:r>
              <a:rPr lang="en-US" dirty="0" err="1"/>
              <a:t>fehlende</a:t>
            </a:r>
            <a:r>
              <a:rPr lang="en-US" dirty="0"/>
              <a:t> </a:t>
            </a:r>
            <a:r>
              <a:rPr lang="en-US" dirty="0" err="1"/>
              <a:t>Alphabetisierung</a:t>
            </a:r>
            <a:endParaRPr lang="el-GR" dirty="0"/>
          </a:p>
        </p:txBody>
      </p:sp>
      <p:sp>
        <p:nvSpPr>
          <p:cNvPr id="3" name="Content Placeholder 2">
            <a:extLst>
              <a:ext uri="{FF2B5EF4-FFF2-40B4-BE49-F238E27FC236}">
                <a16:creationId xmlns:a16="http://schemas.microsoft.com/office/drawing/2014/main" xmlns="" id="{907DB9A8-95EF-4CE4-AD5B-869FD3724DE6}"/>
              </a:ext>
            </a:extLst>
          </p:cNvPr>
          <p:cNvSpPr>
            <a:spLocks noGrp="1"/>
          </p:cNvSpPr>
          <p:nvPr>
            <p:ph idx="1"/>
          </p:nvPr>
        </p:nvSpPr>
        <p:spPr>
          <a:xfrm>
            <a:off x="1390286" y="2286000"/>
            <a:ext cx="6175168" cy="3581400"/>
          </a:xfrm>
        </p:spPr>
        <p:txBody>
          <a:bodyPr>
            <a:normAutofit lnSpcReduction="10000"/>
          </a:bodyPr>
          <a:lstStyle/>
          <a:p>
            <a:r>
              <a:rPr lang="de-DE" dirty="0"/>
              <a:t>Ein niedriges Alphabetisierungsniveau ist ein erhebliches Hindernis, wenn es darum geht, Hilfe im Gesundheitssystemen in Anspruch zu nehmen. (</a:t>
            </a:r>
            <a:r>
              <a:rPr lang="de-DE" dirty="0" err="1"/>
              <a:t>Ruehlman</a:t>
            </a:r>
            <a:r>
              <a:rPr lang="de-DE" dirty="0"/>
              <a:t> et al. 2005).</a:t>
            </a:r>
          </a:p>
          <a:p>
            <a:r>
              <a:rPr lang="de-DE" dirty="0"/>
              <a:t>Die Verwendung kulturell unterschiedlicher Deskriptoren kann zu Missverständnissen und potenziellen Probleme führen.</a:t>
            </a:r>
          </a:p>
          <a:p>
            <a:r>
              <a:rPr lang="de-DE" dirty="0"/>
              <a:t>Ein niedrigerer sozioökonomischer Status und Migrationshintergrund sind mit Ungleichheiten in der Gesundheitsversorgung und ineffizienterer Kommunikation zwischen Fachkräften und Patient*innen verbunden.</a:t>
            </a:r>
          </a:p>
        </p:txBody>
      </p:sp>
      <p:sp>
        <p:nvSpPr>
          <p:cNvPr id="4" name="Slide Number Placeholder 3">
            <a:extLst>
              <a:ext uri="{FF2B5EF4-FFF2-40B4-BE49-F238E27FC236}">
                <a16:creationId xmlns:a16="http://schemas.microsoft.com/office/drawing/2014/main" xmlns="" id="{C6BD98A4-CF5D-422A-B287-57199B8E3883}"/>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23</a:t>
            </a:fld>
            <a:endParaRPr lang="en-GB"/>
          </a:p>
        </p:txBody>
      </p:sp>
      <p:pic>
        <p:nvPicPr>
          <p:cNvPr id="6" name="Picture 5">
            <a:extLst>
              <a:ext uri="{FF2B5EF4-FFF2-40B4-BE49-F238E27FC236}">
                <a16:creationId xmlns:a16="http://schemas.microsoft.com/office/drawing/2014/main" xmlns="" id="{293B852B-6657-45EF-AFD0-818461E44D0D}"/>
              </a:ext>
            </a:extLst>
          </p:cNvPr>
          <p:cNvPicPr>
            <a:picLocks noChangeAspect="1"/>
          </p:cNvPicPr>
          <p:nvPr/>
        </p:nvPicPr>
        <p:blipFill>
          <a:blip r:embed="rId2" cstate="print"/>
          <a:stretch>
            <a:fillRect/>
          </a:stretch>
        </p:blipFill>
        <p:spPr>
          <a:xfrm>
            <a:off x="8329841" y="1808065"/>
            <a:ext cx="2736304" cy="4102878"/>
          </a:xfrm>
          <a:prstGeom prst="rect">
            <a:avLst/>
          </a:prstGeom>
        </p:spPr>
      </p:pic>
      <p:sp>
        <p:nvSpPr>
          <p:cNvPr id="7" name="TextBox 6">
            <a:extLst>
              <a:ext uri="{FF2B5EF4-FFF2-40B4-BE49-F238E27FC236}">
                <a16:creationId xmlns:a16="http://schemas.microsoft.com/office/drawing/2014/main" xmlns="" id="{9082FF8B-9C3F-42D3-8EBD-EAC1C7A69608}"/>
              </a:ext>
            </a:extLst>
          </p:cNvPr>
          <p:cNvSpPr txBox="1"/>
          <p:nvPr/>
        </p:nvSpPr>
        <p:spPr>
          <a:xfrm>
            <a:off x="8686699" y="5910943"/>
            <a:ext cx="2232249" cy="215444"/>
          </a:xfrm>
          <a:prstGeom prst="rect">
            <a:avLst/>
          </a:prstGeom>
          <a:noFill/>
        </p:spPr>
        <p:txBody>
          <a:bodyPr wrap="square">
            <a:spAutoFit/>
          </a:bodyPr>
          <a:lstStyle/>
          <a:p>
            <a:r>
              <a:rPr lang="en-GB" sz="800" dirty="0"/>
              <a:t>https://www.pexels.com/search/free/</a:t>
            </a:r>
          </a:p>
        </p:txBody>
      </p:sp>
    </p:spTree>
    <p:extLst>
      <p:ext uri="{BB962C8B-B14F-4D97-AF65-F5344CB8AC3E}">
        <p14:creationId xmlns:p14="http://schemas.microsoft.com/office/powerpoint/2010/main" val="300626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t>INTERKULTURELLE KOMMUNIKATION UND SCHMERZ</a:t>
            </a:r>
          </a:p>
        </p:txBody>
      </p:sp>
      <p:sp>
        <p:nvSpPr>
          <p:cNvPr id="4" name="Slide Number Placeholder 3"/>
          <p:cNvSpPr>
            <a:spLocks noGrp="1"/>
          </p:cNvSpPr>
          <p:nvPr>
            <p:ph type="sldNum" sz="quarter" idx="12"/>
          </p:nvPr>
        </p:nvSpPr>
        <p:spPr/>
        <p:txBody>
          <a:bodyPr/>
          <a:lstStyle/>
          <a:p>
            <a:fld id="{C014DD1E-5D91-48A3-AD6D-45FBA980D106}" type="slidenum">
              <a:rPr lang="en-GB" smtClean="0"/>
              <a:pPr/>
              <a:t>24</a:t>
            </a:fld>
            <a:endParaRPr lang="en-GB"/>
          </a:p>
        </p:txBody>
      </p:sp>
    </p:spTree>
    <p:extLst>
      <p:ext uri="{BB962C8B-B14F-4D97-AF65-F5344CB8AC3E}">
        <p14:creationId xmlns:p14="http://schemas.microsoft.com/office/powerpoint/2010/main" val="139038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44188B-B8E8-4141-9608-2611A187C789}"/>
              </a:ext>
            </a:extLst>
          </p:cNvPr>
          <p:cNvSpPr>
            <a:spLocks noGrp="1"/>
          </p:cNvSpPr>
          <p:nvPr>
            <p:ph type="title"/>
          </p:nvPr>
        </p:nvSpPr>
        <p:spPr>
          <a:xfrm>
            <a:off x="1390287" y="685800"/>
            <a:ext cx="9884376" cy="1485900"/>
          </a:xfrm>
        </p:spPr>
        <p:txBody>
          <a:bodyPr>
            <a:normAutofit/>
          </a:bodyPr>
          <a:lstStyle/>
          <a:p>
            <a:r>
              <a:rPr lang="en-US" dirty="0"/>
              <a:t>Interkulturelle Kommunikation und Gesundheitswesen </a:t>
            </a:r>
            <a:endParaRPr lang="el-GR" dirty="0"/>
          </a:p>
        </p:txBody>
      </p:sp>
      <p:sp>
        <p:nvSpPr>
          <p:cNvPr id="3" name="Content Placeholder 2">
            <a:extLst>
              <a:ext uri="{FF2B5EF4-FFF2-40B4-BE49-F238E27FC236}">
                <a16:creationId xmlns:a16="http://schemas.microsoft.com/office/drawing/2014/main" xmlns="" id="{F1AD76E5-14F1-4A1D-83F1-47116D579B95}"/>
              </a:ext>
            </a:extLst>
          </p:cNvPr>
          <p:cNvSpPr>
            <a:spLocks noGrp="1"/>
          </p:cNvSpPr>
          <p:nvPr>
            <p:ph idx="1"/>
          </p:nvPr>
        </p:nvSpPr>
        <p:spPr>
          <a:xfrm>
            <a:off x="1390286" y="2286000"/>
            <a:ext cx="6432318" cy="3581400"/>
          </a:xfrm>
        </p:spPr>
        <p:txBody>
          <a:bodyPr>
            <a:normAutofit lnSpcReduction="10000"/>
          </a:bodyPr>
          <a:lstStyle/>
          <a:p>
            <a:pPr>
              <a:lnSpc>
                <a:spcPct val="100000"/>
              </a:lnSpc>
              <a:spcBef>
                <a:spcPts val="600"/>
              </a:spcBef>
              <a:spcAft>
                <a:spcPts val="600"/>
              </a:spcAft>
            </a:pPr>
            <a:r>
              <a:rPr lang="de-DE" sz="2000" dirty="0">
                <a:effectLst/>
                <a:latin typeface="Calibri" panose="020F0502020204030204" pitchFamily="34" charset="0"/>
                <a:ea typeface="Calibri" panose="020F0502020204030204" pitchFamily="34" charset="0"/>
                <a:cs typeface="Times New Roman" panose="02020603050405020304" pitchFamily="18" charset="0"/>
              </a:rPr>
              <a:t>Für Fachkräfte im Gesundheitswesen ist es unmöglich, sich aller kultureller Unterschiede in Bezug auf Schmerzen und ihre Kontrolle bewusst zu sein und sie zu verstehen.</a:t>
            </a:r>
          </a:p>
          <a:p>
            <a:pPr>
              <a:lnSpc>
                <a:spcPct val="100000"/>
              </a:lnSpc>
              <a:spcBef>
                <a:spcPts val="600"/>
              </a:spcBef>
              <a:spcAft>
                <a:spcPts val="600"/>
              </a:spcAft>
            </a:pPr>
            <a:r>
              <a:rPr lang="de-DE" sz="2000" dirty="0">
                <a:effectLst/>
                <a:latin typeface="Calibri" panose="020F0502020204030204" pitchFamily="34" charset="0"/>
                <a:ea typeface="Calibri" panose="020F0502020204030204" pitchFamily="34" charset="0"/>
                <a:cs typeface="Times New Roman" panose="02020603050405020304" pitchFamily="18" charset="0"/>
              </a:rPr>
              <a:t>Dennoch ist es wichtig für eine gelingende Zusammenarbeit, Patient*innen nach ihren Glaubenssystemen zu fragen und sie wissen zu lassen, dass sie akzeptiert werden und dass die Versorgung angepasst werden kann. </a:t>
            </a:r>
          </a:p>
          <a:p>
            <a:pPr>
              <a:lnSpc>
                <a:spcPct val="100000"/>
              </a:lnSpc>
              <a:spcBef>
                <a:spcPts val="600"/>
              </a:spcBef>
              <a:spcAft>
                <a:spcPts val="600"/>
              </a:spcAft>
            </a:pPr>
            <a:r>
              <a:rPr lang="de-DE" sz="2000" dirty="0">
                <a:effectLst/>
                <a:latin typeface="Calibri" panose="020F0502020204030204" pitchFamily="34" charset="0"/>
                <a:ea typeface="Calibri" panose="020F0502020204030204" pitchFamily="34" charset="0"/>
                <a:cs typeface="Times New Roman" panose="02020603050405020304" pitchFamily="18" charset="0"/>
              </a:rPr>
              <a:t>Auf diese Weise wird ein "kultureller Zusammenprall" verschiedener Glaubenssysteme vermieden (Free 2002). </a:t>
            </a:r>
          </a:p>
          <a:p>
            <a:pPr marL="0" indent="0">
              <a:buNone/>
            </a:pPr>
            <a:endParaRPr lang="en-US" b="0" i="0" dirty="0">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BA5CAF37-C072-4157-9F8E-A974911BD0F2}"/>
              </a:ext>
            </a:extLst>
          </p:cNvPr>
          <p:cNvPicPr>
            <a:picLocks noChangeAspect="1"/>
          </p:cNvPicPr>
          <p:nvPr/>
        </p:nvPicPr>
        <p:blipFill rotWithShape="1">
          <a:blip r:embed="rId2" cstate="print"/>
          <a:srcRect l="32089" r="6092" b="1"/>
          <a:stretch/>
        </p:blipFill>
        <p:spPr>
          <a:xfrm>
            <a:off x="8059337" y="2401556"/>
            <a:ext cx="3210659" cy="3466681"/>
          </a:xfrm>
          <a:prstGeom prst="rect">
            <a:avLst/>
          </a:prstGeom>
        </p:spPr>
      </p:pic>
      <p:sp>
        <p:nvSpPr>
          <p:cNvPr id="4" name="Slide Number Placeholder 3">
            <a:extLst>
              <a:ext uri="{FF2B5EF4-FFF2-40B4-BE49-F238E27FC236}">
                <a16:creationId xmlns:a16="http://schemas.microsoft.com/office/drawing/2014/main" xmlns="" id="{508A5CD1-6D3B-43C5-AD5E-C7AC27DC397A}"/>
              </a:ext>
            </a:extLst>
          </p:cNvPr>
          <p:cNvSpPr>
            <a:spLocks noGrp="1"/>
          </p:cNvSpPr>
          <p:nvPr>
            <p:ph type="sldNum" sz="quarter" idx="12"/>
          </p:nvPr>
        </p:nvSpPr>
        <p:spPr>
          <a:xfrm>
            <a:off x="8686700" y="5733257"/>
            <a:ext cx="2583296" cy="438944"/>
          </a:xfrm>
        </p:spPr>
        <p:txBody>
          <a:bodyPr>
            <a:normAutofit/>
          </a:bodyPr>
          <a:lstStyle/>
          <a:p>
            <a:pPr>
              <a:spcAft>
                <a:spcPts val="600"/>
              </a:spcAft>
            </a:pPr>
            <a:r>
              <a:rPr lang="en-GB" sz="800" dirty="0"/>
              <a:t>https://www.pexels.com/search/free/</a:t>
            </a:r>
          </a:p>
        </p:txBody>
      </p:sp>
    </p:spTree>
    <p:extLst>
      <p:ext uri="{BB962C8B-B14F-4D97-AF65-F5344CB8AC3E}">
        <p14:creationId xmlns:p14="http://schemas.microsoft.com/office/powerpoint/2010/main" val="124589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665824-DA93-42F7-AFD6-D06618AC5F70}"/>
              </a:ext>
            </a:extLst>
          </p:cNvPr>
          <p:cNvSpPr>
            <a:spLocks noGrp="1"/>
          </p:cNvSpPr>
          <p:nvPr>
            <p:ph type="title"/>
          </p:nvPr>
        </p:nvSpPr>
        <p:spPr>
          <a:xfrm>
            <a:off x="1371242" y="685800"/>
            <a:ext cx="9598700" cy="1485900"/>
          </a:xfrm>
        </p:spPr>
        <p:txBody>
          <a:bodyPr>
            <a:normAutofit/>
          </a:bodyPr>
          <a:lstStyle/>
          <a:p>
            <a:r>
              <a:rPr lang="en-US" dirty="0"/>
              <a:t>Schritte </a:t>
            </a:r>
            <a:r>
              <a:rPr lang="en-US" dirty="0" err="1"/>
              <a:t>zur</a:t>
            </a:r>
            <a:r>
              <a:rPr lang="en-US" dirty="0"/>
              <a:t> </a:t>
            </a:r>
            <a:r>
              <a:rPr lang="en-US" dirty="0" err="1"/>
              <a:t>Durchführung</a:t>
            </a:r>
            <a:r>
              <a:rPr lang="en-US" dirty="0"/>
              <a:t> einer </a:t>
            </a:r>
            <a:r>
              <a:rPr lang="en-US" dirty="0" err="1"/>
              <a:t>kultursensiblen</a:t>
            </a:r>
            <a:r>
              <a:rPr lang="en-US" dirty="0"/>
              <a:t> </a:t>
            </a:r>
            <a:r>
              <a:rPr lang="en-US" dirty="0" err="1"/>
              <a:t>Dienstleistung</a:t>
            </a:r>
            <a:endParaRPr lang="el-GR" dirty="0"/>
          </a:p>
        </p:txBody>
      </p:sp>
      <p:sp>
        <p:nvSpPr>
          <p:cNvPr id="4" name="Slide Number Placeholder 3">
            <a:extLst>
              <a:ext uri="{FF2B5EF4-FFF2-40B4-BE49-F238E27FC236}">
                <a16:creationId xmlns:a16="http://schemas.microsoft.com/office/drawing/2014/main" xmlns="" id="{6E8EAA88-BF54-4320-A4D6-407692412F51}"/>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26</a:t>
            </a:fld>
            <a:endParaRPr lang="en-GB"/>
          </a:p>
        </p:txBody>
      </p:sp>
      <p:graphicFrame>
        <p:nvGraphicFramePr>
          <p:cNvPr id="6" name="Content Placeholder 2">
            <a:extLst>
              <a:ext uri="{FF2B5EF4-FFF2-40B4-BE49-F238E27FC236}">
                <a16:creationId xmlns:a16="http://schemas.microsoft.com/office/drawing/2014/main" xmlns="" id="{4F3347E8-50BC-405E-A1E2-BF3778B79053}"/>
              </a:ext>
            </a:extLst>
          </p:cNvPr>
          <p:cNvGraphicFramePr>
            <a:graphicFrameLocks noGrp="1"/>
          </p:cNvGraphicFramePr>
          <p:nvPr>
            <p:ph idx="1"/>
            <p:extLst>
              <p:ext uri="{D42A27DB-BD31-4B8C-83A1-F6EECF244321}">
                <p14:modId xmlns:p14="http://schemas.microsoft.com/office/powerpoint/2010/main" val="2750948376"/>
              </p:ext>
            </p:extLst>
          </p:nvPr>
        </p:nvGraphicFramePr>
        <p:xfrm>
          <a:off x="1371242" y="2286000"/>
          <a:ext cx="9598700" cy="3735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005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37F76F-C84E-436B-9772-1FFA3C70FD34}"/>
              </a:ext>
            </a:extLst>
          </p:cNvPr>
          <p:cNvSpPr>
            <a:spLocks noGrp="1"/>
          </p:cNvSpPr>
          <p:nvPr>
            <p:ph type="title"/>
          </p:nvPr>
        </p:nvSpPr>
        <p:spPr/>
        <p:txBody>
          <a:bodyPr/>
          <a:lstStyle/>
          <a:p>
            <a:r>
              <a:rPr lang="en-GB" dirty="0"/>
              <a:t>Übung: Zu stellende Fragen</a:t>
            </a:r>
          </a:p>
        </p:txBody>
      </p:sp>
      <p:sp>
        <p:nvSpPr>
          <p:cNvPr id="3" name="Content Placeholder 2">
            <a:extLst>
              <a:ext uri="{FF2B5EF4-FFF2-40B4-BE49-F238E27FC236}">
                <a16:creationId xmlns:a16="http://schemas.microsoft.com/office/drawing/2014/main" xmlns="" id="{3AC872AA-1CB0-4F49-8E55-2CCA360C4F5F}"/>
              </a:ext>
            </a:extLst>
          </p:cNvPr>
          <p:cNvSpPr>
            <a:spLocks noGrp="1"/>
          </p:cNvSpPr>
          <p:nvPr>
            <p:ph idx="1"/>
          </p:nvPr>
        </p:nvSpPr>
        <p:spPr>
          <a:xfrm>
            <a:off x="1371243" y="1412776"/>
            <a:ext cx="9598700" cy="4454624"/>
          </a:xfrm>
        </p:spPr>
        <p:txBody>
          <a:bodyPr>
            <a:normAutofit/>
          </a:bodyPr>
          <a:lstStyle/>
          <a:p>
            <a:pPr marL="0" indent="0">
              <a:buNone/>
            </a:pPr>
            <a:r>
              <a:rPr lang="en-GB" dirty="0"/>
              <a:t>Schreiben </a:t>
            </a:r>
            <a:r>
              <a:rPr lang="en-GB" dirty="0" err="1"/>
              <a:t>Sie</a:t>
            </a:r>
            <a:r>
              <a:rPr lang="en-GB" dirty="0"/>
              <a:t> 5 </a:t>
            </a:r>
            <a:r>
              <a:rPr lang="en-GB" dirty="0" err="1"/>
              <a:t>Fragen</a:t>
            </a:r>
            <a:r>
              <a:rPr lang="en-GB" dirty="0"/>
              <a:t> auf, die Sie stellen würden, um mehr über den Schmerz einer Person herauszufinden</a:t>
            </a:r>
          </a:p>
          <a:p>
            <a:pPr marL="0" indent="0">
              <a:buNone/>
            </a:pPr>
            <a:endParaRPr lang="en-GB" dirty="0"/>
          </a:p>
          <a:p>
            <a:pPr marL="0" indent="0">
              <a:buNone/>
            </a:pPr>
            <a:r>
              <a:rPr lang="en-GB" dirty="0"/>
              <a:t>1.</a:t>
            </a:r>
          </a:p>
          <a:p>
            <a:pPr marL="0" indent="0">
              <a:buNone/>
            </a:pPr>
            <a:r>
              <a:rPr lang="en-GB" dirty="0"/>
              <a:t>2.</a:t>
            </a:r>
          </a:p>
          <a:p>
            <a:pPr marL="0" indent="0">
              <a:buNone/>
            </a:pPr>
            <a:r>
              <a:rPr lang="en-GB" dirty="0"/>
              <a:t>3.</a:t>
            </a:r>
          </a:p>
          <a:p>
            <a:pPr marL="0" indent="0">
              <a:buNone/>
            </a:pPr>
            <a:r>
              <a:rPr lang="en-GB" dirty="0"/>
              <a:t>4.</a:t>
            </a:r>
          </a:p>
          <a:p>
            <a:pPr marL="0" indent="0">
              <a:buNone/>
            </a:pPr>
            <a:r>
              <a:rPr lang="en-GB" dirty="0"/>
              <a:t>5.</a:t>
            </a:r>
          </a:p>
          <a:p>
            <a:pPr marL="0" indent="0">
              <a:buNone/>
            </a:pPr>
            <a:endParaRPr lang="en-GB" dirty="0"/>
          </a:p>
          <a:p>
            <a:pPr marL="0" indent="0">
              <a:buNone/>
            </a:pPr>
            <a:r>
              <a:rPr lang="en-GB" dirty="0"/>
              <a:t>Ordnen Sie nun Ihre Fragen den Fragen auf den nächsten 2 Folien zu.</a:t>
            </a:r>
          </a:p>
          <a:p>
            <a:pPr marL="0" indent="0">
              <a:buNone/>
            </a:pPr>
            <a:endParaRPr lang="en-GB" dirty="0"/>
          </a:p>
        </p:txBody>
      </p:sp>
      <p:sp>
        <p:nvSpPr>
          <p:cNvPr id="4" name="Slide Number Placeholder 3">
            <a:extLst>
              <a:ext uri="{FF2B5EF4-FFF2-40B4-BE49-F238E27FC236}">
                <a16:creationId xmlns:a16="http://schemas.microsoft.com/office/drawing/2014/main" xmlns="" id="{5EFF23D1-0A19-475C-A429-619558C18161}"/>
              </a:ext>
            </a:extLst>
          </p:cNvPr>
          <p:cNvSpPr>
            <a:spLocks noGrp="1"/>
          </p:cNvSpPr>
          <p:nvPr>
            <p:ph type="sldNum" sz="quarter" idx="12"/>
          </p:nvPr>
        </p:nvSpPr>
        <p:spPr/>
        <p:txBody>
          <a:bodyPr/>
          <a:lstStyle/>
          <a:p>
            <a:fld id="{C014DD1E-5D91-48A3-AD6D-45FBA980D106}" type="slidenum">
              <a:rPr lang="en-GB" smtClean="0"/>
              <a:pPr/>
              <a:t>27</a:t>
            </a:fld>
            <a:endParaRPr lang="en-GB"/>
          </a:p>
        </p:txBody>
      </p:sp>
    </p:spTree>
    <p:extLst>
      <p:ext uri="{BB962C8B-B14F-4D97-AF65-F5344CB8AC3E}">
        <p14:creationId xmlns:p14="http://schemas.microsoft.com/office/powerpoint/2010/main" val="401470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63A24E-29C0-461E-9CAE-690EF8348050}"/>
              </a:ext>
            </a:extLst>
          </p:cNvPr>
          <p:cNvSpPr>
            <a:spLocks noGrp="1"/>
          </p:cNvSpPr>
          <p:nvPr>
            <p:ph type="title"/>
          </p:nvPr>
        </p:nvSpPr>
        <p:spPr>
          <a:xfrm>
            <a:off x="1371242" y="685800"/>
            <a:ext cx="10267785" cy="1485900"/>
          </a:xfrm>
        </p:spPr>
        <p:txBody>
          <a:bodyPr>
            <a:normAutofit fontScale="90000"/>
          </a:bodyPr>
          <a:lstStyle/>
          <a:p>
            <a:r>
              <a:rPr lang="en-US" dirty="0"/>
              <a:t>Kultursensibles </a:t>
            </a:r>
            <a:r>
              <a:rPr lang="en-US" dirty="0" err="1"/>
              <a:t>Schmerzbewertungsinstrument</a:t>
            </a:r>
            <a:r>
              <a:rPr lang="en-US" dirty="0"/>
              <a:t> (</a:t>
            </a:r>
            <a:r>
              <a:rPr lang="en-US" dirty="0" err="1"/>
              <a:t>Lasch</a:t>
            </a:r>
            <a:r>
              <a:rPr lang="en-US" dirty="0"/>
              <a:t> 2000)</a:t>
            </a:r>
            <a:endParaRPr lang="el-GR" sz="1200" dirty="0"/>
          </a:p>
        </p:txBody>
      </p:sp>
      <p:sp>
        <p:nvSpPr>
          <p:cNvPr id="3" name="Content Placeholder 2">
            <a:extLst>
              <a:ext uri="{FF2B5EF4-FFF2-40B4-BE49-F238E27FC236}">
                <a16:creationId xmlns:a16="http://schemas.microsoft.com/office/drawing/2014/main" xmlns="" id="{8A10BB19-B088-493D-A04C-0A4EE092F257}"/>
              </a:ext>
            </a:extLst>
          </p:cNvPr>
          <p:cNvSpPr>
            <a:spLocks noGrp="1"/>
          </p:cNvSpPr>
          <p:nvPr>
            <p:ph idx="1"/>
          </p:nvPr>
        </p:nvSpPr>
        <p:spPr/>
        <p:txBody>
          <a:bodyPr>
            <a:normAutofit lnSpcReduction="10000"/>
          </a:bodyPr>
          <a:lstStyle/>
          <a:p>
            <a:pPr marL="0" indent="0">
              <a:buNone/>
            </a:pPr>
            <a:r>
              <a:rPr lang="de-DE" dirty="0"/>
              <a:t>Der von Lasch entwickelte Fragenkatalog soll helfen, die Schmerzen von Menschen mit unterschiedlichen kulturellen Hintergründen besser zu verstehen und einordnen zu können. Folgende Fragen können vor diesem Hintergrund hilfreich sein: </a:t>
            </a:r>
          </a:p>
          <a:p>
            <a:pPr marL="0" indent="0">
              <a:buNone/>
            </a:pPr>
            <a:r>
              <a:rPr lang="de-DE" dirty="0"/>
              <a:t>• Wie nennen Sie ihren Schmerz? </a:t>
            </a:r>
          </a:p>
          <a:p>
            <a:pPr marL="0" indent="0">
              <a:buNone/>
            </a:pPr>
            <a:r>
              <a:rPr lang="de-DE" dirty="0"/>
              <a:t>• Welchen Namen geben Sie ihm? </a:t>
            </a:r>
          </a:p>
          <a:p>
            <a:pPr marL="0" indent="0">
              <a:buNone/>
            </a:pPr>
            <a:r>
              <a:rPr lang="de-DE" dirty="0"/>
              <a:t>• Warum glauben Sie, dass Sie diesen Schmerz haben? </a:t>
            </a:r>
          </a:p>
          <a:p>
            <a:pPr marL="0" indent="0">
              <a:buNone/>
            </a:pPr>
            <a:r>
              <a:rPr lang="de-DE" dirty="0"/>
              <a:t>• Was bedeutet Ihr Schmerz für Ihren Körper? </a:t>
            </a:r>
          </a:p>
          <a:p>
            <a:pPr marL="0" indent="0">
              <a:buNone/>
            </a:pPr>
            <a:r>
              <a:rPr lang="de-DE" dirty="0"/>
              <a:t>• Wie stark empfinden Sie den Schmerz? </a:t>
            </a:r>
          </a:p>
          <a:p>
            <a:pPr marL="0" indent="0">
              <a:buNone/>
            </a:pPr>
            <a:r>
              <a:rPr lang="de-DE" dirty="0"/>
              <a:t>• Wie lange haben Sie die Schmerzen schon? </a:t>
            </a:r>
          </a:p>
        </p:txBody>
      </p:sp>
      <p:sp>
        <p:nvSpPr>
          <p:cNvPr id="4" name="Slide Number Placeholder 3">
            <a:extLst>
              <a:ext uri="{FF2B5EF4-FFF2-40B4-BE49-F238E27FC236}">
                <a16:creationId xmlns:a16="http://schemas.microsoft.com/office/drawing/2014/main" xmlns="" id="{ED8FA39E-EC5B-4287-BDF9-CF8E7A6786DA}"/>
              </a:ext>
            </a:extLst>
          </p:cNvPr>
          <p:cNvSpPr>
            <a:spLocks noGrp="1"/>
          </p:cNvSpPr>
          <p:nvPr>
            <p:ph type="sldNum" sz="quarter" idx="12"/>
          </p:nvPr>
        </p:nvSpPr>
        <p:spPr/>
        <p:txBody>
          <a:bodyPr/>
          <a:lstStyle/>
          <a:p>
            <a:fld id="{C014DD1E-5D91-48A3-AD6D-45FBA980D106}" type="slidenum">
              <a:rPr lang="en-GB" smtClean="0"/>
              <a:pPr/>
              <a:t>28</a:t>
            </a:fld>
            <a:endParaRPr lang="en-GB"/>
          </a:p>
        </p:txBody>
      </p:sp>
    </p:spTree>
    <p:extLst>
      <p:ext uri="{BB962C8B-B14F-4D97-AF65-F5344CB8AC3E}">
        <p14:creationId xmlns:p14="http://schemas.microsoft.com/office/powerpoint/2010/main" val="328198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40DAC-EF75-4FEC-AB61-E6C3893A1F5D}"/>
              </a:ext>
            </a:extLst>
          </p:cNvPr>
          <p:cNvSpPr>
            <a:spLocks noGrp="1"/>
          </p:cNvSpPr>
          <p:nvPr>
            <p:ph type="title"/>
          </p:nvPr>
        </p:nvSpPr>
        <p:spPr>
          <a:xfrm>
            <a:off x="1371243" y="685800"/>
            <a:ext cx="9598700" cy="1035674"/>
          </a:xfrm>
        </p:spPr>
        <p:txBody>
          <a:bodyPr>
            <a:normAutofit fontScale="90000"/>
          </a:bodyPr>
          <a:lstStyle/>
          <a:p>
            <a:r>
              <a:rPr lang="en-US" dirty="0" err="1"/>
              <a:t>Fortsetzung</a:t>
            </a:r>
            <a:r>
              <a:rPr lang="en-US" dirty="0"/>
              <a:t>: Kultursensibles </a:t>
            </a:r>
            <a:r>
              <a:rPr lang="en-US" dirty="0" err="1"/>
              <a:t>Schmerzbewertungsinstrument</a:t>
            </a:r>
            <a:r>
              <a:rPr lang="en-US" dirty="0"/>
              <a:t> (</a:t>
            </a:r>
            <a:r>
              <a:rPr lang="en-US" dirty="0" err="1"/>
              <a:t>Lasch</a:t>
            </a:r>
            <a:r>
              <a:rPr lang="en-US" dirty="0"/>
              <a:t> 2000)</a:t>
            </a:r>
            <a:endParaRPr lang="el-GR" sz="1800" dirty="0"/>
          </a:p>
        </p:txBody>
      </p:sp>
      <p:sp>
        <p:nvSpPr>
          <p:cNvPr id="3" name="Content Placeholder 2">
            <a:extLst>
              <a:ext uri="{FF2B5EF4-FFF2-40B4-BE49-F238E27FC236}">
                <a16:creationId xmlns:a16="http://schemas.microsoft.com/office/drawing/2014/main" xmlns="" id="{85A5F529-8A2E-408C-892E-A98CC52746B7}"/>
              </a:ext>
            </a:extLst>
          </p:cNvPr>
          <p:cNvSpPr>
            <a:spLocks noGrp="1"/>
          </p:cNvSpPr>
          <p:nvPr>
            <p:ph idx="1"/>
          </p:nvPr>
        </p:nvSpPr>
        <p:spPr>
          <a:xfrm>
            <a:off x="1335722" y="2056585"/>
            <a:ext cx="9598700" cy="4022576"/>
          </a:xfrm>
        </p:spPr>
        <p:txBody>
          <a:bodyPr>
            <a:normAutofit lnSpcReduction="10000"/>
          </a:bodyPr>
          <a:lstStyle/>
          <a:p>
            <a:pPr marL="0" indent="0">
              <a:buNone/>
            </a:pPr>
            <a:r>
              <a:rPr lang="de-DE" dirty="0"/>
              <a:t>• Haben Sie Angst vor Ihren Schmerzen?</a:t>
            </a:r>
          </a:p>
          <a:p>
            <a:pPr marL="0" indent="0">
              <a:buNone/>
            </a:pPr>
            <a:r>
              <a:rPr lang="de-DE" dirty="0"/>
              <a:t>• Wenn ja, wovor fürchten Sie sich am meisten? </a:t>
            </a:r>
          </a:p>
          <a:p>
            <a:pPr marL="0" indent="0">
              <a:buNone/>
            </a:pPr>
            <a:r>
              <a:rPr lang="de-DE" dirty="0"/>
              <a:t>• Was sind die Hauptprobleme, die Ihre Schmerzen verursachen? </a:t>
            </a:r>
          </a:p>
          <a:p>
            <a:pPr marL="0" indent="0">
              <a:buNone/>
            </a:pPr>
            <a:r>
              <a:rPr lang="de-DE" dirty="0"/>
              <a:t>• Welche Art von Behandlung sollten Sie Ihrer Meinung nach erhalten?</a:t>
            </a:r>
          </a:p>
          <a:p>
            <a:pPr marL="0" indent="0">
              <a:buNone/>
            </a:pPr>
            <a:r>
              <a:rPr lang="de-DE" dirty="0"/>
              <a:t>• Was sind die wichtigsten Ergebnisse, die Sie sich von der Behandlung erhoffen?</a:t>
            </a:r>
          </a:p>
          <a:p>
            <a:pPr marL="0" indent="0">
              <a:buNone/>
            </a:pPr>
            <a:r>
              <a:rPr lang="de-DE" dirty="0"/>
              <a:t>• Welche alternativen Heilmittel haben Sie versucht, um ihre Schmerzen zu lindern? </a:t>
            </a:r>
          </a:p>
          <a:p>
            <a:pPr marL="0" indent="0">
              <a:buNone/>
            </a:pPr>
            <a:r>
              <a:rPr lang="de-DE" dirty="0"/>
              <a:t>• Wen haben Sie bisher konsultiert, um ihre Schmerzen zu therapieren?</a:t>
            </a:r>
          </a:p>
          <a:p>
            <a:pPr marL="0" indent="0">
              <a:buNone/>
            </a:pPr>
            <a:r>
              <a:rPr lang="de-DE" dirty="0"/>
              <a:t>• Mit wem in Ihrer Familie sprechen Sie über Ihre Schmerzen? Was wissen diese Personen? Was sollen sie wissen?</a:t>
            </a:r>
          </a:p>
          <a:p>
            <a:pPr marL="0" indent="0">
              <a:buNone/>
            </a:pPr>
            <a:r>
              <a:rPr lang="de-DE" dirty="0"/>
              <a:t>• Haben Sie Familie und Freunde, die Ihnen mit Ihren Schmerzen helfen? Wer hilft Ihnen?</a:t>
            </a:r>
          </a:p>
        </p:txBody>
      </p:sp>
      <p:sp>
        <p:nvSpPr>
          <p:cNvPr id="4" name="Slide Number Placeholder 3">
            <a:extLst>
              <a:ext uri="{FF2B5EF4-FFF2-40B4-BE49-F238E27FC236}">
                <a16:creationId xmlns:a16="http://schemas.microsoft.com/office/drawing/2014/main" xmlns="" id="{E363ECB7-5B2E-4620-BE4D-B9641C5317B9}"/>
              </a:ext>
            </a:extLst>
          </p:cNvPr>
          <p:cNvSpPr>
            <a:spLocks noGrp="1"/>
          </p:cNvSpPr>
          <p:nvPr>
            <p:ph type="sldNum" sz="quarter" idx="12"/>
          </p:nvPr>
        </p:nvSpPr>
        <p:spPr/>
        <p:txBody>
          <a:bodyPr/>
          <a:lstStyle/>
          <a:p>
            <a:fld id="{C014DD1E-5D91-48A3-AD6D-45FBA980D106}" type="slidenum">
              <a:rPr lang="en-GB" smtClean="0"/>
              <a:pPr/>
              <a:t>29</a:t>
            </a:fld>
            <a:endParaRPr lang="en-GB"/>
          </a:p>
        </p:txBody>
      </p:sp>
    </p:spTree>
    <p:extLst>
      <p:ext uri="{BB962C8B-B14F-4D97-AF65-F5344CB8AC3E}">
        <p14:creationId xmlns:p14="http://schemas.microsoft.com/office/powerpoint/2010/main" val="425416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holding a phone&#10;&#10;Description automatically generated with low confidence">
            <a:extLst>
              <a:ext uri="{FF2B5EF4-FFF2-40B4-BE49-F238E27FC236}">
                <a16:creationId xmlns:a16="http://schemas.microsoft.com/office/drawing/2014/main" xmlns="" id="{251B5420-1F40-482D-B528-63302DCE1584}"/>
              </a:ext>
            </a:extLst>
          </p:cNvPr>
          <p:cNvPicPr>
            <a:picLocks noChangeAspect="1"/>
          </p:cNvPicPr>
          <p:nvPr/>
        </p:nvPicPr>
        <p:blipFill>
          <a:blip r:embed="rId2"/>
          <a:stretch>
            <a:fillRect/>
          </a:stretch>
        </p:blipFill>
        <p:spPr>
          <a:xfrm>
            <a:off x="8044375" y="891862"/>
            <a:ext cx="2217173" cy="5247747"/>
          </a:xfrm>
          <a:prstGeom prst="rect">
            <a:avLst/>
          </a:prstGeom>
        </p:spPr>
      </p:pic>
      <p:sp>
        <p:nvSpPr>
          <p:cNvPr id="4" name="Slide Number Placeholder 3">
            <a:extLst>
              <a:ext uri="{FF2B5EF4-FFF2-40B4-BE49-F238E27FC236}">
                <a16:creationId xmlns:a16="http://schemas.microsoft.com/office/drawing/2014/main" xmlns="" id="{8C4F619C-A6C9-4A1B-AE5E-5C43C0ACF3A2}"/>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3</a:t>
            </a:fld>
            <a:endParaRPr lang="en-GB"/>
          </a:p>
        </p:txBody>
      </p:sp>
      <p:sp>
        <p:nvSpPr>
          <p:cNvPr id="9" name="Title 8">
            <a:extLst>
              <a:ext uri="{FF2B5EF4-FFF2-40B4-BE49-F238E27FC236}">
                <a16:creationId xmlns:a16="http://schemas.microsoft.com/office/drawing/2014/main" xmlns="" id="{799C1AA5-5119-4074-9D26-69D21861689B}"/>
              </a:ext>
            </a:extLst>
          </p:cNvPr>
          <p:cNvSpPr>
            <a:spLocks noGrp="1"/>
          </p:cNvSpPr>
          <p:nvPr>
            <p:ph type="title"/>
          </p:nvPr>
        </p:nvSpPr>
        <p:spPr/>
        <p:txBody>
          <a:bodyPr/>
          <a:lstStyle/>
          <a:p>
            <a:r>
              <a:rPr lang="en-GB" dirty="0" err="1"/>
              <a:t>Einleitung</a:t>
            </a:r>
            <a:endParaRPr lang="en-GB" dirty="0"/>
          </a:p>
        </p:txBody>
      </p:sp>
      <p:sp>
        <p:nvSpPr>
          <p:cNvPr id="11" name="TextBox 10">
            <a:extLst>
              <a:ext uri="{FF2B5EF4-FFF2-40B4-BE49-F238E27FC236}">
                <a16:creationId xmlns:a16="http://schemas.microsoft.com/office/drawing/2014/main" xmlns="" id="{4E5888D0-405B-480C-A188-24D3103A21F5}"/>
              </a:ext>
            </a:extLst>
          </p:cNvPr>
          <p:cNvSpPr txBox="1"/>
          <p:nvPr/>
        </p:nvSpPr>
        <p:spPr>
          <a:xfrm>
            <a:off x="1371243" y="1772816"/>
            <a:ext cx="6092574" cy="3970318"/>
          </a:xfrm>
          <a:prstGeom prst="rect">
            <a:avLst/>
          </a:prstGeom>
          <a:noFill/>
        </p:spPr>
        <p:txBody>
          <a:bodyPr wrap="square">
            <a:spAutoFit/>
          </a:bodyPr>
          <a:lstStyle/>
          <a:p>
            <a:pPr algn="just">
              <a:spcBef>
                <a:spcPts val="600"/>
              </a:spcBef>
            </a:pP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„Hallo,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gestern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hatte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ich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ein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Gespräch</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mit</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einer</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Kollegin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darüber</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dass</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der von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ihr</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betreute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Patient an den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meisten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Tagen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dieser</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Woche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große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Schmerzen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zu</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haben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schien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und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wie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ihm</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dabei</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helfen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wollte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Wann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immer</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ihren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Patienten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jedoch</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fragte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wie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sich</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der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Schmerz</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anfühlte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oder</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wie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stark er war,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sagte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er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einfach</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es sei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nichts</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er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habe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schlimmere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Schmerzen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gehabt</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und es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würde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ihm</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wahrscheinlich</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morgen gut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gehen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Meine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Kollegin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machte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sich</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Sorgen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um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ihn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war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sich</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aber</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nicht</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sicher</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wie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starke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Schmerzen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er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tatsächlich</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hatte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und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wie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ihm</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helfen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konnte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da er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nicht</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bereit</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schien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darüber</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zu</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sprechen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Ich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weiß</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dass</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wir</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alle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Schmerz</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auf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unterschiedliche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Weise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fühlen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und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beschreiben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Ich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frage</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mich</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immer</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noch</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was ich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meiner</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Kollegin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sagen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kann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um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ihr</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in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dieser</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Situation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zu</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200" dirty="0" err="1">
                <a:effectLst/>
                <a:latin typeface="Calibri" panose="020F0502020204030204" pitchFamily="34" charset="0"/>
                <a:ea typeface="Calibri" panose="020F0502020204030204" pitchFamily="34" charset="0"/>
                <a:cs typeface="Times New Roman" panose="02020603050405020304" pitchFamily="18" charset="0"/>
              </a:rPr>
              <a:t>helfen</a:t>
            </a:r>
            <a:r>
              <a:rPr lang="en-GB" sz="1800" kern="1200" dirty="0">
                <a:effectLst/>
                <a:latin typeface="Calibri" panose="020F0502020204030204" pitchFamily="34" charset="0"/>
                <a:ea typeface="Calibri" panose="020F0502020204030204" pitchFamily="34" charset="0"/>
                <a:cs typeface="Times New Roman" panose="02020603050405020304" pitchFamily="18" charset="0"/>
              </a:rPr>
              <a: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7945692"/>
      </p:ext>
    </p:extLst>
  </p:cSld>
  <p:clrMapOvr>
    <a:masterClrMapping/>
  </p:clrMapOvr>
  <mc:AlternateContent xmlns:mc="http://schemas.openxmlformats.org/markup-compatibility/2006" xmlns:p14="http://schemas.microsoft.com/office/powerpoint/2010/main">
    <mc:Choice Requires="p14">
      <p:transition spd="med" p14:dur="700" advTm="51229">
        <p:fade/>
      </p:transition>
    </mc:Choice>
    <mc:Fallback xmlns="">
      <p:transition spd="med" advTm="51229">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990B3D-DC7E-42E2-B4D3-61B096F0774C}"/>
              </a:ext>
            </a:extLst>
          </p:cNvPr>
          <p:cNvSpPr>
            <a:spLocks noGrp="1"/>
          </p:cNvSpPr>
          <p:nvPr>
            <p:ph type="title"/>
          </p:nvPr>
        </p:nvSpPr>
        <p:spPr>
          <a:xfrm>
            <a:off x="1371243" y="685800"/>
            <a:ext cx="9598700" cy="870992"/>
          </a:xfrm>
        </p:spPr>
        <p:txBody>
          <a:bodyPr/>
          <a:lstStyle/>
          <a:p>
            <a:r>
              <a:rPr lang="en-GB" i="1" dirty="0" err="1"/>
              <a:t>Zusammenfassung</a:t>
            </a:r>
            <a:r>
              <a:rPr lang="en-GB" i="1" dirty="0"/>
              <a:t>/</a:t>
            </a:r>
            <a:r>
              <a:rPr lang="en-GB" i="1" dirty="0" err="1"/>
              <a:t>Merksätze</a:t>
            </a:r>
            <a:endParaRPr lang="en-GB" i="1" dirty="0"/>
          </a:p>
        </p:txBody>
      </p:sp>
      <p:sp>
        <p:nvSpPr>
          <p:cNvPr id="3" name="Content Placeholder 2">
            <a:extLst>
              <a:ext uri="{FF2B5EF4-FFF2-40B4-BE49-F238E27FC236}">
                <a16:creationId xmlns:a16="http://schemas.microsoft.com/office/drawing/2014/main" xmlns="" id="{8965BEEC-D20D-4273-ACD9-13267AE31FC8}"/>
              </a:ext>
            </a:extLst>
          </p:cNvPr>
          <p:cNvSpPr>
            <a:spLocks noGrp="1"/>
          </p:cNvSpPr>
          <p:nvPr>
            <p:ph idx="1"/>
          </p:nvPr>
        </p:nvSpPr>
        <p:spPr/>
        <p:txBody>
          <a:bodyPr>
            <a:normAutofit fontScale="77500" lnSpcReduction="20000"/>
          </a:bodyPr>
          <a:lstStyle/>
          <a:p>
            <a:pPr>
              <a:lnSpc>
                <a:spcPct val="150000"/>
              </a:lnSpc>
              <a:spcBef>
                <a:spcPts val="600"/>
              </a:spcBef>
              <a:spcAft>
                <a:spcPts val="600"/>
              </a:spcAft>
            </a:pPr>
            <a:r>
              <a:rPr lang="de-DE" sz="2900" dirty="0">
                <a:effectLst/>
                <a:latin typeface="Calibri" panose="020F0502020204030204" pitchFamily="34" charset="0"/>
                <a:ea typeface="Calibri" panose="020F0502020204030204" pitchFamily="34" charset="0"/>
                <a:cs typeface="Times New Roman" panose="02020603050405020304" pitchFamily="18" charset="0"/>
              </a:rPr>
              <a:t>Wenn Sie mit Menschen aus anderen Kulturen als Ihrer eigenen arbeiten, können Sie nicht davon ausgehen, dass diese dieselben Wörter wie Sie verwenden, um ihren Schmerz zu beschreiben und über dasselbe Verständnis in Bezug auf den Schmerz verfügen. </a:t>
            </a:r>
          </a:p>
          <a:p>
            <a:pPr>
              <a:lnSpc>
                <a:spcPct val="150000"/>
              </a:lnSpc>
              <a:spcBef>
                <a:spcPts val="600"/>
              </a:spcBef>
              <a:spcAft>
                <a:spcPts val="600"/>
              </a:spcAft>
            </a:pPr>
            <a:r>
              <a:rPr lang="de-DE" sz="2900" dirty="0">
                <a:effectLst/>
                <a:latin typeface="Calibri" panose="020F0502020204030204" pitchFamily="34" charset="0"/>
                <a:ea typeface="Calibri" panose="020F0502020204030204" pitchFamily="34" charset="0"/>
                <a:cs typeface="Times New Roman" panose="02020603050405020304" pitchFamily="18" charset="0"/>
              </a:rPr>
              <a:t>Daher müssen Sie zusätzliche und spezifischere Fragen stellen, um sicherzugehen, dass Sie alle richtigen Informationen erhalten, die Sie benötigen. </a:t>
            </a:r>
          </a:p>
          <a:p>
            <a:pPr marL="0" indent="0">
              <a:buNone/>
            </a:pPr>
            <a:endParaRPr lang="en-GB" i="1" dirty="0"/>
          </a:p>
        </p:txBody>
      </p:sp>
      <p:sp>
        <p:nvSpPr>
          <p:cNvPr id="4" name="Slide Number Placeholder 3">
            <a:extLst>
              <a:ext uri="{FF2B5EF4-FFF2-40B4-BE49-F238E27FC236}">
                <a16:creationId xmlns:a16="http://schemas.microsoft.com/office/drawing/2014/main" xmlns="" id="{0F1E9B48-ACD7-4891-A82D-35A46C34C8CA}"/>
              </a:ext>
            </a:extLst>
          </p:cNvPr>
          <p:cNvSpPr>
            <a:spLocks noGrp="1"/>
          </p:cNvSpPr>
          <p:nvPr>
            <p:ph type="sldNum" sz="quarter" idx="12"/>
          </p:nvPr>
        </p:nvSpPr>
        <p:spPr/>
        <p:txBody>
          <a:bodyPr/>
          <a:lstStyle/>
          <a:p>
            <a:fld id="{C014DD1E-5D91-48A3-AD6D-45FBA980D106}" type="slidenum">
              <a:rPr lang="en-GB" smtClean="0"/>
              <a:pPr/>
              <a:t>30</a:t>
            </a:fld>
            <a:endParaRPr lang="en-GB"/>
          </a:p>
        </p:txBody>
      </p:sp>
    </p:spTree>
    <p:extLst>
      <p:ext uri="{BB962C8B-B14F-4D97-AF65-F5344CB8AC3E}">
        <p14:creationId xmlns:p14="http://schemas.microsoft.com/office/powerpoint/2010/main" val="165915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err="1"/>
              <a:t>Kultursensible</a:t>
            </a:r>
            <a:r>
              <a:rPr lang="en-GB" sz="5400" dirty="0"/>
              <a:t> </a:t>
            </a:r>
            <a:r>
              <a:rPr lang="en-GB" sz="5400" dirty="0" err="1"/>
              <a:t>Dienstleistungen</a:t>
            </a:r>
            <a:endParaRPr lang="en-GB" sz="5400" dirty="0"/>
          </a:p>
        </p:txBody>
      </p:sp>
      <p:sp>
        <p:nvSpPr>
          <p:cNvPr id="4" name="Slide Number Placeholder 3"/>
          <p:cNvSpPr>
            <a:spLocks noGrp="1"/>
          </p:cNvSpPr>
          <p:nvPr>
            <p:ph type="sldNum" sz="quarter" idx="12"/>
          </p:nvPr>
        </p:nvSpPr>
        <p:spPr/>
        <p:txBody>
          <a:bodyPr/>
          <a:lstStyle/>
          <a:p>
            <a:fld id="{C014DD1E-5D91-48A3-AD6D-45FBA980D106}" type="slidenum">
              <a:rPr lang="en-GB" smtClean="0"/>
              <a:pPr/>
              <a:t>31</a:t>
            </a:fld>
            <a:endParaRPr lang="en-GB"/>
          </a:p>
        </p:txBody>
      </p:sp>
    </p:spTree>
    <p:extLst>
      <p:ext uri="{BB962C8B-B14F-4D97-AF65-F5344CB8AC3E}">
        <p14:creationId xmlns:p14="http://schemas.microsoft.com/office/powerpoint/2010/main" val="345387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68E08A-BF31-43C2-91BE-8C41E62882EB}"/>
              </a:ext>
            </a:extLst>
          </p:cNvPr>
          <p:cNvSpPr>
            <a:spLocks noGrp="1"/>
          </p:cNvSpPr>
          <p:nvPr>
            <p:ph type="title"/>
          </p:nvPr>
        </p:nvSpPr>
        <p:spPr>
          <a:xfrm>
            <a:off x="1371243" y="685800"/>
            <a:ext cx="9598700" cy="870992"/>
          </a:xfrm>
        </p:spPr>
        <p:txBody>
          <a:bodyPr/>
          <a:lstStyle/>
          <a:p>
            <a:r>
              <a:rPr lang="en-GB" dirty="0"/>
              <a:t>Übung: Fallstudie 1</a:t>
            </a:r>
          </a:p>
        </p:txBody>
      </p:sp>
      <p:sp>
        <p:nvSpPr>
          <p:cNvPr id="3" name="Content Placeholder 2">
            <a:extLst>
              <a:ext uri="{FF2B5EF4-FFF2-40B4-BE49-F238E27FC236}">
                <a16:creationId xmlns:a16="http://schemas.microsoft.com/office/drawing/2014/main" xmlns="" id="{D9823661-1640-4AEF-A817-D01F81397F1A}"/>
              </a:ext>
            </a:extLst>
          </p:cNvPr>
          <p:cNvSpPr>
            <a:spLocks noGrp="1"/>
          </p:cNvSpPr>
          <p:nvPr>
            <p:ph idx="1"/>
          </p:nvPr>
        </p:nvSpPr>
        <p:spPr>
          <a:xfrm>
            <a:off x="1557908" y="1638300"/>
            <a:ext cx="9598700" cy="3581400"/>
          </a:xfrm>
        </p:spPr>
        <p:txBody>
          <a:bodyPr>
            <a:normAutofit/>
          </a:bodyPr>
          <a:lstStyle/>
          <a:p>
            <a:pPr marL="0" indent="0">
              <a:buNone/>
            </a:pPr>
            <a:r>
              <a:rPr lang="de-DE" dirty="0"/>
              <a:t>Eine Mutter mit Migrationshintergrund bringt ihr 2-jähriges Kind zum Arzt. Sie sagt dem Arzt, dass das Kind starke Kopfschmerzen hat und fiebert. </a:t>
            </a:r>
          </a:p>
          <a:p>
            <a:pPr marL="0" indent="0">
              <a:buNone/>
            </a:pPr>
            <a:r>
              <a:rPr lang="de-DE" dirty="0"/>
              <a:t>Der Arzt misst die Temperatur des Kindes und stellt fest, dass sie im normalen Bereich liegt. Der Arzt sagt der Mutter, dass das Kind kein Fieber hat und schlägt vor dem Kind bei Bedarf Schmerzmittel gegen die Kopfschmerzen zu geben. </a:t>
            </a:r>
          </a:p>
          <a:p>
            <a:pPr marL="0" indent="0">
              <a:buNone/>
            </a:pPr>
            <a:r>
              <a:rPr lang="de-DE" dirty="0"/>
              <a:t>Die Mutter besteht darauf, dass das Kind Fieber hat und deshalb weitere Untersuchungen benötigt. Sie hat das Gefühl, dass der Arzt ihre Sorgen um ihr Kind nicht ernst nimmt und ist verärgert über ihre Behandlung und das wahrgenommene Unverständnis für das „Fieber“ ihres Kindes.</a:t>
            </a:r>
            <a:endParaRPr lang="en-GB" dirty="0"/>
          </a:p>
        </p:txBody>
      </p:sp>
      <p:sp>
        <p:nvSpPr>
          <p:cNvPr id="4" name="Slide Number Placeholder 3">
            <a:extLst>
              <a:ext uri="{FF2B5EF4-FFF2-40B4-BE49-F238E27FC236}">
                <a16:creationId xmlns:a16="http://schemas.microsoft.com/office/drawing/2014/main" xmlns="" id="{04A77EB6-04DF-4803-8B35-122E265BD9AD}"/>
              </a:ext>
            </a:extLst>
          </p:cNvPr>
          <p:cNvSpPr>
            <a:spLocks noGrp="1"/>
          </p:cNvSpPr>
          <p:nvPr>
            <p:ph type="sldNum" sz="quarter" idx="12"/>
          </p:nvPr>
        </p:nvSpPr>
        <p:spPr/>
        <p:txBody>
          <a:bodyPr/>
          <a:lstStyle/>
          <a:p>
            <a:fld id="{C014DD1E-5D91-48A3-AD6D-45FBA980D106}" type="slidenum">
              <a:rPr lang="en-GB" smtClean="0"/>
              <a:pPr/>
              <a:t>32</a:t>
            </a:fld>
            <a:endParaRPr lang="en-GB"/>
          </a:p>
        </p:txBody>
      </p:sp>
    </p:spTree>
    <p:extLst>
      <p:ext uri="{BB962C8B-B14F-4D97-AF65-F5344CB8AC3E}">
        <p14:creationId xmlns:p14="http://schemas.microsoft.com/office/powerpoint/2010/main" val="423874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D15B9-71FF-4024-8620-AC601BD3A022}"/>
              </a:ext>
            </a:extLst>
          </p:cNvPr>
          <p:cNvSpPr>
            <a:spLocks noGrp="1"/>
          </p:cNvSpPr>
          <p:nvPr>
            <p:ph type="title"/>
          </p:nvPr>
        </p:nvSpPr>
        <p:spPr/>
        <p:txBody>
          <a:bodyPr/>
          <a:lstStyle/>
          <a:p>
            <a:r>
              <a:rPr lang="en-GB" dirty="0"/>
              <a:t>Übung: </a:t>
            </a:r>
            <a:r>
              <a:rPr lang="en-GB" dirty="0" err="1"/>
              <a:t>Fragen</a:t>
            </a:r>
            <a:r>
              <a:rPr lang="en-GB" dirty="0"/>
              <a:t> </a:t>
            </a:r>
            <a:r>
              <a:rPr lang="en-GB" dirty="0" err="1"/>
              <a:t>zur</a:t>
            </a:r>
            <a:r>
              <a:rPr lang="en-GB" dirty="0"/>
              <a:t> </a:t>
            </a:r>
            <a:r>
              <a:rPr lang="en-GB" dirty="0" err="1"/>
              <a:t>Fallstudie</a:t>
            </a:r>
            <a:r>
              <a:rPr lang="en-GB" dirty="0"/>
              <a:t> 1</a:t>
            </a:r>
          </a:p>
        </p:txBody>
      </p:sp>
      <p:sp>
        <p:nvSpPr>
          <p:cNvPr id="3" name="Content Placeholder 2">
            <a:extLst>
              <a:ext uri="{FF2B5EF4-FFF2-40B4-BE49-F238E27FC236}">
                <a16:creationId xmlns:a16="http://schemas.microsoft.com/office/drawing/2014/main" xmlns="" id="{617C4B92-D283-4B1A-9ECE-F512BDB20D48}"/>
              </a:ext>
            </a:extLst>
          </p:cNvPr>
          <p:cNvSpPr>
            <a:spLocks noGrp="1"/>
          </p:cNvSpPr>
          <p:nvPr>
            <p:ph idx="1"/>
          </p:nvPr>
        </p:nvSpPr>
        <p:spPr/>
        <p:txBody>
          <a:bodyPr/>
          <a:lstStyle/>
          <a:p>
            <a:pPr marL="0" indent="0">
              <a:buNone/>
            </a:pPr>
            <a:r>
              <a:rPr lang="de-DE" i="1" dirty="0"/>
              <a:t>• </a:t>
            </a:r>
            <a:r>
              <a:rPr lang="de-DE" sz="2400" dirty="0"/>
              <a:t>Was sind die Probleme, die in dieser Fallstudie zwischen Arzt und Patientin deutlich werden? </a:t>
            </a:r>
          </a:p>
          <a:p>
            <a:pPr marL="0" indent="0">
              <a:buNone/>
            </a:pPr>
            <a:r>
              <a:rPr lang="de-DE" sz="2400" dirty="0"/>
              <a:t>• Wie würden Sie damit umgehen, wenn Sie der Betreuer wären?  </a:t>
            </a:r>
          </a:p>
          <a:p>
            <a:pPr marL="0" indent="0">
              <a:buNone/>
            </a:pPr>
            <a:r>
              <a:rPr lang="de-DE" sz="2400" dirty="0"/>
              <a:t>• Was glauben Sie, versucht die Mutter wirklich über die Krankheit ihres Kindes zu erklären?</a:t>
            </a:r>
          </a:p>
          <a:p>
            <a:pPr marL="0" indent="0">
              <a:buNone/>
            </a:pPr>
            <a:r>
              <a:rPr lang="de-DE" sz="2400" dirty="0"/>
              <a:t>• Was würden Sie die Mutter fragen?</a:t>
            </a:r>
          </a:p>
          <a:p>
            <a:pPr marL="0" indent="0">
              <a:buNone/>
            </a:pPr>
            <a:endParaRPr lang="de-DE" i="1" dirty="0"/>
          </a:p>
        </p:txBody>
      </p:sp>
      <p:sp>
        <p:nvSpPr>
          <p:cNvPr id="4" name="Slide Number Placeholder 3">
            <a:extLst>
              <a:ext uri="{FF2B5EF4-FFF2-40B4-BE49-F238E27FC236}">
                <a16:creationId xmlns:a16="http://schemas.microsoft.com/office/drawing/2014/main" xmlns="" id="{92CBD1E9-07B8-40AC-A825-A590F46D1493}"/>
              </a:ext>
            </a:extLst>
          </p:cNvPr>
          <p:cNvSpPr>
            <a:spLocks noGrp="1"/>
          </p:cNvSpPr>
          <p:nvPr>
            <p:ph type="sldNum" sz="quarter" idx="12"/>
          </p:nvPr>
        </p:nvSpPr>
        <p:spPr/>
        <p:txBody>
          <a:bodyPr/>
          <a:lstStyle/>
          <a:p>
            <a:fld id="{C014DD1E-5D91-48A3-AD6D-45FBA980D106}" type="slidenum">
              <a:rPr lang="en-GB" smtClean="0"/>
              <a:pPr/>
              <a:t>33</a:t>
            </a:fld>
            <a:endParaRPr lang="en-GB"/>
          </a:p>
        </p:txBody>
      </p:sp>
    </p:spTree>
    <p:extLst>
      <p:ext uri="{BB962C8B-B14F-4D97-AF65-F5344CB8AC3E}">
        <p14:creationId xmlns:p14="http://schemas.microsoft.com/office/powerpoint/2010/main" val="12604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F6B1C4-C8A1-47D3-BFC2-2AC2D21539D4}"/>
              </a:ext>
            </a:extLst>
          </p:cNvPr>
          <p:cNvSpPr>
            <a:spLocks noGrp="1"/>
          </p:cNvSpPr>
          <p:nvPr>
            <p:ph type="title"/>
          </p:nvPr>
        </p:nvSpPr>
        <p:spPr>
          <a:xfrm>
            <a:off x="1371243" y="685800"/>
            <a:ext cx="9598700" cy="943000"/>
          </a:xfrm>
        </p:spPr>
        <p:txBody>
          <a:bodyPr/>
          <a:lstStyle/>
          <a:p>
            <a:r>
              <a:rPr lang="en-GB" dirty="0"/>
              <a:t>Übung: Fallstudie 2</a:t>
            </a:r>
          </a:p>
        </p:txBody>
      </p:sp>
      <p:sp>
        <p:nvSpPr>
          <p:cNvPr id="3" name="Content Placeholder 2">
            <a:extLst>
              <a:ext uri="{FF2B5EF4-FFF2-40B4-BE49-F238E27FC236}">
                <a16:creationId xmlns:a16="http://schemas.microsoft.com/office/drawing/2014/main" xmlns="" id="{6A284F5C-8860-4CE5-8F12-DC9DB9B3215F}"/>
              </a:ext>
            </a:extLst>
          </p:cNvPr>
          <p:cNvSpPr>
            <a:spLocks noGrp="1"/>
          </p:cNvSpPr>
          <p:nvPr>
            <p:ph idx="1"/>
          </p:nvPr>
        </p:nvSpPr>
        <p:spPr>
          <a:xfrm>
            <a:off x="1380676" y="2193326"/>
            <a:ext cx="9598700" cy="3323906"/>
          </a:xfrm>
        </p:spPr>
        <p:txBody>
          <a:bodyPr>
            <a:normAutofit/>
          </a:bodyPr>
          <a:lstStyle/>
          <a:p>
            <a:pPr marL="0" indent="0">
              <a:buNone/>
            </a:pPr>
            <a:r>
              <a:rPr lang="de-DE" dirty="0"/>
              <a:t>Alisa ist eine Pflegekraft, die Yen pflegt, eine </a:t>
            </a:r>
            <a:r>
              <a:rPr lang="de-DE" dirty="0" err="1"/>
              <a:t>chinesischstämmige</a:t>
            </a:r>
            <a:r>
              <a:rPr lang="de-DE" dirty="0"/>
              <a:t> Frau, bei der kürzlich Krebs diagnostiziert wurde. Yen spricht wenig Englisch, und ihr Mann übersetzt für sie.  Wenn ihr Mann anwesend ist, bestreitet Yen, dass sie Schmerzen hat. Als er den Raum verlässt, gibt sie zu, Schmerzen zu haben. Yens Ehemann gibt an, dass er sehr wenig Vertrauen in die deutsche Medizin hat. Er glaubt, dass Schmerzmittel den "natürlichen Heilungsprozess" des Körpers stören. Er versorgt seine Frau mit heilenden Kräutertees und weigert sich ihr Schmerzmittel aus der Apotheke zu besorgen. (Anand et al., 2009)</a:t>
            </a:r>
            <a:endParaRPr lang="en-US" dirty="0"/>
          </a:p>
        </p:txBody>
      </p:sp>
      <p:sp>
        <p:nvSpPr>
          <p:cNvPr id="4" name="Slide Number Placeholder 3">
            <a:extLst>
              <a:ext uri="{FF2B5EF4-FFF2-40B4-BE49-F238E27FC236}">
                <a16:creationId xmlns:a16="http://schemas.microsoft.com/office/drawing/2014/main" xmlns="" id="{BF8CF6A1-F5BC-4283-A35B-A517C4186CE1}"/>
              </a:ext>
            </a:extLst>
          </p:cNvPr>
          <p:cNvSpPr>
            <a:spLocks noGrp="1"/>
          </p:cNvSpPr>
          <p:nvPr>
            <p:ph type="sldNum" sz="quarter" idx="12"/>
          </p:nvPr>
        </p:nvSpPr>
        <p:spPr/>
        <p:txBody>
          <a:bodyPr/>
          <a:lstStyle/>
          <a:p>
            <a:fld id="{C014DD1E-5D91-48A3-AD6D-45FBA980D106}" type="slidenum">
              <a:rPr lang="en-GB" smtClean="0"/>
              <a:pPr/>
              <a:t>34</a:t>
            </a:fld>
            <a:endParaRPr lang="en-GB"/>
          </a:p>
        </p:txBody>
      </p:sp>
    </p:spTree>
    <p:extLst>
      <p:ext uri="{BB962C8B-B14F-4D97-AF65-F5344CB8AC3E}">
        <p14:creationId xmlns:p14="http://schemas.microsoft.com/office/powerpoint/2010/main" val="5724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A474D3-D3AA-49AA-9B52-A869346AF25F}"/>
              </a:ext>
            </a:extLst>
          </p:cNvPr>
          <p:cNvSpPr>
            <a:spLocks noGrp="1"/>
          </p:cNvSpPr>
          <p:nvPr>
            <p:ph type="title"/>
          </p:nvPr>
        </p:nvSpPr>
        <p:spPr>
          <a:xfrm>
            <a:off x="1371243" y="685800"/>
            <a:ext cx="9598700" cy="798984"/>
          </a:xfrm>
        </p:spPr>
        <p:txBody>
          <a:bodyPr/>
          <a:lstStyle/>
          <a:p>
            <a:r>
              <a:rPr lang="en-GB" dirty="0" err="1"/>
              <a:t>Übung</a:t>
            </a:r>
            <a:r>
              <a:rPr lang="en-GB" dirty="0"/>
              <a:t>: </a:t>
            </a:r>
            <a:r>
              <a:rPr lang="en-GB" dirty="0" err="1"/>
              <a:t>Fragen</a:t>
            </a:r>
            <a:r>
              <a:rPr lang="en-GB" dirty="0"/>
              <a:t> </a:t>
            </a:r>
            <a:r>
              <a:rPr lang="en-GB" dirty="0" err="1"/>
              <a:t>zur</a:t>
            </a:r>
            <a:r>
              <a:rPr lang="en-GB" dirty="0"/>
              <a:t> </a:t>
            </a:r>
            <a:r>
              <a:rPr lang="en-GB" dirty="0" err="1"/>
              <a:t>Fallstudie</a:t>
            </a:r>
            <a:r>
              <a:rPr lang="en-GB" dirty="0"/>
              <a:t> 2</a:t>
            </a:r>
          </a:p>
        </p:txBody>
      </p:sp>
      <p:sp>
        <p:nvSpPr>
          <p:cNvPr id="3" name="Content Placeholder 2">
            <a:extLst>
              <a:ext uri="{FF2B5EF4-FFF2-40B4-BE49-F238E27FC236}">
                <a16:creationId xmlns:a16="http://schemas.microsoft.com/office/drawing/2014/main" xmlns="" id="{6708DD4C-382C-4F40-A514-ABE7AEFE6B2F}"/>
              </a:ext>
            </a:extLst>
          </p:cNvPr>
          <p:cNvSpPr>
            <a:spLocks noGrp="1"/>
          </p:cNvSpPr>
          <p:nvPr>
            <p:ph idx="1"/>
          </p:nvPr>
        </p:nvSpPr>
        <p:spPr/>
        <p:txBody>
          <a:bodyPr>
            <a:normAutofit fontScale="85000" lnSpcReduction="20000"/>
          </a:bodyPr>
          <a:lstStyle/>
          <a:p>
            <a:pPr marL="342900" lvl="0" indent="-342900">
              <a:lnSpc>
                <a:spcPct val="150000"/>
              </a:lnSpc>
              <a:spcBef>
                <a:spcPts val="600"/>
              </a:spcBef>
              <a:spcAft>
                <a:spcPts val="600"/>
              </a:spcAft>
              <a:buClr>
                <a:srgbClr val="003399"/>
              </a:buClr>
              <a:buSzPts val="1100"/>
              <a:buFont typeface="Symbol" panose="05050102010706020507" pitchFamily="18" charset="2"/>
              <a:buChar char=""/>
            </a:pPr>
            <a:r>
              <a:rPr lang="de-DE" sz="2400" dirty="0">
                <a:effectLst/>
                <a:latin typeface="Calibri" panose="020F0502020204030204" pitchFamily="34" charset="0"/>
                <a:ea typeface="Calibri" panose="020F0502020204030204" pitchFamily="34" charset="0"/>
                <a:cs typeface="Times New Roman" panose="02020603050405020304" pitchFamily="18" charset="0"/>
              </a:rPr>
              <a:t>Was sind Ihrer Meinung nach die Probleme im Umgang mit Schmerzen, die in dieser Fallstudie deutlich werden? </a:t>
            </a:r>
          </a:p>
          <a:p>
            <a:pPr marL="342900" lvl="0" indent="-342900">
              <a:lnSpc>
                <a:spcPct val="150000"/>
              </a:lnSpc>
              <a:spcAft>
                <a:spcPts val="600"/>
              </a:spcAft>
              <a:buClr>
                <a:srgbClr val="003399"/>
              </a:buClr>
              <a:buSzPts val="1100"/>
              <a:buFont typeface="Symbol" panose="05050102010706020507" pitchFamily="18" charset="2"/>
              <a:buChar char=""/>
            </a:pPr>
            <a:r>
              <a:rPr lang="de-DE" sz="2400" dirty="0">
                <a:effectLst/>
                <a:latin typeface="Calibri" panose="020F0502020204030204" pitchFamily="34" charset="0"/>
                <a:ea typeface="Calibri" panose="020F0502020204030204" pitchFamily="34" charset="0"/>
                <a:cs typeface="Times New Roman" panose="02020603050405020304" pitchFamily="18" charset="0"/>
              </a:rPr>
              <a:t>Wenn Sie an Alisas Stelle wären, welche Fragen sollten Sie Ihrer Meinung nach Yen stellen? </a:t>
            </a:r>
          </a:p>
          <a:p>
            <a:pPr marL="342900" lvl="0" indent="-342900">
              <a:lnSpc>
                <a:spcPct val="150000"/>
              </a:lnSpc>
              <a:spcAft>
                <a:spcPts val="600"/>
              </a:spcAft>
              <a:buClr>
                <a:srgbClr val="003399"/>
              </a:buClr>
              <a:buSzPts val="1100"/>
              <a:buFont typeface="Symbol" panose="05050102010706020507" pitchFamily="18" charset="2"/>
              <a:buChar char=""/>
            </a:pPr>
            <a:r>
              <a:rPr lang="de-DE" sz="2400" dirty="0">
                <a:effectLst/>
                <a:latin typeface="Calibri" panose="020F0502020204030204" pitchFamily="34" charset="0"/>
                <a:ea typeface="Calibri" panose="020F0502020204030204" pitchFamily="34" charset="0"/>
                <a:cs typeface="Times New Roman" panose="02020603050405020304" pitchFamily="18" charset="0"/>
              </a:rPr>
              <a:t>Glauben Sie, dass es hilfreich wäre, wenn ein Dolmetscher anwesend wäre? </a:t>
            </a:r>
          </a:p>
          <a:p>
            <a:pPr marL="342900" lvl="0" indent="-342900">
              <a:lnSpc>
                <a:spcPct val="150000"/>
              </a:lnSpc>
              <a:spcAft>
                <a:spcPts val="600"/>
              </a:spcAft>
              <a:buClr>
                <a:srgbClr val="003399"/>
              </a:buClr>
              <a:buSzPts val="1100"/>
              <a:buFont typeface="Symbol" panose="05050102010706020507" pitchFamily="18" charset="2"/>
              <a:buChar char=""/>
            </a:pPr>
            <a:r>
              <a:rPr lang="de-DE" sz="2400" dirty="0">
                <a:effectLst/>
                <a:latin typeface="Calibri" panose="020F0502020204030204" pitchFamily="34" charset="0"/>
                <a:ea typeface="Calibri" panose="020F0502020204030204" pitchFamily="34" charset="0"/>
                <a:cs typeface="Times New Roman" panose="02020603050405020304" pitchFamily="18" charset="0"/>
              </a:rPr>
              <a:t>Welche Fragen sollten Sie Ihrer Meinung nach Yens Ehemann stellen?</a:t>
            </a:r>
            <a:br>
              <a:rPr lang="de-DE" sz="2400" dirty="0">
                <a:effectLst/>
                <a:latin typeface="Calibri" panose="020F0502020204030204" pitchFamily="34" charset="0"/>
                <a:ea typeface="Calibri" panose="020F0502020204030204" pitchFamily="34" charset="0"/>
                <a:cs typeface="Times New Roman" panose="02020603050405020304" pitchFamily="18" charset="0"/>
              </a:rPr>
            </a:b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xmlns="" id="{39725721-0D02-42C1-9458-DE20500AA5CF}"/>
              </a:ext>
            </a:extLst>
          </p:cNvPr>
          <p:cNvSpPr>
            <a:spLocks noGrp="1"/>
          </p:cNvSpPr>
          <p:nvPr>
            <p:ph type="sldNum" sz="quarter" idx="12"/>
          </p:nvPr>
        </p:nvSpPr>
        <p:spPr/>
        <p:txBody>
          <a:bodyPr/>
          <a:lstStyle/>
          <a:p>
            <a:fld id="{C014DD1E-5D91-48A3-AD6D-45FBA980D106}" type="slidenum">
              <a:rPr lang="en-GB" smtClean="0"/>
              <a:pPr/>
              <a:t>35</a:t>
            </a:fld>
            <a:endParaRPr lang="en-GB"/>
          </a:p>
        </p:txBody>
      </p:sp>
    </p:spTree>
    <p:extLst>
      <p:ext uri="{BB962C8B-B14F-4D97-AF65-F5344CB8AC3E}">
        <p14:creationId xmlns:p14="http://schemas.microsoft.com/office/powerpoint/2010/main" val="1493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07854E-9731-495F-982E-9AFB7137777E}"/>
              </a:ext>
            </a:extLst>
          </p:cNvPr>
          <p:cNvSpPr>
            <a:spLocks noGrp="1"/>
          </p:cNvSpPr>
          <p:nvPr>
            <p:ph type="title"/>
          </p:nvPr>
        </p:nvSpPr>
        <p:spPr/>
        <p:txBody>
          <a:bodyPr/>
          <a:lstStyle/>
          <a:p>
            <a:r>
              <a:rPr lang="en-GB" i="1" dirty="0" err="1"/>
              <a:t>Zusammenfassung</a:t>
            </a:r>
            <a:r>
              <a:rPr lang="en-GB" i="1" dirty="0"/>
              <a:t>/</a:t>
            </a:r>
            <a:r>
              <a:rPr lang="en-GB" i="1" dirty="0" err="1"/>
              <a:t>Merksätze</a:t>
            </a:r>
            <a:endParaRPr lang="en-GB" i="1" dirty="0"/>
          </a:p>
        </p:txBody>
      </p:sp>
      <p:sp>
        <p:nvSpPr>
          <p:cNvPr id="3" name="Content Placeholder 2">
            <a:extLst>
              <a:ext uri="{FF2B5EF4-FFF2-40B4-BE49-F238E27FC236}">
                <a16:creationId xmlns:a16="http://schemas.microsoft.com/office/drawing/2014/main" xmlns="" id="{BFB69BF4-CA49-482B-B912-171462E53921}"/>
              </a:ext>
            </a:extLst>
          </p:cNvPr>
          <p:cNvSpPr>
            <a:spLocks noGrp="1"/>
          </p:cNvSpPr>
          <p:nvPr>
            <p:ph idx="1"/>
          </p:nvPr>
        </p:nvSpPr>
        <p:spPr>
          <a:xfrm>
            <a:off x="1371243" y="1988840"/>
            <a:ext cx="9598700" cy="4032447"/>
          </a:xfrm>
        </p:spPr>
        <p:txBody>
          <a:bodyPr>
            <a:normAutofit/>
          </a:bodyPr>
          <a:lstStyle/>
          <a:p>
            <a:r>
              <a:rPr lang="de-DE" dirty="0"/>
              <a:t>Unterschiedliche Menschen aus unterschiedlichen Kulturen verwenden möglicherweise andere Wörter, um die gleichen Symptome zu beschreiben. </a:t>
            </a:r>
          </a:p>
          <a:p>
            <a:r>
              <a:rPr lang="de-DE" dirty="0"/>
              <a:t>Individuen beschreiben Schmerz und Krankheit auf unterschiedliche Weise und gehen unterschiedlich damit um. </a:t>
            </a:r>
          </a:p>
          <a:p>
            <a:r>
              <a:rPr lang="de-DE" dirty="0"/>
              <a:t>Um zu verstehen, müssen wir mehr Fragen stellen, zuhören, was gesagt wird, und beobachten, wie es gesagt wird. </a:t>
            </a:r>
          </a:p>
          <a:p>
            <a:r>
              <a:rPr lang="de-DE" dirty="0"/>
              <a:t>Als Betreuende liegt es in Ihrer Verantwortung, sicherzustellen, dass Sie die Situation vollständig verstanden haben und kulturelle Missverständnisse besprochen und gelöst werden.</a:t>
            </a:r>
            <a:endParaRPr lang="en-GB" i="1" dirty="0"/>
          </a:p>
        </p:txBody>
      </p:sp>
      <p:sp>
        <p:nvSpPr>
          <p:cNvPr id="4" name="Slide Number Placeholder 3">
            <a:extLst>
              <a:ext uri="{FF2B5EF4-FFF2-40B4-BE49-F238E27FC236}">
                <a16:creationId xmlns:a16="http://schemas.microsoft.com/office/drawing/2014/main" xmlns="" id="{B542026B-8A8E-452D-9F23-84EA803D04E3}"/>
              </a:ext>
            </a:extLst>
          </p:cNvPr>
          <p:cNvSpPr>
            <a:spLocks noGrp="1"/>
          </p:cNvSpPr>
          <p:nvPr>
            <p:ph type="sldNum" sz="quarter" idx="12"/>
          </p:nvPr>
        </p:nvSpPr>
        <p:spPr/>
        <p:txBody>
          <a:bodyPr/>
          <a:lstStyle/>
          <a:p>
            <a:fld id="{C014DD1E-5D91-48A3-AD6D-45FBA980D106}" type="slidenum">
              <a:rPr lang="en-GB" smtClean="0"/>
              <a:pPr/>
              <a:t>36</a:t>
            </a:fld>
            <a:endParaRPr lang="en-GB"/>
          </a:p>
        </p:txBody>
      </p:sp>
    </p:spTree>
    <p:extLst>
      <p:ext uri="{BB962C8B-B14F-4D97-AF65-F5344CB8AC3E}">
        <p14:creationId xmlns:p14="http://schemas.microsoft.com/office/powerpoint/2010/main" val="254528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7151F6-0015-41EC-B831-AB1B1D5C5E16}"/>
              </a:ext>
            </a:extLst>
          </p:cNvPr>
          <p:cNvSpPr>
            <a:spLocks noGrp="1"/>
          </p:cNvSpPr>
          <p:nvPr>
            <p:ph type="title"/>
          </p:nvPr>
        </p:nvSpPr>
        <p:spPr/>
        <p:txBody>
          <a:bodyPr/>
          <a:lstStyle/>
          <a:p>
            <a:r>
              <a:rPr lang="en-GB" i="1" dirty="0" err="1"/>
              <a:t>Schlussfolgerungen</a:t>
            </a:r>
            <a:r>
              <a:rPr lang="en-GB" i="1" dirty="0"/>
              <a:t> </a:t>
            </a:r>
            <a:r>
              <a:rPr lang="en-GB" i="1" dirty="0" err="1"/>
              <a:t>für</a:t>
            </a:r>
            <a:r>
              <a:rPr lang="en-GB" i="1" dirty="0"/>
              <a:t> </a:t>
            </a:r>
            <a:r>
              <a:rPr lang="en-GB" i="1" dirty="0" err="1"/>
              <a:t>kultursensible</a:t>
            </a:r>
            <a:r>
              <a:rPr lang="en-GB" i="1" dirty="0"/>
              <a:t> </a:t>
            </a:r>
            <a:r>
              <a:rPr lang="en-GB" i="1" dirty="0" err="1"/>
              <a:t>Pflege</a:t>
            </a:r>
            <a:r>
              <a:rPr lang="en-GB" i="1" dirty="0"/>
              <a:t> und </a:t>
            </a:r>
            <a:r>
              <a:rPr lang="en-GB" i="1" dirty="0" err="1"/>
              <a:t>Betreuung</a:t>
            </a:r>
            <a:endParaRPr lang="en-GB" i="1" dirty="0"/>
          </a:p>
        </p:txBody>
      </p:sp>
      <p:sp>
        <p:nvSpPr>
          <p:cNvPr id="3" name="Content Placeholder 2">
            <a:extLst>
              <a:ext uri="{FF2B5EF4-FFF2-40B4-BE49-F238E27FC236}">
                <a16:creationId xmlns:a16="http://schemas.microsoft.com/office/drawing/2014/main" xmlns="" id="{D54441B7-413B-4C68-9FEC-DA149CC5DD62}"/>
              </a:ext>
            </a:extLst>
          </p:cNvPr>
          <p:cNvSpPr>
            <a:spLocks noGrp="1"/>
          </p:cNvSpPr>
          <p:nvPr>
            <p:ph idx="1"/>
          </p:nvPr>
        </p:nvSpPr>
        <p:spPr>
          <a:xfrm>
            <a:off x="1371243" y="2286000"/>
            <a:ext cx="9598700" cy="3556000"/>
          </a:xfrm>
        </p:spPr>
        <p:txBody>
          <a:bodyPr>
            <a:normAutofit fontScale="92500"/>
          </a:bodyPr>
          <a:lstStyle/>
          <a:p>
            <a:pPr marL="0" indent="0">
              <a:spcBef>
                <a:spcPts val="375"/>
              </a:spcBef>
              <a:spcAft>
                <a:spcPts val="750"/>
              </a:spcAft>
              <a:buNone/>
            </a:pPr>
            <a:r>
              <a:rPr lang="en-GB" sz="2000" dirty="0" err="1">
                <a:solidFill>
                  <a:srgbClr val="002060"/>
                </a:solidFill>
                <a:effectLst/>
                <a:ea typeface="Times New Roman" panose="02020603050405020304" pitchFamily="18" charset="0"/>
              </a:rPr>
              <a:t>Vier</a:t>
            </a:r>
            <a:r>
              <a:rPr lang="en-GB" sz="2000" dirty="0">
                <a:solidFill>
                  <a:srgbClr val="002060"/>
                </a:solidFill>
                <a:effectLst/>
                <a:ea typeface="Times New Roman" panose="02020603050405020304" pitchFamily="18" charset="0"/>
              </a:rPr>
              <a:t> </a:t>
            </a:r>
            <a:r>
              <a:rPr lang="en-GB" sz="2000" dirty="0" err="1">
                <a:solidFill>
                  <a:srgbClr val="002060"/>
                </a:solidFill>
                <a:effectLst/>
                <a:ea typeface="Times New Roman" panose="02020603050405020304" pitchFamily="18" charset="0"/>
              </a:rPr>
              <a:t>Komponenten</a:t>
            </a:r>
            <a:r>
              <a:rPr lang="en-GB" sz="2000" dirty="0">
                <a:solidFill>
                  <a:srgbClr val="002060"/>
                </a:solidFill>
                <a:effectLst/>
                <a:ea typeface="Times New Roman" panose="02020603050405020304" pitchFamily="18" charset="0"/>
              </a:rPr>
              <a:t> </a:t>
            </a:r>
            <a:r>
              <a:rPr lang="en-GB" sz="2000" dirty="0" err="1">
                <a:solidFill>
                  <a:srgbClr val="002060"/>
                </a:solidFill>
                <a:effectLst/>
                <a:ea typeface="Times New Roman" panose="02020603050405020304" pitchFamily="18" charset="0"/>
              </a:rPr>
              <a:t>kultursensibler</a:t>
            </a:r>
            <a:r>
              <a:rPr lang="en-GB" sz="2000" dirty="0">
                <a:solidFill>
                  <a:srgbClr val="002060"/>
                </a:solidFill>
                <a:effectLst/>
                <a:ea typeface="Times New Roman" panose="02020603050405020304" pitchFamily="18" charset="0"/>
              </a:rPr>
              <a:t> </a:t>
            </a:r>
            <a:r>
              <a:rPr lang="en-GB" sz="2000" dirty="0" err="1">
                <a:solidFill>
                  <a:srgbClr val="002060"/>
                </a:solidFill>
                <a:effectLst/>
                <a:ea typeface="Times New Roman" panose="02020603050405020304" pitchFamily="18" charset="0"/>
              </a:rPr>
              <a:t>Pflege</a:t>
            </a:r>
            <a:r>
              <a:rPr lang="en-GB" sz="2000" dirty="0">
                <a:solidFill>
                  <a:srgbClr val="002060"/>
                </a:solidFill>
                <a:effectLst/>
                <a:ea typeface="Times New Roman" panose="02020603050405020304" pitchFamily="18" charset="0"/>
              </a:rPr>
              <a:t>:</a:t>
            </a:r>
          </a:p>
          <a:p>
            <a:pPr marL="0" indent="0">
              <a:lnSpc>
                <a:spcPct val="150000"/>
              </a:lnSpc>
              <a:buSzPts val="1000"/>
              <a:buNone/>
              <a:tabLst>
                <a:tab pos="457200" algn="l"/>
              </a:tabLst>
            </a:pPr>
            <a:r>
              <a:rPr lang="de-DE" sz="2000" dirty="0">
                <a:solidFill>
                  <a:srgbClr val="002060"/>
                </a:solidFill>
                <a:effectLst/>
                <a:ea typeface="Times New Roman" panose="02020603050405020304" pitchFamily="18" charset="0"/>
              </a:rPr>
              <a:t>1. Die Fähigkeit, die wichtigsten kulturellen Werte des Patienten zu identifizieren.</a:t>
            </a:r>
          </a:p>
          <a:p>
            <a:pPr marL="0" indent="0">
              <a:lnSpc>
                <a:spcPct val="150000"/>
              </a:lnSpc>
              <a:buSzPts val="1000"/>
              <a:buNone/>
              <a:tabLst>
                <a:tab pos="457200" algn="l"/>
              </a:tabLst>
            </a:pPr>
            <a:r>
              <a:rPr lang="de-DE" sz="2000" dirty="0">
                <a:solidFill>
                  <a:srgbClr val="002060"/>
                </a:solidFill>
                <a:effectLst/>
                <a:ea typeface="Times New Roman" panose="02020603050405020304" pitchFamily="18" charset="0"/>
              </a:rPr>
              <a:t>2. Ein Verständnis dafür, wie kulturelle Werte einen Patienten und seine Umwelt beeinflussen.</a:t>
            </a:r>
          </a:p>
          <a:p>
            <a:pPr marL="0" indent="0">
              <a:lnSpc>
                <a:spcPct val="150000"/>
              </a:lnSpc>
              <a:buSzPts val="1000"/>
              <a:buNone/>
              <a:tabLst>
                <a:tab pos="457200" algn="l"/>
              </a:tabLst>
            </a:pPr>
            <a:r>
              <a:rPr lang="de-DE" sz="2000" dirty="0">
                <a:solidFill>
                  <a:srgbClr val="002060"/>
                </a:solidFill>
                <a:effectLst/>
                <a:ea typeface="Times New Roman" panose="02020603050405020304" pitchFamily="18" charset="0"/>
              </a:rPr>
              <a:t>3. Die Fähigkeit, Dienstleistungen anzuwenden und umzusetzen, die mit dem Wertesystem des Patienten übereinstimmen.</a:t>
            </a:r>
          </a:p>
          <a:p>
            <a:pPr marL="0" indent="0">
              <a:lnSpc>
                <a:spcPct val="150000"/>
              </a:lnSpc>
              <a:buSzPts val="1000"/>
              <a:buNone/>
              <a:tabLst>
                <a:tab pos="457200" algn="l"/>
              </a:tabLst>
            </a:pPr>
            <a:r>
              <a:rPr lang="de-DE" sz="2000" dirty="0">
                <a:solidFill>
                  <a:srgbClr val="002060"/>
                </a:solidFill>
                <a:effectLst/>
                <a:ea typeface="Times New Roman" panose="02020603050405020304" pitchFamily="18" charset="0"/>
              </a:rPr>
              <a:t>4. Die Erkenntnis, dass wir nie auslernen.</a:t>
            </a:r>
          </a:p>
          <a:p>
            <a:pPr marL="0" indent="0">
              <a:buNone/>
            </a:pPr>
            <a:endParaRPr lang="en-GB" dirty="0"/>
          </a:p>
        </p:txBody>
      </p:sp>
      <p:sp>
        <p:nvSpPr>
          <p:cNvPr id="4" name="Slide Number Placeholder 3">
            <a:extLst>
              <a:ext uri="{FF2B5EF4-FFF2-40B4-BE49-F238E27FC236}">
                <a16:creationId xmlns:a16="http://schemas.microsoft.com/office/drawing/2014/main" xmlns="" id="{31B30EDA-2BE3-4012-8D8B-E6B067BC515A}"/>
              </a:ext>
            </a:extLst>
          </p:cNvPr>
          <p:cNvSpPr>
            <a:spLocks noGrp="1"/>
          </p:cNvSpPr>
          <p:nvPr>
            <p:ph type="sldNum" sz="quarter" idx="12"/>
          </p:nvPr>
        </p:nvSpPr>
        <p:spPr/>
        <p:txBody>
          <a:bodyPr/>
          <a:lstStyle/>
          <a:p>
            <a:fld id="{C014DD1E-5D91-48A3-AD6D-45FBA980D106}" type="slidenum">
              <a:rPr lang="en-GB" smtClean="0"/>
              <a:pPr/>
              <a:t>37</a:t>
            </a:fld>
            <a:endParaRPr lang="en-GB"/>
          </a:p>
        </p:txBody>
      </p:sp>
    </p:spTree>
    <p:extLst>
      <p:ext uri="{BB962C8B-B14F-4D97-AF65-F5344CB8AC3E}">
        <p14:creationId xmlns:p14="http://schemas.microsoft.com/office/powerpoint/2010/main" val="3750244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E10908-1E71-471E-8E2D-BC48BBCF6C39}"/>
              </a:ext>
            </a:extLst>
          </p:cNvPr>
          <p:cNvSpPr>
            <a:spLocks noGrp="1"/>
          </p:cNvSpPr>
          <p:nvPr>
            <p:ph type="title"/>
          </p:nvPr>
        </p:nvSpPr>
        <p:spPr/>
        <p:txBody>
          <a:bodyPr/>
          <a:lstStyle/>
          <a:p>
            <a:r>
              <a:rPr lang="en-GB" dirty="0"/>
              <a:t>Reflexion und Aktionsplan</a:t>
            </a:r>
          </a:p>
        </p:txBody>
      </p:sp>
      <p:sp>
        <p:nvSpPr>
          <p:cNvPr id="5" name="Content Placeholder 4">
            <a:extLst>
              <a:ext uri="{FF2B5EF4-FFF2-40B4-BE49-F238E27FC236}">
                <a16:creationId xmlns:a16="http://schemas.microsoft.com/office/drawing/2014/main" xmlns="" id="{1CF23059-1058-416D-9A20-989FB4F3FDE8}"/>
              </a:ext>
            </a:extLst>
          </p:cNvPr>
          <p:cNvSpPr>
            <a:spLocks noGrp="1"/>
          </p:cNvSpPr>
          <p:nvPr>
            <p:ph sz="half" idx="1"/>
          </p:nvPr>
        </p:nvSpPr>
        <p:spPr>
          <a:xfrm>
            <a:off x="1371243" y="1844824"/>
            <a:ext cx="4446628" cy="3581401"/>
          </a:xfrm>
        </p:spPr>
        <p:txBody>
          <a:bodyPr/>
          <a:lstStyle/>
          <a:p>
            <a:pPr marL="0" indent="0">
              <a:buNone/>
            </a:pPr>
            <a:r>
              <a:rPr lang="en-GB" dirty="0"/>
              <a:t>Nennen Sie 3 Dinge, die Sie in diesem Modul gelernt haben.</a:t>
            </a:r>
          </a:p>
          <a:p>
            <a:pPr marL="0" indent="0">
              <a:buNone/>
            </a:pPr>
            <a:endParaRPr lang="en-GB" b="1" dirty="0"/>
          </a:p>
          <a:p>
            <a:pPr marL="0" indent="0">
              <a:buNone/>
            </a:pPr>
            <a:r>
              <a:rPr lang="en-GB" b="1" dirty="0"/>
              <a:t>1</a:t>
            </a:r>
          </a:p>
          <a:p>
            <a:pPr marL="0" indent="0">
              <a:buNone/>
            </a:pPr>
            <a:endParaRPr lang="en-GB" b="1" dirty="0"/>
          </a:p>
          <a:p>
            <a:pPr marL="0" indent="0">
              <a:buNone/>
            </a:pPr>
            <a:r>
              <a:rPr lang="en-GB" b="1" dirty="0"/>
              <a:t>2</a:t>
            </a:r>
          </a:p>
          <a:p>
            <a:pPr marL="0" indent="0">
              <a:buNone/>
            </a:pPr>
            <a:endParaRPr lang="en-GB" b="1" dirty="0"/>
          </a:p>
          <a:p>
            <a:pPr marL="0" indent="0">
              <a:buNone/>
            </a:pPr>
            <a:r>
              <a:rPr lang="en-GB" b="1" dirty="0"/>
              <a:t>3</a:t>
            </a:r>
          </a:p>
        </p:txBody>
      </p:sp>
      <p:sp>
        <p:nvSpPr>
          <p:cNvPr id="6" name="Content Placeholder 5">
            <a:extLst>
              <a:ext uri="{FF2B5EF4-FFF2-40B4-BE49-F238E27FC236}">
                <a16:creationId xmlns:a16="http://schemas.microsoft.com/office/drawing/2014/main" xmlns="" id="{DB879C18-2DBF-4921-829B-0424ED0ACAC7}"/>
              </a:ext>
            </a:extLst>
          </p:cNvPr>
          <p:cNvSpPr>
            <a:spLocks noGrp="1"/>
          </p:cNvSpPr>
          <p:nvPr>
            <p:ph sz="half" idx="2"/>
          </p:nvPr>
        </p:nvSpPr>
        <p:spPr>
          <a:xfrm>
            <a:off x="6497071" y="1844824"/>
            <a:ext cx="4446628" cy="3581401"/>
          </a:xfrm>
        </p:spPr>
        <p:txBody>
          <a:bodyPr/>
          <a:lstStyle/>
          <a:p>
            <a:pPr marL="0" indent="0">
              <a:buNone/>
            </a:pPr>
            <a:r>
              <a:rPr lang="en-GB" dirty="0"/>
              <a:t>Schreiben Sie 3 Maßnahmen auf, die Sie aufgrund des Gelernten ergreifen bzw. Verhaltensweisen, die Sie ändern werden.</a:t>
            </a:r>
          </a:p>
          <a:p>
            <a:pPr marL="0" indent="0">
              <a:buNone/>
            </a:pPr>
            <a:r>
              <a:rPr lang="en-GB" b="1" dirty="0"/>
              <a:t>1 </a:t>
            </a:r>
          </a:p>
          <a:p>
            <a:pPr marL="0" indent="0">
              <a:buNone/>
            </a:pPr>
            <a:endParaRPr lang="en-GB" b="1" dirty="0"/>
          </a:p>
          <a:p>
            <a:pPr marL="0" indent="0">
              <a:buNone/>
            </a:pPr>
            <a:r>
              <a:rPr lang="en-GB" b="1" dirty="0"/>
              <a:t>2</a:t>
            </a:r>
          </a:p>
          <a:p>
            <a:pPr marL="0" indent="0">
              <a:buNone/>
            </a:pPr>
            <a:endParaRPr lang="en-GB" b="1" dirty="0"/>
          </a:p>
          <a:p>
            <a:pPr marL="0" indent="0">
              <a:buNone/>
            </a:pPr>
            <a:r>
              <a:rPr lang="en-GB" b="1" dirty="0"/>
              <a:t>3</a:t>
            </a:r>
          </a:p>
        </p:txBody>
      </p:sp>
      <p:sp>
        <p:nvSpPr>
          <p:cNvPr id="4" name="Slide Number Placeholder 3">
            <a:extLst>
              <a:ext uri="{FF2B5EF4-FFF2-40B4-BE49-F238E27FC236}">
                <a16:creationId xmlns:a16="http://schemas.microsoft.com/office/drawing/2014/main" xmlns="" id="{63A8FBFB-3C27-4934-96B1-8675FB623E5A}"/>
              </a:ext>
            </a:extLst>
          </p:cNvPr>
          <p:cNvSpPr>
            <a:spLocks noGrp="1"/>
          </p:cNvSpPr>
          <p:nvPr>
            <p:ph type="sldNum" sz="quarter" idx="12"/>
          </p:nvPr>
        </p:nvSpPr>
        <p:spPr/>
        <p:txBody>
          <a:bodyPr/>
          <a:lstStyle/>
          <a:p>
            <a:fld id="{C014DD1E-5D91-48A3-AD6D-45FBA980D106}" type="slidenum">
              <a:rPr lang="en-GB" smtClean="0"/>
              <a:pPr/>
              <a:t>38</a:t>
            </a:fld>
            <a:endParaRPr lang="en-GB"/>
          </a:p>
        </p:txBody>
      </p:sp>
    </p:spTree>
    <p:extLst>
      <p:ext uri="{BB962C8B-B14F-4D97-AF65-F5344CB8AC3E}">
        <p14:creationId xmlns:p14="http://schemas.microsoft.com/office/powerpoint/2010/main" val="237950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787018-F0B4-4BBB-9D8D-FA9DBF54BE65}"/>
              </a:ext>
            </a:extLst>
          </p:cNvPr>
          <p:cNvSpPr>
            <a:spLocks noGrp="1"/>
          </p:cNvSpPr>
          <p:nvPr>
            <p:ph type="title"/>
          </p:nvPr>
        </p:nvSpPr>
        <p:spPr/>
        <p:txBody>
          <a:bodyPr/>
          <a:lstStyle/>
          <a:p>
            <a:r>
              <a:rPr lang="en-US" dirty="0"/>
              <a:t>Referenzen </a:t>
            </a:r>
            <a:endParaRPr lang="el-GR" dirty="0"/>
          </a:p>
        </p:txBody>
      </p:sp>
      <p:sp>
        <p:nvSpPr>
          <p:cNvPr id="3" name="Content Placeholder 2">
            <a:extLst>
              <a:ext uri="{FF2B5EF4-FFF2-40B4-BE49-F238E27FC236}">
                <a16:creationId xmlns:a16="http://schemas.microsoft.com/office/drawing/2014/main" xmlns="" id="{847CB948-EEC5-45FD-B844-14DE2F55798E}"/>
              </a:ext>
            </a:extLst>
          </p:cNvPr>
          <p:cNvSpPr>
            <a:spLocks noGrp="1"/>
          </p:cNvSpPr>
          <p:nvPr>
            <p:ph idx="1"/>
          </p:nvPr>
        </p:nvSpPr>
        <p:spPr/>
        <p:txBody>
          <a:bodyPr>
            <a:normAutofit fontScale="85000" lnSpcReduction="20000"/>
          </a:bodyPr>
          <a:lstStyle/>
          <a:p>
            <a:r>
              <a:rPr lang="en-US" dirty="0">
                <a:effectLst/>
              </a:rPr>
              <a:t>Anand, R., &amp; </a:t>
            </a:r>
            <a:r>
              <a:rPr lang="en-US" dirty="0" err="1">
                <a:effectLst/>
              </a:rPr>
              <a:t>Lahiri</a:t>
            </a:r>
            <a:r>
              <a:rPr lang="en-US" dirty="0">
                <a:effectLst/>
              </a:rPr>
              <a:t>, I. (2009). </a:t>
            </a:r>
            <a:r>
              <a:rPr lang="en-US" i="1" dirty="0">
                <a:effectLst/>
              </a:rPr>
              <a:t>Interkulturelle Kompetenz in der Gesundheitsversorgung Entwicklung von Fähigkeiten für interkulturell kompetente Pflege</a:t>
            </a:r>
            <a:r>
              <a:rPr lang="en-US" dirty="0">
                <a:effectLst/>
              </a:rPr>
              <a:t>.</a:t>
            </a:r>
          </a:p>
          <a:p>
            <a:r>
              <a:rPr lang="en-US" dirty="0">
                <a:effectLst/>
              </a:rPr>
              <a:t>BODY Kultur, Körper, Geschlecht, Sexualität in der Erwachsenenbildung. (2013). </a:t>
            </a:r>
            <a:r>
              <a:rPr lang="en-US" i="1" dirty="0">
                <a:effectLst/>
              </a:rPr>
              <a:t>KÖRPER IN DER KULTUR - KULTUR IM KÖRPER. </a:t>
            </a:r>
            <a:r>
              <a:rPr lang="en-US" dirty="0">
                <a:effectLst/>
                <a:hlinkClick r:id="rId2"/>
              </a:rPr>
              <a:t>http://www.bodyproject.eu/media/Final-anthology-mht-May2013.pdf</a:t>
            </a:r>
            <a:endParaRPr lang="en-US" dirty="0">
              <a:effectLst/>
            </a:endParaRPr>
          </a:p>
          <a:p>
            <a:r>
              <a:rPr lang="en-US" dirty="0">
                <a:solidFill>
                  <a:srgbClr val="004680"/>
                </a:solidFill>
                <a:effectLst/>
              </a:rPr>
              <a:t>Carey, T. S., </a:t>
            </a:r>
            <a:r>
              <a:rPr lang="en-US" dirty="0" err="1">
                <a:solidFill>
                  <a:srgbClr val="004680"/>
                </a:solidFill>
                <a:effectLst/>
              </a:rPr>
              <a:t>Freburger</a:t>
            </a:r>
            <a:r>
              <a:rPr lang="en-US" dirty="0">
                <a:solidFill>
                  <a:srgbClr val="004680"/>
                </a:solidFill>
                <a:effectLst/>
              </a:rPr>
              <a:t>, J. K., Holmes, G. M., Jackman, A., Knauer, S., Wallace, A., &amp; Darter, J. (2010). Rassenzugehörigkeit, Inanspruchnahme von Pflege und Behandlung chronischer Rücken- und Nackenschmerzen: Bevölkerungsperspektiven. The journal of pain, 11(4), 343-350. </a:t>
            </a:r>
            <a:r>
              <a:rPr lang="en-US" dirty="0">
                <a:solidFill>
                  <a:srgbClr val="004680"/>
                </a:solidFill>
                <a:effectLst/>
                <a:hlinkClick r:id="rId3"/>
              </a:rPr>
              <a:t>https://doi.org/10.1016/j.jpain.2009.08.003</a:t>
            </a:r>
            <a:endParaRPr lang="en-US" dirty="0">
              <a:solidFill>
                <a:srgbClr val="004680"/>
              </a:solidFill>
              <a:effectLst/>
            </a:endParaRPr>
          </a:p>
          <a:p>
            <a:r>
              <a:rPr lang="en-US" dirty="0" err="1">
                <a:solidFill>
                  <a:srgbClr val="004680"/>
                </a:solidFill>
                <a:effectLst/>
              </a:rPr>
              <a:t>Defrin</a:t>
            </a:r>
            <a:r>
              <a:rPr lang="en-US" dirty="0">
                <a:solidFill>
                  <a:srgbClr val="004680"/>
                </a:solidFill>
                <a:effectLst/>
              </a:rPr>
              <a:t>, R., Eli, I., &amp; </a:t>
            </a:r>
            <a:r>
              <a:rPr lang="en-US" dirty="0" err="1">
                <a:solidFill>
                  <a:srgbClr val="004680"/>
                </a:solidFill>
                <a:effectLst/>
              </a:rPr>
              <a:t>Pud</a:t>
            </a:r>
            <a:r>
              <a:rPr lang="en-US" dirty="0">
                <a:solidFill>
                  <a:srgbClr val="004680"/>
                </a:solidFill>
                <a:effectLst/>
              </a:rPr>
              <a:t>, D. (2011). Wechselwirkungen zwischen Geschlecht, ethnischer Zugehörigkeit, Religion und Geschlechtsrollenerwartungen in Bezug auf Schmerzen. Gender Medicine, 8(3), 172-183. </a:t>
            </a:r>
            <a:r>
              <a:rPr lang="en-US" dirty="0">
                <a:solidFill>
                  <a:srgbClr val="004680"/>
                </a:solidFill>
                <a:effectLst/>
                <a:hlinkClick r:id="rId4"/>
              </a:rPr>
              <a:t>https://doi.org/10.1016/j.genm.2011.04.001</a:t>
            </a:r>
            <a:endParaRPr lang="en-US" dirty="0">
              <a:effectLst/>
            </a:endParaRPr>
          </a:p>
          <a:p>
            <a:r>
              <a:rPr lang="en-US" b="0" i="0" dirty="0">
                <a:solidFill>
                  <a:srgbClr val="004680"/>
                </a:solidFill>
                <a:effectLst/>
                <a:latin typeface="BlinkMacSystemFont"/>
              </a:rPr>
              <a:t>Free M. M. (2002). Interkulturelle Vorstellungen von Schmerz und Schmerzkontrolle. Proceedings (Baylor University. Medical Center), 15(2), 143-145. https://doi.org/10.1080/08998280.2002.11927832</a:t>
            </a:r>
            <a:endParaRPr lang="en-US" dirty="0">
              <a:effectLst/>
            </a:endParaRPr>
          </a:p>
          <a:p>
            <a:endParaRPr lang="en-US" b="0" i="0" dirty="0">
              <a:solidFill>
                <a:srgbClr val="004680"/>
              </a:solidFill>
              <a:effectLst/>
              <a:latin typeface="BlinkMacSystemFont"/>
            </a:endParaRPr>
          </a:p>
          <a:p>
            <a:endParaRPr lang="en-US" dirty="0">
              <a:effectLst/>
            </a:endParaRPr>
          </a:p>
          <a:p>
            <a:endParaRPr lang="el-GR" dirty="0"/>
          </a:p>
        </p:txBody>
      </p:sp>
      <p:sp>
        <p:nvSpPr>
          <p:cNvPr id="4" name="Slide Number Placeholder 3">
            <a:extLst>
              <a:ext uri="{FF2B5EF4-FFF2-40B4-BE49-F238E27FC236}">
                <a16:creationId xmlns:a16="http://schemas.microsoft.com/office/drawing/2014/main" xmlns="" id="{9AE06194-6BCD-458A-AE3E-5B54FEE35FB9}"/>
              </a:ext>
            </a:extLst>
          </p:cNvPr>
          <p:cNvSpPr>
            <a:spLocks noGrp="1"/>
          </p:cNvSpPr>
          <p:nvPr>
            <p:ph type="sldNum" sz="quarter" idx="12"/>
          </p:nvPr>
        </p:nvSpPr>
        <p:spPr/>
        <p:txBody>
          <a:bodyPr/>
          <a:lstStyle/>
          <a:p>
            <a:fld id="{C014DD1E-5D91-48A3-AD6D-45FBA980D106}" type="slidenum">
              <a:rPr lang="en-GB" smtClean="0"/>
              <a:pPr/>
              <a:t>39</a:t>
            </a:fld>
            <a:endParaRPr lang="en-GB"/>
          </a:p>
        </p:txBody>
      </p:sp>
    </p:spTree>
    <p:extLst>
      <p:ext uri="{BB962C8B-B14F-4D97-AF65-F5344CB8AC3E}">
        <p14:creationId xmlns:p14="http://schemas.microsoft.com/office/powerpoint/2010/main" val="105336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D86829-91E4-4591-9722-D04024B34FB7}"/>
              </a:ext>
            </a:extLst>
          </p:cNvPr>
          <p:cNvSpPr>
            <a:spLocks noGrp="1"/>
          </p:cNvSpPr>
          <p:nvPr>
            <p:ph type="title"/>
          </p:nvPr>
        </p:nvSpPr>
        <p:spPr>
          <a:xfrm>
            <a:off x="1371242" y="978524"/>
            <a:ext cx="9522519" cy="866300"/>
          </a:xfrm>
        </p:spPr>
        <p:txBody>
          <a:bodyPr/>
          <a:lstStyle/>
          <a:p>
            <a:r>
              <a:rPr lang="en-GB" dirty="0"/>
              <a:t>Übung: Wie beschreiben Sie Schmerzen?</a:t>
            </a:r>
          </a:p>
        </p:txBody>
      </p:sp>
      <p:sp>
        <p:nvSpPr>
          <p:cNvPr id="3" name="Content Placeholder 2">
            <a:extLst>
              <a:ext uri="{FF2B5EF4-FFF2-40B4-BE49-F238E27FC236}">
                <a16:creationId xmlns:a16="http://schemas.microsoft.com/office/drawing/2014/main" xmlns="" id="{22D2AA98-4D94-4C8C-8C8A-4B5332F7D441}"/>
              </a:ext>
            </a:extLst>
          </p:cNvPr>
          <p:cNvSpPr>
            <a:spLocks noGrp="1"/>
          </p:cNvSpPr>
          <p:nvPr>
            <p:ph idx="1"/>
          </p:nvPr>
        </p:nvSpPr>
        <p:spPr/>
        <p:txBody>
          <a:bodyPr/>
          <a:lstStyle/>
          <a:p>
            <a:pPr marL="0" indent="0">
              <a:buNone/>
            </a:pPr>
            <a:r>
              <a:rPr lang="de-DE" sz="2000" dirty="0">
                <a:effectLst/>
                <a:latin typeface="Calibri" panose="020F0502020204030204" pitchFamily="34" charset="0"/>
                <a:ea typeface="Calibri" panose="020F0502020204030204" pitchFamily="34" charset="0"/>
                <a:cs typeface="Times New Roman" panose="02020603050405020304" pitchFamily="18" charset="0"/>
              </a:rPr>
              <a:t>Schreiben Sie je drei Wörter / Sätze auf, die Sie verwenden würden um jemandem ihren Schmerz in den drei unten genannten Situationen zu beschreiben</a:t>
            </a:r>
            <a:r>
              <a:rPr lang="en-GB" sz="2000" dirty="0"/>
              <a:t>:</a:t>
            </a:r>
          </a:p>
          <a:p>
            <a:pPr marL="0" indent="0">
              <a:buNone/>
            </a:pPr>
            <a:endParaRPr lang="en-GB" sz="2000" dirty="0"/>
          </a:p>
          <a:p>
            <a:r>
              <a:rPr lang="en-GB" sz="2000" dirty="0"/>
              <a:t>Verdauungsstörungen, die durch den Verzehr reichhaltiger Speisen verursacht werden.</a:t>
            </a:r>
          </a:p>
          <a:p>
            <a:r>
              <a:rPr lang="en-GB" sz="2000" dirty="0"/>
              <a:t>Mit dem Ellbogen gegen einen Türrahmen stoßen.</a:t>
            </a:r>
          </a:p>
          <a:p>
            <a:r>
              <a:rPr lang="en-GB" sz="2000" dirty="0"/>
              <a:t>Kopfschmerzen, bei denen man sich hinlegen muss.</a:t>
            </a:r>
          </a:p>
          <a:p>
            <a:r>
              <a:rPr lang="en-GB" sz="2000" dirty="0" err="1"/>
              <a:t>Mit</a:t>
            </a:r>
            <a:r>
              <a:rPr lang="en-GB" sz="2000" dirty="0"/>
              <a:t> </a:t>
            </a:r>
            <a:r>
              <a:rPr lang="en-GB" sz="2000" dirty="0" err="1"/>
              <a:t>einem</a:t>
            </a:r>
            <a:r>
              <a:rPr lang="en-GB" sz="2000" dirty="0"/>
              <a:t> </a:t>
            </a:r>
            <a:r>
              <a:rPr lang="en-GB" sz="2000" dirty="0" err="1"/>
              <a:t>scharfen</a:t>
            </a:r>
            <a:r>
              <a:rPr lang="en-GB" sz="2000" dirty="0"/>
              <a:t> Messer in den Finger </a:t>
            </a:r>
            <a:r>
              <a:rPr lang="en-GB" sz="2000" dirty="0" err="1"/>
              <a:t>schneiden</a:t>
            </a:r>
            <a:r>
              <a:rPr lang="en-GB" sz="2000" dirty="0"/>
              <a:t>.</a:t>
            </a:r>
          </a:p>
          <a:p>
            <a:pPr>
              <a:buNone/>
            </a:pPr>
            <a:endParaRPr lang="en-GB" dirty="0"/>
          </a:p>
        </p:txBody>
      </p:sp>
      <p:sp>
        <p:nvSpPr>
          <p:cNvPr id="4" name="Slide Number Placeholder 3">
            <a:extLst>
              <a:ext uri="{FF2B5EF4-FFF2-40B4-BE49-F238E27FC236}">
                <a16:creationId xmlns:a16="http://schemas.microsoft.com/office/drawing/2014/main" xmlns="" id="{9D4A4536-9ACF-4012-9EC1-0465392BF4D1}"/>
              </a:ext>
            </a:extLst>
          </p:cNvPr>
          <p:cNvSpPr>
            <a:spLocks noGrp="1"/>
          </p:cNvSpPr>
          <p:nvPr>
            <p:ph type="sldNum" sz="quarter" idx="12"/>
          </p:nvPr>
        </p:nvSpPr>
        <p:spPr/>
        <p:txBody>
          <a:bodyPr/>
          <a:lstStyle/>
          <a:p>
            <a:fld id="{C014DD1E-5D91-48A3-AD6D-45FBA980D106}" type="slidenum">
              <a:rPr lang="en-GB" smtClean="0"/>
              <a:pPr/>
              <a:t>4</a:t>
            </a:fld>
            <a:endParaRPr lang="en-GB"/>
          </a:p>
        </p:txBody>
      </p:sp>
    </p:spTree>
    <p:extLst>
      <p:ext uri="{BB962C8B-B14F-4D97-AF65-F5344CB8AC3E}">
        <p14:creationId xmlns:p14="http://schemas.microsoft.com/office/powerpoint/2010/main" val="67927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41AA3F-52AB-4E25-9C15-998B81CA6859}"/>
              </a:ext>
            </a:extLst>
          </p:cNvPr>
          <p:cNvSpPr>
            <a:spLocks noGrp="1"/>
          </p:cNvSpPr>
          <p:nvPr>
            <p:ph type="title"/>
          </p:nvPr>
        </p:nvSpPr>
        <p:spPr/>
        <p:txBody>
          <a:bodyPr/>
          <a:lstStyle/>
          <a:p>
            <a:r>
              <a:rPr lang="en-US" dirty="0"/>
              <a:t>Referenzen </a:t>
            </a:r>
            <a:endParaRPr lang="el-GR" dirty="0"/>
          </a:p>
        </p:txBody>
      </p:sp>
      <p:sp>
        <p:nvSpPr>
          <p:cNvPr id="3" name="Content Placeholder 2">
            <a:extLst>
              <a:ext uri="{FF2B5EF4-FFF2-40B4-BE49-F238E27FC236}">
                <a16:creationId xmlns:a16="http://schemas.microsoft.com/office/drawing/2014/main" xmlns="" id="{EE86B9EF-468D-4E00-93E5-D8AFCA589135}"/>
              </a:ext>
            </a:extLst>
          </p:cNvPr>
          <p:cNvSpPr>
            <a:spLocks noGrp="1"/>
          </p:cNvSpPr>
          <p:nvPr>
            <p:ph idx="1"/>
          </p:nvPr>
        </p:nvSpPr>
        <p:spPr/>
        <p:txBody>
          <a:bodyPr>
            <a:normAutofit fontScale="92500" lnSpcReduction="10000"/>
          </a:bodyPr>
          <a:lstStyle/>
          <a:p>
            <a:r>
              <a:rPr lang="en-US" b="0" i="0" dirty="0">
                <a:solidFill>
                  <a:srgbClr val="004680"/>
                </a:solidFill>
                <a:effectLst/>
                <a:latin typeface="BlinkMacSystemFont"/>
              </a:rPr>
              <a:t>Lasch K. E. (2000). Kultur, Schmerz und kultursensible Schmerzpflege. </a:t>
            </a:r>
            <a:r>
              <a:rPr lang="en-US" b="0" i="1" dirty="0">
                <a:solidFill>
                  <a:srgbClr val="004680"/>
                </a:solidFill>
                <a:effectLst/>
                <a:latin typeface="BlinkMacSystemFont"/>
              </a:rPr>
              <a:t>Pain management nursing : official journal of the American Society of Pain Management Nurses</a:t>
            </a:r>
            <a:r>
              <a:rPr lang="en-US" b="0" i="0" dirty="0">
                <a:solidFill>
                  <a:srgbClr val="004680"/>
                </a:solidFill>
                <a:effectLst/>
                <a:latin typeface="BlinkMacSystemFont"/>
              </a:rPr>
              <a:t>, </a:t>
            </a:r>
            <a:r>
              <a:rPr lang="en-US" b="0" i="1" dirty="0">
                <a:solidFill>
                  <a:srgbClr val="004680"/>
                </a:solidFill>
                <a:effectLst/>
                <a:latin typeface="BlinkMacSystemFont"/>
              </a:rPr>
              <a:t>1</a:t>
            </a:r>
            <a:r>
              <a:rPr lang="en-US" b="0" i="0" dirty="0">
                <a:solidFill>
                  <a:srgbClr val="004680"/>
                </a:solidFill>
                <a:effectLst/>
                <a:latin typeface="BlinkMacSystemFont"/>
              </a:rPr>
              <a:t>(3 Suppl 1), 16-22. </a:t>
            </a:r>
            <a:r>
              <a:rPr lang="en-US" b="0" i="0" dirty="0">
                <a:solidFill>
                  <a:srgbClr val="004680"/>
                </a:solidFill>
                <a:effectLst/>
                <a:latin typeface="BlinkMacSystemFont"/>
                <a:hlinkClick r:id="rId2"/>
              </a:rPr>
              <a:t>https://doi.org/10.1053/jpmn.2000.9761</a:t>
            </a:r>
            <a:endParaRPr lang="en-US" b="0" i="0" dirty="0">
              <a:solidFill>
                <a:srgbClr val="004680"/>
              </a:solidFill>
              <a:effectLst/>
              <a:latin typeface="BlinkMacSystemFont"/>
            </a:endParaRPr>
          </a:p>
          <a:p>
            <a:r>
              <a:rPr lang="en-US" dirty="0"/>
              <a:t>Pillay TK, Van Zyl HA, Blackbeard DR (2015) The Influence of Culture on Chronic Pain: A Collective Review of Local and International Literature . J Psychiatry 18: 234. doi:10.4172/2378-5756..1000234 </a:t>
            </a:r>
          </a:p>
          <a:p>
            <a:r>
              <a:rPr lang="en-US" dirty="0">
                <a:solidFill>
                  <a:srgbClr val="004680"/>
                </a:solidFill>
                <a:effectLst/>
              </a:rPr>
              <a:t>Ruehlman, L. S., </a:t>
            </a:r>
            <a:r>
              <a:rPr lang="en-US" dirty="0" err="1">
                <a:solidFill>
                  <a:srgbClr val="004680"/>
                </a:solidFill>
                <a:effectLst/>
              </a:rPr>
              <a:t>Karoly</a:t>
            </a:r>
            <a:r>
              <a:rPr lang="en-US" dirty="0">
                <a:solidFill>
                  <a:srgbClr val="004680"/>
                </a:solidFill>
                <a:effectLst/>
              </a:rPr>
              <a:t>, P., &amp; Newton, C. (2005). Vergleich der erfahrungsbezogenen und psychosozialen Dimensionen chronischer Schmerzen bei </a:t>
            </a:r>
            <a:r>
              <a:rPr lang="en-US" dirty="0" err="1">
                <a:solidFill>
                  <a:srgbClr val="004680"/>
                </a:solidFill>
                <a:effectLst/>
              </a:rPr>
              <a:t>Afroamerikanern </a:t>
            </a:r>
            <a:r>
              <a:rPr lang="en-US" dirty="0">
                <a:solidFill>
                  <a:srgbClr val="004680"/>
                </a:solidFill>
                <a:effectLst/>
              </a:rPr>
              <a:t>und Weißen: Ergebnisse einer nationalen Gemeinschaftsstichprobe. Pain Medicine (Malden, Mass.), 6(1), 49-60. </a:t>
            </a:r>
            <a:r>
              <a:rPr lang="en-US" dirty="0">
                <a:solidFill>
                  <a:srgbClr val="004680"/>
                </a:solidFill>
                <a:effectLst/>
                <a:hlinkClick r:id="rId3"/>
              </a:rPr>
              <a:t>https://doi.org/10.1111/j.1526-4637.2005.05002.x </a:t>
            </a:r>
            <a:endParaRPr lang="en-US" dirty="0"/>
          </a:p>
          <a:p>
            <a:r>
              <a:rPr lang="en-US" dirty="0">
                <a:effectLst/>
              </a:rPr>
              <a:t>Sharma, S., Abbott, J. H., &amp; Jensen, M. P. (2018). Warum Kliniker die Rolle der Kultur bei chronischen Schmerzen berücksichtigen sollten. Brazilian journal of physical therapy, 22(5), 345-346. </a:t>
            </a:r>
            <a:r>
              <a:rPr lang="en-US" dirty="0">
                <a:effectLst/>
                <a:hlinkClick r:id="rId4"/>
              </a:rPr>
              <a:t>https://doi.org/10.1016/j.bjpt.2018.07.002</a:t>
            </a:r>
            <a:endParaRPr lang="en-US" dirty="0">
              <a:effectLst/>
            </a:endParaRPr>
          </a:p>
          <a:p>
            <a:endParaRPr lang="en-US" dirty="0"/>
          </a:p>
          <a:p>
            <a:pPr marL="0" indent="0">
              <a:buNone/>
            </a:pPr>
            <a:endParaRPr lang="el-GR" dirty="0"/>
          </a:p>
        </p:txBody>
      </p:sp>
      <p:sp>
        <p:nvSpPr>
          <p:cNvPr id="4" name="Slide Number Placeholder 3">
            <a:extLst>
              <a:ext uri="{FF2B5EF4-FFF2-40B4-BE49-F238E27FC236}">
                <a16:creationId xmlns:a16="http://schemas.microsoft.com/office/drawing/2014/main" xmlns="" id="{277CC56B-D4F5-49C8-BD1D-2D8500B686B4}"/>
              </a:ext>
            </a:extLst>
          </p:cNvPr>
          <p:cNvSpPr>
            <a:spLocks noGrp="1"/>
          </p:cNvSpPr>
          <p:nvPr>
            <p:ph type="sldNum" sz="quarter" idx="12"/>
          </p:nvPr>
        </p:nvSpPr>
        <p:spPr/>
        <p:txBody>
          <a:bodyPr/>
          <a:lstStyle/>
          <a:p>
            <a:fld id="{C014DD1E-5D91-48A3-AD6D-45FBA980D106}" type="slidenum">
              <a:rPr lang="en-GB" smtClean="0"/>
              <a:pPr/>
              <a:t>40</a:t>
            </a:fld>
            <a:endParaRPr lang="en-GB"/>
          </a:p>
        </p:txBody>
      </p:sp>
    </p:spTree>
    <p:extLst>
      <p:ext uri="{BB962C8B-B14F-4D97-AF65-F5344CB8AC3E}">
        <p14:creationId xmlns:p14="http://schemas.microsoft.com/office/powerpoint/2010/main" val="294403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lgn="ctr">
              <a:buNone/>
            </a:pPr>
            <a:r>
              <a:rPr lang="de-DE" dirty="0">
                <a:solidFill>
                  <a:schemeClr val="tx1"/>
                </a:solidFill>
              </a:rPr>
              <a:t>Dieses Modul wurde als Teil des Erasmus+ KA2 Projektes                                             </a:t>
            </a:r>
            <a:r>
              <a:rPr lang="de-DE" b="1" dirty="0">
                <a:solidFill>
                  <a:schemeClr val="tx1"/>
                </a:solidFill>
              </a:rPr>
              <a:t>„INTERCULTURAL CARE IN THE SOCIAL AND HEALTHCARE SECTOR (I-CARE) </a:t>
            </a:r>
            <a:r>
              <a:rPr lang="de-DE" dirty="0">
                <a:solidFill>
                  <a:schemeClr val="tx1"/>
                </a:solidFill>
              </a:rPr>
              <a:t>entwickelt</a:t>
            </a:r>
            <a:r>
              <a:rPr lang="de-DE" b="1" dirty="0">
                <a:solidFill>
                  <a:schemeClr val="tx1"/>
                </a:solidFill>
              </a:rPr>
              <a:t> </a:t>
            </a:r>
            <a:r>
              <a:rPr lang="de-DE" dirty="0">
                <a:solidFill>
                  <a:schemeClr val="tx1"/>
                </a:solidFill>
              </a:rPr>
              <a:t>und durch die Unterstützung der Europäischen Kommission finanziert.</a:t>
            </a:r>
          </a:p>
          <a:p>
            <a:pPr marL="0" indent="0">
              <a:buNone/>
            </a:pPr>
            <a:endParaRPr lang="de-DE" dirty="0">
              <a:solidFill>
                <a:schemeClr val="tx1"/>
              </a:solidFill>
            </a:endParaRPr>
          </a:p>
          <a:p>
            <a:pPr marL="0" indent="0">
              <a:buNone/>
            </a:pPr>
            <a:endParaRPr lang="de-DE" dirty="0">
              <a:solidFill>
                <a:schemeClr val="tx1"/>
              </a:solidFill>
            </a:endParaRPr>
          </a:p>
          <a:p>
            <a:pPr marL="0" indent="0" algn="ctr">
              <a:buNone/>
            </a:pPr>
            <a:r>
              <a:rPr lang="de-DE" sz="1400" i="1" dirty="0">
                <a:solidFill>
                  <a:schemeClr val="tx1"/>
                </a:solidFill>
              </a:rPr>
              <a:t>Die Unterstützung der Europäischen Kommission für die Erstellung dieser Veröffentlichung stellt keine Billigung des Inhalts dar, der ausschließlich die Meinung der Autorinnen widerspiegelt, und die Kommission kann nicht für die Verwendung der darin enthaltenen Informationen verantwortlich gemacht werden.</a:t>
            </a:r>
          </a:p>
        </p:txBody>
      </p:sp>
      <p:sp>
        <p:nvSpPr>
          <p:cNvPr id="4" name="Foliennummernplatzhalter 3"/>
          <p:cNvSpPr>
            <a:spLocks noGrp="1"/>
          </p:cNvSpPr>
          <p:nvPr>
            <p:ph type="sldNum" sz="quarter" idx="12"/>
          </p:nvPr>
        </p:nvSpPr>
        <p:spPr/>
        <p:txBody>
          <a:bodyPr/>
          <a:lstStyle/>
          <a:p>
            <a:fld id="{C014DD1E-5D91-48A3-AD6D-45FBA980D106}" type="slidenum">
              <a:rPr lang="en-GB" smtClean="0"/>
              <a:t>41</a:t>
            </a:fld>
            <a:endParaRPr lang="en-GB"/>
          </a:p>
        </p:txBody>
      </p:sp>
      <p:pic>
        <p:nvPicPr>
          <p:cNvPr id="5" name="Grafik 4" descr="Ein Bild, das Text enthält.&#10;&#10;Automatisch generierte Beschreibung">
            <a:extLst>
              <a:ext uri="{FF2B5EF4-FFF2-40B4-BE49-F238E27FC236}">
                <a16:creationId xmlns:a16="http://schemas.microsoft.com/office/drawing/2014/main" xmlns="" id="{A37C410A-574A-44EB-97CC-923714EC4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312" y="3429000"/>
            <a:ext cx="3886200" cy="485775"/>
          </a:xfrm>
          <a:prstGeom prst="rect">
            <a:avLst/>
          </a:prstGeom>
        </p:spPr>
      </p:pic>
    </p:spTree>
    <p:extLst>
      <p:ext uri="{BB962C8B-B14F-4D97-AF65-F5344CB8AC3E}">
        <p14:creationId xmlns:p14="http://schemas.microsoft.com/office/powerpoint/2010/main" val="365362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F9EF49-E3E6-4EF9-8239-2F29E6C3DF88}"/>
              </a:ext>
            </a:extLst>
          </p:cNvPr>
          <p:cNvSpPr>
            <a:spLocks noGrp="1"/>
          </p:cNvSpPr>
          <p:nvPr>
            <p:ph type="title"/>
          </p:nvPr>
        </p:nvSpPr>
        <p:spPr>
          <a:xfrm>
            <a:off x="1390287" y="685800"/>
            <a:ext cx="9884376" cy="1485900"/>
          </a:xfrm>
        </p:spPr>
        <p:txBody>
          <a:bodyPr>
            <a:normAutofit/>
          </a:bodyPr>
          <a:lstStyle/>
          <a:p>
            <a:r>
              <a:rPr lang="en-GB" dirty="0" err="1"/>
              <a:t>Schmerz</a:t>
            </a:r>
            <a:r>
              <a:rPr lang="en-GB" dirty="0"/>
              <a:t> </a:t>
            </a:r>
            <a:r>
              <a:rPr lang="en-GB" dirty="0" err="1"/>
              <a:t>beschreiben</a:t>
            </a:r>
            <a:endParaRPr lang="en-GB" dirty="0"/>
          </a:p>
        </p:txBody>
      </p:sp>
      <p:pic>
        <p:nvPicPr>
          <p:cNvPr id="5" name="Picture 4">
            <a:extLst>
              <a:ext uri="{FF2B5EF4-FFF2-40B4-BE49-F238E27FC236}">
                <a16:creationId xmlns:a16="http://schemas.microsoft.com/office/drawing/2014/main" xmlns="" id="{1D2A3E17-05C3-4E2F-BF75-EBF431317B61}"/>
              </a:ext>
            </a:extLst>
          </p:cNvPr>
          <p:cNvPicPr>
            <a:picLocks noChangeAspect="1"/>
          </p:cNvPicPr>
          <p:nvPr/>
        </p:nvPicPr>
        <p:blipFill rotWithShape="1">
          <a:blip r:embed="rId2" cstate="print"/>
          <a:srcRect l="20714" r="17467" b="1"/>
          <a:stretch/>
        </p:blipFill>
        <p:spPr>
          <a:xfrm>
            <a:off x="1390286" y="2401556"/>
            <a:ext cx="3210659" cy="3466681"/>
          </a:xfrm>
          <a:prstGeom prst="rect">
            <a:avLst/>
          </a:prstGeom>
        </p:spPr>
      </p:pic>
      <p:sp>
        <p:nvSpPr>
          <p:cNvPr id="3" name="Content Placeholder 2">
            <a:extLst>
              <a:ext uri="{FF2B5EF4-FFF2-40B4-BE49-F238E27FC236}">
                <a16:creationId xmlns:a16="http://schemas.microsoft.com/office/drawing/2014/main" xmlns="" id="{83D31C01-8006-440E-91E5-D863B4105B92}"/>
              </a:ext>
            </a:extLst>
          </p:cNvPr>
          <p:cNvSpPr>
            <a:spLocks noGrp="1"/>
          </p:cNvSpPr>
          <p:nvPr>
            <p:ph idx="1"/>
          </p:nvPr>
        </p:nvSpPr>
        <p:spPr>
          <a:xfrm>
            <a:off x="5099495" y="2286000"/>
            <a:ext cx="6175168" cy="3581400"/>
          </a:xfrm>
        </p:spPr>
        <p:txBody>
          <a:bodyPr>
            <a:normAutofit lnSpcReduction="10000"/>
          </a:bodyPr>
          <a:lstStyle/>
          <a:p>
            <a:pPr marL="0" indent="0">
              <a:buNone/>
            </a:pPr>
            <a:endParaRPr lang="en-GB" dirty="0"/>
          </a:p>
          <a:p>
            <a:r>
              <a:rPr lang="de-DE" dirty="0"/>
              <a:t>Die Beschreibung von Schmerzen ist subjektiv und es kann schwierig sein, die richtigen Worte dafür zu finden.</a:t>
            </a:r>
          </a:p>
          <a:p>
            <a:r>
              <a:rPr lang="de-DE" dirty="0"/>
              <a:t>Die Art und Weise, wie wir Schmerzen beschreiben, die Worte und die Terminologie, die wir verwenden, sind Teil dessen, was wir sind.</a:t>
            </a:r>
          </a:p>
          <a:p>
            <a:r>
              <a:rPr lang="de-DE" dirty="0"/>
              <a:t>Die Art und Weise, wie wir mit Schmerzen umgehen, und die Erwartungen anderer, wie wir damit umgehen sollten, sind Teil unserer Erziehung und damit Teil unserer Kultur.</a:t>
            </a:r>
          </a:p>
          <a:p>
            <a:pPr>
              <a:buNone/>
            </a:pPr>
            <a:endParaRPr lang="en-GB" dirty="0"/>
          </a:p>
        </p:txBody>
      </p:sp>
      <p:sp>
        <p:nvSpPr>
          <p:cNvPr id="4" name="Slide Number Placeholder 3">
            <a:extLst>
              <a:ext uri="{FF2B5EF4-FFF2-40B4-BE49-F238E27FC236}">
                <a16:creationId xmlns:a16="http://schemas.microsoft.com/office/drawing/2014/main" xmlns="" id="{1D037AF0-AD5D-4550-B2F6-9EF199550F59}"/>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5</a:t>
            </a:fld>
            <a:endParaRPr lang="en-GB"/>
          </a:p>
        </p:txBody>
      </p:sp>
      <p:sp>
        <p:nvSpPr>
          <p:cNvPr id="6" name="TextBox 5">
            <a:extLst>
              <a:ext uri="{FF2B5EF4-FFF2-40B4-BE49-F238E27FC236}">
                <a16:creationId xmlns:a16="http://schemas.microsoft.com/office/drawing/2014/main" xmlns="" id="{4D72054A-38AA-427E-8150-BFE1727EC5C4}"/>
              </a:ext>
            </a:extLst>
          </p:cNvPr>
          <p:cNvSpPr txBox="1"/>
          <p:nvPr/>
        </p:nvSpPr>
        <p:spPr>
          <a:xfrm>
            <a:off x="1053852" y="5882649"/>
            <a:ext cx="2050358"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spTree>
    <p:extLst>
      <p:ext uri="{BB962C8B-B14F-4D97-AF65-F5344CB8AC3E}">
        <p14:creationId xmlns:p14="http://schemas.microsoft.com/office/powerpoint/2010/main" val="162175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663AD1-E0DA-4878-BE65-AE1E4071A824}"/>
              </a:ext>
            </a:extLst>
          </p:cNvPr>
          <p:cNvSpPr>
            <a:spLocks noGrp="1"/>
          </p:cNvSpPr>
          <p:nvPr>
            <p:ph type="title"/>
          </p:nvPr>
        </p:nvSpPr>
        <p:spPr>
          <a:xfrm>
            <a:off x="1371242" y="685800"/>
            <a:ext cx="5083210" cy="750286"/>
          </a:xfrm>
        </p:spPr>
        <p:txBody>
          <a:bodyPr>
            <a:normAutofit/>
          </a:bodyPr>
          <a:lstStyle/>
          <a:p>
            <a:r>
              <a:rPr lang="en-US" dirty="0" err="1"/>
              <a:t>Schmerz</a:t>
            </a:r>
            <a:r>
              <a:rPr lang="en-US" dirty="0"/>
              <a:t> </a:t>
            </a:r>
            <a:r>
              <a:rPr lang="en-US" dirty="0" err="1"/>
              <a:t>beschreiben</a:t>
            </a:r>
            <a:endParaRPr lang="el-GR" dirty="0"/>
          </a:p>
        </p:txBody>
      </p:sp>
      <p:sp>
        <p:nvSpPr>
          <p:cNvPr id="3" name="Content Placeholder 2">
            <a:extLst>
              <a:ext uri="{FF2B5EF4-FFF2-40B4-BE49-F238E27FC236}">
                <a16:creationId xmlns:a16="http://schemas.microsoft.com/office/drawing/2014/main" xmlns="" id="{CB657453-E6A5-41CF-8209-33791CB200CF}"/>
              </a:ext>
            </a:extLst>
          </p:cNvPr>
          <p:cNvSpPr>
            <a:spLocks noGrp="1"/>
          </p:cNvSpPr>
          <p:nvPr>
            <p:ph idx="1"/>
          </p:nvPr>
        </p:nvSpPr>
        <p:spPr>
          <a:xfrm>
            <a:off x="1191222" y="1994127"/>
            <a:ext cx="4723170" cy="4153154"/>
          </a:xfrm>
        </p:spPr>
        <p:txBody>
          <a:bodyPr>
            <a:normAutofit fontScale="92500"/>
          </a:bodyPr>
          <a:lstStyle/>
          <a:p>
            <a:r>
              <a:rPr lang="en-US" sz="2000" dirty="0"/>
              <a:t>Schmerz ist ein universelles Gefühl. Es hilft dem Menschen, Bedrohungen oder Probleme in seinem Körper zu erkennen. </a:t>
            </a:r>
          </a:p>
          <a:p>
            <a:r>
              <a:rPr lang="en-US" sz="2000" dirty="0"/>
              <a:t>Schmerz ist zwar eine natürliche Funktion, die alle Menschen empfinden, aber er ist auch eine kulturelle Erfahrung.</a:t>
            </a:r>
          </a:p>
          <a:p>
            <a:r>
              <a:rPr lang="en-US" sz="2000" dirty="0"/>
              <a:t>Die Kultur beeinflusst die Art und Weise, wie Menschen Schmerz erleben, wie sie ihn wahrnehmen und darauf reagieren, und wie sie ihn anderen </a:t>
            </a:r>
            <a:r>
              <a:rPr lang="en-US" sz="2000" dirty="0" err="1"/>
              <a:t>mitteilen</a:t>
            </a:r>
            <a:r>
              <a:rPr lang="en-US" sz="1800" dirty="0"/>
              <a:t>.</a:t>
            </a:r>
          </a:p>
          <a:p>
            <a:pPr marL="0" indent="0">
              <a:buNone/>
            </a:pPr>
            <a:r>
              <a:rPr lang="en-US" sz="1800" dirty="0"/>
              <a:t> </a:t>
            </a:r>
          </a:p>
          <a:p>
            <a:pPr marL="0" indent="0">
              <a:buNone/>
            </a:pPr>
            <a:r>
              <a:rPr lang="en-US" sz="1300" i="1" dirty="0"/>
              <a:t>Quelle: </a:t>
            </a:r>
            <a:r>
              <a:rPr lang="en-US" sz="1300" i="1" dirty="0">
                <a:effectLst/>
              </a:rPr>
              <a:t>BODY Culture, Body, Gender, Sexuality in Adult Trainings, 2013)</a:t>
            </a:r>
            <a:r>
              <a:rPr lang="en-US" sz="1300" i="1" dirty="0"/>
              <a:t>. </a:t>
            </a:r>
            <a:endParaRPr lang="el-GR" sz="1300" i="1" dirty="0"/>
          </a:p>
          <a:p>
            <a:endParaRPr lang="el-GR" sz="1500" dirty="0"/>
          </a:p>
        </p:txBody>
      </p:sp>
      <p:sp>
        <p:nvSpPr>
          <p:cNvPr id="4" name="Slide Number Placeholder 3">
            <a:extLst>
              <a:ext uri="{FF2B5EF4-FFF2-40B4-BE49-F238E27FC236}">
                <a16:creationId xmlns:a16="http://schemas.microsoft.com/office/drawing/2014/main" xmlns="" id="{B590A2B1-AE37-483E-8B5D-65459E204387}"/>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a:pPr>
                <a:spcAft>
                  <a:spcPts val="600"/>
                </a:spcAft>
              </a:pPr>
              <a:t>6</a:t>
            </a:fld>
            <a:endParaRPr lang="en-GB"/>
          </a:p>
        </p:txBody>
      </p:sp>
      <p:sp>
        <p:nvSpPr>
          <p:cNvPr id="6" name="TextBox 5">
            <a:extLst>
              <a:ext uri="{FF2B5EF4-FFF2-40B4-BE49-F238E27FC236}">
                <a16:creationId xmlns:a16="http://schemas.microsoft.com/office/drawing/2014/main" xmlns="" id="{E3045133-9C3D-44C6-ABCB-FCF777604A96}"/>
              </a:ext>
            </a:extLst>
          </p:cNvPr>
          <p:cNvSpPr txBox="1"/>
          <p:nvPr/>
        </p:nvSpPr>
        <p:spPr>
          <a:xfrm>
            <a:off x="9470269" y="5296272"/>
            <a:ext cx="2050358"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pic>
        <p:nvPicPr>
          <p:cNvPr id="8" name="Picture 4">
            <a:extLst>
              <a:ext uri="{FF2B5EF4-FFF2-40B4-BE49-F238E27FC236}">
                <a16:creationId xmlns:a16="http://schemas.microsoft.com/office/drawing/2014/main" xmlns="" id="{753E77F8-9ED8-4918-9BD7-FE17354C9BF2}"/>
              </a:ext>
            </a:extLst>
          </p:cNvPr>
          <p:cNvPicPr>
            <a:picLocks noChangeAspect="1"/>
          </p:cNvPicPr>
          <p:nvPr/>
        </p:nvPicPr>
        <p:blipFill rotWithShape="1">
          <a:blip r:embed="rId2" cstate="print"/>
          <a:srcRect t="37190" b="25254"/>
          <a:stretch/>
        </p:blipFill>
        <p:spPr>
          <a:xfrm>
            <a:off x="6454452" y="2127920"/>
            <a:ext cx="5058133" cy="3168352"/>
          </a:xfrm>
          <a:prstGeom prst="rect">
            <a:avLst/>
          </a:prstGeom>
        </p:spPr>
      </p:pic>
    </p:spTree>
    <p:extLst>
      <p:ext uri="{BB962C8B-B14F-4D97-AF65-F5344CB8AC3E}">
        <p14:creationId xmlns:p14="http://schemas.microsoft.com/office/powerpoint/2010/main" val="168242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75B707-6EFC-43BF-9BFF-945C2E2E1B3A}"/>
              </a:ext>
            </a:extLst>
          </p:cNvPr>
          <p:cNvSpPr>
            <a:spLocks noGrp="1"/>
          </p:cNvSpPr>
          <p:nvPr>
            <p:ph type="title"/>
          </p:nvPr>
        </p:nvSpPr>
        <p:spPr>
          <a:xfrm>
            <a:off x="1371242" y="685800"/>
            <a:ext cx="3787066" cy="654968"/>
          </a:xfrm>
        </p:spPr>
        <p:txBody>
          <a:bodyPr>
            <a:normAutofit fontScale="90000"/>
          </a:bodyPr>
          <a:lstStyle/>
          <a:p>
            <a:r>
              <a:rPr lang="en-US" dirty="0"/>
              <a:t>Über Schmerz </a:t>
            </a:r>
            <a:endParaRPr lang="el-GR" dirty="0"/>
          </a:p>
        </p:txBody>
      </p:sp>
      <p:sp>
        <p:nvSpPr>
          <p:cNvPr id="3" name="Content Placeholder 2">
            <a:extLst>
              <a:ext uri="{FF2B5EF4-FFF2-40B4-BE49-F238E27FC236}">
                <a16:creationId xmlns:a16="http://schemas.microsoft.com/office/drawing/2014/main" xmlns="" id="{EF3453FC-EA72-412A-82E1-89804CBEF767}"/>
              </a:ext>
            </a:extLst>
          </p:cNvPr>
          <p:cNvSpPr>
            <a:spLocks noGrp="1"/>
          </p:cNvSpPr>
          <p:nvPr>
            <p:ph idx="1"/>
          </p:nvPr>
        </p:nvSpPr>
        <p:spPr>
          <a:xfrm>
            <a:off x="1341884" y="1412776"/>
            <a:ext cx="5040560" cy="4533900"/>
          </a:xfrm>
        </p:spPr>
        <p:txBody>
          <a:bodyPr>
            <a:noAutofit/>
          </a:bodyPr>
          <a:lstStyle/>
          <a:p>
            <a:r>
              <a:rPr lang="en-US" sz="2000" b="1" u="sng" dirty="0"/>
              <a:t>Schmerz </a:t>
            </a:r>
            <a:r>
              <a:rPr lang="en-US" sz="2000" dirty="0"/>
              <a:t>ist ein biologisches, psychologisches und soziales Phänomen.</a:t>
            </a:r>
          </a:p>
          <a:p>
            <a:r>
              <a:rPr lang="en-US" sz="2000" dirty="0"/>
              <a:t>Die </a:t>
            </a:r>
            <a:r>
              <a:rPr lang="en-US" sz="2000" b="1" u="sng" dirty="0"/>
              <a:t>Schmerzkontrolle </a:t>
            </a:r>
            <a:r>
              <a:rPr lang="en-US" sz="2000" dirty="0"/>
              <a:t>beeinflusst die Lebensqualität. </a:t>
            </a:r>
          </a:p>
          <a:p>
            <a:r>
              <a:rPr lang="en-US" sz="2000" b="1" u="sng" dirty="0" err="1"/>
              <a:t>Schmerzerfahrung</a:t>
            </a:r>
            <a:r>
              <a:rPr lang="en-US" sz="2000" b="1" u="sng" dirty="0"/>
              <a:t> </a:t>
            </a:r>
            <a:r>
              <a:rPr lang="en-US" sz="2000" dirty="0"/>
              <a:t>ist die Art und Weise, wie wir Schmerzen wahrnehmen und manifestieren. Dazu gehören Gedanken, Gefühle, Reaktionen, Erwartungen und frühere Erfahrungen im Zusammenhang mit Schmerzen.</a:t>
            </a:r>
          </a:p>
          <a:p>
            <a:r>
              <a:rPr lang="en-US" sz="2000" b="1" u="sng" dirty="0" err="1"/>
              <a:t>Schmerzausdruck</a:t>
            </a:r>
            <a:r>
              <a:rPr lang="en-US" sz="2000" b="1" u="sng" dirty="0"/>
              <a:t> </a:t>
            </a:r>
            <a:r>
              <a:rPr lang="en-US" sz="2000" dirty="0"/>
              <a:t>umfasst verbales und </a:t>
            </a:r>
            <a:r>
              <a:rPr lang="en-US" sz="2000" dirty="0" err="1"/>
              <a:t>nonverbales</a:t>
            </a:r>
            <a:r>
              <a:rPr lang="en-US" sz="2000" dirty="0"/>
              <a:t> </a:t>
            </a:r>
            <a:r>
              <a:rPr lang="en-US" sz="2000" dirty="0" err="1"/>
              <a:t>Verhalten</a:t>
            </a:r>
            <a:r>
              <a:rPr lang="en-US" sz="2000" dirty="0"/>
              <a:t>. </a:t>
            </a:r>
            <a:r>
              <a:rPr lang="de-DE" sz="2000" dirty="0"/>
              <a:t>Dies variiert in verschiedenen Kulturen.</a:t>
            </a:r>
            <a:endParaRPr lang="en-US" sz="2000" dirty="0"/>
          </a:p>
        </p:txBody>
      </p:sp>
      <p:sp>
        <p:nvSpPr>
          <p:cNvPr id="4" name="Slide Number Placeholder 3">
            <a:extLst>
              <a:ext uri="{FF2B5EF4-FFF2-40B4-BE49-F238E27FC236}">
                <a16:creationId xmlns:a16="http://schemas.microsoft.com/office/drawing/2014/main" xmlns="" id="{091EE881-82AF-4EAE-93E3-60FCCDEE64B1}"/>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a:pPr>
                <a:spcAft>
                  <a:spcPts val="600"/>
                </a:spcAft>
              </a:pPr>
              <a:t>7</a:t>
            </a:fld>
            <a:endParaRPr lang="en-GB"/>
          </a:p>
        </p:txBody>
      </p:sp>
      <p:sp>
        <p:nvSpPr>
          <p:cNvPr id="6" name="TextBox 5">
            <a:extLst>
              <a:ext uri="{FF2B5EF4-FFF2-40B4-BE49-F238E27FC236}">
                <a16:creationId xmlns:a16="http://schemas.microsoft.com/office/drawing/2014/main" xmlns="" id="{3163B41A-DC7B-4D14-9620-F71E89CBCFA7}"/>
              </a:ext>
            </a:extLst>
          </p:cNvPr>
          <p:cNvSpPr txBox="1"/>
          <p:nvPr/>
        </p:nvSpPr>
        <p:spPr>
          <a:xfrm>
            <a:off x="9406096" y="5153126"/>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pic>
        <p:nvPicPr>
          <p:cNvPr id="7" name="Picture 4">
            <a:extLst>
              <a:ext uri="{FF2B5EF4-FFF2-40B4-BE49-F238E27FC236}">
                <a16:creationId xmlns:a16="http://schemas.microsoft.com/office/drawing/2014/main" xmlns="" id="{B9B63EDC-B87B-416C-BC0C-708B53699C32}"/>
              </a:ext>
            </a:extLst>
          </p:cNvPr>
          <p:cNvPicPr>
            <a:picLocks noChangeAspect="1"/>
          </p:cNvPicPr>
          <p:nvPr/>
        </p:nvPicPr>
        <p:blipFill rotWithShape="1">
          <a:blip r:embed="rId2" cstate="print"/>
          <a:srcRect t="11546" b="4163"/>
          <a:stretch/>
        </p:blipFill>
        <p:spPr>
          <a:xfrm>
            <a:off x="6626032" y="1981672"/>
            <a:ext cx="5024696" cy="3202954"/>
          </a:xfrm>
          <a:prstGeom prst="rect">
            <a:avLst/>
          </a:prstGeom>
        </p:spPr>
      </p:pic>
    </p:spTree>
    <p:extLst>
      <p:ext uri="{BB962C8B-B14F-4D97-AF65-F5344CB8AC3E}">
        <p14:creationId xmlns:p14="http://schemas.microsoft.com/office/powerpoint/2010/main" val="313123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54DBA8-9313-4446-B64D-E818D9E9FDEB}"/>
              </a:ext>
            </a:extLst>
          </p:cNvPr>
          <p:cNvSpPr>
            <a:spLocks noGrp="1"/>
          </p:cNvSpPr>
          <p:nvPr>
            <p:ph type="title"/>
          </p:nvPr>
        </p:nvSpPr>
        <p:spPr>
          <a:xfrm>
            <a:off x="1048330" y="548680"/>
            <a:ext cx="5334113" cy="654968"/>
          </a:xfrm>
        </p:spPr>
        <p:txBody>
          <a:bodyPr>
            <a:normAutofit fontScale="90000"/>
          </a:bodyPr>
          <a:lstStyle/>
          <a:p>
            <a:r>
              <a:rPr lang="en-US" dirty="0"/>
              <a:t>  Schmerz und Kultur </a:t>
            </a:r>
            <a:endParaRPr lang="el-GR" dirty="0"/>
          </a:p>
        </p:txBody>
      </p:sp>
      <p:sp>
        <p:nvSpPr>
          <p:cNvPr id="3" name="Content Placeholder 2">
            <a:extLst>
              <a:ext uri="{FF2B5EF4-FFF2-40B4-BE49-F238E27FC236}">
                <a16:creationId xmlns:a16="http://schemas.microsoft.com/office/drawing/2014/main" xmlns="" id="{A7C3A65A-A4A9-4B22-B0CB-36ABD6007EC7}"/>
              </a:ext>
            </a:extLst>
          </p:cNvPr>
          <p:cNvSpPr>
            <a:spLocks noGrp="1"/>
          </p:cNvSpPr>
          <p:nvPr>
            <p:ph idx="1"/>
          </p:nvPr>
        </p:nvSpPr>
        <p:spPr>
          <a:xfrm>
            <a:off x="1371242" y="1340768"/>
            <a:ext cx="4867186" cy="4526632"/>
          </a:xfrm>
        </p:spPr>
        <p:txBody>
          <a:bodyPr>
            <a:normAutofit/>
          </a:bodyPr>
          <a:lstStyle/>
          <a:p>
            <a:pPr marL="0" indent="0">
              <a:buNone/>
            </a:pPr>
            <a:r>
              <a:rPr lang="en-US" sz="2000" b="0" i="0" dirty="0">
                <a:effectLst/>
                <a:cs typeface="Calibri" panose="020F0502020204030204" pitchFamily="34" charset="0"/>
              </a:rPr>
              <a:t>In </a:t>
            </a:r>
            <a:r>
              <a:rPr lang="en-US" sz="2000" dirty="0">
                <a:cs typeface="Calibri" panose="020F0502020204030204" pitchFamily="34" charset="0"/>
              </a:rPr>
              <a:t>einigen Kulturen neigen die Menschen dazu, ihren Schmerz auszudrücken und ihn mit anderen </a:t>
            </a:r>
            <a:r>
              <a:rPr lang="en-US" sz="2000" dirty="0" err="1">
                <a:cs typeface="Calibri" panose="020F0502020204030204" pitchFamily="34" charset="0"/>
              </a:rPr>
              <a:t>zu</a:t>
            </a:r>
            <a:r>
              <a:rPr lang="en-US" sz="2000" dirty="0">
                <a:cs typeface="Calibri" panose="020F0502020204030204" pitchFamily="34" charset="0"/>
              </a:rPr>
              <a:t> </a:t>
            </a:r>
            <a:r>
              <a:rPr lang="en-US" sz="2000" dirty="0" err="1">
                <a:cs typeface="Calibri" panose="020F0502020204030204" pitchFamily="34" charset="0"/>
              </a:rPr>
              <a:t>teilen</a:t>
            </a:r>
            <a:r>
              <a:rPr lang="en-US" sz="2000" dirty="0">
                <a:cs typeface="Calibri" panose="020F0502020204030204" pitchFamily="34" charset="0"/>
              </a:rPr>
              <a:t>, </a:t>
            </a:r>
            <a:r>
              <a:rPr lang="en-US" sz="2000" dirty="0" err="1">
                <a:cs typeface="Calibri" panose="020F0502020204030204" pitchFamily="34" charset="0"/>
              </a:rPr>
              <a:t>während</a:t>
            </a:r>
            <a:r>
              <a:rPr lang="en-US" sz="2000" dirty="0">
                <a:cs typeface="Calibri" panose="020F0502020204030204" pitchFamily="34" charset="0"/>
              </a:rPr>
              <a:t> sie ihn in anderen </a:t>
            </a:r>
            <a:r>
              <a:rPr lang="en-US" sz="2000" dirty="0" err="1">
                <a:cs typeface="Calibri" panose="020F0502020204030204" pitchFamily="34" charset="0"/>
              </a:rPr>
              <a:t>Kulturen</a:t>
            </a:r>
            <a:r>
              <a:rPr lang="en-US" sz="2000" dirty="0">
                <a:cs typeface="Calibri" panose="020F0502020204030204" pitchFamily="34" charset="0"/>
              </a:rPr>
              <a:t> </a:t>
            </a:r>
            <a:r>
              <a:rPr lang="en-US" sz="2000" dirty="0" err="1">
                <a:cs typeface="Calibri" panose="020F0502020204030204" pitchFamily="34" charset="0"/>
              </a:rPr>
              <a:t>eher</a:t>
            </a:r>
            <a:r>
              <a:rPr lang="en-US" sz="2000" dirty="0">
                <a:cs typeface="Calibri" panose="020F0502020204030204" pitchFamily="34" charset="0"/>
              </a:rPr>
              <a:t> </a:t>
            </a:r>
            <a:r>
              <a:rPr lang="en-US" sz="2000" dirty="0" err="1">
                <a:cs typeface="Calibri" panose="020F0502020204030204" pitchFamily="34" charset="0"/>
              </a:rPr>
              <a:t>unterdrücken</a:t>
            </a:r>
            <a:r>
              <a:rPr lang="en-US" sz="2000" dirty="0">
                <a:cs typeface="Calibri" panose="020F0502020204030204" pitchFamily="34" charset="0"/>
              </a:rPr>
              <a:t> und für sich behalten.</a:t>
            </a:r>
          </a:p>
          <a:p>
            <a:pPr marL="0" indent="0">
              <a:buNone/>
            </a:pPr>
            <a:r>
              <a:rPr lang="en-US" sz="2000" b="0" i="0" dirty="0">
                <a:effectLst/>
                <a:cs typeface="Calibri" panose="020F0502020204030204" pitchFamily="34" charset="0"/>
              </a:rPr>
              <a:t>Auch die Schmerztoleranz ändert sich im Laufe der Zeit und mit der Entwicklung der Kulturen. </a:t>
            </a:r>
          </a:p>
          <a:p>
            <a:pPr marL="0" indent="0">
              <a:buNone/>
            </a:pPr>
            <a:r>
              <a:rPr lang="en-US" sz="1600" b="1" u="sng" dirty="0">
                <a:effectLst/>
                <a:cs typeface="Calibri" panose="020F0502020204030204" pitchFamily="34" charset="0"/>
              </a:rPr>
              <a:t>BEISPIEL: </a:t>
            </a:r>
            <a:r>
              <a:rPr lang="de-DE" sz="1800" i="1" dirty="0">
                <a:effectLst/>
                <a:latin typeface="Calibri" panose="020F0502020204030204" pitchFamily="34" charset="0"/>
                <a:ea typeface="Calibri" panose="020F0502020204030204" pitchFamily="34" charset="0"/>
                <a:cs typeface="Times New Roman" panose="02020603050405020304" pitchFamily="18" charset="0"/>
              </a:rPr>
              <a:t>Der englischen Autorin Fanny Burney wurde 1808 die krebskranke Brust ohne Betäubung entfernt, weil dies den kulturellen Erwartungen zu dieser Zeit entsprach.</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b="0" i="1" dirty="0">
              <a:effectLst/>
              <a:cs typeface="Calibri" panose="020F0502020204030204" pitchFamily="34" charset="0"/>
            </a:endParaRPr>
          </a:p>
          <a:p>
            <a:pPr marL="0" indent="0" fontAlgn="base">
              <a:buNone/>
            </a:pPr>
            <a:r>
              <a:rPr lang="en-US" sz="2000" b="1" i="0" dirty="0">
                <a:effectLst/>
                <a:cs typeface="Calibri" panose="020F0502020204030204" pitchFamily="34" charset="0"/>
              </a:rPr>
              <a:t>Heute versuchen wir, einen Weg zu finden, den </a:t>
            </a:r>
            <a:r>
              <a:rPr lang="en-US" sz="2000" b="1" i="0" dirty="0" err="1">
                <a:effectLst/>
                <a:cs typeface="Calibri" panose="020F0502020204030204" pitchFamily="34" charset="0"/>
              </a:rPr>
              <a:t>Schmerz</a:t>
            </a:r>
            <a:r>
              <a:rPr lang="en-US" sz="2000" b="1" i="0" dirty="0">
                <a:effectLst/>
                <a:cs typeface="Calibri" panose="020F0502020204030204" pitchFamily="34" charset="0"/>
              </a:rPr>
              <a:t> </a:t>
            </a:r>
            <a:r>
              <a:rPr lang="en-US" sz="2000" b="1" i="0" dirty="0" err="1">
                <a:effectLst/>
                <a:cs typeface="Calibri" panose="020F0502020204030204" pitchFamily="34" charset="0"/>
              </a:rPr>
              <a:t>zu</a:t>
            </a:r>
            <a:r>
              <a:rPr lang="en-US" sz="2000" b="1" dirty="0">
                <a:cs typeface="Calibri" panose="020F0502020204030204" pitchFamily="34" charset="0"/>
              </a:rPr>
              <a:t> </a:t>
            </a:r>
            <a:r>
              <a:rPr lang="en-US" sz="2000" b="1" dirty="0" err="1">
                <a:cs typeface="Calibri" panose="020F0502020204030204" pitchFamily="34" charset="0"/>
              </a:rPr>
              <a:t>beseitigen</a:t>
            </a:r>
            <a:r>
              <a:rPr lang="en-US" sz="2000" b="1" i="0" dirty="0">
                <a:effectLst/>
                <a:cs typeface="Calibri" panose="020F0502020204030204" pitchFamily="34" charset="0"/>
              </a:rPr>
              <a:t>.</a:t>
            </a:r>
          </a:p>
          <a:p>
            <a:pPr marL="0" indent="0">
              <a:buNone/>
            </a:pPr>
            <a:endParaRPr lang="el-GR" sz="1200" dirty="0"/>
          </a:p>
        </p:txBody>
      </p:sp>
      <p:sp>
        <p:nvSpPr>
          <p:cNvPr id="4" name="Slide Number Placeholder 3">
            <a:extLst>
              <a:ext uri="{FF2B5EF4-FFF2-40B4-BE49-F238E27FC236}">
                <a16:creationId xmlns:a16="http://schemas.microsoft.com/office/drawing/2014/main" xmlns="" id="{3B66B51F-40EF-4350-B348-772E0DD081E6}"/>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a:pPr>
                <a:spcAft>
                  <a:spcPts val="600"/>
                </a:spcAft>
              </a:pPr>
              <a:t>8</a:t>
            </a:fld>
            <a:endParaRPr lang="en-GB"/>
          </a:p>
        </p:txBody>
      </p:sp>
      <p:sp>
        <p:nvSpPr>
          <p:cNvPr id="6" name="TextBox 5">
            <a:extLst>
              <a:ext uri="{FF2B5EF4-FFF2-40B4-BE49-F238E27FC236}">
                <a16:creationId xmlns:a16="http://schemas.microsoft.com/office/drawing/2014/main" xmlns="" id="{FD7BC2FE-4BEC-442F-860D-9EDC9538DFFC}"/>
              </a:ext>
            </a:extLst>
          </p:cNvPr>
          <p:cNvSpPr txBox="1"/>
          <p:nvPr/>
        </p:nvSpPr>
        <p:spPr>
          <a:xfrm>
            <a:off x="9406096" y="5153126"/>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pic>
        <p:nvPicPr>
          <p:cNvPr id="7" name="Picture 4">
            <a:extLst>
              <a:ext uri="{FF2B5EF4-FFF2-40B4-BE49-F238E27FC236}">
                <a16:creationId xmlns:a16="http://schemas.microsoft.com/office/drawing/2014/main" xmlns="" id="{3772484C-C0D6-45AD-994A-9A18856FA4DE}"/>
              </a:ext>
            </a:extLst>
          </p:cNvPr>
          <p:cNvPicPr>
            <a:picLocks noChangeAspect="1"/>
          </p:cNvPicPr>
          <p:nvPr/>
        </p:nvPicPr>
        <p:blipFill rotWithShape="1">
          <a:blip r:embed="rId2" cstate="print"/>
          <a:srcRect t="38469" b="23974"/>
          <a:stretch/>
        </p:blipFill>
        <p:spPr>
          <a:xfrm>
            <a:off x="6430242" y="1772816"/>
            <a:ext cx="5119189" cy="2880320"/>
          </a:xfrm>
          <a:prstGeom prst="rect">
            <a:avLst/>
          </a:prstGeom>
        </p:spPr>
      </p:pic>
    </p:spTree>
    <p:extLst>
      <p:ext uri="{BB962C8B-B14F-4D97-AF65-F5344CB8AC3E}">
        <p14:creationId xmlns:p14="http://schemas.microsoft.com/office/powerpoint/2010/main" val="324906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82D4DF-D159-4ABB-BE69-E312B8283406}"/>
              </a:ext>
            </a:extLst>
          </p:cNvPr>
          <p:cNvSpPr>
            <a:spLocks noGrp="1"/>
          </p:cNvSpPr>
          <p:nvPr>
            <p:ph type="title"/>
          </p:nvPr>
        </p:nvSpPr>
        <p:spPr>
          <a:xfrm>
            <a:off x="1390287" y="685800"/>
            <a:ext cx="9884376" cy="1485900"/>
          </a:xfrm>
        </p:spPr>
        <p:txBody>
          <a:bodyPr>
            <a:normAutofit/>
          </a:bodyPr>
          <a:lstStyle/>
          <a:p>
            <a:r>
              <a:rPr lang="en-GB" dirty="0"/>
              <a:t>Übung: Ihre Schmerzerfahrungen</a:t>
            </a:r>
          </a:p>
        </p:txBody>
      </p:sp>
      <p:sp>
        <p:nvSpPr>
          <p:cNvPr id="3" name="Content Placeholder 2">
            <a:extLst>
              <a:ext uri="{FF2B5EF4-FFF2-40B4-BE49-F238E27FC236}">
                <a16:creationId xmlns:a16="http://schemas.microsoft.com/office/drawing/2014/main" xmlns="" id="{F3476BB1-7640-41F6-8765-006340845938}"/>
              </a:ext>
            </a:extLst>
          </p:cNvPr>
          <p:cNvSpPr>
            <a:spLocks noGrp="1"/>
          </p:cNvSpPr>
          <p:nvPr>
            <p:ph idx="1"/>
          </p:nvPr>
        </p:nvSpPr>
        <p:spPr>
          <a:xfrm>
            <a:off x="1390286" y="2286000"/>
            <a:ext cx="6175168" cy="3581400"/>
          </a:xfrm>
        </p:spPr>
        <p:txBody>
          <a:bodyPr>
            <a:normAutofit lnSpcReduction="10000"/>
          </a:bodyPr>
          <a:lstStyle/>
          <a:p>
            <a:pPr marL="0" indent="0">
              <a:buNone/>
            </a:pPr>
            <a:r>
              <a:rPr lang="en-GB" dirty="0"/>
              <a:t>Denken Sie an Ihre Kindheit zurück. </a:t>
            </a:r>
          </a:p>
          <a:p>
            <a:pPr marL="0" indent="0">
              <a:buNone/>
            </a:pPr>
            <a:r>
              <a:rPr lang="en-GB" dirty="0"/>
              <a:t>Welche Erwartungen hatten die Erwachsenen, die sich um </a:t>
            </a:r>
            <a:r>
              <a:rPr lang="en-GB" dirty="0" err="1"/>
              <a:t>Sie</a:t>
            </a:r>
            <a:r>
              <a:rPr lang="en-GB" dirty="0"/>
              <a:t> </a:t>
            </a:r>
            <a:r>
              <a:rPr lang="en-GB" dirty="0" err="1"/>
              <a:t>gekümmert</a:t>
            </a:r>
            <a:r>
              <a:rPr lang="en-GB" dirty="0"/>
              <a:t> </a:t>
            </a:r>
            <a:r>
              <a:rPr lang="en-GB" dirty="0" err="1"/>
              <a:t>haben</a:t>
            </a:r>
            <a:r>
              <a:rPr lang="en-GB" dirty="0"/>
              <a:t>, in Bezug auf Ihren Umgang mit Schmerzen?</a:t>
            </a:r>
          </a:p>
          <a:p>
            <a:pPr marL="0" indent="0">
              <a:buNone/>
            </a:pPr>
            <a:r>
              <a:rPr lang="en-GB" i="1" dirty="0"/>
              <a:t>Wählen Sie die Aussage, die am meisten auf Sie zutrifft</a:t>
            </a:r>
          </a:p>
          <a:p>
            <a:pPr marL="457200" indent="-457200">
              <a:buAutoNum type="alphaLcPeriod"/>
            </a:pPr>
            <a:r>
              <a:rPr lang="en-GB" dirty="0"/>
              <a:t>Ich musste es tolerieren und durfte nicht zu viel Aufhebens machen.</a:t>
            </a:r>
          </a:p>
          <a:p>
            <a:pPr marL="457200" indent="-457200">
              <a:buAutoNum type="alphaLcPeriod"/>
            </a:pPr>
            <a:r>
              <a:rPr lang="en-GB" dirty="0"/>
              <a:t>Ich wurde ermutigt, meinen Schmerz frei zu äußern.</a:t>
            </a:r>
          </a:p>
          <a:p>
            <a:pPr marL="457200" indent="-457200">
              <a:buAutoNum type="alphaLcPeriod"/>
            </a:pPr>
            <a:r>
              <a:rPr lang="en-GB" dirty="0"/>
              <a:t>Mir wurde gesagt, ich solle es als unvermeidlichen Teil des Lebens akzeptieren.</a:t>
            </a:r>
          </a:p>
          <a:p>
            <a:endParaRPr lang="en-GB" dirty="0"/>
          </a:p>
        </p:txBody>
      </p:sp>
      <p:sp>
        <p:nvSpPr>
          <p:cNvPr id="4" name="Slide Number Placeholder 3">
            <a:extLst>
              <a:ext uri="{FF2B5EF4-FFF2-40B4-BE49-F238E27FC236}">
                <a16:creationId xmlns:a16="http://schemas.microsoft.com/office/drawing/2014/main" xmlns="" id="{28650939-7EFD-4249-8115-E3A4BC95B649}"/>
              </a:ext>
            </a:extLst>
          </p:cNvPr>
          <p:cNvSpPr>
            <a:spLocks noGrp="1"/>
          </p:cNvSpPr>
          <p:nvPr>
            <p:ph type="sldNum" sz="quarter" idx="12"/>
          </p:nvPr>
        </p:nvSpPr>
        <p:spPr>
          <a:xfrm>
            <a:off x="9470269" y="6453386"/>
            <a:ext cx="1595876" cy="404614"/>
          </a:xfrm>
        </p:spPr>
        <p:txBody>
          <a:bodyPr>
            <a:normAutofit/>
          </a:bodyPr>
          <a:lstStyle/>
          <a:p>
            <a:pPr>
              <a:spcAft>
                <a:spcPts val="600"/>
              </a:spcAft>
            </a:pPr>
            <a:fld id="{C014DD1E-5D91-48A3-AD6D-45FBA980D106}" type="slidenum">
              <a:rPr lang="en-GB" smtClean="0"/>
              <a:pPr>
                <a:spcAft>
                  <a:spcPts val="600"/>
                </a:spcAft>
              </a:pPr>
              <a:t>9</a:t>
            </a:fld>
            <a:endParaRPr lang="en-GB"/>
          </a:p>
        </p:txBody>
      </p:sp>
      <p:sp>
        <p:nvSpPr>
          <p:cNvPr id="6" name="TextBox 5">
            <a:extLst>
              <a:ext uri="{FF2B5EF4-FFF2-40B4-BE49-F238E27FC236}">
                <a16:creationId xmlns:a16="http://schemas.microsoft.com/office/drawing/2014/main" xmlns="" id="{00104815-9435-4834-8AD5-90B48D9B6611}"/>
              </a:ext>
            </a:extLst>
          </p:cNvPr>
          <p:cNvSpPr txBox="1"/>
          <p:nvPr/>
        </p:nvSpPr>
        <p:spPr>
          <a:xfrm>
            <a:off x="8542684" y="5931356"/>
            <a:ext cx="2114531" cy="215444"/>
          </a:xfrm>
          <a:prstGeom prst="rect">
            <a:avLst/>
          </a:prstGeom>
          <a:noFill/>
        </p:spPr>
        <p:txBody>
          <a:bodyPr wrap="square">
            <a:spAutoFit/>
          </a:bodyPr>
          <a:lstStyle/>
          <a:p>
            <a:pPr marL="0" marR="0" lvl="0" indent="0" algn="r" defTabSz="1218987" rtl="0" eaLnBrk="1" fontAlgn="auto" latinLnBrk="0" hangingPunct="1">
              <a:lnSpc>
                <a:spcPct val="100000"/>
              </a:lnSpc>
              <a:spcBef>
                <a:spcPts val="0"/>
              </a:spcBef>
              <a:spcAft>
                <a:spcPts val="600"/>
              </a:spcAft>
              <a:buClrTx/>
              <a:buSzTx/>
              <a:buFontTx/>
              <a:buNone/>
              <a:tabLst/>
              <a:defRPr/>
            </a:pPr>
            <a:r>
              <a:rPr kumimoji="0" lang="en-GB" sz="800" b="0" i="0" u="none" strike="noStrike" kern="1200" cap="none" spc="0" normalizeH="0" baseline="0" noProof="0" dirty="0">
                <a:ln>
                  <a:noFill/>
                </a:ln>
                <a:solidFill>
                  <a:srgbClr val="004680"/>
                </a:solidFill>
                <a:effectLst/>
                <a:uLnTx/>
                <a:uFillTx/>
                <a:latin typeface="Calibri"/>
                <a:ea typeface="+mn-ea"/>
                <a:cs typeface="+mn-cs"/>
              </a:rPr>
              <a:t>https://www.pexels.com/search/free/</a:t>
            </a:r>
          </a:p>
        </p:txBody>
      </p:sp>
      <p:pic>
        <p:nvPicPr>
          <p:cNvPr id="7" name="Picture 4">
            <a:extLst>
              <a:ext uri="{FF2B5EF4-FFF2-40B4-BE49-F238E27FC236}">
                <a16:creationId xmlns:a16="http://schemas.microsoft.com/office/drawing/2014/main" xmlns="" id="{C6E911AC-85B1-4C6A-85A6-E603334D70D3}"/>
              </a:ext>
            </a:extLst>
          </p:cNvPr>
          <p:cNvPicPr>
            <a:picLocks noChangeAspect="1"/>
          </p:cNvPicPr>
          <p:nvPr/>
        </p:nvPicPr>
        <p:blipFill rotWithShape="1">
          <a:blip r:embed="rId2" cstate="print"/>
          <a:srcRect t="8914" b="19014"/>
          <a:stretch/>
        </p:blipFill>
        <p:spPr>
          <a:xfrm>
            <a:off x="8059337" y="2401556"/>
            <a:ext cx="3210659" cy="3466681"/>
          </a:xfrm>
          <a:prstGeom prst="rect">
            <a:avLst/>
          </a:prstGeom>
        </p:spPr>
      </p:pic>
    </p:spTree>
    <p:extLst>
      <p:ext uri="{BB962C8B-B14F-4D97-AF65-F5344CB8AC3E}">
        <p14:creationId xmlns:p14="http://schemas.microsoft.com/office/powerpoint/2010/main" val="120087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rop">
  <a:themeElements>
    <a:clrScheme name="Custom 8">
      <a:dk1>
        <a:sysClr val="windowText" lastClr="000000"/>
      </a:dk1>
      <a:lt1>
        <a:srgbClr val="D8D8D8"/>
      </a:lt1>
      <a:dk2>
        <a:srgbClr val="004680"/>
      </a:dk2>
      <a:lt2>
        <a:srgbClr val="FFFFFF"/>
      </a:lt2>
      <a:accent1>
        <a:srgbClr val="5C226E"/>
      </a:accent1>
      <a:accent2>
        <a:srgbClr val="108A7E"/>
      </a:accent2>
      <a:accent3>
        <a:srgbClr val="9D232F"/>
      </a:accent3>
      <a:accent4>
        <a:srgbClr val="8064A2"/>
      </a:accent4>
      <a:accent5>
        <a:srgbClr val="4BACC6"/>
      </a:accent5>
      <a:accent6>
        <a:srgbClr val="F79646"/>
      </a:accent6>
      <a:hlink>
        <a:srgbClr val="0000FF"/>
      </a:hlink>
      <a:folHlink>
        <a:srgbClr val="800080"/>
      </a:folHlink>
    </a:clrScheme>
    <a:fontScheme name="Custom 1">
      <a:majorFont>
        <a:latin typeface="Calibri"/>
        <a:ea typeface=""/>
        <a:cs typeface=""/>
      </a:majorFont>
      <a:minorFont>
        <a:latin typeface="Calibri"/>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25C4898-1C9B-4AB0-A26C-C5BB1F9A1085}">
  <we:reference id="wa104380907" version="3.0.0.0" store="en-US" storeType="OMEX"/>
  <we:alternateReferences>
    <we:reference id="WA104380907" version="3.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1345093</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simple template design works for technology and  businesses, but it's versatile enough to use in other contexts.  It features multiple slide layouts designed for widescreen (16x9 resolution) and includes a sample SmartArt list and chart that are easily editable.</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2011-11-26T00:30:00+00:00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TP102787989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694266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AssetExpire xmlns="4873beb7-5857-4685-be1f-d57550cc96cc">2029-05-12T07:00:00+00:00</AssetExpire>
    <DSATActionTaken xmlns="4873beb7-5857-4685-be1f-d57550cc96cc" xsi:nil="true"/>
    <CSXSubmissionMarke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3836F65B-1B07-41EE-A0E8-BC6EF3855225}">
  <ds:schemaRefs>
    <ds:schemaRef ds:uri="http://schemas.microsoft.com/sharepoint/v3/contenttype/forms"/>
  </ds:schemaRefs>
</ds:datastoreItem>
</file>

<file path=customXml/itemProps2.xml><?xml version="1.0" encoding="utf-8"?>
<ds:datastoreItem xmlns:ds="http://schemas.openxmlformats.org/officeDocument/2006/customXml" ds:itemID="{A09BF4D4-EF60-4196-BFC3-9462D6079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C67BEE-D13F-4BD2-98A5-34D8A0977F68}">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4873beb7-5857-4685-be1f-d57550cc96c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2991</Words>
  <Application>Microsoft Office PowerPoint</Application>
  <PresentationFormat>Custom</PresentationFormat>
  <Paragraphs>268</Paragraphs>
  <Slides>41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BlinkMacSystemFont</vt:lpstr>
      <vt:lpstr>Calibri</vt:lpstr>
      <vt:lpstr>Franklin Gothic Book</vt:lpstr>
      <vt:lpstr>Symbol</vt:lpstr>
      <vt:lpstr>Times New Roman</vt:lpstr>
      <vt:lpstr>Wingdings</vt:lpstr>
      <vt:lpstr>Crop</vt:lpstr>
      <vt:lpstr>UMGANG MIT SCHMERZEN</vt:lpstr>
      <vt:lpstr>Lernziele</vt:lpstr>
      <vt:lpstr>Einleitung</vt:lpstr>
      <vt:lpstr>Übung: Wie beschreiben Sie Schmerzen?</vt:lpstr>
      <vt:lpstr>Schmerz beschreiben</vt:lpstr>
      <vt:lpstr>Schmerz beschreiben</vt:lpstr>
      <vt:lpstr>Über Schmerz </vt:lpstr>
      <vt:lpstr>  Schmerz und Kultur </vt:lpstr>
      <vt:lpstr>Übung: Ihre Schmerzerfahrungen</vt:lpstr>
      <vt:lpstr>Übung: Erwartungen an den Umgang mit Schmerz</vt:lpstr>
      <vt:lpstr>Zusammenfassung/Merksätze</vt:lpstr>
      <vt:lpstr>KULTURELLE UNTERSCHIEDE IM UMGANG MIT SCHMERZ</vt:lpstr>
      <vt:lpstr>Schmerz ausdrücken</vt:lpstr>
      <vt:lpstr>Ausdrucksstark und stoisch </vt:lpstr>
      <vt:lpstr>Übung: Ihr kultureller Hintergrund</vt:lpstr>
      <vt:lpstr>Schmerz als privates Thema oder Zeichen der Schwäche </vt:lpstr>
      <vt:lpstr>Unterschiedliche Bedeutungen von Schmerz</vt:lpstr>
      <vt:lpstr>Unterschiedliche Bewältigungsmechanismen in verschiedenen Kulturen </vt:lpstr>
      <vt:lpstr>Untzerschiedliche Einstellungen zum Schmerz in verschiedenen Kulturen </vt:lpstr>
      <vt:lpstr>Zusammenfassung/Merksätze:</vt:lpstr>
      <vt:lpstr>Zugang zu Dienstleistungen des Sozial- und Gesundheitswesens</vt:lpstr>
      <vt:lpstr>Barrieren für die Inanspruchnahme von Dienstleistungen des Sozial- und Gesundheitswesens </vt:lpstr>
      <vt:lpstr>Sprachbarrieren und fehlende Alphabetisierung</vt:lpstr>
      <vt:lpstr>INTERKULTURELLE KOMMUNIKATION UND SCHMERZ</vt:lpstr>
      <vt:lpstr>Interkulturelle Kommunikation und Gesundheitswesen </vt:lpstr>
      <vt:lpstr>Schritte zur Durchführung einer kultursensiblen Dienstleistung</vt:lpstr>
      <vt:lpstr>Übung: Zu stellende Fragen</vt:lpstr>
      <vt:lpstr>Kultursensibles Schmerzbewertungsinstrument (Lasch 2000)</vt:lpstr>
      <vt:lpstr>Fortsetzung: Kultursensibles Schmerzbewertungsinstrument (Lasch 2000)</vt:lpstr>
      <vt:lpstr>Zusammenfassung/Merksätze</vt:lpstr>
      <vt:lpstr>Kultursensible Dienstleistungen</vt:lpstr>
      <vt:lpstr>Übung: Fallstudie 1</vt:lpstr>
      <vt:lpstr>Übung: Fragen zur Fallstudie 1</vt:lpstr>
      <vt:lpstr>Übung: Fallstudie 2</vt:lpstr>
      <vt:lpstr>Übung: Fragen zur Fallstudie 2</vt:lpstr>
      <vt:lpstr>Zusammenfassung/Merksätze</vt:lpstr>
      <vt:lpstr>Schlussfolgerungen für kultursensible Pflege und Betreuung</vt:lpstr>
      <vt:lpstr>Reflexion und Aktionsplan</vt:lpstr>
      <vt:lpstr>Referenzen </vt:lpstr>
      <vt:lpstr>Referenzen </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I-CARE</dc:title>
  <dc:creator>Hilary Hale</dc:creator>
  <cp:lastModifiedBy>Microsoft account</cp:lastModifiedBy>
  <cp:revision>513</cp:revision>
  <cp:lastPrinted>2018-11-19T09:43:55Z</cp:lastPrinted>
  <dcterms:created xsi:type="dcterms:W3CDTF">2018-08-29T12:26:02Z</dcterms:created>
  <dcterms:modified xsi:type="dcterms:W3CDTF">2022-02-09T10:12:10Z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