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4"/>
    <p:sldMasterId id="2147483781" r:id="rId5"/>
  </p:sldMasterIdLst>
  <p:notesMasterIdLst>
    <p:notesMasterId r:id="rId47"/>
  </p:notesMasterIdLst>
  <p:handoutMasterIdLst>
    <p:handoutMasterId r:id="rId48"/>
  </p:handoutMasterIdLst>
  <p:sldIdLst>
    <p:sldId id="742" r:id="rId6"/>
    <p:sldId id="743" r:id="rId7"/>
    <p:sldId id="744" r:id="rId8"/>
    <p:sldId id="746" r:id="rId9"/>
    <p:sldId id="748" r:id="rId10"/>
    <p:sldId id="770" r:id="rId11"/>
    <p:sldId id="749" r:id="rId12"/>
    <p:sldId id="787" r:id="rId13"/>
    <p:sldId id="773" r:id="rId14"/>
    <p:sldId id="750" r:id="rId15"/>
    <p:sldId id="771" r:id="rId16"/>
    <p:sldId id="772" r:id="rId17"/>
    <p:sldId id="757" r:id="rId18"/>
    <p:sldId id="788" r:id="rId19"/>
    <p:sldId id="761" r:id="rId20"/>
    <p:sldId id="759" r:id="rId21"/>
    <p:sldId id="796" r:id="rId22"/>
    <p:sldId id="789" r:id="rId23"/>
    <p:sldId id="763" r:id="rId24"/>
    <p:sldId id="760" r:id="rId25"/>
    <p:sldId id="791" r:id="rId26"/>
    <p:sldId id="778" r:id="rId27"/>
    <p:sldId id="764" r:id="rId28"/>
    <p:sldId id="769" r:id="rId29"/>
    <p:sldId id="794" r:id="rId30"/>
    <p:sldId id="767" r:id="rId31"/>
    <p:sldId id="774" r:id="rId32"/>
    <p:sldId id="795" r:id="rId33"/>
    <p:sldId id="775" r:id="rId34"/>
    <p:sldId id="776" r:id="rId35"/>
    <p:sldId id="797" r:id="rId36"/>
    <p:sldId id="777" r:id="rId37"/>
    <p:sldId id="779" r:id="rId38"/>
    <p:sldId id="780" r:id="rId39"/>
    <p:sldId id="781" r:id="rId40"/>
    <p:sldId id="782" r:id="rId41"/>
    <p:sldId id="783" r:id="rId42"/>
    <p:sldId id="785" r:id="rId43"/>
    <p:sldId id="793" r:id="rId44"/>
    <p:sldId id="786" r:id="rId45"/>
    <p:sldId id="747" r:id="rId46"/>
  </p:sldIdLst>
  <p:sldSz cx="12188825" cy="6858000"/>
  <p:notesSz cx="6805613" cy="9939338"/>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bschnitt" id="{6FF98921-F03F-4E8F-B9AD-3D0C7444B4AD}">
          <p14:sldIdLst>
            <p14:sldId id="742"/>
            <p14:sldId id="743"/>
            <p14:sldId id="744"/>
            <p14:sldId id="746"/>
            <p14:sldId id="748"/>
            <p14:sldId id="770"/>
            <p14:sldId id="749"/>
            <p14:sldId id="787"/>
            <p14:sldId id="773"/>
            <p14:sldId id="750"/>
            <p14:sldId id="771"/>
            <p14:sldId id="772"/>
            <p14:sldId id="757"/>
            <p14:sldId id="788"/>
            <p14:sldId id="761"/>
            <p14:sldId id="759"/>
            <p14:sldId id="796"/>
            <p14:sldId id="789"/>
            <p14:sldId id="763"/>
            <p14:sldId id="760"/>
            <p14:sldId id="791"/>
            <p14:sldId id="778"/>
            <p14:sldId id="764"/>
            <p14:sldId id="769"/>
            <p14:sldId id="794"/>
            <p14:sldId id="767"/>
            <p14:sldId id="774"/>
            <p14:sldId id="795"/>
            <p14:sldId id="775"/>
            <p14:sldId id="776"/>
            <p14:sldId id="797"/>
            <p14:sldId id="777"/>
            <p14:sldId id="779"/>
            <p14:sldId id="780"/>
            <p14:sldId id="781"/>
            <p14:sldId id="782"/>
            <p14:sldId id="783"/>
            <p14:sldId id="785"/>
            <p14:sldId id="793"/>
            <p14:sldId id="786"/>
            <p14:sldId id="747"/>
          </p14:sldIdLst>
        </p14:section>
      </p14:sectionLst>
    </p:ext>
    <p:ext uri="{EFAFB233-063F-42B5-8137-9DF3F51BA10A}">
      <p15:sldGuideLst xmlns:p15="http://schemas.microsoft.com/office/powerpoint/2012/main">
        <p15:guide id="1" orient="horz" pos="2160">
          <p15:clr>
            <a:srgbClr val="A4A3A4"/>
          </p15:clr>
        </p15:guide>
        <p15:guide id="5" pos="3839">
          <p15:clr>
            <a:srgbClr val="A4A3A4"/>
          </p15:clr>
        </p15:guide>
      </p15:sldGuideLst>
    </p:ext>
    <p:ext uri="{2D200454-40CA-4A62-9FC3-DE9A4176ACB9}">
      <p15:notesGuideLst xmlns:p15="http://schemas.microsoft.com/office/powerpoint/2012/main">
        <p15:guide id="1" orient="horz" pos="3131" userDrawn="1">
          <p15:clr>
            <a:srgbClr val="A4A3A4"/>
          </p15:clr>
        </p15:guide>
        <p15:guide id="2" pos="214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680"/>
    <a:srgbClr val="BA9238"/>
    <a:srgbClr val="E7F6FF"/>
    <a:srgbClr val="CCECFF"/>
    <a:srgbClr val="00FF99"/>
    <a:srgbClr val="72DF41"/>
    <a:srgbClr val="FFFFFF"/>
    <a:srgbClr val="654EA3"/>
    <a:srgbClr val="C9C7A6"/>
    <a:srgbClr val="FFE5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6176" autoAdjust="0"/>
  </p:normalViewPr>
  <p:slideViewPr>
    <p:cSldViewPr>
      <p:cViewPr varScale="1">
        <p:scale>
          <a:sx n="113" d="100"/>
          <a:sy n="113" d="100"/>
        </p:scale>
        <p:origin x="372" y="96"/>
      </p:cViewPr>
      <p:guideLst>
        <p:guide orient="horz" pos="2160"/>
        <p:guide pos="3839"/>
      </p:guideLst>
    </p:cSldViewPr>
  </p:slideViewPr>
  <p:outlineViewPr>
    <p:cViewPr>
      <p:scale>
        <a:sx n="33" d="100"/>
        <a:sy n="33" d="100"/>
      </p:scale>
      <p:origin x="0" y="-2760"/>
    </p:cViewPr>
  </p:outlineViewPr>
  <p:notesTextViewPr>
    <p:cViewPr>
      <p:scale>
        <a:sx n="3" d="2"/>
        <a:sy n="3" d="2"/>
      </p:scale>
      <p:origin x="0" y="0"/>
    </p:cViewPr>
  </p:notesTextViewPr>
  <p:sorterViewPr>
    <p:cViewPr>
      <p:scale>
        <a:sx n="100" d="100"/>
        <a:sy n="100" d="100"/>
      </p:scale>
      <p:origin x="0" y="0"/>
    </p:cViewPr>
  </p:sorterViewPr>
  <p:notesViewPr>
    <p:cSldViewPr showGuides="1">
      <p:cViewPr varScale="1">
        <p:scale>
          <a:sx n="85" d="100"/>
          <a:sy n="85" d="100"/>
        </p:scale>
        <p:origin x="936" y="60"/>
      </p:cViewPr>
      <p:guideLst>
        <p:guide orient="horz" pos="3131"/>
        <p:guide pos="214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handoutMaster" Target="handoutMasters/handoutMaster1.xml"/><Relationship Id="rId8" Type="http://schemas.openxmlformats.org/officeDocument/2006/relationships/slide" Target="slides/slide3.xml"/><Relationship Id="rId51"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74384FF-AA12-471F-8C21-F213902BCE2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250802CD-114E-4A8A-9E09-D4E7B3E29C6A}">
      <dgm:prSet/>
      <dgm:spPr/>
      <dgm:t>
        <a:bodyPr/>
        <a:lstStyle/>
        <a:p>
          <a:r>
            <a:rPr lang="de-DE" dirty="0"/>
            <a:t>„Während meiner Schwangerschaftspflege gab mir mein Arzt eine Liste verbotener Lebensmittel. Ganz oben auf der Liste stand Käse aus Rohmilchkäse. Als ich es wagte, welchen zu kaufen, zögerten die Verkäuferinnen, ihn mir zu geben. Während in Frankreich, wo Camembert hergestellt wird, schwangere Frauen diese Art von Käse normalerweise essen dürfen, ohne einen strafenden Blick zu bekommen. Obwohl es hier üblich ist, sich von rohem Salat fernzuhalten, wenn man schwanger ist. In Guatemala wird schwangeren Frauen geraten, nicht auszugehen, wenn die Sonne im Zenit ist oder Vollmond ist. In Neuguinea ist es einer schwangeren Frau verboten, Fleisch von Beuteltieren zu essen. In Mali sollten sich Schwangere beim Wasserholen nicht bücken.“  </a:t>
          </a:r>
          <a:r>
            <a:rPr lang="de-DE" dirty="0" err="1"/>
            <a:t>Schönhoft</a:t>
          </a:r>
          <a:r>
            <a:rPr lang="de-DE" dirty="0"/>
            <a:t>, S.27
</a:t>
          </a:r>
          <a:endParaRPr lang="en-US" dirty="0"/>
        </a:p>
      </dgm:t>
    </dgm:pt>
    <dgm:pt modelId="{B052CFBF-3F3F-4370-A902-1977D229A1B2}" type="parTrans" cxnId="{621B1FC5-B28D-4CF0-B87E-3F77B3451F28}">
      <dgm:prSet/>
      <dgm:spPr/>
      <dgm:t>
        <a:bodyPr/>
        <a:lstStyle/>
        <a:p>
          <a:endParaRPr lang="en-US"/>
        </a:p>
      </dgm:t>
    </dgm:pt>
    <dgm:pt modelId="{34688A73-B295-4786-8901-90D51D1468DC}" type="sibTrans" cxnId="{621B1FC5-B28D-4CF0-B87E-3F77B3451F28}">
      <dgm:prSet/>
      <dgm:spPr/>
      <dgm:t>
        <a:bodyPr/>
        <a:lstStyle/>
        <a:p>
          <a:endParaRPr lang="en-US"/>
        </a:p>
      </dgm:t>
    </dgm:pt>
    <dgm:pt modelId="{D095AA61-1FFD-4755-980F-1BB175BAF262}" type="pres">
      <dgm:prSet presAssocID="{974384FF-AA12-471F-8C21-F213902BCE2A}" presName="linear" presStyleCnt="0">
        <dgm:presLayoutVars>
          <dgm:animLvl val="lvl"/>
          <dgm:resizeHandles val="exact"/>
        </dgm:presLayoutVars>
      </dgm:prSet>
      <dgm:spPr/>
      <dgm:t>
        <a:bodyPr/>
        <a:lstStyle/>
        <a:p>
          <a:endParaRPr lang="en-GB"/>
        </a:p>
      </dgm:t>
    </dgm:pt>
    <dgm:pt modelId="{86ABAA68-CDFB-404A-A67B-22B3443988B0}" type="pres">
      <dgm:prSet presAssocID="{250802CD-114E-4A8A-9E09-D4E7B3E29C6A}" presName="parentText" presStyleLbl="node1" presStyleIdx="0" presStyleCnt="1">
        <dgm:presLayoutVars>
          <dgm:chMax val="0"/>
          <dgm:bulletEnabled val="1"/>
        </dgm:presLayoutVars>
      </dgm:prSet>
      <dgm:spPr/>
      <dgm:t>
        <a:bodyPr/>
        <a:lstStyle/>
        <a:p>
          <a:endParaRPr lang="en-GB"/>
        </a:p>
      </dgm:t>
    </dgm:pt>
  </dgm:ptLst>
  <dgm:cxnLst>
    <dgm:cxn modelId="{7EC04E4B-C634-421D-A9E2-892A46ED6A46}" type="presOf" srcId="{250802CD-114E-4A8A-9E09-D4E7B3E29C6A}" destId="{86ABAA68-CDFB-404A-A67B-22B3443988B0}" srcOrd="0" destOrd="0" presId="urn:microsoft.com/office/officeart/2005/8/layout/vList2"/>
    <dgm:cxn modelId="{621B1FC5-B28D-4CF0-B87E-3F77B3451F28}" srcId="{974384FF-AA12-471F-8C21-F213902BCE2A}" destId="{250802CD-114E-4A8A-9E09-D4E7B3E29C6A}" srcOrd="0" destOrd="0" parTransId="{B052CFBF-3F3F-4370-A902-1977D229A1B2}" sibTransId="{34688A73-B295-4786-8901-90D51D1468DC}"/>
    <dgm:cxn modelId="{C8652452-2A9F-465F-B33F-7B69AA48C76C}" type="presOf" srcId="{974384FF-AA12-471F-8C21-F213902BCE2A}" destId="{D095AA61-1FFD-4755-980F-1BB175BAF262}" srcOrd="0" destOrd="0" presId="urn:microsoft.com/office/officeart/2005/8/layout/vList2"/>
    <dgm:cxn modelId="{239D34E4-20B8-46B8-9811-FF43D5D4CBA0}" type="presParOf" srcId="{D095AA61-1FFD-4755-980F-1BB175BAF262}" destId="{86ABAA68-CDFB-404A-A67B-22B3443988B0}"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6967"/>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54939" y="0"/>
            <a:ext cx="2949099" cy="496967"/>
          </a:xfrm>
          <a:prstGeom prst="rect">
            <a:avLst/>
          </a:prstGeom>
        </p:spPr>
        <p:txBody>
          <a:bodyPr vert="horz" lIns="91440" tIns="45720" rIns="91440" bIns="45720" rtlCol="0"/>
          <a:lstStyle>
            <a:lvl1pPr algn="r">
              <a:defRPr sz="1200"/>
            </a:lvl1pPr>
          </a:lstStyle>
          <a:p>
            <a:fld id="{FE5B4EDC-59C0-49C7-8ADA-5A781B329E02}" type="datetimeFigureOut">
              <a:rPr lang="en-US"/>
              <a:pPr/>
              <a:t>2/9/2022</a:t>
            </a:fld>
            <a:endParaRPr/>
          </a:p>
        </p:txBody>
      </p:sp>
      <p:sp>
        <p:nvSpPr>
          <p:cNvPr id="4" name="Footer Placeholder 3"/>
          <p:cNvSpPr>
            <a:spLocks noGrp="1"/>
          </p:cNvSpPr>
          <p:nvPr>
            <p:ph type="ftr" sz="quarter" idx="2"/>
          </p:nvPr>
        </p:nvSpPr>
        <p:spPr>
          <a:xfrm>
            <a:off x="0" y="9440646"/>
            <a:ext cx="2949099" cy="49696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54939" y="9440646"/>
            <a:ext cx="2949099" cy="496967"/>
          </a:xfrm>
          <a:prstGeom prst="rect">
            <a:avLst/>
          </a:prstGeom>
        </p:spPr>
        <p:txBody>
          <a:bodyPr vert="horz" lIns="91440" tIns="45720" rIns="91440" bIns="45720" rtlCol="0" anchor="b"/>
          <a:lstStyle>
            <a:lvl1pPr algn="r">
              <a:defRPr sz="1200"/>
            </a:lvl1pPr>
          </a:lstStyle>
          <a:p>
            <a:fld id="{79429053-DC2A-4342-ADD4-2FD729D91E2C}" type="slidenum">
              <a:rPr/>
              <a:pPr/>
              <a:t>‹#›</a:t>
            </a:fld>
            <a:endParaRPr/>
          </a:p>
        </p:txBody>
      </p:sp>
    </p:spTree>
    <p:extLst>
      <p:ext uri="{BB962C8B-B14F-4D97-AF65-F5344CB8AC3E}">
        <p14:creationId xmlns:p14="http://schemas.microsoft.com/office/powerpoint/2010/main" val="42320457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6967"/>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54939" y="0"/>
            <a:ext cx="2949099" cy="496967"/>
          </a:xfrm>
          <a:prstGeom prst="rect">
            <a:avLst/>
          </a:prstGeom>
        </p:spPr>
        <p:txBody>
          <a:bodyPr vert="horz" lIns="91440" tIns="45720" rIns="91440" bIns="45720" rtlCol="0"/>
          <a:lstStyle>
            <a:lvl1pPr algn="r">
              <a:defRPr sz="1200"/>
            </a:lvl1pPr>
          </a:lstStyle>
          <a:p>
            <a:fld id="{F2D8D46A-B586-417D-BFBD-8C8FE0AAF762}" type="datetimeFigureOut">
              <a:rPr lang="en-US"/>
              <a:pPr/>
              <a:t>2/9/2022</a:t>
            </a:fld>
            <a:endParaRPr/>
          </a:p>
        </p:txBody>
      </p:sp>
      <p:sp>
        <p:nvSpPr>
          <p:cNvPr id="4" name="Slide Image Placeholder 3"/>
          <p:cNvSpPr>
            <a:spLocks noGrp="1" noRot="1" noChangeAspect="1"/>
          </p:cNvSpPr>
          <p:nvPr>
            <p:ph type="sldImg" idx="2"/>
          </p:nvPr>
        </p:nvSpPr>
        <p:spPr>
          <a:xfrm>
            <a:off x="92075" y="746125"/>
            <a:ext cx="6621463" cy="3725863"/>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0562" y="4721186"/>
            <a:ext cx="5444490" cy="4472702"/>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9440646"/>
            <a:ext cx="2949099" cy="49696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54939" y="9440646"/>
            <a:ext cx="2949099" cy="496967"/>
          </a:xfrm>
          <a:prstGeom prst="rect">
            <a:avLst/>
          </a:prstGeom>
        </p:spPr>
        <p:txBody>
          <a:bodyPr vert="horz" lIns="91440" tIns="45720" rIns="91440" bIns="45720" rtlCol="0" anchor="b"/>
          <a:lstStyle>
            <a:lvl1pPr algn="r">
              <a:defRPr sz="1200"/>
            </a:lvl1pPr>
          </a:lstStyle>
          <a:p>
            <a:fld id="{3EBA5BD7-F043-4D1B-AA17-CD412FC534DE}" type="slidenum">
              <a:rPr/>
              <a:pPr/>
              <a:t>‹#›</a:t>
            </a:fld>
            <a:endParaRPr/>
          </a:p>
        </p:txBody>
      </p:sp>
    </p:spTree>
    <p:extLst>
      <p:ext uri="{BB962C8B-B14F-4D97-AF65-F5344CB8AC3E}">
        <p14:creationId xmlns:p14="http://schemas.microsoft.com/office/powerpoint/2010/main" val="276705785"/>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microsoft.com/office/2007/relationships/hdphoto" Target="../media/hdphoto1.wdp"/></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5.png"/><Relationship Id="rId4" Type="http://schemas.microsoft.com/office/2007/relationships/hdphoto" Target="../media/hdphoto1.wdp"/></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cstate="print"/>
          <a:stretch>
            <a:fillRect/>
          </a:stretch>
        </p:blipFill>
        <p:spPr>
          <a:xfrm>
            <a:off x="8700" y="8963"/>
            <a:ext cx="12180125" cy="6197114"/>
          </a:xfrm>
          <a:prstGeom prst="rect">
            <a:avLst/>
          </a:prstGeom>
        </p:spPr>
      </p:pic>
      <p:pic>
        <p:nvPicPr>
          <p:cNvPr id="12" name="Picture 11"/>
          <p:cNvPicPr>
            <a:picLocks noChangeAspect="1"/>
          </p:cNvPicPr>
          <p:nvPr userDrawn="1"/>
        </p:nvPicPr>
        <p:blipFill>
          <a:blip r:embed="rId3" cstate="print">
            <a:extLst>
              <a:ext uri="{BEBA8EAE-BF5A-486C-A8C5-ECC9F3942E4B}">
                <a14:imgProps xmlns:a14="http://schemas.microsoft.com/office/drawing/2010/main">
                  <a14:imgLayer r:embed="rId4">
                    <a14:imgEffect>
                      <a14:saturation sat="66000"/>
                    </a14:imgEffect>
                  </a14:imgLayer>
                </a14:imgProps>
              </a:ext>
            </a:extLst>
          </a:blip>
          <a:stretch>
            <a:fillRect/>
          </a:stretch>
        </p:blipFill>
        <p:spPr>
          <a:xfrm>
            <a:off x="0" y="0"/>
            <a:ext cx="12188826" cy="6201541"/>
          </a:xfrm>
          <a:prstGeom prst="rect">
            <a:avLst/>
          </a:prstGeom>
        </p:spPr>
      </p:pic>
      <p:sp>
        <p:nvSpPr>
          <p:cNvPr id="2" name="Title 1"/>
          <p:cNvSpPr>
            <a:spLocks noGrp="1"/>
          </p:cNvSpPr>
          <p:nvPr>
            <p:ph type="ctrTitle"/>
          </p:nvPr>
        </p:nvSpPr>
        <p:spPr>
          <a:xfrm>
            <a:off x="1914630" y="1788454"/>
            <a:ext cx="8359052" cy="2098226"/>
          </a:xfrm>
        </p:spPr>
        <p:txBody>
          <a:bodyPr anchor="b">
            <a:noAutofit/>
          </a:bodyPr>
          <a:lstStyle>
            <a:lvl1pPr algn="ctr">
              <a:defRPr sz="7198" cap="all" baseline="0">
                <a:solidFill>
                  <a:schemeClr val="bg2"/>
                </a:solidFill>
              </a:defRPr>
            </a:lvl1pPr>
          </a:lstStyle>
          <a:p>
            <a:r>
              <a:rPr lang="en-US" dirty="0"/>
              <a:t>Click to edit Master title style</a:t>
            </a:r>
          </a:p>
        </p:txBody>
      </p:sp>
      <p:sp>
        <p:nvSpPr>
          <p:cNvPr id="3" name="Subtitle 2"/>
          <p:cNvSpPr>
            <a:spLocks noGrp="1"/>
          </p:cNvSpPr>
          <p:nvPr>
            <p:ph type="subTitle" idx="1"/>
          </p:nvPr>
        </p:nvSpPr>
        <p:spPr>
          <a:xfrm>
            <a:off x="2679209" y="3956280"/>
            <a:ext cx="6829894" cy="1086237"/>
          </a:xfrm>
        </p:spPr>
        <p:txBody>
          <a:bodyPr>
            <a:normAutofit/>
          </a:bodyPr>
          <a:lstStyle>
            <a:lvl1pPr marL="0" indent="0" algn="ctr">
              <a:lnSpc>
                <a:spcPct val="112000"/>
              </a:lnSpc>
              <a:spcBef>
                <a:spcPts val="0"/>
              </a:spcBef>
              <a:spcAft>
                <a:spcPts val="0"/>
              </a:spcAft>
              <a:buNone/>
              <a:defRPr sz="2299">
                <a:solidFill>
                  <a:schemeClr val="bg2"/>
                </a:solidFill>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dirty="0"/>
              <a:t>Click to edit Master subtitle style</a:t>
            </a:r>
          </a:p>
        </p:txBody>
      </p:sp>
      <p:sp>
        <p:nvSpPr>
          <p:cNvPr id="6" name="Slide Number Placeholder 5"/>
          <p:cNvSpPr>
            <a:spLocks noGrp="1"/>
          </p:cNvSpPr>
          <p:nvPr>
            <p:ph type="sldNum" sz="quarter" idx="12"/>
          </p:nvPr>
        </p:nvSpPr>
        <p:spPr>
          <a:xfrm>
            <a:off x="10588712" y="6429772"/>
            <a:ext cx="1595876" cy="404614"/>
          </a:xfrm>
        </p:spPr>
        <p:txBody>
          <a:bodyPr/>
          <a:lstStyle>
            <a:lvl1pPr>
              <a:defRPr baseline="0">
                <a:solidFill>
                  <a:schemeClr val="tx2"/>
                </a:solidFill>
              </a:defRPr>
            </a:lvl1pPr>
          </a:lstStyle>
          <a:p>
            <a:fld id="{C014DD1E-5D91-48A3-AD6D-45FBA980D106}" type="slidenum">
              <a:rPr lang="en-GB" smtClean="0"/>
              <a:pPr/>
              <a:t>‹#›</a:t>
            </a:fld>
            <a:endParaRPr lang="en-GB"/>
          </a:p>
        </p:txBody>
      </p:sp>
      <p:pic>
        <p:nvPicPr>
          <p:cNvPr id="4" name="Picture 3"/>
          <p:cNvPicPr>
            <a:picLocks noChangeAspect="1"/>
          </p:cNvPicPr>
          <p:nvPr userDrawn="1"/>
        </p:nvPicPr>
        <p:blipFill>
          <a:blip r:embed="rId5" cstate="print"/>
          <a:stretch>
            <a:fillRect/>
          </a:stretch>
        </p:blipFill>
        <p:spPr>
          <a:xfrm>
            <a:off x="134354" y="6217865"/>
            <a:ext cx="2255716" cy="640135"/>
          </a:xfrm>
          <a:prstGeom prst="rect">
            <a:avLst/>
          </a:prstGeom>
        </p:spPr>
      </p:pic>
      <p:pic>
        <p:nvPicPr>
          <p:cNvPr id="9" name="Picture 8"/>
          <p:cNvPicPr>
            <a:picLocks noChangeAspect="1"/>
          </p:cNvPicPr>
          <p:nvPr userDrawn="1"/>
        </p:nvPicPr>
        <p:blipFill>
          <a:blip r:embed="rId6" cstate="print"/>
          <a:stretch>
            <a:fillRect/>
          </a:stretch>
        </p:blipFill>
        <p:spPr>
          <a:xfrm>
            <a:off x="2782044" y="6303215"/>
            <a:ext cx="5834378" cy="469433"/>
          </a:xfrm>
          <a:prstGeom prst="rect">
            <a:avLst/>
          </a:prstGeom>
        </p:spPr>
      </p:pic>
      <p:pic>
        <p:nvPicPr>
          <p:cNvPr id="8" name="Picture 7"/>
          <p:cNvPicPr>
            <a:picLocks noChangeAspect="1"/>
          </p:cNvPicPr>
          <p:nvPr userDrawn="1"/>
        </p:nvPicPr>
        <p:blipFill>
          <a:blip r:embed="rId7" cstate="print"/>
          <a:stretch>
            <a:fillRect/>
          </a:stretch>
        </p:blipFill>
        <p:spPr>
          <a:xfrm>
            <a:off x="10126860" y="6303215"/>
            <a:ext cx="1414395" cy="475529"/>
          </a:xfrm>
          <a:prstGeom prst="rect">
            <a:avLst/>
          </a:prstGeom>
        </p:spPr>
      </p:pic>
      <p:cxnSp>
        <p:nvCxnSpPr>
          <p:cNvPr id="13" name="Straight Connector 12"/>
          <p:cNvCxnSpPr/>
          <p:nvPr userDrawn="1"/>
        </p:nvCxnSpPr>
        <p:spPr>
          <a:xfrm>
            <a:off x="0" y="6201541"/>
            <a:ext cx="12188825" cy="0"/>
          </a:xfrm>
          <a:prstGeom prst="line">
            <a:avLst/>
          </a:prstGeom>
          <a:ln w="66675">
            <a:solidFill>
              <a:srgbClr val="00468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648351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76"/>
            <a:ext cx="5302139" cy="6857624"/>
          </a:xfrm>
          <a:prstGeom prst="rect">
            <a:avLst/>
          </a:prstGeom>
          <a:solidFill>
            <a:srgbClr val="00468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711" y="685800"/>
            <a:ext cx="3854716" cy="2157884"/>
          </a:xfrm>
        </p:spPr>
        <p:txBody>
          <a:bodyPr anchor="t">
            <a:normAutofit/>
          </a:bodyPr>
          <a:lstStyle>
            <a:lvl1pPr>
              <a:lnSpc>
                <a:spcPct val="84000"/>
              </a:lnSpc>
              <a:defRPr sz="4799" baseline="0">
                <a:solidFill>
                  <a:schemeClr val="bg2"/>
                </a:solidFill>
              </a:defRPr>
            </a:lvl1pPr>
          </a:lstStyle>
          <a:p>
            <a:r>
              <a:rPr lang="en-US" dirty="0"/>
              <a:t>Click to edit Master title style</a:t>
            </a:r>
          </a:p>
        </p:txBody>
      </p:sp>
      <p:sp>
        <p:nvSpPr>
          <p:cNvPr id="3" name="Picture Placeholder 2"/>
          <p:cNvSpPr>
            <a:spLocks noGrp="1" noChangeAspect="1"/>
          </p:cNvSpPr>
          <p:nvPr>
            <p:ph type="pic" idx="1"/>
          </p:nvPr>
        </p:nvSpPr>
        <p:spPr>
          <a:xfrm>
            <a:off x="5530679" y="1"/>
            <a:ext cx="6658146" cy="6857999"/>
          </a:xfrm>
        </p:spPr>
        <p:txBody>
          <a:bodyPr anchor="t">
            <a:normAutofit/>
          </a:bodyPr>
          <a:lstStyle>
            <a:lvl1pPr marL="0" indent="0">
              <a:buNone/>
              <a:defRPr sz="1999"/>
            </a:lvl1pPr>
            <a:lvl2pPr marL="457063" indent="0">
              <a:buNone/>
              <a:defRPr sz="1999"/>
            </a:lvl2pPr>
            <a:lvl3pPr marL="914126" indent="0">
              <a:buNone/>
              <a:defRPr sz="19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en-US"/>
              <a:t>Click icon to add picture</a:t>
            </a:r>
            <a:endParaRPr lang="en-US" dirty="0"/>
          </a:p>
        </p:txBody>
      </p:sp>
      <p:sp>
        <p:nvSpPr>
          <p:cNvPr id="4" name="Text Placeholder 3"/>
          <p:cNvSpPr>
            <a:spLocks noGrp="1"/>
          </p:cNvSpPr>
          <p:nvPr>
            <p:ph type="body" sz="half" idx="2"/>
          </p:nvPr>
        </p:nvSpPr>
        <p:spPr>
          <a:xfrm>
            <a:off x="723711" y="2855968"/>
            <a:ext cx="3854716" cy="3011432"/>
          </a:xfrm>
        </p:spPr>
        <p:txBody>
          <a:bodyPr/>
          <a:lstStyle>
            <a:lvl1pPr marL="0" indent="0">
              <a:lnSpc>
                <a:spcPct val="113000"/>
              </a:lnSpc>
              <a:spcBef>
                <a:spcPts val="0"/>
              </a:spcBef>
              <a:spcAft>
                <a:spcPts val="1500"/>
              </a:spcAft>
              <a:buNone/>
              <a:defRPr sz="1600">
                <a:solidFill>
                  <a:schemeClr val="bg2"/>
                </a:solidFill>
              </a:defRPr>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dirty="0"/>
              <a:t>Click to edit Master text styles</a:t>
            </a:r>
          </a:p>
        </p:txBody>
      </p:sp>
      <p:sp>
        <p:nvSpPr>
          <p:cNvPr id="7" name="Slide Number Placeholder 6"/>
          <p:cNvSpPr>
            <a:spLocks noGrp="1"/>
          </p:cNvSpPr>
          <p:nvPr>
            <p:ph type="sldNum" sz="quarter" idx="12"/>
          </p:nvPr>
        </p:nvSpPr>
        <p:spPr>
          <a:xfrm>
            <a:off x="10581761" y="6453574"/>
            <a:ext cx="1595876" cy="404614"/>
          </a:xfrm>
        </p:spPr>
        <p:txBody>
          <a:bodyPr/>
          <a:lstStyle>
            <a:lvl1pPr>
              <a:defRPr>
                <a:solidFill>
                  <a:schemeClr val="tx2"/>
                </a:solidFill>
              </a:defRPr>
            </a:lvl1pPr>
          </a:lstStyle>
          <a:p>
            <a:fld id="{C014DD1E-5D91-48A3-AD6D-45FBA980D106}" type="slidenum">
              <a:rPr lang="en-GB" smtClean="0"/>
              <a:pPr/>
              <a:t>‹#›</a:t>
            </a:fld>
            <a:endParaRPr lang="en-GB"/>
          </a:p>
        </p:txBody>
      </p:sp>
      <p:sp>
        <p:nvSpPr>
          <p:cNvPr id="9" name="Rectangle 8"/>
          <p:cNvSpPr/>
          <p:nvPr/>
        </p:nvSpPr>
        <p:spPr>
          <a:xfrm>
            <a:off x="5302139" y="376"/>
            <a:ext cx="22854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p:cNvPicPr>
            <a:picLocks noChangeAspect="1"/>
          </p:cNvPicPr>
          <p:nvPr userDrawn="1"/>
        </p:nvPicPr>
        <p:blipFill>
          <a:blip r:embed="rId2" cstate="print"/>
          <a:stretch>
            <a:fillRect/>
          </a:stretch>
        </p:blipFill>
        <p:spPr>
          <a:xfrm>
            <a:off x="10683689" y="95971"/>
            <a:ext cx="1414395" cy="475529"/>
          </a:xfrm>
          <a:prstGeom prst="rect">
            <a:avLst/>
          </a:prstGeom>
        </p:spPr>
      </p:pic>
      <p:pic>
        <p:nvPicPr>
          <p:cNvPr id="5" name="Picture 4"/>
          <p:cNvPicPr>
            <a:picLocks noChangeAspect="1"/>
          </p:cNvPicPr>
          <p:nvPr userDrawn="1"/>
        </p:nvPicPr>
        <p:blipFill>
          <a:blip r:embed="rId3" cstate="print"/>
          <a:stretch>
            <a:fillRect/>
          </a:stretch>
        </p:blipFill>
        <p:spPr>
          <a:xfrm>
            <a:off x="5759219" y="6309320"/>
            <a:ext cx="5303745" cy="426738"/>
          </a:xfrm>
          <a:prstGeom prst="rect">
            <a:avLst/>
          </a:prstGeom>
        </p:spPr>
      </p:pic>
    </p:spTree>
    <p:extLst>
      <p:ext uri="{BB962C8B-B14F-4D97-AF65-F5344CB8AC3E}">
        <p14:creationId xmlns:p14="http://schemas.microsoft.com/office/powerpoint/2010/main" val="2416333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243" y="2295526"/>
            <a:ext cx="9598700" cy="3571875"/>
          </a:xfrm>
        </p:spPr>
        <p:txBody>
          <a:bodyPr vert="eaVert"/>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2892811" y="6453386"/>
            <a:ext cx="6279194" cy="404614"/>
          </a:xfrm>
          <a:prstGeom prst="rect">
            <a:avLst/>
          </a:prstGeom>
        </p:spPr>
        <p:txBody>
          <a:bodyPr/>
          <a:lstStyle/>
          <a:p>
            <a:endParaRPr lang="en-GB"/>
          </a:p>
        </p:txBody>
      </p:sp>
      <p:sp>
        <p:nvSpPr>
          <p:cNvPr id="6" name="Slide Number Placeholder 5"/>
          <p:cNvSpPr>
            <a:spLocks noGrp="1"/>
          </p:cNvSpPr>
          <p:nvPr>
            <p:ph type="sldNum" sz="quarter" idx="12"/>
          </p:nvPr>
        </p:nvSpPr>
        <p:spPr/>
        <p:txBody>
          <a:bodyPr/>
          <a:lstStyle/>
          <a:p>
            <a:fld id="{C014DD1E-5D91-48A3-AD6D-45FBA980D106}" type="slidenum">
              <a:rPr lang="en-GB" smtClean="0"/>
              <a:pPr/>
              <a:t>‹#›</a:t>
            </a:fld>
            <a:endParaRPr lang="en-GB"/>
          </a:p>
        </p:txBody>
      </p:sp>
      <p:pic>
        <p:nvPicPr>
          <p:cNvPr id="8" name="Picture 7"/>
          <p:cNvPicPr>
            <a:picLocks noChangeAspect="1"/>
          </p:cNvPicPr>
          <p:nvPr userDrawn="1"/>
        </p:nvPicPr>
        <p:blipFill>
          <a:blip r:embed="rId2" cstate="print"/>
          <a:stretch>
            <a:fillRect/>
          </a:stretch>
        </p:blipFill>
        <p:spPr>
          <a:xfrm>
            <a:off x="10683689" y="95971"/>
            <a:ext cx="1414395" cy="475529"/>
          </a:xfrm>
          <a:prstGeom prst="rect">
            <a:avLst/>
          </a:prstGeom>
        </p:spPr>
      </p:pic>
    </p:spTree>
    <p:extLst>
      <p:ext uri="{BB962C8B-B14F-4D97-AF65-F5344CB8AC3E}">
        <p14:creationId xmlns:p14="http://schemas.microsoft.com/office/powerpoint/2010/main" val="1505786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4062" y="624156"/>
            <a:ext cx="1565358"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243" y="624156"/>
            <a:ext cx="8177511" cy="5243244"/>
          </a:xfrm>
        </p:spPr>
        <p:txBody>
          <a:bodyPr vert="eaVert"/>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C014DD1E-5D91-48A3-AD6D-45FBA980D106}" type="slidenum">
              <a:rPr lang="en-GB" smtClean="0"/>
              <a:pPr/>
              <a:t>‹#›</a:t>
            </a:fld>
            <a:endParaRPr lang="en-GB"/>
          </a:p>
        </p:txBody>
      </p:sp>
      <p:pic>
        <p:nvPicPr>
          <p:cNvPr id="5" name="Picture 4"/>
          <p:cNvPicPr>
            <a:picLocks noChangeAspect="1"/>
          </p:cNvPicPr>
          <p:nvPr userDrawn="1"/>
        </p:nvPicPr>
        <p:blipFill>
          <a:blip r:embed="rId2" cstate="print"/>
          <a:stretch>
            <a:fillRect/>
          </a:stretch>
        </p:blipFill>
        <p:spPr>
          <a:xfrm>
            <a:off x="10683689" y="95971"/>
            <a:ext cx="1414395" cy="475529"/>
          </a:xfrm>
          <a:prstGeom prst="rect">
            <a:avLst/>
          </a:prstGeom>
        </p:spPr>
      </p:pic>
    </p:spTree>
    <p:extLst>
      <p:ext uri="{BB962C8B-B14F-4D97-AF65-F5344CB8AC3E}">
        <p14:creationId xmlns:p14="http://schemas.microsoft.com/office/powerpoint/2010/main" val="918618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stretch>
            <a:fillRect/>
          </a:stretch>
        </p:blipFill>
        <p:spPr>
          <a:xfrm>
            <a:off x="8700" y="8963"/>
            <a:ext cx="12180125" cy="6197114"/>
          </a:xfrm>
          <a:prstGeom prst="rect">
            <a:avLst/>
          </a:prstGeom>
        </p:spPr>
      </p:pic>
      <p:pic>
        <p:nvPicPr>
          <p:cNvPr id="12" name="Picture 11"/>
          <p:cNvPicPr>
            <a:picLocks noChangeAspect="1"/>
          </p:cNvPicPr>
          <p:nvPr userDrawn="1"/>
        </p:nvPicPr>
        <p:blipFill>
          <a:blip r:embed="rId3">
            <a:extLst>
              <a:ext uri="{BEBA8EAE-BF5A-486C-A8C5-ECC9F3942E4B}">
                <a14:imgProps xmlns:a14="http://schemas.microsoft.com/office/drawing/2010/main">
                  <a14:imgLayer r:embed="rId4">
                    <a14:imgEffect>
                      <a14:saturation sat="66000"/>
                    </a14:imgEffect>
                  </a14:imgLayer>
                </a14:imgProps>
              </a:ext>
            </a:extLst>
          </a:blip>
          <a:stretch>
            <a:fillRect/>
          </a:stretch>
        </p:blipFill>
        <p:spPr>
          <a:xfrm>
            <a:off x="0" y="0"/>
            <a:ext cx="12188826" cy="6201541"/>
          </a:xfrm>
          <a:prstGeom prst="rect">
            <a:avLst/>
          </a:prstGeom>
        </p:spPr>
      </p:pic>
      <p:sp>
        <p:nvSpPr>
          <p:cNvPr id="2" name="Title 1"/>
          <p:cNvSpPr>
            <a:spLocks noGrp="1"/>
          </p:cNvSpPr>
          <p:nvPr>
            <p:ph type="ctrTitle"/>
          </p:nvPr>
        </p:nvSpPr>
        <p:spPr>
          <a:xfrm>
            <a:off x="1914630" y="1788454"/>
            <a:ext cx="8359052" cy="2098226"/>
          </a:xfrm>
        </p:spPr>
        <p:txBody>
          <a:bodyPr anchor="b">
            <a:noAutofit/>
          </a:bodyPr>
          <a:lstStyle>
            <a:lvl1pPr algn="ctr">
              <a:defRPr sz="7198" cap="all" baseline="0">
                <a:solidFill>
                  <a:schemeClr val="bg2"/>
                </a:solidFill>
              </a:defRPr>
            </a:lvl1pPr>
          </a:lstStyle>
          <a:p>
            <a:r>
              <a:rPr lang="en-US" dirty="0"/>
              <a:t>Click to edit Master title style</a:t>
            </a:r>
          </a:p>
        </p:txBody>
      </p:sp>
      <p:sp>
        <p:nvSpPr>
          <p:cNvPr id="3" name="Subtitle 2"/>
          <p:cNvSpPr>
            <a:spLocks noGrp="1"/>
          </p:cNvSpPr>
          <p:nvPr>
            <p:ph type="subTitle" idx="1"/>
          </p:nvPr>
        </p:nvSpPr>
        <p:spPr>
          <a:xfrm>
            <a:off x="2679209" y="3956280"/>
            <a:ext cx="6829894" cy="1086237"/>
          </a:xfrm>
        </p:spPr>
        <p:txBody>
          <a:bodyPr>
            <a:normAutofit/>
          </a:bodyPr>
          <a:lstStyle>
            <a:lvl1pPr marL="0" indent="0" algn="ctr">
              <a:lnSpc>
                <a:spcPct val="112000"/>
              </a:lnSpc>
              <a:spcBef>
                <a:spcPts val="0"/>
              </a:spcBef>
              <a:spcAft>
                <a:spcPts val="0"/>
              </a:spcAft>
              <a:buNone/>
              <a:defRPr sz="2299">
                <a:solidFill>
                  <a:schemeClr val="bg2"/>
                </a:solidFill>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dirty="0"/>
              <a:t>Click to edit Master subtitle style</a:t>
            </a:r>
          </a:p>
        </p:txBody>
      </p:sp>
      <p:sp>
        <p:nvSpPr>
          <p:cNvPr id="6" name="Slide Number Placeholder 5"/>
          <p:cNvSpPr>
            <a:spLocks noGrp="1"/>
          </p:cNvSpPr>
          <p:nvPr>
            <p:ph type="sldNum" sz="quarter" idx="12"/>
          </p:nvPr>
        </p:nvSpPr>
        <p:spPr>
          <a:xfrm>
            <a:off x="10588712" y="6429772"/>
            <a:ext cx="1595876" cy="404614"/>
          </a:xfrm>
        </p:spPr>
        <p:txBody>
          <a:bodyPr/>
          <a:lstStyle>
            <a:lvl1pPr>
              <a:defRPr baseline="0">
                <a:solidFill>
                  <a:schemeClr val="tx2"/>
                </a:solidFill>
              </a:defRPr>
            </a:lvl1pPr>
          </a:lstStyle>
          <a:p>
            <a:fld id="{C014DD1E-5D91-48A3-AD6D-45FBA980D106}" type="slidenum">
              <a:rPr lang="en-GB" smtClean="0"/>
              <a:t>‹#›</a:t>
            </a:fld>
            <a:endParaRPr lang="en-GB"/>
          </a:p>
        </p:txBody>
      </p:sp>
      <p:pic>
        <p:nvPicPr>
          <p:cNvPr id="4" name="Picture 3"/>
          <p:cNvPicPr>
            <a:picLocks noChangeAspect="1"/>
          </p:cNvPicPr>
          <p:nvPr userDrawn="1"/>
        </p:nvPicPr>
        <p:blipFill>
          <a:blip r:embed="rId5"/>
          <a:stretch>
            <a:fillRect/>
          </a:stretch>
        </p:blipFill>
        <p:spPr>
          <a:xfrm>
            <a:off x="134354" y="6217865"/>
            <a:ext cx="2255716" cy="640135"/>
          </a:xfrm>
          <a:prstGeom prst="rect">
            <a:avLst/>
          </a:prstGeom>
        </p:spPr>
      </p:pic>
      <p:pic>
        <p:nvPicPr>
          <p:cNvPr id="9" name="Picture 8"/>
          <p:cNvPicPr>
            <a:picLocks noChangeAspect="1"/>
          </p:cNvPicPr>
          <p:nvPr userDrawn="1"/>
        </p:nvPicPr>
        <p:blipFill>
          <a:blip r:embed="rId6"/>
          <a:stretch>
            <a:fillRect/>
          </a:stretch>
        </p:blipFill>
        <p:spPr>
          <a:xfrm>
            <a:off x="2782044" y="6303215"/>
            <a:ext cx="5834378" cy="469433"/>
          </a:xfrm>
          <a:prstGeom prst="rect">
            <a:avLst/>
          </a:prstGeom>
        </p:spPr>
      </p:pic>
      <p:pic>
        <p:nvPicPr>
          <p:cNvPr id="8" name="Picture 7"/>
          <p:cNvPicPr>
            <a:picLocks noChangeAspect="1"/>
          </p:cNvPicPr>
          <p:nvPr userDrawn="1"/>
        </p:nvPicPr>
        <p:blipFill>
          <a:blip r:embed="rId7"/>
          <a:stretch>
            <a:fillRect/>
          </a:stretch>
        </p:blipFill>
        <p:spPr>
          <a:xfrm>
            <a:off x="10126860" y="6303215"/>
            <a:ext cx="1414395" cy="475529"/>
          </a:xfrm>
          <a:prstGeom prst="rect">
            <a:avLst/>
          </a:prstGeom>
        </p:spPr>
      </p:pic>
      <p:cxnSp>
        <p:nvCxnSpPr>
          <p:cNvPr id="13" name="Straight Connector 12"/>
          <p:cNvCxnSpPr/>
          <p:nvPr userDrawn="1"/>
        </p:nvCxnSpPr>
        <p:spPr>
          <a:xfrm>
            <a:off x="0" y="6201541"/>
            <a:ext cx="12188825" cy="0"/>
          </a:xfrm>
          <a:prstGeom prst="line">
            <a:avLst/>
          </a:prstGeom>
          <a:ln w="66675">
            <a:solidFill>
              <a:srgbClr val="00468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13087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C014DD1E-5D91-48A3-AD6D-45FBA980D106}" type="slidenum">
              <a:rPr lang="en-GB" smtClean="0"/>
              <a:t>‹#›</a:t>
            </a:fld>
            <a:endParaRPr lang="en-GB"/>
          </a:p>
        </p:txBody>
      </p:sp>
      <p:pic>
        <p:nvPicPr>
          <p:cNvPr id="4" name="Picture 3"/>
          <p:cNvPicPr>
            <a:picLocks noChangeAspect="1"/>
          </p:cNvPicPr>
          <p:nvPr userDrawn="1"/>
        </p:nvPicPr>
        <p:blipFill>
          <a:blip r:embed="rId2"/>
          <a:stretch>
            <a:fillRect/>
          </a:stretch>
        </p:blipFill>
        <p:spPr>
          <a:xfrm>
            <a:off x="10572236" y="210271"/>
            <a:ext cx="1414395" cy="475529"/>
          </a:xfrm>
          <a:prstGeom prst="rect">
            <a:avLst/>
          </a:prstGeom>
        </p:spPr>
      </p:pic>
    </p:spTree>
    <p:extLst>
      <p:ext uri="{BB962C8B-B14F-4D97-AF65-F5344CB8AC3E}">
        <p14:creationId xmlns:p14="http://schemas.microsoft.com/office/powerpoint/2010/main" val="2327551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lum bright="70000" contrast="-70000"/>
          </a:blip>
          <a:stretch>
            <a:fillRect/>
          </a:stretch>
        </p:blipFill>
        <p:spPr>
          <a:xfrm>
            <a:off x="0" y="0"/>
            <a:ext cx="12188826" cy="6201541"/>
          </a:xfrm>
          <a:prstGeom prst="rect">
            <a:avLst/>
          </a:prstGeom>
        </p:spPr>
      </p:pic>
      <p:sp>
        <p:nvSpPr>
          <p:cNvPr id="2" name="Title 1"/>
          <p:cNvSpPr>
            <a:spLocks noGrp="1"/>
          </p:cNvSpPr>
          <p:nvPr>
            <p:ph type="title"/>
          </p:nvPr>
        </p:nvSpPr>
        <p:spPr>
          <a:xfrm>
            <a:off x="1254026" y="1222953"/>
            <a:ext cx="9610468" cy="2885338"/>
          </a:xfrm>
        </p:spPr>
        <p:txBody>
          <a:bodyPr anchor="b">
            <a:normAutofit/>
          </a:bodyPr>
          <a:lstStyle>
            <a:lvl1pPr algn="r">
              <a:defRPr sz="7198" cap="all" baseline="0">
                <a:solidFill>
                  <a:srgbClr val="004680"/>
                </a:solidFill>
              </a:defRPr>
            </a:lvl1pPr>
          </a:lstStyle>
          <a:p>
            <a:r>
              <a:rPr lang="en-US" dirty="0"/>
              <a:t>Click to edit Master title style</a:t>
            </a:r>
          </a:p>
        </p:txBody>
      </p:sp>
      <p:sp>
        <p:nvSpPr>
          <p:cNvPr id="3" name="Text Placeholder 2"/>
          <p:cNvSpPr>
            <a:spLocks noGrp="1"/>
          </p:cNvSpPr>
          <p:nvPr>
            <p:ph type="body" idx="1"/>
          </p:nvPr>
        </p:nvSpPr>
        <p:spPr>
          <a:xfrm>
            <a:off x="1254026" y="4198958"/>
            <a:ext cx="9610468" cy="1143324"/>
          </a:xfrm>
        </p:spPr>
        <p:txBody>
          <a:bodyPr/>
          <a:lstStyle>
            <a:lvl1pPr marL="0" indent="0" algn="r">
              <a:lnSpc>
                <a:spcPct val="112000"/>
              </a:lnSpc>
              <a:spcBef>
                <a:spcPts val="0"/>
              </a:spcBef>
              <a:spcAft>
                <a:spcPts val="0"/>
              </a:spcAft>
              <a:buNone/>
              <a:defRPr sz="2399">
                <a:solidFill>
                  <a:srgbClr val="004680"/>
                </a:solidFill>
              </a:defRPr>
            </a:lvl1pPr>
            <a:lvl2pPr marL="457063" indent="0">
              <a:buNone/>
              <a:defRPr sz="19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a:xfrm>
            <a:off x="9828123" y="6453386"/>
            <a:ext cx="1595876" cy="404614"/>
          </a:xfrm>
        </p:spPr>
        <p:txBody>
          <a:bodyPr/>
          <a:lstStyle>
            <a:lvl1pPr>
              <a:defRPr>
                <a:solidFill>
                  <a:schemeClr val="tx2"/>
                </a:solidFill>
              </a:defRPr>
            </a:lvl1pPr>
          </a:lstStyle>
          <a:p>
            <a:fld id="{C014DD1E-5D91-48A3-AD6D-45FBA980D106}" type="slidenum">
              <a:rPr lang="en-GB" smtClean="0"/>
              <a:t>‹#›</a:t>
            </a:fld>
            <a:endParaRPr lang="en-GB"/>
          </a:p>
        </p:txBody>
      </p:sp>
      <p:pic>
        <p:nvPicPr>
          <p:cNvPr id="4" name="Picture 3"/>
          <p:cNvPicPr>
            <a:picLocks noChangeAspect="1"/>
          </p:cNvPicPr>
          <p:nvPr userDrawn="1"/>
        </p:nvPicPr>
        <p:blipFill>
          <a:blip r:embed="rId3"/>
          <a:stretch>
            <a:fillRect/>
          </a:stretch>
        </p:blipFill>
        <p:spPr>
          <a:xfrm>
            <a:off x="10618693" y="260648"/>
            <a:ext cx="1414395" cy="475529"/>
          </a:xfrm>
          <a:prstGeom prst="rect">
            <a:avLst/>
          </a:prstGeom>
        </p:spPr>
      </p:pic>
      <p:cxnSp>
        <p:nvCxnSpPr>
          <p:cNvPr id="9" name="Straight Connector 8"/>
          <p:cNvCxnSpPr/>
          <p:nvPr userDrawn="1"/>
        </p:nvCxnSpPr>
        <p:spPr>
          <a:xfrm>
            <a:off x="0" y="6201541"/>
            <a:ext cx="12188825" cy="0"/>
          </a:xfrm>
          <a:prstGeom prst="line">
            <a:avLst/>
          </a:prstGeom>
          <a:ln w="66675">
            <a:solidFill>
              <a:srgbClr val="004680"/>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userDrawn="1"/>
        </p:nvPicPr>
        <p:blipFill>
          <a:blip r:embed="rId4"/>
          <a:stretch>
            <a:fillRect/>
          </a:stretch>
        </p:blipFill>
        <p:spPr>
          <a:xfrm>
            <a:off x="2998068" y="6289298"/>
            <a:ext cx="5834378" cy="469433"/>
          </a:xfrm>
          <a:prstGeom prst="rect">
            <a:avLst/>
          </a:prstGeom>
          <a:solidFill>
            <a:schemeClr val="tx2"/>
          </a:solidFill>
          <a:ln>
            <a:solidFill>
              <a:srgbClr val="004680"/>
            </a:solidFill>
            <a:bevel/>
          </a:ln>
        </p:spPr>
      </p:pic>
    </p:spTree>
    <p:extLst>
      <p:ext uri="{BB962C8B-B14F-4D97-AF65-F5344CB8AC3E}">
        <p14:creationId xmlns:p14="http://schemas.microsoft.com/office/powerpoint/2010/main" val="183736736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243" y="2286000"/>
            <a:ext cx="4446628"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3704" y="2286000"/>
            <a:ext cx="4446628"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C014DD1E-5D91-48A3-AD6D-45FBA980D106}" type="slidenum">
              <a:rPr lang="en-GB" smtClean="0"/>
              <a:t>‹#›</a:t>
            </a:fld>
            <a:endParaRPr lang="en-GB"/>
          </a:p>
        </p:txBody>
      </p:sp>
      <p:pic>
        <p:nvPicPr>
          <p:cNvPr id="6" name="Picture 5"/>
          <p:cNvPicPr>
            <a:picLocks noChangeAspect="1"/>
          </p:cNvPicPr>
          <p:nvPr userDrawn="1"/>
        </p:nvPicPr>
        <p:blipFill>
          <a:blip r:embed="rId2"/>
          <a:stretch>
            <a:fillRect/>
          </a:stretch>
        </p:blipFill>
        <p:spPr>
          <a:xfrm>
            <a:off x="10683689" y="95971"/>
            <a:ext cx="1414395" cy="475529"/>
          </a:xfrm>
          <a:prstGeom prst="rect">
            <a:avLst/>
          </a:prstGeom>
        </p:spPr>
      </p:pic>
    </p:spTree>
    <p:extLst>
      <p:ext uri="{BB962C8B-B14F-4D97-AF65-F5344CB8AC3E}">
        <p14:creationId xmlns:p14="http://schemas.microsoft.com/office/powerpoint/2010/main" val="47982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243" y="685800"/>
            <a:ext cx="95987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243" y="2340864"/>
            <a:ext cx="4442827" cy="823912"/>
          </a:xfrm>
        </p:spPr>
        <p:txBody>
          <a:bodyPr anchor="b">
            <a:noAutofit/>
          </a:bodyPr>
          <a:lstStyle>
            <a:lvl1pPr marL="0" indent="0">
              <a:lnSpc>
                <a:spcPct val="84000"/>
              </a:lnSpc>
              <a:spcBef>
                <a:spcPts val="0"/>
              </a:spcBef>
              <a:spcAft>
                <a:spcPts val="0"/>
              </a:spcAft>
              <a:buNone/>
              <a:defRPr sz="2999" b="0" baseline="0">
                <a:solidFill>
                  <a:schemeClr val="tx2"/>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4" name="Content Placeholder 3"/>
          <p:cNvSpPr>
            <a:spLocks noGrp="1"/>
          </p:cNvSpPr>
          <p:nvPr>
            <p:ph sz="half" idx="2"/>
          </p:nvPr>
        </p:nvSpPr>
        <p:spPr>
          <a:xfrm>
            <a:off x="1371243" y="3305208"/>
            <a:ext cx="4442827"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315" y="2340864"/>
            <a:ext cx="4442827" cy="823912"/>
          </a:xfrm>
        </p:spPr>
        <p:txBody>
          <a:bodyPr anchor="b">
            <a:noAutofit/>
          </a:bodyPr>
          <a:lstStyle>
            <a:lvl1pPr marL="0" indent="0">
              <a:lnSpc>
                <a:spcPct val="84000"/>
              </a:lnSpc>
              <a:spcBef>
                <a:spcPts val="0"/>
              </a:spcBef>
              <a:spcAft>
                <a:spcPts val="0"/>
              </a:spcAft>
              <a:buNone/>
              <a:defRPr sz="2999" b="0" baseline="0">
                <a:solidFill>
                  <a:schemeClr val="tx2"/>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23315" y="3305208"/>
            <a:ext cx="4442827"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C014DD1E-5D91-48A3-AD6D-45FBA980D106}" type="slidenum">
              <a:rPr lang="en-GB" smtClean="0"/>
              <a:t>‹#›</a:t>
            </a:fld>
            <a:endParaRPr lang="en-GB"/>
          </a:p>
        </p:txBody>
      </p:sp>
      <p:pic>
        <p:nvPicPr>
          <p:cNvPr id="8" name="Picture 7"/>
          <p:cNvPicPr>
            <a:picLocks noChangeAspect="1"/>
          </p:cNvPicPr>
          <p:nvPr userDrawn="1"/>
        </p:nvPicPr>
        <p:blipFill>
          <a:blip r:embed="rId2"/>
          <a:stretch>
            <a:fillRect/>
          </a:stretch>
        </p:blipFill>
        <p:spPr>
          <a:xfrm>
            <a:off x="10683689" y="95971"/>
            <a:ext cx="1414395" cy="475529"/>
          </a:xfrm>
          <a:prstGeom prst="rect">
            <a:avLst/>
          </a:prstGeom>
        </p:spPr>
      </p:pic>
    </p:spTree>
    <p:extLst>
      <p:ext uri="{BB962C8B-B14F-4D97-AF65-F5344CB8AC3E}">
        <p14:creationId xmlns:p14="http://schemas.microsoft.com/office/powerpoint/2010/main" val="170974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C014DD1E-5D91-48A3-AD6D-45FBA980D106}" type="slidenum">
              <a:rPr lang="en-GB" smtClean="0"/>
              <a:t>‹#›</a:t>
            </a:fld>
            <a:endParaRPr lang="en-GB"/>
          </a:p>
        </p:txBody>
      </p:sp>
      <p:pic>
        <p:nvPicPr>
          <p:cNvPr id="7" name="Picture 6"/>
          <p:cNvPicPr>
            <a:picLocks noChangeAspect="1"/>
          </p:cNvPicPr>
          <p:nvPr userDrawn="1"/>
        </p:nvPicPr>
        <p:blipFill>
          <a:blip r:embed="rId2"/>
          <a:stretch>
            <a:fillRect/>
          </a:stretch>
        </p:blipFill>
        <p:spPr>
          <a:xfrm>
            <a:off x="10683689" y="95971"/>
            <a:ext cx="1414395" cy="475529"/>
          </a:xfrm>
          <a:prstGeom prst="rect">
            <a:avLst/>
          </a:prstGeom>
        </p:spPr>
      </p:pic>
    </p:spTree>
    <p:extLst>
      <p:ext uri="{BB962C8B-B14F-4D97-AF65-F5344CB8AC3E}">
        <p14:creationId xmlns:p14="http://schemas.microsoft.com/office/powerpoint/2010/main" val="3978323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0486900" y="6414532"/>
            <a:ext cx="1595876" cy="404614"/>
          </a:xfrm>
        </p:spPr>
        <p:txBody>
          <a:bodyPr/>
          <a:lstStyle/>
          <a:p>
            <a:fld id="{C014DD1E-5D91-48A3-AD6D-45FBA980D106}" type="slidenum">
              <a:rPr lang="en-GB" smtClean="0"/>
              <a:t>‹#›</a:t>
            </a:fld>
            <a:endParaRPr lang="en-GB"/>
          </a:p>
        </p:txBody>
      </p:sp>
      <p:pic>
        <p:nvPicPr>
          <p:cNvPr id="3" name="Picture 2"/>
          <p:cNvPicPr>
            <a:picLocks noChangeAspect="1"/>
          </p:cNvPicPr>
          <p:nvPr userDrawn="1"/>
        </p:nvPicPr>
        <p:blipFill>
          <a:blip r:embed="rId2"/>
          <a:stretch>
            <a:fillRect/>
          </a:stretch>
        </p:blipFill>
        <p:spPr>
          <a:xfrm>
            <a:off x="10683689" y="95971"/>
            <a:ext cx="1414395" cy="475529"/>
          </a:xfrm>
          <a:prstGeom prst="rect">
            <a:avLst/>
          </a:prstGeom>
        </p:spPr>
      </p:pic>
    </p:spTree>
    <p:extLst>
      <p:ext uri="{BB962C8B-B14F-4D97-AF65-F5344CB8AC3E}">
        <p14:creationId xmlns:p14="http://schemas.microsoft.com/office/powerpoint/2010/main" val="4231187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C014DD1E-5D91-48A3-AD6D-45FBA980D106}" type="slidenum">
              <a:rPr lang="en-GB" smtClean="0"/>
              <a:pPr/>
              <a:t>‹#›</a:t>
            </a:fld>
            <a:endParaRPr lang="en-GB"/>
          </a:p>
        </p:txBody>
      </p:sp>
      <p:pic>
        <p:nvPicPr>
          <p:cNvPr id="4" name="Picture 3"/>
          <p:cNvPicPr>
            <a:picLocks noChangeAspect="1"/>
          </p:cNvPicPr>
          <p:nvPr userDrawn="1"/>
        </p:nvPicPr>
        <p:blipFill>
          <a:blip r:embed="rId2" cstate="print"/>
          <a:stretch>
            <a:fillRect/>
          </a:stretch>
        </p:blipFill>
        <p:spPr>
          <a:xfrm>
            <a:off x="10572236" y="210271"/>
            <a:ext cx="1414395" cy="475529"/>
          </a:xfrm>
          <a:prstGeom prst="rect">
            <a:avLst/>
          </a:prstGeom>
        </p:spPr>
      </p:pic>
    </p:spTree>
    <p:extLst>
      <p:ext uri="{BB962C8B-B14F-4D97-AF65-F5344CB8AC3E}">
        <p14:creationId xmlns:p14="http://schemas.microsoft.com/office/powerpoint/2010/main" val="1466018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5" name="TextBox 4"/>
          <p:cNvSpPr txBox="1"/>
          <p:nvPr userDrawn="1"/>
        </p:nvSpPr>
        <p:spPr>
          <a:xfrm>
            <a:off x="1295128" y="2505902"/>
            <a:ext cx="9790538" cy="1446550"/>
          </a:xfrm>
          <a:prstGeom prst="rect">
            <a:avLst/>
          </a:prstGeom>
          <a:noFill/>
        </p:spPr>
        <p:txBody>
          <a:bodyPr wrap="square" rtlCol="0">
            <a:spAutoFit/>
          </a:bodyPr>
          <a:lstStyle/>
          <a:p>
            <a:pPr algn="ctr"/>
            <a:r>
              <a:rPr lang="en-GB" sz="1800" kern="1200" dirty="0">
                <a:solidFill>
                  <a:schemeClr val="tx1"/>
                </a:solidFill>
                <a:effectLst/>
                <a:latin typeface="+mn-lt"/>
                <a:ea typeface="+mn-ea"/>
                <a:cs typeface="+mn-cs"/>
              </a:rPr>
              <a:t>This learning module has been developed as part of an</a:t>
            </a:r>
            <a:r>
              <a:rPr lang="en-GB" sz="1800" kern="1200" baseline="0" dirty="0">
                <a:solidFill>
                  <a:schemeClr val="tx1"/>
                </a:solidFill>
                <a:effectLst/>
                <a:latin typeface="+mn-lt"/>
                <a:ea typeface="+mn-ea"/>
                <a:cs typeface="+mn-cs"/>
              </a:rPr>
              <a:t> Erasmus+ KA2 project </a:t>
            </a:r>
          </a:p>
          <a:p>
            <a:pPr algn="ctr"/>
            <a:r>
              <a:rPr lang="en-US" sz="1800" b="1" dirty="0"/>
              <a:t>INTERCULTURAL CARE IN THE SOCIAL AND HEALTHCARE SECTOR (I-CARE)</a:t>
            </a:r>
          </a:p>
          <a:p>
            <a:pPr algn="ctr"/>
            <a:r>
              <a:rPr lang="en-GB" sz="1800" b="0" i="0" kern="1200" baseline="0" dirty="0">
                <a:solidFill>
                  <a:schemeClr val="tx1"/>
                </a:solidFill>
                <a:effectLst/>
                <a:latin typeface="+mn-lt"/>
                <a:ea typeface="+mn-ea"/>
                <a:cs typeface="+mn-cs"/>
              </a:rPr>
              <a:t>and</a:t>
            </a:r>
            <a:r>
              <a:rPr lang="en-GB" sz="1800" kern="1200" dirty="0">
                <a:solidFill>
                  <a:schemeClr val="tx1"/>
                </a:solidFill>
                <a:effectLst/>
                <a:latin typeface="+mn-lt"/>
                <a:ea typeface="+mn-ea"/>
                <a:cs typeface="+mn-cs"/>
              </a:rPr>
              <a:t> is funded with support from the European Commission.</a:t>
            </a:r>
          </a:p>
          <a:p>
            <a:pPr algn="just"/>
            <a:endParaRPr lang="en-GB" sz="1800" kern="1200" dirty="0">
              <a:solidFill>
                <a:schemeClr val="tx1"/>
              </a:solidFill>
              <a:effectLst/>
              <a:latin typeface="+mn-lt"/>
              <a:ea typeface="+mn-ea"/>
              <a:cs typeface="+mn-cs"/>
            </a:endParaRPr>
          </a:p>
          <a:p>
            <a:pPr algn="just"/>
            <a:endParaRPr lang="en-GB" sz="1600" kern="1200" dirty="0">
              <a:solidFill>
                <a:schemeClr val="tx1"/>
              </a:solidFill>
              <a:effectLst/>
              <a:latin typeface="+mn-lt"/>
              <a:ea typeface="+mn-ea"/>
              <a:cs typeface="+mn-cs"/>
            </a:endParaRPr>
          </a:p>
        </p:txBody>
      </p:sp>
      <p:pic>
        <p:nvPicPr>
          <p:cNvPr id="2" name="Picture 1"/>
          <p:cNvPicPr>
            <a:picLocks noChangeAspect="1"/>
          </p:cNvPicPr>
          <p:nvPr userDrawn="1"/>
        </p:nvPicPr>
        <p:blipFill>
          <a:blip r:embed="rId2"/>
          <a:stretch>
            <a:fillRect/>
          </a:stretch>
        </p:blipFill>
        <p:spPr>
          <a:xfrm>
            <a:off x="10255476" y="188640"/>
            <a:ext cx="1660379" cy="487722"/>
          </a:xfrm>
          <a:prstGeom prst="rect">
            <a:avLst/>
          </a:prstGeom>
        </p:spPr>
      </p:pic>
      <p:sp>
        <p:nvSpPr>
          <p:cNvPr id="3" name="TextBox 2"/>
          <p:cNvSpPr txBox="1"/>
          <p:nvPr userDrawn="1"/>
        </p:nvSpPr>
        <p:spPr>
          <a:xfrm>
            <a:off x="3298539" y="4797152"/>
            <a:ext cx="5783717" cy="923330"/>
          </a:xfrm>
          <a:prstGeom prst="rect">
            <a:avLst/>
          </a:prstGeom>
          <a:noFill/>
        </p:spPr>
        <p:txBody>
          <a:bodyPr wrap="squar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lang="en-GB" sz="1800" i="1" kern="1200" dirty="0">
                <a:solidFill>
                  <a:schemeClr val="tx1"/>
                </a:solidFill>
                <a:effectLst/>
                <a:latin typeface="+mn-lt"/>
                <a:ea typeface="+mn-ea"/>
                <a:cs typeface="+mn-cs"/>
              </a:rPr>
              <a:t>This publication reflects the views of the authors only, and the Commission cannot be held responsible for any use which may be made of the information contained therein</a:t>
            </a:r>
            <a:r>
              <a:rPr lang="en-GB" sz="1800" kern="1200" dirty="0">
                <a:solidFill>
                  <a:schemeClr val="tx1"/>
                </a:solidFill>
                <a:effectLst/>
                <a:latin typeface="+mn-lt"/>
                <a:ea typeface="+mn-ea"/>
                <a:cs typeface="+mn-cs"/>
              </a:rPr>
              <a:t>.</a:t>
            </a:r>
          </a:p>
        </p:txBody>
      </p:sp>
      <p:sp>
        <p:nvSpPr>
          <p:cNvPr id="7" name="Slide Number Placeholder 3"/>
          <p:cNvSpPr>
            <a:spLocks noGrp="1"/>
          </p:cNvSpPr>
          <p:nvPr>
            <p:ph type="sldNum" sz="quarter" idx="12"/>
          </p:nvPr>
        </p:nvSpPr>
        <p:spPr>
          <a:xfrm>
            <a:off x="10486900" y="6414532"/>
            <a:ext cx="1595876" cy="404614"/>
          </a:xfrm>
        </p:spPr>
        <p:txBody>
          <a:bodyPr/>
          <a:lstStyle/>
          <a:p>
            <a:fld id="{C014DD1E-5D91-48A3-AD6D-45FBA980D106}" type="slidenum">
              <a:rPr lang="en-GB" smtClean="0"/>
              <a:t>‹#›</a:t>
            </a:fld>
            <a:endParaRPr lang="en-GB"/>
          </a:p>
        </p:txBody>
      </p:sp>
    </p:spTree>
    <p:extLst>
      <p:ext uri="{BB962C8B-B14F-4D97-AF65-F5344CB8AC3E}">
        <p14:creationId xmlns:p14="http://schemas.microsoft.com/office/powerpoint/2010/main" val="1177782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userDrawn="1"/>
        </p:nvSpPr>
        <p:spPr>
          <a:xfrm>
            <a:off x="0" y="376"/>
            <a:ext cx="5302139" cy="6857624"/>
          </a:xfrm>
          <a:prstGeom prst="rect">
            <a:avLst/>
          </a:prstGeom>
          <a:solidFill>
            <a:srgbClr val="00468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711" y="685800"/>
            <a:ext cx="3854716" cy="2157884"/>
          </a:xfrm>
        </p:spPr>
        <p:txBody>
          <a:bodyPr anchor="t">
            <a:noAutofit/>
          </a:bodyPr>
          <a:lstStyle>
            <a:lvl1pPr>
              <a:lnSpc>
                <a:spcPct val="84000"/>
              </a:lnSpc>
              <a:defRPr sz="4799" baseline="0">
                <a:solidFill>
                  <a:schemeClr val="bg2"/>
                </a:solidFill>
              </a:defRPr>
            </a:lvl1pPr>
          </a:lstStyle>
          <a:p>
            <a:r>
              <a:rPr lang="en-US" dirty="0"/>
              <a:t>Click to edit Master title style</a:t>
            </a:r>
          </a:p>
        </p:txBody>
      </p:sp>
      <p:sp>
        <p:nvSpPr>
          <p:cNvPr id="3" name="Content Placeholder 2"/>
          <p:cNvSpPr>
            <a:spLocks noGrp="1"/>
          </p:cNvSpPr>
          <p:nvPr>
            <p:ph idx="1"/>
          </p:nvPr>
        </p:nvSpPr>
        <p:spPr>
          <a:xfrm>
            <a:off x="6254391" y="685801"/>
            <a:ext cx="5210723" cy="5175250"/>
          </a:xfrm>
        </p:spPr>
        <p:txBody>
          <a:bodyPr/>
          <a:lstStyle>
            <a:lvl1pPr>
              <a:defRPr sz="1999">
                <a:solidFill>
                  <a:schemeClr val="tx2"/>
                </a:solidFill>
              </a:defRPr>
            </a:lvl1pPr>
            <a:lvl2pPr>
              <a:defRPr sz="1999">
                <a:solidFill>
                  <a:schemeClr val="tx2"/>
                </a:solidFill>
              </a:defRPr>
            </a:lvl2pPr>
            <a:lvl3pPr>
              <a:defRPr sz="1799">
                <a:solidFill>
                  <a:schemeClr val="tx2"/>
                </a:solidFill>
              </a:defRPr>
            </a:lvl3pPr>
            <a:lvl4pPr>
              <a:defRPr sz="1799">
                <a:solidFill>
                  <a:schemeClr val="tx2"/>
                </a:solidFill>
              </a:defRPr>
            </a:lvl4pPr>
            <a:lvl5pPr>
              <a:defRPr sz="1600">
                <a:solidFill>
                  <a:schemeClr val="tx2"/>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723711" y="2856344"/>
            <a:ext cx="3854716" cy="3011056"/>
          </a:xfrm>
        </p:spPr>
        <p:txBody>
          <a:bodyPr/>
          <a:lstStyle>
            <a:lvl1pPr marL="0" indent="0">
              <a:lnSpc>
                <a:spcPct val="113000"/>
              </a:lnSpc>
              <a:spcBef>
                <a:spcPts val="0"/>
              </a:spcBef>
              <a:spcAft>
                <a:spcPts val="1500"/>
              </a:spcAft>
              <a:buNone/>
              <a:defRPr sz="1600">
                <a:solidFill>
                  <a:schemeClr val="bg2"/>
                </a:solidFill>
              </a:defRPr>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dirty="0"/>
              <a:t>Click to edit Master text styles</a:t>
            </a:r>
          </a:p>
        </p:txBody>
      </p:sp>
      <p:sp>
        <p:nvSpPr>
          <p:cNvPr id="7" name="Slide Number Placeholder 6"/>
          <p:cNvSpPr>
            <a:spLocks noGrp="1"/>
          </p:cNvSpPr>
          <p:nvPr>
            <p:ph type="sldNum" sz="quarter" idx="12"/>
          </p:nvPr>
        </p:nvSpPr>
        <p:spPr>
          <a:xfrm>
            <a:off x="10548586" y="6420976"/>
            <a:ext cx="1595876" cy="404614"/>
          </a:xfrm>
        </p:spPr>
        <p:txBody>
          <a:bodyPr/>
          <a:lstStyle>
            <a:lvl1pPr>
              <a:defRPr>
                <a:solidFill>
                  <a:schemeClr val="tx2"/>
                </a:solidFill>
              </a:defRPr>
            </a:lvl1pPr>
          </a:lstStyle>
          <a:p>
            <a:fld id="{C014DD1E-5D91-48A3-AD6D-45FBA980D106}" type="slidenum">
              <a:rPr lang="en-GB" smtClean="0"/>
              <a:t>‹#›</a:t>
            </a:fld>
            <a:endParaRPr lang="en-GB"/>
          </a:p>
        </p:txBody>
      </p:sp>
      <p:sp>
        <p:nvSpPr>
          <p:cNvPr id="9" name="Rectangle 8" title="Divider Bar"/>
          <p:cNvSpPr/>
          <p:nvPr/>
        </p:nvSpPr>
        <p:spPr>
          <a:xfrm>
            <a:off x="5302139" y="376"/>
            <a:ext cx="22854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1" name="Picture 10"/>
          <p:cNvPicPr>
            <a:picLocks noChangeAspect="1"/>
          </p:cNvPicPr>
          <p:nvPr userDrawn="1"/>
        </p:nvPicPr>
        <p:blipFill>
          <a:blip r:embed="rId2"/>
          <a:stretch>
            <a:fillRect/>
          </a:stretch>
        </p:blipFill>
        <p:spPr>
          <a:xfrm>
            <a:off x="10683689" y="95971"/>
            <a:ext cx="1414395" cy="475529"/>
          </a:xfrm>
          <a:prstGeom prst="rect">
            <a:avLst/>
          </a:prstGeom>
        </p:spPr>
      </p:pic>
      <p:pic>
        <p:nvPicPr>
          <p:cNvPr id="12" name="Picture 11"/>
          <p:cNvPicPr>
            <a:picLocks noChangeAspect="1"/>
          </p:cNvPicPr>
          <p:nvPr userDrawn="1"/>
        </p:nvPicPr>
        <p:blipFill>
          <a:blip r:embed="rId3"/>
          <a:stretch>
            <a:fillRect/>
          </a:stretch>
        </p:blipFill>
        <p:spPr>
          <a:xfrm>
            <a:off x="5806800" y="6309320"/>
            <a:ext cx="5531612" cy="445073"/>
          </a:xfrm>
          <a:prstGeom prst="rect">
            <a:avLst/>
          </a:prstGeom>
        </p:spPr>
      </p:pic>
    </p:spTree>
    <p:extLst>
      <p:ext uri="{BB962C8B-B14F-4D97-AF65-F5344CB8AC3E}">
        <p14:creationId xmlns:p14="http://schemas.microsoft.com/office/powerpoint/2010/main" val="2352301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2139" cy="6857624"/>
          </a:xfrm>
          <a:prstGeom prst="rect">
            <a:avLst/>
          </a:prstGeom>
          <a:solidFill>
            <a:srgbClr val="00468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711" y="685800"/>
            <a:ext cx="3854716" cy="2157884"/>
          </a:xfrm>
        </p:spPr>
        <p:txBody>
          <a:bodyPr anchor="t">
            <a:normAutofit/>
          </a:bodyPr>
          <a:lstStyle>
            <a:lvl1pPr>
              <a:lnSpc>
                <a:spcPct val="84000"/>
              </a:lnSpc>
              <a:defRPr sz="4799" baseline="0">
                <a:solidFill>
                  <a:schemeClr val="bg2"/>
                </a:solidFill>
              </a:defRPr>
            </a:lvl1pPr>
          </a:lstStyle>
          <a:p>
            <a:r>
              <a:rPr lang="en-US" dirty="0"/>
              <a:t>Click to edit Master title style</a:t>
            </a:r>
          </a:p>
        </p:txBody>
      </p:sp>
      <p:sp>
        <p:nvSpPr>
          <p:cNvPr id="3" name="Picture Placeholder 2"/>
          <p:cNvSpPr>
            <a:spLocks noGrp="1" noChangeAspect="1"/>
          </p:cNvSpPr>
          <p:nvPr>
            <p:ph type="pic" idx="1"/>
          </p:nvPr>
        </p:nvSpPr>
        <p:spPr>
          <a:xfrm>
            <a:off x="5530679" y="1"/>
            <a:ext cx="6658146" cy="6857999"/>
          </a:xfrm>
        </p:spPr>
        <p:txBody>
          <a:bodyPr anchor="t">
            <a:normAutofit/>
          </a:bodyPr>
          <a:lstStyle>
            <a:lvl1pPr marL="0" indent="0">
              <a:buNone/>
              <a:defRPr sz="1999"/>
            </a:lvl1pPr>
            <a:lvl2pPr marL="457063" indent="0">
              <a:buNone/>
              <a:defRPr sz="1999"/>
            </a:lvl2pPr>
            <a:lvl3pPr marL="914126" indent="0">
              <a:buNone/>
              <a:defRPr sz="19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en-US"/>
              <a:t>Click icon to add picture</a:t>
            </a:r>
            <a:endParaRPr lang="en-US" dirty="0"/>
          </a:p>
        </p:txBody>
      </p:sp>
      <p:sp>
        <p:nvSpPr>
          <p:cNvPr id="4" name="Text Placeholder 3"/>
          <p:cNvSpPr>
            <a:spLocks noGrp="1"/>
          </p:cNvSpPr>
          <p:nvPr>
            <p:ph type="body" sz="half" idx="2"/>
          </p:nvPr>
        </p:nvSpPr>
        <p:spPr>
          <a:xfrm>
            <a:off x="723711" y="2855968"/>
            <a:ext cx="3854716" cy="3011432"/>
          </a:xfrm>
        </p:spPr>
        <p:txBody>
          <a:bodyPr/>
          <a:lstStyle>
            <a:lvl1pPr marL="0" indent="0">
              <a:lnSpc>
                <a:spcPct val="113000"/>
              </a:lnSpc>
              <a:spcBef>
                <a:spcPts val="0"/>
              </a:spcBef>
              <a:spcAft>
                <a:spcPts val="1500"/>
              </a:spcAft>
              <a:buNone/>
              <a:defRPr sz="1600">
                <a:solidFill>
                  <a:schemeClr val="bg2"/>
                </a:solidFill>
              </a:defRPr>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dirty="0"/>
              <a:t>Click to edit Master text styles</a:t>
            </a:r>
          </a:p>
        </p:txBody>
      </p:sp>
      <p:sp>
        <p:nvSpPr>
          <p:cNvPr id="7" name="Slide Number Placeholder 6"/>
          <p:cNvSpPr>
            <a:spLocks noGrp="1"/>
          </p:cNvSpPr>
          <p:nvPr>
            <p:ph type="sldNum" sz="quarter" idx="12"/>
          </p:nvPr>
        </p:nvSpPr>
        <p:spPr>
          <a:xfrm>
            <a:off x="10581761" y="6453574"/>
            <a:ext cx="1595876" cy="404614"/>
          </a:xfrm>
        </p:spPr>
        <p:txBody>
          <a:bodyPr/>
          <a:lstStyle>
            <a:lvl1pPr>
              <a:defRPr>
                <a:solidFill>
                  <a:schemeClr val="tx2"/>
                </a:solidFill>
              </a:defRPr>
            </a:lvl1pPr>
          </a:lstStyle>
          <a:p>
            <a:fld id="{C014DD1E-5D91-48A3-AD6D-45FBA980D106}" type="slidenum">
              <a:rPr lang="en-GB" smtClean="0"/>
              <a:t>‹#›</a:t>
            </a:fld>
            <a:endParaRPr lang="en-GB"/>
          </a:p>
        </p:txBody>
      </p:sp>
      <p:sp>
        <p:nvSpPr>
          <p:cNvPr id="9" name="Rectangle 8" title="Divider Bar"/>
          <p:cNvSpPr/>
          <p:nvPr/>
        </p:nvSpPr>
        <p:spPr>
          <a:xfrm>
            <a:off x="5302139" y="376"/>
            <a:ext cx="22854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p:cNvPicPr>
            <a:picLocks noChangeAspect="1"/>
          </p:cNvPicPr>
          <p:nvPr userDrawn="1"/>
        </p:nvPicPr>
        <p:blipFill>
          <a:blip r:embed="rId2"/>
          <a:stretch>
            <a:fillRect/>
          </a:stretch>
        </p:blipFill>
        <p:spPr>
          <a:xfrm>
            <a:off x="10683689" y="95971"/>
            <a:ext cx="1414395" cy="475529"/>
          </a:xfrm>
          <a:prstGeom prst="rect">
            <a:avLst/>
          </a:prstGeom>
        </p:spPr>
      </p:pic>
      <p:pic>
        <p:nvPicPr>
          <p:cNvPr id="5" name="Picture 4"/>
          <p:cNvPicPr>
            <a:picLocks noChangeAspect="1"/>
          </p:cNvPicPr>
          <p:nvPr userDrawn="1"/>
        </p:nvPicPr>
        <p:blipFill>
          <a:blip r:embed="rId3"/>
          <a:stretch>
            <a:fillRect/>
          </a:stretch>
        </p:blipFill>
        <p:spPr>
          <a:xfrm>
            <a:off x="5759219" y="6309320"/>
            <a:ext cx="5303745" cy="426738"/>
          </a:xfrm>
          <a:prstGeom prst="rect">
            <a:avLst/>
          </a:prstGeom>
        </p:spPr>
      </p:pic>
    </p:spTree>
    <p:extLst>
      <p:ext uri="{BB962C8B-B14F-4D97-AF65-F5344CB8AC3E}">
        <p14:creationId xmlns:p14="http://schemas.microsoft.com/office/powerpoint/2010/main" val="839618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243" y="2295526"/>
            <a:ext cx="9598700" cy="3571875"/>
          </a:xfrm>
        </p:spPr>
        <p:txBody>
          <a:bodyPr vert="eaVert"/>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2892811" y="6453386"/>
            <a:ext cx="6279194" cy="404614"/>
          </a:xfrm>
          <a:prstGeom prst="rect">
            <a:avLst/>
          </a:prstGeom>
        </p:spPr>
        <p:txBody>
          <a:bodyPr/>
          <a:lstStyle/>
          <a:p>
            <a:endParaRPr lang="en-GB"/>
          </a:p>
        </p:txBody>
      </p:sp>
      <p:sp>
        <p:nvSpPr>
          <p:cNvPr id="6" name="Slide Number Placeholder 5"/>
          <p:cNvSpPr>
            <a:spLocks noGrp="1"/>
          </p:cNvSpPr>
          <p:nvPr>
            <p:ph type="sldNum" sz="quarter" idx="12"/>
          </p:nvPr>
        </p:nvSpPr>
        <p:spPr/>
        <p:txBody>
          <a:bodyPr/>
          <a:lstStyle/>
          <a:p>
            <a:fld id="{C014DD1E-5D91-48A3-AD6D-45FBA980D106}" type="slidenum">
              <a:rPr lang="en-GB" smtClean="0"/>
              <a:t>‹#›</a:t>
            </a:fld>
            <a:endParaRPr lang="en-GB"/>
          </a:p>
        </p:txBody>
      </p:sp>
      <p:pic>
        <p:nvPicPr>
          <p:cNvPr id="8" name="Picture 7"/>
          <p:cNvPicPr>
            <a:picLocks noChangeAspect="1"/>
          </p:cNvPicPr>
          <p:nvPr userDrawn="1"/>
        </p:nvPicPr>
        <p:blipFill>
          <a:blip r:embed="rId2"/>
          <a:stretch>
            <a:fillRect/>
          </a:stretch>
        </p:blipFill>
        <p:spPr>
          <a:xfrm>
            <a:off x="10683689" y="95971"/>
            <a:ext cx="1414395" cy="475529"/>
          </a:xfrm>
          <a:prstGeom prst="rect">
            <a:avLst/>
          </a:prstGeom>
        </p:spPr>
      </p:pic>
    </p:spTree>
    <p:extLst>
      <p:ext uri="{BB962C8B-B14F-4D97-AF65-F5344CB8AC3E}">
        <p14:creationId xmlns:p14="http://schemas.microsoft.com/office/powerpoint/2010/main" val="1885065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4062" y="624156"/>
            <a:ext cx="1565358"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243" y="624156"/>
            <a:ext cx="8177511" cy="5243244"/>
          </a:xfrm>
        </p:spPr>
        <p:txBody>
          <a:bodyPr vert="eaVert"/>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C014DD1E-5D91-48A3-AD6D-45FBA980D106}" type="slidenum">
              <a:rPr lang="en-GB" smtClean="0"/>
              <a:t>‹#›</a:t>
            </a:fld>
            <a:endParaRPr lang="en-GB"/>
          </a:p>
        </p:txBody>
      </p:sp>
      <p:pic>
        <p:nvPicPr>
          <p:cNvPr id="5" name="Picture 4"/>
          <p:cNvPicPr>
            <a:picLocks noChangeAspect="1"/>
          </p:cNvPicPr>
          <p:nvPr userDrawn="1"/>
        </p:nvPicPr>
        <p:blipFill>
          <a:blip r:embed="rId2"/>
          <a:stretch>
            <a:fillRect/>
          </a:stretch>
        </p:blipFill>
        <p:spPr>
          <a:xfrm>
            <a:off x="10683689" y="95971"/>
            <a:ext cx="1414395" cy="475529"/>
          </a:xfrm>
          <a:prstGeom prst="rect">
            <a:avLst/>
          </a:prstGeom>
        </p:spPr>
      </p:pic>
    </p:spTree>
    <p:extLst>
      <p:ext uri="{BB962C8B-B14F-4D97-AF65-F5344CB8AC3E}">
        <p14:creationId xmlns:p14="http://schemas.microsoft.com/office/powerpoint/2010/main" val="796138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lum bright="70000" contrast="-70000"/>
          </a:blip>
          <a:stretch>
            <a:fillRect/>
          </a:stretch>
        </p:blipFill>
        <p:spPr>
          <a:xfrm>
            <a:off x="0" y="0"/>
            <a:ext cx="12188826" cy="6201541"/>
          </a:xfrm>
          <a:prstGeom prst="rect">
            <a:avLst/>
          </a:prstGeom>
        </p:spPr>
      </p:pic>
      <p:sp>
        <p:nvSpPr>
          <p:cNvPr id="2" name="Title 1"/>
          <p:cNvSpPr>
            <a:spLocks noGrp="1"/>
          </p:cNvSpPr>
          <p:nvPr>
            <p:ph type="title"/>
          </p:nvPr>
        </p:nvSpPr>
        <p:spPr>
          <a:xfrm>
            <a:off x="1254026" y="1222953"/>
            <a:ext cx="9610468" cy="2885338"/>
          </a:xfrm>
        </p:spPr>
        <p:txBody>
          <a:bodyPr anchor="b">
            <a:normAutofit/>
          </a:bodyPr>
          <a:lstStyle>
            <a:lvl1pPr algn="r">
              <a:defRPr sz="7198" cap="all" baseline="0">
                <a:solidFill>
                  <a:srgbClr val="004680"/>
                </a:solidFill>
              </a:defRPr>
            </a:lvl1pPr>
          </a:lstStyle>
          <a:p>
            <a:r>
              <a:rPr lang="en-US" dirty="0"/>
              <a:t>Click to edit Master title style</a:t>
            </a:r>
          </a:p>
        </p:txBody>
      </p:sp>
      <p:sp>
        <p:nvSpPr>
          <p:cNvPr id="3" name="Text Placeholder 2"/>
          <p:cNvSpPr>
            <a:spLocks noGrp="1"/>
          </p:cNvSpPr>
          <p:nvPr>
            <p:ph type="body" idx="1"/>
          </p:nvPr>
        </p:nvSpPr>
        <p:spPr>
          <a:xfrm>
            <a:off x="1254026" y="4198958"/>
            <a:ext cx="9610468" cy="1143324"/>
          </a:xfrm>
        </p:spPr>
        <p:txBody>
          <a:bodyPr/>
          <a:lstStyle>
            <a:lvl1pPr marL="0" indent="0" algn="r">
              <a:lnSpc>
                <a:spcPct val="112000"/>
              </a:lnSpc>
              <a:spcBef>
                <a:spcPts val="0"/>
              </a:spcBef>
              <a:spcAft>
                <a:spcPts val="0"/>
              </a:spcAft>
              <a:buNone/>
              <a:defRPr sz="2399">
                <a:solidFill>
                  <a:srgbClr val="004680"/>
                </a:solidFill>
              </a:defRPr>
            </a:lvl1pPr>
            <a:lvl2pPr marL="457063" indent="0">
              <a:buNone/>
              <a:defRPr sz="19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a:xfrm>
            <a:off x="9828123" y="6453386"/>
            <a:ext cx="1595876" cy="404614"/>
          </a:xfrm>
        </p:spPr>
        <p:txBody>
          <a:bodyPr/>
          <a:lstStyle>
            <a:lvl1pPr>
              <a:defRPr>
                <a:solidFill>
                  <a:schemeClr val="tx2"/>
                </a:solidFill>
              </a:defRPr>
            </a:lvl1pPr>
          </a:lstStyle>
          <a:p>
            <a:fld id="{C014DD1E-5D91-48A3-AD6D-45FBA980D106}" type="slidenum">
              <a:rPr lang="en-GB" smtClean="0"/>
              <a:pPr/>
              <a:t>‹#›</a:t>
            </a:fld>
            <a:endParaRPr lang="en-GB"/>
          </a:p>
        </p:txBody>
      </p:sp>
      <p:pic>
        <p:nvPicPr>
          <p:cNvPr id="4" name="Picture 3"/>
          <p:cNvPicPr>
            <a:picLocks noChangeAspect="1"/>
          </p:cNvPicPr>
          <p:nvPr userDrawn="1"/>
        </p:nvPicPr>
        <p:blipFill>
          <a:blip r:embed="rId3" cstate="print"/>
          <a:stretch>
            <a:fillRect/>
          </a:stretch>
        </p:blipFill>
        <p:spPr>
          <a:xfrm>
            <a:off x="10618693" y="260648"/>
            <a:ext cx="1414395" cy="475529"/>
          </a:xfrm>
          <a:prstGeom prst="rect">
            <a:avLst/>
          </a:prstGeom>
        </p:spPr>
      </p:pic>
      <p:cxnSp>
        <p:nvCxnSpPr>
          <p:cNvPr id="9" name="Straight Connector 8"/>
          <p:cNvCxnSpPr/>
          <p:nvPr userDrawn="1"/>
        </p:nvCxnSpPr>
        <p:spPr>
          <a:xfrm>
            <a:off x="0" y="6201541"/>
            <a:ext cx="12188825" cy="0"/>
          </a:xfrm>
          <a:prstGeom prst="line">
            <a:avLst/>
          </a:prstGeom>
          <a:ln w="66675">
            <a:solidFill>
              <a:srgbClr val="004680"/>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userDrawn="1"/>
        </p:nvPicPr>
        <p:blipFill>
          <a:blip r:embed="rId4" cstate="print"/>
          <a:stretch>
            <a:fillRect/>
          </a:stretch>
        </p:blipFill>
        <p:spPr>
          <a:xfrm>
            <a:off x="2998068" y="6289298"/>
            <a:ext cx="5834378" cy="469433"/>
          </a:xfrm>
          <a:prstGeom prst="rect">
            <a:avLst/>
          </a:prstGeom>
          <a:solidFill>
            <a:schemeClr val="tx2"/>
          </a:solidFill>
          <a:ln>
            <a:solidFill>
              <a:srgbClr val="004680"/>
            </a:solidFill>
            <a:bevel/>
          </a:ln>
        </p:spPr>
      </p:pic>
    </p:spTree>
    <p:extLst>
      <p:ext uri="{BB962C8B-B14F-4D97-AF65-F5344CB8AC3E}">
        <p14:creationId xmlns:p14="http://schemas.microsoft.com/office/powerpoint/2010/main" val="312196495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243" y="2286000"/>
            <a:ext cx="4446628"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3704" y="2286000"/>
            <a:ext cx="4446628"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C014DD1E-5D91-48A3-AD6D-45FBA980D106}" type="slidenum">
              <a:rPr lang="en-GB" smtClean="0"/>
              <a:pPr/>
              <a:t>‹#›</a:t>
            </a:fld>
            <a:endParaRPr lang="en-GB"/>
          </a:p>
        </p:txBody>
      </p:sp>
      <p:pic>
        <p:nvPicPr>
          <p:cNvPr id="6" name="Picture 5"/>
          <p:cNvPicPr>
            <a:picLocks noChangeAspect="1"/>
          </p:cNvPicPr>
          <p:nvPr userDrawn="1"/>
        </p:nvPicPr>
        <p:blipFill>
          <a:blip r:embed="rId2" cstate="print"/>
          <a:stretch>
            <a:fillRect/>
          </a:stretch>
        </p:blipFill>
        <p:spPr>
          <a:xfrm>
            <a:off x="10683689" y="95971"/>
            <a:ext cx="1414395" cy="475529"/>
          </a:xfrm>
          <a:prstGeom prst="rect">
            <a:avLst/>
          </a:prstGeom>
        </p:spPr>
      </p:pic>
    </p:spTree>
    <p:extLst>
      <p:ext uri="{BB962C8B-B14F-4D97-AF65-F5344CB8AC3E}">
        <p14:creationId xmlns:p14="http://schemas.microsoft.com/office/powerpoint/2010/main" val="550343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243" y="685800"/>
            <a:ext cx="95987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243" y="2340864"/>
            <a:ext cx="4442827" cy="823912"/>
          </a:xfrm>
        </p:spPr>
        <p:txBody>
          <a:bodyPr anchor="b">
            <a:noAutofit/>
          </a:bodyPr>
          <a:lstStyle>
            <a:lvl1pPr marL="0" indent="0">
              <a:lnSpc>
                <a:spcPct val="84000"/>
              </a:lnSpc>
              <a:spcBef>
                <a:spcPts val="0"/>
              </a:spcBef>
              <a:spcAft>
                <a:spcPts val="0"/>
              </a:spcAft>
              <a:buNone/>
              <a:defRPr sz="2999" b="0" baseline="0">
                <a:solidFill>
                  <a:schemeClr val="tx2"/>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4" name="Content Placeholder 3"/>
          <p:cNvSpPr>
            <a:spLocks noGrp="1"/>
          </p:cNvSpPr>
          <p:nvPr>
            <p:ph sz="half" idx="2"/>
          </p:nvPr>
        </p:nvSpPr>
        <p:spPr>
          <a:xfrm>
            <a:off x="1371243" y="3305208"/>
            <a:ext cx="4442827"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315" y="2340864"/>
            <a:ext cx="4442827" cy="823912"/>
          </a:xfrm>
        </p:spPr>
        <p:txBody>
          <a:bodyPr anchor="b">
            <a:noAutofit/>
          </a:bodyPr>
          <a:lstStyle>
            <a:lvl1pPr marL="0" indent="0">
              <a:lnSpc>
                <a:spcPct val="84000"/>
              </a:lnSpc>
              <a:spcBef>
                <a:spcPts val="0"/>
              </a:spcBef>
              <a:spcAft>
                <a:spcPts val="0"/>
              </a:spcAft>
              <a:buNone/>
              <a:defRPr sz="2999" b="0" baseline="0">
                <a:solidFill>
                  <a:schemeClr val="tx2"/>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23315" y="3305208"/>
            <a:ext cx="4442827"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C014DD1E-5D91-48A3-AD6D-45FBA980D106}" type="slidenum">
              <a:rPr lang="en-GB" smtClean="0"/>
              <a:pPr/>
              <a:t>‹#›</a:t>
            </a:fld>
            <a:endParaRPr lang="en-GB"/>
          </a:p>
        </p:txBody>
      </p:sp>
      <p:pic>
        <p:nvPicPr>
          <p:cNvPr id="8" name="Picture 7"/>
          <p:cNvPicPr>
            <a:picLocks noChangeAspect="1"/>
          </p:cNvPicPr>
          <p:nvPr userDrawn="1"/>
        </p:nvPicPr>
        <p:blipFill>
          <a:blip r:embed="rId2" cstate="print"/>
          <a:stretch>
            <a:fillRect/>
          </a:stretch>
        </p:blipFill>
        <p:spPr>
          <a:xfrm>
            <a:off x="10683689" y="95971"/>
            <a:ext cx="1414395" cy="475529"/>
          </a:xfrm>
          <a:prstGeom prst="rect">
            <a:avLst/>
          </a:prstGeom>
        </p:spPr>
      </p:pic>
    </p:spTree>
    <p:extLst>
      <p:ext uri="{BB962C8B-B14F-4D97-AF65-F5344CB8AC3E}">
        <p14:creationId xmlns:p14="http://schemas.microsoft.com/office/powerpoint/2010/main" val="1572301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C014DD1E-5D91-48A3-AD6D-45FBA980D106}" type="slidenum">
              <a:rPr lang="en-GB" smtClean="0"/>
              <a:pPr/>
              <a:t>‹#›</a:t>
            </a:fld>
            <a:endParaRPr lang="en-GB"/>
          </a:p>
        </p:txBody>
      </p:sp>
      <p:pic>
        <p:nvPicPr>
          <p:cNvPr id="7" name="Picture 6"/>
          <p:cNvPicPr>
            <a:picLocks noChangeAspect="1"/>
          </p:cNvPicPr>
          <p:nvPr userDrawn="1"/>
        </p:nvPicPr>
        <p:blipFill>
          <a:blip r:embed="rId2" cstate="print"/>
          <a:stretch>
            <a:fillRect/>
          </a:stretch>
        </p:blipFill>
        <p:spPr>
          <a:xfrm>
            <a:off x="10683689" y="95971"/>
            <a:ext cx="1414395" cy="475529"/>
          </a:xfrm>
          <a:prstGeom prst="rect">
            <a:avLst/>
          </a:prstGeom>
        </p:spPr>
      </p:pic>
    </p:spTree>
    <p:extLst>
      <p:ext uri="{BB962C8B-B14F-4D97-AF65-F5344CB8AC3E}">
        <p14:creationId xmlns:p14="http://schemas.microsoft.com/office/powerpoint/2010/main" val="1580551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0486900" y="6414532"/>
            <a:ext cx="1595876" cy="404614"/>
          </a:xfrm>
        </p:spPr>
        <p:txBody>
          <a:bodyPr/>
          <a:lstStyle/>
          <a:p>
            <a:fld id="{C014DD1E-5D91-48A3-AD6D-45FBA980D106}" type="slidenum">
              <a:rPr lang="en-GB" smtClean="0"/>
              <a:pPr/>
              <a:t>‹#›</a:t>
            </a:fld>
            <a:endParaRPr lang="en-GB"/>
          </a:p>
        </p:txBody>
      </p:sp>
      <p:pic>
        <p:nvPicPr>
          <p:cNvPr id="3" name="Picture 2"/>
          <p:cNvPicPr>
            <a:picLocks noChangeAspect="1"/>
          </p:cNvPicPr>
          <p:nvPr userDrawn="1"/>
        </p:nvPicPr>
        <p:blipFill>
          <a:blip r:embed="rId2" cstate="print"/>
          <a:stretch>
            <a:fillRect/>
          </a:stretch>
        </p:blipFill>
        <p:spPr>
          <a:xfrm>
            <a:off x="10683689" y="95971"/>
            <a:ext cx="1414395" cy="475529"/>
          </a:xfrm>
          <a:prstGeom prst="rect">
            <a:avLst/>
          </a:prstGeom>
        </p:spPr>
      </p:pic>
    </p:spTree>
    <p:extLst>
      <p:ext uri="{BB962C8B-B14F-4D97-AF65-F5344CB8AC3E}">
        <p14:creationId xmlns:p14="http://schemas.microsoft.com/office/powerpoint/2010/main" val="1085796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5" name="TextBox 4"/>
          <p:cNvSpPr txBox="1"/>
          <p:nvPr userDrawn="1"/>
        </p:nvSpPr>
        <p:spPr>
          <a:xfrm>
            <a:off x="1295128" y="2505902"/>
            <a:ext cx="9790538" cy="1169551"/>
          </a:xfrm>
          <a:prstGeom prst="rect">
            <a:avLst/>
          </a:prstGeom>
          <a:noFill/>
        </p:spPr>
        <p:txBody>
          <a:bodyPr wrap="square" rtlCol="0">
            <a:spAutoFit/>
          </a:bodyPr>
          <a:lstStyle/>
          <a:p>
            <a:pPr algn="ctr"/>
            <a:r>
              <a:rPr lang="de-DE" sz="1800" kern="1200" dirty="0">
                <a:solidFill>
                  <a:schemeClr val="tx1"/>
                </a:solidFill>
                <a:effectLst/>
                <a:latin typeface="+mn-lt"/>
                <a:ea typeface="+mn-ea"/>
                <a:cs typeface="+mn-cs"/>
              </a:rPr>
              <a:t>Dieses Lernmodul wurde entwickelt im Rahmen des Erasmus+ KA2-Projekts</a:t>
            </a:r>
          </a:p>
          <a:p>
            <a:pPr algn="ctr"/>
            <a:r>
              <a:rPr lang="en-US" sz="1800" b="1" dirty="0"/>
              <a:t>INTERCULTURAL CARE IN THE SOCIAL AND HEALTHCARE SECTOR (I-CARE)</a:t>
            </a:r>
          </a:p>
          <a:p>
            <a:pPr algn="ctr"/>
            <a:r>
              <a:rPr lang="de-DE" sz="1800" b="0" i="0" kern="1200" baseline="0" dirty="0">
                <a:solidFill>
                  <a:schemeClr val="tx1"/>
                </a:solidFill>
                <a:effectLst/>
                <a:latin typeface="+mn-lt"/>
                <a:ea typeface="+mn-ea"/>
                <a:cs typeface="+mn-cs"/>
              </a:rPr>
              <a:t>und wird mit Unterstützung der Europäischen Kommission gefördert.</a:t>
            </a:r>
            <a:endParaRPr lang="en-GB" sz="1800" kern="1200" dirty="0">
              <a:solidFill>
                <a:schemeClr val="tx1"/>
              </a:solidFill>
              <a:effectLst/>
              <a:latin typeface="+mn-lt"/>
              <a:ea typeface="+mn-ea"/>
              <a:cs typeface="+mn-cs"/>
            </a:endParaRPr>
          </a:p>
          <a:p>
            <a:pPr algn="just"/>
            <a:endParaRPr lang="en-GB" sz="1600" kern="1200" dirty="0">
              <a:solidFill>
                <a:schemeClr val="tx1"/>
              </a:solidFill>
              <a:effectLst/>
              <a:latin typeface="+mn-lt"/>
              <a:ea typeface="+mn-ea"/>
              <a:cs typeface="+mn-cs"/>
            </a:endParaRPr>
          </a:p>
        </p:txBody>
      </p:sp>
      <p:pic>
        <p:nvPicPr>
          <p:cNvPr id="2" name="Picture 1"/>
          <p:cNvPicPr>
            <a:picLocks noChangeAspect="1"/>
          </p:cNvPicPr>
          <p:nvPr userDrawn="1"/>
        </p:nvPicPr>
        <p:blipFill>
          <a:blip r:embed="rId2" cstate="print"/>
          <a:stretch>
            <a:fillRect/>
          </a:stretch>
        </p:blipFill>
        <p:spPr>
          <a:xfrm>
            <a:off x="10255476" y="188640"/>
            <a:ext cx="1660379" cy="487722"/>
          </a:xfrm>
          <a:prstGeom prst="rect">
            <a:avLst/>
          </a:prstGeom>
        </p:spPr>
      </p:pic>
      <p:sp>
        <p:nvSpPr>
          <p:cNvPr id="3" name="TextBox 2"/>
          <p:cNvSpPr txBox="1"/>
          <p:nvPr userDrawn="1"/>
        </p:nvSpPr>
        <p:spPr>
          <a:xfrm>
            <a:off x="3298539" y="4797152"/>
            <a:ext cx="5783717" cy="923330"/>
          </a:xfrm>
          <a:prstGeom prst="rect">
            <a:avLst/>
          </a:prstGeom>
          <a:noFill/>
        </p:spPr>
        <p:txBody>
          <a:bodyPr wrap="squar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lang="de-DE" sz="1800" i="1" kern="1200" dirty="0">
                <a:solidFill>
                  <a:schemeClr val="tx1"/>
                </a:solidFill>
                <a:effectLst/>
                <a:latin typeface="+mn-lt"/>
                <a:ea typeface="+mn-ea"/>
                <a:cs typeface="+mn-cs"/>
              </a:rPr>
              <a:t>Die Verantwortung für den Inhalt dieser Veröffentlichung tragen allein die Verfasser; die Kommission haftet nicht für die weitere Verwendung der darin enthaltenen Angaben.</a:t>
            </a:r>
          </a:p>
        </p:txBody>
      </p:sp>
      <p:sp>
        <p:nvSpPr>
          <p:cNvPr id="7" name="Slide Number Placeholder 3"/>
          <p:cNvSpPr>
            <a:spLocks noGrp="1"/>
          </p:cNvSpPr>
          <p:nvPr>
            <p:ph type="sldNum" sz="quarter" idx="12"/>
          </p:nvPr>
        </p:nvSpPr>
        <p:spPr>
          <a:xfrm>
            <a:off x="10486900" y="6414532"/>
            <a:ext cx="1595876" cy="404614"/>
          </a:xfrm>
        </p:spPr>
        <p:txBody>
          <a:bodyPr/>
          <a:lstStyle/>
          <a:p>
            <a:fld id="{C014DD1E-5D91-48A3-AD6D-45FBA980D106}" type="slidenum">
              <a:rPr lang="en-GB" smtClean="0"/>
              <a:pPr/>
              <a:t>‹#›</a:t>
            </a:fld>
            <a:endParaRPr lang="en-GB"/>
          </a:p>
        </p:txBody>
      </p:sp>
    </p:spTree>
    <p:extLst>
      <p:ext uri="{BB962C8B-B14F-4D97-AF65-F5344CB8AC3E}">
        <p14:creationId xmlns:p14="http://schemas.microsoft.com/office/powerpoint/2010/main" val="1445627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userDrawn="1"/>
        </p:nvSpPr>
        <p:spPr>
          <a:xfrm>
            <a:off x="0" y="376"/>
            <a:ext cx="5302139" cy="6857624"/>
          </a:xfrm>
          <a:prstGeom prst="rect">
            <a:avLst/>
          </a:prstGeom>
          <a:solidFill>
            <a:srgbClr val="00468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711" y="685800"/>
            <a:ext cx="3854716" cy="2157884"/>
          </a:xfrm>
        </p:spPr>
        <p:txBody>
          <a:bodyPr anchor="t">
            <a:noAutofit/>
          </a:bodyPr>
          <a:lstStyle>
            <a:lvl1pPr>
              <a:lnSpc>
                <a:spcPct val="84000"/>
              </a:lnSpc>
              <a:defRPr sz="4799" baseline="0">
                <a:solidFill>
                  <a:schemeClr val="bg2"/>
                </a:solidFill>
              </a:defRPr>
            </a:lvl1pPr>
          </a:lstStyle>
          <a:p>
            <a:r>
              <a:rPr lang="en-US" dirty="0"/>
              <a:t>Click to edit Master title style</a:t>
            </a:r>
          </a:p>
        </p:txBody>
      </p:sp>
      <p:sp>
        <p:nvSpPr>
          <p:cNvPr id="3" name="Content Placeholder 2"/>
          <p:cNvSpPr>
            <a:spLocks noGrp="1"/>
          </p:cNvSpPr>
          <p:nvPr>
            <p:ph idx="1"/>
          </p:nvPr>
        </p:nvSpPr>
        <p:spPr>
          <a:xfrm>
            <a:off x="6254391" y="685801"/>
            <a:ext cx="5210723" cy="5175250"/>
          </a:xfrm>
        </p:spPr>
        <p:txBody>
          <a:bodyPr/>
          <a:lstStyle>
            <a:lvl1pPr>
              <a:defRPr sz="1999">
                <a:solidFill>
                  <a:schemeClr val="tx2"/>
                </a:solidFill>
              </a:defRPr>
            </a:lvl1pPr>
            <a:lvl2pPr>
              <a:defRPr sz="1999">
                <a:solidFill>
                  <a:schemeClr val="tx2"/>
                </a:solidFill>
              </a:defRPr>
            </a:lvl2pPr>
            <a:lvl3pPr>
              <a:defRPr sz="1799">
                <a:solidFill>
                  <a:schemeClr val="tx2"/>
                </a:solidFill>
              </a:defRPr>
            </a:lvl3pPr>
            <a:lvl4pPr>
              <a:defRPr sz="1799">
                <a:solidFill>
                  <a:schemeClr val="tx2"/>
                </a:solidFill>
              </a:defRPr>
            </a:lvl4pPr>
            <a:lvl5pPr>
              <a:defRPr sz="1600">
                <a:solidFill>
                  <a:schemeClr val="tx2"/>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723711" y="2856344"/>
            <a:ext cx="3854716" cy="3011056"/>
          </a:xfrm>
        </p:spPr>
        <p:txBody>
          <a:bodyPr/>
          <a:lstStyle>
            <a:lvl1pPr marL="0" indent="0">
              <a:lnSpc>
                <a:spcPct val="113000"/>
              </a:lnSpc>
              <a:spcBef>
                <a:spcPts val="0"/>
              </a:spcBef>
              <a:spcAft>
                <a:spcPts val="1500"/>
              </a:spcAft>
              <a:buNone/>
              <a:defRPr sz="1600">
                <a:solidFill>
                  <a:schemeClr val="bg2"/>
                </a:solidFill>
              </a:defRPr>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dirty="0"/>
              <a:t>Click to edit Master text styles</a:t>
            </a:r>
          </a:p>
        </p:txBody>
      </p:sp>
      <p:sp>
        <p:nvSpPr>
          <p:cNvPr id="7" name="Slide Number Placeholder 6"/>
          <p:cNvSpPr>
            <a:spLocks noGrp="1"/>
          </p:cNvSpPr>
          <p:nvPr>
            <p:ph type="sldNum" sz="quarter" idx="12"/>
          </p:nvPr>
        </p:nvSpPr>
        <p:spPr>
          <a:xfrm>
            <a:off x="10548586" y="6420976"/>
            <a:ext cx="1595876" cy="404614"/>
          </a:xfrm>
        </p:spPr>
        <p:txBody>
          <a:bodyPr/>
          <a:lstStyle>
            <a:lvl1pPr>
              <a:defRPr>
                <a:solidFill>
                  <a:schemeClr val="tx2"/>
                </a:solidFill>
              </a:defRPr>
            </a:lvl1pPr>
          </a:lstStyle>
          <a:p>
            <a:fld id="{C014DD1E-5D91-48A3-AD6D-45FBA980D106}" type="slidenum">
              <a:rPr lang="en-GB" smtClean="0"/>
              <a:pPr/>
              <a:t>‹#›</a:t>
            </a:fld>
            <a:endParaRPr lang="en-GB"/>
          </a:p>
        </p:txBody>
      </p:sp>
      <p:sp>
        <p:nvSpPr>
          <p:cNvPr id="9" name="Rectangle 8"/>
          <p:cNvSpPr/>
          <p:nvPr/>
        </p:nvSpPr>
        <p:spPr>
          <a:xfrm>
            <a:off x="5302139" y="376"/>
            <a:ext cx="22854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1" name="Picture 10"/>
          <p:cNvPicPr>
            <a:picLocks noChangeAspect="1"/>
          </p:cNvPicPr>
          <p:nvPr userDrawn="1"/>
        </p:nvPicPr>
        <p:blipFill>
          <a:blip r:embed="rId2" cstate="print"/>
          <a:stretch>
            <a:fillRect/>
          </a:stretch>
        </p:blipFill>
        <p:spPr>
          <a:xfrm>
            <a:off x="10683689" y="95971"/>
            <a:ext cx="1414395" cy="475529"/>
          </a:xfrm>
          <a:prstGeom prst="rect">
            <a:avLst/>
          </a:prstGeom>
        </p:spPr>
      </p:pic>
      <p:pic>
        <p:nvPicPr>
          <p:cNvPr id="12" name="Picture 11"/>
          <p:cNvPicPr>
            <a:picLocks noChangeAspect="1"/>
          </p:cNvPicPr>
          <p:nvPr userDrawn="1"/>
        </p:nvPicPr>
        <p:blipFill>
          <a:blip r:embed="rId3" cstate="print"/>
          <a:stretch>
            <a:fillRect/>
          </a:stretch>
        </p:blipFill>
        <p:spPr>
          <a:xfrm>
            <a:off x="5806800" y="6309320"/>
            <a:ext cx="5531612" cy="445073"/>
          </a:xfrm>
          <a:prstGeom prst="rect">
            <a:avLst/>
          </a:prstGeom>
        </p:spPr>
      </p:pic>
    </p:spTree>
    <p:extLst>
      <p:ext uri="{BB962C8B-B14F-4D97-AF65-F5344CB8AC3E}">
        <p14:creationId xmlns:p14="http://schemas.microsoft.com/office/powerpoint/2010/main" val="531573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243" y="685800"/>
            <a:ext cx="95987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243" y="2286000"/>
            <a:ext cx="9598700" cy="35814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0592949" y="6431926"/>
            <a:ext cx="1595876" cy="404614"/>
          </a:xfrm>
          <a:prstGeom prst="rect">
            <a:avLst/>
          </a:prstGeom>
        </p:spPr>
        <p:txBody>
          <a:bodyPr vert="horz" lIns="91440" tIns="45720" rIns="91440" bIns="45720" rtlCol="0" anchor="ctr"/>
          <a:lstStyle>
            <a:lvl1pPr algn="r">
              <a:defRPr sz="1200" baseline="0">
                <a:solidFill>
                  <a:schemeClr val="tx2"/>
                </a:solidFill>
              </a:defRPr>
            </a:lvl1pPr>
          </a:lstStyle>
          <a:p>
            <a:fld id="{C014DD1E-5D91-48A3-AD6D-45FBA980D106}" type="slidenum">
              <a:rPr lang="en-GB" smtClean="0"/>
              <a:pPr/>
              <a:t>‹#›</a:t>
            </a:fld>
            <a:endParaRPr lang="en-GB"/>
          </a:p>
        </p:txBody>
      </p:sp>
      <p:sp>
        <p:nvSpPr>
          <p:cNvPr id="9" name="Rectangle 8"/>
          <p:cNvSpPr/>
          <p:nvPr/>
        </p:nvSpPr>
        <p:spPr>
          <a:xfrm>
            <a:off x="477971" y="376"/>
            <a:ext cx="22854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Picture 4"/>
          <p:cNvPicPr>
            <a:picLocks noChangeAspect="1"/>
          </p:cNvPicPr>
          <p:nvPr userDrawn="1"/>
        </p:nvPicPr>
        <p:blipFill>
          <a:blip r:embed="rId14" cstate="print"/>
          <a:stretch>
            <a:fillRect/>
          </a:stretch>
        </p:blipFill>
        <p:spPr>
          <a:xfrm>
            <a:off x="702319" y="6237312"/>
            <a:ext cx="2255716" cy="640135"/>
          </a:xfrm>
          <a:prstGeom prst="rect">
            <a:avLst/>
          </a:prstGeom>
        </p:spPr>
      </p:pic>
      <p:pic>
        <p:nvPicPr>
          <p:cNvPr id="4" name="Picture 3"/>
          <p:cNvPicPr>
            <a:picLocks noChangeAspect="1"/>
          </p:cNvPicPr>
          <p:nvPr userDrawn="1"/>
        </p:nvPicPr>
        <p:blipFill>
          <a:blip r:embed="rId15" cstate="print">
            <a:clrChange>
              <a:clrFrom>
                <a:srgbClr val="D0E2DA"/>
              </a:clrFrom>
              <a:clrTo>
                <a:srgbClr val="D0E2DA">
                  <a:alpha val="0"/>
                </a:srgbClr>
              </a:clrTo>
            </a:clrChange>
          </a:blip>
          <a:stretch>
            <a:fillRect/>
          </a:stretch>
        </p:blipFill>
        <p:spPr>
          <a:xfrm>
            <a:off x="3790157" y="6350299"/>
            <a:ext cx="5832648" cy="469230"/>
          </a:xfrm>
          <a:prstGeom prst="rect">
            <a:avLst/>
          </a:prstGeom>
        </p:spPr>
      </p:pic>
    </p:spTree>
    <p:extLst>
      <p:ext uri="{BB962C8B-B14F-4D97-AF65-F5344CB8AC3E}">
        <p14:creationId xmlns:p14="http://schemas.microsoft.com/office/powerpoint/2010/main" val="1506807307"/>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80" r:id="rId8"/>
    <p:sldLayoutId id="2147483776" r:id="rId9"/>
    <p:sldLayoutId id="2147483777" r:id="rId10"/>
    <p:sldLayoutId id="2147483778" r:id="rId11"/>
    <p:sldLayoutId id="214748377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126" rtl="0" eaLnBrk="1" latinLnBrk="0" hangingPunct="1">
        <a:lnSpc>
          <a:spcPct val="89000"/>
        </a:lnSpc>
        <a:spcBef>
          <a:spcPct val="0"/>
        </a:spcBef>
        <a:buNone/>
        <a:defRPr sz="4399" kern="1200" baseline="0">
          <a:solidFill>
            <a:schemeClr val="tx2"/>
          </a:solidFill>
          <a:latin typeface="+mj-lt"/>
          <a:ea typeface="+mj-ea"/>
          <a:cs typeface="+mj-cs"/>
        </a:defRPr>
      </a:lvl1pPr>
    </p:titleStyle>
    <p:bodyStyle>
      <a:lvl1pPr marL="383933" indent="-383933" algn="l" defTabSz="914126" rtl="0" eaLnBrk="1" latinLnBrk="0" hangingPunct="1">
        <a:lnSpc>
          <a:spcPct val="94000"/>
        </a:lnSpc>
        <a:spcBef>
          <a:spcPts val="1000"/>
        </a:spcBef>
        <a:spcAft>
          <a:spcPts val="200"/>
        </a:spcAft>
        <a:buFont typeface="Franklin Gothic Book" panose="020B0503020102020204" pitchFamily="34" charset="0"/>
        <a:buChar char="■"/>
        <a:defRPr sz="1999" kern="1200" baseline="0">
          <a:solidFill>
            <a:schemeClr val="tx2"/>
          </a:solidFill>
          <a:latin typeface="+mn-lt"/>
          <a:ea typeface="+mn-ea"/>
          <a:cs typeface="+mn-cs"/>
        </a:defRPr>
      </a:lvl1pPr>
      <a:lvl2pPr marL="914126" indent="-383933" algn="l" defTabSz="914126" rtl="0" eaLnBrk="1" latinLnBrk="0" hangingPunct="1">
        <a:lnSpc>
          <a:spcPct val="94000"/>
        </a:lnSpc>
        <a:spcBef>
          <a:spcPts val="500"/>
        </a:spcBef>
        <a:spcAft>
          <a:spcPts val="200"/>
        </a:spcAft>
        <a:buFont typeface="Franklin Gothic Book" panose="020B0503020102020204" pitchFamily="34" charset="0"/>
        <a:buChar char="–"/>
        <a:defRPr sz="1999" i="1" kern="1200" baseline="0">
          <a:solidFill>
            <a:schemeClr val="tx2"/>
          </a:solidFill>
          <a:latin typeface="+mn-lt"/>
          <a:ea typeface="+mn-ea"/>
          <a:cs typeface="+mn-cs"/>
        </a:defRPr>
      </a:lvl2pPr>
      <a:lvl3pPr marL="1371189" indent="-383933" algn="l" defTabSz="914126" rtl="0" eaLnBrk="1" latinLnBrk="0" hangingPunct="1">
        <a:lnSpc>
          <a:spcPct val="94000"/>
        </a:lnSpc>
        <a:spcBef>
          <a:spcPts val="500"/>
        </a:spcBef>
        <a:spcAft>
          <a:spcPts val="200"/>
        </a:spcAft>
        <a:buFont typeface="Franklin Gothic Book" panose="020B0503020102020204" pitchFamily="34" charset="0"/>
        <a:buChar char="■"/>
        <a:defRPr sz="1799" kern="1200" baseline="0">
          <a:solidFill>
            <a:schemeClr val="tx2"/>
          </a:solidFill>
          <a:latin typeface="+mn-lt"/>
          <a:ea typeface="+mn-ea"/>
          <a:cs typeface="+mn-cs"/>
        </a:defRPr>
      </a:lvl3pPr>
      <a:lvl4pPr marL="1828251" indent="-383933" algn="l" defTabSz="914126" rtl="0" eaLnBrk="1" latinLnBrk="0" hangingPunct="1">
        <a:lnSpc>
          <a:spcPct val="94000"/>
        </a:lnSpc>
        <a:spcBef>
          <a:spcPts val="500"/>
        </a:spcBef>
        <a:spcAft>
          <a:spcPts val="200"/>
        </a:spcAft>
        <a:buFont typeface="Franklin Gothic Book" panose="020B0503020102020204" pitchFamily="34" charset="0"/>
        <a:buChar char="–"/>
        <a:defRPr sz="1799" i="1" kern="1200" baseline="0">
          <a:solidFill>
            <a:schemeClr val="tx2"/>
          </a:solidFill>
          <a:latin typeface="+mn-lt"/>
          <a:ea typeface="+mn-ea"/>
          <a:cs typeface="+mn-cs"/>
        </a:defRPr>
      </a:lvl4pPr>
      <a:lvl5pPr marL="2285314" indent="-383933" algn="l" defTabSz="914126"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2377" indent="-383933" algn="l" defTabSz="914126"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199440"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6503"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3566"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68">
          <p15:clr>
            <a:srgbClr val="F26B43"/>
          </p15:clr>
        </p15:guide>
        <p15:guide id="2" orient="horz" pos="1440">
          <p15:clr>
            <a:srgbClr val="F26B43"/>
          </p15:clr>
        </p15:guide>
        <p15:guide id="3" orient="horz" pos="3696">
          <p15:clr>
            <a:srgbClr val="F26B43"/>
          </p15:clr>
        </p15:guide>
        <p15:guide id="4" orient="horz" pos="432">
          <p15:clr>
            <a:srgbClr val="F26B43"/>
          </p15:clr>
        </p15:guide>
        <p15:guide id="5" orient="horz" pos="1512">
          <p15:clr>
            <a:srgbClr val="F26B43"/>
          </p15:clr>
        </p15:guide>
        <p15:guide id="6" pos="6912">
          <p15:clr>
            <a:srgbClr val="F26B43"/>
          </p15:clr>
        </p15:guide>
        <p15:guide id="7" pos="936">
          <p15:clr>
            <a:srgbClr val="F26B43"/>
          </p15:clr>
        </p15:guide>
        <p15:guide id="8" pos="86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243" y="685800"/>
            <a:ext cx="95987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243" y="2286000"/>
            <a:ext cx="9598700" cy="35814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0592949" y="6431926"/>
            <a:ext cx="1595876" cy="404614"/>
          </a:xfrm>
          <a:prstGeom prst="rect">
            <a:avLst/>
          </a:prstGeom>
        </p:spPr>
        <p:txBody>
          <a:bodyPr vert="horz" lIns="91440" tIns="45720" rIns="91440" bIns="45720" rtlCol="0" anchor="ctr"/>
          <a:lstStyle>
            <a:lvl1pPr algn="r">
              <a:defRPr sz="1200" baseline="0">
                <a:solidFill>
                  <a:schemeClr val="tx2"/>
                </a:solidFill>
              </a:defRPr>
            </a:lvl1pPr>
          </a:lstStyle>
          <a:p>
            <a:fld id="{C014DD1E-5D91-48A3-AD6D-45FBA980D106}" type="slidenum">
              <a:rPr lang="en-GB" smtClean="0"/>
              <a:pPr/>
              <a:t>‹#›</a:t>
            </a:fld>
            <a:endParaRPr lang="en-GB"/>
          </a:p>
        </p:txBody>
      </p:sp>
      <p:sp>
        <p:nvSpPr>
          <p:cNvPr id="9" name="Rectangle 8" title="Side bar"/>
          <p:cNvSpPr/>
          <p:nvPr/>
        </p:nvSpPr>
        <p:spPr>
          <a:xfrm>
            <a:off x="477971" y="376"/>
            <a:ext cx="22854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Picture 4"/>
          <p:cNvPicPr>
            <a:picLocks noChangeAspect="1"/>
          </p:cNvPicPr>
          <p:nvPr userDrawn="1"/>
        </p:nvPicPr>
        <p:blipFill>
          <a:blip r:embed="rId14"/>
          <a:stretch>
            <a:fillRect/>
          </a:stretch>
        </p:blipFill>
        <p:spPr>
          <a:xfrm>
            <a:off x="702319" y="6237312"/>
            <a:ext cx="2255716" cy="640135"/>
          </a:xfrm>
          <a:prstGeom prst="rect">
            <a:avLst/>
          </a:prstGeom>
        </p:spPr>
      </p:pic>
      <p:pic>
        <p:nvPicPr>
          <p:cNvPr id="4" name="Picture 3"/>
          <p:cNvPicPr>
            <a:picLocks noChangeAspect="1"/>
          </p:cNvPicPr>
          <p:nvPr userDrawn="1"/>
        </p:nvPicPr>
        <p:blipFill>
          <a:blip r:embed="rId15">
            <a:clrChange>
              <a:clrFrom>
                <a:srgbClr val="D0E2DA"/>
              </a:clrFrom>
              <a:clrTo>
                <a:srgbClr val="D0E2DA">
                  <a:alpha val="0"/>
                </a:srgbClr>
              </a:clrTo>
            </a:clrChange>
          </a:blip>
          <a:stretch>
            <a:fillRect/>
          </a:stretch>
        </p:blipFill>
        <p:spPr>
          <a:xfrm>
            <a:off x="3790157" y="6350299"/>
            <a:ext cx="5832648" cy="469230"/>
          </a:xfrm>
          <a:prstGeom prst="rect">
            <a:avLst/>
          </a:prstGeom>
        </p:spPr>
      </p:pic>
    </p:spTree>
    <p:extLst>
      <p:ext uri="{BB962C8B-B14F-4D97-AF65-F5344CB8AC3E}">
        <p14:creationId xmlns:p14="http://schemas.microsoft.com/office/powerpoint/2010/main" val="94642446"/>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 id="2147483793"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126" rtl="0" eaLnBrk="1" latinLnBrk="0" hangingPunct="1">
        <a:lnSpc>
          <a:spcPct val="89000"/>
        </a:lnSpc>
        <a:spcBef>
          <a:spcPct val="0"/>
        </a:spcBef>
        <a:buNone/>
        <a:defRPr sz="4399" kern="1200" baseline="0">
          <a:solidFill>
            <a:schemeClr val="tx2"/>
          </a:solidFill>
          <a:latin typeface="+mj-lt"/>
          <a:ea typeface="+mj-ea"/>
          <a:cs typeface="+mj-cs"/>
        </a:defRPr>
      </a:lvl1pPr>
    </p:titleStyle>
    <p:bodyStyle>
      <a:lvl1pPr marL="383933" indent="-383933" algn="l" defTabSz="914126" rtl="0" eaLnBrk="1" latinLnBrk="0" hangingPunct="1">
        <a:lnSpc>
          <a:spcPct val="94000"/>
        </a:lnSpc>
        <a:spcBef>
          <a:spcPts val="1000"/>
        </a:spcBef>
        <a:spcAft>
          <a:spcPts val="200"/>
        </a:spcAft>
        <a:buFont typeface="Franklin Gothic Book" panose="020B0503020102020204" pitchFamily="34" charset="0"/>
        <a:buChar char="■"/>
        <a:defRPr sz="1999" kern="1200" baseline="0">
          <a:solidFill>
            <a:schemeClr val="tx2"/>
          </a:solidFill>
          <a:latin typeface="+mn-lt"/>
          <a:ea typeface="+mn-ea"/>
          <a:cs typeface="+mn-cs"/>
        </a:defRPr>
      </a:lvl1pPr>
      <a:lvl2pPr marL="914126" indent="-383933" algn="l" defTabSz="914126" rtl="0" eaLnBrk="1" latinLnBrk="0" hangingPunct="1">
        <a:lnSpc>
          <a:spcPct val="94000"/>
        </a:lnSpc>
        <a:spcBef>
          <a:spcPts val="500"/>
        </a:spcBef>
        <a:spcAft>
          <a:spcPts val="200"/>
        </a:spcAft>
        <a:buFont typeface="Franklin Gothic Book" panose="020B0503020102020204" pitchFamily="34" charset="0"/>
        <a:buChar char="–"/>
        <a:defRPr sz="1999" i="1" kern="1200" baseline="0">
          <a:solidFill>
            <a:schemeClr val="tx2"/>
          </a:solidFill>
          <a:latin typeface="+mn-lt"/>
          <a:ea typeface="+mn-ea"/>
          <a:cs typeface="+mn-cs"/>
        </a:defRPr>
      </a:lvl2pPr>
      <a:lvl3pPr marL="1371189" indent="-383933" algn="l" defTabSz="914126" rtl="0" eaLnBrk="1" latinLnBrk="0" hangingPunct="1">
        <a:lnSpc>
          <a:spcPct val="94000"/>
        </a:lnSpc>
        <a:spcBef>
          <a:spcPts val="500"/>
        </a:spcBef>
        <a:spcAft>
          <a:spcPts val="200"/>
        </a:spcAft>
        <a:buFont typeface="Franklin Gothic Book" panose="020B0503020102020204" pitchFamily="34" charset="0"/>
        <a:buChar char="■"/>
        <a:defRPr sz="1799" kern="1200" baseline="0">
          <a:solidFill>
            <a:schemeClr val="tx2"/>
          </a:solidFill>
          <a:latin typeface="+mn-lt"/>
          <a:ea typeface="+mn-ea"/>
          <a:cs typeface="+mn-cs"/>
        </a:defRPr>
      </a:lvl3pPr>
      <a:lvl4pPr marL="1828251" indent="-383933" algn="l" defTabSz="914126" rtl="0" eaLnBrk="1" latinLnBrk="0" hangingPunct="1">
        <a:lnSpc>
          <a:spcPct val="94000"/>
        </a:lnSpc>
        <a:spcBef>
          <a:spcPts val="500"/>
        </a:spcBef>
        <a:spcAft>
          <a:spcPts val="200"/>
        </a:spcAft>
        <a:buFont typeface="Franklin Gothic Book" panose="020B0503020102020204" pitchFamily="34" charset="0"/>
        <a:buChar char="–"/>
        <a:defRPr sz="1799" i="1" kern="1200" baseline="0">
          <a:solidFill>
            <a:schemeClr val="tx2"/>
          </a:solidFill>
          <a:latin typeface="+mn-lt"/>
          <a:ea typeface="+mn-ea"/>
          <a:cs typeface="+mn-cs"/>
        </a:defRPr>
      </a:lvl4pPr>
      <a:lvl5pPr marL="2285314" indent="-383933" algn="l" defTabSz="914126"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2377" indent="-383933" algn="l" defTabSz="914126"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199440"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6503"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3566"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68">
          <p15:clr>
            <a:srgbClr val="F26B43"/>
          </p15:clr>
        </p15:guide>
        <p15:guide id="2" orient="horz" pos="1440">
          <p15:clr>
            <a:srgbClr val="F26B43"/>
          </p15:clr>
        </p15:guide>
        <p15:guide id="3" orient="horz" pos="3696">
          <p15:clr>
            <a:srgbClr val="F26B43"/>
          </p15:clr>
        </p15:guide>
        <p15:guide id="4" orient="horz" pos="432">
          <p15:clr>
            <a:srgbClr val="F26B43"/>
          </p15:clr>
        </p15:guide>
        <p15:guide id="5" orient="horz" pos="1512">
          <p15:clr>
            <a:srgbClr val="F26B43"/>
          </p15:clr>
        </p15:guide>
        <p15:guide id="6" pos="6912">
          <p15:clr>
            <a:srgbClr val="F26B43"/>
          </p15:clr>
        </p15:guide>
        <p15:guide id="7" pos="936">
          <p15:clr>
            <a:srgbClr val="F26B43"/>
          </p15:clr>
        </p15:guide>
        <p15:guide id="8"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jpeg"/><Relationship Id="rId9" Type="http://schemas.openxmlformats.org/officeDocument/2006/relationships/image" Target="../media/image2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hyperlink" Target="https://integration.haus-der-kleinen-forscher.de/themen/sprachfoerderung/6-mythen-zur-sprachentwicklung"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de-DE" sz="4800" dirty="0"/>
              <a:t>Schwangerschaft, Kindheit, Elternschaft und Familienstrukturen
</a:t>
            </a:r>
            <a:endParaRPr lang="en-GB" sz="4800" dirty="0"/>
          </a:p>
        </p:txBody>
      </p:sp>
      <p:sp>
        <p:nvSpPr>
          <p:cNvPr id="3" name="Subtitle 2"/>
          <p:cNvSpPr>
            <a:spLocks noGrp="1"/>
          </p:cNvSpPr>
          <p:nvPr>
            <p:ph type="subTitle" idx="1"/>
          </p:nvPr>
        </p:nvSpPr>
        <p:spPr/>
        <p:txBody>
          <a:bodyPr>
            <a:normAutofit/>
          </a:bodyPr>
          <a:lstStyle/>
          <a:p>
            <a:r>
              <a:rPr lang="en-GB" sz="5400" dirty="0"/>
              <a:t>Modul 6</a:t>
            </a:r>
          </a:p>
        </p:txBody>
      </p:sp>
      <p:sp>
        <p:nvSpPr>
          <p:cNvPr id="4" name="Slide Number Placeholder 3"/>
          <p:cNvSpPr>
            <a:spLocks noGrp="1"/>
          </p:cNvSpPr>
          <p:nvPr>
            <p:ph type="sldNum" sz="quarter" idx="12"/>
          </p:nvPr>
        </p:nvSpPr>
        <p:spPr/>
        <p:txBody>
          <a:bodyPr/>
          <a:lstStyle/>
          <a:p>
            <a:fld id="{C014DD1E-5D91-48A3-AD6D-45FBA980D106}" type="slidenum">
              <a:rPr lang="en-GB" smtClean="0"/>
              <a:pPr/>
              <a:t>1</a:t>
            </a:fld>
            <a:endParaRPr lang="en-GB" dirty="0"/>
          </a:p>
        </p:txBody>
      </p:sp>
    </p:spTree>
    <p:extLst>
      <p:ext uri="{BB962C8B-B14F-4D97-AF65-F5344CB8AC3E}">
        <p14:creationId xmlns:p14="http://schemas.microsoft.com/office/powerpoint/2010/main" val="2740258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xmlns="" id="{7357425B-86D4-4390-8221-D588EAEADCE1}"/>
              </a:ext>
            </a:extLst>
          </p:cNvPr>
          <p:cNvSpPr>
            <a:spLocks noGrp="1"/>
          </p:cNvSpPr>
          <p:nvPr>
            <p:ph type="title"/>
          </p:nvPr>
        </p:nvSpPr>
        <p:spPr>
          <a:xfrm>
            <a:off x="723710" y="685800"/>
            <a:ext cx="4218573" cy="5735176"/>
          </a:xfrm>
        </p:spPr>
        <p:txBody>
          <a:bodyPr/>
          <a:lstStyle/>
          <a:p>
            <a:r>
              <a:rPr lang="en-US" sz="2800" cap="all" dirty="0"/>
              <a:t/>
            </a:r>
            <a:br>
              <a:rPr lang="en-US" sz="2800" cap="all" dirty="0"/>
            </a:br>
            <a:r>
              <a:rPr lang="en-US" sz="2800" cap="all" dirty="0"/>
              <a:t/>
            </a:r>
            <a:br>
              <a:rPr lang="en-US" sz="2800" cap="all" dirty="0"/>
            </a:br>
            <a:r>
              <a:rPr lang="de-DE" sz="2800" cap="all" dirty="0">
                <a:latin typeface="+mn-lt"/>
              </a:rPr>
              <a:t>Übung:</a:t>
            </a:r>
            <a:br>
              <a:rPr lang="de-DE" sz="2800" cap="all" dirty="0">
                <a:latin typeface="+mn-lt"/>
              </a:rPr>
            </a:br>
            <a:r>
              <a:rPr lang="de-DE" sz="2800" cap="all" dirty="0"/>
              <a:t/>
            </a:r>
            <a:br>
              <a:rPr lang="de-DE" sz="2800" cap="all" dirty="0"/>
            </a:br>
            <a:r>
              <a:rPr lang="de-DE" sz="2800" cap="all" dirty="0"/>
              <a:t>Wie können wir Frauen, mit denen wir zusammenarbeiten, beraten?</a:t>
            </a:r>
            <a:br>
              <a:rPr lang="de-DE" sz="2800" cap="all" dirty="0"/>
            </a:br>
            <a:r>
              <a:rPr lang="de-DE" sz="2800" cap="all" dirty="0"/>
              <a:t/>
            </a:r>
            <a:br>
              <a:rPr lang="de-DE" sz="2800" cap="all" dirty="0"/>
            </a:br>
            <a:r>
              <a:rPr lang="de-DE" sz="2800" cap="all" dirty="0"/>
              <a:t>Können Sie der Liste der Ideen noch etwas hinzufügen?</a:t>
            </a:r>
            <a:br>
              <a:rPr lang="de-DE" sz="2800" cap="all" dirty="0"/>
            </a:br>
            <a:r>
              <a:rPr lang="en-US" sz="2800" cap="all" dirty="0"/>
              <a:t/>
            </a:r>
            <a:br>
              <a:rPr lang="en-US" sz="2800" cap="all" dirty="0"/>
            </a:br>
            <a:r>
              <a:rPr lang="en-US" sz="2800" cap="all" dirty="0"/>
              <a:t/>
            </a:r>
            <a:br>
              <a:rPr lang="en-US" sz="2800" cap="all" dirty="0"/>
            </a:br>
            <a:endParaRPr lang="de-DE" sz="2800" dirty="0"/>
          </a:p>
        </p:txBody>
      </p:sp>
      <p:sp>
        <p:nvSpPr>
          <p:cNvPr id="9" name="Inhaltsplatzhalter 8">
            <a:extLst>
              <a:ext uri="{FF2B5EF4-FFF2-40B4-BE49-F238E27FC236}">
                <a16:creationId xmlns:a16="http://schemas.microsoft.com/office/drawing/2014/main" xmlns="" id="{8DC24FB6-6166-4C21-8665-4D3588F6DBF3}"/>
              </a:ext>
            </a:extLst>
          </p:cNvPr>
          <p:cNvSpPr>
            <a:spLocks noGrp="1"/>
          </p:cNvSpPr>
          <p:nvPr>
            <p:ph idx="1"/>
          </p:nvPr>
        </p:nvSpPr>
        <p:spPr>
          <a:xfrm>
            <a:off x="5734372" y="680959"/>
            <a:ext cx="5210723" cy="5832648"/>
          </a:xfrm>
        </p:spPr>
        <p:txBody>
          <a:bodyPr>
            <a:noAutofit/>
          </a:bodyPr>
          <a:lstStyle/>
          <a:p>
            <a:pPr lvl="0">
              <a:lnSpc>
                <a:spcPct val="106000"/>
              </a:lnSpc>
              <a:spcBef>
                <a:spcPts val="600"/>
              </a:spcBef>
              <a:spcAft>
                <a:spcPts val="800"/>
              </a:spcAft>
              <a:buFont typeface="Wingdings" panose="05000000000000000000" pitchFamily="2" charset="2"/>
              <a:buChar char="§"/>
            </a:pPr>
            <a:endParaRPr lang="de-DE" sz="1600" dirty="0">
              <a:latin typeface="Calibri" panose="020F0502020204030204" pitchFamily="34" charset="0"/>
              <a:ea typeface="Calibri" panose="020F0502020204030204" pitchFamily="34" charset="0"/>
              <a:cs typeface="Times New Roman" panose="02020603050405020304" pitchFamily="18" charset="0"/>
            </a:endParaRPr>
          </a:p>
          <a:p>
            <a:pPr lvl="0">
              <a:lnSpc>
                <a:spcPct val="106000"/>
              </a:lnSpc>
              <a:spcBef>
                <a:spcPts val="600"/>
              </a:spcBef>
              <a:spcAft>
                <a:spcPts val="800"/>
              </a:spcAft>
              <a:buFont typeface="Wingdings" panose="05000000000000000000" pitchFamily="2" charset="2"/>
              <a:buChar char="§"/>
            </a:pPr>
            <a:r>
              <a:rPr lang="de-DE" sz="1600" dirty="0">
                <a:latin typeface="Calibri" panose="020F0502020204030204" pitchFamily="34" charset="0"/>
                <a:ea typeface="Calibri" panose="020F0502020204030204" pitchFamily="34" charset="0"/>
                <a:cs typeface="Times New Roman" panose="02020603050405020304" pitchFamily="18" charset="0"/>
              </a:rPr>
              <a:t>Versuchen Sie, sich Ihrer eigenen „moralischen Standards“ bewusst zu sein und wenden Sie diese nicht unbedingt auf Ihre Patienten / Kunden an. 
Versuchen Sie, keine Ratschläge darüber zu geben, was „richtig“ oder „falsch“ ist 
Versuchen Sie herauszufinden, was die Mutter wirklich braucht, fragen Sie, was ihr Sicherheit gibt oder was sie unsicher macht.
Einige kulturelle Normen sind so tief im Leben verwurzelt, dass sie unbewusst die Wahrnehmungen und Erwartungen der Frau beeinflussen können – also schaffen Sie Raum für eine offene Kommunikation, ermutigen Sie die Frau, über ihre Bedürfnisse nachzudenken und ermutigen Sie sie, diese zu verbalisieren, zeigen Sie Offenheit für alles, was Sie als anders als Ihre eigene kulturelle Praxis sehen</a:t>
            </a:r>
          </a:p>
        </p:txBody>
      </p:sp>
      <p:sp>
        <p:nvSpPr>
          <p:cNvPr id="4" name="Foliennummernplatzhalter 3">
            <a:extLst>
              <a:ext uri="{FF2B5EF4-FFF2-40B4-BE49-F238E27FC236}">
                <a16:creationId xmlns:a16="http://schemas.microsoft.com/office/drawing/2014/main" xmlns="" id="{13E91AF6-A855-4373-A597-962E78599DF8}"/>
              </a:ext>
            </a:extLst>
          </p:cNvPr>
          <p:cNvSpPr>
            <a:spLocks noGrp="1"/>
          </p:cNvSpPr>
          <p:nvPr>
            <p:ph type="sldNum" sz="quarter" idx="12"/>
          </p:nvPr>
        </p:nvSpPr>
        <p:spPr/>
        <p:txBody>
          <a:bodyPr/>
          <a:lstStyle/>
          <a:p>
            <a:fld id="{C014DD1E-5D91-48A3-AD6D-45FBA980D106}" type="slidenum">
              <a:rPr lang="en-GB" smtClean="0"/>
              <a:pPr/>
              <a:t>10</a:t>
            </a:fld>
            <a:endParaRPr lang="en-GB"/>
          </a:p>
        </p:txBody>
      </p:sp>
    </p:spTree>
    <p:extLst>
      <p:ext uri="{BB962C8B-B14F-4D97-AF65-F5344CB8AC3E}">
        <p14:creationId xmlns:p14="http://schemas.microsoft.com/office/powerpoint/2010/main" val="3354248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C61EBCF7-9FFD-4384-BB4E-C8B6B638571D}"/>
              </a:ext>
            </a:extLst>
          </p:cNvPr>
          <p:cNvSpPr>
            <a:spLocks noGrp="1"/>
          </p:cNvSpPr>
          <p:nvPr>
            <p:ph type="title"/>
          </p:nvPr>
        </p:nvSpPr>
        <p:spPr>
          <a:xfrm>
            <a:off x="909836" y="620688"/>
            <a:ext cx="10670167" cy="1280796"/>
          </a:xfrm>
        </p:spPr>
        <p:txBody>
          <a:bodyPr>
            <a:noAutofit/>
          </a:bodyPr>
          <a:lstStyle/>
          <a:p>
            <a:r>
              <a:rPr lang="de-DE" sz="3600" dirty="0">
                <a:latin typeface="Calibri" panose="020F0502020204030204" pitchFamily="34" charset="0"/>
                <a:ea typeface="Calibri" panose="020F0502020204030204" pitchFamily="34" charset="0"/>
                <a:cs typeface="Times New Roman" panose="02020603050405020304" pitchFamily="18" charset="0"/>
              </a:rPr>
              <a:t>Migrantinnen suchen seltener Unterstützung oder nutzen Mutterschafts- und andere Gesundheitsdienste
</a:t>
            </a:r>
            <a:endParaRPr lang="de-DE" sz="3600" dirty="0"/>
          </a:p>
        </p:txBody>
      </p:sp>
      <p:sp>
        <p:nvSpPr>
          <p:cNvPr id="4" name="Foliennummernplatzhalter 3">
            <a:extLst>
              <a:ext uri="{FF2B5EF4-FFF2-40B4-BE49-F238E27FC236}">
                <a16:creationId xmlns:a16="http://schemas.microsoft.com/office/drawing/2014/main" xmlns="" id="{1FE372D4-EA9C-459E-8C03-BF99CA73CE2A}"/>
              </a:ext>
            </a:extLst>
          </p:cNvPr>
          <p:cNvSpPr>
            <a:spLocks noGrp="1"/>
          </p:cNvSpPr>
          <p:nvPr>
            <p:ph type="sldNum" sz="quarter" idx="12"/>
          </p:nvPr>
        </p:nvSpPr>
        <p:spPr/>
        <p:txBody>
          <a:bodyPr/>
          <a:lstStyle/>
          <a:p>
            <a:fld id="{C014DD1E-5D91-48A3-AD6D-45FBA980D106}" type="slidenum">
              <a:rPr lang="en-GB" smtClean="0"/>
              <a:pPr/>
              <a:t>11</a:t>
            </a:fld>
            <a:endParaRPr lang="en-GB"/>
          </a:p>
        </p:txBody>
      </p:sp>
      <p:sp>
        <p:nvSpPr>
          <p:cNvPr id="8" name="Textfeld 7">
            <a:extLst>
              <a:ext uri="{FF2B5EF4-FFF2-40B4-BE49-F238E27FC236}">
                <a16:creationId xmlns:a16="http://schemas.microsoft.com/office/drawing/2014/main" xmlns="" id="{475BE193-C866-40FC-BA6F-17433CA3FCAC}"/>
              </a:ext>
            </a:extLst>
          </p:cNvPr>
          <p:cNvSpPr txBox="1"/>
          <p:nvPr/>
        </p:nvSpPr>
        <p:spPr>
          <a:xfrm>
            <a:off x="1089855" y="2060848"/>
            <a:ext cx="10310127" cy="3765646"/>
          </a:xfrm>
          <a:prstGeom prst="rect">
            <a:avLst/>
          </a:prstGeom>
          <a:noFill/>
        </p:spPr>
        <p:txBody>
          <a:bodyPr wrap="square">
            <a:spAutoFit/>
          </a:bodyPr>
          <a:lstStyle/>
          <a:p>
            <a:pPr lvl="0">
              <a:lnSpc>
                <a:spcPct val="106000"/>
              </a:lnSpc>
              <a:spcBef>
                <a:spcPts val="600"/>
              </a:spcBef>
              <a:spcAft>
                <a:spcPts val="800"/>
              </a:spcAft>
            </a:pPr>
            <a:r>
              <a:rPr lang="de-DE" sz="2000" b="1" dirty="0">
                <a:solidFill>
                  <a:schemeClr val="tx2"/>
                </a:solidFill>
                <a:latin typeface="Calibri" panose="020F0502020204030204" pitchFamily="34" charset="0"/>
                <a:ea typeface="Calibri" panose="020F0502020204030204" pitchFamily="34" charset="0"/>
                <a:cs typeface="Times New Roman" panose="02020603050405020304" pitchFamily="18" charset="0"/>
              </a:rPr>
              <a:t>Gründe dafür sind häufig:</a:t>
            </a:r>
          </a:p>
          <a:p>
            <a:pPr marL="342900" lvl="0" indent="-342900">
              <a:lnSpc>
                <a:spcPct val="106000"/>
              </a:lnSpc>
              <a:spcBef>
                <a:spcPts val="600"/>
              </a:spcBef>
              <a:spcAft>
                <a:spcPts val="800"/>
              </a:spcAft>
              <a:buFont typeface="Wingdings" panose="05000000000000000000" pitchFamily="2" charset="2"/>
              <a:buChar char="Ø"/>
            </a:pPr>
            <a:r>
              <a:rPr lang="de-DE" sz="2000" dirty="0">
                <a:solidFill>
                  <a:schemeClr val="tx2"/>
                </a:solidFill>
                <a:latin typeface="Calibri" panose="020F0502020204030204" pitchFamily="34" charset="0"/>
                <a:ea typeface="Calibri" panose="020F0502020204030204" pitchFamily="34" charset="0"/>
                <a:cs typeface="Times New Roman" panose="02020603050405020304" pitchFamily="18" charset="0"/>
              </a:rPr>
              <a:t>mangelnde Kenntnis bestimmter gesundheitlicher und anderer Bedürfnisse </a:t>
            </a:r>
          </a:p>
          <a:p>
            <a:pPr marL="342900" lvl="0" indent="-342900">
              <a:lnSpc>
                <a:spcPct val="106000"/>
              </a:lnSpc>
              <a:spcBef>
                <a:spcPts val="600"/>
              </a:spcBef>
              <a:spcAft>
                <a:spcPts val="800"/>
              </a:spcAft>
              <a:buFont typeface="Wingdings" panose="05000000000000000000" pitchFamily="2" charset="2"/>
              <a:buChar char="Ø"/>
            </a:pPr>
            <a:r>
              <a:rPr lang="de-DE" sz="2000" dirty="0">
                <a:solidFill>
                  <a:schemeClr val="tx2"/>
                </a:solidFill>
                <a:latin typeface="Calibri" panose="020F0502020204030204" pitchFamily="34" charset="0"/>
                <a:ea typeface="Calibri" panose="020F0502020204030204" pitchFamily="34" charset="0"/>
                <a:cs typeface="Times New Roman" panose="02020603050405020304" pitchFamily="18" charset="0"/>
              </a:rPr>
              <a:t>Fehlende Information über Dienstleistungen und Zweifel an ihrer Berechtigung zum Zugang zu diesen Diensten
Angst vor Kosten für Dienstleistungen 
mangelnde Sprachkenntnisse und mangelndes Dolmetschen 
Teilnahme von Männern an Gruppensitzungen
mangelndes Vertrauen in Dienste (z. B. psychiatrische Dienste)</a:t>
            </a:r>
            <a:endParaRPr lang="de-DE" sz="24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10726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B7B3E25A-9BD1-438E-978D-361C094F8581}"/>
              </a:ext>
            </a:extLst>
          </p:cNvPr>
          <p:cNvSpPr>
            <a:spLocks noGrp="1"/>
          </p:cNvSpPr>
          <p:nvPr>
            <p:ph type="title"/>
          </p:nvPr>
        </p:nvSpPr>
        <p:spPr>
          <a:xfrm>
            <a:off x="1371243" y="685800"/>
            <a:ext cx="9598700" cy="726976"/>
          </a:xfrm>
        </p:spPr>
        <p:txBody>
          <a:bodyPr>
            <a:normAutofit fontScale="90000"/>
          </a:bodyPr>
          <a:lstStyle/>
          <a:p>
            <a:r>
              <a:rPr lang="de-DE" dirty="0"/>
              <a:t>Was können wir dagegen tun?
</a:t>
            </a:r>
          </a:p>
        </p:txBody>
      </p:sp>
      <p:sp>
        <p:nvSpPr>
          <p:cNvPr id="3" name="Inhaltsplatzhalter 2">
            <a:extLst>
              <a:ext uri="{FF2B5EF4-FFF2-40B4-BE49-F238E27FC236}">
                <a16:creationId xmlns:a16="http://schemas.microsoft.com/office/drawing/2014/main" xmlns="" id="{09A6E3A7-5722-466A-9EAF-BAE60C49BE38}"/>
              </a:ext>
            </a:extLst>
          </p:cNvPr>
          <p:cNvSpPr>
            <a:spLocks noGrp="1"/>
          </p:cNvSpPr>
          <p:nvPr>
            <p:ph idx="1"/>
          </p:nvPr>
        </p:nvSpPr>
        <p:spPr>
          <a:xfrm>
            <a:off x="1413892" y="1484784"/>
            <a:ext cx="9598700" cy="3600400"/>
          </a:xfrm>
        </p:spPr>
        <p:txBody>
          <a:bodyPr>
            <a:normAutofit fontScale="92500" lnSpcReduction="20000"/>
          </a:bodyPr>
          <a:lstStyle/>
          <a:p>
            <a:pPr marL="342900" lvl="0" indent="-342900">
              <a:lnSpc>
                <a:spcPct val="106000"/>
              </a:lnSpc>
              <a:spcBef>
                <a:spcPts val="600"/>
              </a:spcBef>
              <a:spcAft>
                <a:spcPts val="800"/>
              </a:spcAft>
              <a:buFont typeface="Symbol" panose="05050102010706020507" pitchFamily="18" charset="2"/>
              <a:buChar char=""/>
            </a:pPr>
            <a:r>
              <a:rPr lang="de-DE" sz="2100" dirty="0">
                <a:latin typeface="Calibri" panose="020F0502020204030204" pitchFamily="34" charset="0"/>
                <a:ea typeface="Calibri" panose="020F0502020204030204" pitchFamily="34" charset="0"/>
                <a:cs typeface="Times New Roman" panose="02020603050405020304" pitchFamily="18" charset="0"/>
              </a:rPr>
              <a:t>Informieren Sie Frauen über die verfügbaren Dienste und ihre Berechtigung dafür
Besprechen Sie den Zweck von Überweisungen und die potenziellen Vorteile </a:t>
            </a:r>
          </a:p>
          <a:p>
            <a:pPr marL="342900" indent="-342900">
              <a:lnSpc>
                <a:spcPct val="106000"/>
              </a:lnSpc>
              <a:spcBef>
                <a:spcPts val="600"/>
              </a:spcBef>
              <a:spcAft>
                <a:spcPts val="800"/>
              </a:spcAft>
              <a:buFont typeface="Symbol" panose="05050102010706020507" pitchFamily="18" charset="2"/>
              <a:buChar char=""/>
            </a:pPr>
            <a:r>
              <a:rPr lang="de-DE" sz="2000" dirty="0"/>
              <a:t>Informieren Sie sich gegebenenfalls über die Kosten dieser Dienstleistungen. Wenn  es eine Kostenübernahme oder kostenlosen Angebote gibt, informieren Sie die Frauen darüber</a:t>
            </a:r>
            <a:r>
              <a:rPr lang="de-DE" sz="2100" dirty="0">
                <a:latin typeface="Calibri" panose="020F0502020204030204" pitchFamily="34" charset="0"/>
                <a:ea typeface="Calibri" panose="020F0502020204030204" pitchFamily="34" charset="0"/>
                <a:cs typeface="Times New Roman" panose="02020603050405020304" pitchFamily="18" charset="0"/>
              </a:rPr>
              <a:t>
Informieren Sie Frauen, wann, wo und wie sie Notfallversorgung, Fachuntersuchung, Bildungskurse (Geburt, Diabetes) und andere Informationen in Anspruch nehmen können
Fragen Sie, ob die Frau Hilfe bei der Buchung von Terminen benötigt
Versuchen Sie, mögliche Gründe für die Verweigerung der Nutzung bestimmter Dienste zu finden</a:t>
            </a:r>
            <a:r>
              <a:rPr lang="en-GB" sz="1800" dirty="0">
                <a:effectLst/>
                <a:latin typeface="Calibri" panose="020F0502020204030204" pitchFamily="34" charset="0"/>
                <a:ea typeface="Calibri" panose="020F0502020204030204" pitchFamily="34" charset="0"/>
                <a:cs typeface="Times New Roman" panose="02020603050405020304" pitchFamily="18" charset="0"/>
              </a:rPr>
              <a:t/>
            </a:r>
            <a:br>
              <a:rPr lang="en-GB" sz="1800" dirty="0">
                <a:effectLst/>
                <a:latin typeface="Calibri" panose="020F0502020204030204" pitchFamily="34" charset="0"/>
                <a:ea typeface="Calibri" panose="020F0502020204030204" pitchFamily="34" charset="0"/>
                <a:cs typeface="Times New Roman" panose="02020603050405020304" pitchFamily="18" charset="0"/>
              </a:rPr>
            </a:b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de-DE" dirty="0"/>
          </a:p>
        </p:txBody>
      </p:sp>
      <p:sp>
        <p:nvSpPr>
          <p:cNvPr id="4" name="Foliennummernplatzhalter 3">
            <a:extLst>
              <a:ext uri="{FF2B5EF4-FFF2-40B4-BE49-F238E27FC236}">
                <a16:creationId xmlns:a16="http://schemas.microsoft.com/office/drawing/2014/main" xmlns="" id="{F67CEE5F-4B9A-481D-95B7-F3D9330B2574}"/>
              </a:ext>
            </a:extLst>
          </p:cNvPr>
          <p:cNvSpPr>
            <a:spLocks noGrp="1"/>
          </p:cNvSpPr>
          <p:nvPr>
            <p:ph type="sldNum" sz="quarter" idx="12"/>
          </p:nvPr>
        </p:nvSpPr>
        <p:spPr/>
        <p:txBody>
          <a:bodyPr/>
          <a:lstStyle/>
          <a:p>
            <a:fld id="{C014DD1E-5D91-48A3-AD6D-45FBA980D106}" type="slidenum">
              <a:rPr lang="en-GB" smtClean="0"/>
              <a:pPr/>
              <a:t>12</a:t>
            </a:fld>
            <a:endParaRPr lang="en-GB"/>
          </a:p>
        </p:txBody>
      </p:sp>
      <p:sp>
        <p:nvSpPr>
          <p:cNvPr id="5" name="TextBox 4">
            <a:extLst>
              <a:ext uri="{FF2B5EF4-FFF2-40B4-BE49-F238E27FC236}">
                <a16:creationId xmlns:a16="http://schemas.microsoft.com/office/drawing/2014/main" xmlns="" id="{21486A23-6C23-462A-88D9-A6ED0CB7778D}"/>
              </a:ext>
            </a:extLst>
          </p:cNvPr>
          <p:cNvSpPr txBox="1"/>
          <p:nvPr/>
        </p:nvSpPr>
        <p:spPr>
          <a:xfrm>
            <a:off x="2422004" y="4688048"/>
            <a:ext cx="6696744" cy="1459502"/>
          </a:xfrm>
          <a:prstGeom prst="rect">
            <a:avLst/>
          </a:prstGeom>
          <a:solidFill>
            <a:schemeClr val="bg2">
              <a:lumMod val="95000"/>
            </a:schemeClr>
          </a:solidFill>
          <a:ln>
            <a:solidFill>
              <a:schemeClr val="accent1"/>
            </a:solidFill>
          </a:ln>
        </p:spPr>
        <p:txBody>
          <a:bodyPr wrap="square" rtlCol="0">
            <a:spAutoFit/>
          </a:bodyPr>
          <a:lstStyle/>
          <a:p>
            <a:pPr lvl="0">
              <a:lnSpc>
                <a:spcPct val="106000"/>
              </a:lnSpc>
              <a:spcAft>
                <a:spcPts val="800"/>
              </a:spcAft>
            </a:pPr>
            <a:endParaRPr lang="de-DE" sz="18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lvl="0">
              <a:lnSpc>
                <a:spcPct val="106000"/>
              </a:lnSpc>
              <a:spcAft>
                <a:spcPts val="800"/>
              </a:spcAft>
            </a:pPr>
            <a:r>
              <a:rPr lang="de-DE" sz="1800" dirty="0">
                <a:solidFill>
                  <a:srgbClr val="FF0000"/>
                </a:solidFill>
                <a:latin typeface="Calibri" panose="020F0502020204030204" pitchFamily="34" charset="0"/>
                <a:ea typeface="Calibri" panose="020F0502020204030204" pitchFamily="34" charset="0"/>
                <a:cs typeface="Times New Roman" panose="02020603050405020304" pitchFamily="18" charset="0"/>
              </a:rPr>
              <a:t>Übung: Setzen Sie die obige Liste in die Reihenfolge der Aktionen, die Ihrer Meinung nach die wichtigsten sind.
</a:t>
            </a:r>
            <a:endParaRPr lang="de-DE"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804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de-DE" sz="5400" dirty="0">
                <a:latin typeface="Calibri" panose="020F0502020204030204" pitchFamily="34" charset="0"/>
                <a:ea typeface="Calibri" panose="020F0502020204030204" pitchFamily="34" charset="0"/>
                <a:cs typeface="Times New Roman" panose="02020603050405020304" pitchFamily="18" charset="0"/>
              </a:rPr>
              <a:t>Familien und </a:t>
            </a:r>
            <a:r>
              <a:rPr lang="de-DE" sz="5400" dirty="0" err="1">
                <a:latin typeface="Calibri" panose="020F0502020204030204" pitchFamily="34" charset="0"/>
                <a:ea typeface="Calibri" panose="020F0502020204030204" pitchFamily="34" charset="0"/>
                <a:cs typeface="Times New Roman" panose="02020603050405020304" pitchFamily="18" charset="0"/>
              </a:rPr>
              <a:t>beziehungen</a:t>
            </a:r>
            <a:r>
              <a:rPr lang="de-DE" sz="5400" dirty="0">
                <a:latin typeface="Calibri" panose="020F0502020204030204" pitchFamily="34" charset="0"/>
                <a:ea typeface="Calibri" panose="020F0502020204030204" pitchFamily="34" charset="0"/>
                <a:cs typeface="Times New Roman" panose="02020603050405020304" pitchFamily="18" charset="0"/>
              </a:rPr>
              <a:t> zwischen Generationen und Kulturen
</a:t>
            </a:r>
            <a:endParaRPr lang="en-GB" sz="5400" dirty="0"/>
          </a:p>
        </p:txBody>
      </p:sp>
      <p:sp>
        <p:nvSpPr>
          <p:cNvPr id="4" name="Slide Number Placeholder 3"/>
          <p:cNvSpPr>
            <a:spLocks noGrp="1"/>
          </p:cNvSpPr>
          <p:nvPr>
            <p:ph type="sldNum" sz="quarter" idx="12"/>
          </p:nvPr>
        </p:nvSpPr>
        <p:spPr/>
        <p:txBody>
          <a:bodyPr/>
          <a:lstStyle/>
          <a:p>
            <a:fld id="{C014DD1E-5D91-48A3-AD6D-45FBA980D106}" type="slidenum">
              <a:rPr lang="en-GB" smtClean="0"/>
              <a:pPr/>
              <a:t>13</a:t>
            </a:fld>
            <a:endParaRPr lang="en-GB"/>
          </a:p>
        </p:txBody>
      </p:sp>
    </p:spTree>
    <p:extLst>
      <p:ext uri="{BB962C8B-B14F-4D97-AF65-F5344CB8AC3E}">
        <p14:creationId xmlns:p14="http://schemas.microsoft.com/office/powerpoint/2010/main" val="3472057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C524CC3-81F0-429E-B503-610C6676D0C5}"/>
              </a:ext>
            </a:extLst>
          </p:cNvPr>
          <p:cNvSpPr>
            <a:spLocks noGrp="1"/>
          </p:cNvSpPr>
          <p:nvPr>
            <p:ph type="title"/>
          </p:nvPr>
        </p:nvSpPr>
        <p:spPr>
          <a:xfrm>
            <a:off x="1371243" y="685800"/>
            <a:ext cx="9598700" cy="726976"/>
          </a:xfrm>
        </p:spPr>
        <p:txBody>
          <a:bodyPr/>
          <a:lstStyle/>
          <a:p>
            <a:r>
              <a:rPr lang="en-GB" dirty="0" err="1"/>
              <a:t>Familien</a:t>
            </a:r>
            <a:endParaRPr lang="en-GB" dirty="0"/>
          </a:p>
        </p:txBody>
      </p:sp>
      <p:sp>
        <p:nvSpPr>
          <p:cNvPr id="3" name="Content Placeholder 2">
            <a:extLst>
              <a:ext uri="{FF2B5EF4-FFF2-40B4-BE49-F238E27FC236}">
                <a16:creationId xmlns:a16="http://schemas.microsoft.com/office/drawing/2014/main" xmlns="" id="{5D979385-33CD-45D7-A301-29B4E036D5F0}"/>
              </a:ext>
            </a:extLst>
          </p:cNvPr>
          <p:cNvSpPr>
            <a:spLocks noGrp="1"/>
          </p:cNvSpPr>
          <p:nvPr>
            <p:ph idx="1"/>
          </p:nvPr>
        </p:nvSpPr>
        <p:spPr>
          <a:xfrm>
            <a:off x="1295062" y="1745172"/>
            <a:ext cx="9598700" cy="4454624"/>
          </a:xfrm>
        </p:spPr>
        <p:txBody>
          <a:bodyPr>
            <a:normAutofit fontScale="92500" lnSpcReduction="20000"/>
          </a:bodyPr>
          <a:lstStyle/>
          <a:p>
            <a:pPr>
              <a:spcBef>
                <a:spcPts val="600"/>
              </a:spcBef>
              <a:buFont typeface="Wingdings" panose="05000000000000000000" pitchFamily="2" charset="2"/>
              <a:buChar char="Ø"/>
            </a:pPr>
            <a:r>
              <a:rPr lang="de-DE" sz="2400" dirty="0">
                <a:ea typeface="Calibri" panose="020F0502020204030204" pitchFamily="34" charset="0"/>
                <a:cs typeface="Times New Roman" panose="02020603050405020304" pitchFamily="18" charset="0"/>
              </a:rPr>
              <a:t>Die Familie ist die wichtigste Sozialisationsinstanz</a:t>
            </a:r>
          </a:p>
          <a:p>
            <a:pPr>
              <a:spcBef>
                <a:spcPts val="600"/>
              </a:spcBef>
              <a:buFont typeface="Wingdings" panose="05000000000000000000" pitchFamily="2" charset="2"/>
              <a:buChar char="Ø"/>
            </a:pPr>
            <a:endParaRPr lang="de-DE" sz="2400" dirty="0">
              <a:ea typeface="Calibri" panose="020F0502020204030204" pitchFamily="34" charset="0"/>
              <a:cs typeface="Times New Roman" panose="02020603050405020304" pitchFamily="18" charset="0"/>
            </a:endParaRPr>
          </a:p>
          <a:p>
            <a:pPr>
              <a:spcBef>
                <a:spcPts val="600"/>
              </a:spcBef>
              <a:buFont typeface="Wingdings" panose="05000000000000000000" pitchFamily="2" charset="2"/>
              <a:buChar char="Ø"/>
            </a:pPr>
            <a:r>
              <a:rPr lang="de-DE" sz="2400" dirty="0">
                <a:ea typeface="Calibri" panose="020F0502020204030204" pitchFamily="34" charset="0"/>
                <a:cs typeface="Times New Roman" panose="02020603050405020304" pitchFamily="18" charset="0"/>
              </a:rPr>
              <a:t>Mütter und Väter, Geschwister und Großeltern sowie Mitglieder einer Großfamilie bringen ihren Kindern bei, was sie wissen müssen. </a:t>
            </a:r>
          </a:p>
          <a:p>
            <a:pPr>
              <a:spcBef>
                <a:spcPts val="600"/>
              </a:spcBef>
              <a:buFont typeface="Wingdings" panose="05000000000000000000" pitchFamily="2" charset="2"/>
              <a:buChar char="Ø"/>
            </a:pPr>
            <a:endParaRPr lang="de-DE" sz="2400" dirty="0">
              <a:ea typeface="Calibri" panose="020F0502020204030204" pitchFamily="34" charset="0"/>
              <a:cs typeface="Times New Roman" panose="02020603050405020304" pitchFamily="18" charset="0"/>
            </a:endParaRPr>
          </a:p>
          <a:p>
            <a:pPr>
              <a:spcBef>
                <a:spcPts val="600"/>
              </a:spcBef>
              <a:buFont typeface="Wingdings" panose="05000000000000000000" pitchFamily="2" charset="2"/>
              <a:buChar char="Ø"/>
            </a:pPr>
            <a:r>
              <a:rPr lang="de-DE" sz="2400" dirty="0">
                <a:ea typeface="Calibri" panose="020F0502020204030204" pitchFamily="34" charset="0"/>
                <a:cs typeface="Times New Roman" panose="02020603050405020304" pitchFamily="18" charset="0"/>
              </a:rPr>
              <a:t>Familien sozialisieren Kinder jedoch nicht in einem Vakuum.</a:t>
            </a:r>
          </a:p>
          <a:p>
            <a:pPr>
              <a:spcBef>
                <a:spcPts val="600"/>
              </a:spcBef>
              <a:buFont typeface="Wingdings" panose="05000000000000000000" pitchFamily="2" charset="2"/>
              <a:buChar char="Ø"/>
            </a:pPr>
            <a:endParaRPr lang="de-DE" sz="2400" dirty="0">
              <a:ea typeface="Calibri" panose="020F0502020204030204" pitchFamily="34" charset="0"/>
              <a:cs typeface="Times New Roman" panose="02020603050405020304" pitchFamily="18" charset="0"/>
            </a:endParaRPr>
          </a:p>
          <a:p>
            <a:pPr>
              <a:spcBef>
                <a:spcPts val="600"/>
              </a:spcBef>
              <a:buFont typeface="Wingdings" panose="05000000000000000000" pitchFamily="2" charset="2"/>
              <a:buChar char="Ø"/>
            </a:pPr>
            <a:r>
              <a:rPr lang="de-DE" sz="2400" dirty="0">
                <a:ea typeface="Calibri" panose="020F0502020204030204" pitchFamily="34" charset="0"/>
                <a:cs typeface="Times New Roman" panose="02020603050405020304" pitchFamily="18" charset="0"/>
              </a:rPr>
              <a:t>Der kulturelle Kontext, in den eine Familie eingebettet ist, spielt eine bedeutende Rolle bei der Sozialisation.</a:t>
            </a:r>
          </a:p>
          <a:p>
            <a:pPr>
              <a:spcBef>
                <a:spcPts val="600"/>
              </a:spcBef>
              <a:buFont typeface="Wingdings" panose="05000000000000000000" pitchFamily="2" charset="2"/>
              <a:buChar char="Ø"/>
            </a:pPr>
            <a:endParaRPr lang="de-DE" sz="2400" dirty="0">
              <a:ea typeface="Calibri" panose="020F0502020204030204" pitchFamily="34" charset="0"/>
              <a:cs typeface="Times New Roman" panose="02020603050405020304" pitchFamily="18" charset="0"/>
            </a:endParaRPr>
          </a:p>
          <a:p>
            <a:pPr>
              <a:spcBef>
                <a:spcPts val="600"/>
              </a:spcBef>
              <a:buFont typeface="Wingdings" panose="05000000000000000000" pitchFamily="2" charset="2"/>
              <a:buChar char="Ø"/>
            </a:pPr>
            <a:r>
              <a:rPr lang="de-DE" sz="2400" dirty="0">
                <a:ea typeface="Calibri" panose="020F0502020204030204" pitchFamily="34" charset="0"/>
                <a:cs typeface="Times New Roman" panose="02020603050405020304" pitchFamily="18" charset="0"/>
              </a:rPr>
              <a:t>In verschiedenen kulturellen Kontexten finden wir unterschiedliche Wahrnehmungen darüber, was eine Familie ist, was ihre Funktionen sind und wer zu einer Familie gehören würde.</a:t>
            </a:r>
            <a:endParaRPr lang="en-GB" dirty="0"/>
          </a:p>
        </p:txBody>
      </p:sp>
      <p:sp>
        <p:nvSpPr>
          <p:cNvPr id="4" name="Slide Number Placeholder 3">
            <a:extLst>
              <a:ext uri="{FF2B5EF4-FFF2-40B4-BE49-F238E27FC236}">
                <a16:creationId xmlns:a16="http://schemas.microsoft.com/office/drawing/2014/main" xmlns="" id="{9C308B8B-9408-4316-BFB9-25EED09181F4}"/>
              </a:ext>
            </a:extLst>
          </p:cNvPr>
          <p:cNvSpPr>
            <a:spLocks noGrp="1"/>
          </p:cNvSpPr>
          <p:nvPr>
            <p:ph type="sldNum" sz="quarter" idx="12"/>
          </p:nvPr>
        </p:nvSpPr>
        <p:spPr/>
        <p:txBody>
          <a:bodyPr/>
          <a:lstStyle/>
          <a:p>
            <a:fld id="{C014DD1E-5D91-48A3-AD6D-45FBA980D106}" type="slidenum">
              <a:rPr lang="en-GB" smtClean="0"/>
              <a:pPr/>
              <a:t>14</a:t>
            </a:fld>
            <a:endParaRPr lang="en-GB"/>
          </a:p>
        </p:txBody>
      </p:sp>
    </p:spTree>
    <p:extLst>
      <p:ext uri="{BB962C8B-B14F-4D97-AF65-F5344CB8AC3E}">
        <p14:creationId xmlns:p14="http://schemas.microsoft.com/office/powerpoint/2010/main" val="2416427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49ADF01B-1BBD-40F2-88C3-55D64AF81630}"/>
              </a:ext>
            </a:extLst>
          </p:cNvPr>
          <p:cNvSpPr>
            <a:spLocks noGrp="1"/>
          </p:cNvSpPr>
          <p:nvPr>
            <p:ph type="title"/>
          </p:nvPr>
        </p:nvSpPr>
        <p:spPr>
          <a:xfrm>
            <a:off x="1146241" y="186087"/>
            <a:ext cx="9598700" cy="1485900"/>
          </a:xfrm>
        </p:spPr>
        <p:txBody>
          <a:bodyPr>
            <a:noAutofit/>
          </a:bodyPr>
          <a:lstStyle/>
          <a:p>
            <a:r>
              <a:rPr lang="de-DE" sz="2000" dirty="0"/>
              <a:t>Übung:</a:t>
            </a:r>
            <a:br>
              <a:rPr lang="de-DE" sz="2000" dirty="0"/>
            </a:br>
            <a:r>
              <a:rPr lang="de-DE" sz="2000" dirty="0"/>
              <a:t>Schauen Sie sich die Bilder an.</a:t>
            </a:r>
            <a:br>
              <a:rPr lang="de-DE" sz="2000" dirty="0"/>
            </a:br>
            <a:r>
              <a:rPr lang="de-DE" sz="2000" dirty="0"/>
              <a:t>Wählen Sie diejenigen aus, von denen Sie denken, dass sie eine Familie am besten  darstellen.</a:t>
            </a:r>
            <a:br>
              <a:rPr lang="de-DE" sz="2000" dirty="0"/>
            </a:br>
            <a:r>
              <a:rPr lang="de-DE" sz="2000" dirty="0"/>
              <a:t>Nennen Sie Ihre Gründe für Ihre Wahl auf und finden Sie eine Definition von „Familie“.</a:t>
            </a:r>
            <a:r>
              <a:rPr lang="de-DE" sz="2400" dirty="0"/>
              <a:t>
</a:t>
            </a:r>
          </a:p>
        </p:txBody>
      </p:sp>
      <p:sp>
        <p:nvSpPr>
          <p:cNvPr id="3" name="Inhaltsplatzhalter 2">
            <a:extLst>
              <a:ext uri="{FF2B5EF4-FFF2-40B4-BE49-F238E27FC236}">
                <a16:creationId xmlns:a16="http://schemas.microsoft.com/office/drawing/2014/main" xmlns="" id="{121EFBC7-51A7-405F-9EF6-3C864F2C7808}"/>
              </a:ext>
            </a:extLst>
          </p:cNvPr>
          <p:cNvSpPr>
            <a:spLocks noGrp="1"/>
          </p:cNvSpPr>
          <p:nvPr>
            <p:ph idx="1"/>
          </p:nvPr>
        </p:nvSpPr>
        <p:spPr/>
        <p:txBody>
          <a:bodyPr/>
          <a:lstStyle/>
          <a:p>
            <a:pPr marL="1143000" lvl="2" indent="-228600">
              <a:lnSpc>
                <a:spcPct val="150000"/>
              </a:lnSpc>
              <a:buFont typeface="Calibri" panose="020F0502020204030204" pitchFamily="34" charset="0"/>
              <a:buChar char="-"/>
              <a:tabLst>
                <a:tab pos="609600" algn="l"/>
              </a:tabLst>
            </a:pPr>
            <a:endParaRPr lang="de-DE" sz="20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de-DE" dirty="0"/>
          </a:p>
        </p:txBody>
      </p:sp>
      <p:sp>
        <p:nvSpPr>
          <p:cNvPr id="4" name="Foliennummernplatzhalter 3">
            <a:extLst>
              <a:ext uri="{FF2B5EF4-FFF2-40B4-BE49-F238E27FC236}">
                <a16:creationId xmlns:a16="http://schemas.microsoft.com/office/drawing/2014/main" xmlns="" id="{556DA714-9ADE-4F7F-B5BD-4AE508FEFBA0}"/>
              </a:ext>
            </a:extLst>
          </p:cNvPr>
          <p:cNvSpPr>
            <a:spLocks noGrp="1"/>
          </p:cNvSpPr>
          <p:nvPr>
            <p:ph type="sldNum" sz="quarter" idx="12"/>
          </p:nvPr>
        </p:nvSpPr>
        <p:spPr/>
        <p:txBody>
          <a:bodyPr/>
          <a:lstStyle/>
          <a:p>
            <a:fld id="{C014DD1E-5D91-48A3-AD6D-45FBA980D106}" type="slidenum">
              <a:rPr lang="en-GB" smtClean="0"/>
              <a:pPr/>
              <a:t>15</a:t>
            </a:fld>
            <a:endParaRPr lang="en-GB"/>
          </a:p>
        </p:txBody>
      </p:sp>
      <p:pic>
        <p:nvPicPr>
          <p:cNvPr id="8" name="Grafik 7">
            <a:extLst>
              <a:ext uri="{FF2B5EF4-FFF2-40B4-BE49-F238E27FC236}">
                <a16:creationId xmlns:a16="http://schemas.microsoft.com/office/drawing/2014/main" xmlns="" id="{FCDEB124-464C-4097-8017-E323020C91C3}"/>
              </a:ext>
            </a:extLst>
          </p:cNvPr>
          <p:cNvPicPr>
            <a:picLocks noChangeAspect="1"/>
          </p:cNvPicPr>
          <p:nvPr/>
        </p:nvPicPr>
        <p:blipFill>
          <a:blip r:embed="rId2" cstate="print"/>
          <a:stretch>
            <a:fillRect/>
          </a:stretch>
        </p:blipFill>
        <p:spPr>
          <a:xfrm>
            <a:off x="3041292" y="4602765"/>
            <a:ext cx="2255424" cy="1498621"/>
          </a:xfrm>
          <a:prstGeom prst="rect">
            <a:avLst/>
          </a:prstGeom>
        </p:spPr>
      </p:pic>
      <p:pic>
        <p:nvPicPr>
          <p:cNvPr id="9" name="Grafik 8">
            <a:extLst>
              <a:ext uri="{FF2B5EF4-FFF2-40B4-BE49-F238E27FC236}">
                <a16:creationId xmlns:a16="http://schemas.microsoft.com/office/drawing/2014/main" xmlns="" id="{40450830-1C39-4B49-B6F0-EFA7381B8CE2}"/>
              </a:ext>
            </a:extLst>
          </p:cNvPr>
          <p:cNvPicPr>
            <a:picLocks noChangeAspect="1"/>
          </p:cNvPicPr>
          <p:nvPr/>
        </p:nvPicPr>
        <p:blipFill>
          <a:blip r:embed="rId3" cstate="print"/>
          <a:stretch>
            <a:fillRect/>
          </a:stretch>
        </p:blipFill>
        <p:spPr>
          <a:xfrm>
            <a:off x="1398459" y="1878490"/>
            <a:ext cx="1625573" cy="1912967"/>
          </a:xfrm>
          <a:prstGeom prst="rect">
            <a:avLst/>
          </a:prstGeom>
        </p:spPr>
      </p:pic>
      <p:pic>
        <p:nvPicPr>
          <p:cNvPr id="10" name="Grafik 9" descr="Ein Bild, das Person, älter enthält.&#10;&#10;Automatisch generierte Beschreibung">
            <a:extLst>
              <a:ext uri="{FF2B5EF4-FFF2-40B4-BE49-F238E27FC236}">
                <a16:creationId xmlns:a16="http://schemas.microsoft.com/office/drawing/2014/main" xmlns="" id="{29088734-4D1C-461F-87C6-F1EFD2E63D0A}"/>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03407" y="2970568"/>
            <a:ext cx="1924050" cy="1285875"/>
          </a:xfrm>
          <a:prstGeom prst="rect">
            <a:avLst/>
          </a:prstGeom>
          <a:noFill/>
          <a:ln>
            <a:noFill/>
          </a:ln>
        </p:spPr>
      </p:pic>
      <p:pic>
        <p:nvPicPr>
          <p:cNvPr id="11" name="Grafik 10">
            <a:extLst>
              <a:ext uri="{FF2B5EF4-FFF2-40B4-BE49-F238E27FC236}">
                <a16:creationId xmlns:a16="http://schemas.microsoft.com/office/drawing/2014/main" xmlns="" id="{95360180-C86A-494A-AF7C-CBD7C4674A38}"/>
              </a:ext>
            </a:extLst>
          </p:cNvPr>
          <p:cNvPicPr>
            <a:picLocks noChangeAspect="1"/>
          </p:cNvPicPr>
          <p:nvPr/>
        </p:nvPicPr>
        <p:blipFill>
          <a:blip r:embed="rId5" cstate="print"/>
          <a:stretch>
            <a:fillRect/>
          </a:stretch>
        </p:blipFill>
        <p:spPr>
          <a:xfrm>
            <a:off x="5112603" y="2235357"/>
            <a:ext cx="2074633" cy="1378149"/>
          </a:xfrm>
          <a:prstGeom prst="rect">
            <a:avLst/>
          </a:prstGeom>
        </p:spPr>
      </p:pic>
      <p:pic>
        <p:nvPicPr>
          <p:cNvPr id="12" name="Grafik 11">
            <a:extLst>
              <a:ext uri="{FF2B5EF4-FFF2-40B4-BE49-F238E27FC236}">
                <a16:creationId xmlns:a16="http://schemas.microsoft.com/office/drawing/2014/main" xmlns="" id="{A219368E-EB46-4AF8-95B3-0AE3F8E3B494}"/>
              </a:ext>
            </a:extLst>
          </p:cNvPr>
          <p:cNvPicPr>
            <a:picLocks noChangeAspect="1"/>
          </p:cNvPicPr>
          <p:nvPr/>
        </p:nvPicPr>
        <p:blipFill>
          <a:blip r:embed="rId6" cstate="print"/>
          <a:stretch>
            <a:fillRect/>
          </a:stretch>
        </p:blipFill>
        <p:spPr>
          <a:xfrm>
            <a:off x="1322804" y="4005064"/>
            <a:ext cx="1509777" cy="2330308"/>
          </a:xfrm>
          <a:prstGeom prst="rect">
            <a:avLst/>
          </a:prstGeom>
        </p:spPr>
      </p:pic>
      <p:pic>
        <p:nvPicPr>
          <p:cNvPr id="13" name="Grafik 12">
            <a:extLst>
              <a:ext uri="{FF2B5EF4-FFF2-40B4-BE49-F238E27FC236}">
                <a16:creationId xmlns:a16="http://schemas.microsoft.com/office/drawing/2014/main" xmlns="" id="{8365E70F-79EE-4281-B7B8-F8548CAE22F2}"/>
              </a:ext>
            </a:extLst>
          </p:cNvPr>
          <p:cNvPicPr>
            <a:picLocks noChangeAspect="1"/>
          </p:cNvPicPr>
          <p:nvPr/>
        </p:nvPicPr>
        <p:blipFill>
          <a:blip r:embed="rId7" cstate="print"/>
          <a:stretch>
            <a:fillRect/>
          </a:stretch>
        </p:blipFill>
        <p:spPr>
          <a:xfrm>
            <a:off x="5659218" y="3847493"/>
            <a:ext cx="1518670" cy="2019907"/>
          </a:xfrm>
          <a:prstGeom prst="rect">
            <a:avLst/>
          </a:prstGeom>
        </p:spPr>
      </p:pic>
      <p:pic>
        <p:nvPicPr>
          <p:cNvPr id="14" name="Grafik 13">
            <a:extLst>
              <a:ext uri="{FF2B5EF4-FFF2-40B4-BE49-F238E27FC236}">
                <a16:creationId xmlns:a16="http://schemas.microsoft.com/office/drawing/2014/main" xmlns="" id="{012420F1-52FC-492A-9D10-DC69DE1529AA}"/>
              </a:ext>
            </a:extLst>
          </p:cNvPr>
          <p:cNvPicPr>
            <a:picLocks noChangeAspect="1"/>
          </p:cNvPicPr>
          <p:nvPr/>
        </p:nvPicPr>
        <p:blipFill>
          <a:blip r:embed="rId8" cstate="print"/>
          <a:stretch>
            <a:fillRect/>
          </a:stretch>
        </p:blipFill>
        <p:spPr>
          <a:xfrm>
            <a:off x="7413785" y="2310417"/>
            <a:ext cx="2111293" cy="1404584"/>
          </a:xfrm>
          <a:prstGeom prst="rect">
            <a:avLst/>
          </a:prstGeom>
        </p:spPr>
      </p:pic>
      <p:pic>
        <p:nvPicPr>
          <p:cNvPr id="15" name="Grafik 14">
            <a:extLst>
              <a:ext uri="{FF2B5EF4-FFF2-40B4-BE49-F238E27FC236}">
                <a16:creationId xmlns:a16="http://schemas.microsoft.com/office/drawing/2014/main" xmlns="" id="{B87C1F77-2CCE-4540-B408-DC00123F006B}"/>
              </a:ext>
            </a:extLst>
          </p:cNvPr>
          <p:cNvPicPr>
            <a:picLocks noChangeAspect="1"/>
          </p:cNvPicPr>
          <p:nvPr/>
        </p:nvPicPr>
        <p:blipFill>
          <a:blip r:embed="rId9" cstate="print"/>
          <a:stretch>
            <a:fillRect/>
          </a:stretch>
        </p:blipFill>
        <p:spPr>
          <a:xfrm>
            <a:off x="7434645" y="4291587"/>
            <a:ext cx="2071044" cy="1378070"/>
          </a:xfrm>
          <a:prstGeom prst="rect">
            <a:avLst/>
          </a:prstGeom>
        </p:spPr>
      </p:pic>
      <p:pic>
        <p:nvPicPr>
          <p:cNvPr id="16" name="Grafik 15">
            <a:extLst>
              <a:ext uri="{FF2B5EF4-FFF2-40B4-BE49-F238E27FC236}">
                <a16:creationId xmlns:a16="http://schemas.microsoft.com/office/drawing/2014/main" xmlns="" id="{FA2B9585-3A11-437F-9710-BA101B4D15FE}"/>
              </a:ext>
            </a:extLst>
          </p:cNvPr>
          <p:cNvPicPr>
            <a:picLocks noChangeAspect="1"/>
          </p:cNvPicPr>
          <p:nvPr/>
        </p:nvPicPr>
        <p:blipFill>
          <a:blip r:embed="rId10" cstate="print"/>
          <a:stretch>
            <a:fillRect/>
          </a:stretch>
        </p:blipFill>
        <p:spPr>
          <a:xfrm>
            <a:off x="9723450" y="4462816"/>
            <a:ext cx="2071044" cy="1404584"/>
          </a:xfrm>
          <a:prstGeom prst="rect">
            <a:avLst/>
          </a:prstGeom>
        </p:spPr>
      </p:pic>
      <p:pic>
        <p:nvPicPr>
          <p:cNvPr id="17" name="Grafik 16">
            <a:extLst>
              <a:ext uri="{FF2B5EF4-FFF2-40B4-BE49-F238E27FC236}">
                <a16:creationId xmlns:a16="http://schemas.microsoft.com/office/drawing/2014/main" xmlns="" id="{135FB38A-8C31-4750-ABC7-7E806962FCE6}"/>
              </a:ext>
            </a:extLst>
          </p:cNvPr>
          <p:cNvPicPr>
            <a:picLocks noChangeAspect="1"/>
          </p:cNvPicPr>
          <p:nvPr/>
        </p:nvPicPr>
        <p:blipFill>
          <a:blip r:embed="rId11" cstate="print"/>
          <a:stretch>
            <a:fillRect/>
          </a:stretch>
        </p:blipFill>
        <p:spPr>
          <a:xfrm>
            <a:off x="9751628" y="2322361"/>
            <a:ext cx="2071044" cy="1380696"/>
          </a:xfrm>
          <a:prstGeom prst="rect">
            <a:avLst/>
          </a:prstGeom>
        </p:spPr>
      </p:pic>
    </p:spTree>
    <p:extLst>
      <p:ext uri="{BB962C8B-B14F-4D97-AF65-F5344CB8AC3E}">
        <p14:creationId xmlns:p14="http://schemas.microsoft.com/office/powerpoint/2010/main" val="2066194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xmlns="" id="{C3C19B60-8518-49DE-8313-B99E524C9497}"/>
              </a:ext>
            </a:extLst>
          </p:cNvPr>
          <p:cNvSpPr>
            <a:spLocks noGrp="1"/>
          </p:cNvSpPr>
          <p:nvPr>
            <p:ph type="title"/>
          </p:nvPr>
        </p:nvSpPr>
        <p:spPr/>
        <p:txBody>
          <a:bodyPr/>
          <a:lstStyle/>
          <a:p>
            <a:r>
              <a:rPr lang="de-DE" dirty="0"/>
              <a:t>Einige Definitionen einer Familie
</a:t>
            </a:r>
          </a:p>
        </p:txBody>
      </p:sp>
      <p:sp>
        <p:nvSpPr>
          <p:cNvPr id="4" name="Foliennummernplatzhalter 3">
            <a:extLst>
              <a:ext uri="{FF2B5EF4-FFF2-40B4-BE49-F238E27FC236}">
                <a16:creationId xmlns:a16="http://schemas.microsoft.com/office/drawing/2014/main" xmlns="" id="{13AB87FF-6CB3-4C6B-B889-380DE6B5DA97}"/>
              </a:ext>
            </a:extLst>
          </p:cNvPr>
          <p:cNvSpPr>
            <a:spLocks noGrp="1"/>
          </p:cNvSpPr>
          <p:nvPr>
            <p:ph type="sldNum" sz="quarter" idx="12"/>
          </p:nvPr>
        </p:nvSpPr>
        <p:spPr/>
        <p:txBody>
          <a:bodyPr/>
          <a:lstStyle/>
          <a:p>
            <a:fld id="{C014DD1E-5D91-48A3-AD6D-45FBA980D106}" type="slidenum">
              <a:rPr lang="en-GB" smtClean="0"/>
              <a:pPr/>
              <a:t>16</a:t>
            </a:fld>
            <a:endParaRPr lang="en-GB"/>
          </a:p>
        </p:txBody>
      </p:sp>
      <p:sp>
        <p:nvSpPr>
          <p:cNvPr id="3" name="Denkblase: wolkenförmig 2">
            <a:extLst>
              <a:ext uri="{FF2B5EF4-FFF2-40B4-BE49-F238E27FC236}">
                <a16:creationId xmlns:a16="http://schemas.microsoft.com/office/drawing/2014/main" xmlns="" id="{ED4C0502-E31A-4598-AACB-41C68928BAB2}"/>
              </a:ext>
            </a:extLst>
          </p:cNvPr>
          <p:cNvSpPr/>
          <p:nvPr/>
        </p:nvSpPr>
        <p:spPr>
          <a:xfrm>
            <a:off x="782459" y="1428750"/>
            <a:ext cx="6264696" cy="3581400"/>
          </a:xfrm>
          <a:prstGeom prst="cloudCallout">
            <a:avLst/>
          </a:prstGeom>
        </p:spPr>
        <p:style>
          <a:lnRef idx="2">
            <a:schemeClr val="accent6"/>
          </a:lnRef>
          <a:fillRef idx="1">
            <a:schemeClr val="lt1"/>
          </a:fillRef>
          <a:effectRef idx="0">
            <a:schemeClr val="accent6"/>
          </a:effectRef>
          <a:fontRef idx="minor">
            <a:schemeClr val="dk1"/>
          </a:fontRef>
        </p:style>
        <p:txBody>
          <a:bodyPr rtlCol="0" anchor="ctr"/>
          <a:lstStyle/>
          <a:p>
            <a:pPr>
              <a:lnSpc>
                <a:spcPts val="1500"/>
              </a:lnSpc>
              <a:spcBef>
                <a:spcPts val="600"/>
              </a:spcBef>
            </a:pPr>
            <a:r>
              <a:rPr lang="de-DE" sz="1800" dirty="0">
                <a:latin typeface="Calibri" panose="020F0502020204030204" pitchFamily="34" charset="0"/>
                <a:ea typeface="Calibri" panose="020F0502020204030204" pitchFamily="34" charset="0"/>
                <a:cs typeface="Times New Roman" panose="02020603050405020304" pitchFamily="18" charset="0"/>
              </a:rPr>
              <a:t>Die Familie ist eine soziale Gruppe, die sich durch gemeinsamen Wohnsitz, wirtschaftliche Zusammenarbeit und Fortpflanzung auszeichnet. Dazu gehören Erwachsene beiderlei Geschlechts, von denen mindestens zwei eine sozial anerkannte sexuelle Beziehung unterhalten, und ein oder mehrere eigene oder adoptierte Kinder des sexuell zusammenlebenden Paares. </a:t>
            </a:r>
            <a:r>
              <a:rPr lang="nl-NL" sz="1400" dirty="0">
                <a:latin typeface="Calibri" panose="020F0502020204030204" pitchFamily="34" charset="0"/>
                <a:ea typeface="Calibri" panose="020F0502020204030204" pitchFamily="34" charset="0"/>
                <a:cs typeface="Times New Roman" panose="02020603050405020304" pitchFamily="18" charset="0"/>
              </a:rPr>
              <a:t>(Murdock, 1949 zitiert in Steel, Kidd, &amp; Brown, 2012, S. 2).</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Denkblase: wolkenförmig 6">
            <a:extLst>
              <a:ext uri="{FF2B5EF4-FFF2-40B4-BE49-F238E27FC236}">
                <a16:creationId xmlns:a16="http://schemas.microsoft.com/office/drawing/2014/main" xmlns="" id="{33DE25B8-C84D-44AA-B904-0E926687A3E5}"/>
              </a:ext>
            </a:extLst>
          </p:cNvPr>
          <p:cNvSpPr/>
          <p:nvPr/>
        </p:nvSpPr>
        <p:spPr>
          <a:xfrm>
            <a:off x="7174532" y="1426731"/>
            <a:ext cx="4032448" cy="2520280"/>
          </a:xfrm>
          <a:prstGeom prst="cloudCallout">
            <a:avLst/>
          </a:prstGeom>
        </p:spPr>
        <p:style>
          <a:lnRef idx="2">
            <a:schemeClr val="accent4"/>
          </a:lnRef>
          <a:fillRef idx="1">
            <a:schemeClr val="lt1"/>
          </a:fillRef>
          <a:effectRef idx="0">
            <a:schemeClr val="accent4"/>
          </a:effectRef>
          <a:fontRef idx="minor">
            <a:schemeClr val="dk1"/>
          </a:fontRef>
        </p:style>
        <p:txBody>
          <a:bodyPr rtlCol="0" anchor="ctr"/>
          <a:lstStyle/>
          <a:p>
            <a:pPr>
              <a:lnSpc>
                <a:spcPts val="1500"/>
              </a:lnSpc>
              <a:spcBef>
                <a:spcPts val="600"/>
              </a:spcBef>
            </a:pPr>
            <a:r>
              <a:rPr lang="en-GB" sz="1800" dirty="0">
                <a:latin typeface="Calibri" panose="020F0502020204030204" pitchFamily="34" charset="0"/>
                <a:ea typeface="Calibri" panose="020F0502020204030204" pitchFamily="34" charset="0"/>
                <a:cs typeface="Times New Roman" panose="02020603050405020304" pitchFamily="18" charset="0"/>
              </a:rPr>
              <a:t>Ein </a:t>
            </a:r>
            <a:r>
              <a:rPr lang="en-GB" sz="1800" dirty="0" err="1">
                <a:latin typeface="Calibri" panose="020F0502020204030204" pitchFamily="34" charset="0"/>
                <a:ea typeface="Calibri" panose="020F0502020204030204" pitchFamily="34" charset="0"/>
                <a:cs typeface="Times New Roman" panose="02020603050405020304" pitchFamily="18" charset="0"/>
              </a:rPr>
              <a:t>Netzwerk</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verwandter</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Personen</a:t>
            </a:r>
            <a:r>
              <a:rPr lang="en-GB" sz="1800" dirty="0">
                <a:latin typeface="Calibri" panose="020F0502020204030204" pitchFamily="34" charset="0"/>
                <a:ea typeface="Calibri" panose="020F0502020204030204" pitchFamily="34" charset="0"/>
                <a:cs typeface="Times New Roman" panose="02020603050405020304" pitchFamily="18" charset="0"/>
              </a:rPr>
              <a:t> (Goldthorpe, 1987 </a:t>
            </a:r>
            <a:r>
              <a:rPr lang="en-GB" sz="1800" dirty="0" err="1">
                <a:latin typeface="Calibri" panose="020F0502020204030204" pitchFamily="34" charset="0"/>
                <a:ea typeface="Calibri" panose="020F0502020204030204" pitchFamily="34" charset="0"/>
                <a:cs typeface="Times New Roman" panose="02020603050405020304" pitchFamily="18" charset="0"/>
              </a:rPr>
              <a:t>zitiert</a:t>
            </a:r>
            <a:r>
              <a:rPr lang="en-GB" sz="1800" dirty="0">
                <a:latin typeface="Calibri" panose="020F0502020204030204" pitchFamily="34" charset="0"/>
                <a:ea typeface="Calibri" panose="020F0502020204030204" pitchFamily="34" charset="0"/>
                <a:cs typeface="Times New Roman" panose="02020603050405020304" pitchFamily="18" charset="0"/>
              </a:rPr>
              <a:t> in Steel et al., 2012, S. 3).
</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Denkblase: wolkenförmig 7">
            <a:extLst>
              <a:ext uri="{FF2B5EF4-FFF2-40B4-BE49-F238E27FC236}">
                <a16:creationId xmlns:a16="http://schemas.microsoft.com/office/drawing/2014/main" xmlns="" id="{272F8CB0-5EC4-4DD0-A852-F14614EDD2F2}"/>
              </a:ext>
            </a:extLst>
          </p:cNvPr>
          <p:cNvSpPr/>
          <p:nvPr/>
        </p:nvSpPr>
        <p:spPr>
          <a:xfrm>
            <a:off x="5086300" y="4202513"/>
            <a:ext cx="6840760" cy="1807096"/>
          </a:xfrm>
          <a:prstGeom prst="cloudCallout">
            <a:avLst/>
          </a:prstGeom>
        </p:spPr>
        <p:style>
          <a:lnRef idx="2">
            <a:schemeClr val="accent3"/>
          </a:lnRef>
          <a:fillRef idx="1">
            <a:schemeClr val="lt1"/>
          </a:fillRef>
          <a:effectRef idx="0">
            <a:schemeClr val="accent3"/>
          </a:effectRef>
          <a:fontRef idx="minor">
            <a:schemeClr val="dk1"/>
          </a:fontRef>
        </p:style>
        <p:txBody>
          <a:bodyPr rtlCol="0" anchor="ctr"/>
          <a:lstStyle/>
          <a:p>
            <a:pPr>
              <a:lnSpc>
                <a:spcPts val="1500"/>
              </a:lnSpc>
              <a:spcBef>
                <a:spcPts val="600"/>
              </a:spcBef>
            </a:pPr>
            <a:endParaRPr lang="de-DE" sz="1800" dirty="0">
              <a:latin typeface="Calibri" panose="020F0502020204030204" pitchFamily="34" charset="0"/>
              <a:ea typeface="Calibri" panose="020F0502020204030204" pitchFamily="34" charset="0"/>
              <a:cs typeface="Times New Roman" panose="02020603050405020304" pitchFamily="18" charset="0"/>
            </a:endParaRPr>
          </a:p>
          <a:p>
            <a:pPr>
              <a:lnSpc>
                <a:spcPts val="1500"/>
              </a:lnSpc>
              <a:spcBef>
                <a:spcPts val="600"/>
              </a:spcBef>
            </a:pPr>
            <a:r>
              <a:rPr lang="de-DE" sz="1600" dirty="0">
                <a:latin typeface="Calibri" panose="020F0502020204030204" pitchFamily="34" charset="0"/>
                <a:ea typeface="Calibri" panose="020F0502020204030204" pitchFamily="34" charset="0"/>
                <a:cs typeface="Times New Roman" panose="02020603050405020304" pitchFamily="18" charset="0"/>
              </a:rPr>
              <a:t>Eine Gruppe von Personen, die direkt durch verwandtschaftliche Verbindungen verbunden sind, deren erwachsene Mitglieder die Verantwortung für die Betreuung von Kindern übernehmen (Giddens 1993 zitiert in Steel et al., 2012, S. 2).</a:t>
            </a:r>
            <a:r>
              <a:rPr lang="de-DE" sz="1800" dirty="0">
                <a:latin typeface="Calibri" panose="020F0502020204030204" pitchFamily="34" charset="0"/>
                <a:ea typeface="Calibri" panose="020F0502020204030204" pitchFamily="34" charset="0"/>
                <a:cs typeface="Times New Roman" panose="02020603050405020304" pitchFamily="18" charset="0"/>
              </a:rPr>
              <a:t>
</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51167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xmlns="" id="{6D043292-708B-4F69-AE72-8FB56C6E8E8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825"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D8D8D8"/>
              </a:solidFill>
              <a:effectLst/>
              <a:uLnTx/>
              <a:uFillTx/>
              <a:latin typeface="Calibri"/>
              <a:ea typeface="+mn-ea"/>
              <a:cs typeface="+mn-cs"/>
            </a:endParaRPr>
          </a:p>
        </p:txBody>
      </p:sp>
      <p:sp>
        <p:nvSpPr>
          <p:cNvPr id="5" name="Titel 4">
            <a:extLst>
              <a:ext uri="{FF2B5EF4-FFF2-40B4-BE49-F238E27FC236}">
                <a16:creationId xmlns:a16="http://schemas.microsoft.com/office/drawing/2014/main" xmlns="" id="{C3C19B60-8518-49DE-8313-B99E524C9497}"/>
              </a:ext>
            </a:extLst>
          </p:cNvPr>
          <p:cNvSpPr>
            <a:spLocks noGrp="1"/>
          </p:cNvSpPr>
          <p:nvPr>
            <p:ph type="title"/>
          </p:nvPr>
        </p:nvSpPr>
        <p:spPr>
          <a:xfrm>
            <a:off x="5328050" y="1006996"/>
            <a:ext cx="6175168" cy="1485900"/>
          </a:xfrm>
        </p:spPr>
        <p:txBody>
          <a:bodyPr vert="horz" lIns="91440" tIns="45720" rIns="91440" bIns="45720" rtlCol="0" anchor="t">
            <a:normAutofit fontScale="90000"/>
          </a:bodyPr>
          <a:lstStyle/>
          <a:p>
            <a:pPr defTabSz="914400"/>
            <a:r>
              <a:rPr lang="de-DE" sz="3100" cap="all" dirty="0">
                <a:latin typeface="+mn-lt"/>
              </a:rPr>
              <a:t>Kulturelle Unterschiede in Familienkonzepten</a:t>
            </a:r>
            <a:br>
              <a:rPr lang="de-DE" sz="3100" cap="all" dirty="0">
                <a:latin typeface="+mn-lt"/>
              </a:rPr>
            </a:br>
            <a:r>
              <a:rPr lang="de-DE" sz="3100" cap="all" dirty="0">
                <a:latin typeface="+mn-lt"/>
              </a:rPr>
              <a:t>Yang Liu (2010): Ost trifft West</a:t>
            </a:r>
            <a:r>
              <a:rPr lang="de-DE" sz="3100" cap="all" dirty="0"/>
              <a:t>
</a:t>
            </a:r>
            <a:endParaRPr lang="en-US" sz="1400" cap="all" dirty="0"/>
          </a:p>
        </p:txBody>
      </p:sp>
      <p:pic>
        <p:nvPicPr>
          <p:cNvPr id="2" name="Inhaltsplatzhalter 1">
            <a:extLst>
              <a:ext uri="{FF2B5EF4-FFF2-40B4-BE49-F238E27FC236}">
                <a16:creationId xmlns:a16="http://schemas.microsoft.com/office/drawing/2014/main" xmlns="" id="{E631E3EC-28DC-418F-9C11-45DF52A6C633}"/>
              </a:ext>
            </a:extLst>
          </p:cNvPr>
          <p:cNvPicPr>
            <a:picLocks noGrp="1" noChangeAspect="1"/>
          </p:cNvPicPr>
          <p:nvPr>
            <p:ph idx="1"/>
          </p:nvPr>
        </p:nvPicPr>
        <p:blipFill rotWithShape="1">
          <a:blip r:embed="rId2" cstate="print"/>
          <a:srcRect l="4606" r="3" b="3"/>
          <a:stretch/>
        </p:blipFill>
        <p:spPr>
          <a:xfrm>
            <a:off x="233715" y="404098"/>
            <a:ext cx="3876062" cy="2031610"/>
          </a:xfrm>
          <a:prstGeom prst="rect">
            <a:avLst/>
          </a:prstGeom>
        </p:spPr>
      </p:pic>
      <p:sp>
        <p:nvSpPr>
          <p:cNvPr id="36" name="Rectangle 35">
            <a:extLst>
              <a:ext uri="{FF2B5EF4-FFF2-40B4-BE49-F238E27FC236}">
                <a16:creationId xmlns:a16="http://schemas.microsoft.com/office/drawing/2014/main" xmlns="" id="{72C017B3-7B7A-4C5A-A3E9-09EC1428BCA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372406" y="376"/>
            <a:ext cx="22854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feld 2">
            <a:extLst>
              <a:ext uri="{FF2B5EF4-FFF2-40B4-BE49-F238E27FC236}">
                <a16:creationId xmlns:a16="http://schemas.microsoft.com/office/drawing/2014/main" xmlns="" id="{E4A89C0A-B676-430D-B1E2-17CAF6ED7CF3}"/>
              </a:ext>
            </a:extLst>
          </p:cNvPr>
          <p:cNvSpPr txBox="1"/>
          <p:nvPr/>
        </p:nvSpPr>
        <p:spPr>
          <a:xfrm>
            <a:off x="5360735" y="3272028"/>
            <a:ext cx="6175168" cy="2749260"/>
          </a:xfrm>
          <a:prstGeom prst="rect">
            <a:avLst/>
          </a:prstGeom>
        </p:spPr>
        <p:txBody>
          <a:bodyPr vert="horz" lIns="91440" tIns="45720" rIns="91440" bIns="45720" rtlCol="0">
            <a:normAutofit/>
          </a:bodyPr>
          <a:lstStyle/>
          <a:p>
            <a:pPr marL="0" marR="0" lvl="0" indent="0" algn="l" defTabSz="914400" rtl="0" eaLnBrk="1" fontAlgn="auto" latinLnBrk="0" hangingPunct="1">
              <a:lnSpc>
                <a:spcPct val="94000"/>
              </a:lnSpc>
              <a:spcBef>
                <a:spcPts val="0"/>
              </a:spcBef>
              <a:spcAft>
                <a:spcPts val="200"/>
              </a:spcAft>
              <a:buClrTx/>
              <a:buSzTx/>
              <a:buFont typeface="Franklin Gothic Book" panose="020B0503020102020204" pitchFamily="34" charset="0"/>
              <a:buNone/>
              <a:tabLst/>
              <a:defRPr/>
            </a:pPr>
            <a:r>
              <a:rPr kumimoji="0" lang="de-DE" sz="2400" b="0" i="0" u="none" strike="noStrike" kern="1200" cap="none" spc="0" normalizeH="0" baseline="0" noProof="0" dirty="0">
                <a:ln>
                  <a:noFill/>
                </a:ln>
                <a:solidFill>
                  <a:srgbClr val="D8D8D8"/>
                </a:solidFill>
                <a:effectLst/>
                <a:uLnTx/>
                <a:uFillTx/>
                <a:latin typeface="Calibri" panose="020F0502020204030204" pitchFamily="34" charset="0"/>
                <a:ea typeface="Calibri" panose="020F0502020204030204" pitchFamily="34" charset="0"/>
                <a:cs typeface="Times New Roman" panose="02020603050405020304" pitchFamily="18" charset="0"/>
              </a:rPr>
              <a:t>Übung:</a:t>
            </a:r>
            <a:br>
              <a:rPr kumimoji="0" lang="de-DE" sz="2400" b="0" i="0" u="none" strike="noStrike" kern="1200" cap="none" spc="0" normalizeH="0" baseline="0" noProof="0" dirty="0">
                <a:ln>
                  <a:noFill/>
                </a:ln>
                <a:solidFill>
                  <a:srgbClr val="D8D8D8"/>
                </a:solidFill>
                <a:effectLst/>
                <a:uLnTx/>
                <a:uFillTx/>
                <a:latin typeface="Calibri" panose="020F0502020204030204" pitchFamily="34" charset="0"/>
                <a:ea typeface="Calibri" panose="020F0502020204030204" pitchFamily="34" charset="0"/>
                <a:cs typeface="Times New Roman" panose="02020603050405020304" pitchFamily="18" charset="0"/>
              </a:rPr>
            </a:br>
            <a:r>
              <a:rPr kumimoji="0" lang="de-DE" sz="2400" b="0" i="0" u="none" strike="noStrike" kern="1200" cap="none" spc="0" normalizeH="0" baseline="0" noProof="0" dirty="0">
                <a:ln>
                  <a:noFill/>
                </a:ln>
                <a:solidFill>
                  <a:srgbClr val="D8D8D8"/>
                </a:solidFill>
                <a:effectLst/>
                <a:uLnTx/>
                <a:uFillTx/>
                <a:latin typeface="Calibri" panose="020F0502020204030204" pitchFamily="34" charset="0"/>
                <a:ea typeface="Calibri" panose="020F0502020204030204" pitchFamily="34" charset="0"/>
                <a:cs typeface="Times New Roman" panose="02020603050405020304" pitchFamily="18" charset="0"/>
              </a:rPr>
              <a:t>Welche kulturellen Unterscheide in Bezug auf Familie werden in den Bildern dargestellt?
</a:t>
            </a:r>
            <a:endParaRPr kumimoji="0" lang="en-US" sz="2400" b="0" i="0" u="none" strike="noStrike" kern="1200" cap="none" spc="0" normalizeH="0" baseline="0" noProof="0" dirty="0">
              <a:ln>
                <a:noFill/>
              </a:ln>
              <a:solidFill>
                <a:srgbClr val="FFFFFF"/>
              </a:solidFill>
              <a:effectLst/>
              <a:uLnTx/>
              <a:uFillTx/>
              <a:latin typeface="Calibri"/>
              <a:ea typeface="+mn-ea"/>
              <a:cs typeface="+mn-cs"/>
            </a:endParaRPr>
          </a:p>
        </p:txBody>
      </p:sp>
      <p:sp>
        <p:nvSpPr>
          <p:cNvPr id="4" name="Foliennummernplatzhalter 3">
            <a:extLst>
              <a:ext uri="{FF2B5EF4-FFF2-40B4-BE49-F238E27FC236}">
                <a16:creationId xmlns:a16="http://schemas.microsoft.com/office/drawing/2014/main" xmlns="" id="{13AB87FF-6CB3-4C6B-B889-380DE6B5DA97}"/>
              </a:ext>
            </a:extLst>
          </p:cNvPr>
          <p:cNvSpPr>
            <a:spLocks noGrp="1"/>
          </p:cNvSpPr>
          <p:nvPr>
            <p:ph type="sldNum" sz="quarter" idx="12"/>
          </p:nvPr>
        </p:nvSpPr>
        <p:spPr>
          <a:xfrm>
            <a:off x="9470269" y="6453386"/>
            <a:ext cx="1595876" cy="404614"/>
          </a:xfrm>
        </p:spPr>
        <p:txBody>
          <a:bodyPr vert="horz" lIns="91440" tIns="45720" rIns="91440" bIns="45720" rtlCol="0" anchor="ct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C014DD1E-5D91-48A3-AD6D-45FBA980D106}" type="slidenum">
              <a:rPr kumimoji="0" lang="en-US" sz="120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600"/>
                </a:spcAft>
                <a:buClrTx/>
                <a:buSzTx/>
                <a:buFontTx/>
                <a:buNone/>
                <a:tabLst/>
                <a:defRPr/>
              </a:pPr>
              <a:t>17</a:t>
            </a:fld>
            <a:endParaRPr kumimoji="0" lang="en-US" sz="1200" b="0" i="0" u="none" strike="noStrike" kern="1200" cap="none" spc="0" normalizeH="0" baseline="0" noProof="0">
              <a:ln>
                <a:noFill/>
              </a:ln>
              <a:solidFill>
                <a:srgbClr val="FFFFFF"/>
              </a:solidFill>
              <a:effectLst/>
              <a:uLnTx/>
              <a:uFillTx/>
              <a:latin typeface="Calibri"/>
              <a:ea typeface="+mn-ea"/>
              <a:cs typeface="+mn-cs"/>
            </a:endParaRPr>
          </a:p>
        </p:txBody>
      </p:sp>
      <p:pic>
        <p:nvPicPr>
          <p:cNvPr id="13" name="Grafik 12">
            <a:extLst>
              <a:ext uri="{FF2B5EF4-FFF2-40B4-BE49-F238E27FC236}">
                <a16:creationId xmlns:a16="http://schemas.microsoft.com/office/drawing/2014/main" xmlns="" id="{9F1BC3BA-6DC6-49D4-B0B0-5BBF328F9FFA}"/>
              </a:ext>
            </a:extLst>
          </p:cNvPr>
          <p:cNvPicPr>
            <a:picLocks noChangeAspect="1"/>
          </p:cNvPicPr>
          <p:nvPr/>
        </p:nvPicPr>
        <p:blipFill>
          <a:blip r:embed="rId3" cstate="print"/>
          <a:stretch>
            <a:fillRect/>
          </a:stretch>
        </p:blipFill>
        <p:spPr>
          <a:xfrm>
            <a:off x="248172" y="3591295"/>
            <a:ext cx="3876062" cy="1925842"/>
          </a:xfrm>
          <a:prstGeom prst="rect">
            <a:avLst/>
          </a:prstGeom>
        </p:spPr>
      </p:pic>
      <p:sp>
        <p:nvSpPr>
          <p:cNvPr id="6" name="Textfeld 5">
            <a:extLst>
              <a:ext uri="{FF2B5EF4-FFF2-40B4-BE49-F238E27FC236}">
                <a16:creationId xmlns:a16="http://schemas.microsoft.com/office/drawing/2014/main" xmlns="" id="{91E9A37B-B9C2-4639-8846-DE11275BAF35}"/>
              </a:ext>
            </a:extLst>
          </p:cNvPr>
          <p:cNvSpPr txBox="1"/>
          <p:nvPr/>
        </p:nvSpPr>
        <p:spPr>
          <a:xfrm>
            <a:off x="327270" y="2492896"/>
            <a:ext cx="3876062" cy="830997"/>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de-DE" sz="2400" b="0" i="0" u="none" strike="noStrike" kern="1200" cap="none" spc="0" normalizeH="0" baseline="0" noProof="0" dirty="0">
                <a:ln>
                  <a:noFill/>
                </a:ln>
                <a:solidFill>
                  <a:srgbClr val="D8D8D8"/>
                </a:solidFill>
                <a:effectLst/>
                <a:uLnTx/>
                <a:uFillTx/>
                <a:latin typeface="Calibri"/>
                <a:ea typeface="+mn-ea"/>
                <a:cs typeface="+mn-cs"/>
              </a:rPr>
              <a:t>Bild: Lebensstil. Yang Liu (2010): Ost trifft West</a:t>
            </a:r>
          </a:p>
        </p:txBody>
      </p:sp>
      <p:sp>
        <p:nvSpPr>
          <p:cNvPr id="8" name="Textfeld 7">
            <a:extLst>
              <a:ext uri="{FF2B5EF4-FFF2-40B4-BE49-F238E27FC236}">
                <a16:creationId xmlns:a16="http://schemas.microsoft.com/office/drawing/2014/main" xmlns="" id="{9329136E-A4FD-4B75-8ECD-BF2AFE55D931}"/>
              </a:ext>
            </a:extLst>
          </p:cNvPr>
          <p:cNvSpPr txBox="1"/>
          <p:nvPr/>
        </p:nvSpPr>
        <p:spPr>
          <a:xfrm>
            <a:off x="311974" y="5596418"/>
            <a:ext cx="3861605" cy="830997"/>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de-DE" sz="2400" b="0" i="0" u="none" strike="noStrike" kern="1200" cap="none" spc="0" normalizeH="0" baseline="0" noProof="0" dirty="0">
                <a:ln>
                  <a:noFill/>
                </a:ln>
                <a:solidFill>
                  <a:srgbClr val="D8D8D8"/>
                </a:solidFill>
                <a:effectLst/>
                <a:uLnTx/>
                <a:uFillTx/>
                <a:latin typeface="Calibri"/>
                <a:ea typeface="+mn-ea"/>
                <a:cs typeface="+mn-cs"/>
              </a:rPr>
              <a:t>Bild: Ein Kind. Yang Liu (2010): Ost trifft West</a:t>
            </a:r>
          </a:p>
        </p:txBody>
      </p:sp>
    </p:spTree>
    <p:extLst>
      <p:ext uri="{BB962C8B-B14F-4D97-AF65-F5344CB8AC3E}">
        <p14:creationId xmlns:p14="http://schemas.microsoft.com/office/powerpoint/2010/main" val="179641370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4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9E28D58-5914-4008-B0B1-3461CD10EB89}"/>
              </a:ext>
            </a:extLst>
          </p:cNvPr>
          <p:cNvSpPr>
            <a:spLocks noGrp="1"/>
          </p:cNvSpPr>
          <p:nvPr>
            <p:ph type="title"/>
          </p:nvPr>
        </p:nvSpPr>
        <p:spPr>
          <a:xfrm>
            <a:off x="1371243" y="685800"/>
            <a:ext cx="9598700" cy="798984"/>
          </a:xfrm>
        </p:spPr>
        <p:txBody>
          <a:bodyPr>
            <a:normAutofit fontScale="90000"/>
          </a:bodyPr>
          <a:lstStyle/>
          <a:p>
            <a:r>
              <a:rPr lang="en-GB" dirty="0" err="1"/>
              <a:t>Unterschiedliche</a:t>
            </a:r>
            <a:r>
              <a:rPr lang="en-GB" dirty="0"/>
              <a:t> “</a:t>
            </a:r>
            <a:r>
              <a:rPr lang="en-GB" dirty="0" err="1"/>
              <a:t>Familienkulturen</a:t>
            </a:r>
            <a:r>
              <a:rPr lang="en-GB" dirty="0"/>
              <a:t>” 
</a:t>
            </a:r>
          </a:p>
        </p:txBody>
      </p:sp>
      <p:sp>
        <p:nvSpPr>
          <p:cNvPr id="3" name="Content Placeholder 2">
            <a:extLst>
              <a:ext uri="{FF2B5EF4-FFF2-40B4-BE49-F238E27FC236}">
                <a16:creationId xmlns:a16="http://schemas.microsoft.com/office/drawing/2014/main" xmlns="" id="{94DA54C0-F7EB-4E1C-904B-C6A0DC2D3DCA}"/>
              </a:ext>
            </a:extLst>
          </p:cNvPr>
          <p:cNvSpPr>
            <a:spLocks noGrp="1"/>
          </p:cNvSpPr>
          <p:nvPr>
            <p:ph idx="1"/>
          </p:nvPr>
        </p:nvSpPr>
        <p:spPr>
          <a:xfrm>
            <a:off x="1053852" y="1484784"/>
            <a:ext cx="9916091" cy="4382616"/>
          </a:xfrm>
        </p:spPr>
        <p:txBody>
          <a:bodyPr>
            <a:normAutofit fontScale="62500" lnSpcReduction="20000"/>
          </a:bodyPr>
          <a:lstStyle/>
          <a:p>
            <a:pPr>
              <a:lnSpc>
                <a:spcPts val="1500"/>
              </a:lnSpc>
              <a:spcBef>
                <a:spcPts val="600"/>
              </a:spcBef>
              <a:buFont typeface="Wingdings" panose="05000000000000000000" pitchFamily="2" charset="2"/>
              <a:buChar char="Ø"/>
            </a:pPr>
            <a:r>
              <a:rPr lang="de-DE" sz="2300" i="1" dirty="0">
                <a:latin typeface="Calibri" panose="020F0502020204030204" pitchFamily="34" charset="0"/>
                <a:ea typeface="Calibri" panose="020F0502020204030204" pitchFamily="34" charset="0"/>
                <a:cs typeface="Times New Roman" panose="02020603050405020304" pitchFamily="18" charset="0"/>
              </a:rPr>
              <a:t>zwei verschiedene Lebensweisen werden kontrastreich beschrieben</a:t>
            </a:r>
          </a:p>
          <a:p>
            <a:pPr lvl="1">
              <a:lnSpc>
                <a:spcPts val="1500"/>
              </a:lnSpc>
              <a:spcBef>
                <a:spcPts val="600"/>
              </a:spcBef>
              <a:buFont typeface="Symbol" panose="05050102010706020507" pitchFamily="18" charset="2"/>
              <a:buChar char="-"/>
            </a:pPr>
            <a:r>
              <a:rPr lang="de-DE" sz="2300" i="1" dirty="0">
                <a:latin typeface="Calibri" panose="020F0502020204030204" pitchFamily="34" charset="0"/>
                <a:ea typeface="Calibri" panose="020F0502020204030204" pitchFamily="34" charset="0"/>
                <a:cs typeface="Times New Roman" panose="02020603050405020304" pitchFamily="18" charset="0"/>
              </a:rPr>
              <a:t>Menschen in vielen „westlichen" Kulturen sind sehr individualisiert (Singles kleine Familien) – das individuelle Glück steht im Vordergrund (Beispiel: Selbstverständlichkeit, dass erwachsene Kinder </a:t>
            </a:r>
            <a:r>
              <a:rPr lang="de-DE" sz="2300" dirty="0">
                <a:latin typeface="Calibri" panose="020F0502020204030204" pitchFamily="34" charset="0"/>
                <a:ea typeface="Calibri" panose="020F0502020204030204" pitchFamily="34" charset="0"/>
                <a:cs typeface="Times New Roman" panose="02020603050405020304" pitchFamily="18" charset="0"/>
              </a:rPr>
              <a:t>in </a:t>
            </a:r>
            <a:r>
              <a:rPr lang="de-DE" sz="2300" i="1" dirty="0">
                <a:latin typeface="Calibri" panose="020F0502020204030204" pitchFamily="34" charset="0"/>
                <a:ea typeface="Calibri" panose="020F0502020204030204" pitchFamily="34" charset="0"/>
                <a:cs typeface="Times New Roman" panose="02020603050405020304" pitchFamily="18" charset="0"/>
              </a:rPr>
              <a:t>eine andere Stadt ziehen, um ihr eigenes Leben zu leben)</a:t>
            </a:r>
            <a:br>
              <a:rPr lang="de-DE" sz="2300" i="1" dirty="0">
                <a:latin typeface="Calibri" panose="020F0502020204030204" pitchFamily="34" charset="0"/>
                <a:ea typeface="Calibri" panose="020F0502020204030204" pitchFamily="34" charset="0"/>
                <a:cs typeface="Times New Roman" panose="02020603050405020304" pitchFamily="18" charset="0"/>
              </a:rPr>
            </a:br>
            <a:r>
              <a:rPr lang="de-DE" sz="2300" i="1" dirty="0">
                <a:latin typeface="Calibri" panose="020F0502020204030204" pitchFamily="34" charset="0"/>
                <a:ea typeface="Calibri" panose="020F0502020204030204" pitchFamily="34" charset="0"/>
                <a:cs typeface="Times New Roman" panose="02020603050405020304" pitchFamily="18" charset="0"/>
              </a:rPr>
              <a:t> </a:t>
            </a:r>
          </a:p>
          <a:p>
            <a:pPr lvl="1">
              <a:lnSpc>
                <a:spcPts val="1500"/>
              </a:lnSpc>
              <a:spcBef>
                <a:spcPts val="600"/>
              </a:spcBef>
              <a:buFont typeface="Symbol" panose="05050102010706020507" pitchFamily="18" charset="2"/>
              <a:buChar char="-"/>
            </a:pPr>
            <a:r>
              <a:rPr lang="de-DE" sz="2300" i="1" dirty="0">
                <a:latin typeface="Calibri" panose="020F0502020204030204" pitchFamily="34" charset="0"/>
                <a:ea typeface="Calibri" panose="020F0502020204030204" pitchFamily="34" charset="0"/>
                <a:cs typeface="Times New Roman" panose="02020603050405020304" pitchFamily="18" charset="0"/>
              </a:rPr>
              <a:t>Menschen in vielen andere Kulturen neigen dazu in größeren Familien oder Gemeinschaften zu leben und sehr eng miteinander verbunden und oft voneinander abhängig </a:t>
            </a:r>
            <a:r>
              <a:rPr lang="de-DE" sz="2300" dirty="0">
                <a:latin typeface="Calibri" panose="020F0502020204030204" pitchFamily="34" charset="0"/>
                <a:ea typeface="Calibri" panose="020F0502020204030204" pitchFamily="34" charset="0"/>
                <a:cs typeface="Times New Roman" panose="02020603050405020304" pitchFamily="18" charset="0"/>
              </a:rPr>
              <a:t>zu sein</a:t>
            </a:r>
          </a:p>
          <a:p>
            <a:pPr lvl="1">
              <a:lnSpc>
                <a:spcPts val="1500"/>
              </a:lnSpc>
              <a:spcBef>
                <a:spcPts val="600"/>
              </a:spcBef>
              <a:buFont typeface="Symbol" panose="05050102010706020507" pitchFamily="18" charset="2"/>
              <a:buChar char="-"/>
            </a:pPr>
            <a:endParaRPr lang="de-DE" sz="2300" i="1" dirty="0">
              <a:latin typeface="Calibri" panose="020F0502020204030204" pitchFamily="34" charset="0"/>
              <a:ea typeface="Calibri" panose="020F0502020204030204" pitchFamily="34" charset="0"/>
              <a:cs typeface="Times New Roman" panose="02020603050405020304" pitchFamily="18" charset="0"/>
            </a:endParaRPr>
          </a:p>
          <a:p>
            <a:pPr>
              <a:lnSpc>
                <a:spcPts val="1500"/>
              </a:lnSpc>
              <a:spcBef>
                <a:spcPts val="600"/>
              </a:spcBef>
              <a:buFont typeface="Wingdings" panose="05000000000000000000" pitchFamily="2" charset="2"/>
              <a:buChar char="Ø"/>
            </a:pPr>
            <a:r>
              <a:rPr lang="de-DE" sz="2300" i="1" dirty="0">
                <a:latin typeface="Calibri" panose="020F0502020204030204" pitchFamily="34" charset="0"/>
                <a:ea typeface="Calibri" panose="020F0502020204030204" pitchFamily="34" charset="0"/>
                <a:cs typeface="Times New Roman" panose="02020603050405020304" pitchFamily="18" charset="0"/>
              </a:rPr>
              <a:t>Hofstede beschreibt diesen Unterschied als „Kollektivismus“ und „Individualismus“: Diese Begriffe differenzieren, ob das Selbstverständnis der Menschen in Begriffen „Ich“ oder „Wir“ definiert wird. In individualistischen Gesellschaften </a:t>
            </a:r>
            <a:r>
              <a:rPr lang="de-DE" sz="2300" i="1" dirty="0" err="1">
                <a:latin typeface="Calibri" panose="020F0502020204030204" pitchFamily="34" charset="0"/>
                <a:ea typeface="Calibri" panose="020F0502020204030204" pitchFamily="34" charset="0"/>
                <a:cs typeface="Times New Roman" panose="02020603050405020304" pitchFamily="18" charset="0"/>
              </a:rPr>
              <a:t>kümmerns</a:t>
            </a:r>
            <a:r>
              <a:rPr lang="de-DE" sz="2300" i="1" dirty="0">
                <a:latin typeface="Calibri" panose="020F0502020204030204" pitchFamily="34" charset="0"/>
                <a:ea typeface="Calibri" panose="020F0502020204030204" pitchFamily="34" charset="0"/>
                <a:cs typeface="Times New Roman" panose="02020603050405020304" pitchFamily="18" charset="0"/>
              </a:rPr>
              <a:t> sich die Menschen eher um sich selbst und ihre direkte Familie. In kollektivistischen Gesellschaften begreifen sich die Menschen eher als Zugehörige zu Gruppen, die sich im Austausch für Loyalität um sie kümmern." (www.hofstede-insights.com)</a:t>
            </a:r>
            <a:br>
              <a:rPr lang="de-DE" sz="2300" i="1" dirty="0">
                <a:latin typeface="Calibri" panose="020F0502020204030204" pitchFamily="34" charset="0"/>
                <a:ea typeface="Calibri" panose="020F0502020204030204" pitchFamily="34" charset="0"/>
                <a:cs typeface="Times New Roman" panose="02020603050405020304" pitchFamily="18" charset="0"/>
              </a:rPr>
            </a:br>
            <a:r>
              <a:rPr lang="de-DE" sz="2300" i="1" dirty="0">
                <a:latin typeface="Calibri" panose="020F0502020204030204" pitchFamily="34" charset="0"/>
                <a:ea typeface="Calibri" panose="020F0502020204030204" pitchFamily="34" charset="0"/>
                <a:cs typeface="Times New Roman" panose="02020603050405020304" pitchFamily="18" charset="0"/>
              </a:rPr>
              <a:t>
Dagmar Domenig hat einen weiteren Ausdruck für diesen kulturellen Unterschied. Sie unterscheidet zwischen eher </a:t>
            </a:r>
            <a:r>
              <a:rPr lang="de-DE" sz="2300" i="1" dirty="0" err="1">
                <a:latin typeface="Calibri" panose="020F0502020204030204" pitchFamily="34" charset="0"/>
                <a:ea typeface="Calibri" panose="020F0502020204030204" pitchFamily="34" charset="0"/>
                <a:cs typeface="Times New Roman" panose="02020603050405020304" pitchFamily="18" charset="0"/>
              </a:rPr>
              <a:t>individuumzentrierten</a:t>
            </a:r>
            <a:r>
              <a:rPr lang="de-DE" sz="2300" i="1" dirty="0">
                <a:latin typeface="Calibri" panose="020F0502020204030204" pitchFamily="34" charset="0"/>
                <a:ea typeface="Calibri" panose="020F0502020204030204" pitchFamily="34" charset="0"/>
                <a:cs typeface="Times New Roman" panose="02020603050405020304" pitchFamily="18" charset="0"/>
              </a:rPr>
              <a:t> und eher familienzentrierten Gesellschaften (Domenig S.216). </a:t>
            </a:r>
          </a:p>
          <a:p>
            <a:pPr>
              <a:lnSpc>
                <a:spcPts val="1500"/>
              </a:lnSpc>
              <a:spcBef>
                <a:spcPts val="600"/>
              </a:spcBef>
              <a:buFont typeface="Wingdings" panose="05000000000000000000" pitchFamily="2" charset="2"/>
              <a:buChar char="Ø"/>
            </a:pPr>
            <a:endParaRPr lang="de-DE" sz="2300" i="1" dirty="0">
              <a:latin typeface="Calibri" panose="020F0502020204030204" pitchFamily="34" charset="0"/>
              <a:cs typeface="Times New Roman" panose="02020603050405020304" pitchFamily="18" charset="0"/>
            </a:endParaRPr>
          </a:p>
          <a:p>
            <a:pPr>
              <a:lnSpc>
                <a:spcPts val="1500"/>
              </a:lnSpc>
              <a:spcBef>
                <a:spcPts val="600"/>
              </a:spcBef>
              <a:buFont typeface="Wingdings" panose="05000000000000000000" pitchFamily="2" charset="2"/>
              <a:buChar char="Ø"/>
            </a:pPr>
            <a:r>
              <a:rPr lang="de-DE" sz="2300" i="1" dirty="0">
                <a:latin typeface="Calibri" panose="020F0502020204030204" pitchFamily="34" charset="0"/>
                <a:cs typeface="Times New Roman" panose="02020603050405020304" pitchFamily="18" charset="0"/>
              </a:rPr>
              <a:t>Heidi Keller differenziert zwei unterschiedliche Familien-Prototypen (psychologische Autonomie und relationale Verbundenheit)</a:t>
            </a:r>
            <a:endParaRPr lang="en-GB" dirty="0"/>
          </a:p>
        </p:txBody>
      </p:sp>
      <p:sp>
        <p:nvSpPr>
          <p:cNvPr id="4" name="Slide Number Placeholder 3">
            <a:extLst>
              <a:ext uri="{FF2B5EF4-FFF2-40B4-BE49-F238E27FC236}">
                <a16:creationId xmlns:a16="http://schemas.microsoft.com/office/drawing/2014/main" xmlns="" id="{228B36D3-065F-49D2-AD31-ECA7AAA3E742}"/>
              </a:ext>
            </a:extLst>
          </p:cNvPr>
          <p:cNvSpPr>
            <a:spLocks noGrp="1"/>
          </p:cNvSpPr>
          <p:nvPr>
            <p:ph type="sldNum" sz="quarter" idx="12"/>
          </p:nvPr>
        </p:nvSpPr>
        <p:spPr/>
        <p:txBody>
          <a:bodyPr/>
          <a:lstStyle/>
          <a:p>
            <a:fld id="{C014DD1E-5D91-48A3-AD6D-45FBA980D106}" type="slidenum">
              <a:rPr lang="en-GB" smtClean="0"/>
              <a:pPr/>
              <a:t>18</a:t>
            </a:fld>
            <a:endParaRPr lang="en-GB"/>
          </a:p>
        </p:txBody>
      </p:sp>
    </p:spTree>
    <p:extLst>
      <p:ext uri="{BB962C8B-B14F-4D97-AF65-F5344CB8AC3E}">
        <p14:creationId xmlns:p14="http://schemas.microsoft.com/office/powerpoint/2010/main" val="3384108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xmlns="" id="{C3C19B60-8518-49DE-8313-B99E524C9497}"/>
              </a:ext>
            </a:extLst>
          </p:cNvPr>
          <p:cNvSpPr>
            <a:spLocks noGrp="1"/>
          </p:cNvSpPr>
          <p:nvPr>
            <p:ph type="title"/>
          </p:nvPr>
        </p:nvSpPr>
        <p:spPr>
          <a:xfrm>
            <a:off x="837828" y="512278"/>
            <a:ext cx="10339794" cy="891407"/>
          </a:xfrm>
        </p:spPr>
        <p:txBody>
          <a:bodyPr>
            <a:normAutofit fontScale="90000"/>
          </a:bodyPr>
          <a:lstStyle/>
          <a:p>
            <a:pPr algn="ctr"/>
            <a:r>
              <a:rPr lang="de-DE" sz="3200" dirty="0"/>
              <a:t>Familienprototypen in unterschiedlichen kulturellen Kontexten Heidi Keller (2011)
</a:t>
            </a:r>
          </a:p>
        </p:txBody>
      </p:sp>
      <p:sp>
        <p:nvSpPr>
          <p:cNvPr id="6" name="Inhaltsplatzhalter 5">
            <a:extLst>
              <a:ext uri="{FF2B5EF4-FFF2-40B4-BE49-F238E27FC236}">
                <a16:creationId xmlns:a16="http://schemas.microsoft.com/office/drawing/2014/main" xmlns="" id="{B9222508-914B-45F3-903E-BFC0AFC9F599}"/>
              </a:ext>
            </a:extLst>
          </p:cNvPr>
          <p:cNvSpPr>
            <a:spLocks noGrp="1"/>
          </p:cNvSpPr>
          <p:nvPr>
            <p:ph idx="1"/>
          </p:nvPr>
        </p:nvSpPr>
        <p:spPr/>
        <p:txBody>
          <a:bodyPr>
            <a:normAutofit/>
          </a:bodyPr>
          <a:lstStyle/>
          <a:p>
            <a:pPr>
              <a:lnSpc>
                <a:spcPct val="150000"/>
              </a:lnSpc>
              <a:spcBef>
                <a:spcPts val="600"/>
              </a:spcBef>
            </a:pP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ts val="1500"/>
              </a:lnSpc>
              <a:spcBef>
                <a:spcPts val="2400"/>
              </a:spcBef>
            </a:pPr>
            <a:endParaRPr lang="en-GB" sz="1800" b="0" kern="0" dirty="0">
              <a:solidFill>
                <a:srgbClr val="004680"/>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liennummernplatzhalter 3">
            <a:extLst>
              <a:ext uri="{FF2B5EF4-FFF2-40B4-BE49-F238E27FC236}">
                <a16:creationId xmlns:a16="http://schemas.microsoft.com/office/drawing/2014/main" xmlns="" id="{13AB87FF-6CB3-4C6B-B889-380DE6B5DA97}"/>
              </a:ext>
            </a:extLst>
          </p:cNvPr>
          <p:cNvSpPr>
            <a:spLocks noGrp="1"/>
          </p:cNvSpPr>
          <p:nvPr>
            <p:ph type="sldNum" sz="quarter" idx="12"/>
          </p:nvPr>
        </p:nvSpPr>
        <p:spPr/>
        <p:txBody>
          <a:bodyPr/>
          <a:lstStyle/>
          <a:p>
            <a:fld id="{C014DD1E-5D91-48A3-AD6D-45FBA980D106}" type="slidenum">
              <a:rPr lang="en-GB" smtClean="0"/>
              <a:pPr/>
              <a:t>19</a:t>
            </a:fld>
            <a:endParaRPr lang="en-GB"/>
          </a:p>
        </p:txBody>
      </p:sp>
      <p:graphicFrame>
        <p:nvGraphicFramePr>
          <p:cNvPr id="2" name="Tabelle 1">
            <a:extLst>
              <a:ext uri="{FF2B5EF4-FFF2-40B4-BE49-F238E27FC236}">
                <a16:creationId xmlns:a16="http://schemas.microsoft.com/office/drawing/2014/main" xmlns="" id="{AB629EDB-8C30-4F8C-A80E-4538B03D941B}"/>
              </a:ext>
            </a:extLst>
          </p:cNvPr>
          <p:cNvGraphicFramePr>
            <a:graphicFrameLocks noGrp="1"/>
          </p:cNvGraphicFramePr>
          <p:nvPr>
            <p:extLst>
              <p:ext uri="{D42A27DB-BD31-4B8C-83A1-F6EECF244321}">
                <p14:modId xmlns:p14="http://schemas.microsoft.com/office/powerpoint/2010/main" val="888012686"/>
              </p:ext>
            </p:extLst>
          </p:nvPr>
        </p:nvGraphicFramePr>
        <p:xfrm>
          <a:off x="1545125" y="1412776"/>
          <a:ext cx="9047824" cy="4889800"/>
        </p:xfrm>
        <a:graphic>
          <a:graphicData uri="http://schemas.openxmlformats.org/drawingml/2006/table">
            <a:tbl>
              <a:tblPr firstRow="1" firstCol="1" bandRow="1"/>
              <a:tblGrid>
                <a:gridCol w="4523912">
                  <a:extLst>
                    <a:ext uri="{9D8B030D-6E8A-4147-A177-3AD203B41FA5}">
                      <a16:colId xmlns:a16="http://schemas.microsoft.com/office/drawing/2014/main" xmlns="" val="2708725470"/>
                    </a:ext>
                  </a:extLst>
                </a:gridCol>
                <a:gridCol w="4523912">
                  <a:extLst>
                    <a:ext uri="{9D8B030D-6E8A-4147-A177-3AD203B41FA5}">
                      <a16:colId xmlns:a16="http://schemas.microsoft.com/office/drawing/2014/main" xmlns="" val="3636413414"/>
                    </a:ext>
                  </a:extLst>
                </a:gridCol>
              </a:tblGrid>
              <a:tr h="680864">
                <a:tc>
                  <a:txBody>
                    <a:bodyPr/>
                    <a:lstStyle/>
                    <a:p>
                      <a:pPr algn="ctr">
                        <a:lnSpc>
                          <a:spcPts val="1500"/>
                        </a:lnSpc>
                        <a:spcBef>
                          <a:spcPts val="600"/>
                        </a:spcBef>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ts val="1500"/>
                        </a:lnSpc>
                        <a:spcBef>
                          <a:spcPts val="600"/>
                        </a:spcBef>
                      </a:pPr>
                      <a:r>
                        <a:rPr lang="en-GB" sz="1800" dirty="0" err="1">
                          <a:effectLst/>
                          <a:latin typeface="Calibri" panose="020F0502020204030204" pitchFamily="34" charset="0"/>
                          <a:ea typeface="Calibri" panose="020F0502020204030204" pitchFamily="34" charset="0"/>
                          <a:cs typeface="Times New Roman" panose="02020603050405020304" pitchFamily="18" charset="0"/>
                        </a:rPr>
                        <a:t>Prototyp</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Psychologische</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Autonomie</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ts val="1500"/>
                        </a:lnSpc>
                        <a:spcBef>
                          <a:spcPts val="600"/>
                        </a:spcBef>
                      </a:pPr>
                      <a:endPar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ts val="1500"/>
                        </a:lnSpc>
                        <a:spcBef>
                          <a:spcPts val="600"/>
                        </a:spcBef>
                      </a:pPr>
                      <a:r>
                        <a:rPr lang="en-GB"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Prototyp</a:t>
                      </a:r>
                      <a:r>
                        <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Relationale</a:t>
                      </a:r>
                      <a:r>
                        <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Bindung</a:t>
                      </a:r>
                      <a:r>
                        <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xmlns="" val="3653452674"/>
                  </a:ext>
                </a:extLst>
              </a:tr>
              <a:tr h="534172">
                <a:tc>
                  <a:txBody>
                    <a:bodyPr/>
                    <a:lstStyle/>
                    <a:p>
                      <a:pPr algn="ctr">
                        <a:lnSpc>
                          <a:spcPts val="1500"/>
                        </a:lnSpc>
                        <a:spcBef>
                          <a:spcPts val="600"/>
                        </a:spcBef>
                      </a:pPr>
                      <a:r>
                        <a:rPr lang="de-DE" sz="1800" dirty="0">
                          <a:effectLst/>
                          <a:latin typeface="Calibri" panose="020F0502020204030204" pitchFamily="34" charset="0"/>
                          <a:ea typeface="Calibri" panose="020F0502020204030204" pitchFamily="34" charset="0"/>
                          <a:cs typeface="Times New Roman" panose="02020603050405020304" pitchFamily="18" charset="0"/>
                        </a:rPr>
                        <a:t>Kinder so akzeptieren, wie sie sind
</a:t>
                      </a:r>
                    </a:p>
                  </a:txBody>
                  <a:tcPr marL="68580" marR="68580" marT="1080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Bef>
                          <a:spcPts val="600"/>
                        </a:spcBef>
                      </a:pPr>
                      <a:r>
                        <a:rPr lang="de-DE" sz="1800" dirty="0">
                          <a:effectLst/>
                          <a:latin typeface="Calibri" panose="020F0502020204030204" pitchFamily="34" charset="0"/>
                          <a:ea typeface="Calibri" panose="020F0502020204030204" pitchFamily="34" charset="0"/>
                          <a:cs typeface="Times New Roman" panose="02020603050405020304" pitchFamily="18" charset="0"/>
                        </a:rPr>
                        <a:t>Familiäre Beziehungen stehen im Fokus
</a:t>
                      </a:r>
                    </a:p>
                  </a:txBody>
                  <a:tcPr marL="68580" marR="68580" marT="1080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285635172"/>
                  </a:ext>
                </a:extLst>
              </a:tr>
              <a:tr h="710258">
                <a:tc>
                  <a:txBody>
                    <a:bodyPr/>
                    <a:lstStyle/>
                    <a:p>
                      <a:pPr algn="ctr">
                        <a:lnSpc>
                          <a:spcPts val="1500"/>
                        </a:lnSpc>
                        <a:spcBef>
                          <a:spcPts val="600"/>
                        </a:spcBef>
                      </a:pPr>
                      <a:r>
                        <a:rPr lang="de-DE" sz="1800" dirty="0">
                          <a:effectLst/>
                          <a:latin typeface="Calibri" panose="020F0502020204030204" pitchFamily="34" charset="0"/>
                          <a:ea typeface="Calibri" panose="020F0502020204030204" pitchFamily="34" charset="0"/>
                          <a:cs typeface="Times New Roman" panose="02020603050405020304" pitchFamily="18" charset="0"/>
                        </a:rPr>
                        <a:t>Bedürfnisse und Wünsche von Kindern wahrnehmen
</a:t>
                      </a:r>
                    </a:p>
                  </a:txBody>
                  <a:tcPr marL="68580" marR="68580" marT="1080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Bef>
                          <a:spcPts val="600"/>
                        </a:spcBef>
                      </a:pPr>
                      <a:r>
                        <a:rPr lang="de-DE" sz="1800" dirty="0">
                          <a:effectLst/>
                          <a:latin typeface="Calibri" panose="020F0502020204030204" pitchFamily="34" charset="0"/>
                          <a:ea typeface="Calibri" panose="020F0502020204030204" pitchFamily="34" charset="0"/>
                          <a:cs typeface="Times New Roman" panose="02020603050405020304" pitchFamily="18" charset="0"/>
                        </a:rPr>
                        <a:t>Kinder übernehmen relevante Aufgaben innerhalb der Familie
</a:t>
                      </a:r>
                    </a:p>
                  </a:txBody>
                  <a:tcPr marL="68580" marR="68580" marT="1080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083785695"/>
                  </a:ext>
                </a:extLst>
              </a:tr>
              <a:tr h="710258">
                <a:tc>
                  <a:txBody>
                    <a:bodyPr/>
                    <a:lstStyle/>
                    <a:p>
                      <a:pPr algn="ctr">
                        <a:lnSpc>
                          <a:spcPts val="1500"/>
                        </a:lnSpc>
                        <a:spcBef>
                          <a:spcPts val="600"/>
                        </a:spcBef>
                      </a:pPr>
                      <a:r>
                        <a:rPr lang="de-DE" sz="1800" dirty="0">
                          <a:effectLst/>
                          <a:latin typeface="Calibri" panose="020F0502020204030204" pitchFamily="34" charset="0"/>
                          <a:ea typeface="Calibri" panose="020F0502020204030204" pitchFamily="34" charset="0"/>
                          <a:cs typeface="Times New Roman" panose="02020603050405020304" pitchFamily="18" charset="0"/>
                        </a:rPr>
                        <a:t>Möglichkeiten bieten, eigene Fähigkeiten und Kompetenzen zu entwickeln
</a:t>
                      </a:r>
                    </a:p>
                  </a:txBody>
                  <a:tcPr marL="68580" marR="68580" marT="1080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Bef>
                          <a:spcPts val="600"/>
                        </a:spcBef>
                      </a:pPr>
                      <a:r>
                        <a:rPr lang="de-DE" sz="1800" dirty="0">
                          <a:effectLst/>
                          <a:latin typeface="Calibri" panose="020F0502020204030204" pitchFamily="34" charset="0"/>
                          <a:ea typeface="Calibri" panose="020F0502020204030204" pitchFamily="34" charset="0"/>
                          <a:cs typeface="Times New Roman" panose="02020603050405020304" pitchFamily="18" charset="0"/>
                        </a:rPr>
                        <a:t>Kinder sind in ein System von Erwartungen und Pflichten eingebettet
</a:t>
                      </a:r>
                    </a:p>
                  </a:txBody>
                  <a:tcPr marL="68580" marR="68580" marT="1080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135219720"/>
                  </a:ext>
                </a:extLst>
              </a:tr>
              <a:tr h="710258">
                <a:tc>
                  <a:txBody>
                    <a:bodyPr/>
                    <a:lstStyle/>
                    <a:p>
                      <a:pPr algn="ctr">
                        <a:lnSpc>
                          <a:spcPts val="1500"/>
                        </a:lnSpc>
                        <a:spcBef>
                          <a:spcPts val="600"/>
                        </a:spcBef>
                      </a:pPr>
                      <a:r>
                        <a:rPr lang="de-DE" sz="1800" dirty="0">
                          <a:effectLst/>
                          <a:latin typeface="Calibri" panose="020F0502020204030204" pitchFamily="34" charset="0"/>
                          <a:ea typeface="Calibri" panose="020F0502020204030204" pitchFamily="34" charset="0"/>
                          <a:cs typeface="Times New Roman" panose="02020603050405020304" pitchFamily="18" charset="0"/>
                        </a:rPr>
                        <a:t>Grenzen des Kindes respektieren
</a:t>
                      </a:r>
                    </a:p>
                  </a:txBody>
                  <a:tcPr marL="68580" marR="68580" marT="1080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Bef>
                          <a:spcPts val="600"/>
                        </a:spcBef>
                      </a:pPr>
                      <a:r>
                        <a:rPr lang="de-DE" sz="1800" dirty="0">
                          <a:effectLst/>
                          <a:latin typeface="Calibri" panose="020F0502020204030204" pitchFamily="34" charset="0"/>
                          <a:ea typeface="Calibri" panose="020F0502020204030204" pitchFamily="34" charset="0"/>
                          <a:cs typeface="Times New Roman" panose="02020603050405020304" pitchFamily="18" charset="0"/>
                        </a:rPr>
                        <a:t>Eltern sind die Experten, die wissen, was das Beste für ihre Kinder ist
</a:t>
                      </a:r>
                    </a:p>
                  </a:txBody>
                  <a:tcPr marL="68580" marR="68580" marT="1080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288266122"/>
                  </a:ext>
                </a:extLst>
              </a:tr>
              <a:tr h="494067">
                <a:tc>
                  <a:txBody>
                    <a:bodyPr/>
                    <a:lstStyle/>
                    <a:p>
                      <a:pPr algn="ctr">
                        <a:lnSpc>
                          <a:spcPts val="1500"/>
                        </a:lnSpc>
                        <a:spcBef>
                          <a:spcPts val="600"/>
                        </a:spcBef>
                      </a:pPr>
                      <a:r>
                        <a:rPr lang="de-DE" sz="1800" dirty="0">
                          <a:effectLst/>
                          <a:latin typeface="Calibri" panose="020F0502020204030204" pitchFamily="34" charset="0"/>
                          <a:ea typeface="Calibri" panose="020F0502020204030204" pitchFamily="34" charset="0"/>
                          <a:cs typeface="Times New Roman" panose="02020603050405020304" pitchFamily="18" charset="0"/>
                        </a:rPr>
                        <a:t>Lob und Wertschätzung gegenüber dem Kind ausdrücken</a:t>
                      </a:r>
                    </a:p>
                  </a:txBody>
                  <a:tcPr marL="68580" marR="68580" marT="1080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Bef>
                          <a:spcPts val="600"/>
                        </a:spcBef>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080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802992690"/>
                  </a:ext>
                </a:extLst>
              </a:tr>
              <a:tr h="710258">
                <a:tc>
                  <a:txBody>
                    <a:bodyPr/>
                    <a:lstStyle/>
                    <a:p>
                      <a:pPr algn="ctr">
                        <a:lnSpc>
                          <a:spcPts val="1500"/>
                        </a:lnSpc>
                        <a:spcBef>
                          <a:spcPts val="600"/>
                        </a:spcBef>
                      </a:pPr>
                      <a:r>
                        <a:rPr lang="de-DE" sz="1800" dirty="0">
                          <a:effectLst/>
                          <a:latin typeface="Calibri" panose="020F0502020204030204" pitchFamily="34" charset="0"/>
                          <a:ea typeface="Calibri" panose="020F0502020204030204" pitchFamily="34" charset="0"/>
                          <a:cs typeface="Times New Roman" panose="02020603050405020304" pitchFamily="18" charset="0"/>
                        </a:rPr>
                        <a:t>Gleichstellungsmodell: Fragen stellen und Chancen bieten
</a:t>
                      </a:r>
                    </a:p>
                  </a:txBody>
                  <a:tcPr marL="68580" marR="68580" marT="1080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Bef>
                          <a:spcPts val="600"/>
                        </a:spcBef>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080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266797988"/>
                  </a:ext>
                </a:extLst>
              </a:tr>
            </a:tbl>
          </a:graphicData>
        </a:graphic>
      </p:graphicFrame>
      <p:sp>
        <p:nvSpPr>
          <p:cNvPr id="3" name="Rectangle 1">
            <a:extLst>
              <a:ext uri="{FF2B5EF4-FFF2-40B4-BE49-F238E27FC236}">
                <a16:creationId xmlns:a16="http://schemas.microsoft.com/office/drawing/2014/main" xmlns="" id="{146C86C7-BFBB-41DE-97B5-1F90F75019A1}"/>
              </a:ext>
            </a:extLst>
          </p:cNvPr>
          <p:cNvSpPr>
            <a:spLocks noChangeArrowheads="1"/>
          </p:cNvSpPr>
          <p:nvPr/>
        </p:nvSpPr>
        <p:spPr bwMode="auto">
          <a:xfrm>
            <a:off x="3294063" y="2971800"/>
            <a:ext cx="121888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Tree>
    <p:extLst>
      <p:ext uri="{BB962C8B-B14F-4D97-AF65-F5344CB8AC3E}">
        <p14:creationId xmlns:p14="http://schemas.microsoft.com/office/powerpoint/2010/main" val="1800685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3362DFFC-4DCC-48EE-B781-94D04B95F1E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376"/>
            <a:ext cx="5302138" cy="68576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39914" y="791570"/>
            <a:ext cx="4017792" cy="5262390"/>
          </a:xfrm>
        </p:spPr>
        <p:txBody>
          <a:bodyPr anchor="ctr">
            <a:normAutofit/>
          </a:bodyPr>
          <a:lstStyle/>
          <a:p>
            <a:r>
              <a:rPr lang="de-DE" sz="3600" dirty="0">
                <a:solidFill>
                  <a:schemeClr val="bg2"/>
                </a:solidFill>
              </a:rPr>
              <a:t>Nach Abschluss dieses Moduls können Sie:
</a:t>
            </a:r>
            <a:endParaRPr lang="en-GB" sz="3600" dirty="0">
              <a:solidFill>
                <a:schemeClr val="bg2"/>
              </a:solidFill>
            </a:endParaRPr>
          </a:p>
        </p:txBody>
      </p:sp>
      <p:sp>
        <p:nvSpPr>
          <p:cNvPr id="11" name="Rectangle 10">
            <a:extLst>
              <a:ext uri="{FF2B5EF4-FFF2-40B4-BE49-F238E27FC236}">
                <a16:creationId xmlns:a16="http://schemas.microsoft.com/office/drawing/2014/main" xmlns="" id="{18B8B265-E68C-4B64-9238-781F0102C57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302138" y="376"/>
            <a:ext cx="228541"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p:cNvSpPr>
            <a:spLocks noGrp="1"/>
          </p:cNvSpPr>
          <p:nvPr>
            <p:ph idx="1"/>
          </p:nvPr>
        </p:nvSpPr>
        <p:spPr>
          <a:xfrm>
            <a:off x="6175111" y="791570"/>
            <a:ext cx="4891034" cy="5262390"/>
          </a:xfrm>
        </p:spPr>
        <p:txBody>
          <a:bodyPr anchor="ctr">
            <a:normAutofit/>
          </a:bodyPr>
          <a:lstStyle/>
          <a:p>
            <a:r>
              <a:rPr lang="de-DE" sz="1600" dirty="0">
                <a:effectLst/>
                <a:latin typeface="Segoe UI Web (West European)"/>
              </a:rPr>
              <a:t>verschiedene Ansätze für Schwangerschaft, Geburt, Kindheit und Elternschaft verstehen</a:t>
            </a:r>
          </a:p>
          <a:p>
            <a:pPr lvl="0">
              <a:lnSpc>
                <a:spcPts val="1500"/>
              </a:lnSpc>
              <a:spcBef>
                <a:spcPts val="600"/>
              </a:spcBef>
              <a:buFont typeface="Wingdings" panose="05000000000000000000" pitchFamily="2" charset="2"/>
              <a:buChar cha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de-DE" sz="1600" dirty="0">
                <a:effectLst/>
                <a:latin typeface="Segoe UI Web (West European)"/>
              </a:rPr>
              <a:t>Kultursensibel mit (werdenden) Eltern, Kindern und Familien arbeiten</a:t>
            </a:r>
          </a:p>
          <a:p>
            <a:pPr lvl="0">
              <a:lnSpc>
                <a:spcPts val="1500"/>
              </a:lnSpc>
              <a:spcBef>
                <a:spcPts val="600"/>
              </a:spcBef>
              <a:buFont typeface="Wingdings" panose="05000000000000000000" pitchFamily="2" charset="2"/>
              <a:buChar char="§"/>
            </a:pP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r>
              <a:rPr lang="de-DE" sz="1600" dirty="0">
                <a:effectLst/>
                <a:latin typeface="Segoe UI Web (West European)"/>
              </a:rPr>
              <a:t>Die Inklusion verschiedener Familien unterstützen</a:t>
            </a:r>
          </a:p>
          <a:p>
            <a:pPr lvl="0">
              <a:lnSpc>
                <a:spcPts val="1500"/>
              </a:lnSpc>
              <a:spcAft>
                <a:spcPts val="0"/>
              </a:spcAft>
              <a:buFont typeface="Wingdings" panose="05000000000000000000" pitchFamily="2" charset="2"/>
              <a:buChar char="§"/>
            </a:pP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r>
              <a:rPr lang="de-DE" sz="1600" dirty="0">
                <a:effectLst/>
                <a:latin typeface="Segoe UI Web (West European)"/>
              </a:rPr>
              <a:t>die Dynamik der Gewalt in Familien über Kulturen hinweg verstehen</a:t>
            </a:r>
          </a:p>
          <a:p>
            <a:pPr lvl="0">
              <a:lnSpc>
                <a:spcPts val="1500"/>
              </a:lnSpc>
              <a:spcAft>
                <a:spcPts val="0"/>
              </a:spcAft>
              <a:buFont typeface="Wingdings" panose="05000000000000000000" pitchFamily="2" charset="2"/>
              <a:buChar char="§"/>
            </a:pP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r>
              <a:rPr lang="de-DE" sz="1600" dirty="0">
                <a:effectLst/>
                <a:latin typeface="Segoe UI Web (West European)"/>
              </a:rPr>
              <a:t>kulturelle Vorurteile vermeiden</a:t>
            </a:r>
          </a:p>
        </p:txBody>
      </p:sp>
      <p:sp>
        <p:nvSpPr>
          <p:cNvPr id="4" name="Slide Number Placeholder 3"/>
          <p:cNvSpPr>
            <a:spLocks noGrp="1"/>
          </p:cNvSpPr>
          <p:nvPr>
            <p:ph type="sldNum" sz="quarter" idx="12"/>
          </p:nvPr>
        </p:nvSpPr>
        <p:spPr>
          <a:xfrm>
            <a:off x="9470269" y="6453386"/>
            <a:ext cx="1595876" cy="404614"/>
          </a:xfrm>
        </p:spPr>
        <p:txBody>
          <a:bodyPr>
            <a:normAutofit/>
          </a:bodyPr>
          <a:lstStyle/>
          <a:p>
            <a:pPr>
              <a:spcAft>
                <a:spcPts val="600"/>
              </a:spcAft>
            </a:pPr>
            <a:fld id="{C014DD1E-5D91-48A3-AD6D-45FBA980D106}" type="slidenum">
              <a:rPr lang="en-GB" smtClean="0"/>
              <a:pPr>
                <a:spcAft>
                  <a:spcPts val="600"/>
                </a:spcAft>
              </a:pPr>
              <a:t>2</a:t>
            </a:fld>
            <a:endParaRPr lang="en-GB" dirty="0"/>
          </a:p>
        </p:txBody>
      </p:sp>
    </p:spTree>
    <p:extLst>
      <p:ext uri="{BB962C8B-B14F-4D97-AF65-F5344CB8AC3E}">
        <p14:creationId xmlns:p14="http://schemas.microsoft.com/office/powerpoint/2010/main" val="494685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xmlns="" id="{6D043292-708B-4F69-AE72-8FB56C6E8E8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825"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el 4">
            <a:extLst>
              <a:ext uri="{FF2B5EF4-FFF2-40B4-BE49-F238E27FC236}">
                <a16:creationId xmlns:a16="http://schemas.microsoft.com/office/drawing/2014/main" xmlns="" id="{C3C19B60-8518-49DE-8313-B99E524C9497}"/>
              </a:ext>
            </a:extLst>
          </p:cNvPr>
          <p:cNvSpPr>
            <a:spLocks noGrp="1"/>
          </p:cNvSpPr>
          <p:nvPr>
            <p:ph type="title"/>
          </p:nvPr>
        </p:nvSpPr>
        <p:spPr>
          <a:xfrm>
            <a:off x="5328050" y="1006996"/>
            <a:ext cx="6175168" cy="1485900"/>
          </a:xfrm>
        </p:spPr>
        <p:txBody>
          <a:bodyPr vert="horz" lIns="91440" tIns="45720" rIns="91440" bIns="45720" rtlCol="0" anchor="t">
            <a:normAutofit fontScale="90000"/>
          </a:bodyPr>
          <a:lstStyle/>
          <a:p>
            <a:pPr defTabSz="914400"/>
            <a:r>
              <a:rPr lang="de-DE" sz="3100" cap="all" dirty="0">
                <a:latin typeface="+mn-lt"/>
              </a:rPr>
              <a:t>Kulturelle Unterschiede in Bezug auf Ältere Menschen in Familien</a:t>
            </a:r>
            <a:br>
              <a:rPr lang="de-DE" sz="3100" cap="all" dirty="0">
                <a:latin typeface="+mn-lt"/>
              </a:rPr>
            </a:br>
            <a:r>
              <a:rPr lang="de-DE" sz="3100" cap="all" dirty="0">
                <a:latin typeface="+mn-lt"/>
              </a:rPr>
              <a:t>Yang Liu (2010): Ost trifft West</a:t>
            </a:r>
            <a:r>
              <a:rPr lang="de-DE" sz="3100" cap="all" dirty="0"/>
              <a:t>
</a:t>
            </a:r>
            <a:endParaRPr lang="en-US" sz="1400" cap="all" dirty="0"/>
          </a:p>
        </p:txBody>
      </p:sp>
      <p:sp>
        <p:nvSpPr>
          <p:cNvPr id="36" name="Rectangle 35">
            <a:extLst>
              <a:ext uri="{FF2B5EF4-FFF2-40B4-BE49-F238E27FC236}">
                <a16:creationId xmlns:a16="http://schemas.microsoft.com/office/drawing/2014/main" xmlns="" id="{72C017B3-7B7A-4C5A-A3E9-09EC1428BCA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372406" y="376"/>
            <a:ext cx="22854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feld 2">
            <a:extLst>
              <a:ext uri="{FF2B5EF4-FFF2-40B4-BE49-F238E27FC236}">
                <a16:creationId xmlns:a16="http://schemas.microsoft.com/office/drawing/2014/main" xmlns="" id="{E4A89C0A-B676-430D-B1E2-17CAF6ED7CF3}"/>
              </a:ext>
            </a:extLst>
          </p:cNvPr>
          <p:cNvSpPr txBox="1"/>
          <p:nvPr/>
        </p:nvSpPr>
        <p:spPr>
          <a:xfrm>
            <a:off x="5360735" y="3272028"/>
            <a:ext cx="6175168" cy="2749260"/>
          </a:xfrm>
          <a:prstGeom prst="rect">
            <a:avLst/>
          </a:prstGeom>
        </p:spPr>
        <p:txBody>
          <a:bodyPr vert="horz" lIns="91440" tIns="45720" rIns="91440" bIns="45720" rtlCol="0">
            <a:normAutofit/>
          </a:bodyPr>
          <a:lstStyle/>
          <a:p>
            <a:pPr defTabSz="914400">
              <a:lnSpc>
                <a:spcPct val="94000"/>
              </a:lnSpc>
              <a:spcAft>
                <a:spcPts val="200"/>
              </a:spcAft>
              <a:buFont typeface="Franklin Gothic Book" panose="020B0503020102020204" pitchFamily="34" charset="0"/>
            </a:pPr>
            <a:r>
              <a:rPr lang="de-DE" dirty="0">
                <a:latin typeface="Calibri" panose="020F0502020204030204" pitchFamily="34" charset="0"/>
                <a:ea typeface="Calibri" panose="020F0502020204030204" pitchFamily="34" charset="0"/>
                <a:cs typeface="Times New Roman" panose="02020603050405020304" pitchFamily="18" charset="0"/>
              </a:rPr>
              <a:t>Übung:</a:t>
            </a:r>
            <a:br>
              <a:rPr lang="de-DE" dirty="0">
                <a:latin typeface="Calibri" panose="020F0502020204030204" pitchFamily="34" charset="0"/>
                <a:ea typeface="Calibri" panose="020F0502020204030204" pitchFamily="34" charset="0"/>
                <a:cs typeface="Times New Roman" panose="02020603050405020304" pitchFamily="18" charset="0"/>
              </a:rPr>
            </a:br>
            <a:r>
              <a:rPr lang="de-DE" dirty="0">
                <a:latin typeface="Calibri" panose="020F0502020204030204" pitchFamily="34" charset="0"/>
                <a:ea typeface="Calibri" panose="020F0502020204030204" pitchFamily="34" charset="0"/>
                <a:cs typeface="Times New Roman" panose="02020603050405020304" pitchFamily="18" charset="0"/>
              </a:rPr>
              <a:t>Welche kulturellen Unterscheide in Bezug auf ältere Menschen in der Familie werden in den Bildern dargestellt?
</a:t>
            </a:r>
            <a:endParaRPr lang="en-US" dirty="0">
              <a:solidFill>
                <a:schemeClr val="tx2"/>
              </a:solidFill>
            </a:endParaRPr>
          </a:p>
        </p:txBody>
      </p:sp>
      <p:sp>
        <p:nvSpPr>
          <p:cNvPr id="4" name="Foliennummernplatzhalter 3">
            <a:extLst>
              <a:ext uri="{FF2B5EF4-FFF2-40B4-BE49-F238E27FC236}">
                <a16:creationId xmlns:a16="http://schemas.microsoft.com/office/drawing/2014/main" xmlns="" id="{13AB87FF-6CB3-4C6B-B889-380DE6B5DA97}"/>
              </a:ext>
            </a:extLst>
          </p:cNvPr>
          <p:cNvSpPr>
            <a:spLocks noGrp="1"/>
          </p:cNvSpPr>
          <p:nvPr>
            <p:ph type="sldNum" sz="quarter" idx="12"/>
          </p:nvPr>
        </p:nvSpPr>
        <p:spPr>
          <a:xfrm>
            <a:off x="9470269" y="6453386"/>
            <a:ext cx="1595876" cy="404614"/>
          </a:xfrm>
        </p:spPr>
        <p:txBody>
          <a:bodyPr vert="horz" lIns="91440" tIns="45720" rIns="91440" bIns="45720" rtlCol="0" anchor="ctr">
            <a:normAutofit/>
          </a:bodyPr>
          <a:lstStyle/>
          <a:p>
            <a:pPr defTabSz="457200">
              <a:spcAft>
                <a:spcPts val="600"/>
              </a:spcAft>
            </a:pPr>
            <a:fld id="{C014DD1E-5D91-48A3-AD6D-45FBA980D106}" type="slidenum">
              <a:rPr lang="en-US" smtClean="0"/>
              <a:pPr defTabSz="457200">
                <a:spcAft>
                  <a:spcPts val="600"/>
                </a:spcAft>
              </a:pPr>
              <a:t>20</a:t>
            </a:fld>
            <a:endParaRPr lang="en-US"/>
          </a:p>
        </p:txBody>
      </p:sp>
      <p:sp>
        <p:nvSpPr>
          <p:cNvPr id="6" name="Textfeld 5">
            <a:extLst>
              <a:ext uri="{FF2B5EF4-FFF2-40B4-BE49-F238E27FC236}">
                <a16:creationId xmlns:a16="http://schemas.microsoft.com/office/drawing/2014/main" xmlns="" id="{91E9A37B-B9C2-4639-8846-DE11275BAF35}"/>
              </a:ext>
            </a:extLst>
          </p:cNvPr>
          <p:cNvSpPr txBox="1"/>
          <p:nvPr/>
        </p:nvSpPr>
        <p:spPr>
          <a:xfrm>
            <a:off x="327270" y="2492896"/>
            <a:ext cx="3876062" cy="830997"/>
          </a:xfrm>
          <a:prstGeom prst="rect">
            <a:avLst/>
          </a:prstGeom>
          <a:noFill/>
        </p:spPr>
        <p:txBody>
          <a:bodyPr wrap="square" rtlCol="0">
            <a:spAutoFit/>
          </a:bodyPr>
          <a:lstStyle/>
          <a:p>
            <a:pPr algn="ctr"/>
            <a:r>
              <a:rPr lang="de-DE" dirty="0"/>
              <a:t>Bild: Senioren im Alltag. Yang Liu (2010): Ost trifft West</a:t>
            </a:r>
          </a:p>
        </p:txBody>
      </p:sp>
      <p:sp>
        <p:nvSpPr>
          <p:cNvPr id="8" name="Textfeld 7">
            <a:extLst>
              <a:ext uri="{FF2B5EF4-FFF2-40B4-BE49-F238E27FC236}">
                <a16:creationId xmlns:a16="http://schemas.microsoft.com/office/drawing/2014/main" xmlns="" id="{9329136E-A4FD-4B75-8ECD-BF2AFE55D931}"/>
              </a:ext>
            </a:extLst>
          </p:cNvPr>
          <p:cNvSpPr txBox="1"/>
          <p:nvPr/>
        </p:nvSpPr>
        <p:spPr>
          <a:xfrm>
            <a:off x="311974" y="5596418"/>
            <a:ext cx="3861605" cy="1200329"/>
          </a:xfrm>
          <a:prstGeom prst="rect">
            <a:avLst/>
          </a:prstGeom>
          <a:noFill/>
        </p:spPr>
        <p:txBody>
          <a:bodyPr wrap="square" rtlCol="0">
            <a:spAutoFit/>
          </a:bodyPr>
          <a:lstStyle/>
          <a:p>
            <a:pPr algn="ctr"/>
            <a:r>
              <a:rPr lang="de-DE" dirty="0"/>
              <a:t>Bild: Gesellschaft und Senioren. Yang Liu (2010): Ost trifft West</a:t>
            </a:r>
          </a:p>
        </p:txBody>
      </p:sp>
      <p:pic>
        <p:nvPicPr>
          <p:cNvPr id="11" name="Grafik 10">
            <a:extLst>
              <a:ext uri="{FF2B5EF4-FFF2-40B4-BE49-F238E27FC236}">
                <a16:creationId xmlns:a16="http://schemas.microsoft.com/office/drawing/2014/main" xmlns="" id="{440263D0-5E28-4F95-81F7-AF969CEC60D1}"/>
              </a:ext>
            </a:extLst>
          </p:cNvPr>
          <p:cNvPicPr>
            <a:picLocks noChangeAspect="1"/>
          </p:cNvPicPr>
          <p:nvPr/>
        </p:nvPicPr>
        <p:blipFill>
          <a:blip r:embed="rId2"/>
          <a:stretch>
            <a:fillRect/>
          </a:stretch>
        </p:blipFill>
        <p:spPr>
          <a:xfrm>
            <a:off x="407947" y="556716"/>
            <a:ext cx="3714708" cy="1935992"/>
          </a:xfrm>
          <a:prstGeom prst="rect">
            <a:avLst/>
          </a:prstGeom>
        </p:spPr>
      </p:pic>
      <p:pic>
        <p:nvPicPr>
          <p:cNvPr id="12" name="Grafik 11">
            <a:extLst>
              <a:ext uri="{FF2B5EF4-FFF2-40B4-BE49-F238E27FC236}">
                <a16:creationId xmlns:a16="http://schemas.microsoft.com/office/drawing/2014/main" xmlns="" id="{E0F8B435-6D40-44C2-A9AA-93E064D56649}"/>
              </a:ext>
            </a:extLst>
          </p:cNvPr>
          <p:cNvPicPr>
            <a:picLocks noChangeAspect="1"/>
          </p:cNvPicPr>
          <p:nvPr/>
        </p:nvPicPr>
        <p:blipFill>
          <a:blip r:embed="rId3"/>
          <a:stretch>
            <a:fillRect/>
          </a:stretch>
        </p:blipFill>
        <p:spPr>
          <a:xfrm>
            <a:off x="366958" y="3718260"/>
            <a:ext cx="3751636" cy="1877782"/>
          </a:xfrm>
          <a:prstGeom prst="rect">
            <a:avLst/>
          </a:prstGeom>
        </p:spPr>
      </p:pic>
    </p:spTree>
    <p:extLst>
      <p:ext uri="{BB962C8B-B14F-4D97-AF65-F5344CB8AC3E}">
        <p14:creationId xmlns:p14="http://schemas.microsoft.com/office/powerpoint/2010/main" val="104890071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4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DEBEACE-CD1D-407E-BE99-74EC502ADC28}"/>
              </a:ext>
            </a:extLst>
          </p:cNvPr>
          <p:cNvSpPr>
            <a:spLocks noGrp="1"/>
          </p:cNvSpPr>
          <p:nvPr>
            <p:ph type="title"/>
          </p:nvPr>
        </p:nvSpPr>
        <p:spPr/>
        <p:txBody>
          <a:bodyPr/>
          <a:lstStyle/>
          <a:p>
            <a:r>
              <a:rPr lang="en-GB" dirty="0" err="1"/>
              <a:t>Ältere</a:t>
            </a:r>
            <a:r>
              <a:rPr lang="en-GB" dirty="0"/>
              <a:t> Menschen in </a:t>
            </a:r>
            <a:r>
              <a:rPr lang="en-GB" dirty="0" err="1"/>
              <a:t>Familien</a:t>
            </a:r>
            <a:r>
              <a:rPr lang="en-GB" dirty="0"/>
              <a:t>
</a:t>
            </a:r>
          </a:p>
        </p:txBody>
      </p:sp>
      <p:sp>
        <p:nvSpPr>
          <p:cNvPr id="3" name="Content Placeholder 2">
            <a:extLst>
              <a:ext uri="{FF2B5EF4-FFF2-40B4-BE49-F238E27FC236}">
                <a16:creationId xmlns:a16="http://schemas.microsoft.com/office/drawing/2014/main" xmlns="" id="{5BE04BD1-CA7D-456D-A20B-F29FA6F59E2F}"/>
              </a:ext>
            </a:extLst>
          </p:cNvPr>
          <p:cNvSpPr>
            <a:spLocks noGrp="1"/>
          </p:cNvSpPr>
          <p:nvPr>
            <p:ph idx="1"/>
          </p:nvPr>
        </p:nvSpPr>
        <p:spPr>
          <a:xfrm>
            <a:off x="1295062" y="1700808"/>
            <a:ext cx="9598700" cy="3581400"/>
          </a:xfrm>
        </p:spPr>
        <p:txBody>
          <a:bodyPr>
            <a:normAutofit/>
          </a:bodyPr>
          <a:lstStyle/>
          <a:p>
            <a:pPr algn="just">
              <a:lnSpc>
                <a:spcPts val="1700"/>
              </a:lnSpc>
              <a:spcBef>
                <a:spcPts val="600"/>
              </a:spcBef>
              <a:buFont typeface="Wingdings" panose="05000000000000000000" pitchFamily="2" charset="2"/>
              <a:buChar char="Ø"/>
            </a:pPr>
            <a:r>
              <a:rPr lang="de-DE" sz="1800" dirty="0">
                <a:latin typeface="Calibri" panose="020F0502020204030204" pitchFamily="34" charset="0"/>
                <a:ea typeface="Calibri" panose="020F0502020204030204" pitchFamily="34" charset="0"/>
                <a:cs typeface="Times New Roman" panose="02020603050405020304" pitchFamily="18" charset="0"/>
              </a:rPr>
              <a:t>In den beiden Bildern beschreibt Yang Liu verschiedene Arten von Beziehungen zwischen den Generationen, die mit unterschiedlichen kulturellen Hintergründen zusammenhängen können</a:t>
            </a:r>
          </a:p>
          <a:p>
            <a:pPr lvl="1" algn="just">
              <a:lnSpc>
                <a:spcPts val="1700"/>
              </a:lnSpc>
              <a:spcBef>
                <a:spcPts val="600"/>
              </a:spcBef>
              <a:buFont typeface="Wingdings" panose="05000000000000000000" pitchFamily="2" charset="2"/>
              <a:buChar char="Ø"/>
            </a:pPr>
            <a:r>
              <a:rPr lang="de-DE" sz="1800" dirty="0">
                <a:latin typeface="Calibri" panose="020F0502020204030204" pitchFamily="34" charset="0"/>
                <a:ea typeface="Calibri" panose="020F0502020204030204" pitchFamily="34" charset="0"/>
                <a:cs typeface="Times New Roman" panose="02020603050405020304" pitchFamily="18" charset="0"/>
              </a:rPr>
              <a:t>aktive Rolle in der Familie (Enkelkinder hüten) vs. Keine/geringe Rolle in der Familie</a:t>
            </a:r>
          </a:p>
          <a:p>
            <a:pPr marL="530193" lvl="1" indent="0" algn="just">
              <a:lnSpc>
                <a:spcPts val="1700"/>
              </a:lnSpc>
              <a:spcBef>
                <a:spcPts val="600"/>
              </a:spcBef>
              <a:buNone/>
            </a:pPr>
            <a:endParaRPr lang="de-DE" sz="1800" dirty="0">
              <a:latin typeface="Calibri" panose="020F0502020204030204" pitchFamily="34" charset="0"/>
              <a:ea typeface="Calibri" panose="020F0502020204030204" pitchFamily="34" charset="0"/>
              <a:cs typeface="Times New Roman" panose="02020603050405020304" pitchFamily="18" charset="0"/>
            </a:endParaRPr>
          </a:p>
          <a:p>
            <a:pPr algn="just">
              <a:lnSpc>
                <a:spcPts val="1700"/>
              </a:lnSpc>
              <a:spcBef>
                <a:spcPts val="600"/>
              </a:spcBef>
              <a:buFont typeface="Wingdings" panose="05000000000000000000" pitchFamily="2" charset="2"/>
              <a:buChar char="Ø"/>
            </a:pPr>
            <a:r>
              <a:rPr lang="de-DE" sz="1800" dirty="0">
                <a:effectLst/>
                <a:latin typeface="Calibri" panose="020F0502020204030204" pitchFamily="34" charset="0"/>
                <a:ea typeface="Calibri" panose="020F0502020204030204" pitchFamily="34" charset="0"/>
                <a:cs typeface="Times New Roman" panose="02020603050405020304" pitchFamily="18" charset="0"/>
              </a:rPr>
              <a:t>Bei der Arbeit mit Klient*innen / Patient*innen mit unterschiedlichem kulturellem Hintergrund müssen wir möglicherweise berücksichtigen, dass die älteren Familienmitglieder je nach kulturellem Hintergrund der Familie mehr oder weniger Einfluss auf den Klient*in / Patient*in haben können. </a:t>
            </a:r>
          </a:p>
          <a:p>
            <a:pPr algn="just">
              <a:lnSpc>
                <a:spcPts val="1700"/>
              </a:lnSpc>
              <a:spcBef>
                <a:spcPts val="600"/>
              </a:spcBef>
              <a:buFont typeface="Wingdings" panose="05000000000000000000" pitchFamily="2" charset="2"/>
              <a:buChar char="Ø"/>
            </a:pPr>
            <a:r>
              <a:rPr lang="de-DE" sz="1800" dirty="0">
                <a:effectLst/>
                <a:latin typeface="Calibri" panose="020F0502020204030204" pitchFamily="34" charset="0"/>
                <a:ea typeface="Calibri" panose="020F0502020204030204" pitchFamily="34" charset="0"/>
                <a:cs typeface="Times New Roman" panose="02020603050405020304" pitchFamily="18" charset="0"/>
              </a:rPr>
              <a:t>Großeltern können eine wertvolle Quelle der Unterstützung für eine Familie sein oder sich auf unerwünschte Weise einmischen. Wenn wir mit älteren Klient*innen / Patient*innen arbeiten, müssen wir uns außerdem der Rolle bewusst sein, die sie in ihrer Familie spielen. Sind sie gut eingebettet und respektiert oder eher nicht?</a:t>
            </a:r>
          </a:p>
        </p:txBody>
      </p:sp>
      <p:sp>
        <p:nvSpPr>
          <p:cNvPr id="4" name="Slide Number Placeholder 3">
            <a:extLst>
              <a:ext uri="{FF2B5EF4-FFF2-40B4-BE49-F238E27FC236}">
                <a16:creationId xmlns:a16="http://schemas.microsoft.com/office/drawing/2014/main" xmlns="" id="{8513A989-9609-4D89-A3C5-8A0C87080B39}"/>
              </a:ext>
            </a:extLst>
          </p:cNvPr>
          <p:cNvSpPr>
            <a:spLocks noGrp="1"/>
          </p:cNvSpPr>
          <p:nvPr>
            <p:ph type="sldNum" sz="quarter" idx="12"/>
          </p:nvPr>
        </p:nvSpPr>
        <p:spPr/>
        <p:txBody>
          <a:bodyPr/>
          <a:lstStyle/>
          <a:p>
            <a:fld id="{C014DD1E-5D91-48A3-AD6D-45FBA980D106}" type="slidenum">
              <a:rPr lang="en-GB" smtClean="0"/>
              <a:pPr/>
              <a:t>21</a:t>
            </a:fld>
            <a:endParaRPr lang="en-GB"/>
          </a:p>
        </p:txBody>
      </p:sp>
    </p:spTree>
    <p:extLst>
      <p:ext uri="{BB962C8B-B14F-4D97-AF65-F5344CB8AC3E}">
        <p14:creationId xmlns:p14="http://schemas.microsoft.com/office/powerpoint/2010/main" val="4272241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0E56D970-0BF7-4AF1-B00C-8D4D4EA4C518}"/>
              </a:ext>
            </a:extLst>
          </p:cNvPr>
          <p:cNvSpPr>
            <a:spLocks noGrp="1"/>
          </p:cNvSpPr>
          <p:nvPr>
            <p:ph type="title"/>
          </p:nvPr>
        </p:nvSpPr>
        <p:spPr/>
        <p:txBody>
          <a:bodyPr/>
          <a:lstStyle/>
          <a:p>
            <a:r>
              <a:rPr lang="de-DE" dirty="0"/>
              <a:t>Gewalt in Familien über Kulturen hinweg
</a:t>
            </a:r>
          </a:p>
        </p:txBody>
      </p:sp>
      <p:sp>
        <p:nvSpPr>
          <p:cNvPr id="3" name="Inhaltsplatzhalter 2">
            <a:extLst>
              <a:ext uri="{FF2B5EF4-FFF2-40B4-BE49-F238E27FC236}">
                <a16:creationId xmlns:a16="http://schemas.microsoft.com/office/drawing/2014/main" xmlns="" id="{99A9B2B5-EA29-49F7-B11A-E8E9EA7CF9C8}"/>
              </a:ext>
            </a:extLst>
          </p:cNvPr>
          <p:cNvSpPr>
            <a:spLocks noGrp="1"/>
          </p:cNvSpPr>
          <p:nvPr>
            <p:ph idx="1"/>
          </p:nvPr>
        </p:nvSpPr>
        <p:spPr>
          <a:xfrm>
            <a:off x="1295062" y="1428750"/>
            <a:ext cx="9598700" cy="3581400"/>
          </a:xfrm>
        </p:spPr>
        <p:txBody>
          <a:bodyPr>
            <a:noAutofit/>
          </a:bodyPr>
          <a:lstStyle/>
          <a:p>
            <a:pPr>
              <a:lnSpc>
                <a:spcPct val="100000"/>
              </a:lnSpc>
              <a:spcBef>
                <a:spcPts val="600"/>
              </a:spcBef>
              <a:buFont typeface="Wingdings" panose="05000000000000000000" pitchFamily="2" charset="2"/>
              <a:buChar char="Ø"/>
            </a:pPr>
            <a:r>
              <a:rPr lang="de-DE" sz="1800" dirty="0">
                <a:latin typeface="Calibri" panose="020F0502020204030204" pitchFamily="34" charset="0"/>
                <a:ea typeface="Calibri" panose="020F0502020204030204" pitchFamily="34" charset="0"/>
                <a:cs typeface="Times New Roman" panose="02020603050405020304" pitchFamily="18" charset="0"/>
              </a:rPr>
              <a:t>Leider kommt es in allen Kulturen zu Gewalt innerhalb von Familien oder gegen Kinder</a:t>
            </a:r>
          </a:p>
          <a:p>
            <a:pPr>
              <a:lnSpc>
                <a:spcPct val="100000"/>
              </a:lnSpc>
              <a:spcBef>
                <a:spcPts val="600"/>
              </a:spcBef>
              <a:buFont typeface="Wingdings" panose="05000000000000000000" pitchFamily="2" charset="2"/>
              <a:buChar char="Ø"/>
            </a:pPr>
            <a:endParaRPr lang="de-DE" sz="1800" dirty="0">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Bef>
                <a:spcPts val="600"/>
              </a:spcBef>
              <a:buFont typeface="Wingdings" panose="05000000000000000000" pitchFamily="2" charset="2"/>
              <a:buChar char="Ø"/>
            </a:pPr>
            <a:r>
              <a:rPr lang="de-DE" sz="1800" dirty="0">
                <a:latin typeface="Calibri" panose="020F0502020204030204" pitchFamily="34" charset="0"/>
                <a:ea typeface="Calibri" panose="020F0502020204030204" pitchFamily="34" charset="0"/>
                <a:cs typeface="Times New Roman" panose="02020603050405020304" pitchFamily="18" charset="0"/>
              </a:rPr>
              <a:t>Es kann durch einen kulturellen Kontext wie Zwangsheirat oder Genitalverstümmelung gerechtfertigt werden</a:t>
            </a:r>
            <a:br>
              <a:rPr lang="de-DE" sz="1800" dirty="0">
                <a:latin typeface="Calibri" panose="020F0502020204030204" pitchFamily="34" charset="0"/>
                <a:ea typeface="Calibri" panose="020F0502020204030204" pitchFamily="34" charset="0"/>
                <a:cs typeface="Times New Roman" panose="02020603050405020304" pitchFamily="18" charset="0"/>
              </a:rPr>
            </a:br>
            <a:r>
              <a:rPr lang="de-DE" sz="1800" dirty="0">
                <a:latin typeface="Calibri" panose="020F0502020204030204" pitchFamily="34" charset="0"/>
                <a:ea typeface="Calibri" panose="020F0502020204030204" pitchFamily="34" charset="0"/>
                <a:cs typeface="Times New Roman" panose="02020603050405020304" pitchFamily="18" charset="0"/>
              </a:rPr>
              <a:t>
Es ist immer ein Zeichen von Hilflosigkeit und ein Mittel zur Machtausübung</a:t>
            </a:r>
            <a:br>
              <a:rPr lang="de-DE" sz="1800" dirty="0">
                <a:latin typeface="Calibri" panose="020F0502020204030204" pitchFamily="34" charset="0"/>
                <a:ea typeface="Calibri" panose="020F0502020204030204" pitchFamily="34" charset="0"/>
                <a:cs typeface="Times New Roman" panose="02020603050405020304" pitchFamily="18" charset="0"/>
              </a:rPr>
            </a:br>
            <a:endParaRPr lang="de-DE" sz="1800" dirty="0">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Bef>
                <a:spcPts val="600"/>
              </a:spcBef>
              <a:buFont typeface="Wingdings" panose="05000000000000000000" pitchFamily="2" charset="2"/>
              <a:buChar char="Ø"/>
            </a:pPr>
            <a:r>
              <a:rPr lang="de-DE" sz="1800" dirty="0">
                <a:latin typeface="Calibri" panose="020F0502020204030204" pitchFamily="34" charset="0"/>
                <a:ea typeface="Calibri" panose="020F0502020204030204" pitchFamily="34" charset="0"/>
                <a:cs typeface="Times New Roman" panose="02020603050405020304" pitchFamily="18" charset="0"/>
              </a:rPr>
              <a:t>Sollte in keinster Weise toleriert werden</a:t>
            </a:r>
            <a:br>
              <a:rPr lang="de-DE" sz="1800" dirty="0">
                <a:latin typeface="Calibri" panose="020F0502020204030204" pitchFamily="34" charset="0"/>
                <a:ea typeface="Calibri" panose="020F0502020204030204" pitchFamily="34" charset="0"/>
                <a:cs typeface="Times New Roman" panose="02020603050405020304" pitchFamily="18" charset="0"/>
              </a:rPr>
            </a:br>
            <a:r>
              <a:rPr lang="de-DE" sz="1800" dirty="0">
                <a:latin typeface="Calibri" panose="020F0502020204030204" pitchFamily="34" charset="0"/>
                <a:ea typeface="Calibri" panose="020F0502020204030204" pitchFamily="34" charset="0"/>
                <a:cs typeface="Times New Roman" panose="02020603050405020304" pitchFamily="18" charset="0"/>
              </a:rPr>
              <a:t>
 Als Sozial- oder Gesundheitsfachkraft können Sie mit Menschen zu tun haben, die verschiedene Formen von Gewalt erlebt oder überlebt haben</a:t>
            </a:r>
            <a:br>
              <a:rPr lang="de-DE" sz="1800" dirty="0">
                <a:latin typeface="Calibri" panose="020F0502020204030204" pitchFamily="34" charset="0"/>
                <a:ea typeface="Calibri" panose="020F0502020204030204" pitchFamily="34" charset="0"/>
                <a:cs typeface="Times New Roman" panose="02020603050405020304" pitchFamily="18" charset="0"/>
              </a:rPr>
            </a:br>
            <a:endParaRPr lang="de-DE" sz="1800" dirty="0">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Bef>
                <a:spcPts val="600"/>
              </a:spcBef>
              <a:buFont typeface="Wingdings" panose="05000000000000000000" pitchFamily="2" charset="2"/>
              <a:buChar char="Ø"/>
            </a:pPr>
            <a:r>
              <a:rPr lang="de-DE" sz="1800" dirty="0">
                <a:latin typeface="Calibri" panose="020F0502020204030204" pitchFamily="34" charset="0"/>
                <a:ea typeface="Calibri" panose="020F0502020204030204" pitchFamily="34" charset="0"/>
                <a:cs typeface="Times New Roman" panose="02020603050405020304" pitchFamily="18" charset="0"/>
              </a:rPr>
              <a:t>Ein Erste-Hilfe-Handbuch finden Sie hier: Erste-Hilfe-Handbuch der </a:t>
            </a:r>
            <a:r>
              <a:rPr lang="de-DE" sz="1800" dirty="0" err="1">
                <a:latin typeface="Calibri" panose="020F0502020204030204" pitchFamily="34" charset="0"/>
                <a:ea typeface="Calibri" panose="020F0502020204030204" pitchFamily="34" charset="0"/>
                <a:cs typeface="Times New Roman" panose="02020603050405020304" pitchFamily="18" charset="0"/>
              </a:rPr>
              <a:t>Emprove</a:t>
            </a:r>
            <a:r>
              <a:rPr lang="de-DE" sz="1800" dirty="0">
                <a:latin typeface="Calibri" panose="020F0502020204030204" pitchFamily="34" charset="0"/>
                <a:ea typeface="Calibri" panose="020F0502020204030204" pitchFamily="34" charset="0"/>
                <a:cs typeface="Times New Roman" panose="02020603050405020304" pitchFamily="18" charset="0"/>
              </a:rPr>
              <a:t> </a:t>
            </a:r>
            <a:r>
              <a:rPr lang="de-DE" sz="1800" dirty="0" err="1">
                <a:latin typeface="Calibri" panose="020F0502020204030204" pitchFamily="34" charset="0"/>
                <a:ea typeface="Calibri" panose="020F0502020204030204" pitchFamily="34" charset="0"/>
                <a:cs typeface="Times New Roman" panose="02020603050405020304" pitchFamily="18" charset="0"/>
              </a:rPr>
              <a:t>Foundation</a:t>
            </a:r>
            <a:r>
              <a:rPr lang="de-DE" sz="1800" dirty="0">
                <a:latin typeface="Calibri" panose="020F0502020204030204" pitchFamily="34" charset="0"/>
                <a:ea typeface="Calibri" panose="020F0502020204030204" pitchFamily="34" charset="0"/>
                <a:cs typeface="Times New Roman" panose="02020603050405020304" pitchFamily="18" charset="0"/>
              </a:rPr>
              <a:t>: https://emproveproject.eu/first-aid-kit/  </a:t>
            </a:r>
            <a:endParaRPr lang="de-DE" sz="1800" dirty="0"/>
          </a:p>
        </p:txBody>
      </p:sp>
      <p:sp>
        <p:nvSpPr>
          <p:cNvPr id="4" name="Foliennummernplatzhalter 3">
            <a:extLst>
              <a:ext uri="{FF2B5EF4-FFF2-40B4-BE49-F238E27FC236}">
                <a16:creationId xmlns:a16="http://schemas.microsoft.com/office/drawing/2014/main" xmlns="" id="{A122113F-AA15-45B3-9AB1-DE2AAA38299D}"/>
              </a:ext>
            </a:extLst>
          </p:cNvPr>
          <p:cNvSpPr>
            <a:spLocks noGrp="1"/>
          </p:cNvSpPr>
          <p:nvPr>
            <p:ph type="sldNum" sz="quarter" idx="12"/>
          </p:nvPr>
        </p:nvSpPr>
        <p:spPr/>
        <p:txBody>
          <a:bodyPr/>
          <a:lstStyle/>
          <a:p>
            <a:fld id="{C014DD1E-5D91-48A3-AD6D-45FBA980D106}" type="slidenum">
              <a:rPr lang="en-GB" smtClean="0"/>
              <a:pPr/>
              <a:t>22</a:t>
            </a:fld>
            <a:endParaRPr lang="en-GB"/>
          </a:p>
        </p:txBody>
      </p:sp>
    </p:spTree>
    <p:extLst>
      <p:ext uri="{BB962C8B-B14F-4D97-AF65-F5344CB8AC3E}">
        <p14:creationId xmlns:p14="http://schemas.microsoft.com/office/powerpoint/2010/main" val="1188192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xmlns="" id="{C3C19B60-8518-49DE-8313-B99E524C9497}"/>
              </a:ext>
            </a:extLst>
          </p:cNvPr>
          <p:cNvSpPr>
            <a:spLocks noGrp="1"/>
          </p:cNvSpPr>
          <p:nvPr>
            <p:ph type="title"/>
          </p:nvPr>
        </p:nvSpPr>
        <p:spPr>
          <a:xfrm>
            <a:off x="1371243" y="685800"/>
            <a:ext cx="9598700" cy="892402"/>
          </a:xfrm>
        </p:spPr>
        <p:txBody>
          <a:bodyPr>
            <a:normAutofit fontScale="90000"/>
          </a:bodyPr>
          <a:lstStyle/>
          <a:p>
            <a:r>
              <a:rPr lang="de-DE" dirty="0"/>
              <a:t>Zusammenfassung/Merksätze
</a:t>
            </a:r>
          </a:p>
        </p:txBody>
      </p:sp>
      <p:sp>
        <p:nvSpPr>
          <p:cNvPr id="6" name="Inhaltsplatzhalter 5">
            <a:extLst>
              <a:ext uri="{FF2B5EF4-FFF2-40B4-BE49-F238E27FC236}">
                <a16:creationId xmlns:a16="http://schemas.microsoft.com/office/drawing/2014/main" xmlns="" id="{B9222508-914B-45F3-903E-BFC0AFC9F599}"/>
              </a:ext>
            </a:extLst>
          </p:cNvPr>
          <p:cNvSpPr>
            <a:spLocks noGrp="1"/>
          </p:cNvSpPr>
          <p:nvPr>
            <p:ph idx="1"/>
          </p:nvPr>
        </p:nvSpPr>
        <p:spPr>
          <a:xfrm>
            <a:off x="1341884" y="1700808"/>
            <a:ext cx="9598700" cy="4752528"/>
          </a:xfrm>
        </p:spPr>
        <p:txBody>
          <a:bodyPr>
            <a:normAutofit/>
          </a:bodyPr>
          <a:lstStyle/>
          <a:p>
            <a:pPr>
              <a:lnSpc>
                <a:spcPts val="1800"/>
              </a:lnSpc>
              <a:spcBef>
                <a:spcPts val="600"/>
              </a:spcBef>
              <a:buFont typeface="Wingdings" panose="05000000000000000000" pitchFamily="2" charset="2"/>
              <a:buChar char="Ø"/>
            </a:pPr>
            <a:r>
              <a:rPr lang="de-DE" sz="2000" i="1" dirty="0">
                <a:latin typeface="Calibri" panose="020F0502020204030204" pitchFamily="34" charset="0"/>
                <a:ea typeface="Calibri" panose="020F0502020204030204" pitchFamily="34" charset="0"/>
                <a:cs typeface="Times New Roman" panose="02020603050405020304" pitchFamily="18" charset="0"/>
              </a:rPr>
              <a:t>Familien können unterschiedliche Formen annehmen und es kann verschiedene Konzepte von Beziehungen innerhalb einer Familie geben.
In den meisten Fällen haben sie einen erheblichen Einfluss auf das Wohlbefinden des Klient*innen/Patient*innen. 
Familienbeziehungen können eine wertvolle Ressource  für Klient*innen/Patient*innen sein 
Manchmal können sich jedoch ungünstige Konstellationen innerhalb von Familien negativ auf Klient*innen/Patient*innen auswirken 
Versuchen Sie zu bewerten, was die Familie für Ihren Klient*innen/Patient*innen bedeutet. Welche Faktoren tragen zu seinem Wohlbefinden bei oder behindern es. 
Versuchen Sie, ihn zu ermutigen, das richtige Gleichgewicht zwischen dem Gefühl der Zugehörigkeit zur Familie und der Autonomie des Einzelnen zu finden.
Achten Sie aber darauf, dies nicht nach unserem eigenen kulturellen Hintergrund zu bewerten.</a:t>
            </a:r>
            <a:endParaRPr lang="en-GB" sz="2000" b="0" kern="0" dirty="0">
              <a:solidFill>
                <a:srgbClr val="004680"/>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liennummernplatzhalter 3">
            <a:extLst>
              <a:ext uri="{FF2B5EF4-FFF2-40B4-BE49-F238E27FC236}">
                <a16:creationId xmlns:a16="http://schemas.microsoft.com/office/drawing/2014/main" xmlns="" id="{13AB87FF-6CB3-4C6B-B889-380DE6B5DA97}"/>
              </a:ext>
            </a:extLst>
          </p:cNvPr>
          <p:cNvSpPr>
            <a:spLocks noGrp="1"/>
          </p:cNvSpPr>
          <p:nvPr>
            <p:ph type="sldNum" sz="quarter" idx="12"/>
          </p:nvPr>
        </p:nvSpPr>
        <p:spPr/>
        <p:txBody>
          <a:bodyPr/>
          <a:lstStyle/>
          <a:p>
            <a:fld id="{C014DD1E-5D91-48A3-AD6D-45FBA980D106}" type="slidenum">
              <a:rPr lang="en-GB" smtClean="0"/>
              <a:pPr/>
              <a:t>23</a:t>
            </a:fld>
            <a:endParaRPr lang="en-GB"/>
          </a:p>
        </p:txBody>
      </p:sp>
    </p:spTree>
    <p:extLst>
      <p:ext uri="{BB962C8B-B14F-4D97-AF65-F5344CB8AC3E}">
        <p14:creationId xmlns:p14="http://schemas.microsoft.com/office/powerpoint/2010/main" val="2338942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xmlns="" id="{4C4D36A4-C398-4C57-AEC5-6912937529D7}"/>
              </a:ext>
            </a:extLst>
          </p:cNvPr>
          <p:cNvSpPr>
            <a:spLocks noGrp="1"/>
          </p:cNvSpPr>
          <p:nvPr>
            <p:ph type="title"/>
          </p:nvPr>
        </p:nvSpPr>
        <p:spPr>
          <a:xfrm>
            <a:off x="-1" y="1222953"/>
            <a:ext cx="12188825" cy="2885338"/>
          </a:xfrm>
        </p:spPr>
        <p:txBody>
          <a:bodyPr>
            <a:normAutofit/>
          </a:bodyPr>
          <a:lstStyle/>
          <a:p>
            <a:pPr algn="ctr"/>
            <a:r>
              <a:rPr lang="de-DE" sz="5400" dirty="0"/>
              <a:t>Kindheit im Spannungsfeld verschiedener Kulturen 
</a:t>
            </a:r>
          </a:p>
        </p:txBody>
      </p:sp>
      <p:sp>
        <p:nvSpPr>
          <p:cNvPr id="4" name="Foliennummernplatzhalter 3">
            <a:extLst>
              <a:ext uri="{FF2B5EF4-FFF2-40B4-BE49-F238E27FC236}">
                <a16:creationId xmlns:a16="http://schemas.microsoft.com/office/drawing/2014/main" xmlns="" id="{7D175E41-3FA5-4DCD-8DF5-0803A769D851}"/>
              </a:ext>
            </a:extLst>
          </p:cNvPr>
          <p:cNvSpPr>
            <a:spLocks noGrp="1"/>
          </p:cNvSpPr>
          <p:nvPr>
            <p:ph type="sldNum" sz="quarter" idx="12"/>
          </p:nvPr>
        </p:nvSpPr>
        <p:spPr/>
        <p:txBody>
          <a:bodyPr/>
          <a:lstStyle/>
          <a:p>
            <a:fld id="{C014DD1E-5D91-48A3-AD6D-45FBA980D106}" type="slidenum">
              <a:rPr lang="en-GB" smtClean="0"/>
              <a:pPr/>
              <a:t>24</a:t>
            </a:fld>
            <a:endParaRPr lang="en-GB"/>
          </a:p>
        </p:txBody>
      </p:sp>
    </p:spTree>
    <p:extLst>
      <p:ext uri="{BB962C8B-B14F-4D97-AF65-F5344CB8AC3E}">
        <p14:creationId xmlns:p14="http://schemas.microsoft.com/office/powerpoint/2010/main" val="4280991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xmlns="" id="{EC591072-26B2-44F7-8573-484E04B9F327}"/>
              </a:ext>
            </a:extLst>
          </p:cNvPr>
          <p:cNvSpPr>
            <a:spLocks noGrp="1"/>
          </p:cNvSpPr>
          <p:nvPr>
            <p:ph type="sldNum" sz="quarter" idx="12"/>
          </p:nvPr>
        </p:nvSpPr>
        <p:spPr/>
        <p:txBody>
          <a:bodyPr/>
          <a:lstStyle/>
          <a:p>
            <a:fld id="{C014DD1E-5D91-48A3-AD6D-45FBA980D106}" type="slidenum">
              <a:rPr lang="en-GB" smtClean="0"/>
              <a:pPr/>
              <a:t>25</a:t>
            </a:fld>
            <a:endParaRPr lang="en-GB"/>
          </a:p>
        </p:txBody>
      </p:sp>
      <p:pic>
        <p:nvPicPr>
          <p:cNvPr id="6" name="Picture 5">
            <a:extLst>
              <a:ext uri="{FF2B5EF4-FFF2-40B4-BE49-F238E27FC236}">
                <a16:creationId xmlns:a16="http://schemas.microsoft.com/office/drawing/2014/main" xmlns="" id="{85AEE19C-82B2-487E-8393-96A7903799FC}"/>
              </a:ext>
            </a:extLst>
          </p:cNvPr>
          <p:cNvPicPr>
            <a:picLocks noChangeAspect="1"/>
          </p:cNvPicPr>
          <p:nvPr/>
        </p:nvPicPr>
        <p:blipFill>
          <a:blip r:embed="rId2" cstate="print"/>
          <a:stretch>
            <a:fillRect/>
          </a:stretch>
        </p:blipFill>
        <p:spPr>
          <a:xfrm>
            <a:off x="1239975" y="413980"/>
            <a:ext cx="2557277" cy="1714706"/>
          </a:xfrm>
          <a:prstGeom prst="rect">
            <a:avLst/>
          </a:prstGeom>
        </p:spPr>
      </p:pic>
      <p:pic>
        <p:nvPicPr>
          <p:cNvPr id="7" name="Picture 6">
            <a:extLst>
              <a:ext uri="{FF2B5EF4-FFF2-40B4-BE49-F238E27FC236}">
                <a16:creationId xmlns:a16="http://schemas.microsoft.com/office/drawing/2014/main" xmlns="" id="{9E43359B-E148-40EE-AF8B-2C9C2EE96837}"/>
              </a:ext>
            </a:extLst>
          </p:cNvPr>
          <p:cNvPicPr>
            <a:picLocks noChangeAspect="1"/>
          </p:cNvPicPr>
          <p:nvPr/>
        </p:nvPicPr>
        <p:blipFill>
          <a:blip r:embed="rId3" cstate="print"/>
          <a:stretch>
            <a:fillRect/>
          </a:stretch>
        </p:blipFill>
        <p:spPr>
          <a:xfrm>
            <a:off x="4006180" y="489011"/>
            <a:ext cx="2566639" cy="1706542"/>
          </a:xfrm>
          <a:prstGeom prst="rect">
            <a:avLst/>
          </a:prstGeom>
        </p:spPr>
      </p:pic>
      <p:pic>
        <p:nvPicPr>
          <p:cNvPr id="8" name="Picture 7">
            <a:extLst>
              <a:ext uri="{FF2B5EF4-FFF2-40B4-BE49-F238E27FC236}">
                <a16:creationId xmlns:a16="http://schemas.microsoft.com/office/drawing/2014/main" xmlns="" id="{971F5278-604F-497A-B661-5744FE534352}"/>
              </a:ext>
            </a:extLst>
          </p:cNvPr>
          <p:cNvPicPr>
            <a:picLocks noChangeAspect="1"/>
          </p:cNvPicPr>
          <p:nvPr/>
        </p:nvPicPr>
        <p:blipFill>
          <a:blip r:embed="rId4" cstate="print"/>
          <a:stretch>
            <a:fillRect/>
          </a:stretch>
        </p:blipFill>
        <p:spPr>
          <a:xfrm>
            <a:off x="6781747" y="485086"/>
            <a:ext cx="2557277" cy="1709724"/>
          </a:xfrm>
          <a:prstGeom prst="rect">
            <a:avLst/>
          </a:prstGeom>
        </p:spPr>
      </p:pic>
      <p:pic>
        <p:nvPicPr>
          <p:cNvPr id="9" name="Picture 8">
            <a:extLst>
              <a:ext uri="{FF2B5EF4-FFF2-40B4-BE49-F238E27FC236}">
                <a16:creationId xmlns:a16="http://schemas.microsoft.com/office/drawing/2014/main" xmlns="" id="{56BB4067-5CB0-4B50-88A1-35BCEF1ADBFE}"/>
              </a:ext>
            </a:extLst>
          </p:cNvPr>
          <p:cNvPicPr>
            <a:picLocks noChangeAspect="1"/>
          </p:cNvPicPr>
          <p:nvPr/>
        </p:nvPicPr>
        <p:blipFill>
          <a:blip r:embed="rId5" cstate="print"/>
          <a:stretch>
            <a:fillRect/>
          </a:stretch>
        </p:blipFill>
        <p:spPr>
          <a:xfrm>
            <a:off x="1177610" y="2513575"/>
            <a:ext cx="2557276" cy="1690402"/>
          </a:xfrm>
          <a:prstGeom prst="rect">
            <a:avLst/>
          </a:prstGeom>
        </p:spPr>
      </p:pic>
      <p:pic>
        <p:nvPicPr>
          <p:cNvPr id="10" name="Picture 9">
            <a:extLst>
              <a:ext uri="{FF2B5EF4-FFF2-40B4-BE49-F238E27FC236}">
                <a16:creationId xmlns:a16="http://schemas.microsoft.com/office/drawing/2014/main" xmlns="" id="{D9A31BF0-0CE6-45DC-8698-D8AFAEC299DA}"/>
              </a:ext>
            </a:extLst>
          </p:cNvPr>
          <p:cNvPicPr>
            <a:picLocks noChangeAspect="1"/>
          </p:cNvPicPr>
          <p:nvPr/>
        </p:nvPicPr>
        <p:blipFill>
          <a:blip r:embed="rId6" cstate="print"/>
          <a:stretch>
            <a:fillRect/>
          </a:stretch>
        </p:blipFill>
        <p:spPr>
          <a:xfrm>
            <a:off x="3995489" y="2538022"/>
            <a:ext cx="2479256" cy="1665955"/>
          </a:xfrm>
          <a:prstGeom prst="rect">
            <a:avLst/>
          </a:prstGeom>
        </p:spPr>
      </p:pic>
      <p:pic>
        <p:nvPicPr>
          <p:cNvPr id="11" name="Picture 10">
            <a:extLst>
              <a:ext uri="{FF2B5EF4-FFF2-40B4-BE49-F238E27FC236}">
                <a16:creationId xmlns:a16="http://schemas.microsoft.com/office/drawing/2014/main" xmlns="" id="{FC9A69D6-5AC7-44E2-8EB5-F3E73B61D0E2}"/>
              </a:ext>
            </a:extLst>
          </p:cNvPr>
          <p:cNvPicPr>
            <a:picLocks noChangeAspect="1"/>
          </p:cNvPicPr>
          <p:nvPr/>
        </p:nvPicPr>
        <p:blipFill>
          <a:blip r:embed="rId7" cstate="print"/>
          <a:stretch>
            <a:fillRect/>
          </a:stretch>
        </p:blipFill>
        <p:spPr>
          <a:xfrm>
            <a:off x="6657002" y="2548209"/>
            <a:ext cx="2828571" cy="1590312"/>
          </a:xfrm>
          <a:prstGeom prst="rect">
            <a:avLst/>
          </a:prstGeom>
        </p:spPr>
      </p:pic>
      <p:pic>
        <p:nvPicPr>
          <p:cNvPr id="12" name="Picture 11">
            <a:extLst>
              <a:ext uri="{FF2B5EF4-FFF2-40B4-BE49-F238E27FC236}">
                <a16:creationId xmlns:a16="http://schemas.microsoft.com/office/drawing/2014/main" xmlns="" id="{A8794E36-DB45-41AA-B86C-AF8AC664F61C}"/>
              </a:ext>
            </a:extLst>
          </p:cNvPr>
          <p:cNvPicPr>
            <a:picLocks noChangeAspect="1"/>
          </p:cNvPicPr>
          <p:nvPr/>
        </p:nvPicPr>
        <p:blipFill>
          <a:blip r:embed="rId8" cstate="print"/>
          <a:stretch>
            <a:fillRect/>
          </a:stretch>
        </p:blipFill>
        <p:spPr>
          <a:xfrm>
            <a:off x="1166383" y="4369769"/>
            <a:ext cx="2557276" cy="1832273"/>
          </a:xfrm>
          <a:prstGeom prst="rect">
            <a:avLst/>
          </a:prstGeom>
        </p:spPr>
      </p:pic>
      <p:pic>
        <p:nvPicPr>
          <p:cNvPr id="13" name="Picture 12">
            <a:extLst>
              <a:ext uri="{FF2B5EF4-FFF2-40B4-BE49-F238E27FC236}">
                <a16:creationId xmlns:a16="http://schemas.microsoft.com/office/drawing/2014/main" xmlns="" id="{6B60E5AA-2AE7-4F91-9833-49262CA8DACB}"/>
              </a:ext>
            </a:extLst>
          </p:cNvPr>
          <p:cNvPicPr>
            <a:picLocks noChangeAspect="1"/>
          </p:cNvPicPr>
          <p:nvPr/>
        </p:nvPicPr>
        <p:blipFill>
          <a:blip r:embed="rId9" cstate="print"/>
          <a:stretch>
            <a:fillRect/>
          </a:stretch>
        </p:blipFill>
        <p:spPr>
          <a:xfrm>
            <a:off x="3945457" y="4484728"/>
            <a:ext cx="2479256" cy="1665955"/>
          </a:xfrm>
          <a:prstGeom prst="rect">
            <a:avLst/>
          </a:prstGeom>
        </p:spPr>
      </p:pic>
      <p:pic>
        <p:nvPicPr>
          <p:cNvPr id="14" name="Picture 13">
            <a:extLst>
              <a:ext uri="{FF2B5EF4-FFF2-40B4-BE49-F238E27FC236}">
                <a16:creationId xmlns:a16="http://schemas.microsoft.com/office/drawing/2014/main" xmlns="" id="{EC8BE665-5AA3-4DEB-8F76-5BCE9A4825DB}"/>
              </a:ext>
            </a:extLst>
          </p:cNvPr>
          <p:cNvPicPr>
            <a:picLocks noChangeAspect="1"/>
          </p:cNvPicPr>
          <p:nvPr/>
        </p:nvPicPr>
        <p:blipFill>
          <a:blip r:embed="rId10" cstate="print"/>
          <a:stretch>
            <a:fillRect/>
          </a:stretch>
        </p:blipFill>
        <p:spPr>
          <a:xfrm>
            <a:off x="6681857" y="4484728"/>
            <a:ext cx="2471624" cy="1665955"/>
          </a:xfrm>
          <a:prstGeom prst="rect">
            <a:avLst/>
          </a:prstGeom>
        </p:spPr>
      </p:pic>
      <p:sp>
        <p:nvSpPr>
          <p:cNvPr id="2" name="TextBox 1">
            <a:extLst>
              <a:ext uri="{FF2B5EF4-FFF2-40B4-BE49-F238E27FC236}">
                <a16:creationId xmlns:a16="http://schemas.microsoft.com/office/drawing/2014/main" xmlns="" id="{4CFD7F46-11C0-467F-861B-84127F3B2F06}"/>
              </a:ext>
            </a:extLst>
          </p:cNvPr>
          <p:cNvSpPr txBox="1"/>
          <p:nvPr/>
        </p:nvSpPr>
        <p:spPr>
          <a:xfrm>
            <a:off x="9500552" y="994440"/>
            <a:ext cx="2187222" cy="5755422"/>
          </a:xfrm>
          <a:prstGeom prst="rect">
            <a:avLst/>
          </a:prstGeom>
          <a:noFill/>
        </p:spPr>
        <p:txBody>
          <a:bodyPr wrap="square" rtlCol="0">
            <a:spAutoFit/>
          </a:bodyPr>
          <a:lstStyle/>
          <a:p>
            <a:pPr marL="285750" indent="-285750">
              <a:buFont typeface="Wingdings" panose="05000000000000000000" pitchFamily="2" charset="2"/>
              <a:buChar char="Ø"/>
            </a:pPr>
            <a:r>
              <a:rPr lang="de-DE" sz="1600" dirty="0">
                <a:solidFill>
                  <a:srgbClr val="004680"/>
                </a:solidFill>
              </a:rPr>
              <a:t>Welche(s) Bild(er) könnte(n) auch aus Ihrer Kindheit stammen und warum?</a:t>
            </a:r>
          </a:p>
          <a:p>
            <a:pPr marL="285750" indent="-285750">
              <a:buFont typeface="Wingdings" panose="05000000000000000000" pitchFamily="2" charset="2"/>
              <a:buChar char="Ø"/>
            </a:pPr>
            <a:endParaRPr lang="de-DE" sz="1600" dirty="0">
              <a:solidFill>
                <a:srgbClr val="004680"/>
              </a:solidFill>
            </a:endParaRPr>
          </a:p>
          <a:p>
            <a:pPr marL="285750" indent="-285750">
              <a:buFont typeface="Wingdings" panose="05000000000000000000" pitchFamily="2" charset="2"/>
              <a:buChar char="Ø"/>
            </a:pPr>
            <a:r>
              <a:rPr lang="de-DE" sz="1600" dirty="0">
                <a:solidFill>
                  <a:srgbClr val="004680"/>
                </a:solidFill>
              </a:rPr>
              <a:t>Wählen Sie ein Bild, das sich am meisten von Ihrer Kindheit unterscheidet, und beschreiben Sie, wie es Ihrer Meinung nach aussehen würde.</a:t>
            </a:r>
          </a:p>
          <a:p>
            <a:pPr marL="285750" indent="-285750">
              <a:buFont typeface="Wingdings" panose="05000000000000000000" pitchFamily="2" charset="2"/>
              <a:buChar char="Ø"/>
            </a:pPr>
            <a:endParaRPr lang="de-DE" sz="1600" dirty="0">
              <a:solidFill>
                <a:srgbClr val="004680"/>
              </a:solidFill>
            </a:endParaRPr>
          </a:p>
          <a:p>
            <a:pPr marL="285750" indent="-285750">
              <a:buFont typeface="Wingdings" panose="05000000000000000000" pitchFamily="2" charset="2"/>
              <a:buChar char="Ø"/>
            </a:pPr>
            <a:r>
              <a:rPr lang="de-DE" sz="1600" dirty="0">
                <a:solidFill>
                  <a:srgbClr val="004680"/>
                </a:solidFill>
              </a:rPr>
              <a:t>Zeigen die Bilder eine Kindheit, von der Sie glauben, dass die Familien, mit denen Sie arbeiten, sie erlebt haben?
</a:t>
            </a:r>
            <a:endParaRPr lang="en-GB" sz="1600" dirty="0">
              <a:solidFill>
                <a:srgbClr val="004680"/>
              </a:solidFill>
            </a:endParaRPr>
          </a:p>
        </p:txBody>
      </p:sp>
      <p:sp>
        <p:nvSpPr>
          <p:cNvPr id="3" name="TextBox 2">
            <a:extLst>
              <a:ext uri="{FF2B5EF4-FFF2-40B4-BE49-F238E27FC236}">
                <a16:creationId xmlns:a16="http://schemas.microsoft.com/office/drawing/2014/main" xmlns="" id="{75556B3C-5AD6-45DE-BE7C-A72E1F88EC2A}"/>
              </a:ext>
            </a:extLst>
          </p:cNvPr>
          <p:cNvSpPr txBox="1"/>
          <p:nvPr/>
        </p:nvSpPr>
        <p:spPr>
          <a:xfrm>
            <a:off x="9572712" y="498772"/>
            <a:ext cx="1971198" cy="830997"/>
          </a:xfrm>
          <a:prstGeom prst="rect">
            <a:avLst/>
          </a:prstGeom>
          <a:noFill/>
        </p:spPr>
        <p:txBody>
          <a:bodyPr wrap="square" rtlCol="0">
            <a:spAutoFit/>
          </a:bodyPr>
          <a:lstStyle/>
          <a:p>
            <a:r>
              <a:rPr lang="en-GB" b="1" dirty="0" err="1">
                <a:solidFill>
                  <a:srgbClr val="004680"/>
                </a:solidFill>
              </a:rPr>
              <a:t>Übung</a:t>
            </a:r>
            <a:r>
              <a:rPr lang="en-GB" dirty="0">
                <a:solidFill>
                  <a:srgbClr val="004680"/>
                </a:solidFill>
              </a:rPr>
              <a:t>
</a:t>
            </a:r>
          </a:p>
        </p:txBody>
      </p:sp>
    </p:spTree>
    <p:extLst>
      <p:ext uri="{BB962C8B-B14F-4D97-AF65-F5344CB8AC3E}">
        <p14:creationId xmlns:p14="http://schemas.microsoft.com/office/powerpoint/2010/main" val="2999117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xmlns="" id="{57500303-A207-4812-BEB9-51E132FEB73F}"/>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752661" y="744469"/>
            <a:ext cx="10671337" cy="5349671"/>
            <a:chOff x="752858" y="744469"/>
            <a:chExt cx="10674117" cy="5349671"/>
          </a:xfrm>
        </p:grpSpPr>
        <p:sp>
          <p:nvSpPr>
            <p:cNvPr id="16" name="Freeform 6">
              <a:extLst>
                <a:ext uri="{FF2B5EF4-FFF2-40B4-BE49-F238E27FC236}">
                  <a16:creationId xmlns:a16="http://schemas.microsoft.com/office/drawing/2014/main" xmlns="" id="{10118C91-C025-4776-BE95-E9926378E79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7" name="Freeform 6">
              <a:extLst>
                <a:ext uri="{FF2B5EF4-FFF2-40B4-BE49-F238E27FC236}">
                  <a16:creationId xmlns:a16="http://schemas.microsoft.com/office/drawing/2014/main" xmlns="" id="{339174D0-30E8-4BBF-BF81-5DDAC33C0C0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useBgFill="1">
        <p:nvSpPr>
          <p:cNvPr id="19" name="Rectangle 18">
            <a:extLst>
              <a:ext uri="{FF2B5EF4-FFF2-40B4-BE49-F238E27FC236}">
                <a16:creationId xmlns:a16="http://schemas.microsoft.com/office/drawing/2014/main" xmlns="" id="{7BB74091-09FE-44AF-8325-7FE6E175F72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el 4">
            <a:extLst>
              <a:ext uri="{FF2B5EF4-FFF2-40B4-BE49-F238E27FC236}">
                <a16:creationId xmlns:a16="http://schemas.microsoft.com/office/drawing/2014/main" xmlns="" id="{A17950BA-4A0B-4631-B988-8F4D75C5340B}"/>
              </a:ext>
            </a:extLst>
          </p:cNvPr>
          <p:cNvSpPr>
            <a:spLocks noGrp="1"/>
          </p:cNvSpPr>
          <p:nvPr>
            <p:ph type="title"/>
          </p:nvPr>
        </p:nvSpPr>
        <p:spPr>
          <a:xfrm>
            <a:off x="706104" y="5037718"/>
            <a:ext cx="10717894" cy="936769"/>
          </a:xfrm>
        </p:spPr>
        <p:txBody>
          <a:bodyPr vert="horz" lIns="91440" tIns="45720" rIns="91440" bIns="45720" rtlCol="0" anchor="b">
            <a:normAutofit fontScale="90000"/>
          </a:bodyPr>
          <a:lstStyle/>
          <a:p>
            <a:pPr algn="ctr" defTabSz="914400"/>
            <a:r>
              <a:rPr lang="de-DE" sz="3000" cap="all" dirty="0"/>
              <a:t>Sozialisationsstrategien in Deutschland und Kamerun</a:t>
            </a:r>
            <a:br>
              <a:rPr lang="de-DE" sz="3000" cap="all" dirty="0"/>
            </a:br>
            <a:r>
              <a:rPr lang="de-DE" sz="3000" cap="all" dirty="0"/>
              <a:t>(Heidi Keller 2011)
</a:t>
            </a:r>
            <a:endParaRPr lang="en-US" sz="1400" cap="all" dirty="0"/>
          </a:p>
        </p:txBody>
      </p:sp>
      <p:pic>
        <p:nvPicPr>
          <p:cNvPr id="9" name="Inhaltsplatzhalter 8">
            <a:extLst>
              <a:ext uri="{FF2B5EF4-FFF2-40B4-BE49-F238E27FC236}">
                <a16:creationId xmlns:a16="http://schemas.microsoft.com/office/drawing/2014/main" xmlns="" id="{12F70234-E97F-4544-BE31-F3808DDFE6E6}"/>
              </a:ext>
            </a:extLst>
          </p:cNvPr>
          <p:cNvPicPr>
            <a:picLocks noGrp="1" noChangeAspect="1"/>
          </p:cNvPicPr>
          <p:nvPr>
            <p:ph sz="half" idx="2"/>
          </p:nvPr>
        </p:nvPicPr>
        <p:blipFill>
          <a:blip r:embed="rId2" cstate="print"/>
          <a:stretch>
            <a:fillRect/>
          </a:stretch>
        </p:blipFill>
        <p:spPr>
          <a:xfrm>
            <a:off x="643298" y="703340"/>
            <a:ext cx="5129463" cy="3423916"/>
          </a:xfrm>
          <a:prstGeom prst="rect">
            <a:avLst/>
          </a:prstGeom>
        </p:spPr>
      </p:pic>
      <p:pic>
        <p:nvPicPr>
          <p:cNvPr id="10" name="Inhaltsplatzhalter 9">
            <a:extLst>
              <a:ext uri="{FF2B5EF4-FFF2-40B4-BE49-F238E27FC236}">
                <a16:creationId xmlns:a16="http://schemas.microsoft.com/office/drawing/2014/main" xmlns="" id="{94F5B543-5E0B-4C7E-AB3A-875BAFCCB2ED}"/>
              </a:ext>
            </a:extLst>
          </p:cNvPr>
          <p:cNvPicPr>
            <a:picLocks noGrp="1" noChangeAspect="1"/>
          </p:cNvPicPr>
          <p:nvPr>
            <p:ph sz="half" idx="1"/>
          </p:nvPr>
        </p:nvPicPr>
        <p:blipFill>
          <a:blip r:embed="rId3" cstate="print"/>
          <a:stretch>
            <a:fillRect/>
          </a:stretch>
        </p:blipFill>
        <p:spPr>
          <a:xfrm>
            <a:off x="6416061" y="709751"/>
            <a:ext cx="5129463" cy="3411094"/>
          </a:xfrm>
          <a:prstGeom prst="rect">
            <a:avLst/>
          </a:prstGeom>
        </p:spPr>
      </p:pic>
      <p:sp>
        <p:nvSpPr>
          <p:cNvPr id="21" name="Freeform: Shape 20">
            <a:extLst>
              <a:ext uri="{FF2B5EF4-FFF2-40B4-BE49-F238E27FC236}">
                <a16:creationId xmlns:a16="http://schemas.microsoft.com/office/drawing/2014/main" xmlns="" id="{0F30CCEB-94C4-4F72-BA5A-9CEA853022D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flipH="1" flipV="1">
            <a:off x="434822" y="4446551"/>
            <a:ext cx="1956662" cy="1103687"/>
          </a:xfrm>
          <a:custGeom>
            <a:avLst/>
            <a:gdLst>
              <a:gd name="connsiteX0" fmla="*/ 2017702 w 2017702"/>
              <a:gd name="connsiteY0" fmla="*/ 1137821 h 1137821"/>
              <a:gd name="connsiteX1" fmla="*/ 404 w 2017702"/>
              <a:gd name="connsiteY1" fmla="*/ 1137821 h 1137821"/>
              <a:gd name="connsiteX2" fmla="*/ 0 w 2017702"/>
              <a:gd name="connsiteY2" fmla="*/ 900216 h 1137821"/>
              <a:gd name="connsiteX3" fmla="*/ 1767759 w 2017702"/>
              <a:gd name="connsiteY3" fmla="*/ 901031 h 1137821"/>
              <a:gd name="connsiteX4" fmla="*/ 1767759 w 2017702"/>
              <a:gd name="connsiteY4" fmla="*/ 0 h 1137821"/>
              <a:gd name="connsiteX5" fmla="*/ 2017702 w 2017702"/>
              <a:gd name="connsiteY5" fmla="*/ 0 h 1137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17702" h="1137821">
                <a:moveTo>
                  <a:pt x="2017702" y="1137821"/>
                </a:moveTo>
                <a:lnTo>
                  <a:pt x="404" y="1137821"/>
                </a:lnTo>
                <a:cubicBezTo>
                  <a:pt x="-404" y="1055814"/>
                  <a:pt x="807" y="982224"/>
                  <a:pt x="0" y="900216"/>
                </a:cubicBezTo>
                <a:lnTo>
                  <a:pt x="1767759" y="901031"/>
                </a:lnTo>
                <a:lnTo>
                  <a:pt x="1767759" y="0"/>
                </a:lnTo>
                <a:lnTo>
                  <a:pt x="2017702" y="0"/>
                </a:lnTo>
                <a:close/>
              </a:path>
            </a:pathLst>
          </a:custGeom>
          <a:solidFill>
            <a:schemeClr val="tx2">
              <a:alpha val="80000"/>
            </a:schemeClr>
          </a:solidFill>
          <a:ln w="0">
            <a:noFill/>
            <a:prstDash val="solid"/>
            <a:round/>
            <a:headEnd/>
            <a:tailEnd/>
          </a:ln>
        </p:spPr>
      </p:sp>
      <p:sp>
        <p:nvSpPr>
          <p:cNvPr id="23" name="Freeform: Shape 22">
            <a:extLst>
              <a:ext uri="{FF2B5EF4-FFF2-40B4-BE49-F238E27FC236}">
                <a16:creationId xmlns:a16="http://schemas.microsoft.com/office/drawing/2014/main" xmlns="" id="{0DE1A94F-CC8B-4954-97A7-ADD4F300D64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9794285" y="5311230"/>
            <a:ext cx="2041733" cy="1213486"/>
          </a:xfrm>
          <a:custGeom>
            <a:avLst/>
            <a:gdLst>
              <a:gd name="connsiteX0" fmla="*/ 1844618 w 2105428"/>
              <a:gd name="connsiteY0" fmla="*/ 0 h 1251016"/>
              <a:gd name="connsiteX1" fmla="*/ 2105428 w 2105428"/>
              <a:gd name="connsiteY1" fmla="*/ 0 h 1251016"/>
              <a:gd name="connsiteX2" fmla="*/ 2105428 w 2105428"/>
              <a:gd name="connsiteY2" fmla="*/ 1251016 h 1251016"/>
              <a:gd name="connsiteX3" fmla="*/ 421 w 2105428"/>
              <a:gd name="connsiteY3" fmla="*/ 1251016 h 1251016"/>
              <a:gd name="connsiteX4" fmla="*/ 0 w 2105428"/>
              <a:gd name="connsiteY4" fmla="*/ 1003081 h 1251016"/>
              <a:gd name="connsiteX5" fmla="*/ 1844618 w 2105428"/>
              <a:gd name="connsiteY5" fmla="*/ 1003931 h 1251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5428" h="1251016">
                <a:moveTo>
                  <a:pt x="1844618" y="0"/>
                </a:moveTo>
                <a:lnTo>
                  <a:pt x="2105428" y="0"/>
                </a:lnTo>
                <a:lnTo>
                  <a:pt x="2105428" y="1251016"/>
                </a:lnTo>
                <a:lnTo>
                  <a:pt x="421" y="1251016"/>
                </a:lnTo>
                <a:cubicBezTo>
                  <a:pt x="-421" y="1165443"/>
                  <a:pt x="842" y="1088654"/>
                  <a:pt x="0" y="1003081"/>
                </a:cubicBezTo>
                <a:lnTo>
                  <a:pt x="1844618" y="1003931"/>
                </a:lnTo>
                <a:close/>
              </a:path>
            </a:pathLst>
          </a:custGeom>
          <a:solidFill>
            <a:schemeClr val="tx2">
              <a:alpha val="80000"/>
            </a:schemeClr>
          </a:solidFill>
          <a:ln w="0">
            <a:noFill/>
            <a:prstDash val="solid"/>
            <a:round/>
            <a:headEnd/>
            <a:tailEnd/>
          </a:ln>
        </p:spPr>
      </p:sp>
      <p:sp>
        <p:nvSpPr>
          <p:cNvPr id="4" name="Foliennummernplatzhalter 3">
            <a:extLst>
              <a:ext uri="{FF2B5EF4-FFF2-40B4-BE49-F238E27FC236}">
                <a16:creationId xmlns:a16="http://schemas.microsoft.com/office/drawing/2014/main" xmlns="" id="{D6D63141-8DD3-4EEB-B52A-41E0C346F52D}"/>
              </a:ext>
            </a:extLst>
          </p:cNvPr>
          <p:cNvSpPr>
            <a:spLocks noGrp="1"/>
          </p:cNvSpPr>
          <p:nvPr>
            <p:ph type="sldNum" sz="quarter" idx="12"/>
          </p:nvPr>
        </p:nvSpPr>
        <p:spPr>
          <a:xfrm>
            <a:off x="9828122" y="6453386"/>
            <a:ext cx="1595877" cy="404614"/>
          </a:xfrm>
        </p:spPr>
        <p:txBody>
          <a:bodyPr vert="horz" lIns="91440" tIns="45720" rIns="91440" bIns="45720" rtlCol="0" anchor="ctr">
            <a:normAutofit/>
          </a:bodyPr>
          <a:lstStyle/>
          <a:p>
            <a:pPr defTabSz="457200">
              <a:spcAft>
                <a:spcPts val="600"/>
              </a:spcAft>
            </a:pPr>
            <a:fld id="{C014DD1E-5D91-48A3-AD6D-45FBA980D106}" type="slidenum">
              <a:rPr lang="en-US" smtClean="0"/>
              <a:pPr defTabSz="457200">
                <a:spcAft>
                  <a:spcPts val="600"/>
                </a:spcAft>
              </a:pPr>
              <a:t>26</a:t>
            </a:fld>
            <a:endParaRPr lang="en-US"/>
          </a:p>
        </p:txBody>
      </p:sp>
    </p:spTree>
    <p:extLst>
      <p:ext uri="{BB962C8B-B14F-4D97-AF65-F5344CB8AC3E}">
        <p14:creationId xmlns:p14="http://schemas.microsoft.com/office/powerpoint/2010/main" val="2427808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xmlns="" id="{C8FD3D46-75C6-444D-B31E-45745ABDE94B}"/>
              </a:ext>
            </a:extLst>
          </p:cNvPr>
          <p:cNvSpPr>
            <a:spLocks noGrp="1"/>
          </p:cNvSpPr>
          <p:nvPr>
            <p:ph type="title"/>
          </p:nvPr>
        </p:nvSpPr>
        <p:spPr>
          <a:xfrm>
            <a:off x="1295062" y="457201"/>
            <a:ext cx="9297887" cy="1747663"/>
          </a:xfrm>
        </p:spPr>
        <p:txBody>
          <a:bodyPr>
            <a:normAutofit/>
          </a:bodyPr>
          <a:lstStyle/>
          <a:p>
            <a:pPr algn="ctr"/>
            <a:r>
              <a:rPr lang="de-DE" sz="3200" dirty="0"/>
              <a:t>Unterschiedliche Bildungsziele deutscher Mittelschichtsfamilien im Vergleich zu </a:t>
            </a:r>
            <a:br>
              <a:rPr lang="de-DE" sz="3200" dirty="0"/>
            </a:br>
            <a:r>
              <a:rPr lang="de-DE" sz="3200" dirty="0" err="1"/>
              <a:t>Nso</a:t>
            </a:r>
            <a:r>
              <a:rPr lang="de-DE" sz="3200" dirty="0"/>
              <a:t>-Frauen aus Kamerun </a:t>
            </a:r>
            <a:r>
              <a:rPr lang="en-US" sz="3200" dirty="0"/>
              <a:t>(Keller 2011)</a:t>
            </a:r>
            <a:endParaRPr lang="de-DE" sz="3200" dirty="0"/>
          </a:p>
        </p:txBody>
      </p:sp>
      <p:graphicFrame>
        <p:nvGraphicFramePr>
          <p:cNvPr id="8" name="Inhaltsplatzhalter 7">
            <a:extLst>
              <a:ext uri="{FF2B5EF4-FFF2-40B4-BE49-F238E27FC236}">
                <a16:creationId xmlns:a16="http://schemas.microsoft.com/office/drawing/2014/main" xmlns="" id="{803B48C8-81A3-4CD8-961D-97B0DE70A00C}"/>
              </a:ext>
            </a:extLst>
          </p:cNvPr>
          <p:cNvGraphicFramePr>
            <a:graphicFrameLocks noGrp="1"/>
          </p:cNvGraphicFramePr>
          <p:nvPr>
            <p:ph idx="1"/>
            <p:extLst>
              <p:ext uri="{D42A27DB-BD31-4B8C-83A1-F6EECF244321}">
                <p14:modId xmlns:p14="http://schemas.microsoft.com/office/powerpoint/2010/main" val="3156798366"/>
              </p:ext>
            </p:extLst>
          </p:nvPr>
        </p:nvGraphicFramePr>
        <p:xfrm>
          <a:off x="1341884" y="2348880"/>
          <a:ext cx="9297887" cy="3567508"/>
        </p:xfrm>
        <a:graphic>
          <a:graphicData uri="http://schemas.openxmlformats.org/drawingml/2006/table">
            <a:tbl>
              <a:tblPr firstRow="1" firstCol="1" bandRow="1"/>
              <a:tblGrid>
                <a:gridCol w="3143167">
                  <a:extLst>
                    <a:ext uri="{9D8B030D-6E8A-4147-A177-3AD203B41FA5}">
                      <a16:colId xmlns:a16="http://schemas.microsoft.com/office/drawing/2014/main" xmlns="" val="3686609882"/>
                    </a:ext>
                  </a:extLst>
                </a:gridCol>
                <a:gridCol w="3096344">
                  <a:extLst>
                    <a:ext uri="{9D8B030D-6E8A-4147-A177-3AD203B41FA5}">
                      <a16:colId xmlns:a16="http://schemas.microsoft.com/office/drawing/2014/main" xmlns="" val="409130541"/>
                    </a:ext>
                  </a:extLst>
                </a:gridCol>
                <a:gridCol w="3058376">
                  <a:extLst>
                    <a:ext uri="{9D8B030D-6E8A-4147-A177-3AD203B41FA5}">
                      <a16:colId xmlns:a16="http://schemas.microsoft.com/office/drawing/2014/main" xmlns="" val="3468453334"/>
                    </a:ext>
                  </a:extLst>
                </a:gridCol>
              </a:tblGrid>
              <a:tr h="657296">
                <a:tc>
                  <a:txBody>
                    <a:bodyPr/>
                    <a:lstStyle/>
                    <a:p>
                      <a:pPr algn="ctr">
                        <a:lnSpc>
                          <a:spcPts val="1500"/>
                        </a:lnSpc>
                        <a:spcBef>
                          <a:spcPts val="600"/>
                        </a:spcBef>
                      </a:pPr>
                      <a:r>
                        <a:rPr lang="de-DE" sz="1600" b="1" dirty="0">
                          <a:effectLst/>
                          <a:latin typeface="Calibri" panose="020F0502020204030204" pitchFamily="34" charset="0"/>
                          <a:ea typeface="Calibri" panose="020F0502020204030204" pitchFamily="34" charset="0"/>
                          <a:cs typeface="Times New Roman" panose="02020603050405020304" pitchFamily="18" charset="0"/>
                        </a:rPr>
                        <a:t>Bildungsziel für Kinder unter drei Jahren</a:t>
                      </a:r>
                      <a:endParaRPr lang="de-D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ts val="1500"/>
                        </a:lnSpc>
                        <a:spcBef>
                          <a:spcPts val="600"/>
                        </a:spcBef>
                      </a:pPr>
                      <a:r>
                        <a:rPr lang="de-DE"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Übereinstimmungsgrad bewertet von Müttern aus Osnabrück</a:t>
                      </a:r>
                      <a:endParaRPr lang="de-D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ts val="1500"/>
                        </a:lnSpc>
                        <a:spcBef>
                          <a:spcPts val="600"/>
                        </a:spcBef>
                      </a:pPr>
                      <a:r>
                        <a:rPr lang="de-DE" sz="16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Grad der Übereinstimmung der Nso-Mütter</a:t>
                      </a:r>
                      <a:endParaRPr lang="de-D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xmlns="" val="3681302446"/>
                  </a:ext>
                </a:extLst>
              </a:tr>
              <a:tr h="319124">
                <a:tc>
                  <a:txBody>
                    <a:bodyPr/>
                    <a:lstStyle/>
                    <a:p>
                      <a:pPr algn="ctr">
                        <a:lnSpc>
                          <a:spcPts val="1500"/>
                        </a:lnSpc>
                        <a:spcBef>
                          <a:spcPts val="600"/>
                        </a:spcBef>
                      </a:pPr>
                      <a:r>
                        <a:rPr lang="de-DE" sz="1600" dirty="0">
                          <a:effectLst/>
                          <a:latin typeface="Calibri" panose="020F0502020204030204" pitchFamily="34" charset="0"/>
                          <a:ea typeface="Calibri" panose="020F0502020204030204" pitchFamily="34" charset="0"/>
                          <a:cs typeface="Times New Roman" panose="02020603050405020304" pitchFamily="18" charset="0"/>
                        </a:rPr>
                        <a:t>Ältere Menschen respektieren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Bef>
                          <a:spcPts val="600"/>
                        </a:spcBef>
                      </a:pPr>
                      <a:r>
                        <a:rPr lang="de-DE" sz="1600">
                          <a:effectLst/>
                          <a:latin typeface="Calibri" panose="020F0502020204030204" pitchFamily="34" charset="0"/>
                          <a:ea typeface="Calibri" panose="020F0502020204030204" pitchFamily="34" charset="0"/>
                          <a:cs typeface="Times New Roman" panose="02020603050405020304" pitchFamily="18" charset="0"/>
                        </a:rPr>
                        <a:t>Stimme Eher nicht zu</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Bef>
                          <a:spcPts val="600"/>
                        </a:spcBef>
                      </a:pPr>
                      <a:r>
                        <a:rPr lang="de-DE" sz="1600">
                          <a:effectLst/>
                          <a:latin typeface="Calibri" panose="020F0502020204030204" pitchFamily="34" charset="0"/>
                          <a:ea typeface="Calibri" panose="020F0502020204030204" pitchFamily="34" charset="0"/>
                          <a:cs typeface="Times New Roman" panose="02020603050405020304" pitchFamily="18" charset="0"/>
                        </a:rPr>
                        <a:t>Stimme voll und ganz zu</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019205837"/>
                  </a:ext>
                </a:extLst>
              </a:tr>
              <a:tr h="319124">
                <a:tc>
                  <a:txBody>
                    <a:bodyPr/>
                    <a:lstStyle/>
                    <a:p>
                      <a:pPr algn="ctr">
                        <a:lnSpc>
                          <a:spcPts val="1500"/>
                        </a:lnSpc>
                        <a:spcBef>
                          <a:spcPts val="600"/>
                        </a:spcBef>
                      </a:pPr>
                      <a:r>
                        <a:rPr lang="de-DE" sz="1600" dirty="0">
                          <a:effectLst/>
                          <a:latin typeface="Calibri" panose="020F0502020204030204" pitchFamily="34" charset="0"/>
                          <a:ea typeface="Calibri" panose="020F0502020204030204" pitchFamily="34" charset="0"/>
                          <a:cs typeface="Times New Roman" panose="02020603050405020304" pitchFamily="18" charset="0"/>
                        </a:rPr>
                        <a:t>Das</a:t>
                      </a:r>
                      <a:r>
                        <a:rPr lang="de-DE" sz="1600" baseline="0" dirty="0">
                          <a:effectLst/>
                          <a:latin typeface="Calibri" panose="020F0502020204030204" pitchFamily="34" charset="0"/>
                          <a:ea typeface="Calibri" panose="020F0502020204030204" pitchFamily="34" charset="0"/>
                          <a:cs typeface="Times New Roman" panose="02020603050405020304" pitchFamily="18" charset="0"/>
                        </a:rPr>
                        <a:t> tun</a:t>
                      </a:r>
                      <a:r>
                        <a:rPr lang="de-DE" sz="1600" dirty="0">
                          <a:effectLst/>
                          <a:latin typeface="Calibri" panose="020F0502020204030204" pitchFamily="34" charset="0"/>
                          <a:ea typeface="Calibri" panose="020F0502020204030204" pitchFamily="34" charset="0"/>
                          <a:cs typeface="Times New Roman" panose="02020603050405020304" pitchFamily="18" charset="0"/>
                        </a:rPr>
                        <a:t>, was ältere Menschen sagen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Bef>
                          <a:spcPts val="600"/>
                        </a:spcBef>
                      </a:pPr>
                      <a:r>
                        <a:rPr lang="de-DE" sz="1600" dirty="0">
                          <a:effectLst/>
                          <a:latin typeface="Calibri" panose="020F0502020204030204" pitchFamily="34" charset="0"/>
                          <a:ea typeface="Calibri" panose="020F0502020204030204" pitchFamily="34" charset="0"/>
                          <a:cs typeface="Times New Roman" panose="02020603050405020304" pitchFamily="18" charset="0"/>
                        </a:rPr>
                        <a:t>Stimmt nicht zu</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Bef>
                          <a:spcPts val="600"/>
                        </a:spcBef>
                      </a:pPr>
                      <a:r>
                        <a:rPr lang="de-DE" sz="1600">
                          <a:effectLst/>
                          <a:latin typeface="Calibri" panose="020F0502020204030204" pitchFamily="34" charset="0"/>
                          <a:ea typeface="Calibri" panose="020F0502020204030204" pitchFamily="34" charset="0"/>
                          <a:cs typeface="Times New Roman" panose="02020603050405020304" pitchFamily="18" charset="0"/>
                        </a:rPr>
                        <a:t>Stimme voll und ganz zu</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418403799"/>
                  </a:ext>
                </a:extLst>
              </a:tr>
              <a:tr h="319124">
                <a:tc>
                  <a:txBody>
                    <a:bodyPr/>
                    <a:lstStyle/>
                    <a:p>
                      <a:pPr algn="ctr">
                        <a:lnSpc>
                          <a:spcPts val="1500"/>
                        </a:lnSpc>
                        <a:spcBef>
                          <a:spcPts val="600"/>
                        </a:spcBef>
                      </a:pPr>
                      <a:r>
                        <a:rPr lang="de-DE" sz="1600" dirty="0">
                          <a:effectLst/>
                          <a:latin typeface="Calibri" panose="020F0502020204030204" pitchFamily="34" charset="0"/>
                          <a:ea typeface="Calibri" panose="020F0502020204030204" pitchFamily="34" charset="0"/>
                          <a:cs typeface="Times New Roman" panose="02020603050405020304" pitchFamily="18" charset="0"/>
                        </a:rPr>
                        <a:t>Soziale Harmonie bewahren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Bef>
                          <a:spcPts val="600"/>
                        </a:spcBef>
                      </a:pPr>
                      <a:r>
                        <a:rPr lang="de-DE" sz="1600" dirty="0">
                          <a:effectLst/>
                          <a:latin typeface="Calibri" panose="020F0502020204030204" pitchFamily="34" charset="0"/>
                          <a:ea typeface="Calibri" panose="020F0502020204030204" pitchFamily="34" charset="0"/>
                          <a:cs typeface="Times New Roman" panose="02020603050405020304" pitchFamily="18" charset="0"/>
                        </a:rPr>
                        <a:t>Geringfügig zustimmen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Bef>
                          <a:spcPts val="600"/>
                        </a:spcBef>
                      </a:pPr>
                      <a:r>
                        <a:rPr lang="de-DE" sz="1600" dirty="0">
                          <a:effectLst/>
                          <a:latin typeface="Calibri" panose="020F0502020204030204" pitchFamily="34" charset="0"/>
                          <a:ea typeface="Calibri" panose="020F0502020204030204" pitchFamily="34" charset="0"/>
                          <a:cs typeface="Times New Roman" panose="02020603050405020304" pitchFamily="18" charset="0"/>
                        </a:rPr>
                        <a:t>Stimme voll und ganz zu</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642794197"/>
                  </a:ext>
                </a:extLst>
              </a:tr>
              <a:tr h="319124">
                <a:tc>
                  <a:txBody>
                    <a:bodyPr/>
                    <a:lstStyle/>
                    <a:p>
                      <a:pPr algn="ctr">
                        <a:lnSpc>
                          <a:spcPts val="1500"/>
                        </a:lnSpc>
                        <a:spcBef>
                          <a:spcPts val="600"/>
                        </a:spcBef>
                      </a:pPr>
                      <a:r>
                        <a:rPr lang="de-DE" sz="1600" dirty="0">
                          <a:effectLst/>
                          <a:latin typeface="Calibri" panose="020F0502020204030204" pitchFamily="34" charset="0"/>
                          <a:ea typeface="Calibri" panose="020F0502020204030204" pitchFamily="34" charset="0"/>
                          <a:cs typeface="Times New Roman" panose="02020603050405020304" pitchFamily="18" charset="0"/>
                        </a:rPr>
                        <a:t>Sich durchsetzen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Bef>
                          <a:spcPts val="600"/>
                        </a:spcBef>
                      </a:pPr>
                      <a:r>
                        <a:rPr lang="de-DE" sz="1600">
                          <a:effectLst/>
                          <a:latin typeface="Calibri" panose="020F0502020204030204" pitchFamily="34" charset="0"/>
                          <a:ea typeface="Calibri" panose="020F0502020204030204" pitchFamily="34" charset="0"/>
                          <a:cs typeface="Times New Roman" panose="02020603050405020304" pitchFamily="18" charset="0"/>
                        </a:rPr>
                        <a:t>Stimme nicht ganz zu</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Bef>
                          <a:spcPts val="600"/>
                        </a:spcBef>
                      </a:pPr>
                      <a:r>
                        <a:rPr lang="de-DE" sz="1600" dirty="0">
                          <a:effectLst/>
                          <a:latin typeface="Calibri" panose="020F0502020204030204" pitchFamily="34" charset="0"/>
                          <a:ea typeface="Calibri" panose="020F0502020204030204" pitchFamily="34" charset="0"/>
                          <a:cs typeface="Times New Roman" panose="02020603050405020304" pitchFamily="18" charset="0"/>
                        </a:rPr>
                        <a:t>Stimme nicht zu</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283098876"/>
                  </a:ext>
                </a:extLst>
              </a:tr>
              <a:tr h="319124">
                <a:tc>
                  <a:txBody>
                    <a:bodyPr/>
                    <a:lstStyle/>
                    <a:p>
                      <a:pPr algn="ctr">
                        <a:lnSpc>
                          <a:spcPts val="1500"/>
                        </a:lnSpc>
                        <a:spcBef>
                          <a:spcPts val="600"/>
                        </a:spcBef>
                      </a:pPr>
                      <a:r>
                        <a:rPr lang="de-DE" sz="1600" dirty="0">
                          <a:effectLst/>
                          <a:latin typeface="Calibri" panose="020F0502020204030204" pitchFamily="34" charset="0"/>
                          <a:ea typeface="Calibri" panose="020F0502020204030204" pitchFamily="34" charset="0"/>
                          <a:cs typeface="Times New Roman" panose="02020603050405020304" pitchFamily="18" charset="0"/>
                        </a:rPr>
                        <a:t>Sich von anderen</a:t>
                      </a:r>
                      <a:r>
                        <a:rPr lang="de-DE" sz="1600" baseline="0" dirty="0">
                          <a:effectLst/>
                          <a:latin typeface="Calibri" panose="020F0502020204030204" pitchFamily="34" charset="0"/>
                          <a:ea typeface="Calibri" panose="020F0502020204030204" pitchFamily="34" charset="0"/>
                          <a:cs typeface="Times New Roman" panose="02020603050405020304" pitchFamily="18" charset="0"/>
                        </a:rPr>
                        <a:t> </a:t>
                      </a:r>
                      <a:r>
                        <a:rPr lang="de-DE" sz="1600" dirty="0">
                          <a:effectLst/>
                          <a:latin typeface="Calibri" panose="020F0502020204030204" pitchFamily="34" charset="0"/>
                          <a:ea typeface="Calibri" panose="020F0502020204030204" pitchFamily="34" charset="0"/>
                          <a:cs typeface="Times New Roman" panose="02020603050405020304" pitchFamily="18" charset="0"/>
                        </a:rPr>
                        <a:t>unterscheiden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Bef>
                          <a:spcPts val="600"/>
                        </a:spcBef>
                      </a:pPr>
                      <a:r>
                        <a:rPr lang="de-DE" sz="1600" dirty="0">
                          <a:effectLst/>
                          <a:latin typeface="Calibri" panose="020F0502020204030204" pitchFamily="34" charset="0"/>
                          <a:ea typeface="Calibri" panose="020F0502020204030204" pitchFamily="34" charset="0"/>
                          <a:cs typeface="Times New Roman" panose="02020603050405020304" pitchFamily="18" charset="0"/>
                        </a:rPr>
                        <a:t>Stimme nicht ganz zu</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Bef>
                          <a:spcPts val="600"/>
                        </a:spcBef>
                      </a:pPr>
                      <a:r>
                        <a:rPr lang="de-DE" sz="1600" dirty="0">
                          <a:effectLst/>
                          <a:latin typeface="Calibri" panose="020F0502020204030204" pitchFamily="34" charset="0"/>
                          <a:ea typeface="Calibri" panose="020F0502020204030204" pitchFamily="34" charset="0"/>
                          <a:cs typeface="Times New Roman" panose="02020603050405020304" pitchFamily="18" charset="0"/>
                        </a:rPr>
                        <a:t>Stimme nicht zu</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896073266"/>
                  </a:ext>
                </a:extLst>
              </a:tr>
              <a:tr h="657296">
                <a:tc>
                  <a:txBody>
                    <a:bodyPr/>
                    <a:lstStyle/>
                    <a:p>
                      <a:pPr algn="ctr">
                        <a:lnSpc>
                          <a:spcPts val="1500"/>
                        </a:lnSpc>
                        <a:spcBef>
                          <a:spcPts val="600"/>
                        </a:spcBef>
                      </a:pPr>
                      <a:r>
                        <a:rPr lang="de-DE" sz="1600" dirty="0">
                          <a:effectLst/>
                          <a:latin typeface="Calibri" panose="020F0502020204030204" pitchFamily="34" charset="0"/>
                          <a:ea typeface="Calibri" panose="020F0502020204030204" pitchFamily="34" charset="0"/>
                          <a:cs typeface="Times New Roman" panose="02020603050405020304" pitchFamily="18" charset="0"/>
                        </a:rPr>
                        <a:t>Eigene Ideen klar zum Ausdruck bringen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Bef>
                          <a:spcPts val="600"/>
                        </a:spcBef>
                      </a:pPr>
                      <a:r>
                        <a:rPr lang="de-DE" sz="1600">
                          <a:effectLst/>
                          <a:latin typeface="Calibri" panose="020F0502020204030204" pitchFamily="34" charset="0"/>
                          <a:ea typeface="Calibri" panose="020F0502020204030204" pitchFamily="34" charset="0"/>
                          <a:cs typeface="Times New Roman" panose="02020603050405020304" pitchFamily="18" charset="0"/>
                        </a:rPr>
                        <a:t>Stimme voll und ganz zu</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Bef>
                          <a:spcPts val="600"/>
                        </a:spcBef>
                      </a:pPr>
                      <a:r>
                        <a:rPr lang="de-DE" sz="1600" dirty="0">
                          <a:effectLst/>
                          <a:latin typeface="Calibri" panose="020F0502020204030204" pitchFamily="34" charset="0"/>
                          <a:ea typeface="Calibri" panose="020F0502020204030204" pitchFamily="34" charset="0"/>
                          <a:cs typeface="Times New Roman" panose="02020603050405020304" pitchFamily="18" charset="0"/>
                        </a:rPr>
                        <a:t>Stimme Eher nicht zu</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985697651"/>
                  </a:ext>
                </a:extLst>
              </a:tr>
              <a:tr h="657296">
                <a:tc>
                  <a:txBody>
                    <a:bodyPr/>
                    <a:lstStyle/>
                    <a:p>
                      <a:pPr algn="ctr">
                        <a:lnSpc>
                          <a:spcPts val="1500"/>
                        </a:lnSpc>
                        <a:spcBef>
                          <a:spcPts val="600"/>
                        </a:spcBef>
                      </a:pPr>
                      <a:r>
                        <a:rPr lang="de-DE" sz="1600" dirty="0">
                          <a:effectLst/>
                          <a:latin typeface="Calibri" panose="020F0502020204030204" pitchFamily="34" charset="0"/>
                          <a:ea typeface="Calibri" panose="020F0502020204030204" pitchFamily="34" charset="0"/>
                          <a:cs typeface="Times New Roman" panose="02020603050405020304" pitchFamily="18" charset="0"/>
                        </a:rPr>
                        <a:t>Talente und Interessen entwickeln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Bef>
                          <a:spcPts val="600"/>
                        </a:spcBef>
                      </a:pPr>
                      <a:r>
                        <a:rPr lang="de-DE" sz="1600" dirty="0">
                          <a:effectLst/>
                          <a:latin typeface="Calibri" panose="020F0502020204030204" pitchFamily="34" charset="0"/>
                          <a:ea typeface="Calibri" panose="020F0502020204030204" pitchFamily="34" charset="0"/>
                          <a:cs typeface="Times New Roman" panose="02020603050405020304" pitchFamily="18" charset="0"/>
                        </a:rPr>
                        <a:t>Stimme voll und ganz zu</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Bef>
                          <a:spcPts val="600"/>
                        </a:spcBef>
                      </a:pPr>
                      <a:r>
                        <a:rPr lang="de-DE" sz="1600" dirty="0">
                          <a:effectLst/>
                          <a:latin typeface="Calibri" panose="020F0502020204030204" pitchFamily="34" charset="0"/>
                          <a:ea typeface="Calibri" panose="020F0502020204030204" pitchFamily="34" charset="0"/>
                          <a:cs typeface="Times New Roman" panose="02020603050405020304" pitchFamily="18" charset="0"/>
                        </a:rPr>
                        <a:t>Stimme nicht ganz zu</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190168947"/>
                  </a:ext>
                </a:extLst>
              </a:tr>
            </a:tbl>
          </a:graphicData>
        </a:graphic>
      </p:graphicFrame>
      <p:sp>
        <p:nvSpPr>
          <p:cNvPr id="5" name="Foliennummernplatzhalter 4">
            <a:extLst>
              <a:ext uri="{FF2B5EF4-FFF2-40B4-BE49-F238E27FC236}">
                <a16:creationId xmlns:a16="http://schemas.microsoft.com/office/drawing/2014/main" xmlns="" id="{5203791C-319C-49CF-8761-A9AECAA10FD7}"/>
              </a:ext>
            </a:extLst>
          </p:cNvPr>
          <p:cNvSpPr>
            <a:spLocks noGrp="1"/>
          </p:cNvSpPr>
          <p:nvPr>
            <p:ph type="sldNum" sz="quarter" idx="12"/>
          </p:nvPr>
        </p:nvSpPr>
        <p:spPr/>
        <p:txBody>
          <a:bodyPr/>
          <a:lstStyle/>
          <a:p>
            <a:fld id="{C014DD1E-5D91-48A3-AD6D-45FBA980D106}" type="slidenum">
              <a:rPr lang="en-GB" smtClean="0"/>
              <a:pPr/>
              <a:t>27</a:t>
            </a:fld>
            <a:endParaRPr lang="en-GB"/>
          </a:p>
        </p:txBody>
      </p:sp>
      <p:sp>
        <p:nvSpPr>
          <p:cNvPr id="9" name="Rectangle 1">
            <a:extLst>
              <a:ext uri="{FF2B5EF4-FFF2-40B4-BE49-F238E27FC236}">
                <a16:creationId xmlns:a16="http://schemas.microsoft.com/office/drawing/2014/main" xmlns="" id="{ADDB7765-41DD-42A7-BCD7-EB1E98216DD4}"/>
              </a:ext>
            </a:extLst>
          </p:cNvPr>
          <p:cNvSpPr>
            <a:spLocks noChangeArrowheads="1"/>
          </p:cNvSpPr>
          <p:nvPr/>
        </p:nvSpPr>
        <p:spPr bwMode="auto">
          <a:xfrm>
            <a:off x="-3066046" y="-115335"/>
            <a:ext cx="16625369" cy="572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de-DE"/>
          </a:p>
        </p:txBody>
      </p:sp>
    </p:spTree>
    <p:extLst>
      <p:ext uri="{BB962C8B-B14F-4D97-AF65-F5344CB8AC3E}">
        <p14:creationId xmlns:p14="http://schemas.microsoft.com/office/powerpoint/2010/main" val="4020567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538F5BE5-5AA7-4898-96D7-95677BB3DEFF}"/>
              </a:ext>
            </a:extLst>
          </p:cNvPr>
          <p:cNvSpPr>
            <a:spLocks noGrp="1"/>
          </p:cNvSpPr>
          <p:nvPr>
            <p:ph type="title"/>
          </p:nvPr>
        </p:nvSpPr>
        <p:spPr/>
        <p:txBody>
          <a:bodyPr>
            <a:normAutofit/>
          </a:bodyPr>
          <a:lstStyle/>
          <a:p>
            <a:r>
              <a:rPr lang="de-DE" sz="3200" dirty="0">
                <a:latin typeface="Calibri" panose="020F0502020204030204" pitchFamily="34" charset="0"/>
                <a:ea typeface="Calibri" panose="020F0502020204030204" pitchFamily="34" charset="0"/>
                <a:cs typeface="Times New Roman" panose="02020603050405020304" pitchFamily="18" charset="0"/>
              </a:rPr>
              <a:t>Keller schließt aus ihrer Forschung:</a:t>
            </a:r>
            <a:endParaRPr lang="de-DE" sz="3200" dirty="0"/>
          </a:p>
        </p:txBody>
      </p:sp>
      <p:sp>
        <p:nvSpPr>
          <p:cNvPr id="3" name="Inhaltsplatzhalter 2">
            <a:extLst>
              <a:ext uri="{FF2B5EF4-FFF2-40B4-BE49-F238E27FC236}">
                <a16:creationId xmlns:a16="http://schemas.microsoft.com/office/drawing/2014/main" xmlns="" id="{19E14375-2324-445A-9880-532DDAA531DA}"/>
              </a:ext>
            </a:extLst>
          </p:cNvPr>
          <p:cNvSpPr>
            <a:spLocks noGrp="1"/>
          </p:cNvSpPr>
          <p:nvPr>
            <p:ph idx="1"/>
          </p:nvPr>
        </p:nvSpPr>
        <p:spPr>
          <a:xfrm>
            <a:off x="1197868" y="2196358"/>
            <a:ext cx="9598700" cy="3581400"/>
          </a:xfrm>
        </p:spPr>
        <p:txBody>
          <a:bodyPr/>
          <a:lstStyle/>
          <a:p>
            <a:pPr>
              <a:buFont typeface="Wingdings" panose="05000000000000000000" pitchFamily="2" charset="2"/>
              <a:buChar char="Ø"/>
            </a:pPr>
            <a:r>
              <a:rPr lang="de-DE" sz="2000" dirty="0">
                <a:latin typeface="Calibri" panose="020F0502020204030204" pitchFamily="34" charset="0"/>
                <a:ea typeface="Calibri" panose="020F0502020204030204" pitchFamily="34" charset="0"/>
                <a:cs typeface="Times New Roman" panose="02020603050405020304" pitchFamily="18" charset="0"/>
              </a:rPr>
              <a:t>Westliche Bildungsansätze fokussieren oft auf eine Ich-Perspektive, anstatt sich auf die Wir-Perspektive zu konzentrieren</a:t>
            </a:r>
          </a:p>
          <a:p>
            <a:pPr>
              <a:buFont typeface="Wingdings" panose="05000000000000000000" pitchFamily="2" charset="2"/>
              <a:buChar char="Ø"/>
            </a:pPr>
            <a:r>
              <a:rPr lang="de-DE" sz="2000" dirty="0">
                <a:latin typeface="Calibri" panose="020F0502020204030204" pitchFamily="34" charset="0"/>
                <a:ea typeface="Calibri" panose="020F0502020204030204" pitchFamily="34" charset="0"/>
                <a:cs typeface="Times New Roman" panose="02020603050405020304" pitchFamily="18" charset="0"/>
              </a:rPr>
              <a:t>Fachleuten, die sich mit der Entwicklung von Kindern befassen, müssen ein Bewusstsein dafür haben, dass unterschiedliche Ansätze für die Bedürfnisse von Kindern berücksichtigt werden müssen.</a:t>
            </a:r>
            <a:endParaRPr lang="de-DE" dirty="0"/>
          </a:p>
        </p:txBody>
      </p:sp>
      <p:sp>
        <p:nvSpPr>
          <p:cNvPr id="4" name="Foliennummernplatzhalter 3">
            <a:extLst>
              <a:ext uri="{FF2B5EF4-FFF2-40B4-BE49-F238E27FC236}">
                <a16:creationId xmlns:a16="http://schemas.microsoft.com/office/drawing/2014/main" xmlns="" id="{F20B9619-6FCC-4AF7-9236-662A572FAAFB}"/>
              </a:ext>
            </a:extLst>
          </p:cNvPr>
          <p:cNvSpPr>
            <a:spLocks noGrp="1"/>
          </p:cNvSpPr>
          <p:nvPr>
            <p:ph type="sldNum" sz="quarter" idx="12"/>
          </p:nvPr>
        </p:nvSpPr>
        <p:spPr/>
        <p:txBody>
          <a:bodyPr/>
          <a:lstStyle/>
          <a:p>
            <a:fld id="{C014DD1E-5D91-48A3-AD6D-45FBA980D106}" type="slidenum">
              <a:rPr lang="en-GB" smtClean="0"/>
              <a:pPr/>
              <a:t>28</a:t>
            </a:fld>
            <a:endParaRPr lang="en-GB"/>
          </a:p>
        </p:txBody>
      </p:sp>
    </p:spTree>
    <p:extLst>
      <p:ext uri="{BB962C8B-B14F-4D97-AF65-F5344CB8AC3E}">
        <p14:creationId xmlns:p14="http://schemas.microsoft.com/office/powerpoint/2010/main" val="475447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D365119F-8786-49FD-89F2-B8ADFC7FC64A}"/>
              </a:ext>
            </a:extLst>
          </p:cNvPr>
          <p:cNvSpPr>
            <a:spLocks noGrp="1"/>
          </p:cNvSpPr>
          <p:nvPr>
            <p:ph type="title"/>
          </p:nvPr>
        </p:nvSpPr>
        <p:spPr>
          <a:xfrm>
            <a:off x="1371242" y="685800"/>
            <a:ext cx="9763729" cy="798984"/>
          </a:xfrm>
        </p:spPr>
        <p:txBody>
          <a:bodyPr>
            <a:normAutofit fontScale="90000"/>
          </a:bodyPr>
          <a:lstStyle/>
          <a:p>
            <a:r>
              <a:rPr lang="de-DE" dirty="0"/>
              <a:t>Kulturelle Konflikte – Umgang / Vermeidung
</a:t>
            </a:r>
          </a:p>
        </p:txBody>
      </p:sp>
      <p:sp>
        <p:nvSpPr>
          <p:cNvPr id="3" name="Inhaltsplatzhalter 2">
            <a:extLst>
              <a:ext uri="{FF2B5EF4-FFF2-40B4-BE49-F238E27FC236}">
                <a16:creationId xmlns:a16="http://schemas.microsoft.com/office/drawing/2014/main" xmlns="" id="{48FB638A-A91C-4EA6-95C2-1980B9801485}"/>
              </a:ext>
            </a:extLst>
          </p:cNvPr>
          <p:cNvSpPr>
            <a:spLocks noGrp="1"/>
          </p:cNvSpPr>
          <p:nvPr>
            <p:ph idx="1"/>
          </p:nvPr>
        </p:nvSpPr>
        <p:spPr>
          <a:xfrm>
            <a:off x="1371243" y="1700808"/>
            <a:ext cx="9598700" cy="4166592"/>
          </a:xfrm>
        </p:spPr>
        <p:txBody>
          <a:bodyPr/>
          <a:lstStyle/>
          <a:p>
            <a:pPr>
              <a:lnSpc>
                <a:spcPts val="1800"/>
              </a:lnSpc>
              <a:spcBef>
                <a:spcPts val="600"/>
              </a:spcBef>
            </a:pPr>
            <a:r>
              <a:rPr lang="de-DE" sz="1800" dirty="0">
                <a:latin typeface="Calibri" panose="020F0502020204030204" pitchFamily="34" charset="0"/>
                <a:ea typeface="Calibri" panose="020F0502020204030204" pitchFamily="34" charset="0"/>
                <a:cs typeface="Times New Roman" panose="02020603050405020304" pitchFamily="18" charset="0"/>
              </a:rPr>
              <a:t>Kulturelle Konflikte können entstehen, wenn unterschiedliche Ziele von der Familie aufgestellt werden und andere Fälle von Sozialisation (Schule, Therapeut usw.) kollidieren. Wenn ein Arzt (mit guten Absichten) vegetarischen Eltern sagt, dass sie einem Kind Fleisch servieren sollen und die Eltern eine ambivalente Einstellung zu dieser Ernährung für ihr Kind haben (z.B. die Mutter sieht die Vorteile, der Vater lehnt dies absolut ab), belastet dies das Kind zusätzlich, anstatt zu einer gesunden Lebensweise beizutragen.</a:t>
            </a:r>
            <a:br>
              <a:rPr lang="de-DE" sz="1800" dirty="0">
                <a:latin typeface="Calibri" panose="020F0502020204030204" pitchFamily="34" charset="0"/>
                <a:ea typeface="Calibri" panose="020F0502020204030204" pitchFamily="34" charset="0"/>
                <a:cs typeface="Times New Roman" panose="02020603050405020304" pitchFamily="18" charset="0"/>
              </a:rPr>
            </a:br>
            <a:r>
              <a:rPr lang="de-DE" sz="1800" dirty="0">
                <a:latin typeface="Calibri" panose="020F0502020204030204" pitchFamily="34" charset="0"/>
                <a:ea typeface="Calibri" panose="020F0502020204030204" pitchFamily="34" charset="0"/>
                <a:cs typeface="Times New Roman" panose="02020603050405020304" pitchFamily="18" charset="0"/>
              </a:rPr>
              <a:t>
Wenn diese „Unterschiede“ von den Bezugssystemen der Kinder wie der Familie, der Schule, dem Arzt , der Ärztin oder Therapeutin usw. nicht berücksichtigt werden und die Beziehungen zwischen den verschiedenen „Welten“ nicht vorhanden sind oder nicht funktionieren, wird das Kind unter diesen Umständen leiden.</a:t>
            </a:r>
            <a:br>
              <a:rPr lang="de-DE" sz="1800" dirty="0">
                <a:latin typeface="Calibri" panose="020F0502020204030204" pitchFamily="34" charset="0"/>
                <a:ea typeface="Calibri" panose="020F0502020204030204" pitchFamily="34" charset="0"/>
                <a:cs typeface="Times New Roman" panose="02020603050405020304" pitchFamily="18" charset="0"/>
              </a:rPr>
            </a:br>
            <a:r>
              <a:rPr lang="de-DE" sz="1800" dirty="0">
                <a:latin typeface="Calibri" panose="020F0502020204030204" pitchFamily="34" charset="0"/>
                <a:ea typeface="Calibri" panose="020F0502020204030204" pitchFamily="34" charset="0"/>
                <a:cs typeface="Times New Roman" panose="02020603050405020304" pitchFamily="18" charset="0"/>
              </a:rPr>
              <a:t>
</a:t>
            </a:r>
            <a:r>
              <a:rPr lang="de-DE" sz="1800" dirty="0"/>
              <a:t>Achten Sie jedoch darauf in solchen Fällen nicht mit einer "kulturpessimistischen" Sichtweise zu verallgemeinern. Neben dem Bewusstsein für die potenziellen Konflikte, die sich aus den verschiedenen Zielen ergeben können, können wir auch fragen, was aus einem besseren Verständnis dieser Unterschiede gewonnen werden kann. (</a:t>
            </a:r>
            <a:r>
              <a:rPr lang="de-DE" sz="1800" dirty="0" err="1"/>
              <a:t>Domenig</a:t>
            </a:r>
            <a:r>
              <a:rPr lang="de-DE" sz="1800" dirty="0"/>
              <a:t>,  S.113ff). </a:t>
            </a:r>
          </a:p>
          <a:p>
            <a:pPr>
              <a:lnSpc>
                <a:spcPts val="1500"/>
              </a:lnSpc>
              <a:spcBef>
                <a:spcPts val="600"/>
              </a:spcBef>
              <a:buNone/>
            </a:pPr>
            <a:endParaRPr lang="de-DE" dirty="0"/>
          </a:p>
        </p:txBody>
      </p:sp>
      <p:sp>
        <p:nvSpPr>
          <p:cNvPr id="4" name="Foliennummernplatzhalter 3">
            <a:extLst>
              <a:ext uri="{FF2B5EF4-FFF2-40B4-BE49-F238E27FC236}">
                <a16:creationId xmlns:a16="http://schemas.microsoft.com/office/drawing/2014/main" xmlns="" id="{6602C439-5E5B-4C50-9183-86BCAFA09CDD}"/>
              </a:ext>
            </a:extLst>
          </p:cNvPr>
          <p:cNvSpPr>
            <a:spLocks noGrp="1"/>
          </p:cNvSpPr>
          <p:nvPr>
            <p:ph type="sldNum" sz="quarter" idx="12"/>
          </p:nvPr>
        </p:nvSpPr>
        <p:spPr/>
        <p:txBody>
          <a:bodyPr/>
          <a:lstStyle/>
          <a:p>
            <a:fld id="{C014DD1E-5D91-48A3-AD6D-45FBA980D106}" type="slidenum">
              <a:rPr lang="en-GB" smtClean="0"/>
              <a:pPr/>
              <a:t>29</a:t>
            </a:fld>
            <a:endParaRPr lang="en-GB"/>
          </a:p>
        </p:txBody>
      </p:sp>
    </p:spTree>
    <p:extLst>
      <p:ext uri="{BB962C8B-B14F-4D97-AF65-F5344CB8AC3E}">
        <p14:creationId xmlns:p14="http://schemas.microsoft.com/office/powerpoint/2010/main" val="827108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de-DE" sz="5400" dirty="0"/>
              <a:t>Schwangerschaft und Geburt in verschiedenen Kulturen
</a:t>
            </a:r>
            <a:endParaRPr lang="en-GB" sz="5400" dirty="0"/>
          </a:p>
        </p:txBody>
      </p:sp>
      <p:sp>
        <p:nvSpPr>
          <p:cNvPr id="4" name="Slide Number Placeholder 3"/>
          <p:cNvSpPr>
            <a:spLocks noGrp="1"/>
          </p:cNvSpPr>
          <p:nvPr>
            <p:ph type="sldNum" sz="quarter" idx="12"/>
          </p:nvPr>
        </p:nvSpPr>
        <p:spPr/>
        <p:txBody>
          <a:bodyPr/>
          <a:lstStyle/>
          <a:p>
            <a:fld id="{C014DD1E-5D91-48A3-AD6D-45FBA980D106}" type="slidenum">
              <a:rPr lang="en-GB" smtClean="0"/>
              <a:pPr/>
              <a:t>3</a:t>
            </a:fld>
            <a:endParaRPr lang="en-GB" dirty="0"/>
          </a:p>
        </p:txBody>
      </p:sp>
    </p:spTree>
    <p:extLst>
      <p:ext uri="{BB962C8B-B14F-4D97-AF65-F5344CB8AC3E}">
        <p14:creationId xmlns:p14="http://schemas.microsoft.com/office/powerpoint/2010/main" val="2996545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37B2F8D9-2BFB-459F-9347-549F104C65FD}"/>
              </a:ext>
            </a:extLst>
          </p:cNvPr>
          <p:cNvSpPr>
            <a:spLocks noGrp="1"/>
          </p:cNvSpPr>
          <p:nvPr>
            <p:ph type="title"/>
          </p:nvPr>
        </p:nvSpPr>
        <p:spPr/>
        <p:txBody>
          <a:bodyPr>
            <a:normAutofit fontScale="90000"/>
          </a:bodyPr>
          <a:lstStyle/>
          <a:p>
            <a:pPr algn="ctr"/>
            <a:r>
              <a:rPr lang="de-DE" sz="3600" dirty="0" err="1"/>
              <a:t>Empowerment</a:t>
            </a:r>
            <a:r>
              <a:rPr lang="de-DE" sz="3600" dirty="0"/>
              <a:t> von Kindern, die mit Widersprüchen umgehen müssen – hilfreiche Sätze</a:t>
            </a:r>
            <a:r>
              <a:rPr lang="de-DE" dirty="0"/>
              <a:t>
</a:t>
            </a:r>
          </a:p>
        </p:txBody>
      </p:sp>
      <p:sp>
        <p:nvSpPr>
          <p:cNvPr id="3" name="Inhaltsplatzhalter 2">
            <a:extLst>
              <a:ext uri="{FF2B5EF4-FFF2-40B4-BE49-F238E27FC236}">
                <a16:creationId xmlns:a16="http://schemas.microsoft.com/office/drawing/2014/main" xmlns="" id="{4DF9106D-3B5F-40B0-AA6C-469B6D6A3681}"/>
              </a:ext>
            </a:extLst>
          </p:cNvPr>
          <p:cNvSpPr>
            <a:spLocks noGrp="1"/>
          </p:cNvSpPr>
          <p:nvPr>
            <p:ph idx="1"/>
          </p:nvPr>
        </p:nvSpPr>
        <p:spPr>
          <a:xfrm>
            <a:off x="1401873" y="2348880"/>
            <a:ext cx="9598700" cy="3581400"/>
          </a:xfrm>
        </p:spPr>
        <p:txBody>
          <a:bodyPr>
            <a:normAutofit/>
          </a:bodyPr>
          <a:lstStyle/>
          <a:p>
            <a:pPr lvl="0">
              <a:lnSpc>
                <a:spcPct val="106000"/>
              </a:lnSpc>
              <a:spcBef>
                <a:spcPts val="600"/>
              </a:spcBef>
              <a:spcAft>
                <a:spcPts val="800"/>
              </a:spcAft>
              <a:buFont typeface="Wingdings" panose="05000000000000000000" pitchFamily="2" charset="2"/>
              <a:buChar char="Ø"/>
            </a:pPr>
            <a:r>
              <a:rPr lang="de-DE" sz="2400" dirty="0">
                <a:effectLst/>
                <a:latin typeface="Calibri" panose="020F0502020204030204" pitchFamily="34" charset="0"/>
                <a:ea typeface="Calibri" panose="020F0502020204030204" pitchFamily="34" charset="0"/>
                <a:cs typeface="Times New Roman" panose="02020603050405020304" pitchFamily="18" charset="0"/>
              </a:rPr>
              <a:t>Ich bin in der Lage und bereit, meine eigenen Ideen zu definieren </a:t>
            </a:r>
          </a:p>
          <a:p>
            <a:pPr lvl="0">
              <a:lnSpc>
                <a:spcPct val="106000"/>
              </a:lnSpc>
              <a:spcAft>
                <a:spcPts val="800"/>
              </a:spcAft>
              <a:buFont typeface="Wingdings" panose="05000000000000000000" pitchFamily="2" charset="2"/>
              <a:buChar char="Ø"/>
            </a:pPr>
            <a:r>
              <a:rPr lang="de-DE" sz="2400" dirty="0">
                <a:effectLst/>
                <a:latin typeface="Calibri" panose="020F0502020204030204" pitchFamily="34" charset="0"/>
                <a:ea typeface="Calibri" panose="020F0502020204030204" pitchFamily="34" charset="0"/>
                <a:cs typeface="Times New Roman" panose="02020603050405020304" pitchFamily="18" charset="0"/>
              </a:rPr>
              <a:t>Ich bin in der Lage und bereit, Worte für meine eigenen Ziele und Werte zu finden</a:t>
            </a:r>
          </a:p>
          <a:p>
            <a:pPr lvl="0">
              <a:lnSpc>
                <a:spcPct val="106000"/>
              </a:lnSpc>
              <a:spcAft>
                <a:spcPts val="800"/>
              </a:spcAft>
              <a:buFont typeface="Wingdings" panose="05000000000000000000" pitchFamily="2" charset="2"/>
              <a:buChar char="Ø"/>
            </a:pPr>
            <a:r>
              <a:rPr lang="de-DE" sz="2400" dirty="0">
                <a:effectLst/>
                <a:latin typeface="Calibri" panose="020F0502020204030204" pitchFamily="34" charset="0"/>
                <a:ea typeface="Calibri" panose="020F0502020204030204" pitchFamily="34" charset="0"/>
                <a:cs typeface="Times New Roman" panose="02020603050405020304" pitchFamily="18" charset="0"/>
              </a:rPr>
              <a:t>Ich bin in der Lage, meine Gefühle auszudrücken und sie nicht an anderen auszulassen</a:t>
            </a:r>
          </a:p>
        </p:txBody>
      </p:sp>
      <p:sp>
        <p:nvSpPr>
          <p:cNvPr id="4" name="Foliennummernplatzhalter 3">
            <a:extLst>
              <a:ext uri="{FF2B5EF4-FFF2-40B4-BE49-F238E27FC236}">
                <a16:creationId xmlns:a16="http://schemas.microsoft.com/office/drawing/2014/main" xmlns="" id="{78E45867-24CD-4BD4-A488-6E791A6BF175}"/>
              </a:ext>
            </a:extLst>
          </p:cNvPr>
          <p:cNvSpPr>
            <a:spLocks noGrp="1"/>
          </p:cNvSpPr>
          <p:nvPr>
            <p:ph type="sldNum" sz="quarter" idx="12"/>
          </p:nvPr>
        </p:nvSpPr>
        <p:spPr/>
        <p:txBody>
          <a:bodyPr/>
          <a:lstStyle/>
          <a:p>
            <a:fld id="{C014DD1E-5D91-48A3-AD6D-45FBA980D106}" type="slidenum">
              <a:rPr lang="en-GB" smtClean="0"/>
              <a:pPr/>
              <a:t>30</a:t>
            </a:fld>
            <a:endParaRPr lang="en-GB"/>
          </a:p>
        </p:txBody>
      </p:sp>
    </p:spTree>
    <p:extLst>
      <p:ext uri="{BB962C8B-B14F-4D97-AF65-F5344CB8AC3E}">
        <p14:creationId xmlns:p14="http://schemas.microsoft.com/office/powerpoint/2010/main" val="1184498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2EB862ED-4A90-4447-9BD8-DAF6DC259D06}"/>
              </a:ext>
            </a:extLst>
          </p:cNvPr>
          <p:cNvSpPr>
            <a:spLocks noGrp="1"/>
          </p:cNvSpPr>
          <p:nvPr>
            <p:ph type="title"/>
          </p:nvPr>
        </p:nvSpPr>
        <p:spPr>
          <a:xfrm>
            <a:off x="1371242" y="685800"/>
            <a:ext cx="3281840" cy="1485900"/>
          </a:xfrm>
        </p:spPr>
        <p:txBody>
          <a:bodyPr>
            <a:normAutofit/>
          </a:bodyPr>
          <a:lstStyle/>
          <a:p>
            <a:r>
              <a:rPr lang="de-DE" sz="2700" dirty="0"/>
              <a:t>Quiz: 6 Mythen zur Sprachentwicklung</a:t>
            </a:r>
          </a:p>
        </p:txBody>
      </p:sp>
      <p:sp>
        <p:nvSpPr>
          <p:cNvPr id="3" name="Inhaltsplatzhalter 2">
            <a:extLst>
              <a:ext uri="{FF2B5EF4-FFF2-40B4-BE49-F238E27FC236}">
                <a16:creationId xmlns:a16="http://schemas.microsoft.com/office/drawing/2014/main" xmlns="" id="{53700271-5884-404B-AE5B-83119293C511}"/>
              </a:ext>
            </a:extLst>
          </p:cNvPr>
          <p:cNvSpPr>
            <a:spLocks noGrp="1"/>
          </p:cNvSpPr>
          <p:nvPr>
            <p:ph idx="1"/>
          </p:nvPr>
        </p:nvSpPr>
        <p:spPr>
          <a:xfrm>
            <a:off x="1371242" y="2286000"/>
            <a:ext cx="3281839" cy="3581400"/>
          </a:xfrm>
        </p:spPr>
        <p:txBody>
          <a:bodyPr>
            <a:normAutofit/>
          </a:bodyPr>
          <a:lstStyle/>
          <a:p>
            <a:pPr>
              <a:buFont typeface="Wingdings" panose="05000000000000000000" pitchFamily="2" charset="2"/>
              <a:buChar char="Ø"/>
            </a:pPr>
            <a:r>
              <a:rPr lang="en-GB" u="sng">
                <a:effectLst/>
                <a:latin typeface="Calibri" panose="020F0502020204030204" pitchFamily="34" charset="0"/>
                <a:ea typeface="Calibri" panose="020F0502020204030204" pitchFamily="34" charset="0"/>
                <a:cs typeface="Times New Roman" panose="02020603050405020304" pitchFamily="18" charset="0"/>
                <a:hlinkClick r:id="rId2"/>
              </a:rPr>
              <a:t>https://integration.haus-der-kleinen-forscher.de/themen/sprachfoerderung/6-mythen-zur-sprachentwicklung</a:t>
            </a:r>
            <a:endParaRPr lang="de-DE">
              <a:effectLst/>
              <a:latin typeface="Calibri" panose="020F0502020204030204" pitchFamily="34" charset="0"/>
              <a:ea typeface="Calibri" panose="020F0502020204030204" pitchFamily="34" charset="0"/>
              <a:cs typeface="Times New Roman" panose="02020603050405020304" pitchFamily="18" charset="0"/>
            </a:endParaRPr>
          </a:p>
          <a:p>
            <a:endParaRPr lang="de-DE" dirty="0"/>
          </a:p>
        </p:txBody>
      </p:sp>
      <p:pic>
        <p:nvPicPr>
          <p:cNvPr id="5" name="Grafik 4">
            <a:extLst>
              <a:ext uri="{FF2B5EF4-FFF2-40B4-BE49-F238E27FC236}">
                <a16:creationId xmlns:a16="http://schemas.microsoft.com/office/drawing/2014/main" xmlns="" id="{F7C8449E-6146-44F1-ADD4-1F217C4174AA}"/>
              </a:ext>
            </a:extLst>
          </p:cNvPr>
          <p:cNvPicPr>
            <a:picLocks noChangeAspect="1"/>
          </p:cNvPicPr>
          <p:nvPr/>
        </p:nvPicPr>
        <p:blipFill>
          <a:blip r:embed="rId3"/>
          <a:stretch>
            <a:fillRect/>
          </a:stretch>
        </p:blipFill>
        <p:spPr>
          <a:xfrm>
            <a:off x="5030156" y="1159629"/>
            <a:ext cx="6515368" cy="4218700"/>
          </a:xfrm>
          <a:prstGeom prst="rect">
            <a:avLst/>
          </a:prstGeom>
        </p:spPr>
      </p:pic>
      <p:sp>
        <p:nvSpPr>
          <p:cNvPr id="4" name="Foliennummernplatzhalter 3">
            <a:extLst>
              <a:ext uri="{FF2B5EF4-FFF2-40B4-BE49-F238E27FC236}">
                <a16:creationId xmlns:a16="http://schemas.microsoft.com/office/drawing/2014/main" xmlns="" id="{EBBCBBAC-A63A-4E44-93E3-8468819AB295}"/>
              </a:ext>
            </a:extLst>
          </p:cNvPr>
          <p:cNvSpPr>
            <a:spLocks noGrp="1"/>
          </p:cNvSpPr>
          <p:nvPr>
            <p:ph type="sldNum" sz="quarter" idx="12"/>
          </p:nvPr>
        </p:nvSpPr>
        <p:spPr>
          <a:xfrm>
            <a:off x="9470269" y="6453386"/>
            <a:ext cx="1595876" cy="404614"/>
          </a:xfrm>
        </p:spPr>
        <p:txBody>
          <a:bodyPr>
            <a:normAutofit/>
          </a:bodyPr>
          <a:lstStyle/>
          <a:p>
            <a:pPr>
              <a:spcAft>
                <a:spcPts val="600"/>
              </a:spcAft>
            </a:pPr>
            <a:fld id="{C014DD1E-5D91-48A3-AD6D-45FBA980D106}" type="slidenum">
              <a:rPr lang="en-GB" smtClean="0"/>
              <a:pPr>
                <a:spcAft>
                  <a:spcPts val="600"/>
                </a:spcAft>
              </a:pPr>
              <a:t>31</a:t>
            </a:fld>
            <a:endParaRPr lang="en-GB"/>
          </a:p>
        </p:txBody>
      </p:sp>
    </p:spTree>
    <p:extLst>
      <p:ext uri="{BB962C8B-B14F-4D97-AF65-F5344CB8AC3E}">
        <p14:creationId xmlns:p14="http://schemas.microsoft.com/office/powerpoint/2010/main" val="3602426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BC43C2B0-1FA9-4677-B2BA-DB498E59A537}"/>
              </a:ext>
            </a:extLst>
          </p:cNvPr>
          <p:cNvSpPr>
            <a:spLocks noGrp="1"/>
          </p:cNvSpPr>
          <p:nvPr>
            <p:ph type="title"/>
          </p:nvPr>
        </p:nvSpPr>
        <p:spPr>
          <a:xfrm>
            <a:off x="1341884" y="426074"/>
            <a:ext cx="9628059" cy="654096"/>
          </a:xfrm>
        </p:spPr>
        <p:txBody>
          <a:bodyPr>
            <a:normAutofit fontScale="90000"/>
          </a:bodyPr>
          <a:lstStyle/>
          <a:p>
            <a:r>
              <a:rPr lang="de-DE" sz="3600" dirty="0"/>
              <a:t>Tipps für die Arbeit mit zweisprachigen Familien</a:t>
            </a:r>
            <a:r>
              <a:rPr lang="de-DE" dirty="0"/>
              <a:t>
</a:t>
            </a:r>
          </a:p>
        </p:txBody>
      </p:sp>
      <p:sp>
        <p:nvSpPr>
          <p:cNvPr id="3" name="Inhaltsplatzhalter 2">
            <a:extLst>
              <a:ext uri="{FF2B5EF4-FFF2-40B4-BE49-F238E27FC236}">
                <a16:creationId xmlns:a16="http://schemas.microsoft.com/office/drawing/2014/main" xmlns="" id="{7B971658-D190-454A-8DE1-58D0E0942F62}"/>
              </a:ext>
            </a:extLst>
          </p:cNvPr>
          <p:cNvSpPr>
            <a:spLocks noGrp="1"/>
          </p:cNvSpPr>
          <p:nvPr>
            <p:ph idx="1"/>
          </p:nvPr>
        </p:nvSpPr>
        <p:spPr>
          <a:xfrm>
            <a:off x="1053852" y="1268760"/>
            <a:ext cx="10204122" cy="4687416"/>
          </a:xfrm>
        </p:spPr>
        <p:txBody>
          <a:bodyPr>
            <a:normAutofit/>
          </a:bodyPr>
          <a:lstStyle/>
          <a:p>
            <a:pPr lvl="0">
              <a:lnSpc>
                <a:spcPts val="1800"/>
              </a:lnSpc>
              <a:spcBef>
                <a:spcPts val="600"/>
              </a:spcBef>
              <a:buFont typeface="Wingdings" panose="05000000000000000000" pitchFamily="2" charset="2"/>
              <a:buChar char="Ø"/>
            </a:pPr>
            <a:r>
              <a:rPr lang="de-DE" sz="2000" dirty="0">
                <a:latin typeface="Calibri" panose="020F0502020204030204" pitchFamily="34" charset="0"/>
                <a:ea typeface="Calibri" panose="020F0502020204030204" pitchFamily="34" charset="0"/>
                <a:cs typeface="Times New Roman" panose="02020603050405020304" pitchFamily="18" charset="0"/>
              </a:rPr>
              <a:t>Wenn wir Familien ermutigen wollen, die Landessprache zu lernen, werden wir mit Verboten keinen Erfolg haben.
Die Möglichkeit, auch in der Muttersprache zu sprechen, schafft Zugehörigkeit und Vertrauen, insbesondere im Umgang mit jüngeren Kindern
Versuchen Sie, sich auf ein Gespräch mit den Kindern einzulassen, Kinder sind oft sehr kreativ, um mit Kommunikationsbarrieren umzugehen
Wenn Sie das Gefühl haben, dass das Sprechen in einer Fremdsprache in einer bestimmten Situation problematisch ist, versuchen Sie, etwas zu sagen wie: „Petra ist hier bei uns, aber sie hat nicht verstanden, was Sie gerade gesagt haben“ anstelle von „Niemand versteht, was Sie sagen, wenn Sie auf Türkisch sprechen“. Verallgemeinerungen wie „niemand“ verstärken in der Regel das Gefühl der Stereotypisierung und die innere Unsicherheit, was dem Verständnisniveau nur schadet und keinen Mehrwert für das Gespräch bringt. 
Das Wechseln zwischen verschiedenen Sprachen ist ein normaler Vorgang, wenn man zweisprachig aufwächst. Es ist sogar ein Zeichen eines sehr kreativen Prozesses. Werten Sie dies als Zeichen der Kreativität und nicht als Schwäche.
Statt „Schon wieder Türkisch!“ sagen Sie lieber „Ich wünschte ich könnte auch Türkisch!“</a:t>
            </a:r>
            <a:endParaRPr lang="de-DE" dirty="0"/>
          </a:p>
        </p:txBody>
      </p:sp>
      <p:sp>
        <p:nvSpPr>
          <p:cNvPr id="4" name="Foliennummernplatzhalter 3">
            <a:extLst>
              <a:ext uri="{FF2B5EF4-FFF2-40B4-BE49-F238E27FC236}">
                <a16:creationId xmlns:a16="http://schemas.microsoft.com/office/drawing/2014/main" xmlns="" id="{CFAF27A7-E27B-41EB-8FA8-6F76564B8C7C}"/>
              </a:ext>
            </a:extLst>
          </p:cNvPr>
          <p:cNvSpPr>
            <a:spLocks noGrp="1"/>
          </p:cNvSpPr>
          <p:nvPr>
            <p:ph type="sldNum" sz="quarter" idx="12"/>
          </p:nvPr>
        </p:nvSpPr>
        <p:spPr/>
        <p:txBody>
          <a:bodyPr/>
          <a:lstStyle/>
          <a:p>
            <a:fld id="{C014DD1E-5D91-48A3-AD6D-45FBA980D106}" type="slidenum">
              <a:rPr lang="en-GB" smtClean="0"/>
              <a:pPr/>
              <a:t>32</a:t>
            </a:fld>
            <a:endParaRPr lang="en-GB"/>
          </a:p>
        </p:txBody>
      </p:sp>
    </p:spTree>
    <p:extLst>
      <p:ext uri="{BB962C8B-B14F-4D97-AF65-F5344CB8AC3E}">
        <p14:creationId xmlns:p14="http://schemas.microsoft.com/office/powerpoint/2010/main" val="1664217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772C8E44-CC4D-4F87-9D19-8E92D5E4E0D7}"/>
              </a:ext>
            </a:extLst>
          </p:cNvPr>
          <p:cNvSpPr>
            <a:spLocks noGrp="1"/>
          </p:cNvSpPr>
          <p:nvPr>
            <p:ph type="title"/>
          </p:nvPr>
        </p:nvSpPr>
        <p:spPr>
          <a:xfrm>
            <a:off x="1125860" y="1043647"/>
            <a:ext cx="9610468" cy="1615395"/>
          </a:xfrm>
        </p:spPr>
        <p:txBody>
          <a:bodyPr>
            <a:normAutofit/>
          </a:bodyPr>
          <a:lstStyle/>
          <a:p>
            <a:pPr algn="ctr"/>
            <a:r>
              <a:rPr lang="de-DE" sz="5400" dirty="0"/>
              <a:t>Willkommenskultur - Repräsentation ist wichtig</a:t>
            </a:r>
          </a:p>
        </p:txBody>
      </p:sp>
      <p:sp>
        <p:nvSpPr>
          <p:cNvPr id="3" name="Textplatzhalter 2">
            <a:extLst>
              <a:ext uri="{FF2B5EF4-FFF2-40B4-BE49-F238E27FC236}">
                <a16:creationId xmlns:a16="http://schemas.microsoft.com/office/drawing/2014/main" xmlns="" id="{E0F6EE2B-1954-459C-AF50-0076F8B3C2C4}"/>
              </a:ext>
            </a:extLst>
          </p:cNvPr>
          <p:cNvSpPr>
            <a:spLocks noGrp="1"/>
          </p:cNvSpPr>
          <p:nvPr>
            <p:ph type="body" idx="1"/>
          </p:nvPr>
        </p:nvSpPr>
        <p:spPr>
          <a:xfrm>
            <a:off x="1015593" y="2667001"/>
            <a:ext cx="9610468" cy="1143324"/>
          </a:xfrm>
        </p:spPr>
        <p:txBody>
          <a:bodyPr>
            <a:noAutofit/>
          </a:bodyPr>
          <a:lstStyle/>
          <a:p>
            <a:pPr algn="ctr"/>
            <a:r>
              <a:rPr lang="de-DE" sz="5400" dirty="0"/>
              <a:t>
</a:t>
            </a:r>
          </a:p>
        </p:txBody>
      </p:sp>
      <p:sp>
        <p:nvSpPr>
          <p:cNvPr id="4" name="Foliennummernplatzhalter 3">
            <a:extLst>
              <a:ext uri="{FF2B5EF4-FFF2-40B4-BE49-F238E27FC236}">
                <a16:creationId xmlns:a16="http://schemas.microsoft.com/office/drawing/2014/main" xmlns="" id="{BD895C86-DF96-45F4-90E3-4CF8CBEF422E}"/>
              </a:ext>
            </a:extLst>
          </p:cNvPr>
          <p:cNvSpPr>
            <a:spLocks noGrp="1"/>
          </p:cNvSpPr>
          <p:nvPr>
            <p:ph type="sldNum" sz="quarter" idx="12"/>
          </p:nvPr>
        </p:nvSpPr>
        <p:spPr/>
        <p:txBody>
          <a:bodyPr/>
          <a:lstStyle/>
          <a:p>
            <a:fld id="{C014DD1E-5D91-48A3-AD6D-45FBA980D106}" type="slidenum">
              <a:rPr lang="en-GB" smtClean="0"/>
              <a:pPr/>
              <a:t>33</a:t>
            </a:fld>
            <a:endParaRPr lang="en-GB"/>
          </a:p>
        </p:txBody>
      </p:sp>
    </p:spTree>
    <p:extLst>
      <p:ext uri="{BB962C8B-B14F-4D97-AF65-F5344CB8AC3E}">
        <p14:creationId xmlns:p14="http://schemas.microsoft.com/office/powerpoint/2010/main" val="762476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8" name="Group 10">
            <a:extLst>
              <a:ext uri="{FF2B5EF4-FFF2-40B4-BE49-F238E27FC236}">
                <a16:creationId xmlns:a16="http://schemas.microsoft.com/office/drawing/2014/main" xmlns="" id="{449BC34D-9C23-4D6D-8213-1F471AF85B3F}"/>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752661" y="744469"/>
            <a:ext cx="10671337" cy="5349671"/>
            <a:chOff x="752858" y="744469"/>
            <a:chExt cx="10674117" cy="5349671"/>
          </a:xfrm>
        </p:grpSpPr>
        <p:sp>
          <p:nvSpPr>
            <p:cNvPr id="12" name="Freeform 6">
              <a:extLst>
                <a:ext uri="{FF2B5EF4-FFF2-40B4-BE49-F238E27FC236}">
                  <a16:creationId xmlns:a16="http://schemas.microsoft.com/office/drawing/2014/main" xmlns="" id="{FA0F5D6C-5025-4D7E-82DD-C2C6FDA1E75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20" name="Freeform 6">
              <a:extLst>
                <a:ext uri="{FF2B5EF4-FFF2-40B4-BE49-F238E27FC236}">
                  <a16:creationId xmlns:a16="http://schemas.microsoft.com/office/drawing/2014/main" xmlns="" id="{E2AF2C17-4AB4-4402-B84B-129EF95D161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useBgFill="1">
        <p:nvSpPr>
          <p:cNvPr id="21" name="Rectangle 14">
            <a:extLst>
              <a:ext uri="{FF2B5EF4-FFF2-40B4-BE49-F238E27FC236}">
                <a16:creationId xmlns:a16="http://schemas.microsoft.com/office/drawing/2014/main" xmlns="" id="{1F9A0C1C-8ABC-401B-8FE9-AC9327C4C5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825"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22" name="Titel 3">
            <a:extLst>
              <a:ext uri="{FF2B5EF4-FFF2-40B4-BE49-F238E27FC236}">
                <a16:creationId xmlns:a16="http://schemas.microsoft.com/office/drawing/2014/main" xmlns="" id="{E1E40F4A-4AC3-4839-A6C0-2DC46F902C1A}"/>
              </a:ext>
            </a:extLst>
          </p:cNvPr>
          <p:cNvSpPr>
            <a:spLocks noGrp="1"/>
          </p:cNvSpPr>
          <p:nvPr>
            <p:ph type="title"/>
          </p:nvPr>
        </p:nvSpPr>
        <p:spPr>
          <a:xfrm>
            <a:off x="8152062" y="634028"/>
            <a:ext cx="3355068" cy="3732835"/>
          </a:xfrm>
        </p:spPr>
        <p:txBody>
          <a:bodyPr vert="horz" lIns="91440" tIns="45720" rIns="91440" bIns="45720" rtlCol="0" anchor="b">
            <a:normAutofit/>
          </a:bodyPr>
          <a:lstStyle/>
          <a:p>
            <a:pPr algn="ctr" defTabSz="914400"/>
            <a:r>
              <a:rPr lang="de-DE" sz="2400" dirty="0"/>
              <a:t>Wie kann Inklusion bei der Arbeit mit diversen Familien gefördert werden?</a:t>
            </a:r>
            <a:endParaRPr lang="en-US" sz="2400" cap="all" dirty="0"/>
          </a:p>
        </p:txBody>
      </p:sp>
      <p:sp>
        <p:nvSpPr>
          <p:cNvPr id="17" name="Freeform 6">
            <a:extLst>
              <a:ext uri="{FF2B5EF4-FFF2-40B4-BE49-F238E27FC236}">
                <a16:creationId xmlns:a16="http://schemas.microsoft.com/office/drawing/2014/main" xmlns="" id="{BA5783C3-2F96-40A7-A24F-30CB07AA39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flipH="1" flipV="1">
            <a:off x="648993" y="634028"/>
            <a:ext cx="3274815"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sp>
        <p:nvSpPr>
          <p:cNvPr id="19" name="Freeform 6">
            <a:extLst>
              <a:ext uri="{FF2B5EF4-FFF2-40B4-BE49-F238E27FC236}">
                <a16:creationId xmlns:a16="http://schemas.microsoft.com/office/drawing/2014/main" xmlns="" id="{A9D08DBA-0326-4C4E-ACFB-576F3ABDD2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4493499" y="2016617"/>
            <a:ext cx="3274160"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5" name="Foliennummernplatzhalter 4">
            <a:extLst>
              <a:ext uri="{FF2B5EF4-FFF2-40B4-BE49-F238E27FC236}">
                <a16:creationId xmlns:a16="http://schemas.microsoft.com/office/drawing/2014/main" xmlns="" id="{9DF59D77-579E-403A-9505-58C99285F179}"/>
              </a:ext>
            </a:extLst>
          </p:cNvPr>
          <p:cNvSpPr>
            <a:spLocks noGrp="1"/>
          </p:cNvSpPr>
          <p:nvPr>
            <p:ph type="sldNum" sz="quarter" idx="12"/>
          </p:nvPr>
        </p:nvSpPr>
        <p:spPr>
          <a:xfrm>
            <a:off x="9828122" y="6453386"/>
            <a:ext cx="1595877" cy="404614"/>
          </a:xfrm>
        </p:spPr>
        <p:txBody>
          <a:bodyPr vert="horz" lIns="91440" tIns="45720" rIns="91440" bIns="45720" rtlCol="0" anchor="ctr">
            <a:normAutofit/>
          </a:bodyPr>
          <a:lstStyle/>
          <a:p>
            <a:pPr defTabSz="914400">
              <a:spcAft>
                <a:spcPts val="600"/>
              </a:spcAft>
            </a:pPr>
            <a:fld id="{C014DD1E-5D91-48A3-AD6D-45FBA980D106}" type="slidenum">
              <a:rPr lang="en-US" smtClean="0"/>
              <a:pPr defTabSz="914400">
                <a:spcAft>
                  <a:spcPts val="600"/>
                </a:spcAft>
              </a:pPr>
              <a:t>34</a:t>
            </a:fld>
            <a:endParaRPr lang="en-US"/>
          </a:p>
        </p:txBody>
      </p:sp>
      <p:pic>
        <p:nvPicPr>
          <p:cNvPr id="10" name="Inhaltsplatzhalter 9">
            <a:extLst>
              <a:ext uri="{FF2B5EF4-FFF2-40B4-BE49-F238E27FC236}">
                <a16:creationId xmlns:a16="http://schemas.microsoft.com/office/drawing/2014/main" xmlns="" id="{AF2ED244-E2CD-45FE-A493-94D38F4D64E5}"/>
              </a:ext>
            </a:extLst>
          </p:cNvPr>
          <p:cNvPicPr>
            <a:picLocks noGrp="1" noChangeAspect="1"/>
          </p:cNvPicPr>
          <p:nvPr>
            <p:ph idx="1"/>
          </p:nvPr>
        </p:nvPicPr>
        <p:blipFill>
          <a:blip r:embed="rId2"/>
          <a:stretch>
            <a:fillRect/>
          </a:stretch>
        </p:blipFill>
        <p:spPr>
          <a:xfrm>
            <a:off x="1812090" y="2055471"/>
            <a:ext cx="4857750" cy="3238500"/>
          </a:xfrm>
          <a:prstGeom prst="rect">
            <a:avLst/>
          </a:prstGeom>
        </p:spPr>
      </p:pic>
    </p:spTree>
    <p:extLst>
      <p:ext uri="{BB962C8B-B14F-4D97-AF65-F5344CB8AC3E}">
        <p14:creationId xmlns:p14="http://schemas.microsoft.com/office/powerpoint/2010/main" val="3830805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xmlns="" id="{0E807223-DF88-4D6D-970E-08919E5E02E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7970" y="376"/>
            <a:ext cx="22854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6" name="Rectangle 15">
            <a:extLst>
              <a:ext uri="{FF2B5EF4-FFF2-40B4-BE49-F238E27FC236}">
                <a16:creationId xmlns:a16="http://schemas.microsoft.com/office/drawing/2014/main" xmlns="" id="{83B91B61-BFCA-4647-957E-A8269BE46F3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el 5">
            <a:extLst>
              <a:ext uri="{FF2B5EF4-FFF2-40B4-BE49-F238E27FC236}">
                <a16:creationId xmlns:a16="http://schemas.microsoft.com/office/drawing/2014/main" xmlns="" id="{240B4279-7C24-45F5-A617-81807CD8AF53}"/>
              </a:ext>
            </a:extLst>
          </p:cNvPr>
          <p:cNvSpPr>
            <a:spLocks noGrp="1"/>
          </p:cNvSpPr>
          <p:nvPr>
            <p:ph type="title"/>
          </p:nvPr>
        </p:nvSpPr>
        <p:spPr>
          <a:xfrm>
            <a:off x="5099495" y="685800"/>
            <a:ext cx="6175168" cy="798984"/>
          </a:xfrm>
        </p:spPr>
        <p:txBody>
          <a:bodyPr vert="horz" lIns="91440" tIns="45720" rIns="91440" bIns="45720" rtlCol="0" anchor="t">
            <a:normAutofit/>
          </a:bodyPr>
          <a:lstStyle/>
          <a:p>
            <a:pPr defTabSz="914400">
              <a:lnSpc>
                <a:spcPct val="89000"/>
              </a:lnSpc>
            </a:pPr>
            <a:r>
              <a:rPr lang="en-US" sz="4400" dirty="0" err="1">
                <a:solidFill>
                  <a:schemeClr val="tx2"/>
                </a:solidFill>
              </a:rPr>
              <a:t>Übung</a:t>
            </a:r>
            <a:r>
              <a:rPr lang="en-US" sz="4400" dirty="0">
                <a:solidFill>
                  <a:schemeClr val="tx2"/>
                </a:solidFill>
              </a:rPr>
              <a:t>: </a:t>
            </a:r>
            <a:r>
              <a:rPr lang="en-US" sz="4400" dirty="0" err="1">
                <a:solidFill>
                  <a:schemeClr val="tx2"/>
                </a:solidFill>
              </a:rPr>
              <a:t>Selbstreflexion</a:t>
            </a:r>
            <a:endParaRPr lang="en-US" sz="4400" dirty="0">
              <a:solidFill>
                <a:schemeClr val="tx2"/>
              </a:solidFill>
            </a:endParaRPr>
          </a:p>
        </p:txBody>
      </p:sp>
      <p:pic>
        <p:nvPicPr>
          <p:cNvPr id="9" name="Inhaltsplatzhalter 8">
            <a:extLst>
              <a:ext uri="{FF2B5EF4-FFF2-40B4-BE49-F238E27FC236}">
                <a16:creationId xmlns:a16="http://schemas.microsoft.com/office/drawing/2014/main" xmlns="" id="{8B7A5026-4322-49AF-AB7E-C746ECC639B1}"/>
              </a:ext>
            </a:extLst>
          </p:cNvPr>
          <p:cNvPicPr>
            <a:picLocks noGrp="1" noChangeAspect="1"/>
          </p:cNvPicPr>
          <p:nvPr>
            <p:ph idx="1"/>
          </p:nvPr>
        </p:nvPicPr>
        <p:blipFill rotWithShape="1">
          <a:blip r:embed="rId2" cstate="print"/>
          <a:srcRect l="27748" r="31129" b="-1"/>
          <a:stretch/>
        </p:blipFill>
        <p:spPr>
          <a:xfrm>
            <a:off x="20" y="10"/>
            <a:ext cx="4372386" cy="6857990"/>
          </a:xfrm>
          <a:prstGeom prst="rect">
            <a:avLst/>
          </a:prstGeom>
        </p:spPr>
      </p:pic>
      <p:sp>
        <p:nvSpPr>
          <p:cNvPr id="18" name="Rectangle 17">
            <a:extLst>
              <a:ext uri="{FF2B5EF4-FFF2-40B4-BE49-F238E27FC236}">
                <a16:creationId xmlns:a16="http://schemas.microsoft.com/office/drawing/2014/main" xmlns="" id="{92D1D7C6-1C89-420C-8D35-48365416711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372406" y="376"/>
            <a:ext cx="22854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Textplatzhalter 7">
            <a:extLst>
              <a:ext uri="{FF2B5EF4-FFF2-40B4-BE49-F238E27FC236}">
                <a16:creationId xmlns:a16="http://schemas.microsoft.com/office/drawing/2014/main" xmlns="" id="{85FB505E-339C-412F-99F7-EE9DB0003ED3}"/>
              </a:ext>
            </a:extLst>
          </p:cNvPr>
          <p:cNvSpPr>
            <a:spLocks noGrp="1"/>
          </p:cNvSpPr>
          <p:nvPr>
            <p:ph type="body" sz="half" idx="2"/>
          </p:nvPr>
        </p:nvSpPr>
        <p:spPr>
          <a:xfrm>
            <a:off x="5086300" y="1700808"/>
            <a:ext cx="6408712" cy="4238600"/>
          </a:xfrm>
        </p:spPr>
        <p:txBody>
          <a:bodyPr vert="horz" lIns="91440" tIns="45720" rIns="91440" bIns="45720" rtlCol="0">
            <a:normAutofit fontScale="92500" lnSpcReduction="10000"/>
          </a:bodyPr>
          <a:lstStyle/>
          <a:p>
            <a:pPr marL="384048" defTabSz="914400">
              <a:lnSpc>
                <a:spcPct val="94000"/>
              </a:lnSpc>
              <a:spcAft>
                <a:spcPts val="200"/>
              </a:spcAft>
            </a:pPr>
            <a:r>
              <a:rPr lang="de-DE" sz="2400" dirty="0">
                <a:solidFill>
                  <a:schemeClr val="tx2"/>
                </a:solidFill>
              </a:rPr>
              <a:t>Beschreiben Sie einen „Helden“ oder eine „Heldin“, die Sie als Kind bewundert haben. 
</a:t>
            </a:r>
            <a:endParaRPr lang="en-US" sz="2400" dirty="0">
              <a:solidFill>
                <a:schemeClr val="tx2"/>
              </a:solidFill>
              <a:effectLst/>
            </a:endParaRPr>
          </a:p>
          <a:p>
            <a:pPr marL="841111" lvl="1" indent="-384048" defTabSz="914400">
              <a:buFont typeface="Franklin Gothic Book" panose="020B0503020102020204" pitchFamily="34" charset="0"/>
              <a:buChar char="•"/>
            </a:pPr>
            <a:r>
              <a:rPr lang="de-DE" sz="2200" dirty="0">
                <a:solidFill>
                  <a:schemeClr val="tx2"/>
                </a:solidFill>
              </a:rPr>
              <a:t>Welche Hautfarbe hatte dein*e Held*in?	
Welcher ethnischen Gruppe gehörte er/sie an?
Welches Geschlecht hatte er/sie?
Was waren die körperlichen Merkmale?</a:t>
            </a:r>
          </a:p>
          <a:p>
            <a:pPr marL="384048" indent="-384048" defTabSz="914400">
              <a:lnSpc>
                <a:spcPct val="94000"/>
              </a:lnSpc>
              <a:spcAft>
                <a:spcPts val="200"/>
              </a:spcAft>
              <a:buFont typeface="Franklin Gothic Book" panose="020B0503020102020204" pitchFamily="34" charset="0"/>
              <a:buChar char="•"/>
            </a:pPr>
            <a:endParaRPr lang="de-DE" sz="2400" dirty="0">
              <a:solidFill>
                <a:schemeClr val="tx2"/>
              </a:solidFill>
            </a:endParaRPr>
          </a:p>
          <a:p>
            <a:pPr defTabSz="914400">
              <a:lnSpc>
                <a:spcPct val="94000"/>
              </a:lnSpc>
              <a:spcAft>
                <a:spcPts val="200"/>
              </a:spcAft>
            </a:pPr>
            <a:r>
              <a:rPr lang="de-DE" sz="2400" dirty="0">
                <a:solidFill>
                  <a:schemeClr val="tx2"/>
                </a:solidFill>
              </a:rPr>
              <a:t>Reflektieren Sie (gemeinsam oder in Partnerarbeit):</a:t>
            </a:r>
          </a:p>
          <a:p>
            <a:pPr defTabSz="914400">
              <a:lnSpc>
                <a:spcPct val="94000"/>
              </a:lnSpc>
              <a:spcAft>
                <a:spcPts val="200"/>
              </a:spcAft>
            </a:pPr>
            <a:r>
              <a:rPr lang="de-DE" sz="2400" dirty="0">
                <a:solidFill>
                  <a:schemeClr val="tx2"/>
                </a:solidFill>
              </a:rPr>
              <a:t>
Zu welchen Schlüssen kommen Sie über die Bilder von Superhelden?</a:t>
            </a:r>
            <a:endParaRPr lang="en-US" sz="2400" dirty="0">
              <a:solidFill>
                <a:schemeClr val="tx2"/>
              </a:solidFill>
              <a:effectLst/>
            </a:endParaRPr>
          </a:p>
          <a:p>
            <a:pPr marL="384048" indent="-384048" defTabSz="914400">
              <a:lnSpc>
                <a:spcPct val="94000"/>
              </a:lnSpc>
              <a:spcAft>
                <a:spcPts val="200"/>
              </a:spcAft>
              <a:buFont typeface="Wingdings" panose="05000000000000000000" pitchFamily="2" charset="2"/>
              <a:buChar char="Ø"/>
            </a:pPr>
            <a:endParaRPr lang="en-US" sz="2000" dirty="0">
              <a:solidFill>
                <a:schemeClr val="tx2"/>
              </a:solidFill>
              <a:effectLst/>
            </a:endParaRPr>
          </a:p>
          <a:p>
            <a:pPr marL="384048" indent="-384048" defTabSz="914400">
              <a:lnSpc>
                <a:spcPct val="94000"/>
              </a:lnSpc>
              <a:spcAft>
                <a:spcPts val="200"/>
              </a:spcAft>
            </a:pPr>
            <a:endParaRPr lang="en-US" dirty="0">
              <a:solidFill>
                <a:schemeClr val="tx2"/>
              </a:solidFill>
            </a:endParaRPr>
          </a:p>
        </p:txBody>
      </p:sp>
      <p:sp>
        <p:nvSpPr>
          <p:cNvPr id="5" name="Foliennummernplatzhalter 4">
            <a:extLst>
              <a:ext uri="{FF2B5EF4-FFF2-40B4-BE49-F238E27FC236}">
                <a16:creationId xmlns:a16="http://schemas.microsoft.com/office/drawing/2014/main" xmlns="" id="{591AA0D0-A174-4F3D-BDEF-D4B345DCC87F}"/>
              </a:ext>
            </a:extLst>
          </p:cNvPr>
          <p:cNvSpPr>
            <a:spLocks noGrp="1"/>
          </p:cNvSpPr>
          <p:nvPr>
            <p:ph type="sldNum" sz="quarter" idx="12"/>
          </p:nvPr>
        </p:nvSpPr>
        <p:spPr>
          <a:xfrm>
            <a:off x="9470269" y="6453386"/>
            <a:ext cx="1595876" cy="404614"/>
          </a:xfrm>
        </p:spPr>
        <p:txBody>
          <a:bodyPr vert="horz" lIns="91440" tIns="45720" rIns="91440" bIns="45720" rtlCol="0" anchor="ctr">
            <a:normAutofit/>
          </a:bodyPr>
          <a:lstStyle/>
          <a:p>
            <a:pPr defTabSz="457200">
              <a:spcAft>
                <a:spcPts val="600"/>
              </a:spcAft>
            </a:pPr>
            <a:fld id="{C014DD1E-5D91-48A3-AD6D-45FBA980D106}" type="slidenum">
              <a:rPr lang="en-US" smtClean="0"/>
              <a:pPr defTabSz="457200">
                <a:spcAft>
                  <a:spcPts val="600"/>
                </a:spcAft>
              </a:pPr>
              <a:t>35</a:t>
            </a:fld>
            <a:endParaRPr lang="en-US"/>
          </a:p>
        </p:txBody>
      </p:sp>
    </p:spTree>
    <p:extLst>
      <p:ext uri="{BB962C8B-B14F-4D97-AF65-F5344CB8AC3E}">
        <p14:creationId xmlns:p14="http://schemas.microsoft.com/office/powerpoint/2010/main" val="323894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xmlns="" id="{54787F1D-1FAC-4143-9A38-F28E965DB2C2}"/>
              </a:ext>
            </a:extLst>
          </p:cNvPr>
          <p:cNvSpPr>
            <a:spLocks noGrp="1"/>
          </p:cNvSpPr>
          <p:nvPr>
            <p:ph type="title"/>
          </p:nvPr>
        </p:nvSpPr>
        <p:spPr>
          <a:xfrm>
            <a:off x="1371243" y="685800"/>
            <a:ext cx="9598700" cy="745976"/>
          </a:xfrm>
        </p:spPr>
        <p:txBody>
          <a:bodyPr>
            <a:normAutofit fontScale="90000"/>
          </a:bodyPr>
          <a:lstStyle/>
          <a:p>
            <a:r>
              <a:rPr lang="de-DE" dirty="0"/>
              <a:t>Identifikationsfiguren reflektieren
</a:t>
            </a:r>
          </a:p>
        </p:txBody>
      </p:sp>
      <p:sp>
        <p:nvSpPr>
          <p:cNvPr id="7" name="Inhaltsplatzhalter 6">
            <a:extLst>
              <a:ext uri="{FF2B5EF4-FFF2-40B4-BE49-F238E27FC236}">
                <a16:creationId xmlns:a16="http://schemas.microsoft.com/office/drawing/2014/main" xmlns="" id="{B31C9C6E-3475-489C-8B2F-2A5629527EB1}"/>
              </a:ext>
            </a:extLst>
          </p:cNvPr>
          <p:cNvSpPr>
            <a:spLocks noGrp="1"/>
          </p:cNvSpPr>
          <p:nvPr>
            <p:ph idx="1"/>
          </p:nvPr>
        </p:nvSpPr>
        <p:spPr>
          <a:xfrm>
            <a:off x="1371243" y="1844824"/>
            <a:ext cx="9598700" cy="3581400"/>
          </a:xfrm>
        </p:spPr>
        <p:txBody>
          <a:bodyPr>
            <a:noAutofit/>
          </a:bodyPr>
          <a:lstStyle/>
          <a:p>
            <a:pPr>
              <a:buFont typeface="Wingdings" panose="05000000000000000000" pitchFamily="2" charset="2"/>
              <a:buChar char="Ø"/>
            </a:pPr>
            <a:r>
              <a:rPr lang="de-DE" sz="2000" dirty="0">
                <a:latin typeface="Calibri" panose="020F0502020204030204" pitchFamily="34" charset="0"/>
                <a:ea typeface="Calibri" panose="020F0502020204030204" pitchFamily="34" charset="0"/>
                <a:cs typeface="Times New Roman" panose="02020603050405020304" pitchFamily="18" charset="0"/>
              </a:rPr>
              <a:t>Wir neigen dazu, uns mit Menschen zu identifizieren, die uns ähnlich sind. </a:t>
            </a:r>
            <a:r>
              <a:rPr lang="de-DE" sz="2000" dirty="0">
                <a:effectLst/>
                <a:latin typeface="Calibri" panose="020F0502020204030204" pitchFamily="34" charset="0"/>
                <a:ea typeface="Calibri" panose="020F0502020204030204" pitchFamily="34" charset="0"/>
                <a:cs typeface="Times New Roman" panose="02020603050405020304" pitchFamily="18" charset="0"/>
              </a:rPr>
              <a:t>Dennoch sehen sich viele Kinder in den Ihnen zur Verfügung gestellten Ressourcen und Materialien nur selten repräsentiert, so dass ihnen Figuren fehlen, mit denen sie sich identifizieren können.</a:t>
            </a:r>
            <a:r>
              <a:rPr lang="de-DE" sz="2000" dirty="0">
                <a:latin typeface="Calibri" panose="020F0502020204030204" pitchFamily="34" charset="0"/>
                <a:ea typeface="Calibri" panose="020F0502020204030204" pitchFamily="34" charset="0"/>
                <a:cs typeface="Times New Roman" panose="02020603050405020304" pitchFamily="18" charset="0"/>
              </a:rPr>
              <a:t> Beispiel: Die Prinzessinnen in Büchern haben oft blonde Haare mit heller Haut. 
Um eine Atmosphäre zu gewährleisten, in der sich Familien mit all ihren individuellen Eigenschaften willkommen und respektiert fühlen können, ist es wichtig, Umgebungen zu schaffen, in denen diese Eigenschaften vertreten sind. 
Spielmaterial und Bücher stellen oft die gesellschaftliche Norm der Mehrheit dar. Um ein Umfeld zu schaffen, das es allen Familien ermöglicht, ein Zugehörigkeitsgefühl zu entwickeln, müssen Sozial- und Gesundheitsfachkräfte kritisch prüfen, ob und in welcher Form die Kinder und ihre Bezugsgruppen in der Einrichtung vertreten sind. </a:t>
            </a:r>
            <a:endParaRPr lang="de-DE" sz="2000" dirty="0"/>
          </a:p>
        </p:txBody>
      </p:sp>
      <p:sp>
        <p:nvSpPr>
          <p:cNvPr id="5" name="Foliennummernplatzhalter 4">
            <a:extLst>
              <a:ext uri="{FF2B5EF4-FFF2-40B4-BE49-F238E27FC236}">
                <a16:creationId xmlns:a16="http://schemas.microsoft.com/office/drawing/2014/main" xmlns="" id="{EB5CE878-6277-4436-9E0F-E5BDB30BE0B9}"/>
              </a:ext>
            </a:extLst>
          </p:cNvPr>
          <p:cNvSpPr>
            <a:spLocks noGrp="1"/>
          </p:cNvSpPr>
          <p:nvPr>
            <p:ph type="sldNum" sz="quarter" idx="12"/>
          </p:nvPr>
        </p:nvSpPr>
        <p:spPr/>
        <p:txBody>
          <a:bodyPr/>
          <a:lstStyle/>
          <a:p>
            <a:fld id="{C014DD1E-5D91-48A3-AD6D-45FBA980D106}" type="slidenum">
              <a:rPr lang="en-GB" smtClean="0"/>
              <a:pPr/>
              <a:t>36</a:t>
            </a:fld>
            <a:endParaRPr lang="en-GB"/>
          </a:p>
        </p:txBody>
      </p:sp>
    </p:spTree>
    <p:extLst>
      <p:ext uri="{BB962C8B-B14F-4D97-AF65-F5344CB8AC3E}">
        <p14:creationId xmlns:p14="http://schemas.microsoft.com/office/powerpoint/2010/main" val="4068159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C84C4E44-D9E0-4D9D-AE33-50EF1597A464}"/>
              </a:ext>
            </a:extLst>
          </p:cNvPr>
          <p:cNvSpPr>
            <a:spLocks noGrp="1"/>
          </p:cNvSpPr>
          <p:nvPr>
            <p:ph type="title"/>
          </p:nvPr>
        </p:nvSpPr>
        <p:spPr>
          <a:xfrm>
            <a:off x="1371243" y="685800"/>
            <a:ext cx="9598700" cy="726976"/>
          </a:xfrm>
        </p:spPr>
        <p:txBody>
          <a:bodyPr>
            <a:normAutofit fontScale="90000"/>
          </a:bodyPr>
          <a:lstStyle/>
          <a:p>
            <a:r>
              <a:rPr lang="de-DE" dirty="0"/>
              <a:t>Vielfalt - Checkliste
</a:t>
            </a:r>
          </a:p>
        </p:txBody>
      </p:sp>
      <p:sp>
        <p:nvSpPr>
          <p:cNvPr id="3" name="Inhaltsplatzhalter 2">
            <a:extLst>
              <a:ext uri="{FF2B5EF4-FFF2-40B4-BE49-F238E27FC236}">
                <a16:creationId xmlns:a16="http://schemas.microsoft.com/office/drawing/2014/main" xmlns="" id="{DEF984DB-D512-4C8D-A3D7-2379C144670D}"/>
              </a:ext>
            </a:extLst>
          </p:cNvPr>
          <p:cNvSpPr>
            <a:spLocks noGrp="1"/>
          </p:cNvSpPr>
          <p:nvPr>
            <p:ph idx="1"/>
          </p:nvPr>
        </p:nvSpPr>
        <p:spPr>
          <a:xfrm>
            <a:off x="1019326" y="1571477"/>
            <a:ext cx="10150172" cy="3528392"/>
          </a:xfrm>
        </p:spPr>
        <p:txBody>
          <a:bodyPr>
            <a:normAutofit/>
          </a:bodyPr>
          <a:lstStyle/>
          <a:p>
            <a:pPr marL="342900" lvl="0" indent="-342900">
              <a:lnSpc>
                <a:spcPts val="1700"/>
              </a:lnSpc>
              <a:spcBef>
                <a:spcPts val="600"/>
              </a:spcBef>
              <a:buFont typeface="Wingdings" panose="05000000000000000000" pitchFamily="2" charset="2"/>
              <a:buChar char=""/>
            </a:pPr>
            <a:r>
              <a:rPr lang="de-DE" sz="1800" dirty="0">
                <a:effectLst/>
                <a:latin typeface="Calibri" panose="020F0502020204030204" pitchFamily="34" charset="0"/>
                <a:ea typeface="Calibri" panose="020F0502020204030204" pitchFamily="34" charset="0"/>
                <a:cs typeface="Times New Roman" panose="02020603050405020304" pitchFamily="18" charset="0"/>
              </a:rPr>
              <a:t>Gibt es Fachleute mit einer anderen Muttersprache oder einem anderen ethnischen Hintergrund? </a:t>
            </a:r>
          </a:p>
          <a:p>
            <a:pPr marL="342900" lvl="0" indent="-342900">
              <a:lnSpc>
                <a:spcPts val="1700"/>
              </a:lnSpc>
              <a:buFont typeface="Wingdings" panose="05000000000000000000" pitchFamily="2" charset="2"/>
              <a:buChar char=""/>
            </a:pPr>
            <a:r>
              <a:rPr lang="de-DE" sz="1800" dirty="0">
                <a:effectLst/>
                <a:latin typeface="Calibri" panose="020F0502020204030204" pitchFamily="34" charset="0"/>
                <a:ea typeface="Calibri" panose="020F0502020204030204" pitchFamily="34" charset="0"/>
                <a:cs typeface="Times New Roman" panose="02020603050405020304" pitchFamily="18" charset="0"/>
              </a:rPr>
              <a:t>Gibt es verschiedene Sprachen, die in Ihrer Institution oder in dem von Ihrer Institution produzierten Material vertreten sind (insbesondere die Sprachen Ihrer Zielgruppe)?</a:t>
            </a:r>
          </a:p>
          <a:p>
            <a:pPr marL="342900" lvl="0" indent="-342900">
              <a:lnSpc>
                <a:spcPts val="1700"/>
              </a:lnSpc>
              <a:buFont typeface="Wingdings" panose="05000000000000000000" pitchFamily="2" charset="2"/>
              <a:buChar char=""/>
            </a:pPr>
            <a:r>
              <a:rPr lang="de-DE" sz="1800" dirty="0">
                <a:effectLst/>
                <a:latin typeface="Calibri" panose="020F0502020204030204" pitchFamily="34" charset="0"/>
                <a:ea typeface="Calibri" panose="020F0502020204030204" pitchFamily="34" charset="0"/>
                <a:cs typeface="Times New Roman" panose="02020603050405020304" pitchFamily="18" charset="0"/>
              </a:rPr>
              <a:t>Gibt es Bücher/Puppen/Bilder, die gesellschaftlich relevante Rollen (</a:t>
            </a:r>
            <a:r>
              <a:rPr lang="de-DE" sz="1800" dirty="0" err="1">
                <a:effectLst/>
                <a:latin typeface="Calibri" panose="020F0502020204030204" pitchFamily="34" charset="0"/>
                <a:ea typeface="Calibri" panose="020F0502020204030204" pitchFamily="34" charset="0"/>
                <a:cs typeface="Times New Roman" panose="02020603050405020304" pitchFamily="18" charset="0"/>
              </a:rPr>
              <a:t>Ärzt</a:t>
            </a:r>
            <a:r>
              <a:rPr lang="de-DE" sz="1800" dirty="0">
                <a:effectLst/>
                <a:latin typeface="Calibri" panose="020F0502020204030204" pitchFamily="34" charset="0"/>
                <a:ea typeface="Calibri" panose="020F0502020204030204" pitchFamily="34" charset="0"/>
                <a:cs typeface="Times New Roman" panose="02020603050405020304" pitchFamily="18" charset="0"/>
              </a:rPr>
              <a:t>*innen, Pilot*innen etc.) mit Menschen unterschiedlicher ethnischer Herkunft darstellen? </a:t>
            </a:r>
          </a:p>
          <a:p>
            <a:pPr marL="342900" lvl="0" indent="-342900">
              <a:lnSpc>
                <a:spcPts val="1700"/>
              </a:lnSpc>
              <a:buFont typeface="Wingdings" panose="05000000000000000000" pitchFamily="2" charset="2"/>
              <a:buChar char=""/>
            </a:pPr>
            <a:r>
              <a:rPr lang="de-DE" sz="1800" dirty="0">
                <a:effectLst/>
                <a:latin typeface="Calibri" panose="020F0502020204030204" pitchFamily="34" charset="0"/>
                <a:ea typeface="Calibri" panose="020F0502020204030204" pitchFamily="34" charset="0"/>
                <a:cs typeface="Times New Roman" panose="02020603050405020304" pitchFamily="18" charset="0"/>
              </a:rPr>
              <a:t>Gibt es Puppen und Spielfiguren mit unterschiedlichen Hautfarben?</a:t>
            </a:r>
          </a:p>
          <a:p>
            <a:pPr marL="342900" lvl="0" indent="-342900">
              <a:lnSpc>
                <a:spcPts val="1700"/>
              </a:lnSpc>
              <a:buFont typeface="Wingdings" panose="05000000000000000000" pitchFamily="2" charset="2"/>
              <a:buChar char=""/>
            </a:pPr>
            <a:r>
              <a:rPr lang="de-DE" sz="1800" dirty="0">
                <a:effectLst/>
                <a:latin typeface="Calibri" panose="020F0502020204030204" pitchFamily="34" charset="0"/>
                <a:ea typeface="Calibri" panose="020F0502020204030204" pitchFamily="34" charset="0"/>
                <a:cs typeface="Times New Roman" panose="02020603050405020304" pitchFamily="18" charset="0"/>
              </a:rPr>
              <a:t>Gibt es Geschichten in denen die Hauptfiguren Kopftücher tragen?</a:t>
            </a:r>
          </a:p>
          <a:p>
            <a:pPr marL="342900" lvl="0" indent="-342900">
              <a:lnSpc>
                <a:spcPts val="1700"/>
              </a:lnSpc>
              <a:buFont typeface="Wingdings" panose="05000000000000000000" pitchFamily="2" charset="2"/>
              <a:buChar char=""/>
            </a:pPr>
            <a:r>
              <a:rPr lang="de-DE" sz="1800" dirty="0">
                <a:effectLst/>
                <a:latin typeface="Calibri" panose="020F0502020204030204" pitchFamily="34" charset="0"/>
                <a:ea typeface="Calibri" panose="020F0502020204030204" pitchFamily="34" charset="0"/>
                <a:cs typeface="Times New Roman" panose="02020603050405020304" pitchFamily="18" charset="0"/>
              </a:rPr>
              <a:t>Gibt es Bücher/Bilder, in denen verschiedene Familienkonstellationen dargestellt werden?</a:t>
            </a:r>
          </a:p>
          <a:p>
            <a:pPr marL="342900" lvl="0" indent="-342900">
              <a:lnSpc>
                <a:spcPts val="1700"/>
              </a:lnSpc>
              <a:buFont typeface="Wingdings" panose="05000000000000000000" pitchFamily="2" charset="2"/>
              <a:buChar char=""/>
            </a:pPr>
            <a:r>
              <a:rPr lang="de-DE" sz="1800" dirty="0">
                <a:effectLst/>
                <a:latin typeface="Calibri" panose="020F0502020204030204" pitchFamily="34" charset="0"/>
                <a:ea typeface="Calibri" panose="020F0502020204030204" pitchFamily="34" charset="0"/>
                <a:cs typeface="Times New Roman" panose="02020603050405020304" pitchFamily="18" charset="0"/>
              </a:rPr>
              <a:t>Was setzen wir z.B. in Essens- oder Schlafsituationen als „normal“ voraus, ohne darüber nachgedacht zu haben, dass wir möglicherweise eine westliche, aus der Sicht der Mehrheitsgesellschaft geprägte Sichtweise auf „Normalität“ haben?</a:t>
            </a:r>
          </a:p>
          <a:p>
            <a:endParaRPr lang="de-DE" sz="2000" dirty="0"/>
          </a:p>
        </p:txBody>
      </p:sp>
      <p:sp>
        <p:nvSpPr>
          <p:cNvPr id="4" name="Foliennummernplatzhalter 3">
            <a:extLst>
              <a:ext uri="{FF2B5EF4-FFF2-40B4-BE49-F238E27FC236}">
                <a16:creationId xmlns:a16="http://schemas.microsoft.com/office/drawing/2014/main" xmlns="" id="{6B7F430D-80B3-4FB0-BC4B-786DB9EA148B}"/>
              </a:ext>
            </a:extLst>
          </p:cNvPr>
          <p:cNvSpPr>
            <a:spLocks noGrp="1"/>
          </p:cNvSpPr>
          <p:nvPr>
            <p:ph type="sldNum" sz="quarter" idx="12"/>
          </p:nvPr>
        </p:nvSpPr>
        <p:spPr/>
        <p:txBody>
          <a:bodyPr/>
          <a:lstStyle/>
          <a:p>
            <a:fld id="{C014DD1E-5D91-48A3-AD6D-45FBA980D106}" type="slidenum">
              <a:rPr lang="en-GB" smtClean="0"/>
              <a:pPr/>
              <a:t>37</a:t>
            </a:fld>
            <a:endParaRPr lang="en-GB"/>
          </a:p>
        </p:txBody>
      </p:sp>
      <p:sp>
        <p:nvSpPr>
          <p:cNvPr id="5" name="TextBox 4">
            <a:extLst>
              <a:ext uri="{FF2B5EF4-FFF2-40B4-BE49-F238E27FC236}">
                <a16:creationId xmlns:a16="http://schemas.microsoft.com/office/drawing/2014/main" xmlns="" id="{ABDEB594-30DF-4DD3-A1B2-820D8A2CAEDE}"/>
              </a:ext>
            </a:extLst>
          </p:cNvPr>
          <p:cNvSpPr txBox="1"/>
          <p:nvPr/>
        </p:nvSpPr>
        <p:spPr>
          <a:xfrm>
            <a:off x="1043841" y="5013176"/>
            <a:ext cx="10225136" cy="1015663"/>
          </a:xfrm>
          <a:prstGeom prst="rect">
            <a:avLst/>
          </a:prstGeom>
          <a:solidFill>
            <a:schemeClr val="bg2">
              <a:lumMod val="95000"/>
            </a:schemeClr>
          </a:solidFill>
          <a:ln w="12700">
            <a:solidFill>
              <a:schemeClr val="tx1"/>
            </a:solidFill>
          </a:ln>
        </p:spPr>
        <p:txBody>
          <a:bodyPr wrap="square" rtlCol="0">
            <a:spAutoFit/>
          </a:bodyPr>
          <a:lstStyle/>
          <a:p>
            <a:r>
              <a:rPr lang="de-DE" sz="2000" b="1" dirty="0">
                <a:solidFill>
                  <a:srgbClr val="004680"/>
                </a:solidFill>
              </a:rPr>
              <a:t>Übung: </a:t>
            </a:r>
          </a:p>
          <a:p>
            <a:r>
              <a:rPr lang="de-DE" sz="2000" dirty="0">
                <a:solidFill>
                  <a:srgbClr val="004680"/>
                </a:solidFill>
              </a:rPr>
              <a:t>Gehen Sie die Checkliste durch und stellen Sie fest, was in ihrem Arbeitsfeld schon gegeben ist</a:t>
            </a:r>
          </a:p>
          <a:p>
            <a:r>
              <a:rPr lang="de-DE" sz="2000" dirty="0">
                <a:solidFill>
                  <a:srgbClr val="004680"/>
                </a:solidFill>
              </a:rPr>
              <a:t>Nennen Sie 3 weitere Ideen hinzu, von denen Sie denken, dass Sie sie umsetzen könnten / sollten</a:t>
            </a:r>
            <a:endParaRPr lang="en-GB" sz="2000" dirty="0">
              <a:solidFill>
                <a:srgbClr val="FF0000"/>
              </a:solidFill>
            </a:endParaRPr>
          </a:p>
        </p:txBody>
      </p:sp>
    </p:spTree>
    <p:extLst>
      <p:ext uri="{BB962C8B-B14F-4D97-AF65-F5344CB8AC3E}">
        <p14:creationId xmlns:p14="http://schemas.microsoft.com/office/powerpoint/2010/main" val="255919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xmlns="" id="{9D9D6BF1-DFF2-4526-9D13-BF339D8C4163}"/>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752661" y="744469"/>
            <a:ext cx="10671337" cy="5349671"/>
            <a:chOff x="752858" y="744469"/>
            <a:chExt cx="10674117" cy="5349671"/>
          </a:xfrm>
        </p:grpSpPr>
        <p:sp>
          <p:nvSpPr>
            <p:cNvPr id="54" name="Freeform 6">
              <a:extLst>
                <a:ext uri="{FF2B5EF4-FFF2-40B4-BE49-F238E27FC236}">
                  <a16:creationId xmlns:a16="http://schemas.microsoft.com/office/drawing/2014/main" xmlns="" id="{A54D4DB6-FB18-4CAE-8905-E0053C92569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55" name="Freeform 6">
              <a:extLst>
                <a:ext uri="{FF2B5EF4-FFF2-40B4-BE49-F238E27FC236}">
                  <a16:creationId xmlns:a16="http://schemas.microsoft.com/office/drawing/2014/main" xmlns="" id="{1DBD6488-9429-4FFA-8AE8-C4022C39B0F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p:nvSpPr>
          <p:cNvPr id="2" name="Titel 1">
            <a:extLst>
              <a:ext uri="{FF2B5EF4-FFF2-40B4-BE49-F238E27FC236}">
                <a16:creationId xmlns:a16="http://schemas.microsoft.com/office/drawing/2014/main" xmlns="" id="{F286E9B4-4598-4069-A65C-A22F9AC0889B}"/>
              </a:ext>
            </a:extLst>
          </p:cNvPr>
          <p:cNvSpPr>
            <a:spLocks noGrp="1"/>
          </p:cNvSpPr>
          <p:nvPr>
            <p:ph type="title"/>
          </p:nvPr>
        </p:nvSpPr>
        <p:spPr>
          <a:xfrm>
            <a:off x="549796" y="332656"/>
            <a:ext cx="3128971" cy="3864325"/>
          </a:xfrm>
        </p:spPr>
        <p:txBody>
          <a:bodyPr vert="horz" lIns="91440" tIns="45720" rIns="91440" bIns="45720" rtlCol="0" anchor="b">
            <a:normAutofit/>
          </a:bodyPr>
          <a:lstStyle/>
          <a:p>
            <a:pPr algn="ctr" defTabSz="914400">
              <a:lnSpc>
                <a:spcPct val="89000"/>
              </a:lnSpc>
            </a:pPr>
            <a:r>
              <a:rPr lang="en-US" sz="2000" cap="all" dirty="0" err="1"/>
              <a:t>Fallstudie</a:t>
            </a:r>
            <a:r>
              <a:rPr lang="en-US" sz="2000" cap="all" dirty="0"/>
              <a:t>:</a:t>
            </a:r>
            <a:br>
              <a:rPr lang="en-US" sz="2000" cap="all" dirty="0"/>
            </a:br>
            <a:r>
              <a:rPr lang="en-US" sz="2000" cap="all" dirty="0"/>
              <a:t> </a:t>
            </a:r>
            <a:br>
              <a:rPr lang="en-US" sz="2000" cap="all" dirty="0"/>
            </a:br>
            <a:r>
              <a:rPr lang="en-US" sz="2000" cap="all" dirty="0"/>
              <a:t>“</a:t>
            </a:r>
            <a:r>
              <a:rPr lang="en-US" sz="2000" cap="all" dirty="0" err="1"/>
              <a:t>Griffbereit</a:t>
            </a:r>
            <a:r>
              <a:rPr lang="en-US" sz="2000" cap="all" dirty="0"/>
              <a:t>” UND “Rucksack”</a:t>
            </a:r>
            <a:br>
              <a:rPr lang="en-US" sz="2000" cap="all" dirty="0"/>
            </a:br>
            <a:r>
              <a:rPr lang="en-US" sz="2000" cap="all" dirty="0"/>
              <a:t> </a:t>
            </a:r>
            <a:br>
              <a:rPr lang="en-US" sz="2000" cap="all" dirty="0"/>
            </a:br>
            <a:r>
              <a:rPr lang="en-US" sz="2000" cap="all" dirty="0" err="1"/>
              <a:t>Projekte</a:t>
            </a:r>
            <a:r>
              <a:rPr lang="en-US" sz="2000" cap="all" dirty="0"/>
              <a:t> der </a:t>
            </a:r>
            <a:r>
              <a:rPr lang="en-US" sz="2000" cap="all" dirty="0" err="1"/>
              <a:t>Evangelischen</a:t>
            </a:r>
            <a:r>
              <a:rPr lang="en-US" sz="2000" cap="all" dirty="0"/>
              <a:t> </a:t>
            </a:r>
            <a:r>
              <a:rPr lang="en-US" sz="2000" cap="all" dirty="0" err="1"/>
              <a:t>familienbildungsstätte</a:t>
            </a:r>
            <a:r>
              <a:rPr lang="en-US" sz="2000" cap="all" dirty="0"/>
              <a:t> Göttingen</a:t>
            </a:r>
          </a:p>
        </p:txBody>
      </p:sp>
      <p:pic>
        <p:nvPicPr>
          <p:cNvPr id="7" name="Grafik 6">
            <a:extLst>
              <a:ext uri="{FF2B5EF4-FFF2-40B4-BE49-F238E27FC236}">
                <a16:creationId xmlns:a16="http://schemas.microsoft.com/office/drawing/2014/main" xmlns="" id="{F0C82BDD-0D58-4C1D-8AA2-8FBEBFC079A0}"/>
              </a:ext>
            </a:extLst>
          </p:cNvPr>
          <p:cNvPicPr>
            <a:picLocks noChangeAspect="1"/>
          </p:cNvPicPr>
          <p:nvPr/>
        </p:nvPicPr>
        <p:blipFill rotWithShape="1">
          <a:blip r:embed="rId2"/>
          <a:srcRect l="14752" r="11752" b="-1"/>
          <a:stretch/>
        </p:blipFill>
        <p:spPr>
          <a:xfrm>
            <a:off x="4637847" y="10"/>
            <a:ext cx="7550978" cy="6857990"/>
          </a:xfrm>
          <a:prstGeom prst="rect">
            <a:avLst/>
          </a:prstGeom>
          <a:ln>
            <a:noFill/>
          </a:ln>
          <a:effectLst/>
        </p:spPr>
      </p:pic>
      <p:sp>
        <p:nvSpPr>
          <p:cNvPr id="5" name="Foliennummernplatzhalter 4">
            <a:extLst>
              <a:ext uri="{FF2B5EF4-FFF2-40B4-BE49-F238E27FC236}">
                <a16:creationId xmlns:a16="http://schemas.microsoft.com/office/drawing/2014/main" xmlns="" id="{13877557-9FF7-4989-8D80-EE88983FDF44}"/>
              </a:ext>
            </a:extLst>
          </p:cNvPr>
          <p:cNvSpPr>
            <a:spLocks noGrp="1"/>
          </p:cNvSpPr>
          <p:nvPr>
            <p:ph type="sldNum" sz="quarter" idx="12"/>
          </p:nvPr>
        </p:nvSpPr>
        <p:spPr>
          <a:xfrm>
            <a:off x="9828122" y="6453386"/>
            <a:ext cx="1595877" cy="404614"/>
          </a:xfrm>
        </p:spPr>
        <p:txBody>
          <a:bodyPr vert="horz" lIns="91440" tIns="45720" rIns="91440" bIns="45720" rtlCol="0" anchor="ctr">
            <a:normAutofit/>
          </a:bodyPr>
          <a:lstStyle/>
          <a:p>
            <a:pPr marR="0" lvl="0" indent="0" defTabSz="457200" fontAlgn="auto">
              <a:spcBef>
                <a:spcPts val="0"/>
              </a:spcBef>
              <a:spcAft>
                <a:spcPts val="600"/>
              </a:spcAft>
              <a:buClrTx/>
              <a:buSzTx/>
              <a:buFontTx/>
              <a:buNone/>
              <a:tabLst/>
              <a:defRPr/>
            </a:pPr>
            <a:fld id="{C014DD1E-5D91-48A3-AD6D-45FBA980D106}" type="slidenum">
              <a:rPr kumimoji="0" lang="en-US" b="0" i="0" u="none" strike="noStrike" cap="none" spc="0" normalizeH="0" noProof="0">
                <a:ln>
                  <a:noFill/>
                </a:ln>
                <a:solidFill>
                  <a:srgbClr val="FFFFFF"/>
                </a:solidFill>
                <a:effectLst/>
                <a:uLnTx/>
                <a:uFillTx/>
              </a:rPr>
              <a:pPr marR="0" lvl="0" indent="0" defTabSz="457200" fontAlgn="auto">
                <a:spcBef>
                  <a:spcPts val="0"/>
                </a:spcBef>
                <a:spcAft>
                  <a:spcPts val="600"/>
                </a:spcAft>
                <a:buClrTx/>
                <a:buSzTx/>
                <a:buFontTx/>
                <a:buNone/>
                <a:tabLst/>
                <a:defRPr/>
              </a:pPr>
              <a:t>38</a:t>
            </a:fld>
            <a:endParaRPr kumimoji="0" lang="en-US" b="0" i="0" u="none" strike="noStrike" cap="none" spc="0" normalizeH="0" noProof="0">
              <a:ln>
                <a:noFill/>
              </a:ln>
              <a:solidFill>
                <a:srgbClr val="FFFFFF"/>
              </a:solidFill>
              <a:effectLst/>
              <a:uLnTx/>
              <a:uFillTx/>
            </a:endParaRPr>
          </a:p>
        </p:txBody>
      </p:sp>
    </p:spTree>
    <p:extLst>
      <p:ext uri="{BB962C8B-B14F-4D97-AF65-F5344CB8AC3E}">
        <p14:creationId xmlns:p14="http://schemas.microsoft.com/office/powerpoint/2010/main" val="1814518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F758612-E875-4AF4-80F2-EC07C5ECD1ED}"/>
              </a:ext>
            </a:extLst>
          </p:cNvPr>
          <p:cNvSpPr>
            <a:spLocks noGrp="1"/>
          </p:cNvSpPr>
          <p:nvPr>
            <p:ph type="title"/>
          </p:nvPr>
        </p:nvSpPr>
        <p:spPr/>
        <p:txBody>
          <a:bodyPr/>
          <a:lstStyle/>
          <a:p>
            <a:r>
              <a:rPr lang="en-GB" dirty="0" err="1"/>
              <a:t>Zusammenfassung</a:t>
            </a:r>
            <a:r>
              <a:rPr lang="en-GB" dirty="0"/>
              <a:t>/</a:t>
            </a:r>
            <a:r>
              <a:rPr lang="en-GB" dirty="0" err="1"/>
              <a:t>Merksätze</a:t>
            </a:r>
            <a:r>
              <a:rPr lang="en-GB" dirty="0"/>
              <a:t>
</a:t>
            </a:r>
          </a:p>
        </p:txBody>
      </p:sp>
      <p:sp>
        <p:nvSpPr>
          <p:cNvPr id="3" name="Content Placeholder 2">
            <a:extLst>
              <a:ext uri="{FF2B5EF4-FFF2-40B4-BE49-F238E27FC236}">
                <a16:creationId xmlns:a16="http://schemas.microsoft.com/office/drawing/2014/main" xmlns="" id="{40C954BE-E418-48FE-B86C-9CDF5EC1A0F5}"/>
              </a:ext>
            </a:extLst>
          </p:cNvPr>
          <p:cNvSpPr>
            <a:spLocks noGrp="1"/>
          </p:cNvSpPr>
          <p:nvPr>
            <p:ph idx="1"/>
          </p:nvPr>
        </p:nvSpPr>
        <p:spPr>
          <a:xfrm>
            <a:off x="1116111" y="1988840"/>
            <a:ext cx="9865096" cy="3581400"/>
          </a:xfrm>
        </p:spPr>
        <p:txBody>
          <a:bodyPr>
            <a:normAutofit/>
          </a:bodyPr>
          <a:lstStyle/>
          <a:p>
            <a:pPr>
              <a:lnSpc>
                <a:spcPts val="1500"/>
              </a:lnSpc>
              <a:spcBef>
                <a:spcPts val="600"/>
              </a:spcBef>
            </a:pPr>
            <a:endParaRPr lang="en-GB"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a:lnSpc>
                <a:spcPct val="150000"/>
              </a:lnSpc>
              <a:spcBef>
                <a:spcPts val="600"/>
              </a:spcBef>
              <a:buFont typeface="Wingdings" panose="05000000000000000000" pitchFamily="2" charset="2"/>
              <a:buChar char="Ø"/>
            </a:pPr>
            <a:r>
              <a:rPr lang="de-DE" sz="2400" dirty="0">
                <a:effectLst/>
                <a:latin typeface="Calibri" panose="020F0502020204030204" pitchFamily="34" charset="0"/>
                <a:ea typeface="Calibri" panose="020F0502020204030204" pitchFamily="34" charset="0"/>
                <a:cs typeface="Times New Roman" panose="02020603050405020304" pitchFamily="18" charset="0"/>
              </a:rPr>
              <a:t>Alle Familien sind unterschiedlich, auch innerhalb derselben Kultur. </a:t>
            </a:r>
          </a:p>
          <a:p>
            <a:pPr>
              <a:lnSpc>
                <a:spcPct val="150000"/>
              </a:lnSpc>
              <a:spcBef>
                <a:spcPts val="600"/>
              </a:spcBef>
              <a:buFont typeface="Wingdings" panose="05000000000000000000" pitchFamily="2" charset="2"/>
              <a:buChar char="Ø"/>
            </a:pPr>
            <a:r>
              <a:rPr lang="de-DE" sz="2400" dirty="0">
                <a:effectLst/>
                <a:latin typeface="Calibri" panose="020F0502020204030204" pitchFamily="34" charset="0"/>
                <a:ea typeface="Calibri" panose="020F0502020204030204" pitchFamily="34" charset="0"/>
                <a:cs typeface="Times New Roman" panose="02020603050405020304" pitchFamily="18" charset="0"/>
              </a:rPr>
              <a:t>Selbstreflexion und die Repräsentation aller Familien sind Schlüsselelemente einer Willkommenskultur, in der sich alle Familien wohlfühlen können.   </a:t>
            </a:r>
          </a:p>
          <a:p>
            <a:pPr marL="0" indent="0">
              <a:lnSpc>
                <a:spcPct val="150000"/>
              </a:lnSpc>
              <a:spcBef>
                <a:spcPts val="600"/>
              </a:spcBef>
              <a:buNone/>
            </a:pPr>
            <a:r>
              <a:rPr lang="de-DE" sz="1800" b="0" dirty="0">
                <a:solidFill>
                  <a:srgbClr val="654EA6"/>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xmlns="" id="{2C2858A9-8D6A-41FA-A060-3B4DC37DD6FB}"/>
              </a:ext>
            </a:extLst>
          </p:cNvPr>
          <p:cNvSpPr>
            <a:spLocks noGrp="1"/>
          </p:cNvSpPr>
          <p:nvPr>
            <p:ph type="sldNum" sz="quarter" idx="12"/>
          </p:nvPr>
        </p:nvSpPr>
        <p:spPr/>
        <p:txBody>
          <a:bodyPr/>
          <a:lstStyle/>
          <a:p>
            <a:fld id="{C014DD1E-5D91-48A3-AD6D-45FBA980D106}" type="slidenum">
              <a:rPr lang="en-GB" smtClean="0"/>
              <a:pPr/>
              <a:t>39</a:t>
            </a:fld>
            <a:endParaRPr lang="en-GB"/>
          </a:p>
        </p:txBody>
      </p:sp>
    </p:spTree>
    <p:extLst>
      <p:ext uri="{BB962C8B-B14F-4D97-AF65-F5344CB8AC3E}">
        <p14:creationId xmlns:p14="http://schemas.microsoft.com/office/powerpoint/2010/main" val="4075058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xmlns="" id="{30D82A00-D067-43A1-B150-DB58728B8F70}"/>
              </a:ext>
            </a:extLst>
          </p:cNvPr>
          <p:cNvSpPr>
            <a:spLocks noGrp="1"/>
          </p:cNvSpPr>
          <p:nvPr>
            <p:ph type="title"/>
          </p:nvPr>
        </p:nvSpPr>
        <p:spPr>
          <a:xfrm>
            <a:off x="1346683" y="500329"/>
            <a:ext cx="9598700" cy="1485900"/>
          </a:xfrm>
        </p:spPr>
        <p:txBody>
          <a:bodyPr>
            <a:normAutofit fontScale="90000"/>
          </a:bodyPr>
          <a:lstStyle/>
          <a:p>
            <a:pPr algn="ctr"/>
            <a:r>
              <a:rPr lang="de-DE" dirty="0"/>
              <a:t>Traditionen und Überzeugungen über Schwangerschaft rund um den Globus
</a:t>
            </a:r>
          </a:p>
        </p:txBody>
      </p:sp>
      <p:sp>
        <p:nvSpPr>
          <p:cNvPr id="2" name="Slide Number Placeholder 1"/>
          <p:cNvSpPr>
            <a:spLocks noGrp="1"/>
          </p:cNvSpPr>
          <p:nvPr>
            <p:ph type="sldNum" sz="quarter" idx="12"/>
          </p:nvPr>
        </p:nvSpPr>
        <p:spPr/>
        <p:txBody>
          <a:bodyPr/>
          <a:lstStyle/>
          <a:p>
            <a:fld id="{C014DD1E-5D91-48A3-AD6D-45FBA980D106}" type="slidenum">
              <a:rPr lang="en-GB" smtClean="0"/>
              <a:pPr/>
              <a:t>4</a:t>
            </a:fld>
            <a:endParaRPr lang="en-GB" dirty="0"/>
          </a:p>
        </p:txBody>
      </p:sp>
      <p:sp>
        <p:nvSpPr>
          <p:cNvPr id="5" name="Sprechblase: oval 4">
            <a:extLst>
              <a:ext uri="{FF2B5EF4-FFF2-40B4-BE49-F238E27FC236}">
                <a16:creationId xmlns:a16="http://schemas.microsoft.com/office/drawing/2014/main" xmlns="" id="{B3CD0579-A01A-4C01-B753-200915709B03}"/>
              </a:ext>
            </a:extLst>
          </p:cNvPr>
          <p:cNvSpPr/>
          <p:nvPr/>
        </p:nvSpPr>
        <p:spPr>
          <a:xfrm>
            <a:off x="1243442" y="1628800"/>
            <a:ext cx="2913942" cy="1900225"/>
          </a:xfrm>
          <a:prstGeom prst="wedgeEllipseCallout">
            <a:avLst/>
          </a:prstGeom>
        </p:spPr>
        <p:style>
          <a:lnRef idx="2">
            <a:schemeClr val="accent2"/>
          </a:lnRef>
          <a:fillRef idx="1">
            <a:schemeClr val="lt1"/>
          </a:fillRef>
          <a:effectRef idx="0">
            <a:schemeClr val="accent2"/>
          </a:effectRef>
          <a:fontRef idx="minor">
            <a:schemeClr val="dk1"/>
          </a:fontRef>
        </p:style>
        <p:txBody>
          <a:bodyPr rtlCol="0" anchor="ctr"/>
          <a:lstStyle/>
          <a:p>
            <a:pPr marL="457200">
              <a:lnSpc>
                <a:spcPts val="1500"/>
              </a:lnSpc>
              <a:spcBef>
                <a:spcPts val="600"/>
              </a:spcBef>
            </a:pPr>
            <a:r>
              <a:rPr lang="de-DE" sz="1800" i="1" dirty="0">
                <a:latin typeface="Calibri" panose="020F0502020204030204" pitchFamily="34" charset="0"/>
                <a:ea typeface="Calibri" panose="020F0502020204030204" pitchFamily="34" charset="0"/>
                <a:cs typeface="Times New Roman" panose="02020603050405020304" pitchFamily="18" charset="0"/>
              </a:rPr>
              <a:t>"Türkischen Müttern wird empfohlen, das Haus 40 Tage nach der Geburt nicht zu verlassen"</a:t>
            </a:r>
            <a:r>
              <a:rPr lang="en-GB" sz="1800" i="1" dirty="0">
                <a:effectLst/>
                <a:latin typeface="Calibri" panose="020F0502020204030204" pitchFamily="34" charset="0"/>
                <a:ea typeface="Calibri" panose="020F0502020204030204" pitchFamily="34" charset="0"/>
                <a:cs typeface="Times New Roman" panose="02020603050405020304" pitchFamily="18" charset="0"/>
              </a:rPr>
              <a:t> </a:t>
            </a:r>
            <a:r>
              <a:rPr lang="en-GB" sz="1800" i="1" dirty="0" err="1">
                <a:effectLst/>
                <a:latin typeface="Calibri" panose="020F0502020204030204" pitchFamily="34" charset="0"/>
                <a:ea typeface="Calibri" panose="020F0502020204030204" pitchFamily="34" charset="0"/>
                <a:cs typeface="Times New Roman" panose="02020603050405020304" pitchFamily="18" charset="0"/>
              </a:rPr>
              <a:t>Gönül</a:t>
            </a:r>
            <a:r>
              <a:rPr lang="en-GB" sz="1800" i="1" dirty="0">
                <a:effectLst/>
                <a:latin typeface="Calibri" panose="020F0502020204030204" pitchFamily="34" charset="0"/>
                <a:ea typeface="Calibri" panose="020F0502020204030204" pitchFamily="34" charset="0"/>
                <a:cs typeface="Times New Roman" panose="02020603050405020304" pitchFamily="18" charset="0"/>
              </a:rPr>
              <a:t> Y.</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Sprechblase: rechteckig mit abgerundeten Ecken 5">
            <a:extLst>
              <a:ext uri="{FF2B5EF4-FFF2-40B4-BE49-F238E27FC236}">
                <a16:creationId xmlns:a16="http://schemas.microsoft.com/office/drawing/2014/main" xmlns="" id="{8D01EEF2-84A6-4A47-9157-E365139AF59A}"/>
              </a:ext>
            </a:extLst>
          </p:cNvPr>
          <p:cNvSpPr/>
          <p:nvPr/>
        </p:nvSpPr>
        <p:spPr>
          <a:xfrm>
            <a:off x="8391480" y="1691774"/>
            <a:ext cx="2704732" cy="1712218"/>
          </a:xfrm>
          <a:prstGeom prst="wedgeRoundRectCallou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de-DE" sz="1800" dirty="0"/>
              <a:t>"Viele Türken glauben, dass das Schneiden der Haare der Mütter den Babys das Leben schneiden wird." </a:t>
            </a:r>
            <a:r>
              <a:rPr lang="en-US" sz="1800" dirty="0" err="1"/>
              <a:t>Güler</a:t>
            </a:r>
            <a:r>
              <a:rPr lang="en-US" sz="1800" dirty="0"/>
              <a:t> Y.</a:t>
            </a:r>
            <a:endParaRPr lang="de-DE" sz="1800" dirty="0"/>
          </a:p>
        </p:txBody>
      </p:sp>
      <p:sp>
        <p:nvSpPr>
          <p:cNvPr id="8" name="Sprechblase: rechteckig 7">
            <a:extLst>
              <a:ext uri="{FF2B5EF4-FFF2-40B4-BE49-F238E27FC236}">
                <a16:creationId xmlns:a16="http://schemas.microsoft.com/office/drawing/2014/main" xmlns="" id="{9D76B3AE-DF0D-41AA-A309-2C67D30C6A6B}"/>
              </a:ext>
            </a:extLst>
          </p:cNvPr>
          <p:cNvSpPr/>
          <p:nvPr/>
        </p:nvSpPr>
        <p:spPr>
          <a:xfrm>
            <a:off x="4438228" y="4271730"/>
            <a:ext cx="3024336" cy="1879104"/>
          </a:xfrm>
          <a:prstGeom prst="wedgeRectCallout">
            <a:avLst/>
          </a:prstGeom>
        </p:spPr>
        <p:style>
          <a:lnRef idx="2">
            <a:schemeClr val="accent3"/>
          </a:lnRef>
          <a:fillRef idx="1">
            <a:schemeClr val="lt1"/>
          </a:fillRef>
          <a:effectRef idx="0">
            <a:schemeClr val="accent3"/>
          </a:effectRef>
          <a:fontRef idx="minor">
            <a:schemeClr val="dk1"/>
          </a:fontRef>
        </p:style>
        <p:txBody>
          <a:bodyPr rtlCol="0" anchor="ctr"/>
          <a:lstStyle/>
          <a:p>
            <a:pPr marL="457200">
              <a:lnSpc>
                <a:spcPts val="1500"/>
              </a:lnSpc>
              <a:spcBef>
                <a:spcPts val="600"/>
              </a:spcBef>
            </a:pPr>
            <a:r>
              <a:rPr lang="de-DE" sz="1800" i="1" dirty="0">
                <a:latin typeface="Calibri" panose="020F0502020204030204" pitchFamily="34" charset="0"/>
                <a:ea typeface="Calibri" panose="020F0502020204030204" pitchFamily="34" charset="0"/>
                <a:cs typeface="Times New Roman" panose="02020603050405020304" pitchFamily="18" charset="0"/>
              </a:rPr>
              <a:t>"Russischen werdenden Müttern wird geraten, nicht auf dem Rücken zu schlafen." </a:t>
            </a:r>
            <a:r>
              <a:rPr lang="en-GB" sz="1800" i="1" dirty="0">
                <a:effectLst/>
                <a:latin typeface="Calibri" panose="020F0502020204030204" pitchFamily="34" charset="0"/>
                <a:ea typeface="Calibri" panose="020F0502020204030204" pitchFamily="34" charset="0"/>
                <a:cs typeface="Times New Roman" panose="02020603050405020304" pitchFamily="18" charset="0"/>
              </a:rPr>
              <a:t>Vera I.</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Sprechblase: oval 8">
            <a:extLst>
              <a:ext uri="{FF2B5EF4-FFF2-40B4-BE49-F238E27FC236}">
                <a16:creationId xmlns:a16="http://schemas.microsoft.com/office/drawing/2014/main" xmlns="" id="{D9715AAB-0165-4F94-8312-632D068BE226}"/>
              </a:ext>
            </a:extLst>
          </p:cNvPr>
          <p:cNvSpPr/>
          <p:nvPr/>
        </p:nvSpPr>
        <p:spPr>
          <a:xfrm>
            <a:off x="7847786" y="4077072"/>
            <a:ext cx="3856860" cy="1879104"/>
          </a:xfrm>
          <a:prstGeom prst="wedgeEllipseCallout">
            <a:avLst/>
          </a:prstGeom>
        </p:spPr>
        <p:style>
          <a:lnRef idx="2">
            <a:schemeClr val="accent6"/>
          </a:lnRef>
          <a:fillRef idx="1">
            <a:schemeClr val="lt1"/>
          </a:fillRef>
          <a:effectRef idx="0">
            <a:schemeClr val="accent6"/>
          </a:effectRef>
          <a:fontRef idx="minor">
            <a:schemeClr val="dk1"/>
          </a:fontRef>
        </p:style>
        <p:txBody>
          <a:bodyPr rtlCol="0" anchor="ctr"/>
          <a:lstStyle/>
          <a:p>
            <a:pPr marL="457200">
              <a:lnSpc>
                <a:spcPts val="1500"/>
              </a:lnSpc>
              <a:spcBef>
                <a:spcPts val="600"/>
              </a:spcBef>
            </a:pPr>
            <a:r>
              <a:rPr lang="de-DE" sz="1800" i="1" dirty="0">
                <a:latin typeface="Calibri" panose="020F0502020204030204" pitchFamily="34" charset="0"/>
                <a:ea typeface="Calibri" panose="020F0502020204030204" pitchFamily="34" charset="0"/>
                <a:cs typeface="Times New Roman" panose="02020603050405020304" pitchFamily="18" charset="0"/>
              </a:rPr>
              <a:t>"In China wird Frauen häufig geraten, nicht zu heiß oder zu kalt zu essen, um Ying und Yang im Gleichgewicht zu halten."</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Mailin</a:t>
            </a:r>
            <a:r>
              <a:rPr lang="en-GB" sz="1800" dirty="0">
                <a:effectLst/>
                <a:latin typeface="Calibri" panose="020F0502020204030204" pitchFamily="34" charset="0"/>
                <a:ea typeface="Calibri" panose="020F0502020204030204" pitchFamily="34" charset="0"/>
                <a:cs typeface="Times New Roman" panose="02020603050405020304" pitchFamily="18" charset="0"/>
              </a:rPr>
              <a:t> H.</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Sprechblase: oval 9">
            <a:extLst>
              <a:ext uri="{FF2B5EF4-FFF2-40B4-BE49-F238E27FC236}">
                <a16:creationId xmlns:a16="http://schemas.microsoft.com/office/drawing/2014/main" xmlns="" id="{FEF80977-C32E-47D7-8187-25DE43D17AA8}"/>
              </a:ext>
            </a:extLst>
          </p:cNvPr>
          <p:cNvSpPr/>
          <p:nvPr/>
        </p:nvSpPr>
        <p:spPr>
          <a:xfrm>
            <a:off x="855434" y="3805014"/>
            <a:ext cx="3295107" cy="2158536"/>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a:lnSpc>
                <a:spcPts val="1500"/>
              </a:lnSpc>
              <a:spcBef>
                <a:spcPts val="600"/>
              </a:spcBef>
            </a:pPr>
            <a:r>
              <a:rPr lang="de-DE" sz="1800" i="1" dirty="0">
                <a:latin typeface="Calibri" panose="020F0502020204030204" pitchFamily="34" charset="0"/>
                <a:ea typeface="Calibri" panose="020F0502020204030204" pitchFamily="34" charset="0"/>
                <a:cs typeface="Times New Roman" panose="02020603050405020304" pitchFamily="18" charset="0"/>
              </a:rPr>
              <a:t>"In Korea denken die älteren Frauen oft, dass sie das Geschlecht des Babys anhand der Form des schwangeren Bauches vorhersagen können." </a:t>
            </a:r>
            <a:r>
              <a:rPr lang="en-GB" sz="1800" i="1" dirty="0">
                <a:effectLst/>
                <a:latin typeface="Calibri" panose="020F0502020204030204" pitchFamily="34" charset="0"/>
                <a:ea typeface="Calibri" panose="020F0502020204030204" pitchFamily="34" charset="0"/>
                <a:cs typeface="Times New Roman" panose="02020603050405020304" pitchFamily="18" charset="0"/>
              </a:rPr>
              <a:t>Sumi P.</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Sprechblase: rechteckig mit abgerundeten Ecken 10">
            <a:extLst>
              <a:ext uri="{FF2B5EF4-FFF2-40B4-BE49-F238E27FC236}">
                <a16:creationId xmlns:a16="http://schemas.microsoft.com/office/drawing/2014/main" xmlns="" id="{C65A6C09-835B-4F76-9970-42C96DA8E78E}"/>
              </a:ext>
            </a:extLst>
          </p:cNvPr>
          <p:cNvSpPr/>
          <p:nvPr/>
        </p:nvSpPr>
        <p:spPr>
          <a:xfrm>
            <a:off x="4438228" y="2171700"/>
            <a:ext cx="3672408" cy="1633314"/>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a:lnSpc>
                <a:spcPts val="1500"/>
              </a:lnSpc>
              <a:spcBef>
                <a:spcPts val="600"/>
              </a:spcBef>
            </a:pPr>
            <a:r>
              <a:rPr lang="de-DE" sz="1800" i="1" dirty="0">
                <a:latin typeface="Calibri" panose="020F0502020204030204" pitchFamily="34" charset="0"/>
                <a:ea typeface="Calibri" panose="020F0502020204030204" pitchFamily="34" charset="0"/>
                <a:cs typeface="Times New Roman" panose="02020603050405020304" pitchFamily="18" charset="0"/>
              </a:rPr>
              <a:t>"In Irland tragen schwangere Frauen gewöhnlich eine Medaille ihres Schutzheiligen, um sie vor dem Bösen zu schützen." </a:t>
            </a:r>
            <a:r>
              <a:rPr lang="en-GB" sz="1800" i="1" dirty="0">
                <a:effectLst/>
                <a:latin typeface="Calibri" panose="020F0502020204030204" pitchFamily="34" charset="0"/>
                <a:ea typeface="Calibri" panose="020F0502020204030204" pitchFamily="34" charset="0"/>
                <a:cs typeface="Times New Roman" panose="02020603050405020304" pitchFamily="18" charset="0"/>
              </a:rPr>
              <a:t>Beth M.</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66329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7CF3A79E-7D1C-4922-BAF3-1F22572C9B9E}"/>
              </a:ext>
            </a:extLst>
          </p:cNvPr>
          <p:cNvSpPr>
            <a:spLocks noGrp="1"/>
          </p:cNvSpPr>
          <p:nvPr>
            <p:ph type="title"/>
          </p:nvPr>
        </p:nvSpPr>
        <p:spPr>
          <a:xfrm>
            <a:off x="1371243" y="685800"/>
            <a:ext cx="9598700" cy="726976"/>
          </a:xfrm>
        </p:spPr>
        <p:txBody>
          <a:bodyPr>
            <a:normAutofit fontScale="90000"/>
          </a:bodyPr>
          <a:lstStyle/>
          <a:p>
            <a:r>
              <a:rPr lang="de-DE" dirty="0"/>
              <a:t>Übung: Überlegungen und Aktionsplan
</a:t>
            </a:r>
          </a:p>
        </p:txBody>
      </p:sp>
      <p:sp>
        <p:nvSpPr>
          <p:cNvPr id="3" name="Inhaltsplatzhalter 2">
            <a:extLst>
              <a:ext uri="{FF2B5EF4-FFF2-40B4-BE49-F238E27FC236}">
                <a16:creationId xmlns:a16="http://schemas.microsoft.com/office/drawing/2014/main" xmlns="" id="{A2276DC8-BB4A-4C23-851C-F74A4F9927F6}"/>
              </a:ext>
            </a:extLst>
          </p:cNvPr>
          <p:cNvSpPr>
            <a:spLocks noGrp="1"/>
          </p:cNvSpPr>
          <p:nvPr>
            <p:ph idx="1"/>
          </p:nvPr>
        </p:nvSpPr>
        <p:spPr>
          <a:xfrm>
            <a:off x="1295062" y="1988840"/>
            <a:ext cx="9598700" cy="3581400"/>
          </a:xfrm>
        </p:spPr>
        <p:txBody>
          <a:bodyPr>
            <a:normAutofit lnSpcReduction="10000"/>
          </a:bodyPr>
          <a:lstStyle/>
          <a:p>
            <a:pPr>
              <a:buFont typeface="Wingdings" panose="05000000000000000000" pitchFamily="2" charset="2"/>
              <a:buChar char="Ø"/>
            </a:pPr>
            <a:r>
              <a:rPr lang="de-DE" dirty="0"/>
              <a:t>Was habe ich über mich und meinen eigenen kulturellen Hintergrund gelernt?
Was habe ich über die Arbeit mit Familien mit unterschiedlichen kulturellen Hintergründen gelernt?
Was möchte ich sonst noch wissen? 
Welche Änderungen werde ich in meiner derzeitigen Praxis vornehmen, um sicherzustellen, dass alle kulturellen Aspekte für die Menschen, die ich betreue, berücksichtigt werden?</a:t>
            </a:r>
          </a:p>
          <a:p>
            <a:pPr>
              <a:buFont typeface="Wingdings" panose="05000000000000000000" pitchFamily="2" charset="2"/>
              <a:buChar char="Ø"/>
            </a:pPr>
            <a:r>
              <a:rPr lang="de-DE" sz="2000" dirty="0">
                <a:effectLst/>
                <a:latin typeface="Calibri" panose="020F0502020204030204" pitchFamily="34" charset="0"/>
                <a:ea typeface="Calibri" panose="020F0502020204030204" pitchFamily="34" charset="0"/>
                <a:cs typeface="Times New Roman" panose="02020603050405020304" pitchFamily="18" charset="0"/>
              </a:rPr>
              <a:t>Identifizieren Sie drei Dinge, die Sie aus diesem Modul gelernt haben bzw. 3 Dinge die sie zur weiteren Reflexion aufgreifen. Identifizieren Sie eine Praxis, das Sie aufgrund neuer Erkenntnisse ändern werden.</a:t>
            </a:r>
          </a:p>
          <a:p>
            <a:pPr>
              <a:buFont typeface="Wingdings" panose="05000000000000000000" pitchFamily="2" charset="2"/>
              <a:buChar char="Ø"/>
            </a:pPr>
            <a:endParaRPr lang="de-DE" dirty="0"/>
          </a:p>
        </p:txBody>
      </p:sp>
      <p:sp>
        <p:nvSpPr>
          <p:cNvPr id="4" name="Foliennummernplatzhalter 3">
            <a:extLst>
              <a:ext uri="{FF2B5EF4-FFF2-40B4-BE49-F238E27FC236}">
                <a16:creationId xmlns:a16="http://schemas.microsoft.com/office/drawing/2014/main" xmlns="" id="{70555B2F-9697-4908-AF16-6E9DF8E2DB6A}"/>
              </a:ext>
            </a:extLst>
          </p:cNvPr>
          <p:cNvSpPr>
            <a:spLocks noGrp="1"/>
          </p:cNvSpPr>
          <p:nvPr>
            <p:ph type="sldNum" sz="quarter" idx="12"/>
          </p:nvPr>
        </p:nvSpPr>
        <p:spPr/>
        <p:txBody>
          <a:bodyPr/>
          <a:lstStyle/>
          <a:p>
            <a:fld id="{C014DD1E-5D91-48A3-AD6D-45FBA980D106}" type="slidenum">
              <a:rPr lang="en-GB" smtClean="0"/>
              <a:pPr/>
              <a:t>40</a:t>
            </a:fld>
            <a:endParaRPr lang="en-GB"/>
          </a:p>
        </p:txBody>
      </p:sp>
    </p:spTree>
    <p:extLst>
      <p:ext uri="{BB962C8B-B14F-4D97-AF65-F5344CB8AC3E}">
        <p14:creationId xmlns:p14="http://schemas.microsoft.com/office/powerpoint/2010/main" val="2173610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descr="Ein Bild, das Text enthält.&#10;&#10;Automatisch generierte Beschreibung">
            <a:extLst>
              <a:ext uri="{FF2B5EF4-FFF2-40B4-BE49-F238E27FC236}">
                <a16:creationId xmlns:a16="http://schemas.microsoft.com/office/drawing/2014/main" xmlns="" id="{6F668688-A999-456C-AAA8-8672EDE5A4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51312" y="3717032"/>
            <a:ext cx="3886200" cy="485775"/>
          </a:xfrm>
          <a:prstGeom prst="rect">
            <a:avLst/>
          </a:prstGeom>
        </p:spPr>
      </p:pic>
    </p:spTree>
    <p:extLst>
      <p:ext uri="{BB962C8B-B14F-4D97-AF65-F5344CB8AC3E}">
        <p14:creationId xmlns:p14="http://schemas.microsoft.com/office/powerpoint/2010/main" val="4137524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C61EBCF7-9FFD-4384-BB4E-C8B6B638571D}"/>
              </a:ext>
            </a:extLst>
          </p:cNvPr>
          <p:cNvSpPr>
            <a:spLocks noGrp="1"/>
          </p:cNvSpPr>
          <p:nvPr>
            <p:ph type="title"/>
          </p:nvPr>
        </p:nvSpPr>
        <p:spPr/>
        <p:txBody>
          <a:bodyPr>
            <a:normAutofit fontScale="90000"/>
          </a:bodyPr>
          <a:lstStyle/>
          <a:p>
            <a:r>
              <a:rPr lang="de-DE" sz="3600" dirty="0"/>
              <a:t>Kulturelle Praktiken zu Schwangerschaft und Geburt</a:t>
            </a:r>
            <a:r>
              <a:rPr lang="de-DE" dirty="0"/>
              <a:t>
</a:t>
            </a:r>
          </a:p>
        </p:txBody>
      </p:sp>
      <p:sp>
        <p:nvSpPr>
          <p:cNvPr id="3" name="Inhaltsplatzhalter 2">
            <a:extLst>
              <a:ext uri="{FF2B5EF4-FFF2-40B4-BE49-F238E27FC236}">
                <a16:creationId xmlns:a16="http://schemas.microsoft.com/office/drawing/2014/main" xmlns="" id="{E6E06139-ED27-4BF3-84E4-64552C796DA4}"/>
              </a:ext>
            </a:extLst>
          </p:cNvPr>
          <p:cNvSpPr>
            <a:spLocks noGrp="1"/>
          </p:cNvSpPr>
          <p:nvPr>
            <p:ph idx="1"/>
          </p:nvPr>
        </p:nvSpPr>
        <p:spPr>
          <a:xfrm>
            <a:off x="981844" y="1700808"/>
            <a:ext cx="10199950" cy="4176464"/>
          </a:xfrm>
        </p:spPr>
        <p:txBody>
          <a:bodyPr>
            <a:normAutofit/>
          </a:bodyPr>
          <a:lstStyle/>
          <a:p>
            <a:pPr algn="just">
              <a:lnSpc>
                <a:spcPts val="2000"/>
              </a:lnSpc>
              <a:spcBef>
                <a:spcPts val="0"/>
              </a:spcBef>
              <a:spcAft>
                <a:spcPts val="0"/>
              </a:spcAft>
              <a:buFont typeface="Wingdings" panose="05000000000000000000" pitchFamily="2" charset="2"/>
              <a:buChar char="Ø"/>
            </a:pPr>
            <a:r>
              <a:rPr lang="de-DE" sz="1800" dirty="0">
                <a:effectLst/>
                <a:latin typeface="Calibri" panose="020F0502020204030204" pitchFamily="34" charset="0"/>
                <a:ea typeface="Calibri" panose="020F0502020204030204" pitchFamily="34" charset="0"/>
                <a:cs typeface="Times New Roman" panose="02020603050405020304" pitchFamily="18" charset="0"/>
              </a:rPr>
              <a:t>Der kulturelle Hintergrund einer Frau kann ihre Bedürfnisse und Erwartungen während der Schwangerschaft und Geburt beeinflussen und prägt die Praktiken der Säuglingspflege</a:t>
            </a:r>
          </a:p>
          <a:p>
            <a:pPr algn="just">
              <a:lnSpc>
                <a:spcPts val="2000"/>
              </a:lnSpc>
              <a:spcBef>
                <a:spcPts val="0"/>
              </a:spcBef>
              <a:spcAft>
                <a:spcPts val="0"/>
              </a:spcAft>
              <a:buFont typeface="Wingdings" panose="05000000000000000000" pitchFamily="2" charset="2"/>
              <a:buChar char="Ø"/>
            </a:pP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ts val="2000"/>
              </a:lnSpc>
              <a:spcBef>
                <a:spcPts val="0"/>
              </a:spcBef>
              <a:spcAft>
                <a:spcPts val="0"/>
              </a:spcAft>
              <a:buFont typeface="Wingdings" panose="05000000000000000000" pitchFamily="2" charset="2"/>
              <a:buChar char="Ø"/>
            </a:pPr>
            <a:r>
              <a:rPr lang="de-DE" sz="1800" dirty="0">
                <a:effectLst/>
                <a:latin typeface="Calibri" panose="020F0502020204030204" pitchFamily="34" charset="0"/>
                <a:ea typeface="Calibri" panose="020F0502020204030204" pitchFamily="34" charset="0"/>
                <a:cs typeface="Times New Roman" panose="02020603050405020304" pitchFamily="18" charset="0"/>
              </a:rPr>
              <a:t>Viele Frauen vertrauen den traditionellen Schwangerschafts- und Geburtspraktiken ihrer Kultur. </a:t>
            </a:r>
          </a:p>
          <a:p>
            <a:pPr algn="just">
              <a:lnSpc>
                <a:spcPts val="2000"/>
              </a:lnSpc>
              <a:spcBef>
                <a:spcPts val="0"/>
              </a:spcBef>
              <a:spcAft>
                <a:spcPts val="0"/>
              </a:spcAft>
              <a:buFont typeface="Wingdings" panose="05000000000000000000" pitchFamily="2" charset="2"/>
              <a:buChar char="Ø"/>
            </a:pP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ts val="2000"/>
              </a:lnSpc>
              <a:spcBef>
                <a:spcPts val="0"/>
              </a:spcBef>
              <a:spcAft>
                <a:spcPts val="0"/>
              </a:spcAft>
              <a:buFont typeface="Wingdings" panose="05000000000000000000" pitchFamily="2" charset="2"/>
              <a:buChar char="Ø"/>
            </a:pPr>
            <a:r>
              <a:rPr lang="de-DE" sz="1800" dirty="0">
                <a:effectLst/>
                <a:latin typeface="Calibri" panose="020F0502020204030204" pitchFamily="34" charset="0"/>
                <a:ea typeface="Calibri" panose="020F0502020204030204" pitchFamily="34" charset="0"/>
                <a:cs typeface="Times New Roman" panose="02020603050405020304" pitchFamily="18" charset="0"/>
              </a:rPr>
              <a:t>Oft sind diese Praktiken tief in der Familie und den kulturellen Traditionen verwurzelt.</a:t>
            </a:r>
          </a:p>
          <a:p>
            <a:pPr>
              <a:lnSpc>
                <a:spcPts val="1500"/>
              </a:lnSpc>
              <a:spcBef>
                <a:spcPts val="600"/>
              </a:spcBef>
              <a:buFont typeface="Wingdings" panose="05000000000000000000" pitchFamily="2" charset="2"/>
              <a:buChar char="Ø"/>
            </a:pPr>
            <a:endParaRPr lang="de-DE" sz="18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ts val="1500"/>
              </a:lnSpc>
              <a:spcBef>
                <a:spcPts val="600"/>
              </a:spcBef>
              <a:buNone/>
            </a:pPr>
            <a:r>
              <a:rPr lang="en-GB" sz="1800" dirty="0" err="1">
                <a:latin typeface="Calibri" panose="020F0502020204030204" pitchFamily="34" charset="0"/>
                <a:ea typeface="Calibri" panose="020F0502020204030204" pitchFamily="34" charset="0"/>
                <a:cs typeface="Times New Roman" panose="02020603050405020304" pitchFamily="18" charset="0"/>
              </a:rPr>
              <a:t>Beispiele</a:t>
            </a:r>
            <a:r>
              <a:rPr lang="en-GB" sz="1800" dirty="0">
                <a:latin typeface="Calibri" panose="020F0502020204030204" pitchFamily="34" charset="0"/>
                <a:ea typeface="Calibri" panose="020F0502020204030204" pitchFamily="34" charset="0"/>
                <a:cs typeface="Times New Roman" panose="02020603050405020304" pitchFamily="18" charset="0"/>
              </a:rPr>
              <a:t>:</a:t>
            </a:r>
          </a:p>
          <a:p>
            <a:pPr lvl="0">
              <a:lnSpc>
                <a:spcPts val="1500"/>
              </a:lnSpc>
              <a:spcBef>
                <a:spcPts val="600"/>
              </a:spcBef>
              <a:buClr>
                <a:srgbClr val="003399"/>
              </a:buClr>
              <a:buSzPts val="1100"/>
              <a:buFont typeface="Symbol" panose="05050102010706020507" pitchFamily="18" charset="2"/>
              <a:buChar char="-"/>
            </a:pPr>
            <a:r>
              <a:rPr lang="de-DE" sz="1800" dirty="0">
                <a:effectLst/>
                <a:latin typeface="Calibri" panose="020F0502020204030204" pitchFamily="34" charset="0"/>
                <a:ea typeface="Calibri" panose="020F0502020204030204" pitchFamily="34" charset="0"/>
                <a:cs typeface="Times New Roman" panose="02020603050405020304" pitchFamily="18" charset="0"/>
              </a:rPr>
              <a:t>Wie sich eine schwangere Frau verhalten sollte</a:t>
            </a:r>
          </a:p>
          <a:p>
            <a:pPr lvl="0">
              <a:lnSpc>
                <a:spcPts val="1500"/>
              </a:lnSpc>
              <a:buClr>
                <a:srgbClr val="003399"/>
              </a:buClr>
              <a:buSzPts val="1100"/>
              <a:buFont typeface="Symbol" panose="05050102010706020507" pitchFamily="18" charset="2"/>
              <a:buChar char="-"/>
            </a:pPr>
            <a:r>
              <a:rPr lang="de-DE" sz="1800" dirty="0">
                <a:effectLst/>
                <a:latin typeface="Calibri" panose="020F0502020204030204" pitchFamily="34" charset="0"/>
                <a:ea typeface="Calibri" panose="020F0502020204030204" pitchFamily="34" charset="0"/>
                <a:cs typeface="Times New Roman" panose="02020603050405020304" pitchFamily="18" charset="0"/>
              </a:rPr>
              <a:t>Wie die Geburt stattfinden sollte </a:t>
            </a:r>
          </a:p>
          <a:p>
            <a:pPr lvl="0">
              <a:lnSpc>
                <a:spcPts val="1500"/>
              </a:lnSpc>
              <a:buClr>
                <a:srgbClr val="003399"/>
              </a:buClr>
              <a:buSzPts val="1100"/>
              <a:buFont typeface="Symbol" panose="05050102010706020507" pitchFamily="18" charset="2"/>
              <a:buChar char="-"/>
            </a:pPr>
            <a:r>
              <a:rPr lang="de-DE" sz="1800" dirty="0">
                <a:effectLst/>
                <a:latin typeface="Calibri" panose="020F0502020204030204" pitchFamily="34" charset="0"/>
                <a:ea typeface="Calibri" panose="020F0502020204030204" pitchFamily="34" charset="0"/>
                <a:cs typeface="Times New Roman" panose="02020603050405020304" pitchFamily="18" charset="0"/>
              </a:rPr>
              <a:t>Was zu tun ist, um direkt nach der Geburt für das Baby zu sorgen</a:t>
            </a:r>
          </a:p>
          <a:p>
            <a:pPr lvl="0">
              <a:lnSpc>
                <a:spcPts val="1500"/>
              </a:lnSpc>
              <a:buClr>
                <a:srgbClr val="003399"/>
              </a:buClr>
              <a:buSzPts val="1100"/>
              <a:buFont typeface="Symbol" panose="05050102010706020507" pitchFamily="18" charset="2"/>
              <a:buChar char="-"/>
            </a:pPr>
            <a:r>
              <a:rPr lang="de-DE" sz="1800" dirty="0">
                <a:effectLst/>
                <a:latin typeface="Calibri" panose="020F0502020204030204" pitchFamily="34" charset="0"/>
                <a:ea typeface="Calibri" panose="020F0502020204030204" pitchFamily="34" charset="0"/>
                <a:cs typeface="Times New Roman" panose="02020603050405020304" pitchFamily="18" charset="0"/>
              </a:rPr>
              <a:t>Welche Vorkehrungen für das Wohlergehen von Mutter und Kind getroffen werden</a:t>
            </a:r>
          </a:p>
        </p:txBody>
      </p:sp>
      <p:sp>
        <p:nvSpPr>
          <p:cNvPr id="4" name="Foliennummernplatzhalter 3">
            <a:extLst>
              <a:ext uri="{FF2B5EF4-FFF2-40B4-BE49-F238E27FC236}">
                <a16:creationId xmlns:a16="http://schemas.microsoft.com/office/drawing/2014/main" xmlns="" id="{1FE372D4-EA9C-459E-8C03-BF99CA73CE2A}"/>
              </a:ext>
            </a:extLst>
          </p:cNvPr>
          <p:cNvSpPr>
            <a:spLocks noGrp="1"/>
          </p:cNvSpPr>
          <p:nvPr>
            <p:ph type="sldNum" sz="quarter" idx="12"/>
          </p:nvPr>
        </p:nvSpPr>
        <p:spPr/>
        <p:txBody>
          <a:bodyPr/>
          <a:lstStyle/>
          <a:p>
            <a:fld id="{C014DD1E-5D91-48A3-AD6D-45FBA980D106}" type="slidenum">
              <a:rPr lang="en-GB" smtClean="0"/>
              <a:pPr/>
              <a:t>5</a:t>
            </a:fld>
            <a:endParaRPr lang="en-GB"/>
          </a:p>
        </p:txBody>
      </p:sp>
    </p:spTree>
    <p:extLst>
      <p:ext uri="{BB962C8B-B14F-4D97-AF65-F5344CB8AC3E}">
        <p14:creationId xmlns:p14="http://schemas.microsoft.com/office/powerpoint/2010/main" val="2840315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C61EBCF7-9FFD-4384-BB4E-C8B6B638571D}"/>
              </a:ext>
            </a:extLst>
          </p:cNvPr>
          <p:cNvSpPr>
            <a:spLocks noGrp="1"/>
          </p:cNvSpPr>
          <p:nvPr>
            <p:ph type="title"/>
          </p:nvPr>
        </p:nvSpPr>
        <p:spPr>
          <a:xfrm>
            <a:off x="837828" y="692696"/>
            <a:ext cx="11057114" cy="1672907"/>
          </a:xfrm>
        </p:spPr>
        <p:txBody>
          <a:bodyPr>
            <a:noAutofit/>
          </a:bodyPr>
          <a:lstStyle/>
          <a:p>
            <a:pPr algn="ctr"/>
            <a:r>
              <a:rPr lang="de-DE" sz="3200" dirty="0">
                <a:latin typeface="Calibri" panose="020F0502020204030204" pitchFamily="34" charset="0"/>
                <a:ea typeface="Calibri" panose="020F0502020204030204" pitchFamily="34" charset="0"/>
                <a:cs typeface="Times New Roman" panose="02020603050405020304" pitchFamily="18" charset="0"/>
              </a:rPr>
              <a:t>Traditionen und kulturelle Praktiken können Sicherheit bieten, aber auch Unsicherheit bei Frauen verursachen </a:t>
            </a:r>
            <a:r>
              <a:rPr lang="de-DE" sz="3800" dirty="0">
                <a:latin typeface="Calibri" panose="020F0502020204030204" pitchFamily="34" charset="0"/>
                <a:ea typeface="Calibri" panose="020F0502020204030204" pitchFamily="34" charset="0"/>
                <a:cs typeface="Times New Roman" panose="02020603050405020304" pitchFamily="18" charset="0"/>
              </a:rPr>
              <a:t>
</a:t>
            </a:r>
            <a:endParaRPr lang="de-DE" sz="3800" dirty="0"/>
          </a:p>
        </p:txBody>
      </p:sp>
      <p:sp>
        <p:nvSpPr>
          <p:cNvPr id="4" name="Foliennummernplatzhalter 3">
            <a:extLst>
              <a:ext uri="{FF2B5EF4-FFF2-40B4-BE49-F238E27FC236}">
                <a16:creationId xmlns:a16="http://schemas.microsoft.com/office/drawing/2014/main" xmlns="" id="{1FE372D4-EA9C-459E-8C03-BF99CA73CE2A}"/>
              </a:ext>
            </a:extLst>
          </p:cNvPr>
          <p:cNvSpPr>
            <a:spLocks noGrp="1"/>
          </p:cNvSpPr>
          <p:nvPr>
            <p:ph type="sldNum" sz="quarter" idx="12"/>
          </p:nvPr>
        </p:nvSpPr>
        <p:spPr/>
        <p:txBody>
          <a:bodyPr/>
          <a:lstStyle/>
          <a:p>
            <a:fld id="{C014DD1E-5D91-48A3-AD6D-45FBA980D106}" type="slidenum">
              <a:rPr lang="en-GB" smtClean="0"/>
              <a:pPr/>
              <a:t>6</a:t>
            </a:fld>
            <a:endParaRPr lang="en-GB"/>
          </a:p>
        </p:txBody>
      </p:sp>
      <p:sp>
        <p:nvSpPr>
          <p:cNvPr id="10" name="Sprechblase: rechteckig mit abgerundeten Ecken 9">
            <a:extLst>
              <a:ext uri="{FF2B5EF4-FFF2-40B4-BE49-F238E27FC236}">
                <a16:creationId xmlns:a16="http://schemas.microsoft.com/office/drawing/2014/main" xmlns="" id="{1D85ACCA-F331-4AFA-94DE-6BE91154A5D0}"/>
              </a:ext>
            </a:extLst>
          </p:cNvPr>
          <p:cNvSpPr/>
          <p:nvPr/>
        </p:nvSpPr>
        <p:spPr>
          <a:xfrm>
            <a:off x="2113403" y="2060848"/>
            <a:ext cx="7962018" cy="3888432"/>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a:lnSpc>
                <a:spcPts val="1500"/>
              </a:lnSpc>
              <a:spcBef>
                <a:spcPts val="600"/>
              </a:spcBef>
            </a:pPr>
            <a:r>
              <a:rPr lang="de-DE" sz="2000" i="1" dirty="0">
                <a:latin typeface="Calibri" panose="020F0502020204030204" pitchFamily="34" charset="0"/>
                <a:ea typeface="Calibri" panose="020F0502020204030204" pitchFamily="34" charset="0"/>
                <a:cs typeface="Times New Roman" panose="02020603050405020304" pitchFamily="18" charset="0"/>
              </a:rPr>
              <a:t>Fatima aus Syrien: „In unserer Familie werden Frauen während der Schwangerschaft sehr gut betreut, vor allem von ihrer Mutter und Schwiegermutter. Sie spielen in dieser Zeit eine wichtigere Rolle als der Ehemann. Ich wollte auch nicht, dass mein Mann bei der Geburt anwesend war, sondern zog es vor, meine Mutter anwesend zu haben. Sie flüsterte auch den muslimischen Gebetsruf in das Ohr meiner Tochter direkt nach ihrer Geburt. Und sie sorgte dafür, dass mein Baby nicht dem bösen Blick traf. Dazu bedecken wir den Kopf des Babys mit einem feinen Tuch. Mir hat auch gefallen, dass meine Mutter sich nach der Geburt so gut um mich gekümmert hat. Dass sich die ganze Großfamilie so sehr für mich interessiert hat und so viele Ratschläge für mich hatte, war manchmal schön, aber manchmal hat es mich verärgert, besonders in der Zeit, als ich mich an das Stillen gewöhnen musste und ich in den ersten Tagen nach der Geburt noch ziemlich erschöpft war.“
</a:t>
            </a:r>
            <a:endParaRPr lang="de-DE"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46844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xmlns="" id="{1FE372D4-EA9C-459E-8C03-BF99CA73CE2A}"/>
              </a:ext>
            </a:extLst>
          </p:cNvPr>
          <p:cNvSpPr>
            <a:spLocks noGrp="1"/>
          </p:cNvSpPr>
          <p:nvPr>
            <p:ph type="sldNum" sz="quarter" idx="12"/>
          </p:nvPr>
        </p:nvSpPr>
        <p:spPr/>
        <p:txBody>
          <a:bodyPr/>
          <a:lstStyle/>
          <a:p>
            <a:fld id="{C014DD1E-5D91-48A3-AD6D-45FBA980D106}" type="slidenum">
              <a:rPr lang="en-GB" smtClean="0"/>
              <a:pPr/>
              <a:t>7</a:t>
            </a:fld>
            <a:endParaRPr lang="en-GB"/>
          </a:p>
        </p:txBody>
      </p:sp>
      <p:sp>
        <p:nvSpPr>
          <p:cNvPr id="6" name="Sprechblase: oval 5">
            <a:extLst>
              <a:ext uri="{FF2B5EF4-FFF2-40B4-BE49-F238E27FC236}">
                <a16:creationId xmlns:a16="http://schemas.microsoft.com/office/drawing/2014/main" xmlns="" id="{CD9E4EBB-482D-40ED-A18F-4794CD61B4AB}"/>
              </a:ext>
            </a:extLst>
          </p:cNvPr>
          <p:cNvSpPr/>
          <p:nvPr/>
        </p:nvSpPr>
        <p:spPr>
          <a:xfrm>
            <a:off x="1269876" y="1700808"/>
            <a:ext cx="10009112" cy="4176464"/>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49580">
              <a:lnSpc>
                <a:spcPts val="1500"/>
              </a:lnSpc>
              <a:spcBef>
                <a:spcPts val="600"/>
              </a:spcBef>
            </a:pPr>
            <a:r>
              <a:rPr lang="de-DE" sz="1600" i="1" dirty="0">
                <a:latin typeface="Calibri" panose="020F0502020204030204" pitchFamily="34" charset="0"/>
                <a:ea typeface="Calibri" panose="020F0502020204030204" pitchFamily="34" charset="0"/>
                <a:cs typeface="Times New Roman" panose="02020603050405020304" pitchFamily="18" charset="0"/>
              </a:rPr>
              <a:t> „... Schauen Sie sich an, wie Mutterschaft typischerweise in beliebten Filmen und Fernsehsendungen dargestellt wird. In der amerikanischen Kultur ist Mutterschaft untrennbar mit der Sprache der Moral verbunden. Immer wieder wird den werdenden Müttern die Botschaft vermittelt, dass es einen „richtigen“ und einen „falschen“ Weg gibt, Dinge zu tun: Sie sind angeblich eine „gute Mutter“, wenn Sie während der Schwangerschaft auf Koffein und Alkohol verzichten, nicht an Gewicht zunehmen, eine sogenannte natürliche Geburt planen (...), mindestens ein Jahr lang stillen und während des gesamten Prozesses vor Glück strahlen. Sie sind eine „schlechte Mutter", wenn Sie während der Schwangerschaft gelegentlich ein Glas Wein trinken, Angst oder Ambivalenz vor ihrem Baby haben, sich auf eine Epiduralanästhesie freuen, Ihr Baby mit Fertignahrung füttern, (...). Dieser kulturelle Standard ist so gut etabliert, dass wir sogar darüber scherzen und uns stolz als „schlechte Mütter“ bezeichnen, wenn wir von diesen Erwartungen abweichen." (Angela Garbes 2018, S.5)
</a:t>
            </a:r>
            <a:endParaRPr lang="de-DE"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itel 1">
            <a:extLst>
              <a:ext uri="{FF2B5EF4-FFF2-40B4-BE49-F238E27FC236}">
                <a16:creationId xmlns:a16="http://schemas.microsoft.com/office/drawing/2014/main" xmlns="" id="{C61EBCF7-9FFD-4384-BB4E-C8B6B638571D}"/>
              </a:ext>
            </a:extLst>
          </p:cNvPr>
          <p:cNvSpPr txBox="1">
            <a:spLocks/>
          </p:cNvSpPr>
          <p:nvPr/>
        </p:nvSpPr>
        <p:spPr>
          <a:xfrm>
            <a:off x="745875" y="574813"/>
            <a:ext cx="11057114" cy="1672907"/>
          </a:xfrm>
          <a:prstGeom prst="rect">
            <a:avLst/>
          </a:prstGeom>
        </p:spPr>
        <p:txBody>
          <a:bodyPr vert="horz" lIns="91440" tIns="45720" rIns="91440" bIns="45720" rtlCol="0" anchor="t">
            <a:noAutofit/>
          </a:bodyPr>
          <a:lstStyle/>
          <a:p>
            <a:pPr marL="0" marR="0" lvl="0" indent="0" algn="ctr" defTabSz="914126" rtl="0" eaLnBrk="1" fontAlgn="auto" latinLnBrk="0" hangingPunct="1">
              <a:lnSpc>
                <a:spcPct val="89000"/>
              </a:lnSpc>
              <a:spcBef>
                <a:spcPct val="0"/>
              </a:spcBef>
              <a:spcAft>
                <a:spcPts val="0"/>
              </a:spcAft>
              <a:buClrTx/>
              <a:buSzTx/>
              <a:buFontTx/>
              <a:buNone/>
              <a:tabLst/>
              <a:defRPr/>
            </a:pPr>
            <a:r>
              <a:rPr kumimoji="0" lang="de-DE" sz="3200" b="0" i="0" u="none" strike="noStrike" kern="1200" cap="none" spc="0" normalizeH="0" baseline="0" noProof="0" dirty="0">
                <a:ln>
                  <a:noFill/>
                </a:ln>
                <a:solidFill>
                  <a:schemeClr val="tx2"/>
                </a:solidFill>
                <a:effectLst/>
                <a:uLnTx/>
                <a:uFillTx/>
                <a:latin typeface="Calibri" panose="020F0502020204030204" pitchFamily="34" charset="0"/>
                <a:ea typeface="Calibri" panose="020F0502020204030204" pitchFamily="34" charset="0"/>
                <a:cs typeface="Times New Roman" panose="02020603050405020304" pitchFamily="18" charset="0"/>
              </a:rPr>
              <a:t>Kulturelle Praktiken rund um die Schwangerschaft und das kulturelle geprägte Verständnis von Moral </a:t>
            </a:r>
            <a:r>
              <a:rPr kumimoji="0" lang="de-DE" sz="3800" b="0" i="0" u="none" strike="noStrike" kern="1200" cap="none" spc="0" normalizeH="0" baseline="0" noProof="0" dirty="0">
                <a:ln>
                  <a:noFill/>
                </a:ln>
                <a:solidFill>
                  <a:schemeClr val="tx2"/>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de-DE" sz="3800" b="0" i="0" u="none" strike="noStrike" kern="1200" cap="none" spc="0" normalizeH="0" baseline="0" noProof="0" dirty="0">
              <a:ln>
                <a:noFill/>
              </a:ln>
              <a:solidFill>
                <a:schemeClr val="tx2"/>
              </a:solidFill>
              <a:effectLst/>
              <a:uLnTx/>
              <a:uFillTx/>
              <a:latin typeface="+mj-lt"/>
              <a:ea typeface="+mj-ea"/>
              <a:cs typeface="+mj-cs"/>
            </a:endParaRPr>
          </a:p>
        </p:txBody>
      </p:sp>
    </p:spTree>
    <p:extLst>
      <p:ext uri="{BB962C8B-B14F-4D97-AF65-F5344CB8AC3E}">
        <p14:creationId xmlns:p14="http://schemas.microsoft.com/office/powerpoint/2010/main" val="1509064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5468662-6CB9-4ECF-BFDC-BA23905DDB48}"/>
              </a:ext>
            </a:extLst>
          </p:cNvPr>
          <p:cNvSpPr>
            <a:spLocks noGrp="1"/>
          </p:cNvSpPr>
          <p:nvPr>
            <p:ph type="title"/>
          </p:nvPr>
        </p:nvSpPr>
        <p:spPr>
          <a:xfrm>
            <a:off x="1371242" y="685800"/>
            <a:ext cx="9907745" cy="1485900"/>
          </a:xfrm>
        </p:spPr>
        <p:txBody>
          <a:bodyPr>
            <a:normAutofit fontScale="90000"/>
          </a:bodyPr>
          <a:lstStyle/>
          <a:p>
            <a:pPr algn="ctr"/>
            <a:r>
              <a:rPr lang="de-DE" dirty="0"/>
              <a:t>Kulturelle Praktiken rund um die  Schwangerschaft variieren von Kultur zu Kultur
</a:t>
            </a:r>
            <a:endParaRPr lang="en-GB" dirty="0"/>
          </a:p>
        </p:txBody>
      </p:sp>
      <p:graphicFrame>
        <p:nvGraphicFramePr>
          <p:cNvPr id="6" name="Content Placeholder 2">
            <a:extLst>
              <a:ext uri="{FF2B5EF4-FFF2-40B4-BE49-F238E27FC236}">
                <a16:creationId xmlns:a16="http://schemas.microsoft.com/office/drawing/2014/main" xmlns="" id="{4B2328A0-42EF-40CF-AADE-05D44736EE11}"/>
              </a:ext>
            </a:extLst>
          </p:cNvPr>
          <p:cNvGraphicFramePr>
            <a:graphicFrameLocks noGrp="1"/>
          </p:cNvGraphicFramePr>
          <p:nvPr>
            <p:ph idx="1"/>
            <p:extLst>
              <p:ext uri="{D42A27DB-BD31-4B8C-83A1-F6EECF244321}">
                <p14:modId xmlns:p14="http://schemas.microsoft.com/office/powerpoint/2010/main" val="539115906"/>
              </p:ext>
            </p:extLst>
          </p:nvPr>
        </p:nvGraphicFramePr>
        <p:xfrm>
          <a:off x="1371243" y="2286000"/>
          <a:ext cx="9598700" cy="3581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xmlns="" id="{284B7B44-CE9B-4280-9C4E-224C354B2892}"/>
              </a:ext>
            </a:extLst>
          </p:cNvPr>
          <p:cNvSpPr>
            <a:spLocks noGrp="1"/>
          </p:cNvSpPr>
          <p:nvPr>
            <p:ph type="sldNum" sz="quarter" idx="12"/>
          </p:nvPr>
        </p:nvSpPr>
        <p:spPr/>
        <p:txBody>
          <a:bodyPr/>
          <a:lstStyle/>
          <a:p>
            <a:fld id="{C014DD1E-5D91-48A3-AD6D-45FBA980D106}" type="slidenum">
              <a:rPr lang="en-GB" smtClean="0"/>
              <a:pPr/>
              <a:t>8</a:t>
            </a:fld>
            <a:endParaRPr lang="en-GB"/>
          </a:p>
        </p:txBody>
      </p:sp>
    </p:spTree>
    <p:extLst>
      <p:ext uri="{BB962C8B-B14F-4D97-AF65-F5344CB8AC3E}">
        <p14:creationId xmlns:p14="http://schemas.microsoft.com/office/powerpoint/2010/main" val="3125350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xmlns="" id="{15B8ABB5-4175-42C3-A64E-518715086E16}"/>
              </a:ext>
            </a:extLst>
          </p:cNvPr>
          <p:cNvSpPr>
            <a:spLocks noGrp="1"/>
          </p:cNvSpPr>
          <p:nvPr>
            <p:ph type="title"/>
          </p:nvPr>
        </p:nvSpPr>
        <p:spPr>
          <a:xfrm>
            <a:off x="723710" y="685800"/>
            <a:ext cx="4434597" cy="5767774"/>
          </a:xfrm>
        </p:spPr>
        <p:txBody>
          <a:bodyPr>
            <a:noAutofit/>
          </a:bodyPr>
          <a:lstStyle/>
          <a:p>
            <a:r>
              <a:rPr lang="de-DE" sz="3200" dirty="0">
                <a:latin typeface="+mn-lt"/>
              </a:rPr>
              <a:t>Übung:</a:t>
            </a:r>
            <a:br>
              <a:rPr lang="de-DE" sz="3200" dirty="0">
                <a:latin typeface="+mn-lt"/>
              </a:rPr>
            </a:br>
            <a:r>
              <a:rPr lang="de-DE" sz="3200" dirty="0">
                <a:latin typeface="+mn-lt"/>
              </a:rPr>
              <a:t/>
            </a:r>
            <a:br>
              <a:rPr lang="de-DE" sz="3200" dirty="0">
                <a:latin typeface="+mn-lt"/>
              </a:rPr>
            </a:br>
            <a:r>
              <a:rPr lang="de-DE" sz="2400" dirty="0">
                <a:latin typeface="+mn-lt"/>
              </a:rPr>
              <a:t>Welche kulturellen Praktiken in Bezug auf Schwangerschaft und Geburt haben Sie an Ihrem Arbeitsplatz, während der Arbeit mit verschiedenen Familien kennengelernt?</a:t>
            </a:r>
            <a:br>
              <a:rPr lang="de-DE" sz="2400" dirty="0">
                <a:latin typeface="+mn-lt"/>
              </a:rPr>
            </a:br>
            <a:r>
              <a:rPr lang="de-DE" sz="2800" dirty="0">
                <a:latin typeface="+mn-lt"/>
              </a:rPr>
              <a:t/>
            </a:r>
            <a:br>
              <a:rPr lang="de-DE" sz="2800" dirty="0">
                <a:latin typeface="+mn-lt"/>
              </a:rPr>
            </a:br>
            <a:endParaRPr lang="de-DE" sz="2400" i="1" dirty="0">
              <a:latin typeface="+mn-lt"/>
            </a:endParaRPr>
          </a:p>
        </p:txBody>
      </p:sp>
      <p:pic>
        <p:nvPicPr>
          <p:cNvPr id="9" name="Bildplatzhalter 8">
            <a:extLst>
              <a:ext uri="{FF2B5EF4-FFF2-40B4-BE49-F238E27FC236}">
                <a16:creationId xmlns:a16="http://schemas.microsoft.com/office/drawing/2014/main" xmlns="" id="{6B83D472-0442-4579-B3CB-2F8111648CD2}"/>
              </a:ext>
            </a:extLst>
          </p:cNvPr>
          <p:cNvPicPr>
            <a:picLocks noGrp="1" noChangeAspect="1"/>
          </p:cNvPicPr>
          <p:nvPr>
            <p:ph type="pic" idx="1"/>
          </p:nvPr>
        </p:nvPicPr>
        <p:blipFill>
          <a:blip r:embed="rId2" cstate="print"/>
          <a:srcRect l="17575" r="17575"/>
          <a:stretch>
            <a:fillRect/>
          </a:stretch>
        </p:blipFill>
        <p:spPr>
          <a:prstGeom prst="rect">
            <a:avLst/>
          </a:prstGeom>
        </p:spPr>
      </p:pic>
      <p:sp>
        <p:nvSpPr>
          <p:cNvPr id="4" name="Foliennummernplatzhalter 3">
            <a:extLst>
              <a:ext uri="{FF2B5EF4-FFF2-40B4-BE49-F238E27FC236}">
                <a16:creationId xmlns:a16="http://schemas.microsoft.com/office/drawing/2014/main" xmlns="" id="{0AC206ED-21A1-46D1-8334-93B06385ECD3}"/>
              </a:ext>
            </a:extLst>
          </p:cNvPr>
          <p:cNvSpPr>
            <a:spLocks noGrp="1"/>
          </p:cNvSpPr>
          <p:nvPr>
            <p:ph type="sldNum" sz="quarter" idx="12"/>
          </p:nvPr>
        </p:nvSpPr>
        <p:spPr/>
        <p:txBody>
          <a:bodyPr/>
          <a:lstStyle/>
          <a:p>
            <a:fld id="{C014DD1E-5D91-48A3-AD6D-45FBA980D106}" type="slidenum">
              <a:rPr lang="en-GB" smtClean="0"/>
              <a:pPr/>
              <a:t>9</a:t>
            </a:fld>
            <a:endParaRPr lang="en-GB"/>
          </a:p>
        </p:txBody>
      </p:sp>
    </p:spTree>
    <p:extLst>
      <p:ext uri="{BB962C8B-B14F-4D97-AF65-F5344CB8AC3E}">
        <p14:creationId xmlns:p14="http://schemas.microsoft.com/office/powerpoint/2010/main" val="1274464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rop">
  <a:themeElements>
    <a:clrScheme name="Custom 8">
      <a:dk1>
        <a:sysClr val="windowText" lastClr="000000"/>
      </a:dk1>
      <a:lt1>
        <a:srgbClr val="D8D8D8"/>
      </a:lt1>
      <a:dk2>
        <a:srgbClr val="004680"/>
      </a:dk2>
      <a:lt2>
        <a:srgbClr val="FFFFFF"/>
      </a:lt2>
      <a:accent1>
        <a:srgbClr val="5C226E"/>
      </a:accent1>
      <a:accent2>
        <a:srgbClr val="108A7E"/>
      </a:accent2>
      <a:accent3>
        <a:srgbClr val="9D232F"/>
      </a:accent3>
      <a:accent4>
        <a:srgbClr val="8064A2"/>
      </a:accent4>
      <a:accent5>
        <a:srgbClr val="4BACC6"/>
      </a:accent5>
      <a:accent6>
        <a:srgbClr val="F79646"/>
      </a:accent6>
      <a:hlink>
        <a:srgbClr val="0000FF"/>
      </a:hlink>
      <a:folHlink>
        <a:srgbClr val="800080"/>
      </a:folHlink>
    </a:clrScheme>
    <a:fontScheme name="Custom 1">
      <a:majorFont>
        <a:latin typeface="Calibri"/>
        <a:ea typeface=""/>
        <a:cs typeface=""/>
      </a:majorFont>
      <a:minorFont>
        <a:latin typeface="Calibri"/>
        <a:ea typeface=""/>
        <a:cs typeface=""/>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1_Crop">
  <a:themeElements>
    <a:clrScheme name="Custom 8">
      <a:dk1>
        <a:sysClr val="windowText" lastClr="000000"/>
      </a:dk1>
      <a:lt1>
        <a:srgbClr val="D8D8D8"/>
      </a:lt1>
      <a:dk2>
        <a:srgbClr val="004680"/>
      </a:dk2>
      <a:lt2>
        <a:srgbClr val="FFFFFF"/>
      </a:lt2>
      <a:accent1>
        <a:srgbClr val="5C226E"/>
      </a:accent1>
      <a:accent2>
        <a:srgbClr val="108A7E"/>
      </a:accent2>
      <a:accent3>
        <a:srgbClr val="9D232F"/>
      </a:accent3>
      <a:accent4>
        <a:srgbClr val="8064A2"/>
      </a:accent4>
      <a:accent5>
        <a:srgbClr val="4BACC6"/>
      </a:accent5>
      <a:accent6>
        <a:srgbClr val="F79646"/>
      </a:accent6>
      <a:hlink>
        <a:srgbClr val="0000FF"/>
      </a:hlink>
      <a:folHlink>
        <a:srgbClr val="800080"/>
      </a:folHlink>
    </a:clrScheme>
    <a:fontScheme name="Custom 1">
      <a:majorFont>
        <a:latin typeface="Calibri"/>
        <a:ea typeface=""/>
        <a:cs typeface=""/>
      </a:majorFont>
      <a:minorFont>
        <a:latin typeface="Calibri"/>
        <a:ea typeface=""/>
        <a:cs typeface=""/>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3.xml><?xml version="1.0" encoding="utf-8"?>
<a:theme xmlns:a="http://schemas.openxmlformats.org/drawingml/2006/main" name="Office Theme">
  <a:themeElements>
    <a:clrScheme name="Tech_16x9">
      <a:dk1>
        <a:sysClr val="windowText" lastClr="000000"/>
      </a:dk1>
      <a:lt1>
        <a:sysClr val="window" lastClr="FFFFFF"/>
      </a:lt1>
      <a:dk2>
        <a:srgbClr val="192A52"/>
      </a:dk2>
      <a:lt2>
        <a:srgbClr val="C0C0C0"/>
      </a:lt2>
      <a:accent1>
        <a:srgbClr val="009999"/>
      </a:accent1>
      <a:accent2>
        <a:srgbClr val="E98915"/>
      </a:accent2>
      <a:accent3>
        <a:srgbClr val="A419A7"/>
      </a:accent3>
      <a:accent4>
        <a:srgbClr val="AFC34D"/>
      </a:accent4>
      <a:accent5>
        <a:srgbClr val="E5572B"/>
      </a:accent5>
      <a:accent6>
        <a:srgbClr val="6868C4"/>
      </a:accent6>
      <a:hlink>
        <a:srgbClr val="009999"/>
      </a:hlink>
      <a:folHlink>
        <a:srgbClr val="7F7F7F"/>
      </a:folHlink>
    </a:clrScheme>
    <a:fontScheme name="Calibri">
      <a:maj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Tech_16x9">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schemeClr>
            </a:gs>
          </a:gsLst>
          <a:lin ang="5040000" scaled="1"/>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100000"/>
                <a:shade val="100000"/>
                <a:satMod val="155000"/>
              </a:schemeClr>
            </a:gs>
          </a:gsLst>
          <a:lin ang="16200000" scaled="0"/>
        </a:gradFill>
      </a:fillStyleLst>
      <a:lnStyleLst>
        <a:ln w="9525" cap="flat" cmpd="sng" algn="ctr">
          <a:solidFill>
            <a:schemeClr val="phClr"/>
          </a:solidFill>
          <a:miter lim="800000"/>
        </a:ln>
        <a:ln w="25400" cap="flat" cmpd="sng" algn="ctr">
          <a:solidFill>
            <a:schemeClr val="phClr"/>
          </a:solidFill>
          <a:miter lim="800000"/>
        </a:ln>
        <a:ln w="38100" cap="flat" cmpd="sng" algn="ctr">
          <a:solidFill>
            <a:schemeClr val="phClr"/>
          </a:solidFill>
          <a:miter lim="800000"/>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atMod val="300000"/>
              </a:schemeClr>
            </a:contourClr>
          </a:sp3d>
        </a:effectStyle>
      </a:effectStyleLst>
      <a:bgFillStyleLst>
        <a:solidFill>
          <a:schemeClr val="phClr"/>
        </a:solidFill>
        <a:gradFill rotWithShape="1">
          <a:gsLst>
            <a:gs pos="0">
              <a:schemeClr val="phClr">
                <a:tint val="100000"/>
                <a:shade val="0"/>
                <a:satMod val="100000"/>
              </a:schemeClr>
            </a:gs>
            <a:gs pos="85000">
              <a:schemeClr val="phClr">
                <a:tint val="100000"/>
                <a:shade val="30000"/>
                <a:satMod val="100000"/>
              </a:schemeClr>
            </a:gs>
            <a:gs pos="100000">
              <a:schemeClr val="phClr">
                <a:shade val="60000"/>
                <a:satMod val="100000"/>
              </a:schemeClr>
            </a:gs>
          </a:gsLst>
          <a:lin ang="13500000" scaled="0"/>
        </a:gradFill>
        <a:gradFill rotWithShape="1">
          <a:gsLst>
            <a:gs pos="0">
              <a:schemeClr val="phClr">
                <a:tint val="100000"/>
                <a:shade val="0"/>
                <a:satMod val="100000"/>
              </a:schemeClr>
            </a:gs>
            <a:gs pos="85000">
              <a:schemeClr val="phClr">
                <a:shade val="30000"/>
                <a:satMod val="100000"/>
              </a:schemeClr>
            </a:gs>
            <a:gs pos="100000">
              <a:schemeClr val="phClr">
                <a:shade val="60000"/>
                <a:satMod val="100000"/>
              </a:schemeClr>
            </a:gs>
          </a:gsLst>
          <a:lin ang="18900000" scaled="0"/>
        </a:gradFill>
      </a:bgFillStyleLst>
    </a:fmtScheme>
  </a:themeElements>
  <a:objectDefaults/>
  <a:extraClrSchemeLst/>
</a:theme>
</file>

<file path=ppt/theme/theme4.xml><?xml version="1.0" encoding="utf-8"?>
<a:theme xmlns:a="http://schemas.openxmlformats.org/drawingml/2006/main" name="Office Theme">
  <a:themeElements>
    <a:clrScheme name="Tech_16x9">
      <a:dk1>
        <a:sysClr val="windowText" lastClr="000000"/>
      </a:dk1>
      <a:lt1>
        <a:sysClr val="window" lastClr="FFFFFF"/>
      </a:lt1>
      <a:dk2>
        <a:srgbClr val="192A52"/>
      </a:dk2>
      <a:lt2>
        <a:srgbClr val="C0C0C0"/>
      </a:lt2>
      <a:accent1>
        <a:srgbClr val="009999"/>
      </a:accent1>
      <a:accent2>
        <a:srgbClr val="E98915"/>
      </a:accent2>
      <a:accent3>
        <a:srgbClr val="A419A7"/>
      </a:accent3>
      <a:accent4>
        <a:srgbClr val="AFC34D"/>
      </a:accent4>
      <a:accent5>
        <a:srgbClr val="E5572B"/>
      </a:accent5>
      <a:accent6>
        <a:srgbClr val="6868C4"/>
      </a:accent6>
      <a:hlink>
        <a:srgbClr val="009999"/>
      </a:hlink>
      <a:folHlink>
        <a:srgbClr val="7F7F7F"/>
      </a:folHlink>
    </a:clrScheme>
    <a:fontScheme name="Calibri">
      <a:maj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Tech_16x9">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schemeClr>
            </a:gs>
          </a:gsLst>
          <a:lin ang="5040000" scaled="1"/>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100000"/>
                <a:shade val="100000"/>
                <a:satMod val="155000"/>
              </a:schemeClr>
            </a:gs>
          </a:gsLst>
          <a:lin ang="16200000" scaled="0"/>
        </a:gradFill>
      </a:fillStyleLst>
      <a:lnStyleLst>
        <a:ln w="9525" cap="flat" cmpd="sng" algn="ctr">
          <a:solidFill>
            <a:schemeClr val="phClr"/>
          </a:solidFill>
          <a:miter lim="800000"/>
        </a:ln>
        <a:ln w="25400" cap="flat" cmpd="sng" algn="ctr">
          <a:solidFill>
            <a:schemeClr val="phClr"/>
          </a:solidFill>
          <a:miter lim="800000"/>
        </a:ln>
        <a:ln w="38100" cap="flat" cmpd="sng" algn="ctr">
          <a:solidFill>
            <a:schemeClr val="phClr"/>
          </a:solidFill>
          <a:miter lim="800000"/>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atMod val="300000"/>
              </a:schemeClr>
            </a:contourClr>
          </a:sp3d>
        </a:effectStyle>
      </a:effectStyleLst>
      <a:bgFillStyleLst>
        <a:solidFill>
          <a:schemeClr val="phClr"/>
        </a:solidFill>
        <a:gradFill rotWithShape="1">
          <a:gsLst>
            <a:gs pos="0">
              <a:schemeClr val="phClr">
                <a:tint val="100000"/>
                <a:shade val="0"/>
                <a:satMod val="100000"/>
              </a:schemeClr>
            </a:gs>
            <a:gs pos="85000">
              <a:schemeClr val="phClr">
                <a:tint val="100000"/>
                <a:shade val="30000"/>
                <a:satMod val="100000"/>
              </a:schemeClr>
            </a:gs>
            <a:gs pos="100000">
              <a:schemeClr val="phClr">
                <a:shade val="60000"/>
                <a:satMod val="100000"/>
              </a:schemeClr>
            </a:gs>
          </a:gsLst>
          <a:lin ang="13500000" scaled="0"/>
        </a:gradFill>
        <a:gradFill rotWithShape="1">
          <a:gsLst>
            <a:gs pos="0">
              <a:schemeClr val="phClr">
                <a:tint val="100000"/>
                <a:shade val="0"/>
                <a:satMod val="100000"/>
              </a:schemeClr>
            </a:gs>
            <a:gs pos="85000">
              <a:schemeClr val="phClr">
                <a:shade val="30000"/>
                <a:satMod val="100000"/>
              </a:schemeClr>
            </a:gs>
            <a:gs pos="100000">
              <a:schemeClr val="phClr">
                <a:shade val="60000"/>
                <a:satMod val="100000"/>
              </a:schemeClr>
            </a:gs>
          </a:gsLst>
          <a:lin ang="189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ocPublishedLinkedAssetsLookup xmlns="4873beb7-5857-4685-be1f-d57550cc96cc" xsi:nil="true"/>
    <ApprovalStatus xmlns="4873beb7-5857-4685-be1f-d57550cc96cc">InProgress</ApprovalStatus>
    <MarketSpecific xmlns="4873beb7-5857-4685-be1f-d57550cc96cc">false</MarketSpecific>
    <LocComments xmlns="4873beb7-5857-4685-be1f-d57550cc96cc" xsi:nil="true"/>
    <LocLastLocAttemptVersionTypeLookup xmlns="4873beb7-5857-4685-be1f-d57550cc96cc" xsi:nil="true"/>
    <DirectSourceMarket xmlns="4873beb7-5857-4685-be1f-d57550cc96cc" xsi:nil="true"/>
    <ThumbnailAssetId xmlns="4873beb7-5857-4685-be1f-d57550cc96cc" xsi:nil="true"/>
    <PrimaryImageGen xmlns="4873beb7-5857-4685-be1f-d57550cc96cc">false</PrimaryImageGen>
    <LocNewPublishedVersionLookup xmlns="4873beb7-5857-4685-be1f-d57550cc96cc" xsi:nil="true"/>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LocOverallPublishStatusLookup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LocOverallLocStatusLookup xmlns="4873beb7-5857-4685-be1f-d57550cc96cc" xsi:nil="tru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1345093</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This simple template design works for technology and  businesses, but it's versatile enough to use in other contexts.  It features multiple slide layouts designed for widescreen (16x9 resolution) and includes a sample SmartArt list and chart that are easily editable.</APDescription>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2011-11-26T00:30:00+00:00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TemplateStatus xmlns="4873beb7-5857-4685-be1f-d57550cc96cc">Complete</TemplateStatus>
    <Downloads xmlns="4873beb7-5857-4685-be1f-d57550cc96cc">0</Downloads>
    <OOCacheId xmlns="4873beb7-5857-4685-be1f-d57550cc96cc" xsi:nil="true"/>
    <IsDeleted xmlns="4873beb7-5857-4685-be1f-d57550cc96cc">false</IsDeleted>
    <LocPublishedDependentAssetsLookup xmlns="4873beb7-5857-4685-be1f-d57550cc96cc" xsi:nil="true"/>
    <TPExecutable xmlns="4873beb7-5857-4685-be1f-d57550cc96cc" xsi:nil="true"/>
    <EditorialTags xmlns="4873beb7-5857-4685-be1f-d57550cc96cc" xsi:nil="true"/>
    <SubmitterId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TP102787989</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694266</LocLastLocAttemptVersionLookup>
    <LocProcessedForHandoffsLookup xmlns="4873beb7-5857-4685-be1f-d57550cc96cc" xsi:nil="true"/>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LocOverallPreviewStatusLookup xmlns="4873beb7-5857-4685-be1f-d57550cc96cc" xsi:nil="true"/>
    <TaxCatchAll xmlns="4873beb7-5857-4685-be1f-d57550cc96cc"/>
    <Markets xmlns="4873beb7-5857-4685-be1f-d57550cc96cc"/>
    <UAProjectedTotalWords xmlns="4873beb7-5857-4685-be1f-d57550cc96cc" xsi:nil="true"/>
    <IntlLangReview xmlns="4873beb7-5857-4685-be1f-d57550cc96cc" xsi:nil="true"/>
    <OutputCachingOn xmlns="4873beb7-5857-4685-be1f-d57550cc96cc">false</OutputCachingOn>
    <AverageRating xmlns="4873beb7-5857-4685-be1f-d57550cc96cc" xsi:nil="true"/>
    <APAuthor xmlns="4873beb7-5857-4685-be1f-d57550cc96cc">
      <UserInfo>
        <DisplayName>REDMOND\kristaa</DisplayName>
        <AccountId>136</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LocProcessedForMarketsLookup xmlns="4873beb7-5857-4685-be1f-d57550cc96cc" xsi:nil="true"/>
    <TPLaunchHelpLinkType xmlns="4873beb7-5857-4685-be1f-d57550cc96cc">Template</TPLaunchHelpLinkType>
    <OriginalRelease xmlns="4873beb7-5857-4685-be1f-d57550cc96cc">15</OriginalRelease>
    <LocalizationTagsTaxHTField0 xmlns="4873beb7-5857-4685-be1f-d57550cc96cc">
      <Terms xmlns="http://schemas.microsoft.com/office/infopath/2007/PartnerControls"/>
    </LocalizationTagsTaxHTField0>
    <UACurrentWords xmlns="4873beb7-5857-4685-be1f-d57550cc96cc" xsi:nil="true"/>
    <ArtSampleDocs xmlns="4873beb7-5857-4685-be1f-d57550cc96cc" xsi:nil="true"/>
    <UALocRecommendation xmlns="4873beb7-5857-4685-be1f-d57550cc96cc">Localize</UALocRecommendation>
    <Manager xmlns="4873beb7-5857-4685-be1f-d57550cc96cc" xsi:nil="true"/>
    <LocOverallHandbackStatusLookup xmlns="4873beb7-5857-4685-be1f-d57550cc96cc" xsi:nil="true"/>
    <ShowIn xmlns="4873beb7-5857-4685-be1f-d57550cc96cc">Show everywhere</ShowIn>
    <UANotes xmlns="4873beb7-5857-4685-be1f-d57550cc96cc" xsi:nil="true"/>
    <InternalTagsTaxHTField0 xmlns="4873beb7-5857-4685-be1f-d57550cc96cc">
      <Terms xmlns="http://schemas.microsoft.com/office/infopath/2007/PartnerControls"/>
    </InternalTagsTaxHTField0>
    <CSXHash xmlns="4873beb7-5857-4685-be1f-d57550cc96cc" xsi:nil="true"/>
    <VoteCount xmlns="4873beb7-5857-4685-be1f-d57550cc96cc" xsi:nil="true"/>
    <AssetExpire xmlns="4873beb7-5857-4685-be1f-d57550cc96cc">2029-05-12T07:00:00+00:00</AssetExpire>
    <DSATActionTaken xmlns="4873beb7-5857-4685-be1f-d57550cc96cc" xsi:nil="true"/>
    <CSXSubmissionMarket xmlns="4873beb7-5857-4685-be1f-d57550cc96cc" xsi:nil="true"/>
    <LocMarketGroupTiers2 xmlns="4873beb7-5857-4685-be1f-d57550cc96cc" xsi:nil="true"/>
  </documentManagement>
</p:properties>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0C67BEE-D13F-4BD2-98A5-34D8A0977F68}">
  <ds:schemaRefs>
    <ds:schemaRef ds:uri="http://purl.org/dc/terms/"/>
    <ds:schemaRef ds:uri="http://schemas.microsoft.com/office/2006/documentManagement/types"/>
    <ds:schemaRef ds:uri="4873beb7-5857-4685-be1f-d57550cc96cc"/>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3836F65B-1B07-41EE-A0E8-BC6EF3855225}">
  <ds:schemaRefs>
    <ds:schemaRef ds:uri="http://schemas.microsoft.com/sharepoint/v3/contenttype/forms"/>
  </ds:schemaRefs>
</ds:datastoreItem>
</file>

<file path=customXml/itemProps3.xml><?xml version="1.0" encoding="utf-8"?>
<ds:datastoreItem xmlns:ds="http://schemas.openxmlformats.org/officeDocument/2006/customXml" ds:itemID="{A09BF4D4-EF60-4196-BFC3-9462D607978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2337</Words>
  <Application>Microsoft Office PowerPoint</Application>
  <PresentationFormat>Custom</PresentationFormat>
  <Paragraphs>232</Paragraphs>
  <Slides>41</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41</vt:i4>
      </vt:variant>
    </vt:vector>
  </HeadingPairs>
  <TitlesOfParts>
    <vt:vector size="49" baseType="lpstr">
      <vt:lpstr>Calibri</vt:lpstr>
      <vt:lpstr>Franklin Gothic Book</vt:lpstr>
      <vt:lpstr>Segoe UI Web (West European)</vt:lpstr>
      <vt:lpstr>Symbol</vt:lpstr>
      <vt:lpstr>Times New Roman</vt:lpstr>
      <vt:lpstr>Wingdings</vt:lpstr>
      <vt:lpstr>Crop</vt:lpstr>
      <vt:lpstr>1_Crop</vt:lpstr>
      <vt:lpstr>Schwangerschaft, Kindheit, Elternschaft und Familienstrukturen
</vt:lpstr>
      <vt:lpstr>Nach Abschluss dieses Moduls können Sie:
</vt:lpstr>
      <vt:lpstr>Schwangerschaft und Geburt in verschiedenen Kulturen
</vt:lpstr>
      <vt:lpstr>Traditionen und Überzeugungen über Schwangerschaft rund um den Globus
</vt:lpstr>
      <vt:lpstr>Kulturelle Praktiken zu Schwangerschaft und Geburt
</vt:lpstr>
      <vt:lpstr>Traditionen und kulturelle Praktiken können Sicherheit bieten, aber auch Unsicherheit bei Frauen verursachen 
</vt:lpstr>
      <vt:lpstr>PowerPoint Presentation</vt:lpstr>
      <vt:lpstr>Kulturelle Praktiken rund um die  Schwangerschaft variieren von Kultur zu Kultur
</vt:lpstr>
      <vt:lpstr>Übung:  Welche kulturellen Praktiken in Bezug auf Schwangerschaft und Geburt haben Sie an Ihrem Arbeitsplatz, während der Arbeit mit verschiedenen Familien kennengelernt?  </vt:lpstr>
      <vt:lpstr>  Übung:  Wie können wir Frauen, mit denen wir zusammenarbeiten, beraten?  Können Sie der Liste der Ideen noch etwas hinzufügen?   </vt:lpstr>
      <vt:lpstr>Migrantinnen suchen seltener Unterstützung oder nutzen Mutterschafts- und andere Gesundheitsdienste
</vt:lpstr>
      <vt:lpstr>Was können wir dagegen tun?
</vt:lpstr>
      <vt:lpstr>Familien und beziehungen zwischen Generationen und Kulturen
</vt:lpstr>
      <vt:lpstr>Familien</vt:lpstr>
      <vt:lpstr>Übung: Schauen Sie sich die Bilder an. Wählen Sie diejenigen aus, von denen Sie denken, dass sie eine Familie am besten  darstellen. Nennen Sie Ihre Gründe für Ihre Wahl auf und finden Sie eine Definition von „Familie“.
</vt:lpstr>
      <vt:lpstr>Einige Definitionen einer Familie
</vt:lpstr>
      <vt:lpstr>Kulturelle Unterschiede in Familienkonzepten Yang Liu (2010): Ost trifft West
</vt:lpstr>
      <vt:lpstr>Unterschiedliche “Familienkulturen” 
</vt:lpstr>
      <vt:lpstr>Familienprototypen in unterschiedlichen kulturellen Kontexten Heidi Keller (2011)
</vt:lpstr>
      <vt:lpstr>Kulturelle Unterschiede in Bezug auf Ältere Menschen in Familien Yang Liu (2010): Ost trifft West
</vt:lpstr>
      <vt:lpstr>Ältere Menschen in Familien
</vt:lpstr>
      <vt:lpstr>Gewalt in Familien über Kulturen hinweg
</vt:lpstr>
      <vt:lpstr>Zusammenfassung/Merksätze
</vt:lpstr>
      <vt:lpstr>Kindheit im Spannungsfeld verschiedener Kulturen 
</vt:lpstr>
      <vt:lpstr>PowerPoint Presentation</vt:lpstr>
      <vt:lpstr>Sozialisationsstrategien in Deutschland und Kamerun (Heidi Keller 2011)
</vt:lpstr>
      <vt:lpstr>Unterschiedliche Bildungsziele deutscher Mittelschichtsfamilien im Vergleich zu  Nso-Frauen aus Kamerun (Keller 2011)</vt:lpstr>
      <vt:lpstr>Keller schließt aus ihrer Forschung:</vt:lpstr>
      <vt:lpstr>Kulturelle Konflikte – Umgang / Vermeidung
</vt:lpstr>
      <vt:lpstr>Empowerment von Kindern, die mit Widersprüchen umgehen müssen – hilfreiche Sätze
</vt:lpstr>
      <vt:lpstr>Quiz: 6 Mythen zur Sprachentwicklung</vt:lpstr>
      <vt:lpstr>Tipps für die Arbeit mit zweisprachigen Familien
</vt:lpstr>
      <vt:lpstr>Willkommenskultur - Repräsentation ist wichtig</vt:lpstr>
      <vt:lpstr>Wie kann Inklusion bei der Arbeit mit diversen Familien gefördert werden?</vt:lpstr>
      <vt:lpstr>Übung: Selbstreflexion</vt:lpstr>
      <vt:lpstr>Identifikationsfiguren reflektieren
</vt:lpstr>
      <vt:lpstr>Vielfalt - Checkliste
</vt:lpstr>
      <vt:lpstr>Fallstudie:   “Griffbereit” UND “Rucksack”   Projekte der Evangelischen familienbildungsstätte Göttingen</vt:lpstr>
      <vt:lpstr>Zusammenfassung/Merksätze
</vt:lpstr>
      <vt:lpstr>Übung: Überlegungen und Aktionsplan
</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I-CARE </dc:title>
  <dc:creator>Hilary Hale</dc:creator>
  <cp:lastModifiedBy>Microsoft account</cp:lastModifiedBy>
  <cp:revision>467</cp:revision>
  <cp:lastPrinted>2018-11-19T09:43:55Z</cp:lastPrinted>
  <dcterms:created xsi:type="dcterms:W3CDTF">2018-08-29T12:26:02Z</dcterms:created>
  <dcterms:modified xsi:type="dcterms:W3CDTF">2022-02-09T10:09:15Z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