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3"/>
  </p:notesMasterIdLst>
  <p:handoutMasterIdLst>
    <p:handoutMasterId r:id="rId44"/>
  </p:handoutMasterIdLst>
  <p:sldIdLst>
    <p:sldId id="742" r:id="rId5"/>
    <p:sldId id="793" r:id="rId6"/>
    <p:sldId id="746" r:id="rId7"/>
    <p:sldId id="792" r:id="rId8"/>
    <p:sldId id="794" r:id="rId9"/>
    <p:sldId id="795" r:id="rId10"/>
    <p:sldId id="796" r:id="rId11"/>
    <p:sldId id="797" r:id="rId12"/>
    <p:sldId id="798" r:id="rId13"/>
    <p:sldId id="799" r:id="rId14"/>
    <p:sldId id="800" r:id="rId15"/>
    <p:sldId id="801" r:id="rId16"/>
    <p:sldId id="802" r:id="rId17"/>
    <p:sldId id="803" r:id="rId18"/>
    <p:sldId id="804" r:id="rId19"/>
    <p:sldId id="805" r:id="rId20"/>
    <p:sldId id="806" r:id="rId21"/>
    <p:sldId id="807" r:id="rId22"/>
    <p:sldId id="808" r:id="rId23"/>
    <p:sldId id="809" r:id="rId24"/>
    <p:sldId id="810" r:id="rId25"/>
    <p:sldId id="811" r:id="rId26"/>
    <p:sldId id="812" r:id="rId27"/>
    <p:sldId id="813" r:id="rId28"/>
    <p:sldId id="814" r:id="rId29"/>
    <p:sldId id="815" r:id="rId30"/>
    <p:sldId id="816" r:id="rId31"/>
    <p:sldId id="817" r:id="rId32"/>
    <p:sldId id="818" r:id="rId33"/>
    <p:sldId id="819" r:id="rId34"/>
    <p:sldId id="820" r:id="rId35"/>
    <p:sldId id="821" r:id="rId36"/>
    <p:sldId id="822" r:id="rId37"/>
    <p:sldId id="823" r:id="rId38"/>
    <p:sldId id="824" r:id="rId39"/>
    <p:sldId id="825" r:id="rId40"/>
    <p:sldId id="826" r:id="rId41"/>
    <p:sldId id="827" r:id="rId42"/>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9" clrIdx="0">
    <p:extLst>
      <p:ext uri="{19B8F6BF-5375-455C-9EA6-DF929625EA0E}">
        <p15:presenceInfo xmlns:p15="http://schemas.microsoft.com/office/powerpoint/2012/main" userId="Damien Wright" providerId="None"/>
      </p:ext>
    </p:extLst>
  </p:cmAuthor>
  <p:cmAuthor id="2" name="MSatke" initials="M" lastIdx="1" clrIdx="1">
    <p:extLst>
      <p:ext uri="{19B8F6BF-5375-455C-9EA6-DF929625EA0E}">
        <p15:presenceInfo xmlns:p15="http://schemas.microsoft.com/office/powerpoint/2012/main" userId="MSat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BA9238"/>
    <a:srgbClr val="E7F6FF"/>
    <a:srgbClr val="CCECFF"/>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9789D-FBCA-4839-87EE-DF628817A549}" v="2" dt="2021-03-10T16:26:37.022"/>
    <p1510:client id="{C57258EF-A068-42A4-9B0F-2D5FF579E773}" v="65" dt="2021-09-07T11:53:20.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6176" autoAdjust="0"/>
  </p:normalViewPr>
  <p:slideViewPr>
    <p:cSldViewPr>
      <p:cViewPr varScale="1">
        <p:scale>
          <a:sx n="113" d="100"/>
          <a:sy n="113" d="100"/>
        </p:scale>
        <p:origin x="258" y="96"/>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00" d="100"/>
        <a:sy n="100" d="100"/>
      </p:scale>
      <p:origin x="0" y="-6408"/>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D6625-B7CF-485D-A741-36FCBF4BE6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6220B6A-5AE9-495E-B806-48D201BEAA4F}">
      <dgm:prSet/>
      <dgm:spPr/>
      <dgm:t>
        <a:bodyPr/>
        <a:lstStyle/>
        <a:p>
          <a:r>
            <a:rPr lang="de-DE" dirty="0"/>
            <a:t>Ab welchem Alter bezeichnen Sie Menschen als "alt"? </a:t>
          </a:r>
          <a:endParaRPr lang="en-US" dirty="0"/>
        </a:p>
      </dgm:t>
    </dgm:pt>
    <dgm:pt modelId="{49FD99FC-D3E6-4050-AA7B-88079981846A}" type="parTrans" cxnId="{363B5475-A9C9-42C2-977F-A5689803FCC2}">
      <dgm:prSet/>
      <dgm:spPr/>
      <dgm:t>
        <a:bodyPr/>
        <a:lstStyle/>
        <a:p>
          <a:endParaRPr lang="en-US"/>
        </a:p>
      </dgm:t>
    </dgm:pt>
    <dgm:pt modelId="{AA9F447C-7117-408E-946E-6EBF9B183BD2}" type="sibTrans" cxnId="{363B5475-A9C9-42C2-977F-A5689803FCC2}">
      <dgm:prSet/>
      <dgm:spPr/>
      <dgm:t>
        <a:bodyPr/>
        <a:lstStyle/>
        <a:p>
          <a:endParaRPr lang="en-US"/>
        </a:p>
      </dgm:t>
    </dgm:pt>
    <dgm:pt modelId="{122A0B1F-B252-47BD-8E80-9D77DCCC5F56}">
      <dgm:prSet/>
      <dgm:spPr/>
      <dgm:t>
        <a:bodyPr/>
        <a:lstStyle/>
        <a:p>
          <a:r>
            <a:rPr lang="de-DE" dirty="0"/>
            <a:t>Warum haben Sie dieses Alter gewählt?</a:t>
          </a:r>
          <a:endParaRPr lang="en-US" dirty="0"/>
        </a:p>
      </dgm:t>
    </dgm:pt>
    <dgm:pt modelId="{CE2DB24B-1068-4107-8961-72C13E255CB9}" type="parTrans" cxnId="{BA5B24F8-6F4F-4B82-8E96-E7DFBC1BF1C9}">
      <dgm:prSet/>
      <dgm:spPr/>
      <dgm:t>
        <a:bodyPr/>
        <a:lstStyle/>
        <a:p>
          <a:endParaRPr lang="en-US"/>
        </a:p>
      </dgm:t>
    </dgm:pt>
    <dgm:pt modelId="{657A2E1F-B160-4DBD-AA6E-07367AD8B8D0}" type="sibTrans" cxnId="{BA5B24F8-6F4F-4B82-8E96-E7DFBC1BF1C9}">
      <dgm:prSet/>
      <dgm:spPr/>
      <dgm:t>
        <a:bodyPr/>
        <a:lstStyle/>
        <a:p>
          <a:endParaRPr lang="en-US"/>
        </a:p>
      </dgm:t>
    </dgm:pt>
    <dgm:pt modelId="{BDA62F8D-56A7-4165-B3EE-E5D4BCBE2903}">
      <dgm:prSet/>
      <dgm:spPr/>
      <dgm:t>
        <a:bodyPr/>
        <a:lstStyle/>
        <a:p>
          <a:r>
            <a:rPr lang="de-DE" dirty="0"/>
            <a:t>Was glauben Sie, in welchem Alter werden sich als „alt“ bezeichnen?</a:t>
          </a:r>
          <a:endParaRPr lang="en-US" dirty="0"/>
        </a:p>
      </dgm:t>
    </dgm:pt>
    <dgm:pt modelId="{0BC5D1AB-60C5-41A0-A6E3-51DE5CDC7366}" type="parTrans" cxnId="{5C2DDF30-5FC2-45CE-9833-5CE6B03A5FBA}">
      <dgm:prSet/>
      <dgm:spPr/>
      <dgm:t>
        <a:bodyPr/>
        <a:lstStyle/>
        <a:p>
          <a:endParaRPr lang="en-US"/>
        </a:p>
      </dgm:t>
    </dgm:pt>
    <dgm:pt modelId="{79A73F6D-D2CA-42CE-9BA3-E5C1D2664E58}" type="sibTrans" cxnId="{5C2DDF30-5FC2-45CE-9833-5CE6B03A5FBA}">
      <dgm:prSet/>
      <dgm:spPr/>
      <dgm:t>
        <a:bodyPr/>
        <a:lstStyle/>
        <a:p>
          <a:endParaRPr lang="en-US"/>
        </a:p>
      </dgm:t>
    </dgm:pt>
    <dgm:pt modelId="{FE36D71B-1F57-4AF5-9C08-ABFFD6EE56EE}">
      <dgm:prSet/>
      <dgm:spPr/>
      <dgm:t>
        <a:bodyPr/>
        <a:lstStyle/>
        <a:p>
          <a:r>
            <a:rPr lang="de-DE" dirty="0"/>
            <a:t>Warum haben Sie dieses Alter gewählt?</a:t>
          </a:r>
          <a:endParaRPr lang="en-US" dirty="0"/>
        </a:p>
      </dgm:t>
    </dgm:pt>
    <dgm:pt modelId="{9FDD7475-9220-4F13-9C6B-F07CAAD6E0EB}" type="parTrans" cxnId="{E2A568C2-35EF-48CA-A060-F3C7DB2EE5F4}">
      <dgm:prSet/>
      <dgm:spPr/>
      <dgm:t>
        <a:bodyPr/>
        <a:lstStyle/>
        <a:p>
          <a:endParaRPr lang="en-US"/>
        </a:p>
      </dgm:t>
    </dgm:pt>
    <dgm:pt modelId="{0F6FE8D2-55A6-42D7-8DB3-1B5DCE42601E}" type="sibTrans" cxnId="{E2A568C2-35EF-48CA-A060-F3C7DB2EE5F4}">
      <dgm:prSet/>
      <dgm:spPr/>
      <dgm:t>
        <a:bodyPr/>
        <a:lstStyle/>
        <a:p>
          <a:endParaRPr lang="en-US"/>
        </a:p>
      </dgm:t>
    </dgm:pt>
    <dgm:pt modelId="{4271040D-A62C-4EB0-B4D0-7837377FFC6A}">
      <dgm:prSet/>
      <dgm:spPr/>
      <dgm:t>
        <a:bodyPr/>
        <a:lstStyle/>
        <a:p>
          <a:r>
            <a:rPr lang="en-GB" dirty="0" err="1"/>
            <a:t>Unterscheidet</a:t>
          </a:r>
          <a:r>
            <a:rPr lang="en-GB" dirty="0"/>
            <a:t> </a:t>
          </a:r>
          <a:r>
            <a:rPr lang="en-GB" dirty="0" err="1"/>
            <a:t>sich</a:t>
          </a:r>
          <a:r>
            <a:rPr lang="en-GB" dirty="0"/>
            <a:t> </a:t>
          </a:r>
          <a:r>
            <a:rPr lang="en-GB" dirty="0" err="1"/>
            <a:t>diese</a:t>
          </a:r>
          <a:r>
            <a:rPr lang="en-GB" dirty="0"/>
            <a:t> </a:t>
          </a:r>
          <a:r>
            <a:rPr lang="en-GB" dirty="0" err="1"/>
            <a:t>Altersangabe</a:t>
          </a:r>
          <a:r>
            <a:rPr lang="en-GB" dirty="0"/>
            <a:t> </a:t>
          </a:r>
          <a:r>
            <a:rPr lang="en-GB" dirty="0" err="1"/>
            <a:t>im</a:t>
          </a:r>
          <a:r>
            <a:rPr lang="en-GB" dirty="0"/>
            <a:t> </a:t>
          </a:r>
          <a:r>
            <a:rPr lang="en-GB" dirty="0" err="1"/>
            <a:t>Vergleich</a:t>
          </a:r>
          <a:r>
            <a:rPr lang="en-GB" dirty="0"/>
            <a:t> </a:t>
          </a:r>
          <a:r>
            <a:rPr lang="en-GB" dirty="0" err="1"/>
            <a:t>zur</a:t>
          </a:r>
          <a:r>
            <a:rPr lang="en-GB" dirty="0"/>
            <a:t> </a:t>
          </a:r>
          <a:r>
            <a:rPr lang="en-GB" dirty="0" err="1"/>
            <a:t>ersten</a:t>
          </a:r>
          <a:r>
            <a:rPr lang="en-GB" dirty="0"/>
            <a:t> </a:t>
          </a:r>
          <a:r>
            <a:rPr lang="en-GB" dirty="0" err="1"/>
            <a:t>Frage</a:t>
          </a:r>
          <a:r>
            <a:rPr lang="en-GB" dirty="0"/>
            <a:t>? </a:t>
          </a:r>
          <a:endParaRPr lang="en-US" dirty="0"/>
        </a:p>
      </dgm:t>
    </dgm:pt>
    <dgm:pt modelId="{81033C97-67DA-4D2C-9B01-2E278DFC02B9}" type="parTrans" cxnId="{D4D62FA6-C3E2-4886-8F06-108155FA0369}">
      <dgm:prSet/>
      <dgm:spPr/>
      <dgm:t>
        <a:bodyPr/>
        <a:lstStyle/>
        <a:p>
          <a:endParaRPr lang="en-US"/>
        </a:p>
      </dgm:t>
    </dgm:pt>
    <dgm:pt modelId="{9CCB2BA3-A0AF-446C-9B49-5651C2AEA121}" type="sibTrans" cxnId="{D4D62FA6-C3E2-4886-8F06-108155FA0369}">
      <dgm:prSet/>
      <dgm:spPr/>
      <dgm:t>
        <a:bodyPr/>
        <a:lstStyle/>
        <a:p>
          <a:endParaRPr lang="en-US"/>
        </a:p>
      </dgm:t>
    </dgm:pt>
    <dgm:pt modelId="{DD38CCA8-A405-43A0-A9D4-5B6999268D9C}" type="pres">
      <dgm:prSet presAssocID="{A7FD6625-B7CF-485D-A741-36FCBF4BE620}" presName="diagram" presStyleCnt="0">
        <dgm:presLayoutVars>
          <dgm:dir/>
          <dgm:resizeHandles val="exact"/>
        </dgm:presLayoutVars>
      </dgm:prSet>
      <dgm:spPr/>
      <dgm:t>
        <a:bodyPr/>
        <a:lstStyle/>
        <a:p>
          <a:endParaRPr lang="en-GB"/>
        </a:p>
      </dgm:t>
    </dgm:pt>
    <dgm:pt modelId="{61B8B736-0FFA-40A5-A072-5B10E799A137}" type="pres">
      <dgm:prSet presAssocID="{36220B6A-5AE9-495E-B806-48D201BEAA4F}" presName="node" presStyleLbl="node1" presStyleIdx="0" presStyleCnt="5" custLinFactNeighborX="686" custLinFactNeighborY="-7396">
        <dgm:presLayoutVars>
          <dgm:bulletEnabled val="1"/>
        </dgm:presLayoutVars>
      </dgm:prSet>
      <dgm:spPr/>
      <dgm:t>
        <a:bodyPr/>
        <a:lstStyle/>
        <a:p>
          <a:endParaRPr lang="en-GB"/>
        </a:p>
      </dgm:t>
    </dgm:pt>
    <dgm:pt modelId="{9551EE6A-7F6B-40C0-AD72-261437A0F67C}" type="pres">
      <dgm:prSet presAssocID="{AA9F447C-7117-408E-946E-6EBF9B183BD2}" presName="sibTrans" presStyleCnt="0"/>
      <dgm:spPr/>
    </dgm:pt>
    <dgm:pt modelId="{8948E533-0B5C-4E7C-A44B-A27E8C122BAD}" type="pres">
      <dgm:prSet presAssocID="{122A0B1F-B252-47BD-8E80-9D77DCCC5F56}" presName="node" presStyleLbl="node1" presStyleIdx="1" presStyleCnt="5" custLinFactNeighborX="-5353" custLinFactNeighborY="-3420">
        <dgm:presLayoutVars>
          <dgm:bulletEnabled val="1"/>
        </dgm:presLayoutVars>
      </dgm:prSet>
      <dgm:spPr/>
      <dgm:t>
        <a:bodyPr/>
        <a:lstStyle/>
        <a:p>
          <a:endParaRPr lang="en-GB"/>
        </a:p>
      </dgm:t>
    </dgm:pt>
    <dgm:pt modelId="{EF07365E-E9D7-4DB6-99D7-F9B1C79264EC}" type="pres">
      <dgm:prSet presAssocID="{657A2E1F-B160-4DBD-AA6E-07367AD8B8D0}" presName="sibTrans" presStyleCnt="0"/>
      <dgm:spPr/>
    </dgm:pt>
    <dgm:pt modelId="{95F1552B-C3AF-4349-9D0F-03F6F2CB6A5F}" type="pres">
      <dgm:prSet presAssocID="{BDA62F8D-56A7-4165-B3EE-E5D4BCBE2903}" presName="node" presStyleLbl="node1" presStyleIdx="2" presStyleCnt="5" custLinFactX="-100000" custLinFactY="17080" custLinFactNeighborX="-145983" custLinFactNeighborY="100000">
        <dgm:presLayoutVars>
          <dgm:bulletEnabled val="1"/>
        </dgm:presLayoutVars>
      </dgm:prSet>
      <dgm:spPr/>
      <dgm:t>
        <a:bodyPr/>
        <a:lstStyle/>
        <a:p>
          <a:endParaRPr lang="en-GB"/>
        </a:p>
      </dgm:t>
    </dgm:pt>
    <dgm:pt modelId="{BE88E6CC-922F-43D6-A3BF-0F16D7370738}" type="pres">
      <dgm:prSet presAssocID="{79A73F6D-D2CA-42CE-9BA3-E5C1D2664E58}" presName="sibTrans" presStyleCnt="0"/>
      <dgm:spPr/>
    </dgm:pt>
    <dgm:pt modelId="{E1884BFC-EA70-481C-98B4-A73A2B1DC331}" type="pres">
      <dgm:prSet presAssocID="{FE36D71B-1F57-4AF5-9C08-ABFFD6EE56EE}" presName="node" presStyleLbl="node1" presStyleIdx="3" presStyleCnt="5" custLinFactNeighborX="49647" custLinFactNeighborY="-57">
        <dgm:presLayoutVars>
          <dgm:bulletEnabled val="1"/>
        </dgm:presLayoutVars>
      </dgm:prSet>
      <dgm:spPr/>
      <dgm:t>
        <a:bodyPr/>
        <a:lstStyle/>
        <a:p>
          <a:endParaRPr lang="en-GB"/>
        </a:p>
      </dgm:t>
    </dgm:pt>
    <dgm:pt modelId="{45320816-30B7-4007-B371-F55F596EA00E}" type="pres">
      <dgm:prSet presAssocID="{0F6FE8D2-55A6-42D7-8DB3-1B5DCE42601E}" presName="sibTrans" presStyleCnt="0"/>
      <dgm:spPr/>
    </dgm:pt>
    <dgm:pt modelId="{E298A99F-AB63-43B0-B932-EA0DE82BE734}" type="pres">
      <dgm:prSet presAssocID="{4271040D-A62C-4EB0-B4D0-7837377FFC6A}" presName="node" presStyleLbl="node1" presStyleIdx="4" presStyleCnt="5" custLinFactNeighborX="69446" custLinFactNeighborY="414">
        <dgm:presLayoutVars>
          <dgm:bulletEnabled val="1"/>
        </dgm:presLayoutVars>
      </dgm:prSet>
      <dgm:spPr/>
      <dgm:t>
        <a:bodyPr/>
        <a:lstStyle/>
        <a:p>
          <a:endParaRPr lang="en-GB"/>
        </a:p>
      </dgm:t>
    </dgm:pt>
  </dgm:ptLst>
  <dgm:cxnLst>
    <dgm:cxn modelId="{AAAC5FDC-56E5-476C-9F97-3F5F465E78E1}" type="presOf" srcId="{A7FD6625-B7CF-485D-A741-36FCBF4BE620}" destId="{DD38CCA8-A405-43A0-A9D4-5B6999268D9C}" srcOrd="0" destOrd="0" presId="urn:microsoft.com/office/officeart/2005/8/layout/default"/>
    <dgm:cxn modelId="{D4D62FA6-C3E2-4886-8F06-108155FA0369}" srcId="{A7FD6625-B7CF-485D-A741-36FCBF4BE620}" destId="{4271040D-A62C-4EB0-B4D0-7837377FFC6A}" srcOrd="4" destOrd="0" parTransId="{81033C97-67DA-4D2C-9B01-2E278DFC02B9}" sibTransId="{9CCB2BA3-A0AF-446C-9B49-5651C2AEA121}"/>
    <dgm:cxn modelId="{363B5475-A9C9-42C2-977F-A5689803FCC2}" srcId="{A7FD6625-B7CF-485D-A741-36FCBF4BE620}" destId="{36220B6A-5AE9-495E-B806-48D201BEAA4F}" srcOrd="0" destOrd="0" parTransId="{49FD99FC-D3E6-4050-AA7B-88079981846A}" sibTransId="{AA9F447C-7117-408E-946E-6EBF9B183BD2}"/>
    <dgm:cxn modelId="{D43F4789-BE2B-4E3F-8302-2BEE581D8853}" type="presOf" srcId="{FE36D71B-1F57-4AF5-9C08-ABFFD6EE56EE}" destId="{E1884BFC-EA70-481C-98B4-A73A2B1DC331}" srcOrd="0" destOrd="0" presId="urn:microsoft.com/office/officeart/2005/8/layout/default"/>
    <dgm:cxn modelId="{E0E1F86F-92F3-46FC-BA4A-640E12C19468}" type="presOf" srcId="{BDA62F8D-56A7-4165-B3EE-E5D4BCBE2903}" destId="{95F1552B-C3AF-4349-9D0F-03F6F2CB6A5F}" srcOrd="0" destOrd="0" presId="urn:microsoft.com/office/officeart/2005/8/layout/default"/>
    <dgm:cxn modelId="{F8840826-F680-489A-B426-83203DCECB9E}" type="presOf" srcId="{4271040D-A62C-4EB0-B4D0-7837377FFC6A}" destId="{E298A99F-AB63-43B0-B932-EA0DE82BE734}" srcOrd="0" destOrd="0" presId="urn:microsoft.com/office/officeart/2005/8/layout/default"/>
    <dgm:cxn modelId="{609CDA89-92B4-4635-8CFC-1F256DB2CFBD}" type="presOf" srcId="{36220B6A-5AE9-495E-B806-48D201BEAA4F}" destId="{61B8B736-0FFA-40A5-A072-5B10E799A137}" srcOrd="0" destOrd="0" presId="urn:microsoft.com/office/officeart/2005/8/layout/default"/>
    <dgm:cxn modelId="{5C2DDF30-5FC2-45CE-9833-5CE6B03A5FBA}" srcId="{A7FD6625-B7CF-485D-A741-36FCBF4BE620}" destId="{BDA62F8D-56A7-4165-B3EE-E5D4BCBE2903}" srcOrd="2" destOrd="0" parTransId="{0BC5D1AB-60C5-41A0-A6E3-51DE5CDC7366}" sibTransId="{79A73F6D-D2CA-42CE-9BA3-E5C1D2664E58}"/>
    <dgm:cxn modelId="{2FC9718B-8AB7-44FB-8C97-AE6CAC94D34A}" type="presOf" srcId="{122A0B1F-B252-47BD-8E80-9D77DCCC5F56}" destId="{8948E533-0B5C-4E7C-A44B-A27E8C122BAD}" srcOrd="0" destOrd="0" presId="urn:microsoft.com/office/officeart/2005/8/layout/default"/>
    <dgm:cxn modelId="{BA5B24F8-6F4F-4B82-8E96-E7DFBC1BF1C9}" srcId="{A7FD6625-B7CF-485D-A741-36FCBF4BE620}" destId="{122A0B1F-B252-47BD-8E80-9D77DCCC5F56}" srcOrd="1" destOrd="0" parTransId="{CE2DB24B-1068-4107-8961-72C13E255CB9}" sibTransId="{657A2E1F-B160-4DBD-AA6E-07367AD8B8D0}"/>
    <dgm:cxn modelId="{E2A568C2-35EF-48CA-A060-F3C7DB2EE5F4}" srcId="{A7FD6625-B7CF-485D-A741-36FCBF4BE620}" destId="{FE36D71B-1F57-4AF5-9C08-ABFFD6EE56EE}" srcOrd="3" destOrd="0" parTransId="{9FDD7475-9220-4F13-9C6B-F07CAAD6E0EB}" sibTransId="{0F6FE8D2-55A6-42D7-8DB3-1B5DCE42601E}"/>
    <dgm:cxn modelId="{D4973E0C-DB69-42B3-94FD-5FB0ED7399B2}" type="presParOf" srcId="{DD38CCA8-A405-43A0-A9D4-5B6999268D9C}" destId="{61B8B736-0FFA-40A5-A072-5B10E799A137}" srcOrd="0" destOrd="0" presId="urn:microsoft.com/office/officeart/2005/8/layout/default"/>
    <dgm:cxn modelId="{69EF5944-FA54-455E-AD6A-62FDF8D2F528}" type="presParOf" srcId="{DD38CCA8-A405-43A0-A9D4-5B6999268D9C}" destId="{9551EE6A-7F6B-40C0-AD72-261437A0F67C}" srcOrd="1" destOrd="0" presId="urn:microsoft.com/office/officeart/2005/8/layout/default"/>
    <dgm:cxn modelId="{28F19DBA-1289-4EEA-8966-328A6FB8A366}" type="presParOf" srcId="{DD38CCA8-A405-43A0-A9D4-5B6999268D9C}" destId="{8948E533-0B5C-4E7C-A44B-A27E8C122BAD}" srcOrd="2" destOrd="0" presId="urn:microsoft.com/office/officeart/2005/8/layout/default"/>
    <dgm:cxn modelId="{2BCB9A15-C8C5-4477-8C7A-7C12A04DBBB5}" type="presParOf" srcId="{DD38CCA8-A405-43A0-A9D4-5B6999268D9C}" destId="{EF07365E-E9D7-4DB6-99D7-F9B1C79264EC}" srcOrd="3" destOrd="0" presId="urn:microsoft.com/office/officeart/2005/8/layout/default"/>
    <dgm:cxn modelId="{1E12B6D2-B795-44D2-B08D-BCE32FF0BEA6}" type="presParOf" srcId="{DD38CCA8-A405-43A0-A9D4-5B6999268D9C}" destId="{95F1552B-C3AF-4349-9D0F-03F6F2CB6A5F}" srcOrd="4" destOrd="0" presId="urn:microsoft.com/office/officeart/2005/8/layout/default"/>
    <dgm:cxn modelId="{258CE382-5D19-4F5F-8EFB-EADA69BAEC33}" type="presParOf" srcId="{DD38CCA8-A405-43A0-A9D4-5B6999268D9C}" destId="{BE88E6CC-922F-43D6-A3BF-0F16D7370738}" srcOrd="5" destOrd="0" presId="urn:microsoft.com/office/officeart/2005/8/layout/default"/>
    <dgm:cxn modelId="{8A23F3EF-1194-4087-8610-2228FC02F98D}" type="presParOf" srcId="{DD38CCA8-A405-43A0-A9D4-5B6999268D9C}" destId="{E1884BFC-EA70-481C-98B4-A73A2B1DC331}" srcOrd="6" destOrd="0" presId="urn:microsoft.com/office/officeart/2005/8/layout/default"/>
    <dgm:cxn modelId="{6C313C5A-E623-4CD6-9236-6458536390A0}" type="presParOf" srcId="{DD38CCA8-A405-43A0-A9D4-5B6999268D9C}" destId="{45320816-30B7-4007-B371-F55F596EA00E}" srcOrd="7" destOrd="0" presId="urn:microsoft.com/office/officeart/2005/8/layout/default"/>
    <dgm:cxn modelId="{42155BD9-3B70-4B03-8FB4-6D6F64D416E2}" type="presParOf" srcId="{DD38CCA8-A405-43A0-A9D4-5B6999268D9C}" destId="{E298A99F-AB63-43B0-B932-EA0DE82BE73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B9154-539F-4A4E-B5FB-E1D280A3C1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B8BDB17-3406-44B6-9EF8-8E240C426CD8}">
      <dgm:prSet custT="1"/>
      <dgm:spPr>
        <a:solidFill>
          <a:schemeClr val="tx2">
            <a:lumMod val="20000"/>
            <a:lumOff val="80000"/>
          </a:schemeClr>
        </a:solidFill>
      </dgm:spPr>
      <dgm:t>
        <a:bodyPr/>
        <a:lstStyle/>
        <a:p>
          <a:r>
            <a:rPr lang="de-DE" sz="2000" dirty="0">
              <a:solidFill>
                <a:srgbClr val="004680"/>
              </a:solidFill>
            </a:rPr>
            <a:t>Einige Kulturen scheinen mit der Vorstellung vom Sterben gut umgehen zu können. Das heißt, der Tod wird nicht in hohem Maße gefürchtet. </a:t>
          </a:r>
        </a:p>
        <a:p>
          <a:r>
            <a:rPr lang="de-DE" sz="2000" dirty="0">
              <a:solidFill>
                <a:srgbClr val="004680"/>
              </a:solidFill>
            </a:rPr>
            <a:t>Diese Kulturen können als </a:t>
          </a:r>
          <a:r>
            <a:rPr lang="de-DE" sz="2000" b="1" dirty="0">
              <a:solidFill>
                <a:srgbClr val="004680"/>
              </a:solidFill>
            </a:rPr>
            <a:t>sterbebejahende Kulturen </a:t>
          </a:r>
          <a:r>
            <a:rPr lang="de-DE" sz="2000" dirty="0">
              <a:solidFill>
                <a:srgbClr val="004680"/>
              </a:solidFill>
            </a:rPr>
            <a:t>bezeichnet werden.</a:t>
          </a:r>
          <a:endParaRPr lang="en-US" sz="2700" dirty="0">
            <a:solidFill>
              <a:schemeClr val="tx1"/>
            </a:solidFill>
          </a:endParaRPr>
        </a:p>
      </dgm:t>
    </dgm:pt>
    <dgm:pt modelId="{A940AA52-95B7-4455-A933-586DE2358BF7}" type="parTrans" cxnId="{076C4CD1-B9FF-44A5-A8CC-F2AD86410AB1}">
      <dgm:prSet/>
      <dgm:spPr/>
      <dgm:t>
        <a:bodyPr/>
        <a:lstStyle/>
        <a:p>
          <a:endParaRPr lang="en-US"/>
        </a:p>
      </dgm:t>
    </dgm:pt>
    <dgm:pt modelId="{3D7CBAF9-B4D6-47CE-9D59-F18C2690ADD9}" type="sibTrans" cxnId="{076C4CD1-B9FF-44A5-A8CC-F2AD86410AB1}">
      <dgm:prSet/>
      <dgm:spPr/>
      <dgm:t>
        <a:bodyPr/>
        <a:lstStyle/>
        <a:p>
          <a:endParaRPr lang="en-US"/>
        </a:p>
      </dgm:t>
    </dgm:pt>
    <dgm:pt modelId="{3F7A57E4-599D-4E86-BB46-E12E6A47F38C}">
      <dgm:prSet custT="1"/>
      <dgm:spPr>
        <a:solidFill>
          <a:schemeClr val="tx2">
            <a:lumMod val="40000"/>
            <a:lumOff val="60000"/>
          </a:schemeClr>
        </a:solidFill>
      </dgm:spPr>
      <dgm:t>
        <a:bodyPr/>
        <a:lstStyle/>
        <a:p>
          <a:r>
            <a:rPr lang="de-DE" sz="2000" dirty="0">
              <a:solidFill>
                <a:srgbClr val="004680"/>
              </a:solidFill>
            </a:rPr>
            <a:t>In anderen Kulturen ist die Abneigung gegen das Sterben so stark, dass man sie als </a:t>
          </a:r>
          <a:r>
            <a:rPr lang="de-DE" sz="2000" b="1" dirty="0">
              <a:solidFill>
                <a:srgbClr val="004680"/>
              </a:solidFill>
            </a:rPr>
            <a:t>das Sterben verleugnende </a:t>
          </a:r>
          <a:r>
            <a:rPr lang="de-DE" sz="2000" dirty="0">
              <a:solidFill>
                <a:srgbClr val="004680"/>
              </a:solidFill>
            </a:rPr>
            <a:t>Kulturen bezeichnen könnte. </a:t>
          </a:r>
          <a:endParaRPr lang="en-US" sz="2000" dirty="0">
            <a:solidFill>
              <a:srgbClr val="004680"/>
            </a:solidFill>
          </a:endParaRPr>
        </a:p>
      </dgm:t>
    </dgm:pt>
    <dgm:pt modelId="{5D6826C3-F9FA-48C4-9CC9-58FF3463EDD5}" type="parTrans" cxnId="{F1ABC405-C187-46C5-9A4A-8134BD47BB40}">
      <dgm:prSet/>
      <dgm:spPr/>
      <dgm:t>
        <a:bodyPr/>
        <a:lstStyle/>
        <a:p>
          <a:endParaRPr lang="en-US"/>
        </a:p>
      </dgm:t>
    </dgm:pt>
    <dgm:pt modelId="{8E1948D2-21ED-46A2-AB48-4DA92C5A789E}" type="sibTrans" cxnId="{F1ABC405-C187-46C5-9A4A-8134BD47BB40}">
      <dgm:prSet/>
      <dgm:spPr/>
      <dgm:t>
        <a:bodyPr/>
        <a:lstStyle/>
        <a:p>
          <a:endParaRPr lang="en-US"/>
        </a:p>
      </dgm:t>
    </dgm:pt>
    <dgm:pt modelId="{3F7CC282-4F96-4695-B3BB-4EB7687E83AA}" type="pres">
      <dgm:prSet presAssocID="{29AB9154-539F-4A4E-B5FB-E1D280A3C191}" presName="linear" presStyleCnt="0">
        <dgm:presLayoutVars>
          <dgm:animLvl val="lvl"/>
          <dgm:resizeHandles val="exact"/>
        </dgm:presLayoutVars>
      </dgm:prSet>
      <dgm:spPr/>
      <dgm:t>
        <a:bodyPr/>
        <a:lstStyle/>
        <a:p>
          <a:endParaRPr lang="en-GB"/>
        </a:p>
      </dgm:t>
    </dgm:pt>
    <dgm:pt modelId="{18D0254B-09B5-496E-AD5F-35EA4DF731F2}" type="pres">
      <dgm:prSet presAssocID="{6B8BDB17-3406-44B6-9EF8-8E240C426CD8}" presName="parentText" presStyleLbl="node1" presStyleIdx="0" presStyleCnt="2">
        <dgm:presLayoutVars>
          <dgm:chMax val="0"/>
          <dgm:bulletEnabled val="1"/>
        </dgm:presLayoutVars>
      </dgm:prSet>
      <dgm:spPr/>
      <dgm:t>
        <a:bodyPr/>
        <a:lstStyle/>
        <a:p>
          <a:endParaRPr lang="en-GB"/>
        </a:p>
      </dgm:t>
    </dgm:pt>
    <dgm:pt modelId="{D22BF9C0-0331-49E7-B264-35A53CE6F218}" type="pres">
      <dgm:prSet presAssocID="{3D7CBAF9-B4D6-47CE-9D59-F18C2690ADD9}" presName="spacer" presStyleCnt="0"/>
      <dgm:spPr/>
    </dgm:pt>
    <dgm:pt modelId="{AE667154-F3BB-45F5-9EFC-4453212BD684}" type="pres">
      <dgm:prSet presAssocID="{3F7A57E4-599D-4E86-BB46-E12E6A47F38C}" presName="parentText" presStyleLbl="node1" presStyleIdx="1" presStyleCnt="2" custLinFactNeighborY="28537">
        <dgm:presLayoutVars>
          <dgm:chMax val="0"/>
          <dgm:bulletEnabled val="1"/>
        </dgm:presLayoutVars>
      </dgm:prSet>
      <dgm:spPr/>
      <dgm:t>
        <a:bodyPr/>
        <a:lstStyle/>
        <a:p>
          <a:endParaRPr lang="en-GB"/>
        </a:p>
      </dgm:t>
    </dgm:pt>
  </dgm:ptLst>
  <dgm:cxnLst>
    <dgm:cxn modelId="{F1ABC405-C187-46C5-9A4A-8134BD47BB40}" srcId="{29AB9154-539F-4A4E-B5FB-E1D280A3C191}" destId="{3F7A57E4-599D-4E86-BB46-E12E6A47F38C}" srcOrd="1" destOrd="0" parTransId="{5D6826C3-F9FA-48C4-9CC9-58FF3463EDD5}" sibTransId="{8E1948D2-21ED-46A2-AB48-4DA92C5A789E}"/>
    <dgm:cxn modelId="{076C4CD1-B9FF-44A5-A8CC-F2AD86410AB1}" srcId="{29AB9154-539F-4A4E-B5FB-E1D280A3C191}" destId="{6B8BDB17-3406-44B6-9EF8-8E240C426CD8}" srcOrd="0" destOrd="0" parTransId="{A940AA52-95B7-4455-A933-586DE2358BF7}" sibTransId="{3D7CBAF9-B4D6-47CE-9D59-F18C2690ADD9}"/>
    <dgm:cxn modelId="{3453D64D-D944-4C44-82BD-5F138B3FA9A0}" type="presOf" srcId="{6B8BDB17-3406-44B6-9EF8-8E240C426CD8}" destId="{18D0254B-09B5-496E-AD5F-35EA4DF731F2}" srcOrd="0" destOrd="0" presId="urn:microsoft.com/office/officeart/2005/8/layout/vList2"/>
    <dgm:cxn modelId="{8DB750DC-C086-48BB-ABB4-2CCDAAD16488}" type="presOf" srcId="{3F7A57E4-599D-4E86-BB46-E12E6A47F38C}" destId="{AE667154-F3BB-45F5-9EFC-4453212BD684}" srcOrd="0" destOrd="0" presId="urn:microsoft.com/office/officeart/2005/8/layout/vList2"/>
    <dgm:cxn modelId="{C7609418-1969-4DB8-BC5B-82D43AFC8816}" type="presOf" srcId="{29AB9154-539F-4A4E-B5FB-E1D280A3C191}" destId="{3F7CC282-4F96-4695-B3BB-4EB7687E83AA}" srcOrd="0" destOrd="0" presId="urn:microsoft.com/office/officeart/2005/8/layout/vList2"/>
    <dgm:cxn modelId="{924EAE47-7DCA-43D9-A5F8-A43184326A1B}" type="presParOf" srcId="{3F7CC282-4F96-4695-B3BB-4EB7687E83AA}" destId="{18D0254B-09B5-496E-AD5F-35EA4DF731F2}" srcOrd="0" destOrd="0" presId="urn:microsoft.com/office/officeart/2005/8/layout/vList2"/>
    <dgm:cxn modelId="{4B61EDAA-1404-4DFE-9139-0BFECCE22775}" type="presParOf" srcId="{3F7CC282-4F96-4695-B3BB-4EB7687E83AA}" destId="{D22BF9C0-0331-49E7-B264-35A53CE6F218}" srcOrd="1" destOrd="0" presId="urn:microsoft.com/office/officeart/2005/8/layout/vList2"/>
    <dgm:cxn modelId="{218FCA92-30D6-4D7F-A6EB-D10B262DE64C}" type="presParOf" srcId="{3F7CC282-4F96-4695-B3BB-4EB7687E83AA}" destId="{AE667154-F3BB-45F5-9EFC-4453212BD68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2/9/2022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2/9/2022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Altern</a:t>
            </a:r>
            <a:r>
              <a:rPr lang="en-US" dirty="0"/>
              <a:t>, </a:t>
            </a:r>
            <a:r>
              <a:rPr lang="en-US" dirty="0" err="1"/>
              <a:t>sterben</a:t>
            </a:r>
            <a:r>
              <a:rPr lang="en-US" dirty="0"/>
              <a:t>&amp; Tod</a:t>
            </a:r>
            <a:endParaRPr lang="en-GB" dirty="0"/>
          </a:p>
        </p:txBody>
      </p:sp>
      <p:sp>
        <p:nvSpPr>
          <p:cNvPr id="3" name="Subtitle 2"/>
          <p:cNvSpPr>
            <a:spLocks noGrp="1"/>
          </p:cNvSpPr>
          <p:nvPr>
            <p:ph type="subTitle" idx="1"/>
          </p:nvPr>
        </p:nvSpPr>
        <p:spPr/>
        <p:txBody>
          <a:bodyPr>
            <a:normAutofit/>
          </a:bodyPr>
          <a:lstStyle/>
          <a:p>
            <a:r>
              <a:rPr lang="en-GB" sz="5400" b="1" dirty="0" err="1"/>
              <a:t>Modul</a:t>
            </a:r>
            <a:r>
              <a:rPr lang="en-GB" sz="5400" b="1" dirty="0"/>
              <a:t> 4</a:t>
            </a:r>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955234D-81FE-4A76-A366-6F6A55A20E49}"/>
              </a:ext>
            </a:extLst>
          </p:cNvPr>
          <p:cNvSpPr>
            <a:spLocks noGrp="1"/>
          </p:cNvSpPr>
          <p:nvPr>
            <p:ph type="title"/>
          </p:nvPr>
        </p:nvSpPr>
        <p:spPr>
          <a:xfrm>
            <a:off x="1371243" y="685800"/>
            <a:ext cx="9598700" cy="870992"/>
          </a:xfrm>
        </p:spPr>
        <p:txBody>
          <a:bodyPr>
            <a:normAutofit fontScale="90000"/>
          </a:bodyPr>
          <a:lstStyle/>
          <a:p>
            <a:r>
              <a:rPr lang="en-GB" dirty="0" err="1"/>
              <a:t>Wir</a:t>
            </a:r>
            <a:r>
              <a:rPr lang="en-GB" dirty="0"/>
              <a:t> </a:t>
            </a:r>
            <a:r>
              <a:rPr lang="en-GB" dirty="0" err="1"/>
              <a:t>alle</a:t>
            </a:r>
            <a:r>
              <a:rPr lang="en-GB" dirty="0"/>
              <a:t> </a:t>
            </a:r>
            <a:r>
              <a:rPr lang="en-GB" dirty="0" err="1"/>
              <a:t>wurden</a:t>
            </a:r>
            <a:r>
              <a:rPr lang="en-GB" dirty="0"/>
              <a:t> </a:t>
            </a:r>
            <a:r>
              <a:rPr lang="en-GB" dirty="0" err="1"/>
              <a:t>geboren</a:t>
            </a:r>
            <a:r>
              <a:rPr lang="en-GB" dirty="0"/>
              <a:t> und </a:t>
            </a:r>
            <a:r>
              <a:rPr lang="en-GB" dirty="0" err="1"/>
              <a:t>wir</a:t>
            </a:r>
            <a:r>
              <a:rPr lang="en-GB" dirty="0"/>
              <a:t> </a:t>
            </a:r>
            <a:r>
              <a:rPr lang="en-GB" dirty="0" err="1"/>
              <a:t>alle</a:t>
            </a:r>
            <a:r>
              <a:rPr lang="en-GB" dirty="0"/>
              <a:t> </a:t>
            </a:r>
            <a:r>
              <a:rPr lang="en-GB" dirty="0" err="1"/>
              <a:t>werden</a:t>
            </a:r>
            <a:r>
              <a:rPr lang="en-GB" dirty="0"/>
              <a:t> </a:t>
            </a:r>
            <a:r>
              <a:rPr lang="en-GB" dirty="0" err="1"/>
              <a:t>sterben</a:t>
            </a:r>
            <a:endParaRPr lang="en-GB" dirty="0"/>
          </a:p>
        </p:txBody>
      </p:sp>
      <p:sp>
        <p:nvSpPr>
          <p:cNvPr id="4" name="Content Placeholder 3">
            <a:extLst>
              <a:ext uri="{FF2B5EF4-FFF2-40B4-BE49-F238E27FC236}">
                <a16:creationId xmlns:a16="http://schemas.microsoft.com/office/drawing/2014/main" xmlns="" id="{11C0C8DA-7B02-4CF1-A59F-56CCB4A1E522}"/>
              </a:ext>
            </a:extLst>
          </p:cNvPr>
          <p:cNvSpPr>
            <a:spLocks noGrp="1"/>
          </p:cNvSpPr>
          <p:nvPr>
            <p:ph idx="1"/>
          </p:nvPr>
        </p:nvSpPr>
        <p:spPr/>
        <p:txBody>
          <a:bodyPr vert="horz" lIns="91440" tIns="45720" rIns="91440" bIns="45720" rtlCol="0" anchor="t">
            <a:normAutofit fontScale="92500"/>
          </a:bodyPr>
          <a:lstStyle/>
          <a:p>
            <a:pPr marL="0" indent="0">
              <a:buNone/>
            </a:pPr>
            <a:r>
              <a:rPr lang="de-DE" sz="1950" dirty="0">
                <a:solidFill>
                  <a:schemeClr val="accent5">
                    <a:lumMod val="50000"/>
                  </a:schemeClr>
                </a:solidFill>
              </a:rPr>
              <a:t>Wir alle werden geboren und wir alle werden sterben. Kulturen unterscheiden sich jedoch in ihren Vorstellungen über den Sterbeprozess und darüber, was passiert, wenn der Tod eintritt.</a:t>
            </a:r>
          </a:p>
          <a:p>
            <a:pPr marL="0" indent="0">
              <a:buNone/>
            </a:pPr>
            <a:r>
              <a:rPr lang="de-DE" sz="1950" dirty="0">
                <a:solidFill>
                  <a:schemeClr val="accent5">
                    <a:lumMod val="50000"/>
                  </a:schemeClr>
                </a:solidFill>
              </a:rPr>
              <a:t>Einige religiöse und kulturelle Traditionen, wie der Hinduismus, sehen ein zyklisches Muster von Leben und Tod vor, bei dem der Mensch stirbt und mit einer neuen Identität wiedergeboren wird, was mehrmals geschehen kann. </a:t>
            </a:r>
          </a:p>
          <a:p>
            <a:pPr marL="0" indent="0">
              <a:buNone/>
            </a:pPr>
            <a:r>
              <a:rPr lang="de-DE" sz="1950" dirty="0">
                <a:solidFill>
                  <a:schemeClr val="accent5">
                    <a:lumMod val="50000"/>
                  </a:schemeClr>
                </a:solidFill>
              </a:rPr>
              <a:t>Im Christentum glaubt man, dass der Tod nur einmal eintritt, dass die Menschen ihre körperliche Gestalt ablegen, die im Geist weiterlebt, und dass Gläubige in den Himmel aufgenommen werden. </a:t>
            </a:r>
          </a:p>
          <a:p>
            <a:pPr marL="0" indent="0">
              <a:buNone/>
            </a:pPr>
            <a:r>
              <a:rPr lang="de-DE" sz="1950" dirty="0">
                <a:solidFill>
                  <a:schemeClr val="accent5">
                    <a:lumMod val="50000"/>
                  </a:schemeClr>
                </a:solidFill>
              </a:rPr>
              <a:t>In einigen Kulturen glaubt man, dass die Lebenden und die Toten nebeneinander existieren und die Toten das Wohlergehen der Lebenden beeinflussen können.</a:t>
            </a:r>
          </a:p>
          <a:p>
            <a:pPr marL="0" indent="0">
              <a:buNone/>
            </a:pPr>
            <a:r>
              <a:rPr lang="de-DE" sz="1950" dirty="0">
                <a:solidFill>
                  <a:schemeClr val="accent5">
                    <a:lumMod val="50000"/>
                  </a:schemeClr>
                </a:solidFill>
              </a:rPr>
              <a:t>In einigen Kulturen werden die Ahnen verehrt und müssen gepflegt werden, damit sie im Jenseits alles haben, was sie brauchen.</a:t>
            </a:r>
            <a:endParaRPr lang="en-GB" dirty="0"/>
          </a:p>
        </p:txBody>
      </p:sp>
      <p:sp>
        <p:nvSpPr>
          <p:cNvPr id="2" name="Slide Number Placeholder 1"/>
          <p:cNvSpPr>
            <a:spLocks noGrp="1"/>
          </p:cNvSpPr>
          <p:nvPr>
            <p:ph type="sldNum" sz="quarter" idx="12"/>
          </p:nvPr>
        </p:nvSpPr>
        <p:spPr/>
        <p:txBody>
          <a:bodyPr/>
          <a:lstStyle/>
          <a:p>
            <a:fld id="{C014DD1E-5D91-48A3-AD6D-45FBA980D106}" type="slidenum">
              <a:rPr lang="en-GB" smtClean="0"/>
              <a:t>10</a:t>
            </a:fld>
            <a:endParaRPr lang="en-GB"/>
          </a:p>
        </p:txBody>
      </p:sp>
    </p:spTree>
    <p:extLst>
      <p:ext uri="{BB962C8B-B14F-4D97-AF65-F5344CB8AC3E}">
        <p14:creationId xmlns:p14="http://schemas.microsoft.com/office/powerpoint/2010/main" val="228466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E2B824-2DA8-452F-A8BA-A9D5654D3967}"/>
              </a:ext>
            </a:extLst>
          </p:cNvPr>
          <p:cNvSpPr>
            <a:spLocks noGrp="1"/>
          </p:cNvSpPr>
          <p:nvPr>
            <p:ph type="title"/>
          </p:nvPr>
        </p:nvSpPr>
        <p:spPr>
          <a:xfrm>
            <a:off x="1371243" y="685800"/>
            <a:ext cx="9598700" cy="1159024"/>
          </a:xfrm>
        </p:spPr>
        <p:txBody>
          <a:bodyPr>
            <a:normAutofit fontScale="90000"/>
          </a:bodyPr>
          <a:lstStyle/>
          <a:p>
            <a:r>
              <a:rPr lang="de-DE" dirty="0">
                <a:solidFill>
                  <a:srgbClr val="004680"/>
                </a:solidFill>
              </a:rPr>
              <a:t>Unterschiedliche Vorstellungen über den Tod und das Leben nach dem Tod</a:t>
            </a:r>
            <a:endParaRPr lang="en-GB" dirty="0"/>
          </a:p>
        </p:txBody>
      </p:sp>
      <p:sp>
        <p:nvSpPr>
          <p:cNvPr id="3" name="Content Placeholder 2">
            <a:extLst>
              <a:ext uri="{FF2B5EF4-FFF2-40B4-BE49-F238E27FC236}">
                <a16:creationId xmlns:a16="http://schemas.microsoft.com/office/drawing/2014/main" xmlns="" id="{DFC174FA-09AE-46C1-A4E0-130D2B4EFCB5}"/>
              </a:ext>
            </a:extLst>
          </p:cNvPr>
          <p:cNvSpPr>
            <a:spLocks noGrp="1"/>
          </p:cNvSpPr>
          <p:nvPr>
            <p:ph idx="1"/>
          </p:nvPr>
        </p:nvSpPr>
        <p:spPr/>
        <p:txBody>
          <a:bodyPr/>
          <a:lstStyle/>
          <a:p>
            <a:pPr marL="0" lvl="0" indent="0">
              <a:buNone/>
              <a:defRPr/>
            </a:pPr>
            <a:r>
              <a:rPr lang="de-DE" dirty="0">
                <a:solidFill>
                  <a:srgbClr val="004680"/>
                </a:solidFill>
              </a:rPr>
              <a:t>Das Leben nach dem Tod kann als alles Mögliche wahrgenommen werden:</a:t>
            </a:r>
          </a:p>
          <a:p>
            <a:pPr>
              <a:defRPr/>
            </a:pPr>
            <a:r>
              <a:rPr lang="de-DE" dirty="0">
                <a:solidFill>
                  <a:srgbClr val="004680"/>
                </a:solidFill>
              </a:rPr>
              <a:t>Ein bedeutungsloser und trostloser Ort (wie der Hades, das Reich der Toten in der antiken griechischen Kultur).</a:t>
            </a:r>
          </a:p>
          <a:p>
            <a:pPr>
              <a:defRPr/>
            </a:pPr>
            <a:r>
              <a:rPr lang="de-DE" dirty="0">
                <a:solidFill>
                  <a:srgbClr val="004680"/>
                </a:solidFill>
              </a:rPr>
              <a:t>Ein glücklicher Ort (wie im Islam und im Christentum die Vorstellung vom Paradies). </a:t>
            </a:r>
          </a:p>
          <a:p>
            <a:pPr>
              <a:defRPr/>
            </a:pPr>
            <a:r>
              <a:rPr lang="de-DE" dirty="0">
                <a:solidFill>
                  <a:srgbClr val="004680"/>
                </a:solidFill>
              </a:rPr>
              <a:t>Ein unmittelbarer Übergang zu einem neuen Leben, aber für andere führt er zu völlig neuen Formen der Existenz (wie im Hinduismus).</a:t>
            </a:r>
          </a:p>
          <a:p>
            <a:endParaRPr lang="en-GB" dirty="0"/>
          </a:p>
        </p:txBody>
      </p:sp>
      <p:sp>
        <p:nvSpPr>
          <p:cNvPr id="4" name="Slide Number Placeholder 3">
            <a:extLst>
              <a:ext uri="{FF2B5EF4-FFF2-40B4-BE49-F238E27FC236}">
                <a16:creationId xmlns:a16="http://schemas.microsoft.com/office/drawing/2014/main" xmlns="" id="{4E46CF67-4346-4602-9719-115B37639769}"/>
              </a:ext>
            </a:extLst>
          </p:cNvPr>
          <p:cNvSpPr>
            <a:spLocks noGrp="1"/>
          </p:cNvSpPr>
          <p:nvPr>
            <p:ph type="sldNum" sz="quarter" idx="12"/>
          </p:nvPr>
        </p:nvSpPr>
        <p:spPr/>
        <p:txBody>
          <a:bodyPr/>
          <a:lstStyle/>
          <a:p>
            <a:fld id="{C014DD1E-5D91-48A3-AD6D-45FBA980D106}" type="slidenum">
              <a:rPr lang="en-GB" smtClean="0"/>
              <a:t>11</a:t>
            </a:fld>
            <a:endParaRPr lang="en-GB"/>
          </a:p>
        </p:txBody>
      </p:sp>
    </p:spTree>
    <p:extLst>
      <p:ext uri="{BB962C8B-B14F-4D97-AF65-F5344CB8AC3E}">
        <p14:creationId xmlns:p14="http://schemas.microsoft.com/office/powerpoint/2010/main" val="412301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1F1A4-2B5B-462F-B1B4-E58B6E6DC7F5}"/>
              </a:ext>
            </a:extLst>
          </p:cNvPr>
          <p:cNvSpPr>
            <a:spLocks noGrp="1"/>
          </p:cNvSpPr>
          <p:nvPr>
            <p:ph type="title"/>
          </p:nvPr>
        </p:nvSpPr>
        <p:spPr/>
        <p:txBody>
          <a:bodyPr/>
          <a:lstStyle/>
          <a:p>
            <a:r>
              <a:rPr lang="en-GB" dirty="0" err="1"/>
              <a:t>Ein</a:t>
            </a:r>
            <a:r>
              <a:rPr lang="en-GB" dirty="0"/>
              <a:t> </a:t>
            </a:r>
            <a:r>
              <a:rPr lang="en-GB" dirty="0" err="1"/>
              <a:t>guter</a:t>
            </a:r>
            <a:r>
              <a:rPr lang="en-GB" dirty="0"/>
              <a:t> Tod</a:t>
            </a:r>
          </a:p>
        </p:txBody>
      </p:sp>
      <p:sp>
        <p:nvSpPr>
          <p:cNvPr id="3" name="Content Placeholder 2">
            <a:extLst>
              <a:ext uri="{FF2B5EF4-FFF2-40B4-BE49-F238E27FC236}">
                <a16:creationId xmlns:a16="http://schemas.microsoft.com/office/drawing/2014/main" xmlns="" id="{8ED81EB2-7A0E-41CD-A843-F712F119EEA9}"/>
              </a:ext>
            </a:extLst>
          </p:cNvPr>
          <p:cNvSpPr>
            <a:spLocks noGrp="1"/>
          </p:cNvSpPr>
          <p:nvPr>
            <p:ph idx="1"/>
          </p:nvPr>
        </p:nvSpPr>
        <p:spPr/>
        <p:txBody>
          <a:bodyPr vert="horz" lIns="91440" tIns="45720" rIns="91440" bIns="45720" rtlCol="0" anchor="t">
            <a:normAutofit/>
          </a:bodyPr>
          <a:lstStyle/>
          <a:p>
            <a:pPr marL="0" indent="0">
              <a:buNone/>
            </a:pPr>
            <a:r>
              <a:rPr lang="en-GB" sz="1950" dirty="0" err="1">
                <a:solidFill>
                  <a:schemeClr val="accent5">
                    <a:lumMod val="50000"/>
                  </a:schemeClr>
                </a:solidFill>
              </a:rPr>
              <a:t>Niemand</a:t>
            </a:r>
            <a:r>
              <a:rPr lang="en-GB" sz="1950" dirty="0">
                <a:solidFill>
                  <a:schemeClr val="accent5">
                    <a:lumMod val="50000"/>
                  </a:schemeClr>
                </a:solidFill>
              </a:rPr>
              <a:t> </a:t>
            </a:r>
            <a:r>
              <a:rPr lang="en-GB" sz="1950" dirty="0" err="1">
                <a:solidFill>
                  <a:schemeClr val="accent5">
                    <a:lumMod val="50000"/>
                  </a:schemeClr>
                </a:solidFill>
              </a:rPr>
              <a:t>möchte</a:t>
            </a:r>
            <a:r>
              <a:rPr lang="en-GB" sz="1950" dirty="0">
                <a:solidFill>
                  <a:schemeClr val="accent5">
                    <a:lumMod val="50000"/>
                  </a:schemeClr>
                </a:solidFill>
              </a:rPr>
              <a:t> </a:t>
            </a:r>
            <a:r>
              <a:rPr lang="en-GB" sz="1950" dirty="0" err="1">
                <a:solidFill>
                  <a:schemeClr val="accent5">
                    <a:lumMod val="50000"/>
                  </a:schemeClr>
                </a:solidFill>
              </a:rPr>
              <a:t>gerne</a:t>
            </a:r>
            <a:r>
              <a:rPr lang="en-GB" sz="1950" dirty="0">
                <a:solidFill>
                  <a:schemeClr val="accent5">
                    <a:lumMod val="50000"/>
                  </a:schemeClr>
                </a:solidFill>
              </a:rPr>
              <a:t> </a:t>
            </a:r>
            <a:r>
              <a:rPr lang="en-GB" sz="1950" dirty="0" err="1">
                <a:solidFill>
                  <a:schemeClr val="accent5">
                    <a:lumMod val="50000"/>
                  </a:schemeClr>
                </a:solidFill>
              </a:rPr>
              <a:t>sterben</a:t>
            </a:r>
            <a:r>
              <a:rPr lang="en-GB" sz="1950" dirty="0">
                <a:solidFill>
                  <a:schemeClr val="accent5">
                    <a:lumMod val="50000"/>
                  </a:schemeClr>
                </a:solidFill>
              </a:rPr>
              <a:t>, </a:t>
            </a:r>
            <a:r>
              <a:rPr lang="en-GB" sz="1950" dirty="0" err="1">
                <a:solidFill>
                  <a:schemeClr val="accent5">
                    <a:lumMod val="50000"/>
                  </a:schemeClr>
                </a:solidFill>
              </a:rPr>
              <a:t>doch</a:t>
            </a:r>
            <a:r>
              <a:rPr lang="en-GB" sz="1950" dirty="0">
                <a:solidFill>
                  <a:schemeClr val="accent5">
                    <a:lumMod val="50000"/>
                  </a:schemeClr>
                </a:solidFill>
              </a:rPr>
              <a:t> </a:t>
            </a:r>
            <a:r>
              <a:rPr lang="en-GB" sz="1950" dirty="0" err="1">
                <a:solidFill>
                  <a:schemeClr val="accent5">
                    <a:lumMod val="50000"/>
                  </a:schemeClr>
                </a:solidFill>
              </a:rPr>
              <a:t>wir</a:t>
            </a:r>
            <a:r>
              <a:rPr lang="en-GB" sz="1950" dirty="0">
                <a:solidFill>
                  <a:schemeClr val="accent5">
                    <a:lumMod val="50000"/>
                  </a:schemeClr>
                </a:solidFill>
              </a:rPr>
              <a:t> </a:t>
            </a:r>
            <a:r>
              <a:rPr lang="en-GB" sz="1950" dirty="0" err="1">
                <a:solidFill>
                  <a:schemeClr val="accent5">
                    <a:lumMod val="50000"/>
                  </a:schemeClr>
                </a:solidFill>
              </a:rPr>
              <a:t>alle</a:t>
            </a:r>
            <a:r>
              <a:rPr lang="en-GB" sz="1950" dirty="0">
                <a:solidFill>
                  <a:schemeClr val="accent5">
                    <a:lumMod val="50000"/>
                  </a:schemeClr>
                </a:solidFill>
              </a:rPr>
              <a:t> </a:t>
            </a:r>
            <a:r>
              <a:rPr lang="en-GB" sz="1950" dirty="0" err="1">
                <a:solidFill>
                  <a:schemeClr val="accent5">
                    <a:lumMod val="50000"/>
                  </a:schemeClr>
                </a:solidFill>
              </a:rPr>
              <a:t>wünschen</a:t>
            </a:r>
            <a:r>
              <a:rPr lang="en-GB" sz="1950" dirty="0">
                <a:solidFill>
                  <a:schemeClr val="accent5">
                    <a:lumMod val="50000"/>
                  </a:schemeClr>
                </a:solidFill>
              </a:rPr>
              <a:t> </a:t>
            </a:r>
            <a:r>
              <a:rPr lang="en-GB" sz="1950" dirty="0" err="1">
                <a:solidFill>
                  <a:schemeClr val="accent5">
                    <a:lumMod val="50000"/>
                  </a:schemeClr>
                </a:solidFill>
              </a:rPr>
              <a:t>uns</a:t>
            </a:r>
            <a:r>
              <a:rPr lang="en-GB" sz="1950" dirty="0">
                <a:solidFill>
                  <a:schemeClr val="accent5">
                    <a:lumMod val="50000"/>
                  </a:schemeClr>
                </a:solidFill>
              </a:rPr>
              <a:t> </a:t>
            </a:r>
            <a:r>
              <a:rPr lang="en-GB" sz="1950" dirty="0" err="1">
                <a:solidFill>
                  <a:schemeClr val="accent5">
                    <a:lumMod val="50000"/>
                  </a:schemeClr>
                </a:solidFill>
              </a:rPr>
              <a:t>einen</a:t>
            </a:r>
            <a:r>
              <a:rPr lang="en-GB" sz="1950" dirty="0">
                <a:solidFill>
                  <a:schemeClr val="accent5">
                    <a:lumMod val="50000"/>
                  </a:schemeClr>
                </a:solidFill>
              </a:rPr>
              <a:t> </a:t>
            </a:r>
            <a:r>
              <a:rPr lang="en-GB" sz="1950" dirty="0" err="1">
                <a:solidFill>
                  <a:schemeClr val="accent5">
                    <a:lumMod val="50000"/>
                  </a:schemeClr>
                </a:solidFill>
              </a:rPr>
              <a:t>schönen</a:t>
            </a:r>
            <a:r>
              <a:rPr lang="en-GB" sz="1950" dirty="0">
                <a:solidFill>
                  <a:schemeClr val="accent5">
                    <a:lumMod val="50000"/>
                  </a:schemeClr>
                </a:solidFill>
              </a:rPr>
              <a:t> Tod.</a:t>
            </a:r>
            <a:endParaRPr lang="en-GB" sz="1950" dirty="0">
              <a:solidFill>
                <a:schemeClr val="accent5">
                  <a:lumMod val="50000"/>
                </a:schemeClr>
              </a:solidFill>
              <a:cs typeface="Calibri"/>
            </a:endParaRPr>
          </a:p>
          <a:p>
            <a:pPr marL="0" indent="0">
              <a:buNone/>
            </a:pPr>
            <a:r>
              <a:rPr lang="en-GB" dirty="0"/>
              <a:t>F. </a:t>
            </a:r>
            <a:r>
              <a:rPr lang="de-DE" dirty="0"/>
              <a:t>Was würden Sie als einen „guten Tod" für sich selbst oder ein Familienmitglied bezeichnen?</a:t>
            </a:r>
            <a:r>
              <a:rPr lang="en-GB" dirty="0"/>
              <a:t> </a:t>
            </a:r>
          </a:p>
          <a:p>
            <a:pPr marL="0" indent="0">
              <a:buNone/>
            </a:pPr>
            <a:r>
              <a:rPr lang="en-GB" dirty="0"/>
              <a:t>IHRE ANTWORT</a:t>
            </a:r>
          </a:p>
          <a:p>
            <a:pPr marL="0" indent="0">
              <a:buNone/>
            </a:pPr>
            <a:endParaRPr lang="en-GB" dirty="0"/>
          </a:p>
          <a:p>
            <a:pPr marL="0" indent="0">
              <a:buNone/>
            </a:pPr>
            <a:r>
              <a:rPr lang="en-GB" dirty="0"/>
              <a:t>F. </a:t>
            </a:r>
            <a:r>
              <a:rPr lang="de-DE" dirty="0"/>
              <a:t>Glauben Sie, dass Ihre Ansichten denen Ihrer Familie, Ihrer Freund*innen oder Ihrer Arbeitskolleg*innen entsprechen?</a:t>
            </a:r>
            <a:endParaRPr lang="en-GB" dirty="0"/>
          </a:p>
          <a:p>
            <a:pPr marL="0" indent="0">
              <a:buNone/>
            </a:pPr>
            <a:r>
              <a:rPr lang="en-GB" dirty="0"/>
              <a:t>IHRE ANTWORT (</a:t>
            </a:r>
            <a:r>
              <a:rPr lang="de-DE" dirty="0"/>
              <a:t>Erklären Sie, warum Sie glauben, dass dies der Fall ist – oder nicht) </a:t>
            </a:r>
            <a:endParaRPr lang="en-GB" dirty="0"/>
          </a:p>
        </p:txBody>
      </p:sp>
      <p:sp>
        <p:nvSpPr>
          <p:cNvPr id="4" name="Slide Number Placeholder 3">
            <a:extLst>
              <a:ext uri="{FF2B5EF4-FFF2-40B4-BE49-F238E27FC236}">
                <a16:creationId xmlns:a16="http://schemas.microsoft.com/office/drawing/2014/main" xmlns="" id="{926C67B3-F6EE-4213-8D1F-9D38CC622003}"/>
              </a:ext>
            </a:extLst>
          </p:cNvPr>
          <p:cNvSpPr>
            <a:spLocks noGrp="1"/>
          </p:cNvSpPr>
          <p:nvPr>
            <p:ph type="sldNum" sz="quarter" idx="12"/>
          </p:nvPr>
        </p:nvSpPr>
        <p:spPr/>
        <p:txBody>
          <a:bodyPr/>
          <a:lstStyle/>
          <a:p>
            <a:fld id="{C014DD1E-5D91-48A3-AD6D-45FBA980D106}" type="slidenum">
              <a:rPr lang="en-GB" smtClean="0"/>
              <a:t>12</a:t>
            </a:fld>
            <a:endParaRPr lang="en-GB"/>
          </a:p>
        </p:txBody>
      </p:sp>
      <p:pic>
        <p:nvPicPr>
          <p:cNvPr id="5" name="Picture 5">
            <a:extLst>
              <a:ext uri="{FF2B5EF4-FFF2-40B4-BE49-F238E27FC236}">
                <a16:creationId xmlns:a16="http://schemas.microsoft.com/office/drawing/2014/main" xmlns="" id="{C67BF909-672B-49D6-A75F-E9D14E0BAACE}"/>
              </a:ext>
            </a:extLst>
          </p:cNvPr>
          <p:cNvPicPr>
            <a:picLocks noChangeAspect="1"/>
          </p:cNvPicPr>
          <p:nvPr/>
        </p:nvPicPr>
        <p:blipFill>
          <a:blip r:embed="rId2"/>
          <a:stretch>
            <a:fillRect/>
          </a:stretch>
        </p:blipFill>
        <p:spPr>
          <a:xfrm>
            <a:off x="10928995" y="5573177"/>
            <a:ext cx="896190" cy="846612"/>
          </a:xfrm>
          <a:prstGeom prst="rect">
            <a:avLst/>
          </a:prstGeom>
        </p:spPr>
      </p:pic>
    </p:spTree>
    <p:extLst>
      <p:ext uri="{BB962C8B-B14F-4D97-AF65-F5344CB8AC3E}">
        <p14:creationId xmlns:p14="http://schemas.microsoft.com/office/powerpoint/2010/main" val="203386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9B3C7-4404-472A-9E6D-D014BC6CF70D}"/>
              </a:ext>
            </a:extLst>
          </p:cNvPr>
          <p:cNvSpPr>
            <a:spLocks noGrp="1"/>
          </p:cNvSpPr>
          <p:nvPr>
            <p:ph type="title"/>
          </p:nvPr>
        </p:nvSpPr>
        <p:spPr/>
        <p:txBody>
          <a:bodyPr/>
          <a:lstStyle/>
          <a:p>
            <a:r>
              <a:rPr lang="de-DE" dirty="0"/>
              <a:t>Das Sterben bejahende oder leugnende/verleugnende Kulturen</a:t>
            </a:r>
            <a:endParaRPr lang="en-GB" dirty="0"/>
          </a:p>
        </p:txBody>
      </p:sp>
      <p:graphicFrame>
        <p:nvGraphicFramePr>
          <p:cNvPr id="6" name="Content Placeholder 2">
            <a:extLst>
              <a:ext uri="{FF2B5EF4-FFF2-40B4-BE49-F238E27FC236}">
                <a16:creationId xmlns:a16="http://schemas.microsoft.com/office/drawing/2014/main" xmlns="" id="{7886552F-471D-472E-ABE5-6F4060A681B5}"/>
              </a:ext>
            </a:extLst>
          </p:cNvPr>
          <p:cNvGraphicFramePr>
            <a:graphicFrameLocks noGrp="1"/>
          </p:cNvGraphicFramePr>
          <p:nvPr>
            <p:ph idx="1"/>
          </p:nvPr>
        </p:nvGraphicFramePr>
        <p:xfrm>
          <a:off x="1371243" y="228600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64451672-4F48-4A1C-A0FE-124AA83D7C30}"/>
              </a:ext>
            </a:extLst>
          </p:cNvPr>
          <p:cNvSpPr>
            <a:spLocks noGrp="1"/>
          </p:cNvSpPr>
          <p:nvPr>
            <p:ph type="sldNum" sz="quarter" idx="12"/>
          </p:nvPr>
        </p:nvSpPr>
        <p:spPr/>
        <p:txBody>
          <a:bodyPr/>
          <a:lstStyle/>
          <a:p>
            <a:fld id="{C014DD1E-5D91-48A3-AD6D-45FBA980D106}" type="slidenum">
              <a:rPr lang="en-GB" smtClean="0"/>
              <a:t>13</a:t>
            </a:fld>
            <a:endParaRPr lang="en-GB"/>
          </a:p>
        </p:txBody>
      </p:sp>
    </p:spTree>
    <p:extLst>
      <p:ext uri="{BB962C8B-B14F-4D97-AF65-F5344CB8AC3E}">
        <p14:creationId xmlns:p14="http://schemas.microsoft.com/office/powerpoint/2010/main" val="73630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C3833A-5D42-4AB5-818A-672B2AF944D8}"/>
              </a:ext>
            </a:extLst>
          </p:cNvPr>
          <p:cNvSpPr>
            <a:spLocks noGrp="1"/>
          </p:cNvSpPr>
          <p:nvPr>
            <p:ph type="title"/>
          </p:nvPr>
        </p:nvSpPr>
        <p:spPr>
          <a:xfrm>
            <a:off x="1390287" y="685800"/>
            <a:ext cx="9884376" cy="1485900"/>
          </a:xfrm>
        </p:spPr>
        <p:txBody>
          <a:bodyPr>
            <a:normAutofit/>
          </a:bodyPr>
          <a:lstStyle/>
          <a:p>
            <a:r>
              <a:rPr lang="en-GB" dirty="0" err="1"/>
              <a:t>Sterben</a:t>
            </a:r>
            <a:r>
              <a:rPr lang="en-GB" dirty="0"/>
              <a:t> </a:t>
            </a:r>
            <a:r>
              <a:rPr lang="en-GB" dirty="0" err="1"/>
              <a:t>bejahende</a:t>
            </a:r>
            <a:r>
              <a:rPr lang="en-GB" dirty="0"/>
              <a:t> </a:t>
            </a:r>
            <a:r>
              <a:rPr lang="en-GB" dirty="0" err="1"/>
              <a:t>Kulturen</a:t>
            </a:r>
            <a:endParaRPr lang="en-GB" dirty="0"/>
          </a:p>
        </p:txBody>
      </p:sp>
      <p:sp>
        <p:nvSpPr>
          <p:cNvPr id="3" name="Content Placeholder 2">
            <a:extLst>
              <a:ext uri="{FF2B5EF4-FFF2-40B4-BE49-F238E27FC236}">
                <a16:creationId xmlns:a16="http://schemas.microsoft.com/office/drawing/2014/main" xmlns="" id="{E3C6C3E2-0B88-44BB-B9A9-F8B42B3BF29E}"/>
              </a:ext>
            </a:extLst>
          </p:cNvPr>
          <p:cNvSpPr>
            <a:spLocks noGrp="1"/>
          </p:cNvSpPr>
          <p:nvPr>
            <p:ph idx="1"/>
          </p:nvPr>
        </p:nvSpPr>
        <p:spPr>
          <a:xfrm>
            <a:off x="1390286" y="2286000"/>
            <a:ext cx="6175168" cy="3581400"/>
          </a:xfrm>
        </p:spPr>
        <p:txBody>
          <a:bodyPr>
            <a:normAutofit/>
          </a:bodyPr>
          <a:lstStyle/>
          <a:p>
            <a:r>
              <a:rPr lang="de-DE" dirty="0"/>
              <a:t>In einigen Kulturen wird der Tod eher als unvermeidlich akzeptiert.</a:t>
            </a:r>
          </a:p>
          <a:p>
            <a:r>
              <a:rPr lang="de-DE" dirty="0"/>
              <a:t>Sie betrachten ihn als einen bloßen Übergang von einem Zustand in einen anderen.</a:t>
            </a:r>
          </a:p>
          <a:p>
            <a:r>
              <a:rPr lang="de-DE" dirty="0"/>
              <a:t>Der effektivste Weg, den Tod zu besiegen, ist, ihn zu akzeptieren.</a:t>
            </a:r>
            <a:endParaRPr lang="en-GB" dirty="0"/>
          </a:p>
        </p:txBody>
      </p:sp>
      <p:pic>
        <p:nvPicPr>
          <p:cNvPr id="5" name="Picture 4">
            <a:extLst>
              <a:ext uri="{FF2B5EF4-FFF2-40B4-BE49-F238E27FC236}">
                <a16:creationId xmlns:a16="http://schemas.microsoft.com/office/drawing/2014/main" xmlns="" id="{5EA94D95-5476-4D51-BABF-CB58C797FD53}"/>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aintStrokes/>
                    </a14:imgEffect>
                  </a14:imgLayer>
                </a14:imgProps>
              </a:ext>
            </a:extLst>
          </a:blip>
          <a:srcRect r="-2" b="19018"/>
          <a:stretch/>
        </p:blipFill>
        <p:spPr>
          <a:xfrm>
            <a:off x="8059337" y="2401556"/>
            <a:ext cx="3210659" cy="3466681"/>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xmlns="" id="{6856EC74-7370-4979-9254-595B9BDA917E}"/>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14</a:t>
            </a:fld>
            <a:endParaRPr lang="en-GB"/>
          </a:p>
        </p:txBody>
      </p:sp>
      <p:sp>
        <p:nvSpPr>
          <p:cNvPr id="6" name="TextBox 5">
            <a:extLst>
              <a:ext uri="{FF2B5EF4-FFF2-40B4-BE49-F238E27FC236}">
                <a16:creationId xmlns:a16="http://schemas.microsoft.com/office/drawing/2014/main" xmlns="" id="{341EB75E-51C3-4870-9C2D-D3130918A718}"/>
              </a:ext>
            </a:extLst>
          </p:cNvPr>
          <p:cNvSpPr txBox="1"/>
          <p:nvPr/>
        </p:nvSpPr>
        <p:spPr>
          <a:xfrm>
            <a:off x="9353550" y="5895975"/>
            <a:ext cx="2141462" cy="230832"/>
          </a:xfrm>
          <a:prstGeom prst="rect">
            <a:avLst/>
          </a:prstGeom>
          <a:noFill/>
        </p:spPr>
        <p:txBody>
          <a:bodyPr wrap="square">
            <a:spAutoFit/>
          </a:bodyPr>
          <a:lstStyle/>
          <a:p>
            <a:r>
              <a:rPr lang="en-GB" sz="900" dirty="0"/>
              <a:t>https://www.pexels.com/search/free/</a:t>
            </a:r>
          </a:p>
        </p:txBody>
      </p:sp>
    </p:spTree>
    <p:extLst>
      <p:ext uri="{BB962C8B-B14F-4D97-AF65-F5344CB8AC3E}">
        <p14:creationId xmlns:p14="http://schemas.microsoft.com/office/powerpoint/2010/main" val="344294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F66CE5-FD66-48B7-A27D-438BA794979F}"/>
              </a:ext>
            </a:extLst>
          </p:cNvPr>
          <p:cNvSpPr>
            <a:spLocks noGrp="1"/>
          </p:cNvSpPr>
          <p:nvPr>
            <p:ph type="title"/>
          </p:nvPr>
        </p:nvSpPr>
        <p:spPr>
          <a:xfrm>
            <a:off x="1390287" y="685800"/>
            <a:ext cx="9884376" cy="1485900"/>
          </a:xfrm>
        </p:spPr>
        <p:txBody>
          <a:bodyPr>
            <a:normAutofit/>
          </a:bodyPr>
          <a:lstStyle/>
          <a:p>
            <a:r>
              <a:rPr lang="en-GB" dirty="0" err="1"/>
              <a:t>Sterben</a:t>
            </a:r>
            <a:r>
              <a:rPr lang="en-GB" dirty="0"/>
              <a:t> </a:t>
            </a:r>
            <a:r>
              <a:rPr lang="en-GB" dirty="0" err="1"/>
              <a:t>verdrängende</a:t>
            </a:r>
            <a:r>
              <a:rPr lang="en-GB" dirty="0"/>
              <a:t>/</a:t>
            </a:r>
            <a:r>
              <a:rPr lang="en-GB" dirty="0" err="1"/>
              <a:t>verleugnende</a:t>
            </a:r>
            <a:r>
              <a:rPr lang="en-GB" dirty="0"/>
              <a:t> </a:t>
            </a:r>
            <a:r>
              <a:rPr lang="en-GB" dirty="0" err="1"/>
              <a:t>Kulturen</a:t>
            </a:r>
            <a:endParaRPr lang="en-GB" dirty="0"/>
          </a:p>
        </p:txBody>
      </p:sp>
      <p:sp>
        <p:nvSpPr>
          <p:cNvPr id="3" name="Content Placeholder 2">
            <a:extLst>
              <a:ext uri="{FF2B5EF4-FFF2-40B4-BE49-F238E27FC236}">
                <a16:creationId xmlns:a16="http://schemas.microsoft.com/office/drawing/2014/main" xmlns="" id="{704F5E6C-1FAA-4C77-8EC0-A303DEFE3B48}"/>
              </a:ext>
            </a:extLst>
          </p:cNvPr>
          <p:cNvSpPr>
            <a:spLocks noGrp="1"/>
          </p:cNvSpPr>
          <p:nvPr>
            <p:ph idx="1"/>
          </p:nvPr>
        </p:nvSpPr>
        <p:spPr>
          <a:xfrm>
            <a:off x="1390286" y="2286000"/>
            <a:ext cx="6175168" cy="3581400"/>
          </a:xfrm>
        </p:spPr>
        <p:txBody>
          <a:bodyPr>
            <a:normAutofit/>
          </a:bodyPr>
          <a:lstStyle/>
          <a:p>
            <a:r>
              <a:rPr lang="de-DE" dirty="0"/>
              <a:t>Man verwendet Begriffe, um das Sterben zu beschreiben, wie z. B. „von uns gehen", um das Wort „sterben" zu vermeiden. </a:t>
            </a:r>
          </a:p>
          <a:p>
            <a:r>
              <a:rPr lang="de-DE" dirty="0"/>
              <a:t>Man spricht vom "Kampf gegen eine Krankheit". </a:t>
            </a:r>
          </a:p>
          <a:p>
            <a:r>
              <a:rPr lang="de-DE" dirty="0"/>
              <a:t>Man setzt den Tod des Körpers mit dem Tod des Selbst gleich.</a:t>
            </a:r>
          </a:p>
          <a:p>
            <a:pPr marL="0" indent="0">
              <a:buNone/>
            </a:pPr>
            <a:endParaRPr lang="en-GB" dirty="0"/>
          </a:p>
        </p:txBody>
      </p:sp>
      <p:pic>
        <p:nvPicPr>
          <p:cNvPr id="5" name="Picture 4">
            <a:extLst>
              <a:ext uri="{FF2B5EF4-FFF2-40B4-BE49-F238E27FC236}">
                <a16:creationId xmlns:a16="http://schemas.microsoft.com/office/drawing/2014/main" xmlns="" id="{2992CE94-DD22-4666-A9BA-BB4F396005D7}"/>
              </a:ext>
            </a:extLst>
          </p:cNvPr>
          <p:cNvPicPr>
            <a:picLocks noChangeAspect="1"/>
          </p:cNvPicPr>
          <p:nvPr/>
        </p:nvPicPr>
        <p:blipFill rotWithShape="1">
          <a:blip r:embed="rId2"/>
          <a:srcRect r="-5" b="119"/>
          <a:stretch/>
        </p:blipFill>
        <p:spPr>
          <a:xfrm>
            <a:off x="8059337" y="2401556"/>
            <a:ext cx="3210659" cy="3466681"/>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xmlns="" id="{A24B9A8E-A27E-4006-BD89-C4747A340E6D}"/>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15</a:t>
            </a:fld>
            <a:endParaRPr lang="en-GB"/>
          </a:p>
        </p:txBody>
      </p:sp>
      <p:pic>
        <p:nvPicPr>
          <p:cNvPr id="6" name="Picture 5">
            <a:extLst>
              <a:ext uri="{FF2B5EF4-FFF2-40B4-BE49-F238E27FC236}">
                <a16:creationId xmlns:a16="http://schemas.microsoft.com/office/drawing/2014/main" xmlns="" id="{F1696B33-FDB2-471A-87A1-5CE26B586837}"/>
              </a:ext>
            </a:extLst>
          </p:cNvPr>
          <p:cNvPicPr>
            <a:picLocks noChangeAspect="1"/>
          </p:cNvPicPr>
          <p:nvPr/>
        </p:nvPicPr>
        <p:blipFill>
          <a:blip r:embed="rId3"/>
          <a:stretch>
            <a:fillRect/>
          </a:stretch>
        </p:blipFill>
        <p:spPr>
          <a:xfrm>
            <a:off x="9334772" y="5927958"/>
            <a:ext cx="2145978" cy="262151"/>
          </a:xfrm>
          <a:prstGeom prst="rect">
            <a:avLst/>
          </a:prstGeom>
        </p:spPr>
      </p:pic>
    </p:spTree>
    <p:extLst>
      <p:ext uri="{BB962C8B-B14F-4D97-AF65-F5344CB8AC3E}">
        <p14:creationId xmlns:p14="http://schemas.microsoft.com/office/powerpoint/2010/main" val="126804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4A2A2-5259-4984-8D40-08F13A7249AD}"/>
              </a:ext>
            </a:extLst>
          </p:cNvPr>
          <p:cNvSpPr>
            <a:spLocks noGrp="1"/>
          </p:cNvSpPr>
          <p:nvPr>
            <p:ph type="title"/>
          </p:nvPr>
        </p:nvSpPr>
        <p:spPr>
          <a:xfrm>
            <a:off x="1371243" y="685800"/>
            <a:ext cx="9598700" cy="726976"/>
          </a:xfrm>
        </p:spPr>
        <p:txBody>
          <a:bodyPr>
            <a:normAutofit/>
          </a:bodyPr>
          <a:lstStyle/>
          <a:p>
            <a:r>
              <a:rPr lang="en-GB" dirty="0" err="1"/>
              <a:t>Ihre</a:t>
            </a:r>
            <a:r>
              <a:rPr lang="en-GB" dirty="0"/>
              <a:t> </a:t>
            </a:r>
            <a:r>
              <a:rPr lang="en-GB" dirty="0" err="1"/>
              <a:t>kulturell</a:t>
            </a:r>
            <a:r>
              <a:rPr lang="en-GB" dirty="0"/>
              <a:t> </a:t>
            </a:r>
            <a:r>
              <a:rPr lang="en-GB" dirty="0" err="1"/>
              <a:t>geprägte</a:t>
            </a:r>
            <a:r>
              <a:rPr lang="en-GB" dirty="0"/>
              <a:t> </a:t>
            </a:r>
            <a:r>
              <a:rPr lang="en-GB" dirty="0" err="1"/>
              <a:t>Einstellung</a:t>
            </a:r>
            <a:endParaRPr lang="en-GB" dirty="0"/>
          </a:p>
        </p:txBody>
      </p:sp>
      <p:sp>
        <p:nvSpPr>
          <p:cNvPr id="3" name="Content Placeholder 2">
            <a:extLst>
              <a:ext uri="{FF2B5EF4-FFF2-40B4-BE49-F238E27FC236}">
                <a16:creationId xmlns:a16="http://schemas.microsoft.com/office/drawing/2014/main" xmlns="" id="{404E63F1-9A78-48A8-B367-9DC7D00A59B4}"/>
              </a:ext>
            </a:extLst>
          </p:cNvPr>
          <p:cNvSpPr>
            <a:spLocks noGrp="1"/>
          </p:cNvSpPr>
          <p:nvPr>
            <p:ph idx="1"/>
          </p:nvPr>
        </p:nvSpPr>
        <p:spPr>
          <a:xfrm>
            <a:off x="1485900" y="1638300"/>
            <a:ext cx="9598700" cy="3581400"/>
          </a:xfrm>
        </p:spPr>
        <p:txBody>
          <a:bodyPr>
            <a:normAutofit fontScale="85000" lnSpcReduction="20000"/>
          </a:bodyPr>
          <a:lstStyle/>
          <a:p>
            <a:pPr marL="0" indent="0">
              <a:buNone/>
            </a:pPr>
            <a:r>
              <a:rPr lang="de-DE" dirty="0"/>
              <a:t>Kreuzen Sie die Aussagen an, die Ihrer Meinung nach am ehesten darauf zutreffen, wie Sie über den Tod denken.</a:t>
            </a:r>
          </a:p>
          <a:p>
            <a:pPr marL="457200" indent="-457200">
              <a:buFont typeface="+mj-lt"/>
              <a:buAutoNum type="alphaLcParenR"/>
            </a:pPr>
            <a:r>
              <a:rPr lang="de-DE" dirty="0"/>
              <a:t>Ich sehe den Tod als etwas, das man fürchten muss. </a:t>
            </a:r>
          </a:p>
          <a:p>
            <a:pPr marL="457200" indent="-457200">
              <a:buFont typeface="+mj-lt"/>
              <a:buAutoNum type="alphaLcParenR"/>
            </a:pPr>
            <a:r>
              <a:rPr lang="de-DE" dirty="0"/>
              <a:t>Ich akzeptiere den Tod als Schicksal, das jeden ereilen wird.</a:t>
            </a:r>
          </a:p>
          <a:p>
            <a:pPr marL="457200" indent="-457200">
              <a:buFont typeface="+mj-lt"/>
              <a:buAutoNum type="alphaLcParenR"/>
            </a:pPr>
            <a:r>
              <a:rPr lang="de-DE" dirty="0"/>
              <a:t>Ich glaube an ein Leben nach dem Tod, das den Tod weniger beängstigend macht. </a:t>
            </a:r>
          </a:p>
          <a:p>
            <a:pPr marL="457200" indent="-457200">
              <a:buFont typeface="+mj-lt"/>
              <a:buAutoNum type="alphaLcParenR"/>
            </a:pPr>
            <a:r>
              <a:rPr lang="de-DE" dirty="0"/>
              <a:t>Ich sehe den Tod als einen Übergang von einem Zustand in einen anderen. </a:t>
            </a:r>
          </a:p>
          <a:p>
            <a:pPr marL="457200" indent="-457200">
              <a:buFont typeface="+mj-lt"/>
              <a:buAutoNum type="alphaLcParenR"/>
            </a:pPr>
            <a:r>
              <a:rPr lang="de-DE" dirty="0"/>
              <a:t>Ich glaube nicht an ein Leben nach dem Tod, also glaube ich, dass der Tod endgültig ist.</a:t>
            </a:r>
          </a:p>
          <a:p>
            <a:pPr marL="457200" indent="-457200">
              <a:buFont typeface="+mj-lt"/>
              <a:buAutoNum type="alphaLcParenR"/>
            </a:pPr>
            <a:r>
              <a:rPr lang="de-DE" dirty="0"/>
              <a:t>Der Tod ist ein privates Ereignis, das nur die engsten Angehörigen betrifft. </a:t>
            </a:r>
          </a:p>
          <a:p>
            <a:pPr marL="457200" indent="-457200">
              <a:buFont typeface="+mj-lt"/>
              <a:buAutoNum type="alphaLcParenR"/>
            </a:pPr>
            <a:r>
              <a:rPr lang="de-DE" dirty="0"/>
              <a:t>Für mich ist der Tod etwas, das den größeren Kreis der Familie, der Freunde und der Gemeinschaft betrifft. </a:t>
            </a:r>
          </a:p>
          <a:p>
            <a:pPr marL="457200" indent="-457200">
              <a:buFont typeface="+mj-lt"/>
              <a:buAutoNum type="alphaLcParenR"/>
            </a:pPr>
            <a:r>
              <a:rPr lang="de-DE" dirty="0"/>
              <a:t>Wenn jemand stirbt, sage ich am ehesten, dass er oder sie „gegangen" oder „von uns gegangen" ist.</a:t>
            </a:r>
          </a:p>
          <a:p>
            <a:pPr marL="0" indent="0">
              <a:buNone/>
            </a:pPr>
            <a:endParaRPr lang="de-DE" dirty="0"/>
          </a:p>
          <a:p>
            <a:pPr marL="0" indent="0">
              <a:buNone/>
            </a:pPr>
            <a:endParaRPr lang="de-DE" dirty="0"/>
          </a:p>
          <a:p>
            <a:endParaRPr lang="en-GB" dirty="0"/>
          </a:p>
        </p:txBody>
      </p:sp>
      <p:sp>
        <p:nvSpPr>
          <p:cNvPr id="4" name="Slide Number Placeholder 3">
            <a:extLst>
              <a:ext uri="{FF2B5EF4-FFF2-40B4-BE49-F238E27FC236}">
                <a16:creationId xmlns:a16="http://schemas.microsoft.com/office/drawing/2014/main" xmlns="" id="{1DD5CBAC-D115-4753-9C0C-3D06C00FB445}"/>
              </a:ext>
            </a:extLst>
          </p:cNvPr>
          <p:cNvSpPr>
            <a:spLocks noGrp="1"/>
          </p:cNvSpPr>
          <p:nvPr>
            <p:ph type="sldNum" sz="quarter" idx="12"/>
          </p:nvPr>
        </p:nvSpPr>
        <p:spPr/>
        <p:txBody>
          <a:bodyPr/>
          <a:lstStyle/>
          <a:p>
            <a:fld id="{C014DD1E-5D91-48A3-AD6D-45FBA980D106}" type="slidenum">
              <a:rPr lang="en-GB" smtClean="0"/>
              <a:t>16</a:t>
            </a:fld>
            <a:endParaRPr lang="en-GB"/>
          </a:p>
        </p:txBody>
      </p:sp>
      <p:pic>
        <p:nvPicPr>
          <p:cNvPr id="5" name="Picture 4">
            <a:extLst>
              <a:ext uri="{FF2B5EF4-FFF2-40B4-BE49-F238E27FC236}">
                <a16:creationId xmlns:a16="http://schemas.microsoft.com/office/drawing/2014/main" xmlns="" id="{AF59BBEF-2045-4DAF-BD84-DDE17B05A77D}"/>
              </a:ext>
            </a:extLst>
          </p:cNvPr>
          <p:cNvPicPr>
            <a:picLocks noChangeAspect="1"/>
          </p:cNvPicPr>
          <p:nvPr/>
        </p:nvPicPr>
        <p:blipFill>
          <a:blip r:embed="rId2"/>
          <a:stretch>
            <a:fillRect/>
          </a:stretch>
        </p:blipFill>
        <p:spPr>
          <a:xfrm>
            <a:off x="10702924" y="5427955"/>
            <a:ext cx="896190" cy="829128"/>
          </a:xfrm>
          <a:prstGeom prst="rect">
            <a:avLst/>
          </a:prstGeom>
        </p:spPr>
      </p:pic>
    </p:spTree>
    <p:extLst>
      <p:ext uri="{BB962C8B-B14F-4D97-AF65-F5344CB8AC3E}">
        <p14:creationId xmlns:p14="http://schemas.microsoft.com/office/powerpoint/2010/main" val="308161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E65F58-E210-46AA-9509-93FFD9570771}"/>
              </a:ext>
            </a:extLst>
          </p:cNvPr>
          <p:cNvSpPr>
            <a:spLocks noGrp="1"/>
          </p:cNvSpPr>
          <p:nvPr>
            <p:ph type="title"/>
          </p:nvPr>
        </p:nvSpPr>
        <p:spPr>
          <a:xfrm>
            <a:off x="1390287" y="685800"/>
            <a:ext cx="9884376" cy="1485900"/>
          </a:xfrm>
        </p:spPr>
        <p:txBody>
          <a:bodyPr>
            <a:normAutofit/>
          </a:bodyPr>
          <a:lstStyle/>
          <a:p>
            <a:r>
              <a:rPr lang="en-GB" dirty="0" err="1"/>
              <a:t>Zusammenfassung</a:t>
            </a:r>
            <a:endParaRPr lang="en-GB" dirty="0"/>
          </a:p>
        </p:txBody>
      </p:sp>
      <p:sp>
        <p:nvSpPr>
          <p:cNvPr id="3" name="Content Placeholder 2">
            <a:extLst>
              <a:ext uri="{FF2B5EF4-FFF2-40B4-BE49-F238E27FC236}">
                <a16:creationId xmlns:a16="http://schemas.microsoft.com/office/drawing/2014/main" xmlns="" id="{C5A9729B-9665-437D-BC9C-DEFE275BB251}"/>
              </a:ext>
            </a:extLst>
          </p:cNvPr>
          <p:cNvSpPr>
            <a:spLocks noGrp="1"/>
          </p:cNvSpPr>
          <p:nvPr>
            <p:ph idx="1"/>
          </p:nvPr>
        </p:nvSpPr>
        <p:spPr>
          <a:xfrm>
            <a:off x="1390286" y="2286000"/>
            <a:ext cx="10032718" cy="3581400"/>
          </a:xfrm>
        </p:spPr>
        <p:txBody>
          <a:bodyPr>
            <a:normAutofit/>
          </a:bodyPr>
          <a:lstStyle/>
          <a:p>
            <a:pPr marL="0" indent="0">
              <a:buNone/>
            </a:pPr>
            <a:r>
              <a:rPr lang="de-DE" i="1" dirty="0"/>
              <a:t>Verschiedene Kulturen haben ihre eigenen Vorstellungen davon, wie der Tod am besten eintreten sollte, was akzeptabel ist und was ein guter Tod ist.</a:t>
            </a:r>
          </a:p>
          <a:p>
            <a:pPr marL="0" indent="0">
              <a:buNone/>
            </a:pPr>
            <a:r>
              <a:rPr lang="de-DE" i="1" dirty="0"/>
              <a:t>Dies könnte jeder dieser Fälle sein: </a:t>
            </a:r>
          </a:p>
          <a:p>
            <a:r>
              <a:rPr lang="de-DE" i="1" dirty="0"/>
              <a:t>Nicht-dramatisch, diszipliniert und mit wenig Emotionen. </a:t>
            </a:r>
          </a:p>
          <a:p>
            <a:r>
              <a:rPr lang="de-DE" i="1" dirty="0"/>
              <a:t>Wenn der/die Sterbende genügend Zeit hatte, um unerledigte Aufgaben zu erledigen. </a:t>
            </a:r>
          </a:p>
          <a:p>
            <a:r>
              <a:rPr lang="de-DE" i="1" dirty="0"/>
              <a:t>Wenn die Person in der Lage ist, zu Hause im Kreise ihrer Familie und ihrer Lieben zu sterben. </a:t>
            </a:r>
          </a:p>
        </p:txBody>
      </p:sp>
      <p:sp>
        <p:nvSpPr>
          <p:cNvPr id="4" name="Slide Number Placeholder 3">
            <a:extLst>
              <a:ext uri="{FF2B5EF4-FFF2-40B4-BE49-F238E27FC236}">
                <a16:creationId xmlns:a16="http://schemas.microsoft.com/office/drawing/2014/main" xmlns="" id="{29F4E664-EE66-464F-8C4A-E12858F34EE3}"/>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17</a:t>
            </a:fld>
            <a:endParaRPr lang="en-GB"/>
          </a:p>
        </p:txBody>
      </p:sp>
    </p:spTree>
    <p:extLst>
      <p:ext uri="{BB962C8B-B14F-4D97-AF65-F5344CB8AC3E}">
        <p14:creationId xmlns:p14="http://schemas.microsoft.com/office/powerpoint/2010/main" val="124472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BB4F86-E8CB-4D36-B1CA-E0889A62B4D0}"/>
              </a:ext>
            </a:extLst>
          </p:cNvPr>
          <p:cNvSpPr>
            <a:spLocks noGrp="1"/>
          </p:cNvSpPr>
          <p:nvPr>
            <p:ph type="title"/>
          </p:nvPr>
        </p:nvSpPr>
        <p:spPr/>
        <p:txBody>
          <a:bodyPr>
            <a:normAutofit/>
          </a:bodyPr>
          <a:lstStyle/>
          <a:p>
            <a:pPr algn="ctr"/>
            <a:r>
              <a:rPr lang="en-GB" sz="5400" dirty="0" err="1"/>
              <a:t>ÜberganGsriten</a:t>
            </a:r>
            <a:endParaRPr lang="en-GB" sz="5400" dirty="0"/>
          </a:p>
        </p:txBody>
      </p:sp>
      <p:sp>
        <p:nvSpPr>
          <p:cNvPr id="4" name="Slide Number Placeholder 3">
            <a:extLst>
              <a:ext uri="{FF2B5EF4-FFF2-40B4-BE49-F238E27FC236}">
                <a16:creationId xmlns:a16="http://schemas.microsoft.com/office/drawing/2014/main" xmlns="" id="{30CEDE09-2122-4C02-AAF7-395DA0A08723}"/>
              </a:ext>
            </a:extLst>
          </p:cNvPr>
          <p:cNvSpPr>
            <a:spLocks noGrp="1"/>
          </p:cNvSpPr>
          <p:nvPr>
            <p:ph type="sldNum" sz="quarter" idx="12"/>
          </p:nvPr>
        </p:nvSpPr>
        <p:spPr/>
        <p:txBody>
          <a:bodyPr/>
          <a:lstStyle/>
          <a:p>
            <a:fld id="{C014DD1E-5D91-48A3-AD6D-45FBA980D106}" type="slidenum">
              <a:rPr lang="en-GB" smtClean="0"/>
              <a:t>18</a:t>
            </a:fld>
            <a:endParaRPr lang="en-GB"/>
          </a:p>
        </p:txBody>
      </p:sp>
    </p:spTree>
    <p:extLst>
      <p:ext uri="{BB962C8B-B14F-4D97-AF65-F5344CB8AC3E}">
        <p14:creationId xmlns:p14="http://schemas.microsoft.com/office/powerpoint/2010/main" val="1379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38469" y="321154"/>
            <a:ext cx="9598700" cy="1163630"/>
          </a:xfrm>
        </p:spPr>
        <p:txBody>
          <a:bodyPr/>
          <a:lstStyle/>
          <a:p>
            <a:pPr algn="ctr"/>
            <a:r>
              <a:rPr lang="da-DK" dirty="0"/>
              <a:t>Rituale</a:t>
            </a:r>
          </a:p>
        </p:txBody>
      </p:sp>
      <p:sp>
        <p:nvSpPr>
          <p:cNvPr id="5" name="Pladsholder til indhold 4"/>
          <p:cNvSpPr>
            <a:spLocks noGrp="1"/>
          </p:cNvSpPr>
          <p:nvPr>
            <p:ph sz="half" idx="1"/>
          </p:nvPr>
        </p:nvSpPr>
        <p:spPr>
          <a:xfrm>
            <a:off x="1371243" y="1628800"/>
            <a:ext cx="4446628" cy="4238601"/>
          </a:xfrm>
        </p:spPr>
        <p:txBody>
          <a:bodyPr>
            <a:normAutofit/>
          </a:bodyPr>
          <a:lstStyle/>
          <a:p>
            <a:endParaRPr lang="en-GB" dirty="0"/>
          </a:p>
          <a:p>
            <a:r>
              <a:rPr lang="de-DE" dirty="0"/>
              <a:t>Einige Rituale markieren Übergänge - jemand oder etwas geht von einem Zustand oder Status in einen anderen über, z. B. ein Wechsel des Alters oder des sozialen Status (z. B. Geburt, Pubertät, Heirat, Witwenschaft und Tod) </a:t>
            </a:r>
          </a:p>
          <a:p>
            <a:r>
              <a:rPr lang="de-DE" dirty="0"/>
              <a:t>1909 führte der französische Ethnograf Arnold Van </a:t>
            </a:r>
            <a:r>
              <a:rPr lang="de-DE" dirty="0" err="1"/>
              <a:t>Gennep</a:t>
            </a:r>
            <a:r>
              <a:rPr lang="de-DE" dirty="0"/>
              <a:t> das Konzept des "rite de </a:t>
            </a:r>
            <a:r>
              <a:rPr lang="de-DE" dirty="0" err="1"/>
              <a:t>passage</a:t>
            </a:r>
            <a:r>
              <a:rPr lang="de-DE" dirty="0"/>
              <a:t>" oder "Übergangsriten" ein</a:t>
            </a:r>
          </a:p>
          <a:p>
            <a:endParaRPr lang="da-DK"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8" name="Pladsholder til indhold 7"/>
          <p:cNvPicPr>
            <a:picLocks noGrp="1" noChangeAspect="1"/>
          </p:cNvPicPr>
          <p:nvPr>
            <p:ph sz="half" idx="2"/>
          </p:nvPr>
        </p:nvPicPr>
        <p:blipFill>
          <a:blip r:embed="rId2"/>
          <a:stretch>
            <a:fillRect/>
          </a:stretch>
        </p:blipFill>
        <p:spPr>
          <a:xfrm>
            <a:off x="6670476" y="2171700"/>
            <a:ext cx="4496124" cy="3417539"/>
          </a:xfrm>
          <a:prstGeom prst="rect">
            <a:avLst/>
          </a:prstGeom>
        </p:spPr>
      </p:pic>
      <p:sp>
        <p:nvSpPr>
          <p:cNvPr id="9" name="Tekstfelt 8"/>
          <p:cNvSpPr txBox="1"/>
          <p:nvPr/>
        </p:nvSpPr>
        <p:spPr>
          <a:xfrm>
            <a:off x="8830716" y="5589239"/>
            <a:ext cx="2376264"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2060"/>
                </a:solidFill>
                <a:effectLst/>
                <a:uLnTx/>
                <a:uFillTx/>
                <a:latin typeface="Calibri"/>
                <a:ea typeface="+mn-ea"/>
                <a:cs typeface="+mn-cs"/>
              </a:rPr>
              <a:t>Buddhistisches Sterberitual (dying.lovetoknow.com</a:t>
            </a:r>
            <a:r>
              <a:rPr kumimoji="0" lang="da-DK" sz="9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54989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82" y="548680"/>
            <a:ext cx="9598700" cy="1485900"/>
          </a:xfrm>
        </p:spPr>
        <p:txBody>
          <a:bodyPr/>
          <a:lstStyle/>
          <a:p>
            <a:r>
              <a:rPr lang="en-GB" dirty="0" err="1"/>
              <a:t>Lernergebnisse</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solidFill>
                  <a:srgbClr val="004680"/>
                </a:solidFill>
              </a:rPr>
              <a:t>Am </a:t>
            </a:r>
            <a:r>
              <a:rPr lang="en-GB" dirty="0" err="1">
                <a:solidFill>
                  <a:srgbClr val="004680"/>
                </a:solidFill>
              </a:rPr>
              <a:t>Ende</a:t>
            </a:r>
            <a:r>
              <a:rPr lang="en-GB" dirty="0">
                <a:solidFill>
                  <a:srgbClr val="004680"/>
                </a:solidFill>
              </a:rPr>
              <a:t> </a:t>
            </a:r>
            <a:r>
              <a:rPr lang="en-GB" dirty="0" err="1">
                <a:solidFill>
                  <a:srgbClr val="004680"/>
                </a:solidFill>
              </a:rPr>
              <a:t>dieser</a:t>
            </a:r>
            <a:r>
              <a:rPr lang="en-GB" dirty="0">
                <a:solidFill>
                  <a:srgbClr val="004680"/>
                </a:solidFill>
              </a:rPr>
              <a:t> Einheit</a:t>
            </a:r>
          </a:p>
          <a:p>
            <a:r>
              <a:rPr lang="de-DE" dirty="0">
                <a:solidFill>
                  <a:srgbClr val="004680"/>
                </a:solidFill>
              </a:rPr>
              <a:t>haben Sie unterschiedliche Einstellungen zum Altern in verschiedenen Kulturen diskutiert;</a:t>
            </a:r>
          </a:p>
          <a:p>
            <a:r>
              <a:rPr lang="en-GB" dirty="0" err="1">
                <a:solidFill>
                  <a:srgbClr val="004680"/>
                </a:solidFill>
              </a:rPr>
              <a:t>haben</a:t>
            </a:r>
            <a:r>
              <a:rPr lang="en-GB" dirty="0">
                <a:solidFill>
                  <a:srgbClr val="004680"/>
                </a:solidFill>
              </a:rPr>
              <a:t> </a:t>
            </a:r>
            <a:r>
              <a:rPr lang="en-GB" dirty="0" err="1">
                <a:solidFill>
                  <a:srgbClr val="004680"/>
                </a:solidFill>
              </a:rPr>
              <a:t>Sie</a:t>
            </a:r>
            <a:r>
              <a:rPr lang="en-GB" dirty="0">
                <a:solidFill>
                  <a:srgbClr val="004680"/>
                </a:solidFill>
              </a:rPr>
              <a:t> </a:t>
            </a:r>
            <a:r>
              <a:rPr lang="en-GB" dirty="0" err="1">
                <a:solidFill>
                  <a:srgbClr val="004680"/>
                </a:solidFill>
              </a:rPr>
              <a:t>unterschiedliche</a:t>
            </a:r>
            <a:r>
              <a:rPr lang="en-GB" dirty="0">
                <a:solidFill>
                  <a:srgbClr val="004680"/>
                </a:solidFill>
              </a:rPr>
              <a:t> </a:t>
            </a:r>
            <a:r>
              <a:rPr lang="en-GB" dirty="0" err="1">
                <a:solidFill>
                  <a:srgbClr val="004680"/>
                </a:solidFill>
              </a:rPr>
              <a:t>Vorstellungen</a:t>
            </a:r>
            <a:r>
              <a:rPr lang="en-GB" dirty="0">
                <a:solidFill>
                  <a:srgbClr val="004680"/>
                </a:solidFill>
              </a:rPr>
              <a:t> und </a:t>
            </a:r>
            <a:r>
              <a:rPr lang="en-GB" dirty="0" err="1">
                <a:solidFill>
                  <a:srgbClr val="004680"/>
                </a:solidFill>
              </a:rPr>
              <a:t>Glaubenssätze</a:t>
            </a:r>
            <a:r>
              <a:rPr lang="en-GB" dirty="0">
                <a:solidFill>
                  <a:srgbClr val="004680"/>
                </a:solidFill>
              </a:rPr>
              <a:t> </a:t>
            </a:r>
            <a:r>
              <a:rPr lang="en-GB" dirty="0" err="1">
                <a:solidFill>
                  <a:srgbClr val="004680"/>
                </a:solidFill>
              </a:rPr>
              <a:t>zum</a:t>
            </a:r>
            <a:r>
              <a:rPr lang="en-GB" dirty="0">
                <a:solidFill>
                  <a:srgbClr val="004680"/>
                </a:solidFill>
              </a:rPr>
              <a:t> </a:t>
            </a:r>
            <a:r>
              <a:rPr lang="en-GB" dirty="0" err="1">
                <a:solidFill>
                  <a:srgbClr val="004680"/>
                </a:solidFill>
              </a:rPr>
              <a:t>Sterben</a:t>
            </a:r>
            <a:r>
              <a:rPr lang="en-GB" dirty="0">
                <a:solidFill>
                  <a:srgbClr val="004680"/>
                </a:solidFill>
              </a:rPr>
              <a:t> </a:t>
            </a:r>
            <a:r>
              <a:rPr lang="en-GB" dirty="0" err="1">
                <a:solidFill>
                  <a:srgbClr val="004680"/>
                </a:solidFill>
              </a:rPr>
              <a:t>analysiert</a:t>
            </a:r>
            <a:r>
              <a:rPr lang="en-GB" dirty="0">
                <a:solidFill>
                  <a:srgbClr val="004680"/>
                </a:solidFill>
              </a:rPr>
              <a:t>;</a:t>
            </a:r>
          </a:p>
          <a:p>
            <a:pPr lvl="0">
              <a:defRPr/>
            </a:pPr>
            <a:r>
              <a:rPr lang="de-DE" dirty="0">
                <a:solidFill>
                  <a:srgbClr val="004680"/>
                </a:solidFill>
              </a:rPr>
              <a:t>sind Sie sich Ihrer eigenen kulturellen Einstellung zu Altern, Sterben und Tod bewusst und haben diese reflektiert;</a:t>
            </a:r>
          </a:p>
          <a:p>
            <a:pPr lvl="0">
              <a:defRPr/>
            </a:pPr>
            <a:r>
              <a:rPr lang="de-DE" dirty="0">
                <a:solidFill>
                  <a:srgbClr val="004680"/>
                </a:solidFill>
              </a:rPr>
              <a:t>verstehen Sie religiöse Riten und Vorstellungen über den Tod aus einem vergleichenden Blickwinkel heraus;</a:t>
            </a:r>
            <a:endParaRPr kumimoji="0" lang="en-GB" sz="1999" b="0" i="0" u="none" strike="noStrike" kern="1200" cap="none" spc="0" normalizeH="0" baseline="0" noProof="0" dirty="0">
              <a:ln>
                <a:noFill/>
              </a:ln>
              <a:solidFill>
                <a:srgbClr val="004680"/>
              </a:solidFill>
              <a:effectLst/>
              <a:uLnTx/>
              <a:uFillTx/>
              <a:latin typeface="Calibri"/>
              <a:ea typeface="+mn-ea"/>
              <a:cs typeface="+mn-cs"/>
            </a:endParaRPr>
          </a:p>
          <a:p>
            <a:pPr lvl="0">
              <a:defRPr/>
            </a:pPr>
            <a:r>
              <a:rPr lang="de-DE" dirty="0">
                <a:solidFill>
                  <a:srgbClr val="004680"/>
                </a:solidFill>
              </a:rPr>
              <a:t>kennen Sie die Bedeutung der "Übergangsriten" im Umgang mit dem Tod; </a:t>
            </a:r>
          </a:p>
          <a:p>
            <a:pPr lvl="0">
              <a:defRPr/>
            </a:pPr>
            <a:r>
              <a:rPr lang="de-DE" dirty="0">
                <a:solidFill>
                  <a:srgbClr val="004680"/>
                </a:solidFill>
              </a:rPr>
              <a:t>wissen Sie, wie und was in den großen Religionen über Sterben und Tod geglaubt wird;</a:t>
            </a:r>
          </a:p>
          <a:p>
            <a:pPr lvl="0">
              <a:defRPr/>
            </a:pPr>
            <a:r>
              <a:rPr lang="en-GB" dirty="0">
                <a:solidFill>
                  <a:srgbClr val="004680"/>
                </a:solidFill>
              </a:rPr>
              <a:t>Sind </a:t>
            </a:r>
            <a:r>
              <a:rPr lang="en-GB" dirty="0" err="1">
                <a:solidFill>
                  <a:srgbClr val="004680"/>
                </a:solidFill>
              </a:rPr>
              <a:t>Sie</a:t>
            </a:r>
            <a:r>
              <a:rPr lang="en-GB" dirty="0">
                <a:solidFill>
                  <a:srgbClr val="004680"/>
                </a:solidFill>
              </a:rPr>
              <a:t> </a:t>
            </a:r>
            <a:r>
              <a:rPr lang="en-GB" dirty="0" err="1">
                <a:solidFill>
                  <a:srgbClr val="004680"/>
                </a:solidFill>
              </a:rPr>
              <a:t>sich</a:t>
            </a:r>
            <a:r>
              <a:rPr lang="en-GB" dirty="0">
                <a:solidFill>
                  <a:srgbClr val="004680"/>
                </a:solidFill>
              </a:rPr>
              <a:t> </a:t>
            </a:r>
            <a:r>
              <a:rPr lang="en-GB" dirty="0" err="1">
                <a:solidFill>
                  <a:srgbClr val="004680"/>
                </a:solidFill>
              </a:rPr>
              <a:t>darüber</a:t>
            </a:r>
            <a:r>
              <a:rPr lang="en-GB" dirty="0">
                <a:solidFill>
                  <a:srgbClr val="004680"/>
                </a:solidFill>
              </a:rPr>
              <a:t> </a:t>
            </a:r>
            <a:r>
              <a:rPr lang="en-GB" dirty="0" err="1">
                <a:solidFill>
                  <a:srgbClr val="004680"/>
                </a:solidFill>
              </a:rPr>
              <a:t>bewusst</a:t>
            </a:r>
            <a:r>
              <a:rPr lang="en-GB" dirty="0">
                <a:solidFill>
                  <a:srgbClr val="004680"/>
                </a:solidFill>
              </a:rPr>
              <a:t>, </a:t>
            </a:r>
            <a:r>
              <a:rPr lang="en-GB" dirty="0" err="1">
                <a:solidFill>
                  <a:srgbClr val="004680"/>
                </a:solidFill>
              </a:rPr>
              <a:t>dass</a:t>
            </a:r>
            <a:r>
              <a:rPr lang="en-GB" dirty="0">
                <a:solidFill>
                  <a:srgbClr val="004680"/>
                </a:solidFill>
              </a:rPr>
              <a:t> das </a:t>
            </a:r>
            <a:r>
              <a:rPr lang="de-DE" dirty="0">
                <a:solidFill>
                  <a:srgbClr val="004680"/>
                </a:solidFill>
              </a:rPr>
              <a:t>Verständnis unterschiedlicher kultureller Einstellungen zu Altern, Sterben und Tod Sie in Ihrer Arbeit unterstützen wird.</a:t>
            </a:r>
            <a:endParaRPr lang="en-GB" dirty="0">
              <a:solidFill>
                <a:srgbClr val="004680"/>
              </a:solidFill>
            </a:endParaRPr>
          </a:p>
        </p:txBody>
      </p:sp>
      <p:sp>
        <p:nvSpPr>
          <p:cNvPr id="4" name="Slide Number Placeholder 3"/>
          <p:cNvSpPr>
            <a:spLocks noGrp="1"/>
          </p:cNvSpPr>
          <p:nvPr>
            <p:ph type="sldNum" sz="quarter" idx="12"/>
          </p:nvPr>
        </p:nvSpPr>
        <p:spPr/>
        <p:txBody>
          <a:bodyPr/>
          <a:lstStyle/>
          <a:p>
            <a:fld id="{C014DD1E-5D91-48A3-AD6D-45FBA980D106}" type="slidenum">
              <a:rPr lang="en-GB" smtClean="0"/>
              <a:t>2</a:t>
            </a:fld>
            <a:endParaRPr lang="en-GB"/>
          </a:p>
        </p:txBody>
      </p:sp>
    </p:spTree>
    <p:extLst>
      <p:ext uri="{BB962C8B-B14F-4D97-AF65-F5344CB8AC3E}">
        <p14:creationId xmlns:p14="http://schemas.microsoft.com/office/powerpoint/2010/main" val="370676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Übergangsriten</a:t>
            </a:r>
          </a:p>
        </p:txBody>
      </p:sp>
      <p:sp>
        <p:nvSpPr>
          <p:cNvPr id="4" name="Pladsholder til indhold 3"/>
          <p:cNvSpPr>
            <a:spLocks noGrp="1"/>
          </p:cNvSpPr>
          <p:nvPr>
            <p:ph idx="1"/>
          </p:nvPr>
        </p:nvSpPr>
        <p:spPr>
          <a:xfrm>
            <a:off x="1485900" y="1428750"/>
            <a:ext cx="9598700" cy="4310608"/>
          </a:xfrm>
        </p:spPr>
        <p:txBody>
          <a:bodyPr/>
          <a:lstStyle/>
          <a:p>
            <a:pPr marL="0" indent="0">
              <a:buNone/>
            </a:pPr>
            <a:r>
              <a:rPr lang="de-DE" dirty="0"/>
              <a:t>Van </a:t>
            </a:r>
            <a:r>
              <a:rPr lang="de-DE" dirty="0" err="1"/>
              <a:t>Gennep</a:t>
            </a:r>
            <a:r>
              <a:rPr lang="de-DE" dirty="0"/>
              <a:t> stellte fest, dass die Übergangsrituale zwar von Kultur zu Kultur unterschiedlich sind, aber alle eine gemeinsame Struktur haben, die aus den folgenden drei Phasen besteht: </a:t>
            </a:r>
          </a:p>
          <a:p>
            <a:r>
              <a:rPr lang="de-DE" dirty="0"/>
              <a:t>Trennungsriten, bei denen das Objekt des Rituals aus seinem gewohnten Kontext herausgelöst wird.</a:t>
            </a:r>
          </a:p>
          <a:p>
            <a:r>
              <a:rPr lang="de-DE" dirty="0" err="1"/>
              <a:t>Liminalisierungsrituale</a:t>
            </a:r>
            <a:r>
              <a:rPr lang="de-DE" dirty="0"/>
              <a:t>, bei denen der Übergang selbst stattfindet.</a:t>
            </a:r>
          </a:p>
          <a:p>
            <a:r>
              <a:rPr lang="de-DE" dirty="0"/>
              <a:t>Inkorporationsriten, bei denen das Objekt in seinen neuen Kontext eingegliedert wird.</a:t>
            </a:r>
          </a:p>
          <a:p>
            <a:endParaRPr lang="da-DK"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5" name="Billede 4"/>
          <p:cNvPicPr>
            <a:picLocks noChangeAspect="1"/>
          </p:cNvPicPr>
          <p:nvPr/>
        </p:nvPicPr>
        <p:blipFill>
          <a:blip r:embed="rId2"/>
          <a:stretch>
            <a:fillRect/>
          </a:stretch>
        </p:blipFill>
        <p:spPr>
          <a:xfrm>
            <a:off x="3430116" y="4010463"/>
            <a:ext cx="5316139" cy="1636681"/>
          </a:xfrm>
          <a:prstGeom prst="rect">
            <a:avLst/>
          </a:prstGeom>
        </p:spPr>
      </p:pic>
      <p:sp>
        <p:nvSpPr>
          <p:cNvPr id="6" name="Tekstfelt 5"/>
          <p:cNvSpPr txBox="1"/>
          <p:nvPr/>
        </p:nvSpPr>
        <p:spPr>
          <a:xfrm>
            <a:off x="3430116" y="5661248"/>
            <a:ext cx="5316139" cy="2308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2060"/>
                </a:solidFill>
                <a:effectLst/>
                <a:uLnTx/>
                <a:uFillTx/>
                <a:latin typeface="Calibri"/>
                <a:ea typeface="+mn-ea"/>
                <a:cs typeface="+mn-cs"/>
              </a:rPr>
              <a:t>Maasai-rite-de-passage  atheleticcourage.com</a:t>
            </a:r>
            <a:endParaRPr kumimoji="0" lang="da-DK" sz="9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94037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71243" y="685800"/>
            <a:ext cx="9598700" cy="726976"/>
          </a:xfrm>
        </p:spPr>
        <p:txBody>
          <a:bodyPr/>
          <a:lstStyle/>
          <a:p>
            <a:r>
              <a:rPr lang="da-DK" dirty="0"/>
              <a:t>Übergangsriten </a:t>
            </a:r>
            <a:r>
              <a:rPr lang="da-DK" sz="1400" dirty="0"/>
              <a:t>(Forts.)</a:t>
            </a:r>
          </a:p>
        </p:txBody>
      </p:sp>
      <p:sp>
        <p:nvSpPr>
          <p:cNvPr id="4" name="Pladsholder til indhold 3"/>
          <p:cNvSpPr>
            <a:spLocks noGrp="1"/>
          </p:cNvSpPr>
          <p:nvPr>
            <p:ph idx="1"/>
          </p:nvPr>
        </p:nvSpPr>
        <p:spPr>
          <a:xfrm>
            <a:off x="1371243" y="1556792"/>
            <a:ext cx="9598700" cy="4310608"/>
          </a:xfrm>
        </p:spPr>
        <p:txBody>
          <a:bodyPr>
            <a:normAutofit lnSpcReduction="10000"/>
          </a:bodyPr>
          <a:lstStyle/>
          <a:p>
            <a:r>
              <a:rPr lang="da-DK" dirty="0"/>
              <a:t> </a:t>
            </a:r>
            <a:r>
              <a:rPr lang="de-DE" dirty="0"/>
              <a:t>Die Phase der Trennung: </a:t>
            </a:r>
          </a:p>
          <a:p>
            <a:pPr marL="0" indent="0">
              <a:buNone/>
            </a:pPr>
            <a:r>
              <a:rPr lang="de-DE" dirty="0"/>
              <a:t>Das Objekt des Rituals, d.h. die Person, um die es im Ritual geht (der/die Eingeweihte), wird aus seinem gewohnten Umfeld herausgelöst. Dies wird auf besondere Weise gekennzeichnet, z. B. indem der/die Eingeweihte in besondere Kleidung gekleidet oder in besonderen Farben bemalt wird.</a:t>
            </a:r>
          </a:p>
          <a:p>
            <a:r>
              <a:rPr lang="de-DE" dirty="0"/>
              <a:t>Die </a:t>
            </a:r>
            <a:r>
              <a:rPr lang="de-DE" dirty="0" err="1"/>
              <a:t>liminale</a:t>
            </a:r>
            <a:r>
              <a:rPr lang="de-DE" dirty="0"/>
              <a:t> Phase:</a:t>
            </a:r>
          </a:p>
          <a:p>
            <a:pPr marL="0" indent="0">
              <a:buNone/>
            </a:pPr>
            <a:r>
              <a:rPr lang="de-DE" dirty="0"/>
              <a:t>Die Zeit des Rituals, in der die Veränderung (Transformation) stattfindet. Der Begriff "</a:t>
            </a:r>
            <a:r>
              <a:rPr lang="de-DE" dirty="0" err="1"/>
              <a:t>liminal</a:t>
            </a:r>
            <a:r>
              <a:rPr lang="de-DE" dirty="0"/>
              <a:t>" kommt vom lateinischen Wort "</a:t>
            </a:r>
            <a:r>
              <a:rPr lang="de-DE" dirty="0" err="1"/>
              <a:t>limen</a:t>
            </a:r>
            <a:r>
              <a:rPr lang="de-DE" dirty="0"/>
              <a:t>", was soviel wie Grenze oder Schwelle bedeutet. In dieser Phase muss die Grenze zwischen dem alten und dem neuen Zustand überschritten werden. Diese Grenze muss symbolisch anerkannt werden. Sie markiert, dass der/die Eingeweihte das Alte hinter sich lässt und in einen neuen Zustand eintritt. Das Ziel hier ist "</a:t>
            </a:r>
            <a:r>
              <a:rPr lang="de-DE" dirty="0" err="1"/>
              <a:t>Reset</a:t>
            </a:r>
            <a:r>
              <a:rPr lang="de-DE" dirty="0"/>
              <a:t>". Der/die Eingeweihte ist ohne Status und Identität. Dieser Zustand zwischen der alten und der neuen Identität ist "fließend". Der/die Eingeweihte ist existenziell verletzlich, aber auch empfänglich für die Veränderung, die das Ritual herbeiführen wird. </a:t>
            </a:r>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102740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Übergangsriten </a:t>
            </a:r>
            <a:r>
              <a:rPr lang="da-DK" sz="1400" dirty="0"/>
              <a:t>(Forts.)</a:t>
            </a:r>
            <a:endParaRPr lang="en-GB" sz="1400" dirty="0"/>
          </a:p>
        </p:txBody>
      </p:sp>
      <p:sp>
        <p:nvSpPr>
          <p:cNvPr id="4" name="Pladsholder til indhold 3"/>
          <p:cNvSpPr>
            <a:spLocks noGrp="1"/>
          </p:cNvSpPr>
          <p:nvPr>
            <p:ph idx="1"/>
          </p:nvPr>
        </p:nvSpPr>
        <p:spPr>
          <a:xfrm>
            <a:off x="1371243" y="2060848"/>
            <a:ext cx="9598700" cy="3806552"/>
          </a:xfrm>
        </p:spPr>
        <p:txBody>
          <a:bodyPr>
            <a:normAutofit lnSpcReduction="10000"/>
          </a:bodyPr>
          <a:lstStyle/>
          <a:p>
            <a:pPr lvl="0"/>
            <a:r>
              <a:rPr lang="de-DE" dirty="0"/>
              <a:t>Die Phase der Eingliederung:</a:t>
            </a:r>
          </a:p>
          <a:p>
            <a:pPr marL="0" lvl="0" indent="0">
              <a:buNone/>
            </a:pPr>
            <a:r>
              <a:rPr lang="de-DE" dirty="0"/>
              <a:t>Der/die Eingeweihte hat nun einen neuen Status und eine neue Identität erlangt. Die Eingliederung findet oft in festlicher Form statt. Alle Tabus aus der zweiten Phase werden aufgehoben. Diese Phase zeichnet sich dadurch aus, dass das, was gesagt und getan wird, nicht mehr so intensiv ist und daher nicht mehr als so feierlich empfunden wird. Statt von Inkorporation kann man auch von </a:t>
            </a:r>
            <a:r>
              <a:rPr lang="de-DE" dirty="0" err="1"/>
              <a:t>Entsakralisierung</a:t>
            </a:r>
            <a:r>
              <a:rPr lang="de-DE" dirty="0"/>
              <a:t> (Heiligung) sprechen. Dies geschieht oft durch den Austausch von Geschenken oder durch das Halten von Reden. Der/die Eingeweihte kann auch einen neuen Namen oder Titel erhalten.</a:t>
            </a:r>
          </a:p>
          <a:p>
            <a:pPr marL="0" lvl="0" indent="0">
              <a:buNone/>
            </a:pPr>
            <a:r>
              <a:rPr lang="de-DE" dirty="0"/>
              <a:t>Ein Übergangsritual ist also ein Ritual, das einen Statuswechsel markiert. Diese Art von Ritualen ist in allen Gesellschaften und Religionen bekannt. Das Analysemodell lässt sich auf alle Arten von Lebensübergängen und Religionen anwenden. Die Rituale selbst sind unterschiedlich.</a:t>
            </a:r>
          </a:p>
          <a:p>
            <a:pPr lvl="0"/>
            <a:endParaRPr lang="de-DE" dirty="0"/>
          </a:p>
          <a:p>
            <a:pPr lvl="0"/>
            <a:endParaRPr lang="de-DE" dirty="0"/>
          </a:p>
          <a:p>
            <a:endParaRPr lang="da-DK"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73369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B64474-15C9-4A39-B9F6-ECFA33FFF463}"/>
              </a:ext>
            </a:extLst>
          </p:cNvPr>
          <p:cNvSpPr>
            <a:spLocks noGrp="1"/>
          </p:cNvSpPr>
          <p:nvPr>
            <p:ph type="title"/>
          </p:nvPr>
        </p:nvSpPr>
        <p:spPr/>
        <p:txBody>
          <a:bodyPr/>
          <a:lstStyle/>
          <a:p>
            <a:r>
              <a:rPr lang="en-GB" dirty="0" err="1"/>
              <a:t>Übergangsriten</a:t>
            </a:r>
            <a:endParaRPr lang="en-GB" dirty="0"/>
          </a:p>
        </p:txBody>
      </p:sp>
      <p:sp>
        <p:nvSpPr>
          <p:cNvPr id="3" name="Content Placeholder 2">
            <a:extLst>
              <a:ext uri="{FF2B5EF4-FFF2-40B4-BE49-F238E27FC236}">
                <a16:creationId xmlns:a16="http://schemas.microsoft.com/office/drawing/2014/main" xmlns="" id="{D2B6B156-07C2-4B56-A80C-6571DEE8DC2E}"/>
              </a:ext>
            </a:extLst>
          </p:cNvPr>
          <p:cNvSpPr>
            <a:spLocks noGrp="1"/>
          </p:cNvSpPr>
          <p:nvPr>
            <p:ph idx="1"/>
          </p:nvPr>
        </p:nvSpPr>
        <p:spPr/>
        <p:txBody>
          <a:bodyPr/>
          <a:lstStyle/>
          <a:p>
            <a:pPr marL="0" indent="0">
              <a:buNone/>
            </a:pPr>
            <a:r>
              <a:rPr lang="de-DE" dirty="0"/>
              <a:t>Denken Sie an die Kultur, der Sie angehören, und schreiben Sie die wichtigsten Bestandteile der Übergangsriten auf, die für jemanden vorgesehen sind, wenn er stirbt.</a:t>
            </a:r>
          </a:p>
          <a:p>
            <a:pPr marL="0" indent="0">
              <a:buNone/>
            </a:pPr>
            <a:r>
              <a:rPr lang="de-DE" dirty="0"/>
              <a:t>Zuerst....</a:t>
            </a:r>
          </a:p>
          <a:p>
            <a:pPr marL="0" indent="0">
              <a:buNone/>
            </a:pPr>
            <a:r>
              <a:rPr lang="de-DE" dirty="0"/>
              <a:t>Dann....</a:t>
            </a:r>
          </a:p>
          <a:p>
            <a:pPr marL="0" indent="0">
              <a:buNone/>
            </a:pPr>
            <a:r>
              <a:rPr lang="de-DE" dirty="0"/>
              <a:t>Dann...</a:t>
            </a:r>
          </a:p>
          <a:p>
            <a:pPr marL="0" indent="0">
              <a:buNone/>
            </a:pPr>
            <a:r>
              <a:rPr lang="de-DE" dirty="0"/>
              <a:t>Danach....</a:t>
            </a:r>
          </a:p>
        </p:txBody>
      </p:sp>
      <p:sp>
        <p:nvSpPr>
          <p:cNvPr id="4" name="Slide Number Placeholder 3">
            <a:extLst>
              <a:ext uri="{FF2B5EF4-FFF2-40B4-BE49-F238E27FC236}">
                <a16:creationId xmlns:a16="http://schemas.microsoft.com/office/drawing/2014/main" xmlns="" id="{4B4193BF-F0FE-4B61-924C-25B7C8211128}"/>
              </a:ext>
            </a:extLst>
          </p:cNvPr>
          <p:cNvSpPr>
            <a:spLocks noGrp="1"/>
          </p:cNvSpPr>
          <p:nvPr>
            <p:ph type="sldNum" sz="quarter" idx="12"/>
          </p:nvPr>
        </p:nvSpPr>
        <p:spPr/>
        <p:txBody>
          <a:bodyPr/>
          <a:lstStyle/>
          <a:p>
            <a:fld id="{C014DD1E-5D91-48A3-AD6D-45FBA980D106}" type="slidenum">
              <a:rPr lang="en-GB" smtClean="0"/>
              <a:t>23</a:t>
            </a:fld>
            <a:endParaRPr lang="en-GB"/>
          </a:p>
        </p:txBody>
      </p:sp>
      <p:pic>
        <p:nvPicPr>
          <p:cNvPr id="5" name="Picture 4">
            <a:extLst>
              <a:ext uri="{FF2B5EF4-FFF2-40B4-BE49-F238E27FC236}">
                <a16:creationId xmlns:a16="http://schemas.microsoft.com/office/drawing/2014/main" xmlns="" id="{E2D663CD-9027-4699-ADF7-E08A6A7E7FA6}"/>
              </a:ext>
            </a:extLst>
          </p:cNvPr>
          <p:cNvPicPr>
            <a:picLocks noChangeAspect="1"/>
          </p:cNvPicPr>
          <p:nvPr/>
        </p:nvPicPr>
        <p:blipFill>
          <a:blip r:embed="rId2"/>
          <a:stretch>
            <a:fillRect/>
          </a:stretch>
        </p:blipFill>
        <p:spPr>
          <a:xfrm>
            <a:off x="10702924" y="5346146"/>
            <a:ext cx="897282" cy="831370"/>
          </a:xfrm>
          <a:prstGeom prst="rect">
            <a:avLst/>
          </a:prstGeom>
        </p:spPr>
      </p:pic>
    </p:spTree>
    <p:extLst>
      <p:ext uri="{BB962C8B-B14F-4D97-AF65-F5344CB8AC3E}">
        <p14:creationId xmlns:p14="http://schemas.microsoft.com/office/powerpoint/2010/main" val="375404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7065D7-FBFE-4A27-9C60-F40246A87CAF}"/>
              </a:ext>
            </a:extLst>
          </p:cNvPr>
          <p:cNvSpPr>
            <a:spLocks noGrp="1"/>
          </p:cNvSpPr>
          <p:nvPr>
            <p:ph type="title"/>
          </p:nvPr>
        </p:nvSpPr>
        <p:spPr/>
        <p:txBody>
          <a:bodyPr/>
          <a:lstStyle/>
          <a:p>
            <a:r>
              <a:rPr lang="en-GB" i="1" dirty="0" err="1"/>
              <a:t>Zusammenfassung</a:t>
            </a:r>
            <a:endParaRPr lang="en-GB" i="1" dirty="0"/>
          </a:p>
        </p:txBody>
      </p:sp>
      <p:sp>
        <p:nvSpPr>
          <p:cNvPr id="3" name="Content Placeholder 2">
            <a:extLst>
              <a:ext uri="{FF2B5EF4-FFF2-40B4-BE49-F238E27FC236}">
                <a16:creationId xmlns:a16="http://schemas.microsoft.com/office/drawing/2014/main" xmlns="" id="{8E5D162A-70F0-47BD-8261-871043E6B16C}"/>
              </a:ext>
            </a:extLst>
          </p:cNvPr>
          <p:cNvSpPr>
            <a:spLocks noGrp="1"/>
          </p:cNvSpPr>
          <p:nvPr>
            <p:ph idx="1"/>
          </p:nvPr>
        </p:nvSpPr>
        <p:spPr/>
        <p:txBody>
          <a:bodyPr/>
          <a:lstStyle/>
          <a:p>
            <a:pPr marL="0" lvl="0" indent="0">
              <a:buNone/>
              <a:defRPr/>
            </a:pPr>
            <a:r>
              <a:rPr lang="de-DE" i="1" dirty="0">
                <a:solidFill>
                  <a:srgbClr val="004680"/>
                </a:solidFill>
              </a:rPr>
              <a:t>Ein Übergangsritual ist ein Ritual, das einen Statuswechsel markiert. Diese Art von Ritualen ist in allen Gesellschaften und Religionen bekannt. Das Analysemodell lässt sich auf alle Arten von Lebensübergängen und Religionen anwenden.</a:t>
            </a:r>
          </a:p>
          <a:p>
            <a:pPr marL="0" lvl="0" indent="0">
              <a:buNone/>
              <a:defRPr/>
            </a:pPr>
            <a:r>
              <a:rPr lang="de-DE" i="1" dirty="0">
                <a:solidFill>
                  <a:srgbClr val="004680"/>
                </a:solidFill>
              </a:rPr>
              <a:t>Jede Kultur kennzeichnet die Übergangsriten zwischen Leben und Tod auf äußerlich unterschiedliche Weise und mit unterschiedlichen Zeremonienstilen.</a:t>
            </a:r>
          </a:p>
          <a:p>
            <a:pPr marL="0" lvl="0" indent="0">
              <a:buNone/>
              <a:defRPr/>
            </a:pPr>
            <a:r>
              <a:rPr lang="de-DE" i="1" dirty="0">
                <a:solidFill>
                  <a:srgbClr val="004680"/>
                </a:solidFill>
              </a:rPr>
              <a:t>Dennoch gibt es in allen Übergangsriten inhärente Ähnlichkeiten.</a:t>
            </a:r>
          </a:p>
          <a:p>
            <a:pPr marL="0" lvl="0" indent="0">
              <a:buNone/>
              <a:defRPr/>
            </a:pPr>
            <a:endParaRPr lang="de-DE" i="1" dirty="0">
              <a:solidFill>
                <a:srgbClr val="004680"/>
              </a:solidFill>
            </a:endParaRPr>
          </a:p>
          <a:p>
            <a:pPr marL="0" indent="0">
              <a:buNone/>
            </a:pPr>
            <a:endParaRPr lang="en-GB" dirty="0"/>
          </a:p>
        </p:txBody>
      </p:sp>
      <p:sp>
        <p:nvSpPr>
          <p:cNvPr id="4" name="Slide Number Placeholder 3">
            <a:extLst>
              <a:ext uri="{FF2B5EF4-FFF2-40B4-BE49-F238E27FC236}">
                <a16:creationId xmlns:a16="http://schemas.microsoft.com/office/drawing/2014/main" xmlns="" id="{AED9B543-0F47-46B5-B745-2093774EFB66}"/>
              </a:ext>
            </a:extLst>
          </p:cNvPr>
          <p:cNvSpPr>
            <a:spLocks noGrp="1"/>
          </p:cNvSpPr>
          <p:nvPr>
            <p:ph type="sldNum" sz="quarter" idx="12"/>
          </p:nvPr>
        </p:nvSpPr>
        <p:spPr/>
        <p:txBody>
          <a:bodyPr/>
          <a:lstStyle/>
          <a:p>
            <a:fld id="{C014DD1E-5D91-48A3-AD6D-45FBA980D106}" type="slidenum">
              <a:rPr lang="en-GB" smtClean="0"/>
              <a:t>24</a:t>
            </a:fld>
            <a:endParaRPr lang="en-GB"/>
          </a:p>
        </p:txBody>
      </p:sp>
    </p:spTree>
    <p:extLst>
      <p:ext uri="{BB962C8B-B14F-4D97-AF65-F5344CB8AC3E}">
        <p14:creationId xmlns:p14="http://schemas.microsoft.com/office/powerpoint/2010/main" val="272366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ctr"/>
            <a:r>
              <a:rPr lang="de-DE" sz="5400" dirty="0"/>
              <a:t>Wahrnehmung von Tod und Sterben in den </a:t>
            </a:r>
            <a:r>
              <a:rPr lang="de-DE" sz="5400" dirty="0" err="1"/>
              <a:t>wEltreligionen</a:t>
            </a:r>
            <a:endParaRPr lang="da-DK" sz="5400"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5673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71243" y="685800"/>
            <a:ext cx="9598700" cy="726976"/>
          </a:xfrm>
        </p:spPr>
        <p:txBody>
          <a:bodyPr>
            <a:normAutofit/>
          </a:bodyPr>
          <a:lstStyle/>
          <a:p>
            <a:r>
              <a:rPr lang="de-DE" dirty="0"/>
              <a:t>Wie stehen die Weltreligionen zum Tod?</a:t>
            </a:r>
          </a:p>
        </p:txBody>
      </p:sp>
      <p:sp>
        <p:nvSpPr>
          <p:cNvPr id="4" name="Pladsholder til indhold 3"/>
          <p:cNvSpPr>
            <a:spLocks noGrp="1"/>
          </p:cNvSpPr>
          <p:nvPr>
            <p:ph idx="1"/>
          </p:nvPr>
        </p:nvSpPr>
        <p:spPr>
          <a:xfrm>
            <a:off x="1371243" y="1700808"/>
            <a:ext cx="9598700" cy="4166592"/>
          </a:xfrm>
        </p:spPr>
        <p:txBody>
          <a:bodyPr>
            <a:normAutofit lnSpcReduction="10000"/>
          </a:bodyPr>
          <a:lstStyle/>
          <a:p>
            <a:pPr marL="0" indent="0">
              <a:buNone/>
            </a:pPr>
            <a:r>
              <a:rPr lang="de-DE" dirty="0"/>
              <a:t>Die Wahrnehmung des Todes in den großen Weltreligionen kann entweder als zyklisch oder linear charakterisiert werden. Im Folgenden werden die Vorstellungen über den Tod in 5 Religionen kurz erörtert:</a:t>
            </a:r>
          </a:p>
          <a:p>
            <a:pPr marL="0" indent="0">
              <a:buNone/>
            </a:pPr>
            <a:endParaRPr lang="de-DE" dirty="0"/>
          </a:p>
          <a:p>
            <a:pPr marL="0" indent="0">
              <a:buNone/>
            </a:pPr>
            <a:r>
              <a:rPr lang="de-DE" b="1" dirty="0"/>
              <a:t>Zyklische Sichtweise</a:t>
            </a:r>
          </a:p>
          <a:p>
            <a:pPr marL="0" indent="0">
              <a:buNone/>
            </a:pPr>
            <a:r>
              <a:rPr lang="de-DE" dirty="0"/>
              <a:t>Im </a:t>
            </a:r>
            <a:r>
              <a:rPr lang="de-DE" b="1" i="1" dirty="0"/>
              <a:t>Hinduismus</a:t>
            </a:r>
            <a:r>
              <a:rPr lang="de-DE" dirty="0"/>
              <a:t> ist der Tod nur ein körperlicher Tod, da die Seele später wiedergeboren wird. Das ultimative Ziel des Hinduismus ist es, aus dem Rad der Wiedergeburt, </a:t>
            </a:r>
            <a:r>
              <a:rPr lang="de-DE" dirty="0" err="1"/>
              <a:t>Samsara</a:t>
            </a:r>
            <a:r>
              <a:rPr lang="de-DE" dirty="0"/>
              <a:t>, befreit zu werden, um mit dem Universum, Brahman, vereint zu sein. Der Tod ist daher eine Befreiung von diesem Leben und eine mögliche Vereinigung mit Brahman. Wenn man nicht mit dem Universum vereint ist, das die Macht in und über allem ist, verweilt man im Reich der Toten, dem Reich von </a:t>
            </a:r>
            <a:r>
              <a:rPr lang="de-DE" dirty="0" err="1"/>
              <a:t>Yama</a:t>
            </a:r>
            <a:r>
              <a:rPr lang="de-DE" dirty="0"/>
              <a:t>, und wartet auf die Wiedergeburt. Während man im Totenreich verweilt, ist man auf die Opfer von nahen Verwandten angewiesen, da es eine verletzliche Zeit ist.</a:t>
            </a:r>
          </a:p>
          <a:p>
            <a:endParaRPr lang="en-GB"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419655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25860" y="672110"/>
            <a:ext cx="9598700" cy="798984"/>
          </a:xfrm>
        </p:spPr>
        <p:txBody>
          <a:bodyPr/>
          <a:lstStyle/>
          <a:p>
            <a:r>
              <a:rPr lang="da-DK" dirty="0"/>
              <a:t>Zyklische Sichtweise </a:t>
            </a:r>
            <a:r>
              <a:rPr lang="da-DK" sz="1400" dirty="0"/>
              <a:t>(Forts.)</a:t>
            </a:r>
          </a:p>
        </p:txBody>
      </p:sp>
      <p:sp>
        <p:nvSpPr>
          <p:cNvPr id="4" name="Pladsholder til indhold 3"/>
          <p:cNvSpPr>
            <a:spLocks noGrp="1"/>
          </p:cNvSpPr>
          <p:nvPr>
            <p:ph sz="half" idx="1"/>
          </p:nvPr>
        </p:nvSpPr>
        <p:spPr>
          <a:xfrm>
            <a:off x="1125860" y="1885391"/>
            <a:ext cx="5947305" cy="4135898"/>
          </a:xfrm>
        </p:spPr>
        <p:txBody>
          <a:bodyPr>
            <a:normAutofit lnSpcReduction="10000"/>
          </a:bodyPr>
          <a:lstStyle/>
          <a:p>
            <a:pPr marL="0" indent="0">
              <a:buNone/>
            </a:pPr>
            <a:r>
              <a:rPr lang="de-DE" sz="2000" dirty="0"/>
              <a:t>Im </a:t>
            </a:r>
            <a:r>
              <a:rPr lang="de-DE" sz="2000" b="1" i="1" dirty="0"/>
              <a:t>Buddhismus</a:t>
            </a:r>
            <a:r>
              <a:rPr lang="de-DE" sz="2000" dirty="0"/>
              <a:t> wird das Leben als Leiden betrachtet. Der Tod ist daher eine Befreiung vom Leiden. Diese Befreiung ist in der Regel nur vorübergehend, da wir normalerweise in einem neuen Leben wiedergeboren werden. Das neue Leben wird genau so gut oder schlecht sein, wie unsere Handlungen in diesem Leben waren. Bis wir wiedergeboren werden, verweilen wir in einem der vielen Himmel oder Höllen, die es gibt. Das ultimative Ziel ist es, sich von diesem Kreislauf der Wiedergeburt zu befreien und das </a:t>
            </a:r>
            <a:r>
              <a:rPr lang="de-DE" sz="2000" dirty="0" err="1"/>
              <a:t>Nirvana</a:t>
            </a:r>
            <a:r>
              <a:rPr lang="de-DE" sz="2000" dirty="0"/>
              <a:t> (oft als "Nichts" bezeichnet) zu erreichen. Es wird erreicht, indem man erkennt, dass alles Leiden ist, und dadurch darüber hinausgeht und nicht am Leben festhält. Denn es ist das Festhalten am Leben, das schlechtes Karma erzeugt.</a:t>
            </a:r>
          </a:p>
          <a:p>
            <a:pPr marL="0" indent="0">
              <a:buNone/>
            </a:pPr>
            <a:endParaRPr lang="de-DE" sz="2000" dirty="0"/>
          </a:p>
          <a:p>
            <a:endParaRPr lang="en-GB" sz="2000"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8" name="Pladsholder til indhold 7"/>
          <p:cNvPicPr>
            <a:picLocks noGrp="1" noChangeAspect="1"/>
          </p:cNvPicPr>
          <p:nvPr>
            <p:ph sz="half" idx="2"/>
          </p:nvPr>
        </p:nvPicPr>
        <p:blipFill>
          <a:blip r:embed="rId2"/>
          <a:stretch>
            <a:fillRect/>
          </a:stretch>
        </p:blipFill>
        <p:spPr>
          <a:xfrm>
            <a:off x="7606580" y="2589656"/>
            <a:ext cx="4270343" cy="3013676"/>
          </a:xfrm>
          <a:prstGeom prst="rect">
            <a:avLst/>
          </a:prstGeom>
        </p:spPr>
      </p:pic>
    </p:spTree>
    <p:extLst>
      <p:ext uri="{BB962C8B-B14F-4D97-AF65-F5344CB8AC3E}">
        <p14:creationId xmlns:p14="http://schemas.microsoft.com/office/powerpoint/2010/main" val="32804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390287" y="685800"/>
            <a:ext cx="9884376" cy="1485900"/>
          </a:xfrm>
        </p:spPr>
        <p:txBody>
          <a:bodyPr>
            <a:normAutofit/>
          </a:bodyPr>
          <a:lstStyle/>
          <a:p>
            <a:r>
              <a:rPr lang="da-DK" dirty="0"/>
              <a:t>Lineare Sichtweise</a:t>
            </a:r>
          </a:p>
        </p:txBody>
      </p:sp>
      <p:sp>
        <p:nvSpPr>
          <p:cNvPr id="7" name="Pladsholder til indhold 6"/>
          <p:cNvSpPr>
            <a:spLocks noGrp="1"/>
          </p:cNvSpPr>
          <p:nvPr>
            <p:ph idx="1"/>
          </p:nvPr>
        </p:nvSpPr>
        <p:spPr>
          <a:xfrm>
            <a:off x="1390286" y="1484784"/>
            <a:ext cx="7800470" cy="4382616"/>
          </a:xfrm>
        </p:spPr>
        <p:txBody>
          <a:bodyPr>
            <a:normAutofit lnSpcReduction="10000"/>
          </a:bodyPr>
          <a:lstStyle/>
          <a:p>
            <a:pPr marL="0" indent="0">
              <a:buNone/>
            </a:pPr>
            <a:r>
              <a:rPr lang="de-DE" sz="2000" dirty="0"/>
              <a:t>Im </a:t>
            </a:r>
            <a:r>
              <a:rPr lang="de-DE" sz="2000" b="1" i="1" dirty="0"/>
              <a:t>Judentum</a:t>
            </a:r>
            <a:r>
              <a:rPr lang="de-DE" sz="2000" dirty="0"/>
              <a:t> glaubt man, dass alle Verstorbenen am Ende der Zeit wieder auferstehen müssen, um vor Gott Rechenschaft abzulegen. Hier wird entschieden, wer zur ewigen Verdammnis verurteilt wird und wer im Reich Gottes leben darf. Der Grundgedanke ist, dass Seele und Körper nicht voneinander getrennt werden können und dass Gott die Macht hat, alles zu erschaffen und neu zu erschaffen. Verstorbene werden so schnell wie möglich nach dem Tod beerdigt. Er/sie wird gewaschen und in ein weißes Tuch gehüllt, das von einem speziellen Bestattungsunternehmen, das Teil der Gemeinde ist, hergestellt wird. Der Leichnam wird in einen Holzsarg gelegt, und wenn es sich um eine Beerdigung außerhalb Israels handelt, wird in der Regel ein wenig Erde aus dem Heiligen Land unter den Kopf gelegt. Blumenschmuck wird normalerweise nicht verwendet. In der darauf folgenden Woche sprechen die Hinterbliebenen und die Söhne das Kaddisch (ein aramäisches Gebet zum Lob Gottes). Die Trauerzeit beträgt ein Jahr, und an diesem Jahrestag werden Kerzen angezündet.</a:t>
            </a:r>
          </a:p>
          <a:p>
            <a:pPr marL="0" indent="0">
              <a:buNone/>
            </a:pPr>
            <a:endParaRPr lang="da-DK" sz="1700" dirty="0"/>
          </a:p>
        </p:txBody>
      </p:sp>
      <p:pic>
        <p:nvPicPr>
          <p:cNvPr id="9" name="Billede 8"/>
          <p:cNvPicPr>
            <a:picLocks noChangeAspect="1"/>
          </p:cNvPicPr>
          <p:nvPr/>
        </p:nvPicPr>
        <p:blipFill rotWithShape="1">
          <a:blip r:embed="rId2"/>
          <a:srcRect t="5207" r="-2" b="6166"/>
          <a:stretch/>
        </p:blipFill>
        <p:spPr>
          <a:xfrm>
            <a:off x="9550796" y="2996952"/>
            <a:ext cx="1719200" cy="1689349"/>
          </a:xfrm>
          <a:prstGeom prst="rect">
            <a:avLst/>
          </a:prstGeom>
        </p:spPr>
      </p:pic>
      <p:sp>
        <p:nvSpPr>
          <p:cNvPr id="2" name="Slide Number Placeholder 1"/>
          <p:cNvSpPr>
            <a:spLocks noGrp="1"/>
          </p:cNvSpPr>
          <p:nvPr>
            <p:ph type="sldNum" sz="quarter" idx="12"/>
          </p:nvPr>
        </p:nvSpPr>
        <p:spPr>
          <a:xfrm>
            <a:off x="9470269" y="6453386"/>
            <a:ext cx="1595876" cy="404614"/>
          </a:xfrm>
        </p:spPr>
        <p:txBody>
          <a:bodyPr>
            <a:normAutofit/>
          </a:bodyPr>
          <a:lstStyle/>
          <a:p>
            <a:pPr marL="0" marR="0" lvl="0" indent="0" defTabSz="1218987" rtl="0" eaLnBrk="1" fontAlgn="auto" latinLnBrk="0" hangingPunct="1">
              <a:spcBef>
                <a:spcPts val="0"/>
              </a:spcBef>
              <a:spcAft>
                <a:spcPts val="600"/>
              </a:spcAft>
              <a:buClrTx/>
              <a:buSzTx/>
              <a:buFontTx/>
              <a:buNone/>
              <a:tabLst/>
              <a:defRPr/>
            </a:pPr>
            <a:fld id="{C014DD1E-5D91-48A3-AD6D-45FBA980D106}" type="slidenum">
              <a:rPr kumimoji="0" lang="en-GB" b="0" i="0" u="none" strike="noStrike" kern="1200" cap="none" spc="0" normalizeH="0" baseline="0" noProof="0" smtClean="0">
                <a:ln>
                  <a:noFill/>
                </a:ln>
                <a:effectLst/>
                <a:uLnTx/>
                <a:uFillTx/>
                <a:latin typeface="Calibri"/>
                <a:ea typeface="+mn-ea"/>
                <a:cs typeface="+mn-cs"/>
              </a:rPr>
              <a:pPr marL="0" marR="0" lvl="0" indent="0" defTabSz="1218987" rtl="0" eaLnBrk="1" fontAlgn="auto" latinLnBrk="0" hangingPunct="1">
                <a:spcBef>
                  <a:spcPts val="0"/>
                </a:spcBef>
                <a:spcAft>
                  <a:spcPts val="600"/>
                </a:spcAft>
                <a:buClrTx/>
                <a:buSzTx/>
                <a:buFontTx/>
                <a:buNone/>
                <a:tabLst/>
                <a:defRPr/>
              </a:pPr>
              <a:t>28</a:t>
            </a:fld>
            <a:endParaRPr kumimoji="0" lang="en-GB" b="0" i="0" u="none" strike="noStrike" kern="1200" cap="none" spc="0" normalizeH="0" baseline="0" noProof="0">
              <a:ln>
                <a:noFill/>
              </a:ln>
              <a:effectLst/>
              <a:uLnTx/>
              <a:uFillTx/>
              <a:latin typeface="Calibri"/>
              <a:ea typeface="+mn-ea"/>
              <a:cs typeface="+mn-cs"/>
            </a:endParaRPr>
          </a:p>
        </p:txBody>
      </p:sp>
    </p:spTree>
    <p:extLst>
      <p:ext uri="{BB962C8B-B14F-4D97-AF65-F5344CB8AC3E}">
        <p14:creationId xmlns:p14="http://schemas.microsoft.com/office/powerpoint/2010/main" val="106378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371243" y="685800"/>
            <a:ext cx="9598700" cy="726976"/>
          </a:xfrm>
        </p:spPr>
        <p:txBody>
          <a:bodyPr/>
          <a:lstStyle/>
          <a:p>
            <a:r>
              <a:rPr lang="da-DK" dirty="0"/>
              <a:t>Lineare Sichtweise </a:t>
            </a:r>
            <a:r>
              <a:rPr lang="da-DK" sz="1400" dirty="0"/>
              <a:t>(Forts.)</a:t>
            </a:r>
          </a:p>
        </p:txBody>
      </p:sp>
      <p:sp>
        <p:nvSpPr>
          <p:cNvPr id="7" name="Pladsholder til indhold 6"/>
          <p:cNvSpPr>
            <a:spLocks noGrp="1"/>
          </p:cNvSpPr>
          <p:nvPr>
            <p:ph sz="half" idx="1"/>
          </p:nvPr>
        </p:nvSpPr>
        <p:spPr>
          <a:xfrm>
            <a:off x="1371242" y="1988840"/>
            <a:ext cx="6451361" cy="3878561"/>
          </a:xfrm>
        </p:spPr>
        <p:txBody>
          <a:bodyPr>
            <a:normAutofit fontScale="92500" lnSpcReduction="10000"/>
          </a:bodyPr>
          <a:lstStyle/>
          <a:p>
            <a:pPr marL="0" indent="0" algn="just">
              <a:buNone/>
            </a:pPr>
            <a:r>
              <a:rPr lang="de-DE" b="1" i="1" dirty="0"/>
              <a:t>Christentum</a:t>
            </a:r>
            <a:r>
              <a:rPr lang="de-DE" dirty="0"/>
              <a:t>. In der Alten Kirche glaubten Menschen christlichen und jüdischen Glaubens gemeinsam an ein Leben nach dem Tod und daran, dass sie am Tag des Jüngsten Gerichts alle mit ihrem Körper wieder auferstehen würden. Heute glauben viele Christ*innen, dass der Verstorbene nach dem Tod in den Himmel aufsteigt und im Paradies lebt. Viele Menschen glauben, dass man nicht auf den Jüngsten Tag warten muss, um gerettet zu werden. </a:t>
            </a:r>
            <a:r>
              <a:rPr lang="de-DE" dirty="0">
                <a:solidFill>
                  <a:srgbClr val="004680"/>
                </a:solidFill>
              </a:rPr>
              <a:t>Christ*innen werden häufig so begraben, dass die Toten nach Osten schauen. </a:t>
            </a:r>
            <a:r>
              <a:rPr lang="de-DE" dirty="0"/>
              <a:t>Dies hängt mit der Vorstellung zusammen, dass Christus bei seiner Wiederkunft am Tag des Jüngsten Gerichts mit der aufgehenden Sonne kommt, um die Toten aus den Gräbern aufzurufen. Heute wird sowohl die Erdbestattung als auch die Feuerbestattung praktiziert, aber bis 1850 war man der Meinung, dass die Feuerbestattung mit dem christlichen Glauben unvereinbar sei. </a:t>
            </a:r>
          </a:p>
          <a:p>
            <a:pPr marL="0" indent="0">
              <a:buNone/>
            </a:pPr>
            <a:endParaRPr lang="de-DE" dirty="0"/>
          </a:p>
          <a:p>
            <a:endParaRPr lang="da-DK"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5122" name="Picture 2" descr="Kristendom: Langfredag - School To Go (podcast) | Listen Not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182644" y="2276872"/>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83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A88AB0-8218-4ACB-A323-8198620432A9}"/>
              </a:ext>
            </a:extLst>
          </p:cNvPr>
          <p:cNvSpPr>
            <a:spLocks noGrp="1"/>
          </p:cNvSpPr>
          <p:nvPr>
            <p:ph type="title"/>
          </p:nvPr>
        </p:nvSpPr>
        <p:spPr>
          <a:xfrm>
            <a:off x="1371243" y="685800"/>
            <a:ext cx="9598700" cy="726976"/>
          </a:xfrm>
        </p:spPr>
        <p:txBody>
          <a:bodyPr/>
          <a:lstStyle/>
          <a:p>
            <a:r>
              <a:rPr lang="en-GB"/>
              <a:t>Einleitung</a:t>
            </a:r>
            <a:endParaRPr lang="en-GB" dirty="0"/>
          </a:p>
        </p:txBody>
      </p:sp>
      <p:pic>
        <p:nvPicPr>
          <p:cNvPr id="5" name="Content Placeholder 4">
            <a:extLst>
              <a:ext uri="{FF2B5EF4-FFF2-40B4-BE49-F238E27FC236}">
                <a16:creationId xmlns:a16="http://schemas.microsoft.com/office/drawing/2014/main" xmlns="" id="{EA64CB41-8B7A-441B-B60F-86BB59C7B678}"/>
              </a:ext>
            </a:extLst>
          </p:cNvPr>
          <p:cNvPicPr>
            <a:picLocks noGrp="1" noChangeAspect="1"/>
          </p:cNvPicPr>
          <p:nvPr>
            <p:ph idx="1"/>
          </p:nvPr>
        </p:nvPicPr>
        <p:blipFill>
          <a:blip r:embed="rId2"/>
          <a:stretch>
            <a:fillRect/>
          </a:stretch>
        </p:blipFill>
        <p:spPr>
          <a:xfrm>
            <a:off x="9109263" y="1772816"/>
            <a:ext cx="1873181" cy="3941440"/>
          </a:xfrm>
        </p:spPr>
      </p:pic>
      <p:sp>
        <p:nvSpPr>
          <p:cNvPr id="2" name="Slide Number Placeholder 1"/>
          <p:cNvSpPr>
            <a:spLocks noGrp="1"/>
          </p:cNvSpPr>
          <p:nvPr>
            <p:ph type="sldNum" sz="quarter" idx="12"/>
          </p:nvPr>
        </p:nvSpPr>
        <p:spPr>
          <a:xfrm>
            <a:off x="10592949" y="5858272"/>
            <a:ext cx="1595876" cy="978268"/>
          </a:xfrm>
        </p:spPr>
        <p:txBody>
          <a:bodyPr/>
          <a:lstStyle/>
          <a:p>
            <a:fld id="{C014DD1E-5D91-48A3-AD6D-45FBA980D106}" type="slidenum">
              <a:rPr lang="en-GB" smtClean="0"/>
              <a:t>3</a:t>
            </a:fld>
            <a:endParaRPr lang="en-GB"/>
          </a:p>
        </p:txBody>
      </p:sp>
      <p:sp>
        <p:nvSpPr>
          <p:cNvPr id="9" name="TextBox 8">
            <a:extLst>
              <a:ext uri="{FF2B5EF4-FFF2-40B4-BE49-F238E27FC236}">
                <a16:creationId xmlns:a16="http://schemas.microsoft.com/office/drawing/2014/main" xmlns="" id="{8F1037F3-745F-4BCE-AB83-5421E248E001}"/>
              </a:ext>
            </a:extLst>
          </p:cNvPr>
          <p:cNvSpPr txBox="1"/>
          <p:nvPr/>
        </p:nvSpPr>
        <p:spPr>
          <a:xfrm>
            <a:off x="1197868" y="1573561"/>
            <a:ext cx="7056784" cy="4893647"/>
          </a:xfrm>
          <a:prstGeom prst="rect">
            <a:avLst/>
          </a:prstGeom>
          <a:noFill/>
        </p:spPr>
        <p:txBody>
          <a:bodyPr wrap="square">
            <a:spAutoFit/>
          </a:bodyPr>
          <a:lstStyle/>
          <a:p>
            <a:r>
              <a:rPr lang="en-GB" dirty="0"/>
              <a:t>“</a:t>
            </a:r>
            <a:r>
              <a:rPr lang="de-DE" dirty="0"/>
              <a:t>Gestern habe ich mit meinem Kollegen darüber gesprochen, dass wir alle alt werden und irgendwann sterben. Wir kamen auf das Thema, weil er jemanden pflegte, von dem er sagte, er sei ziemlich alt. Ich fragte ihn, wie alt die Person sei, und er sagte, er könne sich nicht an das genaue Alter erinnern, aber ziemlich alt. Ich fragte mich, was er für ziemlich alt hielt, denn ich hatte den Eindruck, dass wir alle eine andere Vorstellung davon hatten und eine andere Einstellung zu alten Menschen und zum Tod hatten. </a:t>
            </a:r>
          </a:p>
          <a:p>
            <a:r>
              <a:rPr lang="de-DE" dirty="0"/>
              <a:t>Was denken Sie?“</a:t>
            </a:r>
          </a:p>
          <a:p>
            <a:endParaRPr lang="de-DE" dirty="0"/>
          </a:p>
          <a:p>
            <a:endParaRPr lang="en-GB" dirty="0"/>
          </a:p>
        </p:txBody>
      </p:sp>
    </p:spTree>
    <p:extLst>
      <p:ext uri="{BB962C8B-B14F-4D97-AF65-F5344CB8AC3E}">
        <p14:creationId xmlns:p14="http://schemas.microsoft.com/office/powerpoint/2010/main" val="4266329580"/>
      </p:ext>
    </p:extLst>
  </p:cSld>
  <p:clrMapOvr>
    <a:masterClrMapping/>
  </p:clrMapOvr>
  <mc:AlternateContent xmlns:mc="http://schemas.openxmlformats.org/markup-compatibility/2006" xmlns:p14="http://schemas.microsoft.com/office/powerpoint/2010/main">
    <mc:Choice Requires="p14">
      <p:transition spd="med" p14:dur="700" advTm="40784">
        <p:fade/>
      </p:transition>
    </mc:Choice>
    <mc:Fallback xmlns="">
      <p:transition spd="med" advTm="40784">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390287" y="685800"/>
            <a:ext cx="9884376" cy="1485900"/>
          </a:xfrm>
        </p:spPr>
        <p:txBody>
          <a:bodyPr>
            <a:normAutofit/>
          </a:bodyPr>
          <a:lstStyle/>
          <a:p>
            <a:r>
              <a:rPr lang="da-DK" dirty="0"/>
              <a:t>Lineare Sichtweise </a:t>
            </a:r>
            <a:r>
              <a:rPr lang="da-DK" sz="1400" dirty="0"/>
              <a:t>(Forts.)</a:t>
            </a:r>
          </a:p>
        </p:txBody>
      </p:sp>
      <p:sp>
        <p:nvSpPr>
          <p:cNvPr id="7" name="Pladsholder til indhold 6"/>
          <p:cNvSpPr>
            <a:spLocks noGrp="1"/>
          </p:cNvSpPr>
          <p:nvPr>
            <p:ph idx="1"/>
          </p:nvPr>
        </p:nvSpPr>
        <p:spPr>
          <a:xfrm>
            <a:off x="1390286" y="1412776"/>
            <a:ext cx="7872478" cy="4680520"/>
          </a:xfrm>
        </p:spPr>
        <p:txBody>
          <a:bodyPr>
            <a:normAutofit fontScale="92500" lnSpcReduction="20000"/>
          </a:bodyPr>
          <a:lstStyle/>
          <a:p>
            <a:pPr marL="0" indent="0" algn="just">
              <a:buNone/>
            </a:pPr>
            <a:r>
              <a:rPr lang="en-GB" sz="2200" b="1" i="1" dirty="0"/>
              <a:t>Islam</a:t>
            </a:r>
            <a:r>
              <a:rPr lang="en-GB" sz="2200" dirty="0"/>
              <a:t>. </a:t>
            </a:r>
            <a:r>
              <a:rPr lang="de-DE" sz="2200" dirty="0"/>
              <a:t>Alles, auch der Tod, kommt von Allah. Ein/e Muslim/a muss daher bereit sein, dem Tod ins Auge zu sehen, wenn er/sie es sein soll. Das Wichtigste ist, dass eine Person ihr Leben gut und verantwortungsvoll gelebt hat, dass sie ein/e gute/r und Allah gehorsame/r Muslim/a war. Wenn ein/e Muslim/a stirbt, verlässt der Lebensgeist (die Seele) den Körper. Es folgt ein Aufenthalt im Grab, wo der/die Verstorbene von zwei Engeln befragt wird und das endgültige Urteil erhält. </a:t>
            </a:r>
          </a:p>
          <a:p>
            <a:pPr marL="0" indent="0" algn="just">
              <a:buNone/>
            </a:pPr>
            <a:r>
              <a:rPr lang="de-DE" sz="2200" dirty="0"/>
              <a:t>Was vom individuellen Tod bis zum Tag des Jüngsten Gerichts geschieht, ist umstritten und vielfältig, aber am Tag des Jüngsten Gerichts müssen alle, sowohl die Lebenden als auch die Toten, nach ihren Taten beurteilt werden. Bestattungen im Islam folgen in der Regel den Anweisungen des Propheten Muhammad. </a:t>
            </a:r>
          </a:p>
          <a:p>
            <a:pPr marL="0" indent="0" algn="just">
              <a:buNone/>
            </a:pPr>
            <a:r>
              <a:rPr lang="de-DE" sz="2200" dirty="0"/>
              <a:t>Der Leichnam wird so schnell wie möglich begraben, am besten noch am selben Tag. Nach einer rituellen Waschung wird der Leichnam in ein weißes Tuch gekleidet und zur Moschee oder zum Friedhof getragen. Der Verstorbene wird mit dem Kopf in Richtung Mekka gelegt. Während der gesamten Zeit, von der Wohnung bis zum Friedhof, werden Rezitationen aus dem Koran vorgetragen. </a:t>
            </a:r>
          </a:p>
          <a:p>
            <a:pPr marL="0" indent="0">
              <a:buNone/>
            </a:pPr>
            <a:endParaRPr lang="da-DK" sz="1500" dirty="0"/>
          </a:p>
        </p:txBody>
      </p:sp>
      <p:pic>
        <p:nvPicPr>
          <p:cNvPr id="3" name="Billede 2"/>
          <p:cNvPicPr>
            <a:picLocks noChangeAspect="1"/>
          </p:cNvPicPr>
          <p:nvPr/>
        </p:nvPicPr>
        <p:blipFill rotWithShape="1">
          <a:blip r:embed="rId2"/>
          <a:srcRect r="14673"/>
          <a:stretch/>
        </p:blipFill>
        <p:spPr>
          <a:xfrm>
            <a:off x="9470269" y="3068960"/>
            <a:ext cx="1440160" cy="1485901"/>
          </a:xfrm>
          <a:prstGeom prst="rect">
            <a:avLst/>
          </a:prstGeom>
        </p:spPr>
      </p:pic>
      <p:sp>
        <p:nvSpPr>
          <p:cNvPr id="2" name="Slide Number Placeholder 1"/>
          <p:cNvSpPr>
            <a:spLocks noGrp="1"/>
          </p:cNvSpPr>
          <p:nvPr>
            <p:ph type="sldNum" sz="quarter" idx="12"/>
          </p:nvPr>
        </p:nvSpPr>
        <p:spPr>
          <a:xfrm>
            <a:off x="9470269" y="6453386"/>
            <a:ext cx="1595876" cy="404614"/>
          </a:xfrm>
        </p:spPr>
        <p:txBody>
          <a:bodyPr>
            <a:normAutofit/>
          </a:bodyPr>
          <a:lstStyle/>
          <a:p>
            <a:pPr marL="0" marR="0" lvl="0" indent="0" defTabSz="1218987" rtl="0" eaLnBrk="1" fontAlgn="auto" latinLnBrk="0" hangingPunct="1">
              <a:spcBef>
                <a:spcPts val="0"/>
              </a:spcBef>
              <a:spcAft>
                <a:spcPts val="600"/>
              </a:spcAft>
              <a:buClrTx/>
              <a:buSzTx/>
              <a:buFontTx/>
              <a:buNone/>
              <a:tabLst/>
              <a:defRPr/>
            </a:pPr>
            <a:fld id="{C014DD1E-5D91-48A3-AD6D-45FBA980D106}" type="slidenum">
              <a:rPr kumimoji="0" lang="en-GB" b="0" i="0" u="none" strike="noStrike" kern="1200" cap="none" spc="0" normalizeH="0" baseline="0" noProof="0" smtClean="0">
                <a:ln>
                  <a:noFill/>
                </a:ln>
                <a:effectLst/>
                <a:uLnTx/>
                <a:uFillTx/>
                <a:latin typeface="Calibri"/>
                <a:ea typeface="+mn-ea"/>
                <a:cs typeface="+mn-cs"/>
              </a:rPr>
              <a:pPr marL="0" marR="0" lvl="0" indent="0" defTabSz="1218987" rtl="0" eaLnBrk="1" fontAlgn="auto" latinLnBrk="0" hangingPunct="1">
                <a:spcBef>
                  <a:spcPts val="0"/>
                </a:spcBef>
                <a:spcAft>
                  <a:spcPts val="600"/>
                </a:spcAft>
                <a:buClrTx/>
                <a:buSzTx/>
                <a:buFontTx/>
                <a:buNone/>
                <a:tabLst/>
                <a:defRPr/>
              </a:pPr>
              <a:t>30</a:t>
            </a:fld>
            <a:endParaRPr kumimoji="0" lang="en-GB" b="0" i="0" u="none" strike="noStrike" kern="1200" cap="none" spc="0" normalizeH="0" baseline="0" noProof="0">
              <a:ln>
                <a:noFill/>
              </a:ln>
              <a:effectLst/>
              <a:uLnTx/>
              <a:uFillTx/>
              <a:latin typeface="Calibri"/>
              <a:ea typeface="+mn-ea"/>
              <a:cs typeface="+mn-cs"/>
            </a:endParaRPr>
          </a:p>
        </p:txBody>
      </p:sp>
    </p:spTree>
    <p:extLst>
      <p:ext uri="{BB962C8B-B14F-4D97-AF65-F5344CB8AC3E}">
        <p14:creationId xmlns:p14="http://schemas.microsoft.com/office/powerpoint/2010/main" val="149427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A286F-9D87-4360-A8A5-5074C9D3631C}"/>
              </a:ext>
            </a:extLst>
          </p:cNvPr>
          <p:cNvSpPr>
            <a:spLocks noGrp="1"/>
          </p:cNvSpPr>
          <p:nvPr>
            <p:ph type="title"/>
          </p:nvPr>
        </p:nvSpPr>
        <p:spPr>
          <a:xfrm>
            <a:off x="1371243" y="685800"/>
            <a:ext cx="9598700" cy="726976"/>
          </a:xfrm>
        </p:spPr>
        <p:txBody>
          <a:bodyPr/>
          <a:lstStyle/>
          <a:p>
            <a:r>
              <a:rPr lang="en-GB" dirty="0" err="1"/>
              <a:t>Übung</a:t>
            </a:r>
            <a:r>
              <a:rPr lang="en-GB" dirty="0"/>
              <a:t>: </a:t>
            </a:r>
            <a:r>
              <a:rPr lang="en-GB" dirty="0" err="1"/>
              <a:t>Zyklisch</a:t>
            </a:r>
            <a:r>
              <a:rPr lang="en-GB" dirty="0"/>
              <a:t> </a:t>
            </a:r>
            <a:r>
              <a:rPr lang="en-GB" dirty="0" err="1"/>
              <a:t>oder</a:t>
            </a:r>
            <a:r>
              <a:rPr lang="en-GB" dirty="0"/>
              <a:t> linear?</a:t>
            </a:r>
          </a:p>
        </p:txBody>
      </p:sp>
      <p:sp>
        <p:nvSpPr>
          <p:cNvPr id="3" name="Content Placeholder 2">
            <a:extLst>
              <a:ext uri="{FF2B5EF4-FFF2-40B4-BE49-F238E27FC236}">
                <a16:creationId xmlns:a16="http://schemas.microsoft.com/office/drawing/2014/main" xmlns="" id="{C310FB8C-0C73-4F68-9973-94A938EF3359}"/>
              </a:ext>
            </a:extLst>
          </p:cNvPr>
          <p:cNvSpPr>
            <a:spLocks noGrp="1"/>
          </p:cNvSpPr>
          <p:nvPr>
            <p:ph idx="1"/>
          </p:nvPr>
        </p:nvSpPr>
        <p:spPr/>
        <p:txBody>
          <a:bodyPr/>
          <a:lstStyle/>
          <a:p>
            <a:pPr marL="0" indent="0">
              <a:buNone/>
            </a:pPr>
            <a:r>
              <a:rPr lang="de-DE" dirty="0"/>
              <a:t>Unabhängig davon, ob Sie einer Religion angehören oder nicht, gehören Sie höchstwahrscheinlich einer Kultur an, die den Tod als zyklisch oder linear betrachtet. </a:t>
            </a:r>
          </a:p>
          <a:p>
            <a:pPr marL="0" indent="0">
              <a:buNone/>
            </a:pPr>
            <a:r>
              <a:rPr lang="de-DE" dirty="0"/>
              <a:t>Welcher ordnen Sie sich am ehesten zu und warum?</a:t>
            </a:r>
            <a:endParaRPr lang="en-GB" dirty="0"/>
          </a:p>
        </p:txBody>
      </p:sp>
      <p:sp>
        <p:nvSpPr>
          <p:cNvPr id="4" name="Slide Number Placeholder 3">
            <a:extLst>
              <a:ext uri="{FF2B5EF4-FFF2-40B4-BE49-F238E27FC236}">
                <a16:creationId xmlns:a16="http://schemas.microsoft.com/office/drawing/2014/main" xmlns="" id="{A7864862-16A2-444A-A883-DCF7645BE46E}"/>
              </a:ext>
            </a:extLst>
          </p:cNvPr>
          <p:cNvSpPr>
            <a:spLocks noGrp="1"/>
          </p:cNvSpPr>
          <p:nvPr>
            <p:ph type="sldNum" sz="quarter" idx="12"/>
          </p:nvPr>
        </p:nvSpPr>
        <p:spPr/>
        <p:txBody>
          <a:bodyPr/>
          <a:lstStyle/>
          <a:p>
            <a:fld id="{C014DD1E-5D91-48A3-AD6D-45FBA980D106}" type="slidenum">
              <a:rPr lang="en-GB" smtClean="0"/>
              <a:t>31</a:t>
            </a:fld>
            <a:endParaRPr lang="en-GB"/>
          </a:p>
        </p:txBody>
      </p:sp>
      <p:pic>
        <p:nvPicPr>
          <p:cNvPr id="5" name="Picture 4">
            <a:extLst>
              <a:ext uri="{FF2B5EF4-FFF2-40B4-BE49-F238E27FC236}">
                <a16:creationId xmlns:a16="http://schemas.microsoft.com/office/drawing/2014/main" xmlns="" id="{8345B14F-6FCD-407B-83D4-BA805D57BD52}"/>
              </a:ext>
            </a:extLst>
          </p:cNvPr>
          <p:cNvPicPr>
            <a:picLocks noChangeAspect="1"/>
          </p:cNvPicPr>
          <p:nvPr/>
        </p:nvPicPr>
        <p:blipFill>
          <a:blip r:embed="rId2"/>
          <a:stretch>
            <a:fillRect/>
          </a:stretch>
        </p:blipFill>
        <p:spPr>
          <a:xfrm>
            <a:off x="10342885" y="5157193"/>
            <a:ext cx="1086742" cy="1015008"/>
          </a:xfrm>
          <a:prstGeom prst="rect">
            <a:avLst/>
          </a:prstGeom>
        </p:spPr>
      </p:pic>
    </p:spTree>
    <p:extLst>
      <p:ext uri="{BB962C8B-B14F-4D97-AF65-F5344CB8AC3E}">
        <p14:creationId xmlns:p14="http://schemas.microsoft.com/office/powerpoint/2010/main" val="40731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FDB44F-1310-46A2-8F51-9F1F499EB094}"/>
              </a:ext>
            </a:extLst>
          </p:cNvPr>
          <p:cNvSpPr>
            <a:spLocks noGrp="1"/>
          </p:cNvSpPr>
          <p:nvPr>
            <p:ph type="title"/>
          </p:nvPr>
        </p:nvSpPr>
        <p:spPr>
          <a:xfrm>
            <a:off x="1371243" y="685800"/>
            <a:ext cx="9598700" cy="798984"/>
          </a:xfrm>
        </p:spPr>
        <p:txBody>
          <a:bodyPr/>
          <a:lstStyle/>
          <a:p>
            <a:r>
              <a:rPr lang="en-GB" i="1" dirty="0" err="1"/>
              <a:t>Zusammenfassung</a:t>
            </a:r>
            <a:endParaRPr lang="en-GB" i="1" dirty="0"/>
          </a:p>
        </p:txBody>
      </p:sp>
      <p:sp>
        <p:nvSpPr>
          <p:cNvPr id="3" name="Content Placeholder 2">
            <a:extLst>
              <a:ext uri="{FF2B5EF4-FFF2-40B4-BE49-F238E27FC236}">
                <a16:creationId xmlns:a16="http://schemas.microsoft.com/office/drawing/2014/main" xmlns="" id="{B1232C71-C6CA-416D-97B8-4A1E46A25C98}"/>
              </a:ext>
            </a:extLst>
          </p:cNvPr>
          <p:cNvSpPr>
            <a:spLocks noGrp="1"/>
          </p:cNvSpPr>
          <p:nvPr>
            <p:ph idx="1"/>
          </p:nvPr>
        </p:nvSpPr>
        <p:spPr>
          <a:xfrm>
            <a:off x="1413892" y="1844824"/>
            <a:ext cx="9598700" cy="3581400"/>
          </a:xfrm>
        </p:spPr>
        <p:txBody>
          <a:bodyPr vert="horz" lIns="91440" tIns="45720" rIns="91440" bIns="45720" rtlCol="0" anchor="t">
            <a:normAutofit lnSpcReduction="10000"/>
          </a:bodyPr>
          <a:lstStyle/>
          <a:p>
            <a:pPr marL="0" indent="0">
              <a:lnSpc>
                <a:spcPts val="1500"/>
              </a:lnSpc>
              <a:spcBef>
                <a:spcPts val="600"/>
              </a:spcBef>
              <a:buNone/>
            </a:pPr>
            <a:endParaRPr lang="en-GB" sz="2000" i="1" dirty="0">
              <a:solidFill>
                <a:srgbClr val="FF0000"/>
              </a:solidFill>
              <a:effectLst/>
              <a:ea typeface="Calibri" panose="020F0502020204030204" pitchFamily="34" charset="0"/>
              <a:cs typeface="Calibri" panose="020F0502020204030204" pitchFamily="34" charset="0"/>
            </a:endParaRPr>
          </a:p>
          <a:p>
            <a:pPr marL="383540" indent="-383540">
              <a:buNone/>
            </a:pPr>
            <a:r>
              <a:rPr lang="en-GB" sz="1950" i="1" dirty="0">
                <a:ea typeface="+mn-lt"/>
                <a:cs typeface="+mn-lt"/>
              </a:rPr>
              <a:t>      </a:t>
            </a:r>
            <a:r>
              <a:rPr lang="de-DE" sz="1950" i="1" dirty="0">
                <a:ea typeface="+mn-lt"/>
                <a:cs typeface="+mn-lt"/>
              </a:rPr>
              <a:t>Wir alle müssen irgendwann sterben. Woran wir im Zusammenhang mit dem Sterben glauben, hängt davon ab, ob wir einer Religion angehören und welcher religiöser Sichtweise wir folgen. </a:t>
            </a:r>
          </a:p>
          <a:p>
            <a:pPr marL="383540" indent="-383540">
              <a:buNone/>
            </a:pPr>
            <a:r>
              <a:rPr lang="de-DE" sz="1950" i="1" dirty="0">
                <a:ea typeface="+mn-lt"/>
                <a:cs typeface="+mn-lt"/>
              </a:rPr>
              <a:t>       Aber auch wenn wir keiner Religion angehören, wird es für uns wichtig sein, am Ende unseres Lebens oder für andere, denen wir nahe stehen, eine Art von Übergangsritual zu durchlaufen. </a:t>
            </a:r>
          </a:p>
          <a:p>
            <a:pPr marL="383540" indent="-383540">
              <a:buNone/>
            </a:pPr>
            <a:r>
              <a:rPr lang="de-DE" sz="1950" i="1" dirty="0">
                <a:ea typeface="+mn-lt"/>
                <a:cs typeface="+mn-lt"/>
              </a:rPr>
              <a:t>      Die Menschen, die wir betreuen, haben ihre eigenen individuellen Bedürfnisse und sind auch Teil der umfassenderen Bedürfnisse der Kultur, der sie angehören. </a:t>
            </a:r>
          </a:p>
          <a:p>
            <a:pPr marL="383540" indent="-383540">
              <a:buNone/>
            </a:pPr>
            <a:r>
              <a:rPr lang="de-DE" sz="1950" i="1" dirty="0">
                <a:ea typeface="+mn-lt"/>
                <a:cs typeface="+mn-lt"/>
              </a:rPr>
              <a:t>      Wir müssen dafür sorgen, dass diese Bedürfnisse erfüllt werden können, um für die von uns betreuten Personen und deren Familien einen reibungslosen Übergang zu ermöglichen.</a:t>
            </a:r>
            <a:endParaRPr lang="en-GB" sz="1950" i="1" dirty="0">
              <a:cs typeface="Calibri"/>
            </a:endParaRPr>
          </a:p>
        </p:txBody>
      </p:sp>
      <p:sp>
        <p:nvSpPr>
          <p:cNvPr id="4" name="Slide Number Placeholder 3">
            <a:extLst>
              <a:ext uri="{FF2B5EF4-FFF2-40B4-BE49-F238E27FC236}">
                <a16:creationId xmlns:a16="http://schemas.microsoft.com/office/drawing/2014/main" xmlns="" id="{A26A4838-6E70-45BF-BF93-E24044F20163}"/>
              </a:ext>
            </a:extLst>
          </p:cNvPr>
          <p:cNvSpPr>
            <a:spLocks noGrp="1"/>
          </p:cNvSpPr>
          <p:nvPr>
            <p:ph type="sldNum" sz="quarter" idx="12"/>
          </p:nvPr>
        </p:nvSpPr>
        <p:spPr/>
        <p:txBody>
          <a:bodyPr/>
          <a:lstStyle/>
          <a:p>
            <a:fld id="{C014DD1E-5D91-48A3-AD6D-45FBA980D106}" type="slidenum">
              <a:rPr lang="en-GB" smtClean="0"/>
              <a:t>32</a:t>
            </a:fld>
            <a:endParaRPr lang="en-GB"/>
          </a:p>
        </p:txBody>
      </p:sp>
    </p:spTree>
    <p:extLst>
      <p:ext uri="{BB962C8B-B14F-4D97-AF65-F5344CB8AC3E}">
        <p14:creationId xmlns:p14="http://schemas.microsoft.com/office/powerpoint/2010/main" val="344278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BB4F86-E8CB-4D36-B1CA-E0889A62B4D0}"/>
              </a:ext>
            </a:extLst>
          </p:cNvPr>
          <p:cNvSpPr>
            <a:spLocks noGrp="1"/>
          </p:cNvSpPr>
          <p:nvPr>
            <p:ph type="title"/>
          </p:nvPr>
        </p:nvSpPr>
        <p:spPr/>
        <p:txBody>
          <a:bodyPr>
            <a:normAutofit/>
          </a:bodyPr>
          <a:lstStyle/>
          <a:p>
            <a:pPr algn="ctr"/>
            <a:r>
              <a:rPr lang="en-GB" sz="5400" dirty="0" err="1"/>
              <a:t>Kulturübergreifende</a:t>
            </a:r>
            <a:r>
              <a:rPr lang="en-GB" sz="5400" dirty="0"/>
              <a:t> </a:t>
            </a:r>
            <a:r>
              <a:rPr lang="en-GB" sz="5400" dirty="0" err="1"/>
              <a:t>arbeit</a:t>
            </a:r>
            <a:endParaRPr lang="en-GB" sz="5400" dirty="0"/>
          </a:p>
        </p:txBody>
      </p:sp>
      <p:sp>
        <p:nvSpPr>
          <p:cNvPr id="4" name="Slide Number Placeholder 3">
            <a:extLst>
              <a:ext uri="{FF2B5EF4-FFF2-40B4-BE49-F238E27FC236}">
                <a16:creationId xmlns:a16="http://schemas.microsoft.com/office/drawing/2014/main" xmlns="" id="{30CEDE09-2122-4C02-AAF7-395DA0A08723}"/>
              </a:ext>
            </a:extLst>
          </p:cNvPr>
          <p:cNvSpPr>
            <a:spLocks noGrp="1"/>
          </p:cNvSpPr>
          <p:nvPr>
            <p:ph type="sldNum" sz="quarter" idx="12"/>
          </p:nvPr>
        </p:nvSpPr>
        <p:spPr/>
        <p:txBody>
          <a:bodyPr/>
          <a:lstStyle/>
          <a:p>
            <a:fld id="{C014DD1E-5D91-48A3-AD6D-45FBA980D106}" type="slidenum">
              <a:rPr lang="en-GB" smtClean="0"/>
              <a:t>33</a:t>
            </a:fld>
            <a:endParaRPr lang="en-GB"/>
          </a:p>
        </p:txBody>
      </p:sp>
    </p:spTree>
    <p:extLst>
      <p:ext uri="{BB962C8B-B14F-4D97-AF65-F5344CB8AC3E}">
        <p14:creationId xmlns:p14="http://schemas.microsoft.com/office/powerpoint/2010/main" val="25450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58B24D-ABC0-4E4C-BFAB-3D5578D67260}"/>
              </a:ext>
            </a:extLst>
          </p:cNvPr>
          <p:cNvSpPr>
            <a:spLocks noGrp="1"/>
          </p:cNvSpPr>
          <p:nvPr>
            <p:ph type="title"/>
          </p:nvPr>
        </p:nvSpPr>
        <p:spPr>
          <a:xfrm>
            <a:off x="1390287" y="685800"/>
            <a:ext cx="9884376" cy="1485900"/>
          </a:xfrm>
        </p:spPr>
        <p:txBody>
          <a:bodyPr>
            <a:normAutofit/>
          </a:bodyPr>
          <a:lstStyle/>
          <a:p>
            <a:r>
              <a:rPr lang="en-GB" dirty="0" err="1"/>
              <a:t>Betreuung</a:t>
            </a:r>
            <a:r>
              <a:rPr lang="en-GB" dirty="0"/>
              <a:t> und </a:t>
            </a:r>
            <a:r>
              <a:rPr lang="en-GB" dirty="0" err="1"/>
              <a:t>Pflege</a:t>
            </a:r>
            <a:r>
              <a:rPr lang="en-GB" dirty="0"/>
              <a:t> alter Menschen</a:t>
            </a:r>
          </a:p>
        </p:txBody>
      </p:sp>
      <p:sp>
        <p:nvSpPr>
          <p:cNvPr id="3" name="Content Placeholder 2">
            <a:extLst>
              <a:ext uri="{FF2B5EF4-FFF2-40B4-BE49-F238E27FC236}">
                <a16:creationId xmlns:a16="http://schemas.microsoft.com/office/drawing/2014/main" xmlns="" id="{E55D6456-33E5-4C85-923A-A781BCA178B0}"/>
              </a:ext>
            </a:extLst>
          </p:cNvPr>
          <p:cNvSpPr>
            <a:spLocks noGrp="1"/>
          </p:cNvSpPr>
          <p:nvPr>
            <p:ph idx="1"/>
          </p:nvPr>
        </p:nvSpPr>
        <p:spPr>
          <a:xfrm>
            <a:off x="1390287" y="2171700"/>
            <a:ext cx="6175168" cy="3581400"/>
          </a:xfrm>
        </p:spPr>
        <p:txBody>
          <a:bodyPr>
            <a:normAutofit/>
          </a:bodyPr>
          <a:lstStyle/>
          <a:p>
            <a:pPr marL="0" indent="0">
              <a:buNone/>
            </a:pPr>
            <a:r>
              <a:rPr lang="de-DE" dirty="0"/>
              <a:t>Unsere Einstellung zu älteren Menschen ist durch unsere kulturelle Prägung beeinflusst und kann daher sehr unterschiedlich sein.</a:t>
            </a:r>
          </a:p>
          <a:p>
            <a:pPr marL="0" indent="0">
              <a:buNone/>
            </a:pPr>
            <a:r>
              <a:rPr lang="de-DE" dirty="0"/>
              <a:t>Sie kann sich darauf auswirken, wie wir ältere Menschen sehen, wie wir ihnen zuhören und was wir für sie tun. </a:t>
            </a:r>
          </a:p>
          <a:p>
            <a:pPr marL="0" indent="0">
              <a:buNone/>
            </a:pPr>
            <a:r>
              <a:rPr lang="de-DE" dirty="0"/>
              <a:t>Sie kann sich auch darauf auswirken, inwieweit wir ihre Familienangehörigen in die Pflege und Betreuung – besonders am Lebensende - einbeziehen.</a:t>
            </a:r>
          </a:p>
          <a:p>
            <a:pPr marL="0" indent="0">
              <a:buNone/>
            </a:pPr>
            <a:endParaRPr lang="de-DE" dirty="0"/>
          </a:p>
          <a:p>
            <a:pPr marL="0" indent="0">
              <a:buNone/>
            </a:pPr>
            <a:endParaRPr lang="de-DE" dirty="0"/>
          </a:p>
          <a:p>
            <a:pPr marL="0" indent="0">
              <a:buNone/>
            </a:pPr>
            <a:endParaRPr lang="de-DE" dirty="0"/>
          </a:p>
        </p:txBody>
      </p:sp>
      <p:pic>
        <p:nvPicPr>
          <p:cNvPr id="5" name="Picture 4">
            <a:extLst>
              <a:ext uri="{FF2B5EF4-FFF2-40B4-BE49-F238E27FC236}">
                <a16:creationId xmlns:a16="http://schemas.microsoft.com/office/drawing/2014/main" xmlns="" id="{593DCE5B-914F-451A-896A-72F0DFEA98C9}"/>
              </a:ext>
            </a:extLst>
          </p:cNvPr>
          <p:cNvPicPr>
            <a:picLocks noChangeAspect="1"/>
          </p:cNvPicPr>
          <p:nvPr/>
        </p:nvPicPr>
        <p:blipFill rotWithShape="1">
          <a:blip r:embed="rId2"/>
          <a:srcRect l="27267" r="11146" b="3"/>
          <a:stretch/>
        </p:blipFill>
        <p:spPr>
          <a:xfrm>
            <a:off x="8034188" y="2171700"/>
            <a:ext cx="3210659" cy="3466681"/>
          </a:xfrm>
          <a:prstGeom prst="rect">
            <a:avLst/>
          </a:prstGeom>
        </p:spPr>
      </p:pic>
      <p:sp>
        <p:nvSpPr>
          <p:cNvPr id="4" name="Slide Number Placeholder 3">
            <a:extLst>
              <a:ext uri="{FF2B5EF4-FFF2-40B4-BE49-F238E27FC236}">
                <a16:creationId xmlns:a16="http://schemas.microsoft.com/office/drawing/2014/main" xmlns="" id="{03E0E782-B05C-44AB-B1DA-6C134F0EC0BE}"/>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34</a:t>
            </a:fld>
            <a:endParaRPr lang="en-GB"/>
          </a:p>
        </p:txBody>
      </p:sp>
      <p:sp>
        <p:nvSpPr>
          <p:cNvPr id="7" name="TextBox 6">
            <a:extLst>
              <a:ext uri="{FF2B5EF4-FFF2-40B4-BE49-F238E27FC236}">
                <a16:creationId xmlns:a16="http://schemas.microsoft.com/office/drawing/2014/main" xmlns="" id="{12EE14A2-0CE1-4F8E-8C68-53F825B72427}"/>
              </a:ext>
            </a:extLst>
          </p:cNvPr>
          <p:cNvSpPr txBox="1"/>
          <p:nvPr/>
        </p:nvSpPr>
        <p:spPr>
          <a:xfrm>
            <a:off x="9334772" y="5638381"/>
            <a:ext cx="2253016" cy="230832"/>
          </a:xfrm>
          <a:prstGeom prst="rect">
            <a:avLst/>
          </a:prstGeom>
          <a:noFill/>
        </p:spPr>
        <p:txBody>
          <a:bodyPr wrap="square">
            <a:spAutoFit/>
          </a:bodyPr>
          <a:lstStyle/>
          <a:p>
            <a:r>
              <a:rPr lang="en-GB" sz="900" dirty="0"/>
              <a:t>https://www.pexels.com/search/free/</a:t>
            </a:r>
          </a:p>
        </p:txBody>
      </p:sp>
    </p:spTree>
    <p:extLst>
      <p:ext uri="{BB962C8B-B14F-4D97-AF65-F5344CB8AC3E}">
        <p14:creationId xmlns:p14="http://schemas.microsoft.com/office/powerpoint/2010/main" val="193939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0BC2CA-034F-4E6B-B05D-4B521E1F4FD3}"/>
              </a:ext>
            </a:extLst>
          </p:cNvPr>
          <p:cNvSpPr>
            <a:spLocks noGrp="1"/>
          </p:cNvSpPr>
          <p:nvPr>
            <p:ph type="title"/>
          </p:nvPr>
        </p:nvSpPr>
        <p:spPr>
          <a:xfrm>
            <a:off x="1371243" y="685800"/>
            <a:ext cx="9598700" cy="798984"/>
          </a:xfrm>
        </p:spPr>
        <p:txBody>
          <a:bodyPr>
            <a:normAutofit/>
          </a:bodyPr>
          <a:lstStyle/>
          <a:p>
            <a:r>
              <a:rPr lang="en-GB" dirty="0" err="1"/>
              <a:t>Betreuung</a:t>
            </a:r>
            <a:r>
              <a:rPr lang="en-GB" dirty="0"/>
              <a:t> und </a:t>
            </a:r>
            <a:r>
              <a:rPr lang="en-GB" dirty="0" err="1"/>
              <a:t>Pflege</a:t>
            </a:r>
            <a:r>
              <a:rPr lang="en-GB" dirty="0"/>
              <a:t> alter Menschen</a:t>
            </a:r>
          </a:p>
        </p:txBody>
      </p:sp>
      <p:sp>
        <p:nvSpPr>
          <p:cNvPr id="3" name="Content Placeholder 2">
            <a:extLst>
              <a:ext uri="{FF2B5EF4-FFF2-40B4-BE49-F238E27FC236}">
                <a16:creationId xmlns:a16="http://schemas.microsoft.com/office/drawing/2014/main" xmlns="" id="{F310A0F3-ED74-4CD5-843F-5332F3CDD311}"/>
              </a:ext>
            </a:extLst>
          </p:cNvPr>
          <p:cNvSpPr>
            <a:spLocks noGrp="1"/>
          </p:cNvSpPr>
          <p:nvPr>
            <p:ph idx="1"/>
          </p:nvPr>
        </p:nvSpPr>
        <p:spPr>
          <a:xfrm>
            <a:off x="1371243" y="1844795"/>
            <a:ext cx="9598700" cy="4238600"/>
          </a:xfrm>
        </p:spPr>
        <p:txBody>
          <a:bodyPr>
            <a:normAutofit fontScale="92500" lnSpcReduction="10000"/>
          </a:bodyPr>
          <a:lstStyle/>
          <a:p>
            <a:pPr marL="0" indent="0">
              <a:buNone/>
            </a:pPr>
            <a:r>
              <a:rPr lang="de-DE" dirty="0"/>
              <a:t>Was sind die wichtigsten Punkte, an die man denken muss, um ältere Menschen kultursensibel zu betreuen? </a:t>
            </a:r>
          </a:p>
          <a:p>
            <a:pPr marL="0" indent="0">
              <a:buNone/>
            </a:pPr>
            <a:r>
              <a:rPr lang="de-DE" dirty="0"/>
              <a:t>Kreuzen Sie die Aussagen an, denen Sie zustimmen.</a:t>
            </a:r>
          </a:p>
          <a:p>
            <a:pPr marL="457200" indent="-457200">
              <a:buFont typeface="+mj-lt"/>
              <a:buAutoNum type="alphaLcParenR"/>
            </a:pPr>
            <a:r>
              <a:rPr lang="de-DE" dirty="0"/>
              <a:t>Man sollte älteren Menschen aufgrund ihres Alters automatisch Respekt entgegenbringen.</a:t>
            </a:r>
          </a:p>
          <a:p>
            <a:pPr marL="457200" indent="-457200">
              <a:buFont typeface="+mj-lt"/>
              <a:buAutoNum type="alphaLcParenR"/>
            </a:pPr>
            <a:r>
              <a:rPr lang="de-DE" dirty="0"/>
              <a:t>Man sollte immer die Familie mit einbeziehen und sie auch fragen, was ihrer Meinung nach das Beste für ihren Angehörigen ist.</a:t>
            </a:r>
          </a:p>
          <a:p>
            <a:pPr marL="457200" indent="-457200">
              <a:buFont typeface="+mj-lt"/>
              <a:buAutoNum type="alphaLcParenR"/>
            </a:pPr>
            <a:r>
              <a:rPr lang="de-DE" dirty="0"/>
              <a:t>Sie müssen die ältere Person direkt fragen, was sie eigentlich will.</a:t>
            </a:r>
          </a:p>
          <a:p>
            <a:pPr marL="457200" indent="-457200">
              <a:buFont typeface="+mj-lt"/>
              <a:buAutoNum type="alphaLcParenR"/>
            </a:pPr>
            <a:r>
              <a:rPr lang="de-DE" dirty="0"/>
              <a:t>Sie sollten das anbieten, von dem Sie glauben, dass es das Beste für die betreute Person ist.</a:t>
            </a:r>
          </a:p>
          <a:p>
            <a:pPr marL="457200" indent="-457200">
              <a:buFont typeface="+mj-lt"/>
              <a:buAutoNum type="alphaLcParenR"/>
            </a:pPr>
            <a:r>
              <a:rPr lang="de-DE" dirty="0"/>
              <a:t>Sie wenden sich direkt an die Familie, nicht an die ältere Person, und fragen sie nach ihren Wünschen.</a:t>
            </a:r>
          </a:p>
          <a:p>
            <a:pPr marL="457200" indent="-457200">
              <a:buFont typeface="+mj-lt"/>
              <a:buAutoNum type="alphaLcParenR"/>
            </a:pPr>
            <a:r>
              <a:rPr lang="de-DE" dirty="0"/>
              <a:t>Sie glauben, dass es keine Rolle spielt, wie alt jemand ist, und dass Sie ihn genauso behandeln werden wie alle anderen.</a:t>
            </a:r>
          </a:p>
          <a:p>
            <a:pPr marL="0" indent="0">
              <a:buNone/>
            </a:pPr>
            <a:endParaRPr lang="de-DE" dirty="0"/>
          </a:p>
          <a:p>
            <a:pPr marL="457200" indent="-457200">
              <a:buAutoNum type="alphaLcPeriod"/>
            </a:pPr>
            <a:endParaRPr lang="en-GB" dirty="0"/>
          </a:p>
        </p:txBody>
      </p:sp>
      <p:sp>
        <p:nvSpPr>
          <p:cNvPr id="4" name="Slide Number Placeholder 3">
            <a:extLst>
              <a:ext uri="{FF2B5EF4-FFF2-40B4-BE49-F238E27FC236}">
                <a16:creationId xmlns:a16="http://schemas.microsoft.com/office/drawing/2014/main" xmlns="" id="{FE129B58-4E1B-41FC-93CD-3F44E67EFB49}"/>
              </a:ext>
            </a:extLst>
          </p:cNvPr>
          <p:cNvSpPr>
            <a:spLocks noGrp="1"/>
          </p:cNvSpPr>
          <p:nvPr>
            <p:ph type="sldNum" sz="quarter" idx="12"/>
          </p:nvPr>
        </p:nvSpPr>
        <p:spPr/>
        <p:txBody>
          <a:bodyPr/>
          <a:lstStyle/>
          <a:p>
            <a:fld id="{C014DD1E-5D91-48A3-AD6D-45FBA980D106}" type="slidenum">
              <a:rPr lang="en-GB" smtClean="0"/>
              <a:t>35</a:t>
            </a:fld>
            <a:endParaRPr lang="en-GB"/>
          </a:p>
        </p:txBody>
      </p:sp>
      <p:pic>
        <p:nvPicPr>
          <p:cNvPr id="5" name="Picture 4">
            <a:extLst>
              <a:ext uri="{FF2B5EF4-FFF2-40B4-BE49-F238E27FC236}">
                <a16:creationId xmlns:a16="http://schemas.microsoft.com/office/drawing/2014/main" xmlns="" id="{17E4EF56-66B1-4968-B5CD-C058DEC54A82}"/>
              </a:ext>
            </a:extLst>
          </p:cNvPr>
          <p:cNvPicPr>
            <a:picLocks noChangeAspect="1"/>
          </p:cNvPicPr>
          <p:nvPr/>
        </p:nvPicPr>
        <p:blipFill>
          <a:blip r:embed="rId2"/>
          <a:stretch>
            <a:fillRect/>
          </a:stretch>
        </p:blipFill>
        <p:spPr>
          <a:xfrm>
            <a:off x="10817582" y="5467908"/>
            <a:ext cx="791657" cy="798984"/>
          </a:xfrm>
          <a:prstGeom prst="rect">
            <a:avLst/>
          </a:prstGeom>
        </p:spPr>
      </p:pic>
    </p:spTree>
    <p:extLst>
      <p:ext uri="{BB962C8B-B14F-4D97-AF65-F5344CB8AC3E}">
        <p14:creationId xmlns:p14="http://schemas.microsoft.com/office/powerpoint/2010/main" val="162285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2FB93-6A38-4569-931D-AB9299965294}"/>
              </a:ext>
            </a:extLst>
          </p:cNvPr>
          <p:cNvSpPr>
            <a:spLocks noGrp="1"/>
          </p:cNvSpPr>
          <p:nvPr>
            <p:ph type="title"/>
          </p:nvPr>
        </p:nvSpPr>
        <p:spPr>
          <a:xfrm>
            <a:off x="1371243" y="685800"/>
            <a:ext cx="9598700" cy="798984"/>
          </a:xfrm>
        </p:spPr>
        <p:txBody>
          <a:bodyPr/>
          <a:lstStyle/>
          <a:p>
            <a:r>
              <a:rPr lang="en-GB" i="1" dirty="0" err="1"/>
              <a:t>Zusammenfassung</a:t>
            </a:r>
            <a:endParaRPr lang="en-GB" i="1" dirty="0"/>
          </a:p>
        </p:txBody>
      </p:sp>
      <p:sp>
        <p:nvSpPr>
          <p:cNvPr id="3" name="Content Placeholder 2">
            <a:extLst>
              <a:ext uri="{FF2B5EF4-FFF2-40B4-BE49-F238E27FC236}">
                <a16:creationId xmlns:a16="http://schemas.microsoft.com/office/drawing/2014/main" xmlns="" id="{86CB3A05-5076-4A60-9307-13372D790B88}"/>
              </a:ext>
            </a:extLst>
          </p:cNvPr>
          <p:cNvSpPr>
            <a:spLocks noGrp="1"/>
          </p:cNvSpPr>
          <p:nvPr>
            <p:ph idx="1"/>
          </p:nvPr>
        </p:nvSpPr>
        <p:spPr>
          <a:xfrm>
            <a:off x="1166037" y="1988840"/>
            <a:ext cx="10009111" cy="3581400"/>
          </a:xfrm>
        </p:spPr>
        <p:txBody>
          <a:bodyPr>
            <a:normAutofit lnSpcReduction="10000"/>
          </a:bodyPr>
          <a:lstStyle/>
          <a:p>
            <a:pPr marL="0" indent="0">
              <a:buNone/>
            </a:pPr>
            <a:r>
              <a:rPr lang="de-DE" i="1" dirty="0"/>
              <a:t>Wenn Sie ältere Menschen betreuen oder pflegen, ist es wichtig, ihren kulturellen Hintergrund zu berücksichtigen, d. h. Sie müssen sich die Zeit nehmen, Fragen zu stellen und den Antworten zuzuhören, die sie Ihnen geben. </a:t>
            </a:r>
          </a:p>
          <a:p>
            <a:pPr marL="0" indent="0">
              <a:buNone/>
            </a:pPr>
            <a:r>
              <a:rPr lang="de-DE" i="1" dirty="0"/>
              <a:t>Sie müssen sich Ihrer eigenen kulturellen Prägung bewusst sein und wissen, welchen Einfluss diese auf Ihre Ansichten darüber haben können, was relevant und wichtig ist. </a:t>
            </a:r>
          </a:p>
          <a:p>
            <a:pPr marL="0" indent="0">
              <a:buNone/>
            </a:pPr>
            <a:r>
              <a:rPr lang="de-DE" i="1" dirty="0"/>
              <a:t>Verschiedene Kulturen betrachten das Altern, den Tod und das Sterben auf unterschiedliche Weise. Daraus ergeben sich verschiedenen Praktiken und Riten hinsichtlich des Alterns, des Sterbens und des Umgangs mit Hinterbliebenen. </a:t>
            </a:r>
          </a:p>
          <a:p>
            <a:pPr marL="0" indent="0">
              <a:buNone/>
            </a:pPr>
            <a:r>
              <a:rPr lang="de-DE" i="1" dirty="0"/>
              <a:t>In einer Gesellschaft zu leben, die von vielen Kulturen und religiösen Überzeugungen geprägt ist, bedeutet, dass die Einstellungen zum Altern, zum Sterben und zum Tod anders sein können als die eigenen. </a:t>
            </a:r>
          </a:p>
          <a:p>
            <a:pPr marL="0" indent="0">
              <a:buNone/>
            </a:pPr>
            <a:endParaRPr lang="de-DE" i="1" dirty="0"/>
          </a:p>
          <a:p>
            <a:pPr marL="0" indent="0">
              <a:buNone/>
            </a:pPr>
            <a:endParaRPr lang="de-DE" i="1" dirty="0"/>
          </a:p>
          <a:p>
            <a:pPr marL="0" indent="0">
              <a:buNone/>
            </a:pPr>
            <a:endParaRPr lang="de-DE" i="1" dirty="0"/>
          </a:p>
          <a:p>
            <a:pPr marL="0" indent="0">
              <a:buNone/>
            </a:pPr>
            <a:endParaRPr lang="en-GB" i="1" dirty="0"/>
          </a:p>
        </p:txBody>
      </p:sp>
      <p:sp>
        <p:nvSpPr>
          <p:cNvPr id="4" name="Slide Number Placeholder 3">
            <a:extLst>
              <a:ext uri="{FF2B5EF4-FFF2-40B4-BE49-F238E27FC236}">
                <a16:creationId xmlns:a16="http://schemas.microsoft.com/office/drawing/2014/main" xmlns="" id="{40699D81-7715-418A-9B01-B318D88690BC}"/>
              </a:ext>
            </a:extLst>
          </p:cNvPr>
          <p:cNvSpPr>
            <a:spLocks noGrp="1"/>
          </p:cNvSpPr>
          <p:nvPr>
            <p:ph type="sldNum" sz="quarter" idx="12"/>
          </p:nvPr>
        </p:nvSpPr>
        <p:spPr/>
        <p:txBody>
          <a:bodyPr/>
          <a:lstStyle/>
          <a:p>
            <a:fld id="{C014DD1E-5D91-48A3-AD6D-45FBA980D106}" type="slidenum">
              <a:rPr lang="en-GB" smtClean="0"/>
              <a:t>36</a:t>
            </a:fld>
            <a:endParaRPr lang="en-GB"/>
          </a:p>
        </p:txBody>
      </p:sp>
    </p:spTree>
    <p:extLst>
      <p:ext uri="{BB962C8B-B14F-4D97-AF65-F5344CB8AC3E}">
        <p14:creationId xmlns:p14="http://schemas.microsoft.com/office/powerpoint/2010/main" val="264155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7F7CD2-1B3B-4E67-A875-32D2D8AB237B}"/>
              </a:ext>
            </a:extLst>
          </p:cNvPr>
          <p:cNvSpPr>
            <a:spLocks noGrp="1"/>
          </p:cNvSpPr>
          <p:nvPr>
            <p:ph type="title"/>
          </p:nvPr>
        </p:nvSpPr>
        <p:spPr>
          <a:xfrm>
            <a:off x="1371243" y="685800"/>
            <a:ext cx="9598700" cy="798984"/>
          </a:xfrm>
        </p:spPr>
        <p:txBody>
          <a:bodyPr/>
          <a:lstStyle/>
          <a:p>
            <a:r>
              <a:rPr lang="en-GB" dirty="0"/>
              <a:t>Reflexion und </a:t>
            </a:r>
            <a:r>
              <a:rPr lang="en-GB" dirty="0" err="1"/>
              <a:t>Handlungsplan</a:t>
            </a:r>
            <a:endParaRPr lang="en-GB" dirty="0"/>
          </a:p>
        </p:txBody>
      </p:sp>
      <p:sp>
        <p:nvSpPr>
          <p:cNvPr id="3" name="Content Placeholder 2">
            <a:extLst>
              <a:ext uri="{FF2B5EF4-FFF2-40B4-BE49-F238E27FC236}">
                <a16:creationId xmlns:a16="http://schemas.microsoft.com/office/drawing/2014/main" xmlns="" id="{D959482C-C063-47AC-A3BA-C285E22E2032}"/>
              </a:ext>
            </a:extLst>
          </p:cNvPr>
          <p:cNvSpPr>
            <a:spLocks noGrp="1"/>
          </p:cNvSpPr>
          <p:nvPr>
            <p:ph idx="1"/>
          </p:nvPr>
        </p:nvSpPr>
        <p:spPr>
          <a:xfrm>
            <a:off x="1371243" y="1628800"/>
            <a:ext cx="9598700" cy="4238600"/>
          </a:xfrm>
        </p:spPr>
        <p:txBody>
          <a:bodyPr>
            <a:normAutofit/>
          </a:bodyPr>
          <a:lstStyle/>
          <a:p>
            <a:pPr marL="0" indent="0">
              <a:buNone/>
            </a:pPr>
            <a:r>
              <a:rPr lang="de-DE" dirty="0"/>
              <a:t>Beantworten Sie folgende Fragen:</a:t>
            </a:r>
          </a:p>
          <a:p>
            <a:pPr marL="0" indent="0">
              <a:buNone/>
            </a:pPr>
            <a:r>
              <a:rPr lang="de-DE" dirty="0"/>
              <a:t>Was habe ich über mich und meinen eigenen kulturellen Hintergrund gelernt?</a:t>
            </a:r>
          </a:p>
          <a:p>
            <a:pPr marL="0" indent="0">
              <a:buNone/>
            </a:pPr>
            <a:endParaRPr lang="de-DE" dirty="0"/>
          </a:p>
          <a:p>
            <a:pPr marL="0" indent="0">
              <a:buNone/>
            </a:pPr>
            <a:r>
              <a:rPr lang="de-DE" dirty="0"/>
              <a:t>Was habe ich über das Älterwerden, das Sterben und den Tod gelernt?</a:t>
            </a:r>
          </a:p>
          <a:p>
            <a:pPr marL="0" indent="0">
              <a:buNone/>
            </a:pPr>
            <a:endParaRPr lang="de-DE" dirty="0"/>
          </a:p>
          <a:p>
            <a:pPr marL="0" indent="0">
              <a:buNone/>
            </a:pPr>
            <a:r>
              <a:rPr lang="de-DE" dirty="0"/>
              <a:t>Was würde ich gerne noch wissen? </a:t>
            </a:r>
          </a:p>
          <a:p>
            <a:pPr marL="0" indent="0">
              <a:buNone/>
            </a:pPr>
            <a:endParaRPr lang="de-DE" dirty="0"/>
          </a:p>
          <a:p>
            <a:pPr marL="0" indent="0">
              <a:buNone/>
            </a:pPr>
            <a:r>
              <a:rPr lang="de-DE" dirty="0"/>
              <a:t>Welche Änderungen werde ich in meiner derzeitigen Praxis vornehmen, um sicherzustellen, dass alle kulturellen Aspekte hinsichtlich des Alterns und Sterbens für die Menschen, die ich betreue, berücksichtigt werden?</a:t>
            </a:r>
            <a:endParaRPr lang="en-GB" sz="2000" dirty="0"/>
          </a:p>
          <a:p>
            <a:pPr marL="0" indent="0">
              <a:buNone/>
            </a:pPr>
            <a:endParaRPr lang="en-GB" dirty="0"/>
          </a:p>
        </p:txBody>
      </p:sp>
      <p:sp>
        <p:nvSpPr>
          <p:cNvPr id="4" name="Slide Number Placeholder 3">
            <a:extLst>
              <a:ext uri="{FF2B5EF4-FFF2-40B4-BE49-F238E27FC236}">
                <a16:creationId xmlns:a16="http://schemas.microsoft.com/office/drawing/2014/main" xmlns="" id="{D3CFECDE-6286-47C7-9FFC-AEE07DAE6734}"/>
              </a:ext>
            </a:extLst>
          </p:cNvPr>
          <p:cNvSpPr>
            <a:spLocks noGrp="1"/>
          </p:cNvSpPr>
          <p:nvPr>
            <p:ph type="sldNum" sz="quarter" idx="12"/>
          </p:nvPr>
        </p:nvSpPr>
        <p:spPr/>
        <p:txBody>
          <a:bodyPr/>
          <a:lstStyle/>
          <a:p>
            <a:fld id="{C014DD1E-5D91-48A3-AD6D-45FBA980D106}" type="slidenum">
              <a:rPr lang="en-GB" smtClean="0"/>
              <a:t>37</a:t>
            </a:fld>
            <a:endParaRPr lang="en-GB"/>
          </a:p>
        </p:txBody>
      </p:sp>
    </p:spTree>
    <p:extLst>
      <p:ext uri="{BB962C8B-B14F-4D97-AF65-F5344CB8AC3E}">
        <p14:creationId xmlns:p14="http://schemas.microsoft.com/office/powerpoint/2010/main" val="347547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r>
              <a:rPr lang="de-DE" dirty="0">
                <a:solidFill>
                  <a:schemeClr val="tx1"/>
                </a:solidFill>
              </a:rPr>
              <a:t>Dieses Modul wurde als Teil des Erasmus+ KA2 Projektes                                             </a:t>
            </a:r>
            <a:r>
              <a:rPr lang="de-DE" b="1" dirty="0">
                <a:solidFill>
                  <a:schemeClr val="tx1"/>
                </a:solidFill>
              </a:rPr>
              <a:t>„INTERCULTURAL CARE IN THE SOCIAL AND HEALTHCARE SECTOR (I-CARE)“ </a:t>
            </a:r>
            <a:r>
              <a:rPr lang="de-DE" dirty="0">
                <a:solidFill>
                  <a:schemeClr val="tx1"/>
                </a:solidFill>
              </a:rPr>
              <a:t>entwickelt</a:t>
            </a:r>
            <a:r>
              <a:rPr lang="de-DE" b="1" dirty="0">
                <a:solidFill>
                  <a:schemeClr val="tx1"/>
                </a:solidFill>
              </a:rPr>
              <a:t> </a:t>
            </a:r>
            <a:r>
              <a:rPr lang="de-DE" dirty="0">
                <a:solidFill>
                  <a:schemeClr val="tx1"/>
                </a:solidFill>
              </a:rPr>
              <a:t>und durch die Unterstützung der Europäischen Kommission finanziert.</a:t>
            </a:r>
          </a:p>
          <a:p>
            <a:pPr marL="0" indent="0">
              <a:buNone/>
            </a:pPr>
            <a:endParaRPr lang="de-DE" dirty="0">
              <a:solidFill>
                <a:schemeClr val="tx1"/>
              </a:solidFill>
            </a:endParaRPr>
          </a:p>
          <a:p>
            <a:pPr marL="0" indent="0">
              <a:buNone/>
            </a:pPr>
            <a:endParaRPr lang="de-DE" dirty="0">
              <a:solidFill>
                <a:schemeClr val="tx1"/>
              </a:solidFill>
            </a:endParaRPr>
          </a:p>
          <a:p>
            <a:pPr marL="0" indent="0" algn="ctr">
              <a:buNone/>
            </a:pPr>
            <a:r>
              <a:rPr lang="de-DE" sz="1400" i="1" dirty="0">
                <a:solidFill>
                  <a:schemeClr val="tx1"/>
                </a:solidFill>
              </a:rPr>
              <a:t>Die Unterstützung der Europäischen Kommission für die Erstellung dieser Veröffentlichung stellt keine Billigung des Inhalts dar, der ausschließlich die Meinung der Autorinnen widerspiegelt, und die Kommission kann nicht für die Verwendung der darin enthaltenen Informationen verantwortlich gemacht werden.</a:t>
            </a:r>
          </a:p>
        </p:txBody>
      </p:sp>
      <p:sp>
        <p:nvSpPr>
          <p:cNvPr id="4" name="Foliennummernplatzhalter 3"/>
          <p:cNvSpPr>
            <a:spLocks noGrp="1"/>
          </p:cNvSpPr>
          <p:nvPr>
            <p:ph type="sldNum" sz="quarter" idx="12"/>
          </p:nvPr>
        </p:nvSpPr>
        <p:spPr/>
        <p:txBody>
          <a:bodyPr/>
          <a:lstStyle/>
          <a:p>
            <a:fld id="{C014DD1E-5D91-48A3-AD6D-45FBA980D106}" type="slidenum">
              <a:rPr lang="en-GB" smtClean="0"/>
              <a:t>38</a:t>
            </a:fld>
            <a:endParaRPr lang="en-GB"/>
          </a:p>
        </p:txBody>
      </p:sp>
      <p:pic>
        <p:nvPicPr>
          <p:cNvPr id="5" name="Grafik 4" descr="Ein Bild, das Text enthält.&#10;&#10;Automatisch generierte Beschreibung">
            <a:extLst>
              <a:ext uri="{FF2B5EF4-FFF2-40B4-BE49-F238E27FC236}">
                <a16:creationId xmlns:a16="http://schemas.microsoft.com/office/drawing/2014/main" xmlns="" id="{A5A61054-9AB4-4837-8B35-109B2F83B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312" y="3429000"/>
            <a:ext cx="3886200" cy="485775"/>
          </a:xfrm>
          <a:prstGeom prst="rect">
            <a:avLst/>
          </a:prstGeom>
        </p:spPr>
      </p:pic>
    </p:spTree>
    <p:extLst>
      <p:ext uri="{BB962C8B-B14F-4D97-AF65-F5344CB8AC3E}">
        <p14:creationId xmlns:p14="http://schemas.microsoft.com/office/powerpoint/2010/main" val="392491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304A5-D50F-45CB-88C0-B6DE4E0081AD}"/>
              </a:ext>
            </a:extLst>
          </p:cNvPr>
          <p:cNvSpPr>
            <a:spLocks noGrp="1"/>
          </p:cNvSpPr>
          <p:nvPr>
            <p:ph type="title"/>
          </p:nvPr>
        </p:nvSpPr>
        <p:spPr>
          <a:xfrm>
            <a:off x="1371242" y="685800"/>
            <a:ext cx="9598700" cy="1485900"/>
          </a:xfrm>
        </p:spPr>
        <p:txBody>
          <a:bodyPr>
            <a:normAutofit/>
          </a:bodyPr>
          <a:lstStyle/>
          <a:p>
            <a:r>
              <a:rPr lang="en-GB" dirty="0" err="1"/>
              <a:t>Wahrnehmung</a:t>
            </a:r>
            <a:r>
              <a:rPr lang="en-GB" dirty="0"/>
              <a:t> von Alter</a:t>
            </a:r>
          </a:p>
        </p:txBody>
      </p:sp>
      <p:sp>
        <p:nvSpPr>
          <p:cNvPr id="4" name="Slide Number Placeholder 3">
            <a:extLst>
              <a:ext uri="{FF2B5EF4-FFF2-40B4-BE49-F238E27FC236}">
                <a16:creationId xmlns:a16="http://schemas.microsoft.com/office/drawing/2014/main" xmlns="" id="{26BDE369-B63F-4C3C-B1E6-B6C4261F7087}"/>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4</a:t>
            </a:fld>
            <a:endParaRPr lang="en-GB"/>
          </a:p>
        </p:txBody>
      </p:sp>
      <p:graphicFrame>
        <p:nvGraphicFramePr>
          <p:cNvPr id="6" name="Content Placeholder 2">
            <a:extLst>
              <a:ext uri="{FF2B5EF4-FFF2-40B4-BE49-F238E27FC236}">
                <a16:creationId xmlns:a16="http://schemas.microsoft.com/office/drawing/2014/main" xmlns="" id="{87A5CDFF-F979-41A6-B4AA-C04756A35CF5}"/>
              </a:ext>
            </a:extLst>
          </p:cNvPr>
          <p:cNvGraphicFramePr>
            <a:graphicFrameLocks noGrp="1"/>
          </p:cNvGraphicFramePr>
          <p:nvPr>
            <p:ph idx="1"/>
            <p:extLst>
              <p:ext uri="{D42A27DB-BD31-4B8C-83A1-F6EECF244321}">
                <p14:modId xmlns:p14="http://schemas.microsoft.com/office/powerpoint/2010/main" val="2453112701"/>
              </p:ext>
            </p:extLst>
          </p:nvPr>
        </p:nvGraphicFramePr>
        <p:xfrm>
          <a:off x="1371242" y="1556792"/>
          <a:ext cx="9598700" cy="4310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xmlns="" id="{07D326C9-1467-4CF0-878F-8CAD5838C254}"/>
              </a:ext>
            </a:extLst>
          </p:cNvPr>
          <p:cNvPicPr>
            <a:picLocks noChangeAspect="1"/>
          </p:cNvPicPr>
          <p:nvPr/>
        </p:nvPicPr>
        <p:blipFill>
          <a:blip r:embed="rId7"/>
          <a:stretch>
            <a:fillRect/>
          </a:stretch>
        </p:blipFill>
        <p:spPr>
          <a:xfrm>
            <a:off x="11066145" y="5630741"/>
            <a:ext cx="896190" cy="847417"/>
          </a:xfrm>
          <a:prstGeom prst="rect">
            <a:avLst/>
          </a:prstGeom>
        </p:spPr>
      </p:pic>
    </p:spTree>
    <p:extLst>
      <p:ext uri="{BB962C8B-B14F-4D97-AF65-F5344CB8AC3E}">
        <p14:creationId xmlns:p14="http://schemas.microsoft.com/office/powerpoint/2010/main" val="148442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65EEC-3A14-416A-B67D-6F409D018545}"/>
              </a:ext>
            </a:extLst>
          </p:cNvPr>
          <p:cNvSpPr>
            <a:spLocks noGrp="1"/>
          </p:cNvSpPr>
          <p:nvPr>
            <p:ph type="title"/>
          </p:nvPr>
        </p:nvSpPr>
        <p:spPr>
          <a:xfrm>
            <a:off x="1390287" y="685800"/>
            <a:ext cx="9884376" cy="1485900"/>
          </a:xfrm>
        </p:spPr>
        <p:txBody>
          <a:bodyPr>
            <a:normAutofit/>
          </a:bodyPr>
          <a:lstStyle/>
          <a:p>
            <a:r>
              <a:rPr lang="en-GB" dirty="0" err="1"/>
              <a:t>Übung</a:t>
            </a:r>
            <a:r>
              <a:rPr lang="en-GB" dirty="0"/>
              <a:t>: </a:t>
            </a:r>
            <a:r>
              <a:rPr lang="en-GB" dirty="0" err="1"/>
              <a:t>Über</a:t>
            </a:r>
            <a:r>
              <a:rPr lang="en-GB" dirty="0"/>
              <a:t> das Alter </a:t>
            </a:r>
            <a:r>
              <a:rPr lang="en-GB" dirty="0" err="1"/>
              <a:t>nachdenken</a:t>
            </a:r>
            <a:endParaRPr lang="en-GB" dirty="0"/>
          </a:p>
        </p:txBody>
      </p:sp>
      <p:pic>
        <p:nvPicPr>
          <p:cNvPr id="5" name="Picture 4">
            <a:extLst>
              <a:ext uri="{FF2B5EF4-FFF2-40B4-BE49-F238E27FC236}">
                <a16:creationId xmlns:a16="http://schemas.microsoft.com/office/drawing/2014/main" xmlns="" id="{FDAD9B23-E748-4BD8-ADF9-69A285B300A6}"/>
              </a:ext>
            </a:extLst>
          </p:cNvPr>
          <p:cNvPicPr>
            <a:picLocks noChangeAspect="1"/>
          </p:cNvPicPr>
          <p:nvPr/>
        </p:nvPicPr>
        <p:blipFill rotWithShape="1">
          <a:blip r:embed="rId2"/>
          <a:srcRect l="19432" r="18981" b="3"/>
          <a:stretch/>
        </p:blipFill>
        <p:spPr>
          <a:xfrm>
            <a:off x="1390286" y="2401556"/>
            <a:ext cx="3210659" cy="3466681"/>
          </a:xfrm>
          <a:prstGeom prst="rect">
            <a:avLst/>
          </a:prstGeom>
        </p:spPr>
      </p:pic>
      <p:sp>
        <p:nvSpPr>
          <p:cNvPr id="3" name="Content Placeholder 2">
            <a:extLst>
              <a:ext uri="{FF2B5EF4-FFF2-40B4-BE49-F238E27FC236}">
                <a16:creationId xmlns:a16="http://schemas.microsoft.com/office/drawing/2014/main" xmlns="" id="{DE03B33E-5555-46CB-8ECC-12CB10B5F902}"/>
              </a:ext>
            </a:extLst>
          </p:cNvPr>
          <p:cNvSpPr>
            <a:spLocks noGrp="1"/>
          </p:cNvSpPr>
          <p:nvPr>
            <p:ph idx="1"/>
          </p:nvPr>
        </p:nvSpPr>
        <p:spPr>
          <a:xfrm>
            <a:off x="5099495" y="2286000"/>
            <a:ext cx="6175168" cy="3581400"/>
          </a:xfrm>
        </p:spPr>
        <p:txBody>
          <a:bodyPr>
            <a:normAutofit fontScale="92500" lnSpcReduction="10000"/>
          </a:bodyPr>
          <a:lstStyle/>
          <a:p>
            <a:pPr marL="0" indent="0">
              <a:buNone/>
            </a:pPr>
            <a:r>
              <a:rPr lang="en-GB" dirty="0" err="1"/>
              <a:t>Wie</a:t>
            </a:r>
            <a:r>
              <a:rPr lang="en-GB" dirty="0"/>
              <a:t> </a:t>
            </a:r>
            <a:r>
              <a:rPr lang="en-GB" dirty="0" err="1"/>
              <a:t>erwarten</a:t>
            </a:r>
            <a:r>
              <a:rPr lang="en-GB" dirty="0"/>
              <a:t> </a:t>
            </a:r>
            <a:r>
              <a:rPr lang="en-GB" dirty="0" err="1"/>
              <a:t>Sie</a:t>
            </a:r>
            <a:r>
              <a:rPr lang="en-GB" dirty="0"/>
              <a:t>, </a:t>
            </a:r>
            <a:r>
              <a:rPr lang="en-GB" dirty="0" err="1"/>
              <a:t>dass</a:t>
            </a:r>
            <a:r>
              <a:rPr lang="en-GB" dirty="0"/>
              <a:t> Menschen </a:t>
            </a:r>
            <a:r>
              <a:rPr lang="en-GB" dirty="0" err="1"/>
              <a:t>über</a:t>
            </a:r>
            <a:r>
              <a:rPr lang="en-GB" dirty="0"/>
              <a:t> </a:t>
            </a:r>
            <a:r>
              <a:rPr lang="en-GB" dirty="0" err="1"/>
              <a:t>Sie</a:t>
            </a:r>
            <a:r>
              <a:rPr lang="en-GB" dirty="0"/>
              <a:t> </a:t>
            </a:r>
            <a:r>
              <a:rPr lang="en-GB" dirty="0" err="1"/>
              <a:t>denken</a:t>
            </a:r>
            <a:r>
              <a:rPr lang="en-GB" dirty="0"/>
              <a:t>, </a:t>
            </a:r>
            <a:r>
              <a:rPr lang="en-GB" dirty="0" err="1"/>
              <a:t>wenn</a:t>
            </a:r>
            <a:r>
              <a:rPr lang="en-GB" dirty="0"/>
              <a:t> </a:t>
            </a:r>
            <a:r>
              <a:rPr lang="en-GB" dirty="0" err="1"/>
              <a:t>Sie</a:t>
            </a:r>
            <a:r>
              <a:rPr lang="en-GB" dirty="0"/>
              <a:t> das Alter </a:t>
            </a:r>
            <a:r>
              <a:rPr lang="en-GB" dirty="0" err="1"/>
              <a:t>erreicht</a:t>
            </a:r>
            <a:r>
              <a:rPr lang="en-GB" dirty="0"/>
              <a:t> </a:t>
            </a:r>
            <a:r>
              <a:rPr lang="en-GB" dirty="0" err="1"/>
              <a:t>haben</a:t>
            </a:r>
            <a:r>
              <a:rPr lang="en-GB" dirty="0"/>
              <a:t>, das </a:t>
            </a:r>
            <a:r>
              <a:rPr lang="en-GB" dirty="0" err="1"/>
              <a:t>Sie</a:t>
            </a:r>
            <a:r>
              <a:rPr lang="en-GB" dirty="0"/>
              <a:t> </a:t>
            </a:r>
            <a:r>
              <a:rPr lang="en-GB" dirty="0" err="1"/>
              <a:t>gerade</a:t>
            </a:r>
            <a:r>
              <a:rPr lang="en-GB" dirty="0"/>
              <a:t> </a:t>
            </a:r>
            <a:r>
              <a:rPr lang="en-GB" dirty="0" err="1"/>
              <a:t>notiert</a:t>
            </a:r>
            <a:r>
              <a:rPr lang="en-GB" dirty="0"/>
              <a:t> </a:t>
            </a:r>
            <a:r>
              <a:rPr lang="en-GB" dirty="0" err="1"/>
              <a:t>haben</a:t>
            </a:r>
            <a:r>
              <a:rPr lang="en-GB" dirty="0"/>
              <a:t>? </a:t>
            </a:r>
          </a:p>
          <a:p>
            <a:pPr marL="0" indent="0">
              <a:buNone/>
            </a:pPr>
            <a:r>
              <a:rPr lang="de-DE" dirty="0"/>
              <a:t>a. Wichtiger als ein junger Mensch - ODER</a:t>
            </a:r>
          </a:p>
          <a:p>
            <a:pPr marL="0" indent="0">
              <a:buNone/>
            </a:pPr>
            <a:r>
              <a:rPr lang="de-DE" dirty="0"/>
              <a:t>b. Weniger wichtig als ein junger Mensch.</a:t>
            </a:r>
          </a:p>
          <a:p>
            <a:pPr marL="0" indent="0">
              <a:buNone/>
            </a:pPr>
            <a:r>
              <a:rPr lang="de-DE" dirty="0"/>
              <a:t>c. Weise und jemand, den man um Rat fragt - ODER</a:t>
            </a:r>
          </a:p>
          <a:p>
            <a:pPr marL="0" indent="0">
              <a:buNone/>
            </a:pPr>
            <a:r>
              <a:rPr lang="de-DE" dirty="0"/>
              <a:t>d. Jemand, der keinen Bezug zum Leben hat und dessen Meinungen und Ideen weniger wichtig sind.</a:t>
            </a:r>
          </a:p>
          <a:p>
            <a:pPr marL="0" indent="0">
              <a:buNone/>
            </a:pPr>
            <a:r>
              <a:rPr lang="de-DE" dirty="0"/>
              <a:t>Glauben Sie, dass Ihre Ansichten durch Ihren eigenen kulturellen Hintergrund beeinflusst werden? </a:t>
            </a:r>
          </a:p>
          <a:p>
            <a:pPr marL="0" indent="0">
              <a:buNone/>
            </a:pPr>
            <a:r>
              <a:rPr lang="de-DE" dirty="0"/>
              <a:t>JA oder NEIN?</a:t>
            </a:r>
          </a:p>
        </p:txBody>
      </p:sp>
      <p:sp>
        <p:nvSpPr>
          <p:cNvPr id="4" name="Slide Number Placeholder 3">
            <a:extLst>
              <a:ext uri="{FF2B5EF4-FFF2-40B4-BE49-F238E27FC236}">
                <a16:creationId xmlns:a16="http://schemas.microsoft.com/office/drawing/2014/main" xmlns="" id="{157DC5C1-056C-4C9B-BA5A-0E014CD950C3}"/>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5</a:t>
            </a:fld>
            <a:endParaRPr lang="en-GB"/>
          </a:p>
        </p:txBody>
      </p:sp>
      <p:sp>
        <p:nvSpPr>
          <p:cNvPr id="7" name="TextBox 6">
            <a:extLst>
              <a:ext uri="{FF2B5EF4-FFF2-40B4-BE49-F238E27FC236}">
                <a16:creationId xmlns:a16="http://schemas.microsoft.com/office/drawing/2014/main" xmlns="" id="{6C3E7D8C-5C50-4B5F-BE59-975CCC7ED534}"/>
              </a:ext>
            </a:extLst>
          </p:cNvPr>
          <p:cNvSpPr txBox="1"/>
          <p:nvPr/>
        </p:nvSpPr>
        <p:spPr>
          <a:xfrm>
            <a:off x="1269876" y="5944419"/>
            <a:ext cx="2160240" cy="230832"/>
          </a:xfrm>
          <a:prstGeom prst="rect">
            <a:avLst/>
          </a:prstGeom>
          <a:noFill/>
        </p:spPr>
        <p:txBody>
          <a:bodyPr wrap="square">
            <a:spAutoFit/>
          </a:bodyPr>
          <a:lstStyle/>
          <a:p>
            <a:r>
              <a:rPr lang="en-GB" sz="900" dirty="0"/>
              <a:t>https://www.pexels.com/search/free/</a:t>
            </a:r>
          </a:p>
        </p:txBody>
      </p:sp>
      <p:pic>
        <p:nvPicPr>
          <p:cNvPr id="8" name="Picture 5">
            <a:extLst>
              <a:ext uri="{FF2B5EF4-FFF2-40B4-BE49-F238E27FC236}">
                <a16:creationId xmlns:a16="http://schemas.microsoft.com/office/drawing/2014/main" xmlns="" id="{C67BF909-672B-49D6-A75F-E9D14E0BAACE}"/>
              </a:ext>
            </a:extLst>
          </p:cNvPr>
          <p:cNvPicPr>
            <a:picLocks noChangeAspect="1"/>
          </p:cNvPicPr>
          <p:nvPr/>
        </p:nvPicPr>
        <p:blipFill>
          <a:blip r:embed="rId3"/>
          <a:stretch>
            <a:fillRect/>
          </a:stretch>
        </p:blipFill>
        <p:spPr>
          <a:xfrm>
            <a:off x="10928995" y="5573177"/>
            <a:ext cx="896190" cy="846612"/>
          </a:xfrm>
          <a:prstGeom prst="rect">
            <a:avLst/>
          </a:prstGeom>
        </p:spPr>
      </p:pic>
    </p:spTree>
    <p:extLst>
      <p:ext uri="{BB962C8B-B14F-4D97-AF65-F5344CB8AC3E}">
        <p14:creationId xmlns:p14="http://schemas.microsoft.com/office/powerpoint/2010/main" val="17963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71B7C85-1ACD-49B3-82A6-6F38F8DD0DE9}"/>
              </a:ext>
            </a:extLst>
          </p:cNvPr>
          <p:cNvPicPr>
            <a:picLocks noChangeAspect="1"/>
          </p:cNvPicPr>
          <p:nvPr/>
        </p:nvPicPr>
        <p:blipFill rotWithShape="1">
          <a:blip r:embed="rId2"/>
          <a:srcRect t="13012" b="14916"/>
          <a:stretch/>
        </p:blipFill>
        <p:spPr>
          <a:xfrm rot="1080000">
            <a:off x="1507715" y="1042490"/>
            <a:ext cx="4320480" cy="4527469"/>
          </a:xfrm>
          <a:prstGeom prst="rect">
            <a:avLst/>
          </a:prstGeom>
          <a:ln>
            <a:noFill/>
          </a:ln>
          <a:effectLst>
            <a:softEdge rad="112500"/>
          </a:effectLst>
        </p:spPr>
      </p:pic>
      <p:sp>
        <p:nvSpPr>
          <p:cNvPr id="3" name="Content Placeholder 2">
            <a:extLst>
              <a:ext uri="{FF2B5EF4-FFF2-40B4-BE49-F238E27FC236}">
                <a16:creationId xmlns:a16="http://schemas.microsoft.com/office/drawing/2014/main" xmlns="" id="{D6F61EB2-F434-4BE9-89C5-F2ED1F434602}"/>
              </a:ext>
            </a:extLst>
          </p:cNvPr>
          <p:cNvSpPr>
            <a:spLocks noGrp="1"/>
          </p:cNvSpPr>
          <p:nvPr>
            <p:ph idx="1"/>
          </p:nvPr>
        </p:nvSpPr>
        <p:spPr>
          <a:xfrm>
            <a:off x="6598468" y="1521206"/>
            <a:ext cx="5252259" cy="4166592"/>
          </a:xfrm>
        </p:spPr>
        <p:txBody>
          <a:bodyPr>
            <a:normAutofit/>
          </a:bodyPr>
          <a:lstStyle/>
          <a:p>
            <a:pPr marL="0" indent="0">
              <a:buNone/>
            </a:pPr>
            <a:r>
              <a:rPr lang="de-DE" dirty="0"/>
              <a:t>Die Kultur, in die wir hineingeboren werden, in der wir aufwachsen und in der wir leben, beeinflusst unsere Einstellung zu vielen Dingen, darunter</a:t>
            </a:r>
          </a:p>
          <a:p>
            <a:r>
              <a:rPr lang="de-DE" dirty="0"/>
              <a:t>wie wir über das Älterwerden denken;</a:t>
            </a:r>
          </a:p>
          <a:p>
            <a:r>
              <a:rPr lang="de-DE" dirty="0"/>
              <a:t>wie wir erwarten, im Alter behandelt zu werden; </a:t>
            </a:r>
          </a:p>
          <a:p>
            <a:r>
              <a:rPr lang="de-DE" dirty="0"/>
              <a:t>unsere Einstellung zu älteren Menschen. </a:t>
            </a:r>
            <a:endParaRPr lang="en-GB" dirty="0"/>
          </a:p>
        </p:txBody>
      </p:sp>
      <p:sp>
        <p:nvSpPr>
          <p:cNvPr id="4" name="Slide Number Placeholder 3">
            <a:extLst>
              <a:ext uri="{FF2B5EF4-FFF2-40B4-BE49-F238E27FC236}">
                <a16:creationId xmlns:a16="http://schemas.microsoft.com/office/drawing/2014/main" xmlns="" id="{D3210F83-53A1-4664-9A15-4C0514ACB59A}"/>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6</a:t>
            </a:fld>
            <a:endParaRPr lang="en-GB"/>
          </a:p>
        </p:txBody>
      </p:sp>
      <p:pic>
        <p:nvPicPr>
          <p:cNvPr id="2" name="Picture 1">
            <a:extLst>
              <a:ext uri="{FF2B5EF4-FFF2-40B4-BE49-F238E27FC236}">
                <a16:creationId xmlns:a16="http://schemas.microsoft.com/office/drawing/2014/main" xmlns="" id="{1D3A223A-11DE-4E30-9A8D-9497312A5349}"/>
              </a:ext>
            </a:extLst>
          </p:cNvPr>
          <p:cNvPicPr>
            <a:picLocks noChangeAspect="1"/>
          </p:cNvPicPr>
          <p:nvPr/>
        </p:nvPicPr>
        <p:blipFill>
          <a:blip r:embed="rId3"/>
          <a:stretch>
            <a:fillRect/>
          </a:stretch>
        </p:blipFill>
        <p:spPr>
          <a:xfrm>
            <a:off x="1269876" y="5417126"/>
            <a:ext cx="2164268" cy="262151"/>
          </a:xfrm>
          <a:prstGeom prst="rect">
            <a:avLst/>
          </a:prstGeom>
        </p:spPr>
      </p:pic>
    </p:spTree>
    <p:extLst>
      <p:ext uri="{BB962C8B-B14F-4D97-AF65-F5344CB8AC3E}">
        <p14:creationId xmlns:p14="http://schemas.microsoft.com/office/powerpoint/2010/main" val="90102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45BF9B-FAAA-4C3E-9364-2E67BD99BD49}"/>
              </a:ext>
            </a:extLst>
          </p:cNvPr>
          <p:cNvSpPr>
            <a:spLocks noGrp="1"/>
          </p:cNvSpPr>
          <p:nvPr>
            <p:ph type="title"/>
          </p:nvPr>
        </p:nvSpPr>
        <p:spPr>
          <a:xfrm>
            <a:off x="1371243" y="685800"/>
            <a:ext cx="9598700" cy="798984"/>
          </a:xfrm>
        </p:spPr>
        <p:txBody>
          <a:bodyPr>
            <a:normAutofit fontScale="90000"/>
          </a:bodyPr>
          <a:lstStyle/>
          <a:p>
            <a:r>
              <a:rPr lang="en-GB" dirty="0" err="1"/>
              <a:t>Übung</a:t>
            </a:r>
            <a:r>
              <a:rPr lang="en-GB" dirty="0"/>
              <a:t>: </a:t>
            </a:r>
            <a:r>
              <a:rPr lang="en-GB" dirty="0" err="1"/>
              <a:t>Kulturell</a:t>
            </a:r>
            <a:r>
              <a:rPr lang="en-GB" dirty="0"/>
              <a:t> </a:t>
            </a:r>
            <a:r>
              <a:rPr lang="en-GB" dirty="0" err="1"/>
              <a:t>geprägte</a:t>
            </a:r>
            <a:r>
              <a:rPr lang="en-GB" dirty="0"/>
              <a:t> </a:t>
            </a:r>
            <a:r>
              <a:rPr lang="en-GB" dirty="0" err="1"/>
              <a:t>Einstellungen</a:t>
            </a:r>
            <a:r>
              <a:rPr lang="en-GB" dirty="0"/>
              <a:t> </a:t>
            </a:r>
            <a:r>
              <a:rPr lang="en-GB" dirty="0" err="1"/>
              <a:t>zum</a:t>
            </a:r>
            <a:r>
              <a:rPr lang="en-GB" dirty="0"/>
              <a:t> </a:t>
            </a:r>
            <a:r>
              <a:rPr lang="en-GB" dirty="0" err="1"/>
              <a:t>Älterwerden</a:t>
            </a:r>
            <a:endParaRPr lang="en-GB" dirty="0"/>
          </a:p>
        </p:txBody>
      </p:sp>
      <p:sp>
        <p:nvSpPr>
          <p:cNvPr id="3" name="Content Placeholder 2">
            <a:extLst>
              <a:ext uri="{FF2B5EF4-FFF2-40B4-BE49-F238E27FC236}">
                <a16:creationId xmlns:a16="http://schemas.microsoft.com/office/drawing/2014/main" xmlns="" id="{E513A9DA-4EEC-4BB2-A3F7-0FBA32BD6C88}"/>
              </a:ext>
            </a:extLst>
          </p:cNvPr>
          <p:cNvSpPr>
            <a:spLocks noGrp="1"/>
          </p:cNvSpPr>
          <p:nvPr>
            <p:ph idx="1"/>
          </p:nvPr>
        </p:nvSpPr>
        <p:spPr>
          <a:xfrm>
            <a:off x="1371243" y="1700808"/>
            <a:ext cx="9598700" cy="3581400"/>
          </a:xfrm>
        </p:spPr>
        <p:txBody>
          <a:bodyPr>
            <a:normAutofit fontScale="92500"/>
          </a:bodyPr>
          <a:lstStyle/>
          <a:p>
            <a:pPr marL="0" indent="0">
              <a:buNone/>
            </a:pPr>
            <a:endParaRPr lang="en-GB" dirty="0"/>
          </a:p>
          <a:p>
            <a:pPr marL="0" indent="0">
              <a:buNone/>
            </a:pPr>
            <a:r>
              <a:rPr lang="de-DE" dirty="0"/>
              <a:t>Lesen Sie die Aussagen und kreuzen Sie die an, die Sie für wahr halten. </a:t>
            </a:r>
          </a:p>
          <a:p>
            <a:pPr marL="457200" indent="-457200">
              <a:buFont typeface="+mj-lt"/>
              <a:buAutoNum type="alphaLcParenR"/>
            </a:pPr>
            <a:r>
              <a:rPr lang="de-DE" dirty="0"/>
              <a:t>Alte Menschen werden für weise gehalten.</a:t>
            </a:r>
          </a:p>
          <a:p>
            <a:pPr marL="457200" indent="-457200">
              <a:buFont typeface="+mj-lt"/>
              <a:buAutoNum type="alphaLcParenR"/>
            </a:pPr>
            <a:r>
              <a:rPr lang="de-DE" dirty="0"/>
              <a:t>Es wird geglaubt, dass man auf alte Menschen hören sollte.</a:t>
            </a:r>
          </a:p>
          <a:p>
            <a:pPr marL="457200" indent="-457200">
              <a:buFont typeface="+mj-lt"/>
              <a:buAutoNum type="alphaLcParenR"/>
            </a:pPr>
            <a:r>
              <a:rPr lang="de-DE" dirty="0"/>
              <a:t>Alte Menschen wissen nicht viel über die heutige Welt. </a:t>
            </a:r>
          </a:p>
          <a:p>
            <a:pPr marL="457200" indent="-457200">
              <a:buFont typeface="+mj-lt"/>
              <a:buAutoNum type="alphaLcParenR"/>
            </a:pPr>
            <a:r>
              <a:rPr lang="de-DE" dirty="0"/>
              <a:t>Mit den meisten alten Menschen ist es schwierig, ein interessantes Gespräch zu führen.</a:t>
            </a:r>
          </a:p>
          <a:p>
            <a:pPr marL="457200" indent="-457200">
              <a:buFont typeface="+mj-lt"/>
              <a:buAutoNum type="alphaLcParenR"/>
            </a:pPr>
            <a:r>
              <a:rPr lang="de-DE" dirty="0"/>
              <a:t>Alte Menschen haben eine andere Meinung als junge Menschen.</a:t>
            </a:r>
          </a:p>
          <a:p>
            <a:pPr marL="457200" indent="-457200">
              <a:buFont typeface="+mj-lt"/>
              <a:buAutoNum type="alphaLcParenR"/>
            </a:pPr>
            <a:r>
              <a:rPr lang="de-DE" dirty="0"/>
              <a:t>Jüngeren Menschen wird mehr Bedeutung zugemessen, und alte Menschen sollten auf sie hören. </a:t>
            </a:r>
            <a:endParaRPr lang="en-GB" dirty="0"/>
          </a:p>
        </p:txBody>
      </p:sp>
      <p:sp>
        <p:nvSpPr>
          <p:cNvPr id="4" name="Slide Number Placeholder 3">
            <a:extLst>
              <a:ext uri="{FF2B5EF4-FFF2-40B4-BE49-F238E27FC236}">
                <a16:creationId xmlns:a16="http://schemas.microsoft.com/office/drawing/2014/main" xmlns="" id="{13DB4FF8-35AD-41C9-AAB0-44371CDBC1E0}"/>
              </a:ext>
            </a:extLst>
          </p:cNvPr>
          <p:cNvSpPr>
            <a:spLocks noGrp="1"/>
          </p:cNvSpPr>
          <p:nvPr>
            <p:ph type="sldNum" sz="quarter" idx="12"/>
          </p:nvPr>
        </p:nvSpPr>
        <p:spPr/>
        <p:txBody>
          <a:bodyPr/>
          <a:lstStyle/>
          <a:p>
            <a:fld id="{C014DD1E-5D91-48A3-AD6D-45FBA980D106}" type="slidenum">
              <a:rPr lang="en-GB" smtClean="0"/>
              <a:t>7</a:t>
            </a:fld>
            <a:endParaRPr lang="en-GB"/>
          </a:p>
        </p:txBody>
      </p:sp>
    </p:spTree>
    <p:extLst>
      <p:ext uri="{BB962C8B-B14F-4D97-AF65-F5344CB8AC3E}">
        <p14:creationId xmlns:p14="http://schemas.microsoft.com/office/powerpoint/2010/main" val="194886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A7EEF8-90A8-4082-BD54-B15748E249BE}"/>
              </a:ext>
            </a:extLst>
          </p:cNvPr>
          <p:cNvSpPr>
            <a:spLocks noGrp="1"/>
          </p:cNvSpPr>
          <p:nvPr>
            <p:ph type="title"/>
          </p:nvPr>
        </p:nvSpPr>
        <p:spPr>
          <a:xfrm>
            <a:off x="1371243" y="685800"/>
            <a:ext cx="9598700" cy="870992"/>
          </a:xfrm>
        </p:spPr>
        <p:txBody>
          <a:bodyPr/>
          <a:lstStyle/>
          <a:p>
            <a:r>
              <a:rPr lang="en-GB" i="1" dirty="0" err="1"/>
              <a:t>Zusammenfassung</a:t>
            </a:r>
            <a:endParaRPr lang="en-GB" i="1" dirty="0"/>
          </a:p>
        </p:txBody>
      </p:sp>
      <p:sp>
        <p:nvSpPr>
          <p:cNvPr id="3" name="Content Placeholder 2">
            <a:extLst>
              <a:ext uri="{FF2B5EF4-FFF2-40B4-BE49-F238E27FC236}">
                <a16:creationId xmlns:a16="http://schemas.microsoft.com/office/drawing/2014/main" xmlns="" id="{BF74625B-C730-4052-80F4-944C21EDD08B}"/>
              </a:ext>
            </a:extLst>
          </p:cNvPr>
          <p:cNvSpPr>
            <a:spLocks noGrp="1"/>
          </p:cNvSpPr>
          <p:nvPr>
            <p:ph idx="1"/>
          </p:nvPr>
        </p:nvSpPr>
        <p:spPr>
          <a:xfrm>
            <a:off x="1371243" y="1556792"/>
            <a:ext cx="9598700" cy="4310608"/>
          </a:xfrm>
        </p:spPr>
        <p:txBody>
          <a:bodyPr>
            <a:normAutofit/>
          </a:bodyPr>
          <a:lstStyle/>
          <a:p>
            <a:pPr marL="0" indent="0">
              <a:buNone/>
            </a:pPr>
            <a:r>
              <a:rPr lang="de-DE" i="1" dirty="0"/>
              <a:t>Sie haben vielleicht das Gefühl, dass es bei beiden Fragen richtige oder falsche Antworten gibt. </a:t>
            </a:r>
          </a:p>
          <a:p>
            <a:pPr marL="0" indent="0">
              <a:buNone/>
            </a:pPr>
            <a:r>
              <a:rPr lang="de-DE" i="1" dirty="0"/>
              <a:t>Aber es gibt eigentlich keine falschen Antworten. Ihre Antworten werden von zwei Dingen abhängen: von Ihrer eigenen Persönlichkeit und von Ihrem kulturellen Hintergrund.</a:t>
            </a:r>
          </a:p>
          <a:p>
            <a:pPr marL="0" indent="0">
              <a:buNone/>
            </a:pPr>
            <a:r>
              <a:rPr lang="de-DE" i="1" dirty="0"/>
              <a:t>Verschiedene Kulturen betrachten das Alter auf unterschiedliche Weise. </a:t>
            </a:r>
          </a:p>
          <a:p>
            <a:pPr marL="0" indent="0">
              <a:buNone/>
            </a:pPr>
            <a:r>
              <a:rPr lang="de-DE" i="1" dirty="0"/>
              <a:t>In den meisten östlichen Kulturen werden ältere Menschen beispielsweise als wichtiger und weiser angesehen als jüngere Menschen. </a:t>
            </a:r>
          </a:p>
          <a:p>
            <a:pPr marL="0" indent="0">
              <a:buNone/>
            </a:pPr>
            <a:r>
              <a:rPr lang="de-DE" i="1" dirty="0"/>
              <a:t>In diesen Kulturen wird das Alter respektiert, und es gilt als respektlos, ältere Menschen herauszufordern oder ihnen zu widersprechen. </a:t>
            </a:r>
          </a:p>
          <a:p>
            <a:pPr marL="0" indent="0">
              <a:buNone/>
            </a:pPr>
            <a:r>
              <a:rPr lang="de-DE" i="1" dirty="0"/>
              <a:t>In einigen anderen Kulturen werden ältere Menschen nicht auf die gleiche Weise respektiert - der Glaube und die Einstellung ihnen gegenüber können weniger positiv sein, selbst wenn man ihnen gegenüber höflich und respektvoll ist. </a:t>
            </a:r>
            <a:endParaRPr lang="en-GB" dirty="0"/>
          </a:p>
        </p:txBody>
      </p:sp>
      <p:sp>
        <p:nvSpPr>
          <p:cNvPr id="4" name="Slide Number Placeholder 3">
            <a:extLst>
              <a:ext uri="{FF2B5EF4-FFF2-40B4-BE49-F238E27FC236}">
                <a16:creationId xmlns:a16="http://schemas.microsoft.com/office/drawing/2014/main" xmlns="" id="{B0D028CF-3DB2-4EA1-8AC8-CDA902ECE69D}"/>
              </a:ext>
            </a:extLst>
          </p:cNvPr>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325060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Zugänge</a:t>
            </a:r>
            <a:r>
              <a:rPr lang="en-GB" dirty="0"/>
              <a:t> </a:t>
            </a:r>
            <a:r>
              <a:rPr lang="en-GB" dirty="0" err="1"/>
              <a:t>zu</a:t>
            </a:r>
            <a:r>
              <a:rPr lang="en-GB" dirty="0"/>
              <a:t> Tod und </a:t>
            </a:r>
            <a:r>
              <a:rPr lang="en-GB" dirty="0" err="1"/>
              <a:t>Sterben</a:t>
            </a: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9</a:t>
            </a:fld>
            <a:endParaRPr lang="en-GB"/>
          </a:p>
        </p:txBody>
      </p:sp>
    </p:spTree>
    <p:extLst>
      <p:ext uri="{BB962C8B-B14F-4D97-AF65-F5344CB8AC3E}">
        <p14:creationId xmlns:p14="http://schemas.microsoft.com/office/powerpoint/2010/main" val="288584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6C1D44B-2A5C-4927-9CC2-1EC8BA05543E}">
  <we:reference id="wa104380907" version="3.0.0.0" store="en-US" storeType="OMEX"/>
  <we:alternateReferences>
    <we:reference id="WA104380907" version="3.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C67BEE-D13F-4BD2-98A5-34D8A0977F68}">
  <ds:schemaRefs>
    <ds:schemaRef ds:uri="http://purl.org/dc/term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3426</Words>
  <Application>Microsoft Office PowerPoint</Application>
  <PresentationFormat>Custom</PresentationFormat>
  <Paragraphs>229</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Calibri</vt:lpstr>
      <vt:lpstr>Franklin Gothic Book</vt:lpstr>
      <vt:lpstr>Crop</vt:lpstr>
      <vt:lpstr>Altern, sterben&amp; Tod</vt:lpstr>
      <vt:lpstr>Lernergebnisse</vt:lpstr>
      <vt:lpstr>Einleitung</vt:lpstr>
      <vt:lpstr>Wahrnehmung von Alter</vt:lpstr>
      <vt:lpstr>Übung: Über das Alter nachdenken</vt:lpstr>
      <vt:lpstr>PowerPoint Presentation</vt:lpstr>
      <vt:lpstr>Übung: Kulturell geprägte Einstellungen zum Älterwerden</vt:lpstr>
      <vt:lpstr>Zusammenfassung</vt:lpstr>
      <vt:lpstr>Zugänge zu Tod und Sterben</vt:lpstr>
      <vt:lpstr>Wir alle wurden geboren und wir alle werden sterben</vt:lpstr>
      <vt:lpstr>Unterschiedliche Vorstellungen über den Tod und das Leben nach dem Tod</vt:lpstr>
      <vt:lpstr>Ein guter Tod</vt:lpstr>
      <vt:lpstr>Das Sterben bejahende oder leugnende/verleugnende Kulturen</vt:lpstr>
      <vt:lpstr>Sterben bejahende Kulturen</vt:lpstr>
      <vt:lpstr>Sterben verdrängende/verleugnende Kulturen</vt:lpstr>
      <vt:lpstr>Ihre kulturell geprägte Einstellung</vt:lpstr>
      <vt:lpstr>Zusammenfassung</vt:lpstr>
      <vt:lpstr>ÜberganGsriten</vt:lpstr>
      <vt:lpstr>Rituale</vt:lpstr>
      <vt:lpstr>Übergangsriten</vt:lpstr>
      <vt:lpstr>Übergangsriten (Forts.)</vt:lpstr>
      <vt:lpstr>Übergangsriten (Forts.)</vt:lpstr>
      <vt:lpstr>Übergangsriten</vt:lpstr>
      <vt:lpstr>Zusammenfassung</vt:lpstr>
      <vt:lpstr>Wahrnehmung von Tod und Sterben in den wEltreligionen</vt:lpstr>
      <vt:lpstr>Wie stehen die Weltreligionen zum Tod?</vt:lpstr>
      <vt:lpstr>Zyklische Sichtweise (Forts.)</vt:lpstr>
      <vt:lpstr>Lineare Sichtweise</vt:lpstr>
      <vt:lpstr>Lineare Sichtweise (Forts.)</vt:lpstr>
      <vt:lpstr>Lineare Sichtweise (Forts.)</vt:lpstr>
      <vt:lpstr>Übung: Zyklisch oder linear?</vt:lpstr>
      <vt:lpstr>Zusammenfassung</vt:lpstr>
      <vt:lpstr>Kulturübergreifende arbeit</vt:lpstr>
      <vt:lpstr>Betreuung und Pflege alter Menschen</vt:lpstr>
      <vt:lpstr>Betreuung und Pflege alter Menschen</vt:lpstr>
      <vt:lpstr>Zusammenfassung</vt:lpstr>
      <vt:lpstr>Reflexion und Handlungsplan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dc:title>
  <dc:creator>Hilary Hale</dc:creator>
  <cp:lastModifiedBy>Microsoft account</cp:lastModifiedBy>
  <cp:revision>461</cp:revision>
  <cp:lastPrinted>2018-11-19T09:43:55Z</cp:lastPrinted>
  <dcterms:created xsi:type="dcterms:W3CDTF">2018-08-29T12:26:02Z</dcterms:created>
  <dcterms:modified xsi:type="dcterms:W3CDTF">2022-02-09T10:06:52Z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