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0"/>
  </p:notesMasterIdLst>
  <p:handoutMasterIdLst>
    <p:handoutMasterId r:id="rId41"/>
  </p:handoutMasterIdLst>
  <p:sldIdLst>
    <p:sldId id="742" r:id="rId5"/>
    <p:sldId id="743" r:id="rId6"/>
    <p:sldId id="746" r:id="rId7"/>
    <p:sldId id="744" r:id="rId8"/>
    <p:sldId id="745" r:id="rId9"/>
    <p:sldId id="748" r:id="rId10"/>
    <p:sldId id="749" r:id="rId11"/>
    <p:sldId id="752" r:id="rId12"/>
    <p:sldId id="777" r:id="rId13"/>
    <p:sldId id="751" r:id="rId14"/>
    <p:sldId id="753" r:id="rId15"/>
    <p:sldId id="754" r:id="rId16"/>
    <p:sldId id="755" r:id="rId17"/>
    <p:sldId id="756" r:id="rId18"/>
    <p:sldId id="758" r:id="rId19"/>
    <p:sldId id="750" r:id="rId20"/>
    <p:sldId id="774" r:id="rId21"/>
    <p:sldId id="757" r:id="rId22"/>
    <p:sldId id="761" r:id="rId23"/>
    <p:sldId id="762" r:id="rId24"/>
    <p:sldId id="760" r:id="rId25"/>
    <p:sldId id="764" r:id="rId26"/>
    <p:sldId id="763" r:id="rId27"/>
    <p:sldId id="765" r:id="rId28"/>
    <p:sldId id="766" r:id="rId29"/>
    <p:sldId id="768" r:id="rId30"/>
    <p:sldId id="767" r:id="rId31"/>
    <p:sldId id="778" r:id="rId32"/>
    <p:sldId id="775" r:id="rId33"/>
    <p:sldId id="769" r:id="rId34"/>
    <p:sldId id="770" r:id="rId35"/>
    <p:sldId id="771" r:id="rId36"/>
    <p:sldId id="779" r:id="rId37"/>
    <p:sldId id="772" r:id="rId38"/>
    <p:sldId id="776" r:id="rId39"/>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6FF98921-F03F-4E8F-B9AD-3D0C7444B4AD}">
          <p14:sldIdLst>
            <p14:sldId id="742"/>
            <p14:sldId id="743"/>
            <p14:sldId id="746"/>
            <p14:sldId id="744"/>
            <p14:sldId id="745"/>
            <p14:sldId id="748"/>
            <p14:sldId id="749"/>
            <p14:sldId id="752"/>
            <p14:sldId id="777"/>
            <p14:sldId id="751"/>
            <p14:sldId id="753"/>
            <p14:sldId id="754"/>
            <p14:sldId id="755"/>
            <p14:sldId id="756"/>
            <p14:sldId id="758"/>
            <p14:sldId id="750"/>
            <p14:sldId id="774"/>
            <p14:sldId id="757"/>
            <p14:sldId id="761"/>
            <p14:sldId id="762"/>
            <p14:sldId id="760"/>
            <p14:sldId id="764"/>
            <p14:sldId id="763"/>
            <p14:sldId id="765"/>
            <p14:sldId id="766"/>
            <p14:sldId id="768"/>
            <p14:sldId id="767"/>
            <p14:sldId id="778"/>
            <p14:sldId id="775"/>
            <p14:sldId id="769"/>
            <p14:sldId id="770"/>
            <p14:sldId id="771"/>
            <p14:sldId id="779"/>
            <p14:sldId id="772"/>
            <p14:sldId id="776"/>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 id="2" name="Sandy Leong" initials="SL" lastIdx="1" clrIdx="1">
    <p:extLst>
      <p:ext uri="{19B8F6BF-5375-455C-9EA6-DF929625EA0E}">
        <p15:presenceInfo xmlns:p15="http://schemas.microsoft.com/office/powerpoint/2012/main" userId="f5968e11c86067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BA9238"/>
    <a:srgbClr val="E7F6FF"/>
    <a:srgbClr val="CCECFF"/>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33EB4-A043-4FFC-9725-678BE3042B25}" v="1" dt="2021-08-23T11:31:00.6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113" d="100"/>
          <a:sy n="113" d="100"/>
        </p:scale>
        <p:origin x="372" y="96"/>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y Leong" userId="f5968e11c86067dc" providerId="Windows Live" clId="Web-{70733EB4-A043-4FFC-9725-678BE3042B25}"/>
    <pc:docChg chg="">
      <pc:chgData name="Sandy Leong" userId="f5968e11c86067dc" providerId="Windows Live" clId="Web-{70733EB4-A043-4FFC-9725-678BE3042B25}" dt="2021-08-23T11:31:00.610" v="0"/>
      <pc:docMkLst>
        <pc:docMk/>
      </pc:docMkLst>
      <pc:sldChg chg="addCm">
        <pc:chgData name="Sandy Leong" userId="f5968e11c86067dc" providerId="Windows Live" clId="Web-{70733EB4-A043-4FFC-9725-678BE3042B25}" dt="2021-08-23T11:31:00.610" v="0"/>
        <pc:sldMkLst>
          <pc:docMk/>
          <pc:sldMk cId="139421164" sldId="7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CB0C56-E4DD-4FD6-9F06-5C00B14502F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8FC69BD-98B7-4A1A-B29C-6BC21153633A}">
      <dgm:prSet/>
      <dgm:spPr/>
      <dgm:t>
        <a:bodyPr/>
        <a:lstStyle/>
        <a:p>
          <a:r>
            <a:rPr lang="de-DE" baseline="0"/>
            <a:t>Erkennen Sie Fallstricke und Barrieren in der interkulturellen Kommunikation </a:t>
          </a:r>
          <a:endParaRPr lang="en-US"/>
        </a:p>
      </dgm:t>
    </dgm:pt>
    <dgm:pt modelId="{1B89A210-6198-493B-8DBF-D074DB6D8489}" type="parTrans" cxnId="{2660DD76-816D-4A48-B456-3BAB0D9B1807}">
      <dgm:prSet/>
      <dgm:spPr/>
      <dgm:t>
        <a:bodyPr/>
        <a:lstStyle/>
        <a:p>
          <a:endParaRPr lang="en-US"/>
        </a:p>
      </dgm:t>
    </dgm:pt>
    <dgm:pt modelId="{0DA79A74-4B3E-4D01-806A-D973FAFDDA84}" type="sibTrans" cxnId="{2660DD76-816D-4A48-B456-3BAB0D9B1807}">
      <dgm:prSet/>
      <dgm:spPr/>
      <dgm:t>
        <a:bodyPr/>
        <a:lstStyle/>
        <a:p>
          <a:endParaRPr lang="en-US"/>
        </a:p>
      </dgm:t>
    </dgm:pt>
    <dgm:pt modelId="{541B4AE3-1AF0-47EF-9B4F-6654706A3EC6}">
      <dgm:prSet/>
      <dgm:spPr/>
      <dgm:t>
        <a:bodyPr/>
        <a:lstStyle/>
        <a:p>
          <a:r>
            <a:rPr lang="de-DE" baseline="0"/>
            <a:t>Verfügen Sie über Strategien zur Überwindung von Barrieren in der interkulturellen Kommunikation</a:t>
          </a:r>
          <a:endParaRPr lang="en-US"/>
        </a:p>
      </dgm:t>
    </dgm:pt>
    <dgm:pt modelId="{235BF2A2-C632-4E91-B034-B467447E10CF}" type="parTrans" cxnId="{F56D1E5A-1781-42E1-82C0-2DB6E6003824}">
      <dgm:prSet/>
      <dgm:spPr/>
      <dgm:t>
        <a:bodyPr/>
        <a:lstStyle/>
        <a:p>
          <a:endParaRPr lang="en-US"/>
        </a:p>
      </dgm:t>
    </dgm:pt>
    <dgm:pt modelId="{26A77D0E-9A72-4821-9DE8-78ABDF2BCB0B}" type="sibTrans" cxnId="{F56D1E5A-1781-42E1-82C0-2DB6E6003824}">
      <dgm:prSet/>
      <dgm:spPr/>
      <dgm:t>
        <a:bodyPr/>
        <a:lstStyle/>
        <a:p>
          <a:endParaRPr lang="en-US"/>
        </a:p>
      </dgm:t>
    </dgm:pt>
    <dgm:pt modelId="{4238C65E-B8E6-4E35-A696-4D9E61F7D358}">
      <dgm:prSet/>
      <dgm:spPr/>
      <dgm:t>
        <a:bodyPr/>
        <a:lstStyle/>
        <a:p>
          <a:r>
            <a:rPr lang="de-DE" baseline="0"/>
            <a:t>Verfügen Sie über Strategien zur Überwindung von Sprachbarrieren</a:t>
          </a:r>
          <a:endParaRPr lang="en-US"/>
        </a:p>
      </dgm:t>
    </dgm:pt>
    <dgm:pt modelId="{ED4431A6-492E-4FF3-AB62-340308DC654E}" type="parTrans" cxnId="{A4F9B6F5-4D18-4F13-BC8B-DB8C18372964}">
      <dgm:prSet/>
      <dgm:spPr/>
      <dgm:t>
        <a:bodyPr/>
        <a:lstStyle/>
        <a:p>
          <a:endParaRPr lang="en-US"/>
        </a:p>
      </dgm:t>
    </dgm:pt>
    <dgm:pt modelId="{CBC850D5-3DDD-42AD-8EAF-18D9EB88E9A5}" type="sibTrans" cxnId="{A4F9B6F5-4D18-4F13-BC8B-DB8C18372964}">
      <dgm:prSet/>
      <dgm:spPr/>
      <dgm:t>
        <a:bodyPr/>
        <a:lstStyle/>
        <a:p>
          <a:endParaRPr lang="en-US"/>
        </a:p>
      </dgm:t>
    </dgm:pt>
    <dgm:pt modelId="{3CBAB4DC-3D47-4E8D-A34F-B8D09C08C729}">
      <dgm:prSet/>
      <dgm:spPr/>
      <dgm:t>
        <a:bodyPr/>
        <a:lstStyle/>
        <a:p>
          <a:r>
            <a:rPr lang="de-DE" baseline="0"/>
            <a:t>Kennen Sie Strategien zur Lösung interkultureller Konflikte</a:t>
          </a:r>
          <a:endParaRPr lang="en-US"/>
        </a:p>
      </dgm:t>
    </dgm:pt>
    <dgm:pt modelId="{2AE2BFF5-053E-4617-9475-1AAB89DFB5A7}" type="parTrans" cxnId="{EA58E7CB-0846-4F7E-8FBF-84E25C52941D}">
      <dgm:prSet/>
      <dgm:spPr/>
      <dgm:t>
        <a:bodyPr/>
        <a:lstStyle/>
        <a:p>
          <a:endParaRPr lang="en-US"/>
        </a:p>
      </dgm:t>
    </dgm:pt>
    <dgm:pt modelId="{D1457F5F-BE97-4EF6-9F42-6F0B9C719834}" type="sibTrans" cxnId="{EA58E7CB-0846-4F7E-8FBF-84E25C52941D}">
      <dgm:prSet/>
      <dgm:spPr/>
      <dgm:t>
        <a:bodyPr/>
        <a:lstStyle/>
        <a:p>
          <a:endParaRPr lang="en-US"/>
        </a:p>
      </dgm:t>
    </dgm:pt>
    <dgm:pt modelId="{0F623734-E09C-4690-9939-5AB6C6F07735}" type="pres">
      <dgm:prSet presAssocID="{F4CB0C56-E4DD-4FD6-9F06-5C00B14502FC}" presName="linear" presStyleCnt="0">
        <dgm:presLayoutVars>
          <dgm:animLvl val="lvl"/>
          <dgm:resizeHandles val="exact"/>
        </dgm:presLayoutVars>
      </dgm:prSet>
      <dgm:spPr/>
      <dgm:t>
        <a:bodyPr/>
        <a:lstStyle/>
        <a:p>
          <a:endParaRPr lang="en-GB"/>
        </a:p>
      </dgm:t>
    </dgm:pt>
    <dgm:pt modelId="{8B3AAC80-B28A-405C-801D-067FEC2EE95E}" type="pres">
      <dgm:prSet presAssocID="{48FC69BD-98B7-4A1A-B29C-6BC21153633A}" presName="parentText" presStyleLbl="node1" presStyleIdx="0" presStyleCnt="4">
        <dgm:presLayoutVars>
          <dgm:chMax val="0"/>
          <dgm:bulletEnabled val="1"/>
        </dgm:presLayoutVars>
      </dgm:prSet>
      <dgm:spPr/>
      <dgm:t>
        <a:bodyPr/>
        <a:lstStyle/>
        <a:p>
          <a:endParaRPr lang="en-GB"/>
        </a:p>
      </dgm:t>
    </dgm:pt>
    <dgm:pt modelId="{39BDE27E-4796-4C84-8DA1-9AE96586A6C0}" type="pres">
      <dgm:prSet presAssocID="{0DA79A74-4B3E-4D01-806A-D973FAFDDA84}" presName="spacer" presStyleCnt="0"/>
      <dgm:spPr/>
    </dgm:pt>
    <dgm:pt modelId="{1244696E-9E37-4F90-8B32-C8E13425310A}" type="pres">
      <dgm:prSet presAssocID="{541B4AE3-1AF0-47EF-9B4F-6654706A3EC6}" presName="parentText" presStyleLbl="node1" presStyleIdx="1" presStyleCnt="4">
        <dgm:presLayoutVars>
          <dgm:chMax val="0"/>
          <dgm:bulletEnabled val="1"/>
        </dgm:presLayoutVars>
      </dgm:prSet>
      <dgm:spPr/>
      <dgm:t>
        <a:bodyPr/>
        <a:lstStyle/>
        <a:p>
          <a:endParaRPr lang="en-GB"/>
        </a:p>
      </dgm:t>
    </dgm:pt>
    <dgm:pt modelId="{E14E576C-94FF-4388-9504-7F58F4A61BDB}" type="pres">
      <dgm:prSet presAssocID="{26A77D0E-9A72-4821-9DE8-78ABDF2BCB0B}" presName="spacer" presStyleCnt="0"/>
      <dgm:spPr/>
    </dgm:pt>
    <dgm:pt modelId="{6EA4B7BB-B2AC-4231-BBD5-32F4E40D0D08}" type="pres">
      <dgm:prSet presAssocID="{4238C65E-B8E6-4E35-A696-4D9E61F7D358}" presName="parentText" presStyleLbl="node1" presStyleIdx="2" presStyleCnt="4">
        <dgm:presLayoutVars>
          <dgm:chMax val="0"/>
          <dgm:bulletEnabled val="1"/>
        </dgm:presLayoutVars>
      </dgm:prSet>
      <dgm:spPr/>
      <dgm:t>
        <a:bodyPr/>
        <a:lstStyle/>
        <a:p>
          <a:endParaRPr lang="en-GB"/>
        </a:p>
      </dgm:t>
    </dgm:pt>
    <dgm:pt modelId="{0F982CE6-BEBA-42E6-B61E-D5E33A5F8555}" type="pres">
      <dgm:prSet presAssocID="{CBC850D5-3DDD-42AD-8EAF-18D9EB88E9A5}" presName="spacer" presStyleCnt="0"/>
      <dgm:spPr/>
    </dgm:pt>
    <dgm:pt modelId="{74BB9D56-244F-4BFB-875B-D5E594D2E5EE}" type="pres">
      <dgm:prSet presAssocID="{3CBAB4DC-3D47-4E8D-A34F-B8D09C08C729}" presName="parentText" presStyleLbl="node1" presStyleIdx="3" presStyleCnt="4">
        <dgm:presLayoutVars>
          <dgm:chMax val="0"/>
          <dgm:bulletEnabled val="1"/>
        </dgm:presLayoutVars>
      </dgm:prSet>
      <dgm:spPr/>
      <dgm:t>
        <a:bodyPr/>
        <a:lstStyle/>
        <a:p>
          <a:endParaRPr lang="en-GB"/>
        </a:p>
      </dgm:t>
    </dgm:pt>
  </dgm:ptLst>
  <dgm:cxnLst>
    <dgm:cxn modelId="{7D9FA644-51A3-4E36-9B65-E327C7E09E21}" type="presOf" srcId="{3CBAB4DC-3D47-4E8D-A34F-B8D09C08C729}" destId="{74BB9D56-244F-4BFB-875B-D5E594D2E5EE}" srcOrd="0" destOrd="0" presId="urn:microsoft.com/office/officeart/2005/8/layout/vList2"/>
    <dgm:cxn modelId="{DB5A7B86-2D0F-4270-B976-3C5636DEC58A}" type="presOf" srcId="{4238C65E-B8E6-4E35-A696-4D9E61F7D358}" destId="{6EA4B7BB-B2AC-4231-BBD5-32F4E40D0D08}" srcOrd="0" destOrd="0" presId="urn:microsoft.com/office/officeart/2005/8/layout/vList2"/>
    <dgm:cxn modelId="{EDE9D33D-AE3C-4A9E-B76D-43C0799C1958}" type="presOf" srcId="{48FC69BD-98B7-4A1A-B29C-6BC21153633A}" destId="{8B3AAC80-B28A-405C-801D-067FEC2EE95E}" srcOrd="0" destOrd="0" presId="urn:microsoft.com/office/officeart/2005/8/layout/vList2"/>
    <dgm:cxn modelId="{EA58E7CB-0846-4F7E-8FBF-84E25C52941D}" srcId="{F4CB0C56-E4DD-4FD6-9F06-5C00B14502FC}" destId="{3CBAB4DC-3D47-4E8D-A34F-B8D09C08C729}" srcOrd="3" destOrd="0" parTransId="{2AE2BFF5-053E-4617-9475-1AAB89DFB5A7}" sibTransId="{D1457F5F-BE97-4EF6-9F42-6F0B9C719834}"/>
    <dgm:cxn modelId="{3CF407D0-9E94-498D-8098-2E7F8C14CB63}" type="presOf" srcId="{F4CB0C56-E4DD-4FD6-9F06-5C00B14502FC}" destId="{0F623734-E09C-4690-9939-5AB6C6F07735}" srcOrd="0" destOrd="0" presId="urn:microsoft.com/office/officeart/2005/8/layout/vList2"/>
    <dgm:cxn modelId="{3A771ADF-FD3C-49F5-AD4E-C1FF9AF4D9EB}" type="presOf" srcId="{541B4AE3-1AF0-47EF-9B4F-6654706A3EC6}" destId="{1244696E-9E37-4F90-8B32-C8E13425310A}" srcOrd="0" destOrd="0" presId="urn:microsoft.com/office/officeart/2005/8/layout/vList2"/>
    <dgm:cxn modelId="{A4F9B6F5-4D18-4F13-BC8B-DB8C18372964}" srcId="{F4CB0C56-E4DD-4FD6-9F06-5C00B14502FC}" destId="{4238C65E-B8E6-4E35-A696-4D9E61F7D358}" srcOrd="2" destOrd="0" parTransId="{ED4431A6-492E-4FF3-AB62-340308DC654E}" sibTransId="{CBC850D5-3DDD-42AD-8EAF-18D9EB88E9A5}"/>
    <dgm:cxn modelId="{F56D1E5A-1781-42E1-82C0-2DB6E6003824}" srcId="{F4CB0C56-E4DD-4FD6-9F06-5C00B14502FC}" destId="{541B4AE3-1AF0-47EF-9B4F-6654706A3EC6}" srcOrd="1" destOrd="0" parTransId="{235BF2A2-C632-4E91-B034-B467447E10CF}" sibTransId="{26A77D0E-9A72-4821-9DE8-78ABDF2BCB0B}"/>
    <dgm:cxn modelId="{2660DD76-816D-4A48-B456-3BAB0D9B1807}" srcId="{F4CB0C56-E4DD-4FD6-9F06-5C00B14502FC}" destId="{48FC69BD-98B7-4A1A-B29C-6BC21153633A}" srcOrd="0" destOrd="0" parTransId="{1B89A210-6198-493B-8DBF-D074DB6D8489}" sibTransId="{0DA79A74-4B3E-4D01-806A-D973FAFDDA84}"/>
    <dgm:cxn modelId="{D6A385CC-A50E-4FAC-9185-9903BE26F032}" type="presParOf" srcId="{0F623734-E09C-4690-9939-5AB6C6F07735}" destId="{8B3AAC80-B28A-405C-801D-067FEC2EE95E}" srcOrd="0" destOrd="0" presId="urn:microsoft.com/office/officeart/2005/8/layout/vList2"/>
    <dgm:cxn modelId="{A3E76C01-F4F0-4713-A28A-2862CC12248A}" type="presParOf" srcId="{0F623734-E09C-4690-9939-5AB6C6F07735}" destId="{39BDE27E-4796-4C84-8DA1-9AE96586A6C0}" srcOrd="1" destOrd="0" presId="urn:microsoft.com/office/officeart/2005/8/layout/vList2"/>
    <dgm:cxn modelId="{BF1DAECF-094E-420D-B5F1-C4F90CEB3CF1}" type="presParOf" srcId="{0F623734-E09C-4690-9939-5AB6C6F07735}" destId="{1244696E-9E37-4F90-8B32-C8E13425310A}" srcOrd="2" destOrd="0" presId="urn:microsoft.com/office/officeart/2005/8/layout/vList2"/>
    <dgm:cxn modelId="{73915E15-2E41-4267-8568-B90A927D8656}" type="presParOf" srcId="{0F623734-E09C-4690-9939-5AB6C6F07735}" destId="{E14E576C-94FF-4388-9504-7F58F4A61BDB}" srcOrd="3" destOrd="0" presId="urn:microsoft.com/office/officeart/2005/8/layout/vList2"/>
    <dgm:cxn modelId="{70D516A5-99C0-454E-87BB-42EB27E662AD}" type="presParOf" srcId="{0F623734-E09C-4690-9939-5AB6C6F07735}" destId="{6EA4B7BB-B2AC-4231-BBD5-32F4E40D0D08}" srcOrd="4" destOrd="0" presId="urn:microsoft.com/office/officeart/2005/8/layout/vList2"/>
    <dgm:cxn modelId="{89EE85F3-9070-4BD6-94E7-71E8F26CDCDF}" type="presParOf" srcId="{0F623734-E09C-4690-9939-5AB6C6F07735}" destId="{0F982CE6-BEBA-42E6-B61E-D5E33A5F8555}" srcOrd="5" destOrd="0" presId="urn:microsoft.com/office/officeart/2005/8/layout/vList2"/>
    <dgm:cxn modelId="{E73E27DD-FE6B-4732-BB52-7D89DC5EC7FF}" type="presParOf" srcId="{0F623734-E09C-4690-9939-5AB6C6F07735}" destId="{74BB9D56-244F-4BFB-875B-D5E594D2E5E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8BF976-0FDB-4B8E-A2FB-96E6F6F32DE7}" type="doc">
      <dgm:prSet loTypeId="urn:microsoft.com/office/officeart/2008/layout/AlternatingHexagons" loCatId="list" qsTypeId="urn:microsoft.com/office/officeart/2005/8/quickstyle/simple5" qsCatId="simple" csTypeId="urn:microsoft.com/office/officeart/2005/8/colors/accent0_3" csCatId="mainScheme" phldr="1"/>
      <dgm:spPr/>
      <dgm:t>
        <a:bodyPr/>
        <a:lstStyle/>
        <a:p>
          <a:endParaRPr lang="de-DE"/>
        </a:p>
      </dgm:t>
    </dgm:pt>
    <dgm:pt modelId="{A72DEC12-18D5-4EE0-977D-C59180BEED56}">
      <dgm:prSet phldrT="[Text]"/>
      <dgm:spPr/>
      <dgm:t>
        <a:bodyPr/>
        <a:lstStyle/>
        <a:p>
          <a:r>
            <a:rPr lang="de-DE" dirty="0"/>
            <a:t>Bilinguale Therapie</a:t>
          </a:r>
        </a:p>
      </dgm:t>
    </dgm:pt>
    <dgm:pt modelId="{DB06A10C-75EF-4FE3-80FF-EFD4096C53B8}" type="parTrans" cxnId="{C90B80CF-0118-4786-B7C5-71909DC719AC}">
      <dgm:prSet/>
      <dgm:spPr/>
      <dgm:t>
        <a:bodyPr/>
        <a:lstStyle/>
        <a:p>
          <a:endParaRPr lang="de-DE"/>
        </a:p>
      </dgm:t>
    </dgm:pt>
    <dgm:pt modelId="{D86797CF-482C-482D-9090-CF03BDBD37BF}" type="sibTrans" cxnId="{C90B80CF-0118-4786-B7C5-71909DC719AC}">
      <dgm:prSet/>
      <dgm:spPr/>
      <dgm:t>
        <a:bodyPr/>
        <a:lstStyle/>
        <a:p>
          <a:endParaRPr lang="de-DE"/>
        </a:p>
      </dgm:t>
    </dgm:pt>
    <dgm:pt modelId="{E34A38C5-443A-4801-897E-6D9D94BAA6AF}">
      <dgm:prSet phldrT="[Text]"/>
      <dgm:spPr/>
      <dgm:t>
        <a:bodyPr/>
        <a:lstStyle/>
        <a:p>
          <a:r>
            <a:rPr lang="de-DE" dirty="0"/>
            <a:t>Supervision</a:t>
          </a:r>
        </a:p>
      </dgm:t>
    </dgm:pt>
    <dgm:pt modelId="{9E1848E9-FFC8-4D84-9C68-D36B1A1F2EBD}" type="parTrans" cxnId="{2F5DE3A1-215C-43AB-AE01-CEC1706FC5EF}">
      <dgm:prSet/>
      <dgm:spPr/>
      <dgm:t>
        <a:bodyPr/>
        <a:lstStyle/>
        <a:p>
          <a:endParaRPr lang="de-DE"/>
        </a:p>
      </dgm:t>
    </dgm:pt>
    <dgm:pt modelId="{CC5F0B03-9BE3-4A4C-9878-48E165321BFE}" type="sibTrans" cxnId="{2F5DE3A1-215C-43AB-AE01-CEC1706FC5EF}">
      <dgm:prSet/>
      <dgm:spPr/>
      <dgm:t>
        <a:bodyPr/>
        <a:lstStyle/>
        <a:p>
          <a:endParaRPr lang="de-DE"/>
        </a:p>
      </dgm:t>
    </dgm:pt>
    <dgm:pt modelId="{D7B87C27-478A-4DCB-B5E3-DF944245929C}">
      <dgm:prSet phldrT="[Text]"/>
      <dgm:spPr/>
      <dgm:t>
        <a:bodyPr/>
        <a:lstStyle/>
        <a:p>
          <a:r>
            <a:rPr lang="de-DE"/>
            <a:t>Mutter-sprachliche Gruppen</a:t>
          </a:r>
        </a:p>
      </dgm:t>
    </dgm:pt>
    <dgm:pt modelId="{D9B00D1B-2E25-489D-B39C-1449E7D28827}" type="parTrans" cxnId="{8E80B12E-5960-42D3-82FB-3CD1A4E33D10}">
      <dgm:prSet/>
      <dgm:spPr/>
      <dgm:t>
        <a:bodyPr/>
        <a:lstStyle/>
        <a:p>
          <a:endParaRPr lang="de-DE"/>
        </a:p>
      </dgm:t>
    </dgm:pt>
    <dgm:pt modelId="{509CE170-3A56-4C9C-92AC-FB6EA323146D}" type="sibTrans" cxnId="{8E80B12E-5960-42D3-82FB-3CD1A4E33D10}">
      <dgm:prSet/>
      <dgm:spPr/>
      <dgm:t>
        <a:bodyPr/>
        <a:lstStyle/>
        <a:p>
          <a:endParaRPr lang="de-DE"/>
        </a:p>
      </dgm:t>
    </dgm:pt>
    <dgm:pt modelId="{0D4F43C3-9199-493A-B2E9-6290BB62793C}">
      <dgm:prSet phldrT="[Text]"/>
      <dgm:spPr/>
      <dgm:t>
        <a:bodyPr/>
        <a:lstStyle/>
        <a:p>
          <a:r>
            <a:rPr lang="de-DE" dirty="0"/>
            <a:t>Arbeit mit Dolmetschern</a:t>
          </a:r>
        </a:p>
      </dgm:t>
    </dgm:pt>
    <dgm:pt modelId="{1B7A7566-2209-4416-969B-1453A68AD68E}" type="parTrans" cxnId="{E09DBFEE-CAE6-4BA4-8AE5-246B2BB4FE05}">
      <dgm:prSet/>
      <dgm:spPr/>
      <dgm:t>
        <a:bodyPr/>
        <a:lstStyle/>
        <a:p>
          <a:endParaRPr lang="de-DE"/>
        </a:p>
      </dgm:t>
    </dgm:pt>
    <dgm:pt modelId="{638DBCFD-0544-43AC-BA91-1FF8BCF31FDA}" type="sibTrans" cxnId="{E09DBFEE-CAE6-4BA4-8AE5-246B2BB4FE05}">
      <dgm:prSet/>
      <dgm:spPr/>
      <dgm:t>
        <a:bodyPr/>
        <a:lstStyle/>
        <a:p>
          <a:endParaRPr lang="de-DE"/>
        </a:p>
      </dgm:t>
    </dgm:pt>
    <dgm:pt modelId="{99F5AB0D-CEFE-4319-A654-656C66FC6392}">
      <dgm:prSet phldrT="[Text]"/>
      <dgm:spPr/>
      <dgm:t>
        <a:bodyPr/>
        <a:lstStyle/>
        <a:p>
          <a:r>
            <a:rPr lang="de-DE"/>
            <a:t>Transk-ulturelles Konsil</a:t>
          </a:r>
        </a:p>
      </dgm:t>
    </dgm:pt>
    <dgm:pt modelId="{F828A9EF-D858-4D00-884A-E4A1BB86BF0F}" type="parTrans" cxnId="{59FB4598-E233-4C90-95C4-D9804F7515DC}">
      <dgm:prSet/>
      <dgm:spPr/>
      <dgm:t>
        <a:bodyPr/>
        <a:lstStyle/>
        <a:p>
          <a:endParaRPr lang="de-DE"/>
        </a:p>
      </dgm:t>
    </dgm:pt>
    <dgm:pt modelId="{33408203-2C8A-4D11-860D-7F4DDAD0FFD2}" type="sibTrans" cxnId="{59FB4598-E233-4C90-95C4-D9804F7515DC}">
      <dgm:prSet/>
      <dgm:spPr/>
      <dgm:t>
        <a:bodyPr/>
        <a:lstStyle/>
        <a:p>
          <a:endParaRPr lang="de-DE"/>
        </a:p>
      </dgm:t>
    </dgm:pt>
    <dgm:pt modelId="{B54692F5-DB74-4294-AFE1-79AF28123798}">
      <dgm:prSet phldrT="[Text]"/>
      <dgm:spPr/>
      <dgm:t>
        <a:bodyPr/>
        <a:lstStyle/>
        <a:p>
          <a:r>
            <a:rPr lang="de-DE" dirty="0"/>
            <a:t>Fortbildung</a:t>
          </a:r>
        </a:p>
      </dgm:t>
    </dgm:pt>
    <dgm:pt modelId="{1E2ACA43-5026-4735-8CB0-39199EC7B23A}" type="parTrans" cxnId="{D352C348-7FF6-497F-BE35-892047D1694C}">
      <dgm:prSet/>
      <dgm:spPr/>
      <dgm:t>
        <a:bodyPr/>
        <a:lstStyle/>
        <a:p>
          <a:endParaRPr lang="de-DE"/>
        </a:p>
      </dgm:t>
    </dgm:pt>
    <dgm:pt modelId="{3CA2BB3B-B09D-40D9-B6A6-839C408063CA}" type="sibTrans" cxnId="{D352C348-7FF6-497F-BE35-892047D1694C}">
      <dgm:prSet/>
      <dgm:spPr/>
      <dgm:t>
        <a:bodyPr/>
        <a:lstStyle/>
        <a:p>
          <a:endParaRPr lang="de-DE"/>
        </a:p>
      </dgm:t>
    </dgm:pt>
    <dgm:pt modelId="{292A280A-CAAB-4444-B25F-DF43F88D042B}" type="pres">
      <dgm:prSet presAssocID="{728BF976-0FDB-4B8E-A2FB-96E6F6F32DE7}" presName="Name0" presStyleCnt="0">
        <dgm:presLayoutVars>
          <dgm:chMax/>
          <dgm:chPref/>
          <dgm:dir/>
          <dgm:animLvl val="lvl"/>
        </dgm:presLayoutVars>
      </dgm:prSet>
      <dgm:spPr/>
      <dgm:t>
        <a:bodyPr/>
        <a:lstStyle/>
        <a:p>
          <a:endParaRPr lang="en-GB"/>
        </a:p>
      </dgm:t>
    </dgm:pt>
    <dgm:pt modelId="{0C60C11A-15FD-4E9C-8944-9F930EF84D45}" type="pres">
      <dgm:prSet presAssocID="{A72DEC12-18D5-4EE0-977D-C59180BEED56}" presName="composite" presStyleCnt="0"/>
      <dgm:spPr/>
    </dgm:pt>
    <dgm:pt modelId="{9972B592-A4BD-4A80-B02F-5A8B98F039C6}" type="pres">
      <dgm:prSet presAssocID="{A72DEC12-18D5-4EE0-977D-C59180BEED56}" presName="Parent1" presStyleLbl="node1" presStyleIdx="0" presStyleCnt="6">
        <dgm:presLayoutVars>
          <dgm:chMax val="1"/>
          <dgm:chPref val="1"/>
          <dgm:bulletEnabled val="1"/>
        </dgm:presLayoutVars>
      </dgm:prSet>
      <dgm:spPr/>
      <dgm:t>
        <a:bodyPr/>
        <a:lstStyle/>
        <a:p>
          <a:endParaRPr lang="en-GB"/>
        </a:p>
      </dgm:t>
    </dgm:pt>
    <dgm:pt modelId="{9D9AF60B-8BF9-417D-B0B1-2693D45FE074}" type="pres">
      <dgm:prSet presAssocID="{A72DEC12-18D5-4EE0-977D-C59180BEED56}" presName="Childtext1" presStyleLbl="revTx" presStyleIdx="0" presStyleCnt="3">
        <dgm:presLayoutVars>
          <dgm:chMax val="0"/>
          <dgm:chPref val="0"/>
          <dgm:bulletEnabled val="1"/>
        </dgm:presLayoutVars>
      </dgm:prSet>
      <dgm:spPr/>
      <dgm:t>
        <a:bodyPr/>
        <a:lstStyle/>
        <a:p>
          <a:endParaRPr lang="en-GB"/>
        </a:p>
      </dgm:t>
    </dgm:pt>
    <dgm:pt modelId="{D6A8B51D-A3ED-4202-BB09-8F1AD8558C49}" type="pres">
      <dgm:prSet presAssocID="{A72DEC12-18D5-4EE0-977D-C59180BEED56}" presName="BalanceSpacing" presStyleCnt="0"/>
      <dgm:spPr/>
    </dgm:pt>
    <dgm:pt modelId="{47147160-3E6B-44B8-BC41-25D5FBC98ACA}" type="pres">
      <dgm:prSet presAssocID="{A72DEC12-18D5-4EE0-977D-C59180BEED56}" presName="BalanceSpacing1" presStyleCnt="0"/>
      <dgm:spPr/>
    </dgm:pt>
    <dgm:pt modelId="{F8D22D85-5DA3-496D-A241-18F60BD0A642}" type="pres">
      <dgm:prSet presAssocID="{D86797CF-482C-482D-9090-CF03BDBD37BF}" presName="Accent1Text" presStyleLbl="node1" presStyleIdx="1" presStyleCnt="6"/>
      <dgm:spPr/>
      <dgm:t>
        <a:bodyPr/>
        <a:lstStyle/>
        <a:p>
          <a:endParaRPr lang="en-GB"/>
        </a:p>
      </dgm:t>
    </dgm:pt>
    <dgm:pt modelId="{FBEB837D-4ED5-49E9-B7B8-7B7C42710F8C}" type="pres">
      <dgm:prSet presAssocID="{D86797CF-482C-482D-9090-CF03BDBD37BF}" presName="spaceBetweenRectangles" presStyleCnt="0"/>
      <dgm:spPr/>
    </dgm:pt>
    <dgm:pt modelId="{FF5D25CA-249C-49D8-AEF1-DF0F3244B22C}" type="pres">
      <dgm:prSet presAssocID="{D7B87C27-478A-4DCB-B5E3-DF944245929C}" presName="composite" presStyleCnt="0"/>
      <dgm:spPr/>
    </dgm:pt>
    <dgm:pt modelId="{7A4CCDD5-F203-444E-A472-B65A6091E09F}" type="pres">
      <dgm:prSet presAssocID="{D7B87C27-478A-4DCB-B5E3-DF944245929C}" presName="Parent1" presStyleLbl="node1" presStyleIdx="2" presStyleCnt="6">
        <dgm:presLayoutVars>
          <dgm:chMax val="1"/>
          <dgm:chPref val="1"/>
          <dgm:bulletEnabled val="1"/>
        </dgm:presLayoutVars>
      </dgm:prSet>
      <dgm:spPr/>
      <dgm:t>
        <a:bodyPr/>
        <a:lstStyle/>
        <a:p>
          <a:endParaRPr lang="en-GB"/>
        </a:p>
      </dgm:t>
    </dgm:pt>
    <dgm:pt modelId="{C9EA0AFF-AB9F-4C5F-8A57-7E4EC72C8E6F}" type="pres">
      <dgm:prSet presAssocID="{D7B87C27-478A-4DCB-B5E3-DF944245929C}" presName="Childtext1" presStyleLbl="revTx" presStyleIdx="1" presStyleCnt="3">
        <dgm:presLayoutVars>
          <dgm:chMax val="0"/>
          <dgm:chPref val="0"/>
          <dgm:bulletEnabled val="1"/>
        </dgm:presLayoutVars>
      </dgm:prSet>
      <dgm:spPr/>
      <dgm:t>
        <a:bodyPr/>
        <a:lstStyle/>
        <a:p>
          <a:endParaRPr lang="en-GB"/>
        </a:p>
      </dgm:t>
    </dgm:pt>
    <dgm:pt modelId="{D5332E79-2119-4AC6-9B79-8F050151E460}" type="pres">
      <dgm:prSet presAssocID="{D7B87C27-478A-4DCB-B5E3-DF944245929C}" presName="BalanceSpacing" presStyleCnt="0"/>
      <dgm:spPr/>
    </dgm:pt>
    <dgm:pt modelId="{641B0B40-B7AE-4841-8496-739A95CC059D}" type="pres">
      <dgm:prSet presAssocID="{D7B87C27-478A-4DCB-B5E3-DF944245929C}" presName="BalanceSpacing1" presStyleCnt="0"/>
      <dgm:spPr/>
    </dgm:pt>
    <dgm:pt modelId="{205C7599-68C5-4234-BB38-A6550BA5A04B}" type="pres">
      <dgm:prSet presAssocID="{509CE170-3A56-4C9C-92AC-FB6EA323146D}" presName="Accent1Text" presStyleLbl="node1" presStyleIdx="3" presStyleCnt="6"/>
      <dgm:spPr/>
      <dgm:t>
        <a:bodyPr/>
        <a:lstStyle/>
        <a:p>
          <a:endParaRPr lang="en-GB"/>
        </a:p>
      </dgm:t>
    </dgm:pt>
    <dgm:pt modelId="{28773932-1CBB-4D02-AA7A-3DEB9D1FD7BE}" type="pres">
      <dgm:prSet presAssocID="{509CE170-3A56-4C9C-92AC-FB6EA323146D}" presName="spaceBetweenRectangles" presStyleCnt="0"/>
      <dgm:spPr/>
    </dgm:pt>
    <dgm:pt modelId="{BAC33865-1427-4E26-BA76-C8D6CDAAB162}" type="pres">
      <dgm:prSet presAssocID="{99F5AB0D-CEFE-4319-A654-656C66FC6392}" presName="composite" presStyleCnt="0"/>
      <dgm:spPr/>
    </dgm:pt>
    <dgm:pt modelId="{BC93237C-6387-4FA5-B97E-606866B05F32}" type="pres">
      <dgm:prSet presAssocID="{99F5AB0D-CEFE-4319-A654-656C66FC6392}" presName="Parent1" presStyleLbl="node1" presStyleIdx="4" presStyleCnt="6">
        <dgm:presLayoutVars>
          <dgm:chMax val="1"/>
          <dgm:chPref val="1"/>
          <dgm:bulletEnabled val="1"/>
        </dgm:presLayoutVars>
      </dgm:prSet>
      <dgm:spPr/>
      <dgm:t>
        <a:bodyPr/>
        <a:lstStyle/>
        <a:p>
          <a:endParaRPr lang="en-GB"/>
        </a:p>
      </dgm:t>
    </dgm:pt>
    <dgm:pt modelId="{DC228235-44B9-4406-A123-86C174DB5475}" type="pres">
      <dgm:prSet presAssocID="{99F5AB0D-CEFE-4319-A654-656C66FC6392}" presName="Childtext1" presStyleLbl="revTx" presStyleIdx="2" presStyleCnt="3">
        <dgm:presLayoutVars>
          <dgm:chMax val="0"/>
          <dgm:chPref val="0"/>
          <dgm:bulletEnabled val="1"/>
        </dgm:presLayoutVars>
      </dgm:prSet>
      <dgm:spPr/>
      <dgm:t>
        <a:bodyPr/>
        <a:lstStyle/>
        <a:p>
          <a:endParaRPr lang="en-GB"/>
        </a:p>
      </dgm:t>
    </dgm:pt>
    <dgm:pt modelId="{D9455B5F-D5A7-4ADB-B9F4-9A4230B1842D}" type="pres">
      <dgm:prSet presAssocID="{99F5AB0D-CEFE-4319-A654-656C66FC6392}" presName="BalanceSpacing" presStyleCnt="0"/>
      <dgm:spPr/>
    </dgm:pt>
    <dgm:pt modelId="{CF81E479-0830-4388-ACB5-5A6B933B2956}" type="pres">
      <dgm:prSet presAssocID="{99F5AB0D-CEFE-4319-A654-656C66FC6392}" presName="BalanceSpacing1" presStyleCnt="0"/>
      <dgm:spPr/>
    </dgm:pt>
    <dgm:pt modelId="{E071213B-E9F8-4787-8365-0DDB909809FE}" type="pres">
      <dgm:prSet presAssocID="{33408203-2C8A-4D11-860D-7F4DDAD0FFD2}" presName="Accent1Text" presStyleLbl="node1" presStyleIdx="5" presStyleCnt="6"/>
      <dgm:spPr/>
      <dgm:t>
        <a:bodyPr/>
        <a:lstStyle/>
        <a:p>
          <a:endParaRPr lang="en-GB"/>
        </a:p>
      </dgm:t>
    </dgm:pt>
  </dgm:ptLst>
  <dgm:cxnLst>
    <dgm:cxn modelId="{AA9B697C-C003-417D-A4FE-3EE5E388A448}" type="presOf" srcId="{33408203-2C8A-4D11-860D-7F4DDAD0FFD2}" destId="{E071213B-E9F8-4787-8365-0DDB909809FE}" srcOrd="0" destOrd="0" presId="urn:microsoft.com/office/officeart/2008/layout/AlternatingHexagons"/>
    <dgm:cxn modelId="{2F5DE3A1-215C-43AB-AE01-CEC1706FC5EF}" srcId="{A72DEC12-18D5-4EE0-977D-C59180BEED56}" destId="{E34A38C5-443A-4801-897E-6D9D94BAA6AF}" srcOrd="0" destOrd="0" parTransId="{9E1848E9-FFC8-4D84-9C68-D36B1A1F2EBD}" sibTransId="{CC5F0B03-9BE3-4A4C-9878-48E165321BFE}"/>
    <dgm:cxn modelId="{8AE92E01-A70B-41F1-9882-F31F990FFE81}" type="presOf" srcId="{B54692F5-DB74-4294-AFE1-79AF28123798}" destId="{DC228235-44B9-4406-A123-86C174DB5475}" srcOrd="0" destOrd="0" presId="urn:microsoft.com/office/officeart/2008/layout/AlternatingHexagons"/>
    <dgm:cxn modelId="{8E80B12E-5960-42D3-82FB-3CD1A4E33D10}" srcId="{728BF976-0FDB-4B8E-A2FB-96E6F6F32DE7}" destId="{D7B87C27-478A-4DCB-B5E3-DF944245929C}" srcOrd="1" destOrd="0" parTransId="{D9B00D1B-2E25-489D-B39C-1449E7D28827}" sibTransId="{509CE170-3A56-4C9C-92AC-FB6EA323146D}"/>
    <dgm:cxn modelId="{C90B80CF-0118-4786-B7C5-71909DC719AC}" srcId="{728BF976-0FDB-4B8E-A2FB-96E6F6F32DE7}" destId="{A72DEC12-18D5-4EE0-977D-C59180BEED56}" srcOrd="0" destOrd="0" parTransId="{DB06A10C-75EF-4FE3-80FF-EFD4096C53B8}" sibTransId="{D86797CF-482C-482D-9090-CF03BDBD37BF}"/>
    <dgm:cxn modelId="{1AAAD016-F41B-45F3-8DB2-741CE945D7AD}" type="presOf" srcId="{0D4F43C3-9199-493A-B2E9-6290BB62793C}" destId="{C9EA0AFF-AB9F-4C5F-8A57-7E4EC72C8E6F}" srcOrd="0" destOrd="0" presId="urn:microsoft.com/office/officeart/2008/layout/AlternatingHexagons"/>
    <dgm:cxn modelId="{D352C348-7FF6-497F-BE35-892047D1694C}" srcId="{99F5AB0D-CEFE-4319-A654-656C66FC6392}" destId="{B54692F5-DB74-4294-AFE1-79AF28123798}" srcOrd="0" destOrd="0" parTransId="{1E2ACA43-5026-4735-8CB0-39199EC7B23A}" sibTransId="{3CA2BB3B-B09D-40D9-B6A6-839C408063CA}"/>
    <dgm:cxn modelId="{AED0DC75-06BA-4E1B-BD45-94209DD5E632}" type="presOf" srcId="{D7B87C27-478A-4DCB-B5E3-DF944245929C}" destId="{7A4CCDD5-F203-444E-A472-B65A6091E09F}" srcOrd="0" destOrd="0" presId="urn:microsoft.com/office/officeart/2008/layout/AlternatingHexagons"/>
    <dgm:cxn modelId="{152A10CD-AB86-4CCD-9021-4800D433A521}" type="presOf" srcId="{D86797CF-482C-482D-9090-CF03BDBD37BF}" destId="{F8D22D85-5DA3-496D-A241-18F60BD0A642}" srcOrd="0" destOrd="0" presId="urn:microsoft.com/office/officeart/2008/layout/AlternatingHexagons"/>
    <dgm:cxn modelId="{59FB4598-E233-4C90-95C4-D9804F7515DC}" srcId="{728BF976-0FDB-4B8E-A2FB-96E6F6F32DE7}" destId="{99F5AB0D-CEFE-4319-A654-656C66FC6392}" srcOrd="2" destOrd="0" parTransId="{F828A9EF-D858-4D00-884A-E4A1BB86BF0F}" sibTransId="{33408203-2C8A-4D11-860D-7F4DDAD0FFD2}"/>
    <dgm:cxn modelId="{6AB0E762-BBEF-44B3-A555-28EE472AF955}" type="presOf" srcId="{A72DEC12-18D5-4EE0-977D-C59180BEED56}" destId="{9972B592-A4BD-4A80-B02F-5A8B98F039C6}" srcOrd="0" destOrd="0" presId="urn:microsoft.com/office/officeart/2008/layout/AlternatingHexagons"/>
    <dgm:cxn modelId="{C42E01EE-4F55-47C2-B5B7-7ECFA2A9B3C3}" type="presOf" srcId="{509CE170-3A56-4C9C-92AC-FB6EA323146D}" destId="{205C7599-68C5-4234-BB38-A6550BA5A04B}" srcOrd="0" destOrd="0" presId="urn:microsoft.com/office/officeart/2008/layout/AlternatingHexagons"/>
    <dgm:cxn modelId="{8B3B6F49-6C07-41CB-BA3E-20E184BE7C4D}" type="presOf" srcId="{99F5AB0D-CEFE-4319-A654-656C66FC6392}" destId="{BC93237C-6387-4FA5-B97E-606866B05F32}" srcOrd="0" destOrd="0" presId="urn:microsoft.com/office/officeart/2008/layout/AlternatingHexagons"/>
    <dgm:cxn modelId="{EBE76016-CAC9-42DB-96C0-034850A119DD}" type="presOf" srcId="{E34A38C5-443A-4801-897E-6D9D94BAA6AF}" destId="{9D9AF60B-8BF9-417D-B0B1-2693D45FE074}" srcOrd="0" destOrd="0" presId="urn:microsoft.com/office/officeart/2008/layout/AlternatingHexagons"/>
    <dgm:cxn modelId="{E09DBFEE-CAE6-4BA4-8AE5-246B2BB4FE05}" srcId="{D7B87C27-478A-4DCB-B5E3-DF944245929C}" destId="{0D4F43C3-9199-493A-B2E9-6290BB62793C}" srcOrd="0" destOrd="0" parTransId="{1B7A7566-2209-4416-969B-1453A68AD68E}" sibTransId="{638DBCFD-0544-43AC-BA91-1FF8BCF31FDA}"/>
    <dgm:cxn modelId="{FDA74088-7AE7-4269-9973-6F355B615B30}" type="presOf" srcId="{728BF976-0FDB-4B8E-A2FB-96E6F6F32DE7}" destId="{292A280A-CAAB-4444-B25F-DF43F88D042B}" srcOrd="0" destOrd="0" presId="urn:microsoft.com/office/officeart/2008/layout/AlternatingHexagons"/>
    <dgm:cxn modelId="{CA35545A-9F28-4D80-B4C6-0492E47BC666}" type="presParOf" srcId="{292A280A-CAAB-4444-B25F-DF43F88D042B}" destId="{0C60C11A-15FD-4E9C-8944-9F930EF84D45}" srcOrd="0" destOrd="0" presId="urn:microsoft.com/office/officeart/2008/layout/AlternatingHexagons"/>
    <dgm:cxn modelId="{0958453A-2BE3-4F96-9AA2-89084F02943D}" type="presParOf" srcId="{0C60C11A-15FD-4E9C-8944-9F930EF84D45}" destId="{9972B592-A4BD-4A80-B02F-5A8B98F039C6}" srcOrd="0" destOrd="0" presId="urn:microsoft.com/office/officeart/2008/layout/AlternatingHexagons"/>
    <dgm:cxn modelId="{27BB5C99-0AF6-4046-9CAA-99C4D38538F3}" type="presParOf" srcId="{0C60C11A-15FD-4E9C-8944-9F930EF84D45}" destId="{9D9AF60B-8BF9-417D-B0B1-2693D45FE074}" srcOrd="1" destOrd="0" presId="urn:microsoft.com/office/officeart/2008/layout/AlternatingHexagons"/>
    <dgm:cxn modelId="{ADD24FE0-5D90-4D79-8F37-0615A15244C9}" type="presParOf" srcId="{0C60C11A-15FD-4E9C-8944-9F930EF84D45}" destId="{D6A8B51D-A3ED-4202-BB09-8F1AD8558C49}" srcOrd="2" destOrd="0" presId="urn:microsoft.com/office/officeart/2008/layout/AlternatingHexagons"/>
    <dgm:cxn modelId="{D2E59337-B075-4207-9607-915DEA0A8D15}" type="presParOf" srcId="{0C60C11A-15FD-4E9C-8944-9F930EF84D45}" destId="{47147160-3E6B-44B8-BC41-25D5FBC98ACA}" srcOrd="3" destOrd="0" presId="urn:microsoft.com/office/officeart/2008/layout/AlternatingHexagons"/>
    <dgm:cxn modelId="{C93F49EE-2092-4A47-B394-294EF58D4812}" type="presParOf" srcId="{0C60C11A-15FD-4E9C-8944-9F930EF84D45}" destId="{F8D22D85-5DA3-496D-A241-18F60BD0A642}" srcOrd="4" destOrd="0" presId="urn:microsoft.com/office/officeart/2008/layout/AlternatingHexagons"/>
    <dgm:cxn modelId="{4BDAEB29-9F79-4E4C-A05D-3047D4931158}" type="presParOf" srcId="{292A280A-CAAB-4444-B25F-DF43F88D042B}" destId="{FBEB837D-4ED5-49E9-B7B8-7B7C42710F8C}" srcOrd="1" destOrd="0" presId="urn:microsoft.com/office/officeart/2008/layout/AlternatingHexagons"/>
    <dgm:cxn modelId="{D1A5D0DC-812C-4D24-887C-FAA47F676E89}" type="presParOf" srcId="{292A280A-CAAB-4444-B25F-DF43F88D042B}" destId="{FF5D25CA-249C-49D8-AEF1-DF0F3244B22C}" srcOrd="2" destOrd="0" presId="urn:microsoft.com/office/officeart/2008/layout/AlternatingHexagons"/>
    <dgm:cxn modelId="{B43E232C-E581-4208-A472-D9E822A47250}" type="presParOf" srcId="{FF5D25CA-249C-49D8-AEF1-DF0F3244B22C}" destId="{7A4CCDD5-F203-444E-A472-B65A6091E09F}" srcOrd="0" destOrd="0" presId="urn:microsoft.com/office/officeart/2008/layout/AlternatingHexagons"/>
    <dgm:cxn modelId="{E5D0FBD6-D07C-42CC-9A51-17D04007A4DE}" type="presParOf" srcId="{FF5D25CA-249C-49D8-AEF1-DF0F3244B22C}" destId="{C9EA0AFF-AB9F-4C5F-8A57-7E4EC72C8E6F}" srcOrd="1" destOrd="0" presId="urn:microsoft.com/office/officeart/2008/layout/AlternatingHexagons"/>
    <dgm:cxn modelId="{26DC573E-2BC0-4389-B906-6133218987B3}" type="presParOf" srcId="{FF5D25CA-249C-49D8-AEF1-DF0F3244B22C}" destId="{D5332E79-2119-4AC6-9B79-8F050151E460}" srcOrd="2" destOrd="0" presId="urn:microsoft.com/office/officeart/2008/layout/AlternatingHexagons"/>
    <dgm:cxn modelId="{ABB0E0C3-2624-4A62-B80F-0B34391EB468}" type="presParOf" srcId="{FF5D25CA-249C-49D8-AEF1-DF0F3244B22C}" destId="{641B0B40-B7AE-4841-8496-739A95CC059D}" srcOrd="3" destOrd="0" presId="urn:microsoft.com/office/officeart/2008/layout/AlternatingHexagons"/>
    <dgm:cxn modelId="{349736AC-9402-4D54-9182-1C7AE3C5D487}" type="presParOf" srcId="{FF5D25CA-249C-49D8-AEF1-DF0F3244B22C}" destId="{205C7599-68C5-4234-BB38-A6550BA5A04B}" srcOrd="4" destOrd="0" presId="urn:microsoft.com/office/officeart/2008/layout/AlternatingHexagons"/>
    <dgm:cxn modelId="{9D3B756C-53CB-41A1-A7B0-E891E5BF9D57}" type="presParOf" srcId="{292A280A-CAAB-4444-B25F-DF43F88D042B}" destId="{28773932-1CBB-4D02-AA7A-3DEB9D1FD7BE}" srcOrd="3" destOrd="0" presId="urn:microsoft.com/office/officeart/2008/layout/AlternatingHexagons"/>
    <dgm:cxn modelId="{EB61148E-0750-4CB4-900F-F722307F3CFD}" type="presParOf" srcId="{292A280A-CAAB-4444-B25F-DF43F88D042B}" destId="{BAC33865-1427-4E26-BA76-C8D6CDAAB162}" srcOrd="4" destOrd="0" presId="urn:microsoft.com/office/officeart/2008/layout/AlternatingHexagons"/>
    <dgm:cxn modelId="{87751C0C-262C-40A3-B2A7-3EF23EE3B6A8}" type="presParOf" srcId="{BAC33865-1427-4E26-BA76-C8D6CDAAB162}" destId="{BC93237C-6387-4FA5-B97E-606866B05F32}" srcOrd="0" destOrd="0" presId="urn:microsoft.com/office/officeart/2008/layout/AlternatingHexagons"/>
    <dgm:cxn modelId="{59033CFF-6FA0-43AB-B8AD-76640978C04A}" type="presParOf" srcId="{BAC33865-1427-4E26-BA76-C8D6CDAAB162}" destId="{DC228235-44B9-4406-A123-86C174DB5475}" srcOrd="1" destOrd="0" presId="urn:microsoft.com/office/officeart/2008/layout/AlternatingHexagons"/>
    <dgm:cxn modelId="{8C1F337B-9F9A-4CDE-9499-C040B1D28E93}" type="presParOf" srcId="{BAC33865-1427-4E26-BA76-C8D6CDAAB162}" destId="{D9455B5F-D5A7-4ADB-B9F4-9A4230B1842D}" srcOrd="2" destOrd="0" presId="urn:microsoft.com/office/officeart/2008/layout/AlternatingHexagons"/>
    <dgm:cxn modelId="{422AE5BF-B87F-42E7-9B97-A000F6033AF1}" type="presParOf" srcId="{BAC33865-1427-4E26-BA76-C8D6CDAAB162}" destId="{CF81E479-0830-4388-ACB5-5A6B933B2956}" srcOrd="3" destOrd="0" presId="urn:microsoft.com/office/officeart/2008/layout/AlternatingHexagons"/>
    <dgm:cxn modelId="{12D7C3B1-71A6-4FE3-85CB-FDA3CDB3C310}" type="presParOf" srcId="{BAC33865-1427-4E26-BA76-C8D6CDAAB162}" destId="{E071213B-E9F8-4787-8365-0DDB909809FE}"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pPr/>
              <a:t>2/9/2022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p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pPr/>
              <a:t>2/9/2022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p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cstate="print">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5" cstate="print"/>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pPr/>
              <a:t>‹#›</a:t>
            </a:fld>
            <a:endParaRPr lang="en-GB"/>
          </a:p>
        </p:txBody>
      </p:sp>
      <p:sp>
        <p:nvSpPr>
          <p:cNvPr id="9" name="Rectangle 8"/>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cstate="print"/>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5" name="Picture 4"/>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2" cstate="print"/>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pPr/>
              <a:t>‹#›</a:t>
            </a:fld>
            <a:endParaRPr lang="en-GB"/>
          </a:p>
        </p:txBody>
      </p:sp>
      <p:pic>
        <p:nvPicPr>
          <p:cNvPr id="4" name="Picture 3"/>
          <p:cNvPicPr>
            <a:picLocks noChangeAspect="1"/>
          </p:cNvPicPr>
          <p:nvPr userDrawn="1"/>
        </p:nvPicPr>
        <p:blipFill>
          <a:blip r:embed="rId3" cstate="print"/>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pPr/>
              <a:t>‹#›</a:t>
            </a:fld>
            <a:endParaRPr lang="en-GB"/>
          </a:p>
        </p:txBody>
      </p:sp>
      <p:pic>
        <p:nvPicPr>
          <p:cNvPr id="6" name="Picture 5"/>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pPr/>
              <a:t>‹#›</a:t>
            </a:fld>
            <a:endParaRPr lang="en-GB"/>
          </a:p>
        </p:txBody>
      </p:sp>
      <p:pic>
        <p:nvPicPr>
          <p:cNvPr id="8" name="Picture 7"/>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pPr/>
              <a:t>‹#›</a:t>
            </a:fld>
            <a:endParaRPr lang="en-GB"/>
          </a:p>
        </p:txBody>
      </p:sp>
      <p:pic>
        <p:nvPicPr>
          <p:cNvPr id="7" name="Picture 6"/>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pPr/>
              <a:t>‹#›</a:t>
            </a:fld>
            <a:endParaRPr lang="en-GB"/>
          </a:p>
        </p:txBody>
      </p:sp>
      <p:pic>
        <p:nvPicPr>
          <p:cNvPr id="3" name="Picture 2"/>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cstate="print"/>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pPr/>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pPr/>
              <a:t>‹#›</a:t>
            </a:fld>
            <a:endParaRPr lang="en-GB"/>
          </a:p>
        </p:txBody>
      </p:sp>
      <p:sp>
        <p:nvSpPr>
          <p:cNvPr id="9" name="Rectangle 8"/>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cstate="print"/>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cstate="print">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5.xml"/><Relationship Id="rId1" Type="http://schemas.openxmlformats.org/officeDocument/2006/relationships/video" Target="https://www.youtube.com/embed/OBJ8m4fu1Uc?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INTERKULTURELLE </a:t>
            </a:r>
            <a:r>
              <a:rPr lang="en-US" dirty="0" err="1"/>
              <a:t>KommuniKation</a:t>
            </a:r>
            <a:endParaRPr lang="en-GB" dirty="0"/>
          </a:p>
        </p:txBody>
      </p:sp>
      <p:sp>
        <p:nvSpPr>
          <p:cNvPr id="3" name="Subtitle 2"/>
          <p:cNvSpPr>
            <a:spLocks noGrp="1"/>
          </p:cNvSpPr>
          <p:nvPr>
            <p:ph type="subTitle" idx="1"/>
          </p:nvPr>
        </p:nvSpPr>
        <p:spPr/>
        <p:txBody>
          <a:bodyPr>
            <a:noAutofit/>
          </a:bodyPr>
          <a:lstStyle/>
          <a:p>
            <a:r>
              <a:rPr lang="en-GB" sz="5400" dirty="0" err="1"/>
              <a:t>Modul</a:t>
            </a:r>
            <a:r>
              <a:rPr lang="en-GB" sz="5400" dirty="0"/>
              <a:t> 2</a:t>
            </a:r>
          </a:p>
        </p:txBody>
      </p:sp>
      <p:sp>
        <p:nvSpPr>
          <p:cNvPr id="4" name="Slide Number Placeholder 3"/>
          <p:cNvSpPr>
            <a:spLocks noGrp="1"/>
          </p:cNvSpPr>
          <p:nvPr>
            <p:ph type="sldNum" sz="quarter" idx="12"/>
          </p:nvPr>
        </p:nvSpPr>
        <p:spPr/>
        <p:txBody>
          <a:bodyPr/>
          <a:lstStyle/>
          <a:p>
            <a:fld id="{C014DD1E-5D91-48A3-AD6D-45FBA980D106}" type="slidenum">
              <a:rPr lang="en-GB" smtClean="0"/>
              <a:pPr/>
              <a:t>1</a:t>
            </a:fld>
            <a:endParaRPr lang="en-GB" dirty="0"/>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216530" y="350888"/>
            <a:ext cx="9414385" cy="928266"/>
          </a:xfrm>
        </p:spPr>
        <p:txBody>
          <a:bodyPr>
            <a:noAutofit/>
          </a:bodyPr>
          <a:lstStyle/>
          <a:p>
            <a:r>
              <a:rPr lang="de-DE" sz="2800" cap="all" dirty="0">
                <a:solidFill>
                  <a:srgbClr val="004680"/>
                </a:solidFill>
                <a:latin typeface="+mn-lt"/>
              </a:rPr>
              <a:t>Fallstricke in der interkulturellen Kommunikation: Kommunikationsstile</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Inhaltsplatzhalter 9">
            <a:extLst>
              <a:ext uri="{FF2B5EF4-FFF2-40B4-BE49-F238E27FC236}">
                <a16:creationId xmlns:a16="http://schemas.microsoft.com/office/drawing/2014/main" xmlns="" id="{0D206FEB-078F-4C43-9157-04C3EA03505B}"/>
              </a:ext>
            </a:extLst>
          </p:cNvPr>
          <p:cNvPicPr>
            <a:picLocks noChangeAspect="1"/>
          </p:cNvPicPr>
          <p:nvPr/>
        </p:nvPicPr>
        <p:blipFill>
          <a:blip r:embed="rId2" cstate="print"/>
          <a:stretch>
            <a:fillRect/>
          </a:stretch>
        </p:blipFill>
        <p:spPr>
          <a:xfrm>
            <a:off x="4961809" y="1550551"/>
            <a:ext cx="6515368" cy="3436855"/>
          </a:xfrm>
          <a:prstGeom prst="rect">
            <a:avLst/>
          </a:prstGeom>
        </p:spPr>
      </p:pic>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978028" y="1890564"/>
            <a:ext cx="3655467" cy="3581400"/>
          </a:xfrm>
        </p:spPr>
        <p:txBody>
          <a:bodyPr>
            <a:normAutofit/>
          </a:bodyPr>
          <a:lstStyle/>
          <a:p>
            <a:r>
              <a:rPr lang="de-DE" dirty="0">
                <a:solidFill>
                  <a:srgbClr val="004680"/>
                </a:solidFill>
              </a:rPr>
              <a:t>Welcher kulturelle Kommunikationsunterschied wird mit dem Bild beschrieben? </a:t>
            </a:r>
          </a:p>
          <a:p>
            <a:r>
              <a:rPr lang="de-DE" dirty="0">
                <a:solidFill>
                  <a:srgbClr val="004680"/>
                </a:solidFill>
              </a:rPr>
              <a:t>Beschreiben Sie eine Situation, in der Sie an Ihrem Arbeitsplatz auf einen ähnlichen Unterschied gestoßen sind.</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solidFill>
                  <a:srgbClr val="004680"/>
                </a:solidFill>
              </a:rPr>
              <a:pPr>
                <a:spcAft>
                  <a:spcPts val="600"/>
                </a:spcAft>
              </a:pPr>
              <a:t>10</a:t>
            </a:fld>
            <a:endParaRPr lang="en-GB" dirty="0">
              <a:solidFill>
                <a:srgbClr val="004680"/>
              </a:solidFill>
            </a:endParaRPr>
          </a:p>
        </p:txBody>
      </p:sp>
      <p:sp>
        <p:nvSpPr>
          <p:cNvPr id="2" name="Textfeld 1">
            <a:extLst>
              <a:ext uri="{FF2B5EF4-FFF2-40B4-BE49-F238E27FC236}">
                <a16:creationId xmlns:a16="http://schemas.microsoft.com/office/drawing/2014/main" xmlns="" id="{A699A2AE-C8DE-4072-B146-B33E874B980B}"/>
              </a:ext>
            </a:extLst>
          </p:cNvPr>
          <p:cNvSpPr txBox="1"/>
          <p:nvPr/>
        </p:nvSpPr>
        <p:spPr>
          <a:xfrm>
            <a:off x="5210306" y="5272558"/>
            <a:ext cx="6248988" cy="307777"/>
          </a:xfrm>
          <a:prstGeom prst="rect">
            <a:avLst/>
          </a:prstGeom>
          <a:noFill/>
          <a:ln>
            <a:solidFill>
              <a:schemeClr val="tx2"/>
            </a:solidFill>
          </a:ln>
        </p:spPr>
        <p:txBody>
          <a:bodyPr wrap="square" rtlCol="0">
            <a:spAutoFit/>
          </a:bodyPr>
          <a:lstStyle/>
          <a:p>
            <a:r>
              <a:rPr lang="de-DE" sz="1400" dirty="0">
                <a:solidFill>
                  <a:srgbClr val="004680"/>
                </a:solidFill>
              </a:rPr>
              <a:t>Titel des Bildes: Umgang mit Problemen. Quelle: Yang Liu – East meets West (2010)</a:t>
            </a:r>
          </a:p>
        </p:txBody>
      </p:sp>
    </p:spTree>
    <p:extLst>
      <p:ext uri="{BB962C8B-B14F-4D97-AF65-F5344CB8AC3E}">
        <p14:creationId xmlns:p14="http://schemas.microsoft.com/office/powerpoint/2010/main" val="674894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125860" y="548680"/>
            <a:ext cx="9940285" cy="697789"/>
          </a:xfrm>
        </p:spPr>
        <p:txBody>
          <a:bodyPr>
            <a:noAutofit/>
          </a:bodyPr>
          <a:lstStyle/>
          <a:p>
            <a:r>
              <a:rPr lang="de-DE" sz="2800" cap="all" dirty="0">
                <a:solidFill>
                  <a:srgbClr val="004680"/>
                </a:solidFill>
              </a:rPr>
              <a:t>Fallstricke in der interkulturellen Kommunikation: Kommunikationsstile</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Grafik 1">
            <a:extLst>
              <a:ext uri="{FF2B5EF4-FFF2-40B4-BE49-F238E27FC236}">
                <a16:creationId xmlns:a16="http://schemas.microsoft.com/office/drawing/2014/main" xmlns="" id="{3039DABE-0404-40B3-9318-A1429B20D1B5}"/>
              </a:ext>
            </a:extLst>
          </p:cNvPr>
          <p:cNvPicPr>
            <a:picLocks noChangeAspect="1"/>
          </p:cNvPicPr>
          <p:nvPr/>
        </p:nvPicPr>
        <p:blipFill>
          <a:blip r:embed="rId2" cstate="print"/>
          <a:stretch>
            <a:fillRect/>
          </a:stretch>
        </p:blipFill>
        <p:spPr>
          <a:xfrm>
            <a:off x="4897270" y="1710572"/>
            <a:ext cx="6515368" cy="3436855"/>
          </a:xfrm>
          <a:prstGeom prst="rect">
            <a:avLst/>
          </a:prstGeom>
        </p:spPr>
      </p:pic>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942703" y="1918585"/>
            <a:ext cx="3655467" cy="3581400"/>
          </a:xfrm>
        </p:spPr>
        <p:txBody>
          <a:bodyPr>
            <a:normAutofit/>
          </a:bodyPr>
          <a:lstStyle/>
          <a:p>
            <a:r>
              <a:rPr lang="de-DE" dirty="0">
                <a:solidFill>
                  <a:srgbClr val="004680"/>
                </a:solidFill>
              </a:rPr>
              <a:t>Welcher kulturelle Kommunikationsunterschied wird auf dem Bild beschrieben? </a:t>
            </a:r>
          </a:p>
          <a:p>
            <a:r>
              <a:rPr lang="de-DE" dirty="0">
                <a:solidFill>
                  <a:srgbClr val="004680"/>
                </a:solidFill>
              </a:rPr>
              <a:t>Beschreiben Sie eine Situation, in der Sie an Ihrem Arbeitsplatz auf einen ähnlichen Unterschied gestoßen sind.</a:t>
            </a:r>
          </a:p>
          <a:p>
            <a:endParaRPr lang="de-DE" dirty="0">
              <a:solidFill>
                <a:srgbClr val="004680"/>
              </a:solidFill>
            </a:endParaRP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solidFill>
                  <a:srgbClr val="004680"/>
                </a:solidFill>
              </a:rPr>
              <a:pPr>
                <a:spcAft>
                  <a:spcPts val="600"/>
                </a:spcAft>
              </a:pPr>
              <a:t>11</a:t>
            </a:fld>
            <a:endParaRPr lang="en-GB" dirty="0">
              <a:solidFill>
                <a:srgbClr val="004680"/>
              </a:solidFill>
            </a:endParaRPr>
          </a:p>
        </p:txBody>
      </p:sp>
      <p:sp>
        <p:nvSpPr>
          <p:cNvPr id="8" name="Textfeld 7">
            <a:extLst>
              <a:ext uri="{FF2B5EF4-FFF2-40B4-BE49-F238E27FC236}">
                <a16:creationId xmlns:a16="http://schemas.microsoft.com/office/drawing/2014/main" xmlns="" id="{369A20BF-06F0-4879-9BB5-C48471436F6D}"/>
              </a:ext>
            </a:extLst>
          </p:cNvPr>
          <p:cNvSpPr txBox="1"/>
          <p:nvPr/>
        </p:nvSpPr>
        <p:spPr>
          <a:xfrm>
            <a:off x="5210306" y="5272558"/>
            <a:ext cx="6248988" cy="307777"/>
          </a:xfrm>
          <a:prstGeom prst="rect">
            <a:avLst/>
          </a:prstGeom>
          <a:noFill/>
          <a:ln>
            <a:solidFill>
              <a:schemeClr val="tx2"/>
            </a:solidFill>
          </a:ln>
        </p:spPr>
        <p:txBody>
          <a:bodyPr wrap="square" rtlCol="0">
            <a:spAutoFit/>
          </a:bodyPr>
          <a:lstStyle/>
          <a:p>
            <a:r>
              <a:rPr lang="de-DE" sz="1400" dirty="0">
                <a:solidFill>
                  <a:srgbClr val="004680"/>
                </a:solidFill>
              </a:rPr>
              <a:t>Titel des Bildes: Ärger. Quelle: Yang Liu – East meets West (2010)</a:t>
            </a:r>
          </a:p>
        </p:txBody>
      </p:sp>
    </p:spTree>
    <p:extLst>
      <p:ext uri="{BB962C8B-B14F-4D97-AF65-F5344CB8AC3E}">
        <p14:creationId xmlns:p14="http://schemas.microsoft.com/office/powerpoint/2010/main" val="4266329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1053852" y="531862"/>
            <a:ext cx="10012293" cy="500765"/>
          </a:xfrm>
        </p:spPr>
        <p:txBody>
          <a:bodyPr vert="horz" lIns="91440" tIns="45720" rIns="91440" bIns="45720" rtlCol="0" anchor="t">
            <a:noAutofit/>
          </a:bodyPr>
          <a:lstStyle/>
          <a:p>
            <a:r>
              <a:rPr lang="de-DE" sz="2800" cap="all" dirty="0">
                <a:solidFill>
                  <a:srgbClr val="004680"/>
                </a:solidFill>
              </a:rPr>
              <a:t>Fallstricke in der interkulturellen Kommunikation: Kommunikationsstile</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65820" y="1988840"/>
            <a:ext cx="3655467" cy="3581400"/>
          </a:xfrm>
        </p:spPr>
        <p:txBody>
          <a:bodyPr>
            <a:normAutofit/>
          </a:bodyPr>
          <a:lstStyle/>
          <a:p>
            <a:r>
              <a:rPr lang="de-DE" dirty="0">
                <a:solidFill>
                  <a:srgbClr val="004680"/>
                </a:solidFill>
              </a:rPr>
              <a:t>Welcher kulturelle Kommunikationsunterschied wird auf dem Bild beschrieben? </a:t>
            </a:r>
          </a:p>
          <a:p>
            <a:r>
              <a:rPr lang="de-DE" dirty="0">
                <a:solidFill>
                  <a:srgbClr val="004680"/>
                </a:solidFill>
              </a:rPr>
              <a:t>Beschreiben Sie eine Situation, in der Sie an Ihrem Arbeitsplatz auf einen ähnlichen Unterschied gestoßen sind.</a:t>
            </a:r>
            <a:endParaRPr lang="en-US" dirty="0">
              <a:solidFill>
                <a:srgbClr val="004680"/>
              </a:solidFill>
            </a:endParaRP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solidFill>
                  <a:srgbClr val="004680"/>
                </a:solidFill>
              </a:rPr>
              <a:pPr>
                <a:spcAft>
                  <a:spcPts val="600"/>
                </a:spcAft>
              </a:pPr>
              <a:t>12</a:t>
            </a:fld>
            <a:endParaRPr lang="en-GB" dirty="0">
              <a:solidFill>
                <a:srgbClr val="004680"/>
              </a:solidFill>
            </a:endParaRPr>
          </a:p>
        </p:txBody>
      </p:sp>
      <p:pic>
        <p:nvPicPr>
          <p:cNvPr id="3" name="Grafik 2">
            <a:extLst>
              <a:ext uri="{FF2B5EF4-FFF2-40B4-BE49-F238E27FC236}">
                <a16:creationId xmlns:a16="http://schemas.microsoft.com/office/drawing/2014/main" xmlns="" id="{1812DF80-B2A8-45BC-B85E-873DE6F59E96}"/>
              </a:ext>
            </a:extLst>
          </p:cNvPr>
          <p:cNvPicPr>
            <a:picLocks noChangeAspect="1"/>
          </p:cNvPicPr>
          <p:nvPr/>
        </p:nvPicPr>
        <p:blipFill>
          <a:blip r:embed="rId2" cstate="print"/>
          <a:stretch>
            <a:fillRect/>
          </a:stretch>
        </p:blipFill>
        <p:spPr>
          <a:xfrm>
            <a:off x="5599785" y="2176163"/>
            <a:ext cx="4743099" cy="2505673"/>
          </a:xfrm>
          <a:prstGeom prst="rect">
            <a:avLst/>
          </a:prstGeom>
        </p:spPr>
      </p:pic>
      <p:sp>
        <p:nvSpPr>
          <p:cNvPr id="7" name="Textfeld 6">
            <a:extLst>
              <a:ext uri="{FF2B5EF4-FFF2-40B4-BE49-F238E27FC236}">
                <a16:creationId xmlns:a16="http://schemas.microsoft.com/office/drawing/2014/main" xmlns="" id="{30E3DCB8-2FC4-45A5-A042-F6226583BCBC}"/>
              </a:ext>
            </a:extLst>
          </p:cNvPr>
          <p:cNvSpPr txBox="1"/>
          <p:nvPr/>
        </p:nvSpPr>
        <p:spPr>
          <a:xfrm>
            <a:off x="5379722" y="4869160"/>
            <a:ext cx="5107178" cy="307777"/>
          </a:xfrm>
          <a:prstGeom prst="rect">
            <a:avLst/>
          </a:prstGeom>
          <a:noFill/>
          <a:ln>
            <a:solidFill>
              <a:schemeClr val="tx2"/>
            </a:solidFill>
          </a:ln>
        </p:spPr>
        <p:txBody>
          <a:bodyPr wrap="square" rtlCol="0">
            <a:spAutoFit/>
          </a:bodyPr>
          <a:lstStyle/>
          <a:p>
            <a:r>
              <a:rPr lang="de-DE" sz="1400" dirty="0">
                <a:solidFill>
                  <a:srgbClr val="004680"/>
                </a:solidFill>
              </a:rPr>
              <a:t>Titel des Bildes: Meinung. Quelle: Yang Liu – East meets West (2010)</a:t>
            </a:r>
          </a:p>
        </p:txBody>
      </p:sp>
    </p:spTree>
    <p:extLst>
      <p:ext uri="{BB962C8B-B14F-4D97-AF65-F5344CB8AC3E}">
        <p14:creationId xmlns:p14="http://schemas.microsoft.com/office/powerpoint/2010/main" val="127188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1485900"/>
          </a:xfrm>
        </p:spPr>
        <p:txBody>
          <a:bodyPr>
            <a:normAutofit/>
          </a:bodyPr>
          <a:lstStyle/>
          <a:p>
            <a:r>
              <a:rPr lang="de-DE" sz="2800" cap="all" dirty="0">
                <a:solidFill>
                  <a:srgbClr val="004680"/>
                </a:solidFill>
              </a:rPr>
              <a:t>FALLSTRICKE in der interkulturellen Kommunikation: Kommunikationsstile</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e-DE" dirty="0">
                <a:solidFill>
                  <a:srgbClr val="004680"/>
                </a:solidFill>
              </a:rPr>
              <a:t>Welcher kulturelle Kommunikationsunterschied wird auf dem Bild beschrieben? </a:t>
            </a:r>
          </a:p>
          <a:p>
            <a:r>
              <a:rPr lang="de-DE" dirty="0">
                <a:solidFill>
                  <a:srgbClr val="004680"/>
                </a:solidFill>
              </a:rPr>
              <a:t>Beschreiben Sie eine Situation, in der Sie an Ihrem Arbeitsplatz auf einen ähnlichen Unterschied gestoßen sind.</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solidFill>
                  <a:srgbClr val="004680"/>
                </a:solidFill>
              </a:rPr>
              <a:pPr>
                <a:spcAft>
                  <a:spcPts val="600"/>
                </a:spcAft>
              </a:pPr>
              <a:t>13</a:t>
            </a:fld>
            <a:endParaRPr lang="en-GB" dirty="0">
              <a:solidFill>
                <a:srgbClr val="004680"/>
              </a:solidFill>
            </a:endParaRPr>
          </a:p>
        </p:txBody>
      </p:sp>
      <p:pic>
        <p:nvPicPr>
          <p:cNvPr id="2" name="Grafik 1">
            <a:extLst>
              <a:ext uri="{FF2B5EF4-FFF2-40B4-BE49-F238E27FC236}">
                <a16:creationId xmlns:a16="http://schemas.microsoft.com/office/drawing/2014/main" xmlns="" id="{723BB09D-87DF-461F-B4A4-75CF300FA16F}"/>
              </a:ext>
            </a:extLst>
          </p:cNvPr>
          <p:cNvPicPr>
            <a:picLocks noChangeAspect="1"/>
          </p:cNvPicPr>
          <p:nvPr/>
        </p:nvPicPr>
        <p:blipFill>
          <a:blip r:embed="rId2" cstate="print"/>
          <a:stretch>
            <a:fillRect/>
          </a:stretch>
        </p:blipFill>
        <p:spPr>
          <a:xfrm>
            <a:off x="5360872" y="1851089"/>
            <a:ext cx="5126028" cy="2613515"/>
          </a:xfrm>
          <a:prstGeom prst="rect">
            <a:avLst/>
          </a:prstGeom>
        </p:spPr>
      </p:pic>
      <p:sp>
        <p:nvSpPr>
          <p:cNvPr id="7" name="Textfeld 6">
            <a:extLst>
              <a:ext uri="{FF2B5EF4-FFF2-40B4-BE49-F238E27FC236}">
                <a16:creationId xmlns:a16="http://schemas.microsoft.com/office/drawing/2014/main" xmlns="" id="{EC24824C-613E-4BEA-BE19-0CF9C052D596}"/>
              </a:ext>
            </a:extLst>
          </p:cNvPr>
          <p:cNvSpPr txBox="1"/>
          <p:nvPr/>
        </p:nvSpPr>
        <p:spPr>
          <a:xfrm>
            <a:off x="5157750" y="4637369"/>
            <a:ext cx="5473166" cy="307777"/>
          </a:xfrm>
          <a:prstGeom prst="rect">
            <a:avLst/>
          </a:prstGeom>
          <a:noFill/>
          <a:ln>
            <a:solidFill>
              <a:schemeClr val="tx2"/>
            </a:solidFill>
          </a:ln>
        </p:spPr>
        <p:txBody>
          <a:bodyPr wrap="square" rtlCol="0">
            <a:spAutoFit/>
          </a:bodyPr>
          <a:lstStyle/>
          <a:p>
            <a:r>
              <a:rPr lang="de-DE" sz="1400" dirty="0">
                <a:solidFill>
                  <a:srgbClr val="004680"/>
                </a:solidFill>
              </a:rPr>
              <a:t>Titel des Bildes: Im Restaurant. Quelle: Yang Liu – East meets West (2010)</a:t>
            </a:r>
          </a:p>
        </p:txBody>
      </p:sp>
    </p:spTree>
    <p:extLst>
      <p:ext uri="{BB962C8B-B14F-4D97-AF65-F5344CB8AC3E}">
        <p14:creationId xmlns:p14="http://schemas.microsoft.com/office/powerpoint/2010/main" val="37010924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850710"/>
          </a:xfrm>
        </p:spPr>
        <p:txBody>
          <a:bodyPr>
            <a:noAutofit/>
          </a:bodyPr>
          <a:lstStyle/>
          <a:p>
            <a:r>
              <a:rPr lang="de-DE" sz="2800" cap="all" dirty="0">
                <a:solidFill>
                  <a:srgbClr val="004680"/>
                </a:solidFill>
              </a:rPr>
              <a:t>FALLSTRICKE in der interkulturellen Kommunikation: Kommunikationsstile</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e-DE" dirty="0">
                <a:solidFill>
                  <a:srgbClr val="004680"/>
                </a:solidFill>
              </a:rPr>
              <a:t>Welcher kulturelle Kommunikationsunterschied wird auf dem Bild beschrieben? </a:t>
            </a:r>
          </a:p>
          <a:p>
            <a:r>
              <a:rPr lang="de-DE" dirty="0">
                <a:solidFill>
                  <a:srgbClr val="004680"/>
                </a:solidFill>
              </a:rPr>
              <a:t>Beschreiben Sie eine Situation, in der Sie an Ihrem Arbeitsplatz auf einen ähnlichen Unterschied gestoßen sind.</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solidFill>
                  <a:srgbClr val="004680"/>
                </a:solidFill>
              </a:rPr>
              <a:pPr>
                <a:spcAft>
                  <a:spcPts val="600"/>
                </a:spcAft>
              </a:pPr>
              <a:t>14</a:t>
            </a:fld>
            <a:endParaRPr lang="en-GB" dirty="0">
              <a:solidFill>
                <a:srgbClr val="004680"/>
              </a:solidFill>
            </a:endParaRPr>
          </a:p>
        </p:txBody>
      </p:sp>
      <p:pic>
        <p:nvPicPr>
          <p:cNvPr id="3" name="Grafik 2">
            <a:extLst>
              <a:ext uri="{FF2B5EF4-FFF2-40B4-BE49-F238E27FC236}">
                <a16:creationId xmlns:a16="http://schemas.microsoft.com/office/drawing/2014/main" xmlns="" id="{1995D8DA-36AE-4712-80D3-D4283E276085}"/>
              </a:ext>
            </a:extLst>
          </p:cNvPr>
          <p:cNvPicPr>
            <a:picLocks noChangeAspect="1"/>
          </p:cNvPicPr>
          <p:nvPr/>
        </p:nvPicPr>
        <p:blipFill>
          <a:blip r:embed="rId2" cstate="print"/>
          <a:stretch>
            <a:fillRect/>
          </a:stretch>
        </p:blipFill>
        <p:spPr>
          <a:xfrm>
            <a:off x="4913554" y="1700808"/>
            <a:ext cx="6509450" cy="3246845"/>
          </a:xfrm>
          <a:prstGeom prst="rect">
            <a:avLst/>
          </a:prstGeom>
        </p:spPr>
      </p:pic>
      <p:sp>
        <p:nvSpPr>
          <p:cNvPr id="7" name="Textfeld 6">
            <a:extLst>
              <a:ext uri="{FF2B5EF4-FFF2-40B4-BE49-F238E27FC236}">
                <a16:creationId xmlns:a16="http://schemas.microsoft.com/office/drawing/2014/main" xmlns="" id="{F682EEBE-6BB9-451A-8D4E-5CF028E579A2}"/>
              </a:ext>
            </a:extLst>
          </p:cNvPr>
          <p:cNvSpPr txBox="1"/>
          <p:nvPr/>
        </p:nvSpPr>
        <p:spPr>
          <a:xfrm>
            <a:off x="5288540" y="5063019"/>
            <a:ext cx="5846432" cy="307777"/>
          </a:xfrm>
          <a:prstGeom prst="rect">
            <a:avLst/>
          </a:prstGeom>
          <a:noFill/>
          <a:ln>
            <a:solidFill>
              <a:schemeClr val="tx2"/>
            </a:solidFill>
          </a:ln>
        </p:spPr>
        <p:txBody>
          <a:bodyPr wrap="square" rtlCol="0">
            <a:spAutoFit/>
          </a:bodyPr>
          <a:lstStyle/>
          <a:p>
            <a:r>
              <a:rPr lang="de-DE" sz="1400" dirty="0">
                <a:solidFill>
                  <a:srgbClr val="004680"/>
                </a:solidFill>
              </a:rPr>
              <a:t>Titel des Bildes: Selbstdarstellung. Quelle: Yang Liu – East meets West (2010)</a:t>
            </a:r>
          </a:p>
        </p:txBody>
      </p:sp>
    </p:spTree>
    <p:extLst>
      <p:ext uri="{BB962C8B-B14F-4D97-AF65-F5344CB8AC3E}">
        <p14:creationId xmlns:p14="http://schemas.microsoft.com/office/powerpoint/2010/main" val="640645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029695F4-43B1-433F-847C-4567852D32F6}"/>
              </a:ext>
            </a:extLst>
          </p:cNvPr>
          <p:cNvSpPr>
            <a:spLocks noGrp="1"/>
          </p:cNvSpPr>
          <p:nvPr>
            <p:ph type="title"/>
          </p:nvPr>
        </p:nvSpPr>
        <p:spPr>
          <a:xfrm>
            <a:off x="964910" y="426955"/>
            <a:ext cx="10101235" cy="769797"/>
          </a:xfrm>
        </p:spPr>
        <p:txBody>
          <a:bodyPr>
            <a:noAutofit/>
          </a:bodyPr>
          <a:lstStyle/>
          <a:p>
            <a:r>
              <a:rPr lang="de-DE" sz="2800" cap="all" dirty="0">
                <a:solidFill>
                  <a:srgbClr val="004680"/>
                </a:solidFill>
              </a:rPr>
              <a:t>FALLSTRICKE in der interkulturellen Kommunikation: Kommunikationsstile</a:t>
            </a:r>
          </a:p>
        </p:txBody>
      </p:sp>
      <p:sp>
        <p:nvSpPr>
          <p:cNvPr id="19" name="Rectangle 18">
            <a:extLst>
              <a:ext uri="{FF2B5EF4-FFF2-40B4-BE49-F238E27FC236}">
                <a16:creationId xmlns:a16="http://schemas.microsoft.com/office/drawing/2014/main" xmlns="" id="{BEC9E7FA-3295-45ED-8253-D23F9E44E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Content Placeholder 13">
            <a:extLst>
              <a:ext uri="{FF2B5EF4-FFF2-40B4-BE49-F238E27FC236}">
                <a16:creationId xmlns:a16="http://schemas.microsoft.com/office/drawing/2014/main" xmlns="" id="{D3DF2BA4-68DB-4050-8EBC-5199859F4670}"/>
              </a:ext>
            </a:extLst>
          </p:cNvPr>
          <p:cNvSpPr>
            <a:spLocks noGrp="1"/>
          </p:cNvSpPr>
          <p:nvPr>
            <p:ph idx="1"/>
          </p:nvPr>
        </p:nvSpPr>
        <p:spPr>
          <a:xfrm>
            <a:off x="782087" y="2348880"/>
            <a:ext cx="3655467" cy="3581400"/>
          </a:xfrm>
        </p:spPr>
        <p:txBody>
          <a:bodyPr>
            <a:normAutofit/>
          </a:bodyPr>
          <a:lstStyle/>
          <a:p>
            <a:r>
              <a:rPr lang="de-DE" dirty="0">
                <a:solidFill>
                  <a:srgbClr val="004680"/>
                </a:solidFill>
              </a:rPr>
              <a:t>Welcher kulturelle Kommunikationsunterschied wird auf dem Bild beschrieben? </a:t>
            </a:r>
          </a:p>
          <a:p>
            <a:r>
              <a:rPr lang="de-DE" dirty="0">
                <a:solidFill>
                  <a:srgbClr val="004680"/>
                </a:solidFill>
              </a:rPr>
              <a:t>Beschreiben Sie eine Situation, in der Sie an Ihrem Arbeitsplatz auf einen ähnlichen Unterschied gestoßen sind.</a:t>
            </a:r>
          </a:p>
        </p:txBody>
      </p:sp>
      <p:sp>
        <p:nvSpPr>
          <p:cNvPr id="4" name="Foliennummernplatzhalter 3">
            <a:extLst>
              <a:ext uri="{FF2B5EF4-FFF2-40B4-BE49-F238E27FC236}">
                <a16:creationId xmlns:a16="http://schemas.microsoft.com/office/drawing/2014/main" xmlns="" id="{7EB851BC-8B9A-43CB-8EBE-7E2ECC1137DB}"/>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15</a:t>
            </a:fld>
            <a:endParaRPr lang="en-GB" dirty="0"/>
          </a:p>
        </p:txBody>
      </p:sp>
      <p:pic>
        <p:nvPicPr>
          <p:cNvPr id="2" name="Grafik 1">
            <a:extLst>
              <a:ext uri="{FF2B5EF4-FFF2-40B4-BE49-F238E27FC236}">
                <a16:creationId xmlns:a16="http://schemas.microsoft.com/office/drawing/2014/main" xmlns="" id="{C4227801-3D47-4394-A99D-8BAE2ADB03FE}"/>
              </a:ext>
            </a:extLst>
          </p:cNvPr>
          <p:cNvPicPr>
            <a:picLocks noChangeAspect="1"/>
          </p:cNvPicPr>
          <p:nvPr/>
        </p:nvPicPr>
        <p:blipFill>
          <a:blip r:embed="rId2" cstate="print"/>
          <a:stretch>
            <a:fillRect/>
          </a:stretch>
        </p:blipFill>
        <p:spPr>
          <a:xfrm>
            <a:off x="5302324" y="1912855"/>
            <a:ext cx="5425910" cy="2712955"/>
          </a:xfrm>
          <a:prstGeom prst="rect">
            <a:avLst/>
          </a:prstGeom>
        </p:spPr>
      </p:pic>
      <p:sp>
        <p:nvSpPr>
          <p:cNvPr id="7" name="Textfeld 6">
            <a:extLst>
              <a:ext uri="{FF2B5EF4-FFF2-40B4-BE49-F238E27FC236}">
                <a16:creationId xmlns:a16="http://schemas.microsoft.com/office/drawing/2014/main" xmlns="" id="{A37A8402-AFCD-46E3-B093-F1501593B156}"/>
              </a:ext>
            </a:extLst>
          </p:cNvPr>
          <p:cNvSpPr txBox="1"/>
          <p:nvPr/>
        </p:nvSpPr>
        <p:spPr>
          <a:xfrm>
            <a:off x="5532640" y="4791257"/>
            <a:ext cx="4954260" cy="307777"/>
          </a:xfrm>
          <a:prstGeom prst="rect">
            <a:avLst/>
          </a:prstGeom>
          <a:noFill/>
          <a:ln>
            <a:solidFill>
              <a:schemeClr val="tx2"/>
            </a:solidFill>
          </a:ln>
        </p:spPr>
        <p:txBody>
          <a:bodyPr wrap="square" rtlCol="0">
            <a:spAutoFit/>
          </a:bodyPr>
          <a:lstStyle/>
          <a:p>
            <a:r>
              <a:rPr lang="de-DE" sz="1400" dirty="0">
                <a:solidFill>
                  <a:srgbClr val="004680"/>
                </a:solidFill>
              </a:rPr>
              <a:t>Titel des Bildes: Boss. Quelle: Yang Liu – East meets West (2010)</a:t>
            </a:r>
          </a:p>
        </p:txBody>
      </p:sp>
    </p:spTree>
    <p:extLst>
      <p:ext uri="{BB962C8B-B14F-4D97-AF65-F5344CB8AC3E}">
        <p14:creationId xmlns:p14="http://schemas.microsoft.com/office/powerpoint/2010/main" val="29964358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 id="{7357425B-86D4-4390-8221-D588EAEADCE1}"/>
              </a:ext>
            </a:extLst>
          </p:cNvPr>
          <p:cNvSpPr>
            <a:spLocks noGrp="1"/>
          </p:cNvSpPr>
          <p:nvPr>
            <p:ph type="title"/>
          </p:nvPr>
        </p:nvSpPr>
        <p:spPr/>
        <p:txBody>
          <a:bodyPr>
            <a:normAutofit fontScale="90000"/>
          </a:bodyPr>
          <a:lstStyle/>
          <a:p>
            <a:r>
              <a:rPr lang="de-DE" sz="4000" dirty="0"/>
              <a:t>Fallstricke in der interkulturellen Kommunikation – Reflektierende Zusammenfassung</a:t>
            </a:r>
            <a:br>
              <a:rPr lang="de-DE" sz="4000" dirty="0"/>
            </a:br>
            <a:r>
              <a:rPr lang="de-DE" sz="4400" dirty="0"/>
              <a:t/>
            </a:r>
            <a:br>
              <a:rPr lang="de-DE" sz="4400" dirty="0"/>
            </a:br>
            <a:endParaRPr lang="de-DE" sz="4400" dirty="0"/>
          </a:p>
        </p:txBody>
      </p:sp>
      <p:sp>
        <p:nvSpPr>
          <p:cNvPr id="9" name="Inhaltsplatzhalter 8">
            <a:extLst>
              <a:ext uri="{FF2B5EF4-FFF2-40B4-BE49-F238E27FC236}">
                <a16:creationId xmlns:a16="http://schemas.microsoft.com/office/drawing/2014/main" xmlns="" id="{8DC24FB6-6166-4C21-8665-4D3588F6DBF3}"/>
              </a:ext>
            </a:extLst>
          </p:cNvPr>
          <p:cNvSpPr>
            <a:spLocks noGrp="1"/>
          </p:cNvSpPr>
          <p:nvPr>
            <p:ph idx="1"/>
          </p:nvPr>
        </p:nvSpPr>
        <p:spPr/>
        <p:txBody>
          <a:bodyPr>
            <a:normAutofit fontScale="92500"/>
          </a:bodyPr>
          <a:lstStyle/>
          <a:p>
            <a:pPr>
              <a:lnSpc>
                <a:spcPct val="150000"/>
              </a:lnSpc>
            </a:pPr>
            <a:r>
              <a:rPr lang="de-DE" dirty="0"/>
              <a:t>Fallen Ihnen Beispiele für interkulturelle Kommunikationsbarrieren an Ihrem Arbeitsplatz ein?</a:t>
            </a:r>
          </a:p>
          <a:p>
            <a:pPr>
              <a:lnSpc>
                <a:spcPct val="150000"/>
              </a:lnSpc>
            </a:pPr>
            <a:r>
              <a:rPr lang="de-DE" dirty="0"/>
              <a:t>Welche kommen am häufigsten vor?</a:t>
            </a:r>
          </a:p>
          <a:p>
            <a:pPr>
              <a:lnSpc>
                <a:spcPct val="150000"/>
              </a:lnSpc>
            </a:pPr>
            <a:r>
              <a:rPr lang="de-DE" dirty="0"/>
              <a:t>Welche Instrumente und Ansätze verwenden Sie derzeit, um diese Barrieren zu umgehen oder zu überwinden?</a:t>
            </a:r>
          </a:p>
          <a:p>
            <a:pPr>
              <a:lnSpc>
                <a:spcPct val="150000"/>
              </a:lnSpc>
            </a:pPr>
            <a:r>
              <a:rPr lang="de-DE" dirty="0"/>
              <a:t>Wo sehen Sie Verbesserungspotenzial? </a:t>
            </a:r>
          </a:p>
          <a:p>
            <a:pPr marL="0" indent="0">
              <a:lnSpc>
                <a:spcPct val="150000"/>
              </a:lnSpc>
              <a:buNone/>
            </a:pPr>
            <a:r>
              <a:rPr lang="de-DE" dirty="0"/>
              <a:t>	</a:t>
            </a:r>
          </a:p>
        </p:txBody>
      </p:sp>
      <p:sp>
        <p:nvSpPr>
          <p:cNvPr id="4" name="Foliennummernplatzhalter 3">
            <a:extLst>
              <a:ext uri="{FF2B5EF4-FFF2-40B4-BE49-F238E27FC236}">
                <a16:creationId xmlns:a16="http://schemas.microsoft.com/office/drawing/2014/main" xmlns="" id="{13E91AF6-A855-4373-A597-962E78599DF8}"/>
              </a:ext>
            </a:extLst>
          </p:cNvPr>
          <p:cNvSpPr>
            <a:spLocks noGrp="1"/>
          </p:cNvSpPr>
          <p:nvPr>
            <p:ph type="sldNum" sz="quarter" idx="12"/>
          </p:nvPr>
        </p:nvSpPr>
        <p:spPr/>
        <p:txBody>
          <a:bodyPr/>
          <a:lstStyle/>
          <a:p>
            <a:fld id="{C014DD1E-5D91-48A3-AD6D-45FBA980D106}" type="slidenum">
              <a:rPr lang="en-GB" smtClean="0"/>
              <a:pPr/>
              <a:t>16</a:t>
            </a:fld>
            <a:endParaRPr lang="en-GB" dirty="0"/>
          </a:p>
        </p:txBody>
      </p:sp>
    </p:spTree>
    <p:extLst>
      <p:ext uri="{BB962C8B-B14F-4D97-AF65-F5344CB8AC3E}">
        <p14:creationId xmlns:p14="http://schemas.microsoft.com/office/powerpoint/2010/main" val="335424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8E8EC2-EDFF-4C18-9F83-54F3B96EF705}"/>
              </a:ext>
            </a:extLst>
          </p:cNvPr>
          <p:cNvSpPr>
            <a:spLocks noGrp="1"/>
          </p:cNvSpPr>
          <p:nvPr>
            <p:ph type="title"/>
          </p:nvPr>
        </p:nvSpPr>
        <p:spPr/>
        <p:txBody>
          <a:bodyPr/>
          <a:lstStyle/>
          <a:p>
            <a:r>
              <a:rPr lang="en-GB" dirty="0" err="1"/>
              <a:t>Zusammenfassung</a:t>
            </a:r>
            <a:r>
              <a:rPr lang="en-GB" dirty="0"/>
              <a:t>/</a:t>
            </a:r>
            <a:r>
              <a:rPr lang="en-GB" dirty="0" err="1"/>
              <a:t>Merksätze</a:t>
            </a:r>
            <a:endParaRPr lang="en-GB" dirty="0"/>
          </a:p>
        </p:txBody>
      </p:sp>
      <p:sp>
        <p:nvSpPr>
          <p:cNvPr id="3" name="Content Placeholder 2">
            <a:extLst>
              <a:ext uri="{FF2B5EF4-FFF2-40B4-BE49-F238E27FC236}">
                <a16:creationId xmlns:a16="http://schemas.microsoft.com/office/drawing/2014/main" xmlns="" id="{1AB42138-82E0-48E6-8872-C4641DA9561C}"/>
              </a:ext>
            </a:extLst>
          </p:cNvPr>
          <p:cNvSpPr>
            <a:spLocks noGrp="1"/>
          </p:cNvSpPr>
          <p:nvPr>
            <p:ph idx="1"/>
          </p:nvPr>
        </p:nvSpPr>
        <p:spPr>
          <a:xfrm>
            <a:off x="1371243" y="1628800"/>
            <a:ext cx="9598700" cy="4238600"/>
          </a:xfrm>
        </p:spPr>
        <p:txBody>
          <a:bodyPr>
            <a:normAutofit/>
          </a:bodyPr>
          <a:lstStyle/>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Bei der Kommunikation zwischen Menschen aus verschiedenen Kulturen gibt es viele Fallstricke und Barrieren. </a:t>
            </a:r>
          </a:p>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Sie werden wahrscheinlich nie alle spezifischen Kommunikationscodes der Kulturen kennen können, denen Sie an Ihrem Arbeitsplatz begegnen. </a:t>
            </a:r>
          </a:p>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Aber Sie können sich bewusst machen, dass nicht jede/r so kommuniziert wie Sie, und dass selbst wenn Sie etwas in guter Absicht sagen, es anders verstanden werden könnte. </a:t>
            </a:r>
          </a:p>
          <a:p>
            <a:pPr>
              <a:buFont typeface="Wingdings" panose="05000000000000000000" pitchFamily="2" charset="2"/>
              <a:buChar char="§"/>
            </a:pPr>
            <a:endParaRPr lang="de-DE" sz="28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28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87B67F1F-016D-45BE-BD83-9466DC0075C8}"/>
              </a:ext>
            </a:extLst>
          </p:cNvPr>
          <p:cNvSpPr>
            <a:spLocks noGrp="1"/>
          </p:cNvSpPr>
          <p:nvPr>
            <p:ph type="sldNum" sz="quarter" idx="12"/>
          </p:nvPr>
        </p:nvSpPr>
        <p:spPr/>
        <p:txBody>
          <a:bodyPr/>
          <a:lstStyle/>
          <a:p>
            <a:fld id="{C014DD1E-5D91-48A3-AD6D-45FBA980D106}" type="slidenum">
              <a:rPr lang="en-GB" smtClean="0"/>
              <a:pPr/>
              <a:t>17</a:t>
            </a:fld>
            <a:endParaRPr lang="en-GB"/>
          </a:p>
        </p:txBody>
      </p:sp>
    </p:spTree>
    <p:extLst>
      <p:ext uri="{BB962C8B-B14F-4D97-AF65-F5344CB8AC3E}">
        <p14:creationId xmlns:p14="http://schemas.microsoft.com/office/powerpoint/2010/main" val="24877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a:t>ÜBERWINDUNG INTERKULTURELLER KOMMUNIKATIONSBARRIEREN</a:t>
            </a:r>
          </a:p>
        </p:txBody>
      </p:sp>
      <p:sp>
        <p:nvSpPr>
          <p:cNvPr id="4" name="Slide Number Placeholder 3"/>
          <p:cNvSpPr>
            <a:spLocks noGrp="1"/>
          </p:cNvSpPr>
          <p:nvPr>
            <p:ph type="sldNum" sz="quarter" idx="12"/>
          </p:nvPr>
        </p:nvSpPr>
        <p:spPr/>
        <p:txBody>
          <a:bodyPr/>
          <a:lstStyle/>
          <a:p>
            <a:fld id="{C014DD1E-5D91-48A3-AD6D-45FBA980D106}" type="slidenum">
              <a:rPr lang="en-GB" smtClean="0"/>
              <a:pPr/>
              <a:t>18</a:t>
            </a:fld>
            <a:endParaRPr lang="en-GB" dirty="0"/>
          </a:p>
        </p:txBody>
      </p:sp>
    </p:spTree>
    <p:extLst>
      <p:ext uri="{BB962C8B-B14F-4D97-AF65-F5344CB8AC3E}">
        <p14:creationId xmlns:p14="http://schemas.microsoft.com/office/powerpoint/2010/main" val="34720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9ADF01B-1BBD-40F2-88C3-55D64AF81630}"/>
              </a:ext>
            </a:extLst>
          </p:cNvPr>
          <p:cNvSpPr>
            <a:spLocks noGrp="1"/>
          </p:cNvSpPr>
          <p:nvPr>
            <p:ph type="title"/>
          </p:nvPr>
        </p:nvSpPr>
        <p:spPr>
          <a:xfrm>
            <a:off x="1371243" y="685800"/>
            <a:ext cx="9598700" cy="1303040"/>
          </a:xfrm>
        </p:spPr>
        <p:txBody>
          <a:bodyPr>
            <a:normAutofit/>
          </a:bodyPr>
          <a:lstStyle/>
          <a:p>
            <a:r>
              <a:rPr lang="de-DE" dirty="0"/>
              <a:t>Übung:</a:t>
            </a:r>
            <a:br>
              <a:rPr lang="de-DE" dirty="0"/>
            </a:br>
            <a:r>
              <a:rPr lang="de-DE" dirty="0"/>
              <a:t>Sich in einer Fremdsprache ausdrücken</a:t>
            </a:r>
          </a:p>
        </p:txBody>
      </p:sp>
      <p:sp>
        <p:nvSpPr>
          <p:cNvPr id="3" name="Inhaltsplatzhalter 2">
            <a:extLst>
              <a:ext uri="{FF2B5EF4-FFF2-40B4-BE49-F238E27FC236}">
                <a16:creationId xmlns:a16="http://schemas.microsoft.com/office/drawing/2014/main" xmlns="" id="{121EFBC7-51A7-405F-9EF6-3C864F2C7808}"/>
              </a:ext>
            </a:extLst>
          </p:cNvPr>
          <p:cNvSpPr>
            <a:spLocks noGrp="1"/>
          </p:cNvSpPr>
          <p:nvPr>
            <p:ph idx="1"/>
          </p:nvPr>
        </p:nvSpPr>
        <p:spPr>
          <a:xfrm>
            <a:off x="1197868" y="1988840"/>
            <a:ext cx="9598700" cy="3581400"/>
          </a:xfrm>
        </p:spPr>
        <p:txBody>
          <a:bodyPr>
            <a:normAutofit fontScale="92500" lnSpcReduction="10000"/>
          </a:bodyPr>
          <a:lstStyle/>
          <a:p>
            <a:pPr marL="0" indent="0">
              <a:lnSpc>
                <a:spcPct val="150000"/>
              </a:lnSpc>
              <a:spcBef>
                <a:spcPts val="600"/>
              </a:spcBef>
              <a:buNone/>
            </a:pPr>
            <a:r>
              <a:rPr lang="de-DE" sz="2200" dirty="0">
                <a:effectLst/>
                <a:latin typeface="Calibri" panose="020F0502020204030204" pitchFamily="34" charset="0"/>
                <a:ea typeface="Calibri" panose="020F0502020204030204" pitchFamily="34" charset="0"/>
                <a:cs typeface="Times New Roman" panose="02020603050405020304" pitchFamily="18" charset="0"/>
              </a:rPr>
              <a:t>Arbeiten Sie zu zweit und versuchen Sie, sich gegenseitig zwei der folgenden Dinge in einer Fremdsprache zu erklären. Wenn sie keine Fremdsprache sprechen, benutzen Sie bitte Körpersprache.</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buFont typeface="Symbol" panose="05050102010706020507" pitchFamily="18" charset="2"/>
              <a:buChar char="-"/>
            </a:pPr>
            <a:r>
              <a:rPr lang="de-DE" sz="2000" dirty="0">
                <a:latin typeface="Calibri" panose="020F0502020204030204" pitchFamily="34" charset="0"/>
                <a:ea typeface="Calibri" panose="020F0502020204030204" pitchFamily="34" charset="0"/>
                <a:cs typeface="Times New Roman" panose="02020603050405020304" pitchFamily="18" charset="0"/>
              </a:rPr>
              <a:t>Den Weg von Ihrem Arbeitsplatz zur nächsten Haltestelle der öffentlichen Verkehrsmittel</a:t>
            </a:r>
          </a:p>
          <a:p>
            <a:pPr>
              <a:lnSpc>
                <a:spcPct val="150000"/>
              </a:lnSpc>
              <a:spcBef>
                <a:spcPts val="600"/>
              </a:spcBef>
              <a:buFont typeface="Symbol" panose="05050102010706020507" pitchFamily="18" charset="2"/>
              <a:buChar char="-"/>
            </a:pPr>
            <a:r>
              <a:rPr lang="de-DE" sz="2000" dirty="0">
                <a:latin typeface="Calibri" panose="020F0502020204030204" pitchFamily="34" charset="0"/>
                <a:ea typeface="Calibri" panose="020F0502020204030204" pitchFamily="34" charset="0"/>
                <a:cs typeface="Times New Roman" panose="02020603050405020304" pitchFamily="18" charset="0"/>
              </a:rPr>
              <a:t>Die unterschiedlichen Qualifikationen der Menschen, die an Ihrem Arbeitsplatz arbeiten</a:t>
            </a:r>
          </a:p>
          <a:p>
            <a:pPr>
              <a:lnSpc>
                <a:spcPct val="150000"/>
              </a:lnSpc>
              <a:spcBef>
                <a:spcPts val="600"/>
              </a:spcBef>
              <a:buFont typeface="Symbol" panose="05050102010706020507" pitchFamily="18" charset="2"/>
              <a:buChar char="-"/>
            </a:pPr>
            <a:r>
              <a:rPr lang="de-DE" sz="2000" dirty="0">
                <a:latin typeface="Calibri" panose="020F0502020204030204" pitchFamily="34" charset="0"/>
                <a:ea typeface="Calibri" panose="020F0502020204030204" pitchFamily="34" charset="0"/>
                <a:cs typeface="Times New Roman" panose="02020603050405020304" pitchFamily="18" charset="0"/>
              </a:rPr>
              <a:t>Mögliche Nebenwirkungen oder Komplikationen nach einer Operation</a:t>
            </a:r>
          </a:p>
          <a:p>
            <a:pPr>
              <a:lnSpc>
                <a:spcPct val="150000"/>
              </a:lnSpc>
              <a:spcBef>
                <a:spcPts val="600"/>
              </a:spcBef>
              <a:buFont typeface="Symbol" panose="05050102010706020507" pitchFamily="18" charset="2"/>
              <a:buChar char="-"/>
            </a:pPr>
            <a:r>
              <a:rPr lang="de-DE" sz="2000" dirty="0">
                <a:latin typeface="Calibri" panose="020F0502020204030204" pitchFamily="34" charset="0"/>
                <a:ea typeface="Calibri" panose="020F0502020204030204" pitchFamily="34" charset="0"/>
                <a:cs typeface="Times New Roman" panose="02020603050405020304" pitchFamily="18" charset="0"/>
              </a:rPr>
              <a:t>Was Sie gestern Abend gegessen haben</a:t>
            </a:r>
          </a:p>
          <a:p>
            <a:pPr marL="0" indent="0">
              <a:lnSpc>
                <a:spcPct val="150000"/>
              </a:lnSpc>
              <a:spcBef>
                <a:spcPts val="600"/>
              </a:spcBef>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50000"/>
              </a:lnSpc>
              <a:buFont typeface="Calibri" panose="020F0502020204030204" pitchFamily="34" charset="0"/>
              <a:buChar char="-"/>
              <a:tabLst>
                <a:tab pos="609600" algn="l"/>
              </a:tabLst>
            </a:pPr>
            <a:endParaRPr lang="de-DE"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556DA714-9ADE-4F7F-B5BD-4AE508FEFBA0}"/>
              </a:ext>
            </a:extLst>
          </p:cNvPr>
          <p:cNvSpPr>
            <a:spLocks noGrp="1"/>
          </p:cNvSpPr>
          <p:nvPr>
            <p:ph type="sldNum" sz="quarter" idx="12"/>
          </p:nvPr>
        </p:nvSpPr>
        <p:spPr/>
        <p:txBody>
          <a:bodyPr/>
          <a:lstStyle/>
          <a:p>
            <a:fld id="{C014DD1E-5D91-48A3-AD6D-45FBA980D106}" type="slidenum">
              <a:rPr lang="en-GB" smtClean="0"/>
              <a:pPr/>
              <a:t>19</a:t>
            </a:fld>
            <a:endParaRPr lang="en-GB" dirty="0"/>
          </a:p>
        </p:txBody>
      </p:sp>
    </p:spTree>
    <p:extLst>
      <p:ext uri="{BB962C8B-B14F-4D97-AF65-F5344CB8AC3E}">
        <p14:creationId xmlns:p14="http://schemas.microsoft.com/office/powerpoint/2010/main" val="20661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242" y="685800"/>
            <a:ext cx="9598700" cy="1485900"/>
          </a:xfrm>
        </p:spPr>
        <p:txBody>
          <a:bodyPr>
            <a:normAutofit/>
          </a:bodyPr>
          <a:lstStyle/>
          <a:p>
            <a:r>
              <a:rPr lang="de-DE"/>
              <a:t>Nach Abschluss dieses Moduls:</a:t>
            </a:r>
            <a:endParaRPr lang="en-GB"/>
          </a:p>
        </p:txBody>
      </p:sp>
      <p:sp>
        <p:nvSpPr>
          <p:cNvPr id="4" name="Slide Number Placeholder 3"/>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a:t>
            </a:fld>
            <a:endParaRPr lang="en-GB" dirty="0"/>
          </a:p>
        </p:txBody>
      </p:sp>
      <p:graphicFrame>
        <p:nvGraphicFramePr>
          <p:cNvPr id="13" name="Content Placeholder 2">
            <a:extLst>
              <a:ext uri="{FF2B5EF4-FFF2-40B4-BE49-F238E27FC236}">
                <a16:creationId xmlns:a16="http://schemas.microsoft.com/office/drawing/2014/main" xmlns="" id="{B3CD6D13-E944-42DB-971B-4890E6BCD33D}"/>
              </a:ext>
            </a:extLst>
          </p:cNvPr>
          <p:cNvGraphicFramePr>
            <a:graphicFrameLocks noGrp="1"/>
          </p:cNvGraphicFramePr>
          <p:nvPr>
            <p:ph idx="1"/>
            <p:extLst>
              <p:ext uri="{D42A27DB-BD31-4B8C-83A1-F6EECF244321}">
                <p14:modId xmlns:p14="http://schemas.microsoft.com/office/powerpoint/2010/main" val="1670983193"/>
              </p:ext>
            </p:extLst>
          </p:nvPr>
        </p:nvGraphicFramePr>
        <p:xfrm>
          <a:off x="1371242"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F83055-DA71-4A47-A522-F2DAACC3DB81}"/>
              </a:ext>
            </a:extLst>
          </p:cNvPr>
          <p:cNvSpPr>
            <a:spLocks noGrp="1"/>
          </p:cNvSpPr>
          <p:nvPr>
            <p:ph type="title"/>
          </p:nvPr>
        </p:nvSpPr>
        <p:spPr>
          <a:xfrm>
            <a:off x="981844" y="692696"/>
            <a:ext cx="10483810" cy="1735088"/>
          </a:xfrm>
        </p:spPr>
        <p:txBody>
          <a:bodyPr>
            <a:normAutofit/>
          </a:bodyPr>
          <a:lstStyle/>
          <a:p>
            <a:r>
              <a:rPr lang="de-DE" dirty="0"/>
              <a:t>Überwindung von Kommunikationsbarrieren: Auswahl der geeigneten Mittel</a:t>
            </a:r>
          </a:p>
        </p:txBody>
      </p:sp>
      <p:graphicFrame>
        <p:nvGraphicFramePr>
          <p:cNvPr id="9" name="Inhaltsplatzhalter 8">
            <a:extLst>
              <a:ext uri="{FF2B5EF4-FFF2-40B4-BE49-F238E27FC236}">
                <a16:creationId xmlns:a16="http://schemas.microsoft.com/office/drawing/2014/main" xmlns="" id="{A56390EE-A50E-4319-AD54-8E982810C131}"/>
              </a:ext>
            </a:extLst>
          </p:cNvPr>
          <p:cNvGraphicFramePr>
            <a:graphicFrameLocks noGrp="1"/>
          </p:cNvGraphicFramePr>
          <p:nvPr>
            <p:ph idx="1"/>
            <p:extLst>
              <p:ext uri="{D42A27DB-BD31-4B8C-83A1-F6EECF244321}">
                <p14:modId xmlns:p14="http://schemas.microsoft.com/office/powerpoint/2010/main" val="1450759468"/>
              </p:ext>
            </p:extLst>
          </p:nvPr>
        </p:nvGraphicFramePr>
        <p:xfrm>
          <a:off x="1197868" y="2492895"/>
          <a:ext cx="10081120" cy="3312370"/>
        </p:xfrm>
        <a:graphic>
          <a:graphicData uri="http://schemas.openxmlformats.org/drawingml/2006/table">
            <a:tbl>
              <a:tblPr firstRow="1" firstCol="1" bandRow="1"/>
              <a:tblGrid>
                <a:gridCol w="5040196">
                  <a:extLst>
                    <a:ext uri="{9D8B030D-6E8A-4147-A177-3AD203B41FA5}">
                      <a16:colId xmlns:a16="http://schemas.microsoft.com/office/drawing/2014/main" xmlns="" val="1947160999"/>
                    </a:ext>
                  </a:extLst>
                </a:gridCol>
                <a:gridCol w="5040924">
                  <a:extLst>
                    <a:ext uri="{9D8B030D-6E8A-4147-A177-3AD203B41FA5}">
                      <a16:colId xmlns:a16="http://schemas.microsoft.com/office/drawing/2014/main" xmlns="" val="3407776011"/>
                    </a:ext>
                  </a:extLst>
                </a:gridCol>
              </a:tblGrid>
              <a:tr h="475971">
                <a:tc>
                  <a:txBody>
                    <a:bodyPr/>
                    <a:lstStyle/>
                    <a:p>
                      <a:pPr algn="l">
                        <a:lnSpc>
                          <a:spcPts val="1500"/>
                        </a:lnSpc>
                        <a:spcBef>
                          <a:spcPts val="600"/>
                        </a:spcBef>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Inhalt</a:t>
                      </a:r>
                      <a:r>
                        <a:rPr lang="en-GB" sz="1600" dirty="0">
                          <a:effectLst/>
                          <a:latin typeface="Calibri" panose="020F0502020204030204" pitchFamily="34" charset="0"/>
                          <a:ea typeface="Calibri" panose="020F0502020204030204" pitchFamily="34" charset="0"/>
                          <a:cs typeface="Times New Roman" panose="02020603050405020304" pitchFamily="18" charset="0"/>
                        </a:rPr>
                        <a:t> und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Ziel</a:t>
                      </a:r>
                      <a:r>
                        <a:rPr lang="en-GB" sz="1600" dirty="0">
                          <a:effectLst/>
                          <a:latin typeface="Calibri" panose="020F0502020204030204" pitchFamily="34" charset="0"/>
                          <a:ea typeface="Calibri" panose="020F0502020204030204" pitchFamily="34" charset="0"/>
                          <a:cs typeface="Times New Roman" panose="02020603050405020304" pitchFamily="18" charset="0"/>
                        </a:rPr>
                        <a:t> der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Kommunikation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a:lnSpc>
                          <a:spcPts val="1500"/>
                        </a:lnSpc>
                        <a:spcBef>
                          <a:spcPts val="600"/>
                        </a:spcBef>
                      </a:pP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Mittel</a:t>
                      </a:r>
                      <a:r>
                        <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der </a:t>
                      </a:r>
                      <a:r>
                        <a:rPr lang="en-GB" sz="16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Kommunikation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58829412"/>
                  </a:ext>
                </a:extLst>
              </a:tr>
              <a:tr h="651677">
                <a:tc>
                  <a:txBody>
                    <a:bodyPr/>
                    <a:lstStyle/>
                    <a:p>
                      <a:pPr algn="l">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Einfache Botschaften und Handlungsempfehlungen für Ihre</a:t>
                      </a:r>
                      <a:r>
                        <a:rPr lang="de-DE"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Patient*innen/Klient*innen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600"/>
                        </a:spcBef>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Körpersprache</a:t>
                      </a:r>
                      <a:r>
                        <a:rPr lang="en-GB" sz="1600" dirty="0">
                          <a:effectLst/>
                          <a:latin typeface="Calibri" panose="020F0502020204030204" pitchFamily="34" charset="0"/>
                          <a:ea typeface="Calibri" panose="020F0502020204030204" pitchFamily="34" charset="0"/>
                          <a:cs typeface="Times New Roman" panose="02020603050405020304" pitchFamily="18" charset="0"/>
                        </a:rPr>
                        <a:t> und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Gesten</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Piktogramme</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47461981"/>
                  </a:ext>
                </a:extLst>
              </a:tr>
              <a:tr h="398941">
                <a:tc>
                  <a:txBody>
                    <a:bodyPr/>
                    <a:lstStyle/>
                    <a:p>
                      <a:pPr marL="0" marR="0" lvl="0" indent="0" algn="l" defTabSz="914126" rtl="0" eaLnBrk="1" fontAlgn="auto" latinLnBrk="0" hangingPunct="1">
                        <a:lnSpc>
                          <a:spcPts val="1500"/>
                        </a:lnSpc>
                        <a:spcBef>
                          <a:spcPts val="600"/>
                        </a:spcBef>
                        <a:spcAft>
                          <a:spcPts val="0"/>
                        </a:spcAft>
                        <a:buClrTx/>
                        <a:buSzTx/>
                        <a:buFontTx/>
                        <a:buNone/>
                        <a:tabLst/>
                        <a:defRPr/>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Tägliche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Kommunikation</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mit</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de-DE" sz="1600" dirty="0">
                          <a:effectLst/>
                          <a:latin typeface="Calibri" panose="020F0502020204030204" pitchFamily="34" charset="0"/>
                          <a:ea typeface="Calibri" panose="020F0502020204030204" pitchFamily="34" charset="0"/>
                          <a:cs typeface="Times New Roman" panose="02020603050405020304" pitchFamily="18" charset="0"/>
                        </a:rPr>
                        <a:t>Patient*innen/Klient*innen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600"/>
                        </a:spcBef>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Übersetzungs</a:t>
                      </a:r>
                      <a:r>
                        <a:rPr lang="en-GB" sz="1600" dirty="0">
                          <a:effectLst/>
                          <a:latin typeface="Calibri" panose="020F0502020204030204" pitchFamily="34" charset="0"/>
                          <a:ea typeface="Calibri" panose="020F0502020204030204" pitchFamily="34" charset="0"/>
                          <a:cs typeface="Times New Roman" panose="02020603050405020304" pitchFamily="18" charset="0"/>
                        </a:rPr>
                        <a:t>-Apps,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Zweisprachige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Kolleg</a:t>
                      </a:r>
                      <a:r>
                        <a:rPr lang="en-GB" sz="1600" dirty="0">
                          <a:effectLst/>
                          <a:latin typeface="Calibri" panose="020F0502020204030204" pitchFamily="34" charset="0"/>
                          <a:ea typeface="Calibri" panose="020F0502020204030204" pitchFamily="34" charset="0"/>
                          <a:cs typeface="Times New Roman" panose="02020603050405020304" pitchFamily="18" charset="0"/>
                        </a:rPr>
                        <a:t>*</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innen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58755770"/>
                  </a:ext>
                </a:extLst>
              </a:tr>
              <a:tr h="833834">
                <a:tc>
                  <a:txBody>
                    <a:bodyPr/>
                    <a:lstStyle/>
                    <a:p>
                      <a:pPr algn="l">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Notfälle und andere unerwartete Situationen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Zweisprachige Kolleg*innen, alle Personen, die die Sprache des Patienten*in/Kunden*in sprechen, idealerweise professionelle/r Dolmetscher*in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8923505"/>
                  </a:ext>
                </a:extLst>
              </a:tr>
              <a:tr h="398941">
                <a:tc>
                  <a:txBody>
                    <a:bodyPr/>
                    <a:lstStyle/>
                    <a:p>
                      <a:pPr algn="l">
                        <a:lnSpc>
                          <a:spcPts val="1500"/>
                        </a:lnSpc>
                        <a:spcBef>
                          <a:spcPts val="600"/>
                        </a:spcBef>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Medizinische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Fachbegriffe</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erläutern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600"/>
                        </a:spcBef>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Übersetzungs</a:t>
                      </a:r>
                      <a:r>
                        <a:rPr lang="en-GB" sz="1600" dirty="0">
                          <a:effectLst/>
                          <a:latin typeface="Calibri" panose="020F0502020204030204" pitchFamily="34" charset="0"/>
                          <a:ea typeface="Calibri" panose="020F0502020204030204" pitchFamily="34" charset="0"/>
                          <a:cs typeface="Times New Roman" panose="02020603050405020304" pitchFamily="18" charset="0"/>
                        </a:rPr>
                        <a:t>-Apps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oder</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Wörterbuch</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23087728"/>
                  </a:ext>
                </a:extLst>
              </a:tr>
              <a:tr h="553006">
                <a:tc>
                  <a:txBody>
                    <a:bodyPr/>
                    <a:lstStyle/>
                    <a:p>
                      <a:pPr algn="l">
                        <a:lnSpc>
                          <a:spcPts val="1500"/>
                        </a:lnSpc>
                        <a:spcBef>
                          <a:spcPts val="600"/>
                        </a:spcBef>
                      </a:pPr>
                      <a:r>
                        <a:rPr lang="de-DE" sz="1600" dirty="0">
                          <a:effectLst/>
                          <a:latin typeface="Calibri" panose="020F0502020204030204" pitchFamily="34" charset="0"/>
                          <a:ea typeface="Calibri" panose="020F0502020204030204" pitchFamily="34" charset="0"/>
                          <a:cs typeface="Times New Roman" panose="02020603050405020304" pitchFamily="18" charset="0"/>
                        </a:rPr>
                        <a:t>Geplante Gespräche, bei denen ein detailliertes Verständnis erforderlich ist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Bef>
                          <a:spcPts val="600"/>
                        </a:spcBef>
                      </a:pPr>
                      <a:r>
                        <a:rPr lang="en-GB" sz="1600" dirty="0" err="1">
                          <a:effectLst/>
                          <a:latin typeface="Calibri" panose="020F0502020204030204" pitchFamily="34" charset="0"/>
                          <a:ea typeface="Calibri" panose="020F0502020204030204" pitchFamily="34" charset="0"/>
                          <a:cs typeface="Times New Roman" panose="02020603050405020304" pitchFamily="18" charset="0"/>
                        </a:rPr>
                        <a:t>Professionelle</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aseline="0" dirty="0" err="1">
                          <a:effectLst/>
                          <a:latin typeface="Calibri" panose="020F0502020204030204" pitchFamily="34" charset="0"/>
                          <a:ea typeface="Calibri" panose="020F0502020204030204" pitchFamily="34" charset="0"/>
                          <a:cs typeface="Times New Roman" panose="02020603050405020304" pitchFamily="18" charset="0"/>
                        </a:rPr>
                        <a:t>Dolmetscher</a:t>
                      </a:r>
                      <a:r>
                        <a:rPr lang="en-GB" sz="1600" baseline="0" dirty="0">
                          <a:effectLst/>
                          <a:latin typeface="Calibri" panose="020F0502020204030204" pitchFamily="34" charset="0"/>
                          <a:ea typeface="Calibri" panose="020F0502020204030204" pitchFamily="34" charset="0"/>
                          <a:cs typeface="Times New Roman" panose="02020603050405020304" pitchFamily="18" charset="0"/>
                        </a:rPr>
                        <a:t>*</a:t>
                      </a:r>
                      <a:r>
                        <a:rPr lang="en-GB" sz="1600" baseline="0" dirty="0" err="1">
                          <a:effectLst/>
                          <a:latin typeface="Calibri" panose="020F0502020204030204" pitchFamily="34" charset="0"/>
                          <a:ea typeface="Calibri" panose="020F0502020204030204" pitchFamily="34" charset="0"/>
                          <a:cs typeface="Times New Roman" panose="02020603050405020304" pitchFamily="18" charset="0"/>
                        </a:rPr>
                        <a:t>innen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597902094"/>
                  </a:ext>
                </a:extLst>
              </a:tr>
            </a:tbl>
          </a:graphicData>
        </a:graphic>
      </p:graphicFrame>
      <p:sp>
        <p:nvSpPr>
          <p:cNvPr id="4" name="Foliennummernplatzhalter 3">
            <a:extLst>
              <a:ext uri="{FF2B5EF4-FFF2-40B4-BE49-F238E27FC236}">
                <a16:creationId xmlns:a16="http://schemas.microsoft.com/office/drawing/2014/main" xmlns="" id="{B76AF678-9989-4149-BE53-FFC1B9B2018B}"/>
              </a:ext>
            </a:extLst>
          </p:cNvPr>
          <p:cNvSpPr>
            <a:spLocks noGrp="1"/>
          </p:cNvSpPr>
          <p:nvPr>
            <p:ph type="sldNum" sz="quarter" idx="12"/>
          </p:nvPr>
        </p:nvSpPr>
        <p:spPr/>
        <p:txBody>
          <a:bodyPr/>
          <a:lstStyle/>
          <a:p>
            <a:fld id="{C014DD1E-5D91-48A3-AD6D-45FBA980D106}" type="slidenum">
              <a:rPr lang="en-GB" smtClean="0"/>
              <a:pPr/>
              <a:t>20</a:t>
            </a:fld>
            <a:endParaRPr lang="en-GB" dirty="0"/>
          </a:p>
        </p:txBody>
      </p:sp>
      <p:sp>
        <p:nvSpPr>
          <p:cNvPr id="10" name="Rectangle 3">
            <a:extLst>
              <a:ext uri="{FF2B5EF4-FFF2-40B4-BE49-F238E27FC236}">
                <a16:creationId xmlns:a16="http://schemas.microsoft.com/office/drawing/2014/main" xmlns="" id="{9651C1FE-3415-40AC-BF70-6A2ADB8167D4}"/>
              </a:ext>
            </a:extLst>
          </p:cNvPr>
          <p:cNvSpPr>
            <a:spLocks noChangeArrowheads="1"/>
          </p:cNvSpPr>
          <p:nvPr/>
        </p:nvSpPr>
        <p:spPr bwMode="auto">
          <a:xfrm>
            <a:off x="-792940" y="-238204"/>
            <a:ext cx="12981766" cy="69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12584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p:txBody>
          <a:bodyPr>
            <a:normAutofit/>
          </a:bodyPr>
          <a:lstStyle/>
          <a:p>
            <a:r>
              <a:rPr lang="de-DE" sz="3200" dirty="0"/>
              <a:t>Überwindung von Kommunikationsbarrieren: </a:t>
            </a:r>
            <a:br>
              <a:rPr lang="de-DE" sz="3200" dirty="0"/>
            </a:br>
            <a:r>
              <a:rPr lang="de-DE" sz="3200" dirty="0"/>
              <a:t>Einsatz von Dolmetscher*innen</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41884" y="1988840"/>
            <a:ext cx="9937104" cy="4104456"/>
          </a:xfrm>
        </p:spPr>
        <p:txBody>
          <a:bodyPr>
            <a:normAutofit fontScale="55000" lnSpcReduction="20000"/>
          </a:bodyPr>
          <a:lstStyle/>
          <a:p>
            <a:pPr>
              <a:lnSpc>
                <a:spcPct val="150000"/>
              </a:lnSpc>
              <a:spcBef>
                <a:spcPts val="600"/>
              </a:spcBef>
            </a:pPr>
            <a:r>
              <a:rPr lang="de-DE" sz="3200" dirty="0">
                <a:latin typeface="Calibri" panose="020F0502020204030204" pitchFamily="34" charset="0"/>
                <a:ea typeface="Calibri" panose="020F0502020204030204" pitchFamily="34" charset="0"/>
                <a:cs typeface="Times New Roman" panose="02020603050405020304" pitchFamily="18" charset="0"/>
              </a:rPr>
              <a:t>In welcher Situation ist es notwendig, eine/n Dolmetscher*in hinzuzuziehen? Wenn es sich um ein komplexes Gespräch mit vielen Details und/oder sensiblen Themen handelt? &gt; Ja </a:t>
            </a:r>
          </a:p>
          <a:p>
            <a:pPr>
              <a:lnSpc>
                <a:spcPct val="150000"/>
              </a:lnSpc>
              <a:spcBef>
                <a:spcPts val="600"/>
              </a:spcBef>
            </a:pPr>
            <a:r>
              <a:rPr lang="de-DE" sz="3200" dirty="0">
                <a:latin typeface="Calibri" panose="020F0502020204030204" pitchFamily="34" charset="0"/>
                <a:ea typeface="Calibri" panose="020F0502020204030204" pitchFamily="34" charset="0"/>
                <a:cs typeface="Times New Roman" panose="02020603050405020304" pitchFamily="18" charset="0"/>
              </a:rPr>
              <a:t>Wer wird der/die Dolmetschende sein? Kann es ein/e zweisprachige/r Kollege*in sein oder wird ein/e professionelle/r Dolmetscher*in benötigt? Seien Sie vorsichtig beim Einsatz von Familienmitgliedern als Dolmetschende &gt; Rollenkonflikte.</a:t>
            </a:r>
          </a:p>
          <a:p>
            <a:pPr>
              <a:lnSpc>
                <a:spcPct val="150000"/>
              </a:lnSpc>
              <a:spcBef>
                <a:spcPts val="600"/>
              </a:spcBef>
            </a:pPr>
            <a:r>
              <a:rPr lang="de-DE" sz="3200" dirty="0">
                <a:latin typeface="Calibri" panose="020F0502020204030204" pitchFamily="34" charset="0"/>
                <a:ea typeface="Calibri" panose="020F0502020204030204" pitchFamily="34" charset="0"/>
                <a:cs typeface="Times New Roman" panose="02020603050405020304" pitchFamily="18" charset="0"/>
              </a:rPr>
              <a:t>Wo findet man eine/n Dolmetscher*in? Sind interne Dolmetscher*innen verfügbar? Etabliertes System für die Suche nach Dolmetscher*innen? Zweisprachige Ressourcen im eigenen Team? Professionelle Dolmetscher*innen können über das Internet oder über lokale Initiativen gefunden werden. </a:t>
            </a:r>
          </a:p>
          <a:p>
            <a:pPr>
              <a:lnSpc>
                <a:spcPct val="150000"/>
              </a:lnSpc>
              <a:spcBef>
                <a:spcPts val="600"/>
              </a:spcBef>
            </a:pPr>
            <a:r>
              <a:rPr lang="de-DE" sz="3200" dirty="0">
                <a:latin typeface="Calibri" panose="020F0502020204030204" pitchFamily="34" charset="0"/>
                <a:ea typeface="Calibri" panose="020F0502020204030204" pitchFamily="34" charset="0"/>
                <a:cs typeface="Times New Roman" panose="02020603050405020304" pitchFamily="18" charset="0"/>
              </a:rPr>
              <a:t>Planen Sie ein vorbereitendes und ein nachbereitendes Gespräch mit der dolmetschenden Person</a:t>
            </a: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21</a:t>
            </a:fld>
            <a:endParaRPr lang="en-GB" dirty="0"/>
          </a:p>
        </p:txBody>
      </p:sp>
    </p:spTree>
    <p:extLst>
      <p:ext uri="{BB962C8B-B14F-4D97-AF65-F5344CB8AC3E}">
        <p14:creationId xmlns:p14="http://schemas.microsoft.com/office/powerpoint/2010/main" val="104890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981844" y="260648"/>
            <a:ext cx="9598700" cy="1007143"/>
          </a:xfrm>
        </p:spPr>
        <p:txBody>
          <a:bodyPr>
            <a:normAutofit fontScale="90000"/>
          </a:bodyPr>
          <a:lstStyle/>
          <a:p>
            <a:r>
              <a:rPr lang="de-DE" sz="3600" dirty="0"/>
              <a:t>Überwindung von Kommunikationsbarrieren: </a:t>
            </a:r>
            <a:br>
              <a:rPr lang="de-DE" sz="3600" dirty="0"/>
            </a:br>
            <a:r>
              <a:rPr lang="de-DE" sz="3600" dirty="0"/>
              <a:t>Einsatz von Dolmetscher*innen</a:t>
            </a:r>
            <a:r>
              <a:rPr lang="de-DE" sz="1600" dirty="0"/>
              <a:t>(</a:t>
            </a:r>
            <a:r>
              <a:rPr lang="de-DE" sz="1600" dirty="0" err="1"/>
              <a:t>Fortsetzg</a:t>
            </a:r>
            <a:r>
              <a:rPr lang="de-DE" sz="1600" dirty="0"/>
              <a:t>.)</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987394" y="1196752"/>
            <a:ext cx="11201431" cy="4824536"/>
          </a:xfrm>
        </p:spPr>
        <p:txBody>
          <a:bodyPr>
            <a:noAutofit/>
          </a:bodyPr>
          <a:lstStyle/>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Vergewissern Sie sich, dass die dolmetschende Person in Bezug auf Geschlecht, ethnische Zugehörigkeit usw. kulturell geeignet ist.</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Stellen Sie sicher, dass bei der Wahl der dolmetschenden Person die Privatsphäre der Klient*innen gewahrt bleibt.</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Verbringen Sie zunächst Zeit mit dem/der Dolmetscher*in und bereiten Sie die Situation gemeinsam vor.</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Überprüfen Sie die Aufgaben der dolmetschenden Person und bieten Sie ggf. weitere Schulungen an.</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Sprechen Sie in kurzen, einfachen, </a:t>
            </a:r>
            <a:r>
              <a:rPr lang="de-DE" sz="1800" dirty="0" err="1">
                <a:latin typeface="Calibri" panose="020F0502020204030204" pitchFamily="34" charset="0"/>
                <a:ea typeface="Calibri" panose="020F0502020204030204" pitchFamily="34" charset="0"/>
                <a:cs typeface="Times New Roman" panose="02020603050405020304" pitchFamily="18" charset="0"/>
              </a:rPr>
              <a:t>jargonfreien</a:t>
            </a:r>
            <a:r>
              <a:rPr lang="de-DE" sz="1800" dirty="0">
                <a:latin typeface="Calibri" panose="020F0502020204030204" pitchFamily="34" charset="0"/>
                <a:ea typeface="Calibri" panose="020F0502020204030204" pitchFamily="34" charset="0"/>
                <a:cs typeface="Times New Roman" panose="02020603050405020304" pitchFamily="18" charset="0"/>
              </a:rPr>
              <a:t> Sätzen und vermeiden Sie Umgangssprache, Redewendungen etc.</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Ermutigen Sie den/die Dolmetscher*in, wörtlich zu übersetzen und nicht zu paraphrasieren.</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Schauen Sie Ihre Patient*innen/Kund*innen an und sprechen Sie sie direkt an.</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Hören Sie zu, auch wenn Sie die Sprache nicht verstehen und achten Sie auf nonverbale Zeichen.</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Lassen Sie die dolmetschende Person die Patient*innen/Klient*innen auffordern, die übermittelten Informationen zu wiederholen, um festzustellen, ob alles verstanden worden ist.</a:t>
            </a:r>
          </a:p>
          <a:p>
            <a:pPr lvl="0">
              <a:lnSpc>
                <a:spcPct val="130000"/>
              </a:lnSpc>
              <a:spcBef>
                <a:spcPts val="200"/>
              </a:spcBef>
            </a:pPr>
            <a:r>
              <a:rPr lang="de-DE" sz="1800" dirty="0">
                <a:latin typeface="Calibri" panose="020F0502020204030204" pitchFamily="34" charset="0"/>
                <a:ea typeface="Calibri" panose="020F0502020204030204" pitchFamily="34" charset="0"/>
                <a:cs typeface="Times New Roman" panose="02020603050405020304" pitchFamily="18" charset="0"/>
              </a:rPr>
              <a:t>Seien Sie geduldig, denn die Situation ist für keine der beteiligten Parteien einfach.</a:t>
            </a:r>
          </a:p>
          <a:p>
            <a:pPr>
              <a:lnSpc>
                <a:spcPts val="1500"/>
              </a:lnSpc>
              <a:spcBef>
                <a:spcPts val="200"/>
              </a:spcBef>
            </a:pPr>
            <a:endParaRPr lang="en-GB" sz="14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22</a:t>
            </a:fld>
            <a:endParaRPr lang="en-GB" dirty="0"/>
          </a:p>
        </p:txBody>
      </p:sp>
    </p:spTree>
    <p:extLst>
      <p:ext uri="{BB962C8B-B14F-4D97-AF65-F5344CB8AC3E}">
        <p14:creationId xmlns:p14="http://schemas.microsoft.com/office/powerpoint/2010/main" val="233894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371242" y="404664"/>
            <a:ext cx="9835737" cy="1485900"/>
          </a:xfrm>
        </p:spPr>
        <p:txBody>
          <a:bodyPr>
            <a:normAutofit/>
          </a:bodyPr>
          <a:lstStyle/>
          <a:p>
            <a:r>
              <a:rPr lang="de-DE" sz="3600" dirty="0"/>
              <a:t>Überwindung von Kommunikationsbarrieren: Einsatz von Dolmetscher*innen </a:t>
            </a:r>
            <a:r>
              <a:rPr lang="de-DE" sz="1600" dirty="0"/>
              <a:t>(</a:t>
            </a:r>
            <a:r>
              <a:rPr lang="de-DE" sz="1600" dirty="0" err="1"/>
              <a:t>Fortsetzg</a:t>
            </a:r>
            <a:r>
              <a:rPr lang="de-DE" sz="1600" dirty="0"/>
              <a:t>.)</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2" y="1988840"/>
            <a:ext cx="10195777" cy="4104456"/>
          </a:xfrm>
        </p:spPr>
        <p:txBody>
          <a:bodyPr>
            <a:normAutofit/>
          </a:bodyPr>
          <a:lstStyle/>
          <a:p>
            <a:pPr marL="0" lvl="0" indent="0">
              <a:lnSpc>
                <a:spcPts val="1500"/>
              </a:lnSpc>
              <a:spcBef>
                <a:spcPts val="600"/>
              </a:spcBef>
              <a:buNone/>
            </a:pPr>
            <a:r>
              <a:rPr lang="de-DE" sz="2000" dirty="0">
                <a:latin typeface="Calibri" panose="020F0502020204030204" pitchFamily="34" charset="0"/>
                <a:ea typeface="Calibri" panose="020F0502020204030204" pitchFamily="34" charset="0"/>
                <a:cs typeface="Times New Roman" panose="02020603050405020304" pitchFamily="18" charset="0"/>
              </a:rPr>
              <a:t>Strukturierung des Gesprächs beim Einsatz von Dolmetscher*innen:</a:t>
            </a:r>
          </a:p>
          <a:p>
            <a:pPr marL="0" lvl="0" indent="0">
              <a:lnSpc>
                <a:spcPts val="1500"/>
              </a:lnSpc>
              <a:spcBef>
                <a:spcPts val="600"/>
              </a:spcBef>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de-DE" sz="2000" dirty="0">
                <a:latin typeface="Calibri" panose="020F0502020204030204" pitchFamily="34" charset="0"/>
                <a:ea typeface="Calibri" panose="020F0502020204030204" pitchFamily="34" charset="0"/>
                <a:cs typeface="Times New Roman" panose="02020603050405020304" pitchFamily="18" charset="0"/>
              </a:rPr>
              <a:t>Eröffnung des Gesprächs: </a:t>
            </a:r>
          </a:p>
          <a:p>
            <a:pPr>
              <a:lnSpc>
                <a:spcPts val="1500"/>
              </a:lnSpc>
              <a:spcBef>
                <a:spcPts val="600"/>
              </a:spcBef>
            </a:pPr>
            <a:r>
              <a:rPr lang="de-DE" sz="2000" dirty="0">
                <a:latin typeface="Calibri" panose="020F0502020204030204" pitchFamily="34" charset="0"/>
                <a:ea typeface="Calibri" panose="020F0502020204030204" pitchFamily="34" charset="0"/>
                <a:cs typeface="Times New Roman" panose="02020603050405020304" pitchFamily="18" charset="0"/>
              </a:rPr>
              <a:t>Vorstellen der anwesenden Personen</a:t>
            </a:r>
          </a:p>
          <a:p>
            <a:pPr>
              <a:lnSpc>
                <a:spcPts val="1500"/>
              </a:lnSpc>
              <a:spcBef>
                <a:spcPts val="600"/>
              </a:spcBef>
            </a:pPr>
            <a:r>
              <a:rPr lang="de-DE" sz="2000" dirty="0">
                <a:latin typeface="Calibri" panose="020F0502020204030204" pitchFamily="34" charset="0"/>
                <a:ea typeface="Calibri" panose="020F0502020204030204" pitchFamily="34" charset="0"/>
                <a:cs typeface="Times New Roman" panose="02020603050405020304" pitchFamily="18" charset="0"/>
              </a:rPr>
              <a:t>Erläuterung der Notwendigkeit des Dolmetschens und der Rolle der dolmetschenden Person</a:t>
            </a:r>
          </a:p>
          <a:p>
            <a:pPr marL="0" lvl="0" indent="0">
              <a:lnSpc>
                <a:spcPts val="1500"/>
              </a:lnSpc>
              <a:spcBef>
                <a:spcPts val="600"/>
              </a:spcBef>
              <a:buNone/>
            </a:pP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de-DE" sz="2000" dirty="0">
                <a:latin typeface="Calibri" panose="020F0502020204030204" pitchFamily="34" charset="0"/>
                <a:ea typeface="Calibri" panose="020F0502020204030204" pitchFamily="34" charset="0"/>
                <a:cs typeface="Times New Roman" panose="02020603050405020304" pitchFamily="18" charset="0"/>
              </a:rPr>
              <a:t>Während des Gesprächs:</a:t>
            </a:r>
          </a:p>
          <a:p>
            <a:pPr>
              <a:lnSpc>
                <a:spcPts val="1500"/>
              </a:lnSpc>
              <a:spcBef>
                <a:spcPts val="600"/>
              </a:spcBef>
            </a:pPr>
            <a:r>
              <a:rPr lang="de-DE" sz="2000" dirty="0">
                <a:latin typeface="Calibri" panose="020F0502020204030204" pitchFamily="34" charset="0"/>
                <a:ea typeface="Calibri" panose="020F0502020204030204" pitchFamily="34" charset="0"/>
                <a:cs typeface="Times New Roman" panose="02020603050405020304" pitchFamily="18" charset="0"/>
              </a:rPr>
              <a:t>Versuchen Sie, die Sitzplätze in einem Kreis oder Dreieck anzuordnen</a:t>
            </a:r>
          </a:p>
          <a:p>
            <a:pPr>
              <a:lnSpc>
                <a:spcPts val="1500"/>
              </a:lnSpc>
              <a:spcBef>
                <a:spcPts val="600"/>
              </a:spcBef>
            </a:pPr>
            <a:r>
              <a:rPr lang="de-DE" sz="2000" dirty="0">
                <a:latin typeface="Calibri" panose="020F0502020204030204" pitchFamily="34" charset="0"/>
                <a:ea typeface="Calibri" panose="020F0502020204030204" pitchFamily="34" charset="0"/>
                <a:cs typeface="Times New Roman" panose="02020603050405020304" pitchFamily="18" charset="0"/>
              </a:rPr>
              <a:t>Stellen Sie Blickkontakt mit Patient*innen/Klient*innen her</a:t>
            </a:r>
          </a:p>
          <a:p>
            <a:pPr>
              <a:lnSpc>
                <a:spcPts val="1500"/>
              </a:lnSpc>
              <a:spcBef>
                <a:spcPts val="600"/>
              </a:spcBef>
            </a:pPr>
            <a:r>
              <a:rPr lang="de-DE" sz="2000" dirty="0">
                <a:latin typeface="Calibri" panose="020F0502020204030204" pitchFamily="34" charset="0"/>
                <a:ea typeface="Calibri" panose="020F0502020204030204" pitchFamily="34" charset="0"/>
                <a:cs typeface="Times New Roman" panose="02020603050405020304" pitchFamily="18" charset="0"/>
              </a:rPr>
              <a:t>Wählen Sie eine einfache und klare Sprache</a:t>
            </a:r>
          </a:p>
          <a:p>
            <a:pPr>
              <a:lnSpc>
                <a:spcPts val="1500"/>
              </a:lnSpc>
              <a:spcBef>
                <a:spcPts val="600"/>
              </a:spcBef>
            </a:pPr>
            <a:r>
              <a:rPr lang="de-DE" sz="2000" dirty="0">
                <a:latin typeface="Calibri" panose="020F0502020204030204" pitchFamily="34" charset="0"/>
                <a:ea typeface="Calibri" panose="020F0502020204030204" pitchFamily="34" charset="0"/>
                <a:cs typeface="Times New Roman" panose="02020603050405020304" pitchFamily="18" charset="0"/>
              </a:rPr>
              <a:t>Beobachten Sie die nonverbale Sprache Ihrer Patient*innen/Klient*innen</a:t>
            </a:r>
          </a:p>
          <a:p>
            <a:pPr marL="0" lvl="0" indent="0">
              <a:lnSpc>
                <a:spcPts val="1500"/>
              </a:lnSpc>
              <a:spcBef>
                <a:spcPts val="600"/>
              </a:spcBef>
              <a:buNone/>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endParaRPr lang="de-DE"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600"/>
              </a:spcBef>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2400"/>
              </a:spcBef>
            </a:pPr>
            <a:endParaRPr lang="en-GB" sz="1800" b="0" kern="0" dirty="0">
              <a:solidFill>
                <a:srgbClr val="00468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23</a:t>
            </a:fld>
            <a:endParaRPr lang="en-GB" dirty="0"/>
          </a:p>
        </p:txBody>
      </p:sp>
    </p:spTree>
    <p:extLst>
      <p:ext uri="{BB962C8B-B14F-4D97-AF65-F5344CB8AC3E}">
        <p14:creationId xmlns:p14="http://schemas.microsoft.com/office/powerpoint/2010/main" val="180068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371242" y="685800"/>
            <a:ext cx="10483809" cy="1231032"/>
          </a:xfrm>
        </p:spPr>
        <p:txBody>
          <a:bodyPr>
            <a:normAutofit fontScale="90000"/>
          </a:bodyPr>
          <a:lstStyle/>
          <a:p>
            <a:r>
              <a:rPr lang="de-DE" dirty="0"/>
              <a:t>Überwindung von Kommunikationsbarrieren: Übersetzungs-Apps</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fontScale="25000" lnSpcReduction="20000"/>
          </a:bodyPr>
          <a:lstStyle/>
          <a:p>
            <a:pPr marL="0" lvl="0" indent="0">
              <a:lnSpc>
                <a:spcPts val="1500"/>
              </a:lnSpc>
              <a:spcBef>
                <a:spcPts val="600"/>
              </a:spcBef>
              <a:buNone/>
            </a:pPr>
            <a:r>
              <a:rPr lang="de-DE" sz="6400" b="1" u="sng" dirty="0">
                <a:latin typeface="Calibri" panose="020F0502020204030204" pitchFamily="34" charset="0"/>
                <a:ea typeface="Calibri" panose="020F0502020204030204" pitchFamily="34" charset="0"/>
                <a:cs typeface="Times New Roman" panose="02020603050405020304" pitchFamily="18" charset="0"/>
              </a:rPr>
              <a:t>PONS Online-Übersetzer: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übersetzt mit Hilfe des Dienstes </a:t>
            </a:r>
            <a:r>
              <a:rPr lang="de-DE" sz="6400" dirty="0" err="1">
                <a:latin typeface="Calibri" panose="020F0502020204030204" pitchFamily="34" charset="0"/>
                <a:ea typeface="Calibri" panose="020F0502020204030204" pitchFamily="34" charset="0"/>
                <a:cs typeface="Times New Roman" panose="02020603050405020304" pitchFamily="18" charset="0"/>
              </a:rPr>
              <a:t>DeepL</a:t>
            </a:r>
            <a:r>
              <a:rPr lang="de-DE" sz="6400" dirty="0">
                <a:latin typeface="Calibri" panose="020F0502020204030204" pitchFamily="34" charset="0"/>
                <a:ea typeface="Calibri" panose="020F0502020204030204" pitchFamily="34" charset="0"/>
                <a:cs typeface="Times New Roman" panose="02020603050405020304" pitchFamily="18" charset="0"/>
              </a:rPr>
              <a:t> komplexe Sätze in die gewünschte Sprache.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Textfeld und Mikrofonsymbol für die Spracheingabe über Google </a:t>
            </a:r>
            <a:r>
              <a:rPr lang="de-DE" sz="6400" dirty="0" err="1">
                <a:latin typeface="Calibri" panose="020F0502020204030204" pitchFamily="34" charset="0"/>
                <a:ea typeface="Calibri" panose="020F0502020204030204" pitchFamily="34" charset="0"/>
                <a:cs typeface="Times New Roman" panose="02020603050405020304" pitchFamily="18" charset="0"/>
              </a:rPr>
              <a:t>Assistant</a:t>
            </a:r>
            <a:endParaRPr lang="de-DE" sz="64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enthält Werbung.</a:t>
            </a:r>
          </a:p>
          <a:p>
            <a:pPr marL="0" lvl="0" indent="0">
              <a:lnSpc>
                <a:spcPts val="1500"/>
              </a:lnSpc>
              <a:spcBef>
                <a:spcPts val="600"/>
              </a:spcBef>
              <a:buNone/>
            </a:pPr>
            <a:r>
              <a:rPr lang="de-DE" sz="6400" b="1" u="sng" dirty="0">
                <a:latin typeface="Calibri" panose="020F0502020204030204" pitchFamily="34" charset="0"/>
                <a:ea typeface="Calibri" panose="020F0502020204030204" pitchFamily="34" charset="0"/>
                <a:cs typeface="Times New Roman" panose="02020603050405020304" pitchFamily="18" charset="0"/>
              </a:rPr>
              <a:t>Microsoft Übersetzer: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Spracheingabe und Texteingabe.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Fotoerkennung erkennt Wörter und Texte auf fotografierten Objekten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Konversationsfunktion</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kostenlos und völlig werbefrei</a:t>
            </a:r>
          </a:p>
          <a:p>
            <a:pPr marL="0" lvl="0" indent="0">
              <a:lnSpc>
                <a:spcPts val="1500"/>
              </a:lnSpc>
              <a:spcBef>
                <a:spcPts val="600"/>
              </a:spcBef>
              <a:buNone/>
            </a:pPr>
            <a:r>
              <a:rPr lang="de-DE" sz="6400" b="1" u="sng" dirty="0">
                <a:latin typeface="Calibri" panose="020F0502020204030204" pitchFamily="34" charset="0"/>
                <a:ea typeface="Calibri" panose="020F0502020204030204" pitchFamily="34" charset="0"/>
                <a:cs typeface="Times New Roman" panose="02020603050405020304" pitchFamily="18" charset="0"/>
              </a:rPr>
              <a:t>Google Übersetzer: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Text- und Spracheingabe + Fotoerkennung, Handschrifteingabe und Konversationsübersetzung</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Konversationsübersetzer interpretiert sofort, was gesagt wird und liest die Eingabe laut vor </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Möglichkeit, alle Wörterbücher als Offline-Version herunterzuladen</a:t>
            </a:r>
          </a:p>
          <a:p>
            <a:pPr marL="0" lvl="0" indent="0">
              <a:lnSpc>
                <a:spcPts val="1500"/>
              </a:lnSpc>
              <a:spcBef>
                <a:spcPts val="600"/>
              </a:spcBef>
              <a:buNone/>
            </a:pPr>
            <a:r>
              <a:rPr lang="de-DE" sz="6400" dirty="0">
                <a:latin typeface="Calibri" panose="020F0502020204030204" pitchFamily="34" charset="0"/>
                <a:ea typeface="Calibri" panose="020F0502020204030204" pitchFamily="34" charset="0"/>
                <a:cs typeface="Times New Roman" panose="02020603050405020304" pitchFamily="18" charset="0"/>
              </a:rPr>
              <a:t>kostenlos und völlig werbefrei.</a:t>
            </a:r>
            <a:endParaRPr lang="en-GB" sz="1800" kern="0" dirty="0">
              <a:solidFill>
                <a:srgbClr val="004680"/>
              </a:solidFill>
              <a:latin typeface="Calibri" panose="020F0502020204030204" pitchFamily="34" charset="0"/>
              <a:ea typeface="Times New Roman" panose="02020603050405020304" pitchFamily="18" charset="0"/>
              <a:cs typeface="Calibri" panose="020F0502020204030204" pitchFamily="34" charset="0"/>
            </a:endParaRPr>
          </a:p>
          <a:p>
            <a:pPr marL="0" lvl="0" indent="0">
              <a:lnSpc>
                <a:spcPts val="1500"/>
              </a:lnSpc>
              <a:spcBef>
                <a:spcPts val="600"/>
              </a:spcBef>
              <a:buNone/>
            </a:pPr>
            <a:endParaRPr lang="de-DE" sz="64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24</a:t>
            </a:fld>
            <a:endParaRPr lang="en-GB"/>
          </a:p>
        </p:txBody>
      </p:sp>
    </p:spTree>
    <p:extLst>
      <p:ext uri="{BB962C8B-B14F-4D97-AF65-F5344CB8AC3E}">
        <p14:creationId xmlns:p14="http://schemas.microsoft.com/office/powerpoint/2010/main" val="222393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371243" y="344978"/>
            <a:ext cx="9598700" cy="1485900"/>
          </a:xfrm>
        </p:spPr>
        <p:txBody>
          <a:bodyPr>
            <a:noAutofit/>
          </a:bodyPr>
          <a:lstStyle/>
          <a:p>
            <a:r>
              <a:rPr lang="de-DE" sz="3600" dirty="0"/>
              <a:t>Überwindung Kommunikationsbarrieren: Nonverbale Kommunikation</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1916832"/>
            <a:ext cx="9598700" cy="4248472"/>
          </a:xfrm>
        </p:spPr>
        <p:txBody>
          <a:bodyPr>
            <a:normAutofit fontScale="92500" lnSpcReduction="10000"/>
          </a:bodyPr>
          <a:lstStyle/>
          <a:p>
            <a:pPr lvl="0">
              <a:lnSpc>
                <a:spcPct val="150000"/>
              </a:lnSpc>
              <a:spcBef>
                <a:spcPts val="600"/>
              </a:spcBef>
              <a:buFont typeface="Wingdings" panose="05000000000000000000" pitchFamily="2" charset="2"/>
              <a:buChar char="§"/>
            </a:pPr>
            <a:r>
              <a:rPr lang="de-DE" sz="1800" b="1" dirty="0">
                <a:latin typeface="Calibri" panose="020F0502020204030204" pitchFamily="34" charset="0"/>
                <a:ea typeface="Calibri" panose="020F0502020204030204" pitchFamily="34" charset="0"/>
                <a:cs typeface="Times New Roman" panose="02020603050405020304" pitchFamily="18" charset="0"/>
              </a:rPr>
              <a:t>Zeigen und demonstrieren: </a:t>
            </a:r>
            <a:r>
              <a:rPr lang="de-DE" sz="1800" dirty="0">
                <a:latin typeface="Calibri" panose="020F0502020204030204" pitchFamily="34" charset="0"/>
                <a:ea typeface="Calibri" panose="020F0502020204030204" pitchFamily="34" charset="0"/>
                <a:cs typeface="Times New Roman" panose="02020603050405020304" pitchFamily="18" charset="0"/>
              </a:rPr>
              <a:t>Alles, was Patient*innen/Klient*innen direkt gezeigt werden kann, sollte gezeigt werden, z. B. der Weg zu den Toiletten, die Art und Weise, wie Geräte zu benutzen sind, usw.</a:t>
            </a:r>
          </a:p>
          <a:p>
            <a:pPr lvl="0">
              <a:lnSpc>
                <a:spcPct val="150000"/>
              </a:lnSpc>
              <a:spcBef>
                <a:spcPts val="600"/>
              </a:spcBef>
              <a:buFont typeface="Wingdings" panose="05000000000000000000" pitchFamily="2" charset="2"/>
              <a:buChar char="§"/>
            </a:pPr>
            <a:r>
              <a:rPr lang="de-DE" sz="1800" b="1" dirty="0">
                <a:latin typeface="Calibri" panose="020F0502020204030204" pitchFamily="34" charset="0"/>
                <a:ea typeface="Calibri" panose="020F0502020204030204" pitchFamily="34" charset="0"/>
                <a:cs typeface="Times New Roman" panose="02020603050405020304" pitchFamily="18" charset="0"/>
              </a:rPr>
              <a:t>Verwendung von Piktogrammen: </a:t>
            </a:r>
            <a:r>
              <a:rPr lang="de-DE" sz="1800" dirty="0">
                <a:latin typeface="Calibri" panose="020F0502020204030204" pitchFamily="34" charset="0"/>
                <a:ea typeface="Calibri" panose="020F0502020204030204" pitchFamily="34" charset="0"/>
                <a:cs typeface="Times New Roman" panose="02020603050405020304" pitchFamily="18" charset="0"/>
              </a:rPr>
              <a:t>Dies können Karten mit Zeichnungen oder Fotos von Dingen oder Orten sein, die Teil der täglichen Routine bei der sind, wie z. B. Essen, Wasser, Toilette usw., Patient*innen/Klient*innen können auf die Karte/das Foto zeigen, um sich mitzuteilen.</a:t>
            </a:r>
          </a:p>
          <a:p>
            <a:pPr lvl="0">
              <a:lnSpc>
                <a:spcPct val="150000"/>
              </a:lnSpc>
              <a:spcBef>
                <a:spcPts val="600"/>
              </a:spcBef>
              <a:buFont typeface="Wingdings" panose="05000000000000000000" pitchFamily="2" charset="2"/>
              <a:buChar char="§"/>
            </a:pPr>
            <a:r>
              <a:rPr lang="de-DE" sz="1800" b="1" dirty="0">
                <a:latin typeface="Calibri" panose="020F0502020204030204" pitchFamily="34" charset="0"/>
                <a:ea typeface="Calibri" panose="020F0502020204030204" pitchFamily="34" charset="0"/>
                <a:cs typeface="Times New Roman" panose="02020603050405020304" pitchFamily="18" charset="0"/>
              </a:rPr>
              <a:t>Bildwörterbücher: </a:t>
            </a:r>
            <a:r>
              <a:rPr lang="de-DE" sz="1800" dirty="0">
                <a:latin typeface="Calibri" panose="020F0502020204030204" pitchFamily="34" charset="0"/>
                <a:ea typeface="Calibri" panose="020F0502020204030204" pitchFamily="34" charset="0"/>
                <a:cs typeface="Times New Roman" panose="02020603050405020304" pitchFamily="18" charset="0"/>
              </a:rPr>
              <a:t>Sie können ein Wörterbuch verwenden, das Bilder anstelle von Wörtern enthält; diese können gekauft oder selbst hergestellt werden.</a:t>
            </a:r>
          </a:p>
          <a:p>
            <a:pPr lvl="0">
              <a:lnSpc>
                <a:spcPct val="150000"/>
              </a:lnSpc>
              <a:spcBef>
                <a:spcPts val="600"/>
              </a:spcBef>
              <a:buFont typeface="Wingdings" panose="05000000000000000000" pitchFamily="2" charset="2"/>
              <a:buChar char="§"/>
            </a:pPr>
            <a:r>
              <a:rPr lang="de-DE" sz="1800" b="1" dirty="0">
                <a:latin typeface="Calibri" panose="020F0502020204030204" pitchFamily="34" charset="0"/>
                <a:ea typeface="Calibri" panose="020F0502020204030204" pitchFamily="34" charset="0"/>
                <a:cs typeface="Times New Roman" panose="02020603050405020304" pitchFamily="18" charset="0"/>
              </a:rPr>
              <a:t>"</a:t>
            </a:r>
            <a:r>
              <a:rPr lang="de-DE" sz="1800" b="1" dirty="0" err="1">
                <a:latin typeface="Calibri" panose="020F0502020204030204" pitchFamily="34" charset="0"/>
                <a:ea typeface="Calibri" panose="020F0502020204030204" pitchFamily="34" charset="0"/>
                <a:cs typeface="Times New Roman" panose="02020603050405020304" pitchFamily="18" charset="0"/>
              </a:rPr>
              <a:t>Dolometer</a:t>
            </a:r>
            <a:r>
              <a:rPr lang="de-DE" sz="1800" b="1" dirty="0">
                <a:latin typeface="Calibri" panose="020F0502020204030204" pitchFamily="34" charset="0"/>
                <a:ea typeface="Calibri" panose="020F0502020204030204" pitchFamily="34" charset="0"/>
                <a:cs typeface="Times New Roman" panose="02020603050405020304" pitchFamily="18" charset="0"/>
              </a:rPr>
              <a:t>": </a:t>
            </a:r>
            <a:r>
              <a:rPr lang="de-DE" sz="1800" dirty="0">
                <a:latin typeface="Calibri" panose="020F0502020204030204" pitchFamily="34" charset="0"/>
                <a:ea typeface="Calibri" panose="020F0502020204030204" pitchFamily="34" charset="0"/>
                <a:cs typeface="Times New Roman" panose="02020603050405020304" pitchFamily="18" charset="0"/>
              </a:rPr>
              <a:t>eine Skala von "keine Schmerzen" bis "unerträgliche Schmerzen", die Patient*innen die Möglichkeit gibt, den Grad der Schmerzen nonverbal auszudrücken.</a:t>
            </a:r>
          </a:p>
          <a:p>
            <a:pPr lvl="0">
              <a:lnSpc>
                <a:spcPct val="150000"/>
              </a:lnSpc>
              <a:spcBef>
                <a:spcPts val="600"/>
              </a:spcBef>
              <a:buFont typeface="Wingdings" panose="05000000000000000000" pitchFamily="2" charset="2"/>
              <a:buChar char="§"/>
            </a:pPr>
            <a:r>
              <a:rPr lang="de-DE" sz="1800" b="1" dirty="0">
                <a:latin typeface="Calibri" panose="020F0502020204030204" pitchFamily="34" charset="0"/>
                <a:ea typeface="Calibri" panose="020F0502020204030204" pitchFamily="34" charset="0"/>
                <a:cs typeface="Times New Roman" panose="02020603050405020304" pitchFamily="18" charset="0"/>
              </a:rPr>
              <a:t>Musik und Kunst </a:t>
            </a:r>
            <a:r>
              <a:rPr lang="de-DE" sz="1800" dirty="0">
                <a:latin typeface="Calibri" panose="020F0502020204030204" pitchFamily="34" charset="0"/>
                <a:ea typeface="Calibri" panose="020F0502020204030204" pitchFamily="34" charset="0"/>
                <a:cs typeface="Times New Roman" panose="02020603050405020304" pitchFamily="18" charset="0"/>
              </a:rPr>
              <a:t>können als Mittel der nonverbalen Kommunikation eingesetzt werden.</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25</a:t>
            </a:fld>
            <a:endParaRPr lang="en-GB"/>
          </a:p>
        </p:txBody>
      </p:sp>
    </p:spTree>
    <p:extLst>
      <p:ext uri="{BB962C8B-B14F-4D97-AF65-F5344CB8AC3E}">
        <p14:creationId xmlns:p14="http://schemas.microsoft.com/office/powerpoint/2010/main" val="3040889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C3C19B60-8518-49DE-8313-B99E524C9497}"/>
              </a:ext>
            </a:extLst>
          </p:cNvPr>
          <p:cNvSpPr>
            <a:spLocks noGrp="1"/>
          </p:cNvSpPr>
          <p:nvPr>
            <p:ph type="title"/>
          </p:nvPr>
        </p:nvSpPr>
        <p:spPr>
          <a:xfrm>
            <a:off x="1557908" y="574948"/>
            <a:ext cx="10195777" cy="1485900"/>
          </a:xfrm>
        </p:spPr>
        <p:txBody>
          <a:bodyPr>
            <a:normAutofit fontScale="90000"/>
          </a:bodyPr>
          <a:lstStyle/>
          <a:p>
            <a:r>
              <a:rPr lang="de-DE" dirty="0"/>
              <a:t>Überwindung von Kommunikationsbarrieren: Einfache Sprache verwenden</a:t>
            </a:r>
          </a:p>
        </p:txBody>
      </p:sp>
      <p:sp>
        <p:nvSpPr>
          <p:cNvPr id="6" name="Inhaltsplatzhalter 5">
            <a:extLst>
              <a:ext uri="{FF2B5EF4-FFF2-40B4-BE49-F238E27FC236}">
                <a16:creationId xmlns:a16="http://schemas.microsoft.com/office/drawing/2014/main" xmlns="" id="{B9222508-914B-45F3-903E-BFC0AFC9F599}"/>
              </a:ext>
            </a:extLst>
          </p:cNvPr>
          <p:cNvSpPr>
            <a:spLocks noGrp="1"/>
          </p:cNvSpPr>
          <p:nvPr>
            <p:ph idx="1"/>
          </p:nvPr>
        </p:nvSpPr>
        <p:spPr>
          <a:xfrm>
            <a:off x="1371243" y="2060848"/>
            <a:ext cx="9598700" cy="4111352"/>
          </a:xfrm>
        </p:spPr>
        <p:txBody>
          <a:bodyPr>
            <a:normAutofit/>
          </a:bodyPr>
          <a:lstStyle/>
          <a:p>
            <a:pPr marL="270044" indent="-342900">
              <a:lnSpc>
                <a:spcPct val="150000"/>
              </a:lnSpc>
              <a:spcBef>
                <a:spcPts val="600"/>
              </a:spcBef>
              <a:buFont typeface="Symbol" panose="05050102010706020507" pitchFamily="18" charset="2"/>
              <a:buChar char="-"/>
            </a:pPr>
            <a:r>
              <a:rPr lang="de-DE" sz="2400" dirty="0">
                <a:latin typeface="Calibri" panose="020F0502020204030204" pitchFamily="34" charset="0"/>
                <a:ea typeface="Times New Roman" panose="02020603050405020304" pitchFamily="18" charset="0"/>
                <a:cs typeface="Times New Roman" panose="02020603050405020304" pitchFamily="18" charset="0"/>
              </a:rPr>
              <a:t>Einfacher Wortschatz</a:t>
            </a:r>
          </a:p>
          <a:p>
            <a:pPr marL="270044" indent="-342900">
              <a:lnSpc>
                <a:spcPct val="150000"/>
              </a:lnSpc>
              <a:spcBef>
                <a:spcPts val="600"/>
              </a:spcBef>
              <a:buFont typeface="Symbol" panose="05050102010706020507" pitchFamily="18" charset="2"/>
              <a:buChar char="-"/>
            </a:pPr>
            <a:r>
              <a:rPr lang="de-DE" sz="2400" dirty="0">
                <a:latin typeface="Calibri" panose="020F0502020204030204" pitchFamily="34" charset="0"/>
                <a:ea typeface="Times New Roman" panose="02020603050405020304" pitchFamily="18" charset="0"/>
                <a:cs typeface="Times New Roman" panose="02020603050405020304" pitchFamily="18" charset="0"/>
              </a:rPr>
              <a:t>Einfache Zahlen und Zeichen</a:t>
            </a:r>
          </a:p>
          <a:p>
            <a:pPr marL="270044" indent="-342900">
              <a:lnSpc>
                <a:spcPct val="150000"/>
              </a:lnSpc>
              <a:spcBef>
                <a:spcPts val="600"/>
              </a:spcBef>
              <a:buFont typeface="Symbol" panose="05050102010706020507" pitchFamily="18" charset="2"/>
              <a:buChar char="-"/>
            </a:pPr>
            <a:r>
              <a:rPr lang="de-DE" sz="2400" dirty="0">
                <a:latin typeface="Calibri" panose="020F0502020204030204" pitchFamily="34" charset="0"/>
                <a:ea typeface="Times New Roman" panose="02020603050405020304" pitchFamily="18" charset="0"/>
                <a:cs typeface="Times New Roman" panose="02020603050405020304" pitchFamily="18" charset="0"/>
              </a:rPr>
              <a:t>Einfache Sätze</a:t>
            </a:r>
          </a:p>
          <a:p>
            <a:pPr marL="270044" indent="-342900">
              <a:lnSpc>
                <a:spcPct val="150000"/>
              </a:lnSpc>
              <a:spcBef>
                <a:spcPts val="600"/>
              </a:spcBef>
              <a:buFont typeface="Symbol" panose="05050102010706020507" pitchFamily="18" charset="2"/>
              <a:buChar char="-"/>
            </a:pPr>
            <a:r>
              <a:rPr lang="de-DE" sz="2400" dirty="0">
                <a:latin typeface="Calibri" panose="020F0502020204030204" pitchFamily="34" charset="0"/>
                <a:ea typeface="Times New Roman" panose="02020603050405020304" pitchFamily="18" charset="0"/>
                <a:cs typeface="Times New Roman" panose="02020603050405020304" pitchFamily="18" charset="0"/>
              </a:rPr>
              <a:t>Einfacher Text</a:t>
            </a:r>
          </a:p>
          <a:p>
            <a:pPr marL="270044" indent="-342900">
              <a:lnSpc>
                <a:spcPct val="150000"/>
              </a:lnSpc>
              <a:spcBef>
                <a:spcPts val="600"/>
              </a:spcBef>
              <a:buFont typeface="Symbol" panose="05050102010706020507" pitchFamily="18" charset="2"/>
              <a:buChar char="-"/>
            </a:pPr>
            <a:r>
              <a:rPr lang="de-DE" sz="2400" dirty="0">
                <a:latin typeface="Calibri" panose="020F0502020204030204" pitchFamily="34" charset="0"/>
                <a:ea typeface="Times New Roman" panose="02020603050405020304" pitchFamily="18" charset="0"/>
                <a:cs typeface="Times New Roman" panose="02020603050405020304" pitchFamily="18" charset="0"/>
              </a:rPr>
              <a:t>Einfaches Layout und Bilder</a:t>
            </a:r>
          </a:p>
        </p:txBody>
      </p:sp>
      <p:sp>
        <p:nvSpPr>
          <p:cNvPr id="4" name="Foliennummernplatzhalter 3">
            <a:extLst>
              <a:ext uri="{FF2B5EF4-FFF2-40B4-BE49-F238E27FC236}">
                <a16:creationId xmlns:a16="http://schemas.microsoft.com/office/drawing/2014/main" xmlns="" id="{13AB87FF-6CB3-4C6B-B889-380DE6B5DA97}"/>
              </a:ext>
            </a:extLst>
          </p:cNvPr>
          <p:cNvSpPr>
            <a:spLocks noGrp="1"/>
          </p:cNvSpPr>
          <p:nvPr>
            <p:ph type="sldNum" sz="quarter" idx="12"/>
          </p:nvPr>
        </p:nvSpPr>
        <p:spPr/>
        <p:txBody>
          <a:bodyPr/>
          <a:lstStyle/>
          <a:p>
            <a:fld id="{C014DD1E-5D91-48A3-AD6D-45FBA980D106}" type="slidenum">
              <a:rPr lang="en-GB" smtClean="0"/>
              <a:pPr/>
              <a:t>26</a:t>
            </a:fld>
            <a:endParaRPr lang="en-GB"/>
          </a:p>
        </p:txBody>
      </p:sp>
    </p:spTree>
    <p:extLst>
      <p:ext uri="{BB962C8B-B14F-4D97-AF65-F5344CB8AC3E}">
        <p14:creationId xmlns:p14="http://schemas.microsoft.com/office/powerpoint/2010/main" val="231551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4E779A-9FBA-427C-852F-453C6AE29533}"/>
              </a:ext>
            </a:extLst>
          </p:cNvPr>
          <p:cNvSpPr>
            <a:spLocks noGrp="1"/>
          </p:cNvSpPr>
          <p:nvPr>
            <p:ph type="title"/>
          </p:nvPr>
        </p:nvSpPr>
        <p:spPr>
          <a:xfrm>
            <a:off x="1246902" y="517837"/>
            <a:ext cx="10123769" cy="1485900"/>
          </a:xfrm>
        </p:spPr>
        <p:txBody>
          <a:bodyPr>
            <a:normAutofit fontScale="90000"/>
          </a:bodyPr>
          <a:lstStyle/>
          <a:p>
            <a:r>
              <a:rPr lang="de-DE" dirty="0"/>
              <a:t>Übung:</a:t>
            </a:r>
            <a:br>
              <a:rPr lang="de-DE" dirty="0"/>
            </a:br>
            <a:r>
              <a:rPr lang="de-DE" dirty="0"/>
              <a:t>Kommunikationsleitfaden für Ihren Arbeitsplatz</a:t>
            </a:r>
          </a:p>
        </p:txBody>
      </p:sp>
      <p:sp>
        <p:nvSpPr>
          <p:cNvPr id="3" name="Inhaltsplatzhalter 2">
            <a:extLst>
              <a:ext uri="{FF2B5EF4-FFF2-40B4-BE49-F238E27FC236}">
                <a16:creationId xmlns:a16="http://schemas.microsoft.com/office/drawing/2014/main" xmlns="" id="{7B3F8FBC-5890-4A50-ACDC-C0CD9F08599C}"/>
              </a:ext>
            </a:extLst>
          </p:cNvPr>
          <p:cNvSpPr>
            <a:spLocks noGrp="1"/>
          </p:cNvSpPr>
          <p:nvPr>
            <p:ph idx="1"/>
          </p:nvPr>
        </p:nvSpPr>
        <p:spPr>
          <a:xfrm>
            <a:off x="1341884" y="2003737"/>
            <a:ext cx="9598700" cy="3581400"/>
          </a:xfrm>
        </p:spPr>
        <p:txBody>
          <a:bodyPr/>
          <a:lstStyle/>
          <a:p>
            <a:pPr marL="0" indent="0">
              <a:lnSpc>
                <a:spcPct val="150000"/>
              </a:lnSpc>
              <a:spcBef>
                <a:spcPts val="600"/>
              </a:spcBef>
              <a:buNone/>
            </a:pPr>
            <a:r>
              <a:rPr lang="de-DE" sz="1800" u="sng" dirty="0">
                <a:latin typeface="Calibri" panose="020F0502020204030204" pitchFamily="34" charset="0"/>
                <a:ea typeface="Calibri" panose="020F0502020204030204" pitchFamily="34" charset="0"/>
                <a:cs typeface="Times New Roman" panose="02020603050405020304" pitchFamily="18" charset="0"/>
              </a:rPr>
              <a:t>Wählen Sie eine der folgenden Aufgaben</a:t>
            </a:r>
          </a:p>
          <a:p>
            <a:pPr>
              <a:lnSpc>
                <a:spcPct val="150000"/>
              </a:lnSpc>
              <a:spcBef>
                <a:spcPts val="600"/>
              </a:spcBef>
            </a:pPr>
            <a:r>
              <a:rPr lang="de-DE" sz="1800" dirty="0">
                <a:latin typeface="Calibri" panose="020F0502020204030204" pitchFamily="34" charset="0"/>
                <a:ea typeface="Calibri" panose="020F0502020204030204" pitchFamily="34" charset="0"/>
                <a:cs typeface="Times New Roman" panose="02020603050405020304" pitchFamily="18" charset="0"/>
              </a:rPr>
              <a:t>Wählen Sie eine typische Kommunikationssituation aus Ihrem Arbeitsalltag und entwerfen Sie einige Leitlinien für die Kommunikation mit Patient*innen/Klient*innen, die nicht Ihre Sprache sprechen. </a:t>
            </a:r>
          </a:p>
          <a:p>
            <a:pPr marL="0" indent="0">
              <a:lnSpc>
                <a:spcPct val="150000"/>
              </a:lnSpc>
              <a:spcBef>
                <a:spcPts val="600"/>
              </a:spcBef>
              <a:buNone/>
            </a:pPr>
            <a:r>
              <a:rPr lang="de-DE" sz="1800" dirty="0">
                <a:latin typeface="Calibri" panose="020F0502020204030204" pitchFamily="34" charset="0"/>
                <a:ea typeface="Calibri" panose="020F0502020204030204" pitchFamily="34" charset="0"/>
                <a:cs typeface="Times New Roman" panose="02020603050405020304" pitchFamily="18" charset="0"/>
              </a:rPr>
              <a:t>ODER</a:t>
            </a:r>
          </a:p>
          <a:p>
            <a:pPr>
              <a:lnSpc>
                <a:spcPct val="150000"/>
              </a:lnSpc>
              <a:spcBef>
                <a:spcPts val="600"/>
              </a:spcBef>
            </a:pPr>
            <a:r>
              <a:rPr lang="de-DE" sz="1800" dirty="0">
                <a:latin typeface="Calibri" panose="020F0502020204030204" pitchFamily="34" charset="0"/>
                <a:ea typeface="Calibri" panose="020F0502020204030204" pitchFamily="34" charset="0"/>
                <a:cs typeface="Times New Roman" panose="02020603050405020304" pitchFamily="18" charset="0"/>
              </a:rPr>
              <a:t>Erstellen Sie einen Entwurf für einen Flyer über Ihre Dienstleistung für eine nicht muttersprachliche Zielgruppe in einfacher Sprache.</a:t>
            </a:r>
          </a:p>
          <a:p>
            <a:pPr marL="0" indent="0">
              <a:lnSpc>
                <a:spcPct val="150000"/>
              </a:lnSpc>
              <a:spcBef>
                <a:spcPts val="600"/>
              </a:spcBef>
              <a:buNone/>
            </a:pPr>
            <a:endParaRPr lang="de-DE" sz="1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Foliennummernplatzhalter 3">
            <a:extLst>
              <a:ext uri="{FF2B5EF4-FFF2-40B4-BE49-F238E27FC236}">
                <a16:creationId xmlns:a16="http://schemas.microsoft.com/office/drawing/2014/main" xmlns="" id="{D6D63141-8DD3-4EEB-B52A-41E0C346F52D}"/>
              </a:ext>
            </a:extLst>
          </p:cNvPr>
          <p:cNvSpPr>
            <a:spLocks noGrp="1"/>
          </p:cNvSpPr>
          <p:nvPr>
            <p:ph type="sldNum" sz="quarter" idx="12"/>
          </p:nvPr>
        </p:nvSpPr>
        <p:spPr/>
        <p:txBody>
          <a:bodyPr/>
          <a:lstStyle/>
          <a:p>
            <a:fld id="{C014DD1E-5D91-48A3-AD6D-45FBA980D106}" type="slidenum">
              <a:rPr lang="en-GB" smtClean="0"/>
              <a:pPr/>
              <a:t>27</a:t>
            </a:fld>
            <a:endParaRPr lang="en-GB"/>
          </a:p>
        </p:txBody>
      </p:sp>
    </p:spTree>
    <p:extLst>
      <p:ext uri="{BB962C8B-B14F-4D97-AF65-F5344CB8AC3E}">
        <p14:creationId xmlns:p14="http://schemas.microsoft.com/office/powerpoint/2010/main" val="242780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BC46CD03-D076-40A3-9AA4-2B7BB288B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7" y="0"/>
            <a:ext cx="12188824"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xmlns="" id="{E969A690-6119-4F37-BDA8-07029E616AFE}"/>
              </a:ext>
            </a:extLst>
          </p:cNvPr>
          <p:cNvSpPr>
            <a:spLocks noGrp="1"/>
          </p:cNvSpPr>
          <p:nvPr>
            <p:ph type="title"/>
          </p:nvPr>
        </p:nvSpPr>
        <p:spPr>
          <a:xfrm>
            <a:off x="1371242" y="685800"/>
            <a:ext cx="9598700" cy="1485900"/>
          </a:xfrm>
        </p:spPr>
        <p:txBody>
          <a:bodyPr>
            <a:normAutofit/>
          </a:bodyPr>
          <a:lstStyle/>
          <a:p>
            <a:r>
              <a:rPr lang="de-DE" dirty="0"/>
              <a:t>Fallbeispiel: Asklepios Klinikum Göttingen</a:t>
            </a:r>
          </a:p>
        </p:txBody>
      </p:sp>
      <p:sp>
        <p:nvSpPr>
          <p:cNvPr id="13" name="Rectangle 12">
            <a:extLst>
              <a:ext uri="{FF2B5EF4-FFF2-40B4-BE49-F238E27FC236}">
                <a16:creationId xmlns:a16="http://schemas.microsoft.com/office/drawing/2014/main" xmlns="" id="{88D28697-83F7-4C09-A9B2-6CAA588556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liennummernplatzhalter 3">
            <a:extLst>
              <a:ext uri="{FF2B5EF4-FFF2-40B4-BE49-F238E27FC236}">
                <a16:creationId xmlns:a16="http://schemas.microsoft.com/office/drawing/2014/main" xmlns="" id="{48BE726F-ED35-463B-9295-14CBA34643F2}"/>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28</a:t>
            </a:fld>
            <a:endParaRPr lang="en-GB"/>
          </a:p>
        </p:txBody>
      </p:sp>
      <p:graphicFrame>
        <p:nvGraphicFramePr>
          <p:cNvPr id="6" name="Inhaltsplatzhalter 5">
            <a:extLst>
              <a:ext uri="{FF2B5EF4-FFF2-40B4-BE49-F238E27FC236}">
                <a16:creationId xmlns:a16="http://schemas.microsoft.com/office/drawing/2014/main" xmlns="" id="{851C7323-A8AE-428D-8452-3B6B24463503}"/>
              </a:ext>
            </a:extLst>
          </p:cNvPr>
          <p:cNvGraphicFramePr>
            <a:graphicFrameLocks noGrp="1"/>
          </p:cNvGraphicFramePr>
          <p:nvPr>
            <p:ph idx="1"/>
            <p:extLst>
              <p:ext uri="{D42A27DB-BD31-4B8C-83A1-F6EECF244321}">
                <p14:modId xmlns:p14="http://schemas.microsoft.com/office/powerpoint/2010/main" val="2189564880"/>
              </p:ext>
            </p:extLst>
          </p:nvPr>
        </p:nvGraphicFramePr>
        <p:xfrm>
          <a:off x="1053852" y="1700808"/>
          <a:ext cx="9916090" cy="4166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644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FC45A-6B58-4901-B752-A46D1BBDE75F}"/>
              </a:ext>
            </a:extLst>
          </p:cNvPr>
          <p:cNvSpPr>
            <a:spLocks noGrp="1"/>
          </p:cNvSpPr>
          <p:nvPr>
            <p:ph type="title"/>
          </p:nvPr>
        </p:nvSpPr>
        <p:spPr/>
        <p:txBody>
          <a:bodyPr/>
          <a:lstStyle/>
          <a:p>
            <a:r>
              <a:rPr lang="en-GB" dirty="0" err="1"/>
              <a:t>Zusammenfassung</a:t>
            </a:r>
            <a:r>
              <a:rPr lang="en-GB" dirty="0"/>
              <a:t>/</a:t>
            </a:r>
            <a:r>
              <a:rPr lang="en-GB" dirty="0" err="1"/>
              <a:t>Merksätze</a:t>
            </a:r>
            <a:endParaRPr lang="en-GB" dirty="0"/>
          </a:p>
        </p:txBody>
      </p:sp>
      <p:sp>
        <p:nvSpPr>
          <p:cNvPr id="3" name="Content Placeholder 2">
            <a:extLst>
              <a:ext uri="{FF2B5EF4-FFF2-40B4-BE49-F238E27FC236}">
                <a16:creationId xmlns:a16="http://schemas.microsoft.com/office/drawing/2014/main" xmlns="" id="{594D7A09-E647-42C3-B348-1F443B76D985}"/>
              </a:ext>
            </a:extLst>
          </p:cNvPr>
          <p:cNvSpPr>
            <a:spLocks noGrp="1"/>
          </p:cNvSpPr>
          <p:nvPr>
            <p:ph idx="1"/>
          </p:nvPr>
        </p:nvSpPr>
        <p:spPr>
          <a:xfrm>
            <a:off x="1371242" y="1772816"/>
            <a:ext cx="10051761" cy="4464496"/>
          </a:xfrm>
        </p:spPr>
        <p:txBody>
          <a:bodyPr>
            <a:normAutofit fontScale="92500" lnSpcReduction="20000"/>
          </a:bodyPr>
          <a:lstStyle/>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Es gibt viele Möglichkeiten und Instrumente, um Kommunikationsbarrieren mit Ihren Patient*innen oder Klient*innen zu überbrücken. </a:t>
            </a:r>
          </a:p>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Der wichtigste Aspekt ist, eine gute und vertrauensvolle Beziehung aufzubauen. </a:t>
            </a:r>
          </a:p>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Dies kann auch mit nonverbalen Mitteln erreicht werden. </a:t>
            </a:r>
          </a:p>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Spezifische Situationen erfordern spezifische Mittel, um die sprachliche Kommunikation zu unterstützen. </a:t>
            </a:r>
          </a:p>
          <a:p>
            <a:pPr>
              <a:buFont typeface="Wingdings" panose="05000000000000000000" pitchFamily="2" charset="2"/>
              <a:buChar char="§"/>
            </a:pPr>
            <a:r>
              <a:rPr lang="de-DE" sz="2800" i="1" dirty="0">
                <a:latin typeface="Calibri" panose="020F0502020204030204" pitchFamily="34" charset="0"/>
                <a:ea typeface="Calibri" panose="020F0502020204030204" pitchFamily="34" charset="0"/>
                <a:cs typeface="Times New Roman" panose="02020603050405020304" pitchFamily="18" charset="0"/>
              </a:rPr>
              <a:t>Berücksichtigen Sie immer die spezifischen Anforderungen der jeweiligen Situation, um das geeignete Mittel für die Kommunikation mit Ihren Kund*innen/Patient*innen zu wählen.</a:t>
            </a:r>
          </a:p>
          <a:p>
            <a:pPr marL="0" indent="0">
              <a:lnSpc>
                <a:spcPts val="1500"/>
              </a:lnSpc>
              <a:spcBef>
                <a:spcPts val="600"/>
              </a:spcBef>
              <a:spcAft>
                <a:spcPts val="600"/>
              </a:spcAft>
              <a:buNone/>
            </a:pPr>
            <a:r>
              <a:rPr lang="de-DE" sz="1800" i="1"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ts val="1500"/>
              </a:lnSpc>
              <a:spcBef>
                <a:spcPts val="600"/>
              </a:spcBef>
              <a:spcAft>
                <a:spcPts val="600"/>
              </a:spcAft>
              <a:buNone/>
            </a:pPr>
            <a:endParaRPr lang="de-DE" sz="1800" i="1"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004EC637-6CF2-4C9D-9D30-156FAE7DBC6E}"/>
              </a:ext>
            </a:extLst>
          </p:cNvPr>
          <p:cNvSpPr>
            <a:spLocks noGrp="1"/>
          </p:cNvSpPr>
          <p:nvPr>
            <p:ph type="sldNum" sz="quarter" idx="12"/>
          </p:nvPr>
        </p:nvSpPr>
        <p:spPr/>
        <p:txBody>
          <a:bodyPr/>
          <a:lstStyle/>
          <a:p>
            <a:fld id="{C014DD1E-5D91-48A3-AD6D-45FBA980D106}" type="slidenum">
              <a:rPr lang="en-GB" smtClean="0"/>
              <a:pPr/>
              <a:t>29</a:t>
            </a:fld>
            <a:endParaRPr lang="en-GB"/>
          </a:p>
        </p:txBody>
      </p:sp>
    </p:spTree>
    <p:extLst>
      <p:ext uri="{BB962C8B-B14F-4D97-AF65-F5344CB8AC3E}">
        <p14:creationId xmlns:p14="http://schemas.microsoft.com/office/powerpoint/2010/main" val="4128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30D82A00-D067-43A1-B150-DB58728B8F70}"/>
              </a:ext>
            </a:extLst>
          </p:cNvPr>
          <p:cNvSpPr>
            <a:spLocks noGrp="1"/>
          </p:cNvSpPr>
          <p:nvPr>
            <p:ph type="title"/>
          </p:nvPr>
        </p:nvSpPr>
        <p:spPr/>
        <p:txBody>
          <a:bodyPr/>
          <a:lstStyle/>
          <a:p>
            <a:pPr algn="ctr"/>
            <a:r>
              <a:rPr lang="de-DE" dirty="0"/>
              <a:t>Treffen Sie Eva und Ben</a:t>
            </a:r>
          </a:p>
        </p:txBody>
      </p:sp>
      <p:sp>
        <p:nvSpPr>
          <p:cNvPr id="4" name="Inhaltsplatzhalter 3">
            <a:extLst>
              <a:ext uri="{FF2B5EF4-FFF2-40B4-BE49-F238E27FC236}">
                <a16:creationId xmlns:a16="http://schemas.microsoft.com/office/drawing/2014/main" xmlns="" id="{2FE9B9B4-9961-4EE1-9EAB-8709FF267700}"/>
              </a:ext>
            </a:extLst>
          </p:cNvPr>
          <p:cNvSpPr>
            <a:spLocks noGrp="1"/>
          </p:cNvSpPr>
          <p:nvPr>
            <p:ph sz="half" idx="2"/>
          </p:nvPr>
        </p:nvSpPr>
        <p:spPr>
          <a:xfrm>
            <a:off x="1477660" y="2564904"/>
            <a:ext cx="4442827" cy="2702626"/>
          </a:xfrm>
        </p:spPr>
        <p:txBody>
          <a:bodyPr>
            <a:normAutofit/>
          </a:bodyPr>
          <a:lstStyle/>
          <a:p>
            <a:pPr marL="0" indent="0" algn="ctr">
              <a:buNone/>
            </a:pPr>
            <a:r>
              <a:rPr lang="de-DE" sz="2800" dirty="0"/>
              <a:t>Welche Kommunikationsbarrieren werden in dem Film angesprochen?</a:t>
            </a:r>
          </a:p>
          <a:p>
            <a:pPr marL="0" indent="0" algn="ctr">
              <a:buNone/>
            </a:pPr>
            <a:r>
              <a:rPr lang="de-DE" sz="2800" dirty="0"/>
              <a:t>Welche Ähnlichkeiten sehen Sie zu ihrem Arbeitsalltag?</a:t>
            </a:r>
          </a:p>
        </p:txBody>
      </p:sp>
      <p:sp>
        <p:nvSpPr>
          <p:cNvPr id="7" name="Textplatzhalter 6">
            <a:extLst>
              <a:ext uri="{FF2B5EF4-FFF2-40B4-BE49-F238E27FC236}">
                <a16:creationId xmlns:a16="http://schemas.microsoft.com/office/drawing/2014/main" xmlns="" id="{408370C3-9D9B-48B5-B3B3-CCE83288700D}"/>
              </a:ext>
            </a:extLst>
          </p:cNvPr>
          <p:cNvSpPr>
            <a:spLocks noGrp="1"/>
          </p:cNvSpPr>
          <p:nvPr>
            <p:ph type="body" sz="quarter" idx="3"/>
          </p:nvPr>
        </p:nvSpPr>
        <p:spPr/>
        <p:txBody>
          <a:bodyPr/>
          <a:lstStyle/>
          <a:p>
            <a:endParaRPr lang="de-DE"/>
          </a:p>
        </p:txBody>
      </p:sp>
      <p:sp>
        <p:nvSpPr>
          <p:cNvPr id="8" name="Inhaltsplatzhalter 7">
            <a:extLst>
              <a:ext uri="{FF2B5EF4-FFF2-40B4-BE49-F238E27FC236}">
                <a16:creationId xmlns:a16="http://schemas.microsoft.com/office/drawing/2014/main" xmlns="" id="{63DAAA74-38BA-4DF6-9023-1DC81475DB88}"/>
              </a:ext>
            </a:extLst>
          </p:cNvPr>
          <p:cNvSpPr>
            <a:spLocks noGrp="1"/>
          </p:cNvSpPr>
          <p:nvPr>
            <p:ph sz="quarter" idx="4"/>
          </p:nvPr>
        </p:nvSpPr>
        <p:spPr/>
        <p:txBody>
          <a:bodyPr>
            <a:normAutofit lnSpcReduction="10000"/>
          </a:bodyPr>
          <a:lstStyle/>
          <a:p>
            <a:r>
              <a:rPr lang="de-DE" sz="2000" dirty="0"/>
              <a:t>https://youtu.be/OBJ8m4fu1Uc</a:t>
            </a:r>
          </a:p>
          <a:p>
            <a:endParaRPr lang="de-DE" dirty="0"/>
          </a:p>
          <a:p>
            <a:endParaRPr lang="de-DE" dirty="0"/>
          </a:p>
          <a:p>
            <a:endParaRPr lang="de-DE" dirty="0"/>
          </a:p>
          <a:p>
            <a:endParaRPr lang="de-DE" sz="2000" dirty="0"/>
          </a:p>
          <a:p>
            <a:pPr marL="0" indent="0">
              <a:buNone/>
            </a:pPr>
            <a:r>
              <a:rPr lang="de-DE" sz="2000" dirty="0"/>
              <a:t>https://youtu.be/OBJ8m4fu1Uc</a:t>
            </a:r>
          </a:p>
          <a:p>
            <a:endParaRPr lang="de-DE" dirty="0"/>
          </a:p>
        </p:txBody>
      </p:sp>
      <p:sp>
        <p:nvSpPr>
          <p:cNvPr id="2" name="Slide Number Placeholder 1"/>
          <p:cNvSpPr>
            <a:spLocks noGrp="1"/>
          </p:cNvSpPr>
          <p:nvPr>
            <p:ph type="sldNum" sz="quarter" idx="12"/>
          </p:nvPr>
        </p:nvSpPr>
        <p:spPr/>
        <p:txBody>
          <a:bodyPr/>
          <a:lstStyle/>
          <a:p>
            <a:fld id="{C014DD1E-5D91-48A3-AD6D-45FBA980D106}" type="slidenum">
              <a:rPr lang="en-GB" smtClean="0"/>
              <a:pPr/>
              <a:t>3</a:t>
            </a:fld>
            <a:endParaRPr lang="en-GB" dirty="0"/>
          </a:p>
        </p:txBody>
      </p:sp>
      <p:pic>
        <p:nvPicPr>
          <p:cNvPr id="5" name="Onlinemedien 4" title="iCare German">
            <a:hlinkClick r:id="" action="ppaction://media"/>
            <a:extLst>
              <a:ext uri="{FF2B5EF4-FFF2-40B4-BE49-F238E27FC236}">
                <a16:creationId xmlns:a16="http://schemas.microsoft.com/office/drawing/2014/main" xmlns="" id="{F371EEF1-4662-4085-92E3-97DB745F9C62}"/>
              </a:ext>
            </a:extLst>
          </p:cNvPr>
          <p:cNvPicPr>
            <a:picLocks noRot="1" noChangeAspect="1"/>
          </p:cNvPicPr>
          <p:nvPr>
            <a:videoFile r:link="rId1"/>
          </p:nvPr>
        </p:nvPicPr>
        <p:blipFill>
          <a:blip r:embed="rId3"/>
          <a:stretch>
            <a:fillRect/>
          </a:stretch>
        </p:blipFill>
        <p:spPr>
          <a:xfrm>
            <a:off x="6374756" y="2219169"/>
            <a:ext cx="5184576" cy="2929285"/>
          </a:xfrm>
          <a:prstGeom prst="rect">
            <a:avLst/>
          </a:prstGeom>
        </p:spPr>
      </p:pic>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4C4D36A4-C398-4C57-AEC5-6912937529D7}"/>
              </a:ext>
            </a:extLst>
          </p:cNvPr>
          <p:cNvSpPr>
            <a:spLocks noGrp="1"/>
          </p:cNvSpPr>
          <p:nvPr>
            <p:ph type="title"/>
          </p:nvPr>
        </p:nvSpPr>
        <p:spPr>
          <a:xfrm>
            <a:off x="1" y="1222953"/>
            <a:ext cx="12188824" cy="2885338"/>
          </a:xfrm>
        </p:spPr>
        <p:txBody>
          <a:bodyPr>
            <a:normAutofit/>
          </a:bodyPr>
          <a:lstStyle/>
          <a:p>
            <a:pPr algn="ctr"/>
            <a:r>
              <a:rPr lang="de-DE" sz="5400" dirty="0"/>
              <a:t>interkulturelle Konflikte Lösen</a:t>
            </a:r>
          </a:p>
        </p:txBody>
      </p:sp>
      <p:sp>
        <p:nvSpPr>
          <p:cNvPr id="4" name="Foliennummernplatzhalter 3">
            <a:extLst>
              <a:ext uri="{FF2B5EF4-FFF2-40B4-BE49-F238E27FC236}">
                <a16:creationId xmlns:a16="http://schemas.microsoft.com/office/drawing/2014/main" xmlns="" id="{7D175E41-3FA5-4DCD-8DF5-0803A769D851}"/>
              </a:ext>
            </a:extLst>
          </p:cNvPr>
          <p:cNvSpPr>
            <a:spLocks noGrp="1"/>
          </p:cNvSpPr>
          <p:nvPr>
            <p:ph type="sldNum" sz="quarter" idx="12"/>
          </p:nvPr>
        </p:nvSpPr>
        <p:spPr/>
        <p:txBody>
          <a:bodyPr/>
          <a:lstStyle/>
          <a:p>
            <a:fld id="{C014DD1E-5D91-48A3-AD6D-45FBA980D106}" type="slidenum">
              <a:rPr lang="en-GB" smtClean="0">
                <a:solidFill>
                  <a:srgbClr val="004680"/>
                </a:solidFill>
              </a:rPr>
              <a:pPr/>
              <a:t>30</a:t>
            </a:fld>
            <a:endParaRPr lang="en-GB">
              <a:solidFill>
                <a:srgbClr val="004680"/>
              </a:solidFill>
            </a:endParaRPr>
          </a:p>
        </p:txBody>
      </p:sp>
    </p:spTree>
    <p:extLst>
      <p:ext uri="{BB962C8B-B14F-4D97-AF65-F5344CB8AC3E}">
        <p14:creationId xmlns:p14="http://schemas.microsoft.com/office/powerpoint/2010/main" val="42809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E056E399-3AA2-4158-8BC2-C2558B2AF1B0}"/>
              </a:ext>
            </a:extLst>
          </p:cNvPr>
          <p:cNvSpPr>
            <a:spLocks noGrp="1"/>
          </p:cNvSpPr>
          <p:nvPr>
            <p:ph type="title"/>
          </p:nvPr>
        </p:nvSpPr>
        <p:spPr/>
        <p:txBody>
          <a:bodyPr/>
          <a:lstStyle/>
          <a:p>
            <a:r>
              <a:rPr lang="de-DE" dirty="0"/>
              <a:t>Lösen interkultureller Konflikte: Der Umgang mit dem Kulturschock</a:t>
            </a:r>
          </a:p>
        </p:txBody>
      </p:sp>
      <p:sp>
        <p:nvSpPr>
          <p:cNvPr id="6" name="Inhaltsplatzhalter 5">
            <a:extLst>
              <a:ext uri="{FF2B5EF4-FFF2-40B4-BE49-F238E27FC236}">
                <a16:creationId xmlns:a16="http://schemas.microsoft.com/office/drawing/2014/main" xmlns="" id="{16D6C679-F1A2-4317-BA63-8A467C35DA62}"/>
              </a:ext>
            </a:extLst>
          </p:cNvPr>
          <p:cNvSpPr>
            <a:spLocks noGrp="1"/>
          </p:cNvSpPr>
          <p:nvPr>
            <p:ph idx="1"/>
          </p:nvPr>
        </p:nvSpPr>
        <p:spPr/>
        <p:txBody>
          <a:bodyPr/>
          <a:lstStyle/>
          <a:p>
            <a:r>
              <a:rPr lang="de-DE" sz="1800" dirty="0">
                <a:ea typeface="Noto Sans"/>
                <a:cs typeface="Times New Roman" panose="02020603050405020304" pitchFamily="18" charset="0"/>
              </a:rPr>
              <a:t>Es kann mitunter vorkommen, dass wir von einer Haltung schockiert sind, die auf einer anderen kulturellen Orientierung beruht, die wir vielleicht nicht teilen.  Dies kann zu Konflikten führen, die schwer zu bewältigen sind. </a:t>
            </a:r>
          </a:p>
          <a:p>
            <a:r>
              <a:rPr lang="de-DE" sz="1800" dirty="0">
                <a:ea typeface="Noto Sans"/>
                <a:cs typeface="Times New Roman" panose="02020603050405020304" pitchFamily="18" charset="0"/>
              </a:rPr>
              <a:t>Margalit Cohen-</a:t>
            </a:r>
            <a:r>
              <a:rPr lang="de-DE" sz="1800" dirty="0" err="1">
                <a:ea typeface="Noto Sans"/>
                <a:cs typeface="Times New Roman" panose="02020603050405020304" pitchFamily="18" charset="0"/>
              </a:rPr>
              <a:t>Emerique</a:t>
            </a:r>
            <a:r>
              <a:rPr lang="de-DE" sz="1800" dirty="0">
                <a:ea typeface="Noto Sans"/>
                <a:cs typeface="Times New Roman" panose="02020603050405020304" pitchFamily="18" charset="0"/>
              </a:rPr>
              <a:t> hat eine Diagnosemethode für kritische Ereignisse entwickelt, die bei den Beteiligten das Gefühl eines Kulturschocks hervorrufen. </a:t>
            </a:r>
          </a:p>
          <a:p>
            <a:r>
              <a:rPr lang="de-DE" sz="1800" dirty="0">
                <a:ea typeface="Noto Sans"/>
                <a:cs typeface="Times New Roman" panose="02020603050405020304" pitchFamily="18" charset="0"/>
              </a:rPr>
              <a:t>Cohen-</a:t>
            </a:r>
            <a:r>
              <a:rPr lang="de-DE" sz="1800" dirty="0" err="1">
                <a:ea typeface="Noto Sans"/>
                <a:cs typeface="Times New Roman" panose="02020603050405020304" pitchFamily="18" charset="0"/>
              </a:rPr>
              <a:t>Emerique</a:t>
            </a:r>
            <a:r>
              <a:rPr lang="de-DE" sz="1800" dirty="0">
                <a:ea typeface="Noto Sans"/>
                <a:cs typeface="Times New Roman" panose="02020603050405020304" pitchFamily="18" charset="0"/>
              </a:rPr>
              <a:t> definiert einen Kulturschock als die emotionale und intellektuelle Erfahrung, die sich einstellt, wenn wir mit etwas in Kontakt kommen, das uns fremd ist. </a:t>
            </a:r>
          </a:p>
          <a:p>
            <a:r>
              <a:rPr lang="de-DE" sz="1800" dirty="0">
                <a:ea typeface="Noto Sans"/>
                <a:cs typeface="Times New Roman" panose="02020603050405020304" pitchFamily="18" charset="0"/>
              </a:rPr>
              <a:t>Dies ruft Emotionen wie Unverständnis, Angst und Überraschung hervor. Wenn dieser Kulturschock nicht erkannt und verarbeitet wird, kann er zu Abwehrreaktionen führen. </a:t>
            </a:r>
            <a:endParaRPr lang="de-DE" dirty="0"/>
          </a:p>
        </p:txBody>
      </p:sp>
      <p:sp>
        <p:nvSpPr>
          <p:cNvPr id="4" name="Foliennummernplatzhalter 3">
            <a:extLst>
              <a:ext uri="{FF2B5EF4-FFF2-40B4-BE49-F238E27FC236}">
                <a16:creationId xmlns:a16="http://schemas.microsoft.com/office/drawing/2014/main" xmlns="" id="{C05E13B9-F3E9-4C8E-B7E9-5690A6C17BFA}"/>
              </a:ext>
            </a:extLst>
          </p:cNvPr>
          <p:cNvSpPr>
            <a:spLocks noGrp="1"/>
          </p:cNvSpPr>
          <p:nvPr>
            <p:ph type="sldNum" sz="quarter" idx="12"/>
          </p:nvPr>
        </p:nvSpPr>
        <p:spPr/>
        <p:txBody>
          <a:bodyPr/>
          <a:lstStyle/>
          <a:p>
            <a:fld id="{C014DD1E-5D91-48A3-AD6D-45FBA980D106}" type="slidenum">
              <a:rPr lang="en-GB" smtClean="0"/>
              <a:pPr/>
              <a:t>31</a:t>
            </a:fld>
            <a:endParaRPr lang="en-GB"/>
          </a:p>
        </p:txBody>
      </p:sp>
    </p:spTree>
    <p:extLst>
      <p:ext uri="{BB962C8B-B14F-4D97-AF65-F5344CB8AC3E}">
        <p14:creationId xmlns:p14="http://schemas.microsoft.com/office/powerpoint/2010/main" val="94698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8539B03-06A0-45D6-8E6A-12862A175E0D}"/>
              </a:ext>
            </a:extLst>
          </p:cNvPr>
          <p:cNvSpPr>
            <a:spLocks noGrp="1"/>
          </p:cNvSpPr>
          <p:nvPr>
            <p:ph type="title"/>
          </p:nvPr>
        </p:nvSpPr>
        <p:spPr/>
        <p:txBody>
          <a:bodyPr/>
          <a:lstStyle/>
          <a:p>
            <a:r>
              <a:rPr lang="de-DE" dirty="0"/>
              <a:t>Lösen interkultureller Konflikte: Der Umgang mit dem Kulturschock</a:t>
            </a:r>
          </a:p>
        </p:txBody>
      </p:sp>
      <p:sp>
        <p:nvSpPr>
          <p:cNvPr id="3" name="Inhaltsplatzhalter 2">
            <a:extLst>
              <a:ext uri="{FF2B5EF4-FFF2-40B4-BE49-F238E27FC236}">
                <a16:creationId xmlns:a16="http://schemas.microsoft.com/office/drawing/2014/main" xmlns="" id="{12FA164C-949E-4992-9286-F1C6F6550DFA}"/>
              </a:ext>
            </a:extLst>
          </p:cNvPr>
          <p:cNvSpPr>
            <a:spLocks noGrp="1"/>
          </p:cNvSpPr>
          <p:nvPr>
            <p:ph idx="1"/>
          </p:nvPr>
        </p:nvSpPr>
        <p:spPr>
          <a:xfrm>
            <a:off x="1371243" y="1988840"/>
            <a:ext cx="9598700" cy="3878560"/>
          </a:xfrm>
        </p:spPr>
        <p:txBody>
          <a:bodyPr>
            <a:normAutofit/>
          </a:bodyPr>
          <a:lstStyle/>
          <a:p>
            <a:pPr marL="0" indent="0">
              <a:lnSpc>
                <a:spcPts val="1500"/>
              </a:lnSpc>
              <a:spcBef>
                <a:spcPts val="600"/>
              </a:spcBef>
              <a:buNone/>
            </a:pPr>
            <a:endParaRPr lang="de-DE" sz="2100" dirty="0">
              <a:ea typeface="Calibri" panose="020F0502020204030204" pitchFamily="34" charset="0"/>
              <a:cs typeface="Times New Roman" panose="02020603050405020304" pitchFamily="18" charset="0"/>
            </a:endParaRPr>
          </a:p>
          <a:p>
            <a:pPr marL="0" indent="0">
              <a:buNone/>
            </a:pPr>
            <a:r>
              <a:rPr lang="de-DE" sz="1800" dirty="0" err="1">
                <a:ea typeface="Noto Sans"/>
                <a:cs typeface="Times New Roman" panose="02020603050405020304" pitchFamily="18" charset="0"/>
              </a:rPr>
              <a:t>Margalit</a:t>
            </a:r>
            <a:r>
              <a:rPr lang="de-DE" sz="1800" dirty="0">
                <a:ea typeface="Noto Sans"/>
                <a:cs typeface="Times New Roman" panose="02020603050405020304" pitchFamily="18" charset="0"/>
              </a:rPr>
              <a:t> Cohen-</a:t>
            </a:r>
            <a:r>
              <a:rPr lang="de-DE" sz="1800" dirty="0" err="1">
                <a:ea typeface="Noto Sans"/>
                <a:cs typeface="Times New Roman" panose="02020603050405020304" pitchFamily="18" charset="0"/>
              </a:rPr>
              <a:t>Emerique</a:t>
            </a:r>
            <a:r>
              <a:rPr lang="de-DE" sz="1800" dirty="0">
                <a:ea typeface="Noto Sans"/>
                <a:cs typeface="Times New Roman" panose="02020603050405020304" pitchFamily="18" charset="0"/>
              </a:rPr>
              <a:t> (1999) beschreibt drei Schritte, die helfen können, einen Kulturschock zu überwinden:</a:t>
            </a:r>
          </a:p>
          <a:p>
            <a:pPr>
              <a:buFont typeface="+mj-lt"/>
              <a:buAutoNum type="arabicPeriod"/>
            </a:pPr>
            <a:r>
              <a:rPr lang="de-DE" sz="1800" b="1" dirty="0">
                <a:ea typeface="Noto Sans"/>
                <a:cs typeface="Times New Roman" panose="02020603050405020304" pitchFamily="18" charset="0"/>
              </a:rPr>
              <a:t>Dezentrierung</a:t>
            </a:r>
            <a:r>
              <a:rPr lang="de-DE" sz="1800" dirty="0">
                <a:ea typeface="Noto Sans"/>
                <a:cs typeface="Times New Roman" panose="02020603050405020304" pitchFamily="18" charset="0"/>
              </a:rPr>
              <a:t>:  Klären Sie den Schock zunächst auf der emotionalen Ebene. Was fühlen Sie? Was genau löst diese Gefühle aus?</a:t>
            </a:r>
          </a:p>
          <a:p>
            <a:pPr>
              <a:buFont typeface="+mj-lt"/>
              <a:buAutoNum type="arabicPeriod"/>
            </a:pPr>
            <a:r>
              <a:rPr lang="de-DE" sz="1800" b="1" dirty="0">
                <a:ea typeface="Noto Sans"/>
                <a:cs typeface="Times New Roman" panose="02020603050405020304" pitchFamily="18" charset="0"/>
              </a:rPr>
              <a:t>Sich in das Bezugssystem der anderen Person hineinversetzen: </a:t>
            </a:r>
            <a:r>
              <a:rPr lang="de-DE" sz="1800" dirty="0">
                <a:ea typeface="Noto Sans"/>
                <a:cs typeface="Times New Roman" panose="02020603050405020304" pitchFamily="18" charset="0"/>
              </a:rPr>
              <a:t>Der nächste Schritt besteht darin, den Einstellungen des/der anderen eine Bedeutung zu geben, indem man seine/ihre unterschiedlichen kulturellen Zugehörigkeiten erkundet.</a:t>
            </a:r>
          </a:p>
          <a:p>
            <a:pPr>
              <a:buFont typeface="+mj-lt"/>
              <a:buAutoNum type="arabicPeriod"/>
            </a:pPr>
            <a:r>
              <a:rPr lang="de-DE" sz="1800" b="1" dirty="0">
                <a:ea typeface="Noto Sans"/>
                <a:cs typeface="Times New Roman" panose="02020603050405020304" pitchFamily="18" charset="0"/>
              </a:rPr>
              <a:t>Aushandeln</a:t>
            </a:r>
            <a:r>
              <a:rPr lang="de-DE" sz="1800" dirty="0">
                <a:ea typeface="Noto Sans"/>
                <a:cs typeface="Times New Roman" panose="02020603050405020304" pitchFamily="18" charset="0"/>
              </a:rPr>
              <a:t>: Verhandeln bedeutet weder gegenseitige Unterwerfung noch passiven Widerstand des Gegenübers. Es handelt sich um eine echte Begegnung. Hier geht es darum, eine neue Norm, ein gemeinsames Feld oder einen "dritten Raum" zu finden, in dem jede/r die eigene Identität bewahrt und gleichzeitig die Perspektive des Gegenübers versteht.</a:t>
            </a:r>
          </a:p>
          <a:p>
            <a:pPr marL="473317" indent="-400050">
              <a:lnSpc>
                <a:spcPts val="1500"/>
              </a:lnSpc>
              <a:spcBef>
                <a:spcPts val="600"/>
              </a:spcBef>
              <a:buFont typeface="+mj-lt"/>
              <a:buAutoNum type="arabicParenR"/>
            </a:pPr>
            <a:endParaRPr lang="de-DE" sz="2100" dirty="0">
              <a:effectLst/>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romanUcPeriod"/>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a:extLst>
              <a:ext uri="{FF2B5EF4-FFF2-40B4-BE49-F238E27FC236}">
                <a16:creationId xmlns:a16="http://schemas.microsoft.com/office/drawing/2014/main" xmlns="" id="{660EC6CF-39A3-4E01-9461-5798E38FA9B1}"/>
              </a:ext>
            </a:extLst>
          </p:cNvPr>
          <p:cNvSpPr>
            <a:spLocks noGrp="1"/>
          </p:cNvSpPr>
          <p:nvPr>
            <p:ph type="sldNum" sz="quarter" idx="12"/>
          </p:nvPr>
        </p:nvSpPr>
        <p:spPr/>
        <p:txBody>
          <a:bodyPr/>
          <a:lstStyle/>
          <a:p>
            <a:fld id="{C014DD1E-5D91-48A3-AD6D-45FBA980D106}" type="slidenum">
              <a:rPr lang="en-GB" smtClean="0"/>
              <a:pPr/>
              <a:t>32</a:t>
            </a:fld>
            <a:endParaRPr lang="en-GB"/>
          </a:p>
        </p:txBody>
      </p:sp>
    </p:spTree>
    <p:extLst>
      <p:ext uri="{BB962C8B-B14F-4D97-AF65-F5344CB8AC3E}">
        <p14:creationId xmlns:p14="http://schemas.microsoft.com/office/powerpoint/2010/main" val="13942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2F3444B-F593-496F-8987-A71A14006374}"/>
              </a:ext>
            </a:extLst>
          </p:cNvPr>
          <p:cNvSpPr>
            <a:spLocks noGrp="1"/>
          </p:cNvSpPr>
          <p:nvPr>
            <p:ph type="title"/>
          </p:nvPr>
        </p:nvSpPr>
        <p:spPr>
          <a:xfrm>
            <a:off x="1197868" y="1033389"/>
            <a:ext cx="10339793" cy="955451"/>
          </a:xfrm>
        </p:spPr>
        <p:txBody>
          <a:bodyPr/>
          <a:lstStyle/>
          <a:p>
            <a:r>
              <a:rPr lang="de-DE" dirty="0"/>
              <a:t>Beispiele für kritische Vorfälle/Kulturschocks</a:t>
            </a:r>
          </a:p>
        </p:txBody>
      </p:sp>
      <p:pic>
        <p:nvPicPr>
          <p:cNvPr id="5" name="Inhaltsplatzhalter 4">
            <a:extLst>
              <a:ext uri="{FF2B5EF4-FFF2-40B4-BE49-F238E27FC236}">
                <a16:creationId xmlns:a16="http://schemas.microsoft.com/office/drawing/2014/main" xmlns="" id="{9DFD30CA-3942-42D9-88C8-9D6CE362B445}"/>
              </a:ext>
            </a:extLst>
          </p:cNvPr>
          <p:cNvPicPr>
            <a:picLocks noGrp="1" noChangeAspect="1"/>
          </p:cNvPicPr>
          <p:nvPr>
            <p:ph sz="half" idx="2"/>
          </p:nvPr>
        </p:nvPicPr>
        <p:blipFill>
          <a:blip r:embed="rId2"/>
          <a:stretch>
            <a:fillRect/>
          </a:stretch>
        </p:blipFill>
        <p:spPr>
          <a:xfrm>
            <a:off x="1867672" y="2784247"/>
            <a:ext cx="3775513" cy="2562225"/>
          </a:xfrm>
          <a:prstGeom prst="rect">
            <a:avLst/>
          </a:prstGeom>
        </p:spPr>
      </p:pic>
      <p:sp>
        <p:nvSpPr>
          <p:cNvPr id="8" name="Inhaltsplatzhalter 7">
            <a:extLst>
              <a:ext uri="{FF2B5EF4-FFF2-40B4-BE49-F238E27FC236}">
                <a16:creationId xmlns:a16="http://schemas.microsoft.com/office/drawing/2014/main" xmlns="" id="{1379C490-A4E1-4EFC-BB94-6F0FC79D0C4F}"/>
              </a:ext>
            </a:extLst>
          </p:cNvPr>
          <p:cNvSpPr>
            <a:spLocks noGrp="1"/>
          </p:cNvSpPr>
          <p:nvPr>
            <p:ph sz="quarter" idx="4"/>
          </p:nvPr>
        </p:nvSpPr>
        <p:spPr/>
        <p:txBody>
          <a:bodyPr/>
          <a:lstStyle/>
          <a:p>
            <a:pPr marL="0" indent="0">
              <a:buNone/>
            </a:pPr>
            <a:r>
              <a:rPr lang="de-DE" dirty="0"/>
              <a:t>Überlegen Sie, ob Sie ein eigenes Beispiel für einen Kulturschock finden können und gehen sie dieses anhand der beschriebenen Schritte durch!</a:t>
            </a:r>
          </a:p>
        </p:txBody>
      </p:sp>
      <p:sp>
        <p:nvSpPr>
          <p:cNvPr id="4" name="Foliennummernplatzhalter 3">
            <a:extLst>
              <a:ext uri="{FF2B5EF4-FFF2-40B4-BE49-F238E27FC236}">
                <a16:creationId xmlns:a16="http://schemas.microsoft.com/office/drawing/2014/main" xmlns="" id="{37414279-899B-4141-B6A4-C89C2AF0D9EA}"/>
              </a:ext>
            </a:extLst>
          </p:cNvPr>
          <p:cNvSpPr>
            <a:spLocks noGrp="1"/>
          </p:cNvSpPr>
          <p:nvPr>
            <p:ph type="sldNum" sz="quarter" idx="12"/>
          </p:nvPr>
        </p:nvSpPr>
        <p:spPr/>
        <p:txBody>
          <a:bodyPr/>
          <a:lstStyle/>
          <a:p>
            <a:fld id="{C014DD1E-5D91-48A3-AD6D-45FBA980D106}" type="slidenum">
              <a:rPr lang="en-GB" smtClean="0"/>
              <a:pPr/>
              <a:t>33</a:t>
            </a:fld>
            <a:endParaRPr lang="en-GB"/>
          </a:p>
        </p:txBody>
      </p:sp>
    </p:spTree>
    <p:extLst>
      <p:ext uri="{BB962C8B-B14F-4D97-AF65-F5344CB8AC3E}">
        <p14:creationId xmlns:p14="http://schemas.microsoft.com/office/powerpoint/2010/main" val="47766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CF3A79E-7D1C-4922-BAF3-1F22572C9B9E}"/>
              </a:ext>
            </a:extLst>
          </p:cNvPr>
          <p:cNvSpPr>
            <a:spLocks noGrp="1"/>
          </p:cNvSpPr>
          <p:nvPr>
            <p:ph type="title"/>
          </p:nvPr>
        </p:nvSpPr>
        <p:spPr>
          <a:xfrm>
            <a:off x="1371243" y="685800"/>
            <a:ext cx="9598700" cy="870992"/>
          </a:xfrm>
        </p:spPr>
        <p:txBody>
          <a:bodyPr/>
          <a:lstStyle/>
          <a:p>
            <a:r>
              <a:rPr lang="de-DE" dirty="0"/>
              <a:t>Reflexion und Handlungsplan</a:t>
            </a:r>
          </a:p>
        </p:txBody>
      </p:sp>
      <p:sp>
        <p:nvSpPr>
          <p:cNvPr id="3" name="Inhaltsplatzhalter 2">
            <a:extLst>
              <a:ext uri="{FF2B5EF4-FFF2-40B4-BE49-F238E27FC236}">
                <a16:creationId xmlns:a16="http://schemas.microsoft.com/office/drawing/2014/main" xmlns="" id="{A2276DC8-BB4A-4C23-851C-F74A4F9927F6}"/>
              </a:ext>
            </a:extLst>
          </p:cNvPr>
          <p:cNvSpPr>
            <a:spLocks noGrp="1"/>
          </p:cNvSpPr>
          <p:nvPr>
            <p:ph idx="1"/>
          </p:nvPr>
        </p:nvSpPr>
        <p:spPr>
          <a:xfrm>
            <a:off x="1295062" y="1638300"/>
            <a:ext cx="9598700" cy="3581400"/>
          </a:xfrm>
        </p:spPr>
        <p:txBody>
          <a:bodyPr>
            <a:normAutofit fontScale="92500" lnSpcReduction="20000"/>
          </a:bodyPr>
          <a:lstStyle/>
          <a:p>
            <a:pPr marL="0" indent="0">
              <a:buNone/>
            </a:pPr>
            <a:endParaRPr lang="de-DE" dirty="0"/>
          </a:p>
          <a:p>
            <a:r>
              <a:rPr lang="de-DE" sz="2200" dirty="0"/>
              <a:t>Was habe ich über mich und meinen eigenen kulturellen Hintergrund gelernt?</a:t>
            </a:r>
          </a:p>
          <a:p>
            <a:endParaRPr lang="de-DE" sz="2200" dirty="0"/>
          </a:p>
          <a:p>
            <a:r>
              <a:rPr lang="de-DE" sz="2200" dirty="0"/>
              <a:t>Was habe ich über interkulturelle Kommunikation gelernt?</a:t>
            </a:r>
          </a:p>
          <a:p>
            <a:endParaRPr lang="de-DE" sz="2200" dirty="0"/>
          </a:p>
          <a:p>
            <a:r>
              <a:rPr lang="de-DE" sz="2200" dirty="0"/>
              <a:t>Was würde ich gerne noch wissen? </a:t>
            </a:r>
          </a:p>
          <a:p>
            <a:endParaRPr lang="de-DE" sz="2200" dirty="0"/>
          </a:p>
          <a:p>
            <a:r>
              <a:rPr lang="de-DE" sz="2200" dirty="0"/>
              <a:t>Welche Änderungen werde ich in meiner derzeitigen Praxis vornehmen, um sicherzustellen, dass alle kulturellen Aspekte für die Menschen, die ich betreue, berücksichtigt werden?</a:t>
            </a:r>
          </a:p>
        </p:txBody>
      </p:sp>
      <p:sp>
        <p:nvSpPr>
          <p:cNvPr id="4" name="Foliennummernplatzhalter 3">
            <a:extLst>
              <a:ext uri="{FF2B5EF4-FFF2-40B4-BE49-F238E27FC236}">
                <a16:creationId xmlns:a16="http://schemas.microsoft.com/office/drawing/2014/main" xmlns="" id="{70555B2F-9697-4908-AF16-6E9DF8E2DB6A}"/>
              </a:ext>
            </a:extLst>
          </p:cNvPr>
          <p:cNvSpPr>
            <a:spLocks noGrp="1"/>
          </p:cNvSpPr>
          <p:nvPr>
            <p:ph type="sldNum" sz="quarter" idx="12"/>
          </p:nvPr>
        </p:nvSpPr>
        <p:spPr/>
        <p:txBody>
          <a:bodyPr/>
          <a:lstStyle/>
          <a:p>
            <a:fld id="{C014DD1E-5D91-48A3-AD6D-45FBA980D106}" type="slidenum">
              <a:rPr lang="en-GB" smtClean="0"/>
              <a:pPr/>
              <a:t>34</a:t>
            </a:fld>
            <a:endParaRPr lang="en-GB"/>
          </a:p>
        </p:txBody>
      </p:sp>
    </p:spTree>
    <p:extLst>
      <p:ext uri="{BB962C8B-B14F-4D97-AF65-F5344CB8AC3E}">
        <p14:creationId xmlns:p14="http://schemas.microsoft.com/office/powerpoint/2010/main" val="21736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r>
              <a:rPr lang="de-DE" dirty="0">
                <a:solidFill>
                  <a:schemeClr val="tx1"/>
                </a:solidFill>
              </a:rPr>
              <a:t>Dieses Modul wurde als Teil des Erasmus+ KA2 Projektes                                             </a:t>
            </a:r>
            <a:r>
              <a:rPr lang="de-DE" b="1" dirty="0">
                <a:solidFill>
                  <a:schemeClr val="tx1"/>
                </a:solidFill>
              </a:rPr>
              <a:t>„INTERCULTURAL CARE IN THE SOCIAL AND HEALTHCARE SECTOR (I-CARE) </a:t>
            </a:r>
            <a:r>
              <a:rPr lang="de-DE" dirty="0">
                <a:solidFill>
                  <a:schemeClr val="tx1"/>
                </a:solidFill>
              </a:rPr>
              <a:t>entwickelt</a:t>
            </a:r>
            <a:r>
              <a:rPr lang="de-DE" b="1" dirty="0">
                <a:solidFill>
                  <a:schemeClr val="tx1"/>
                </a:solidFill>
              </a:rPr>
              <a:t> </a:t>
            </a:r>
            <a:r>
              <a:rPr lang="de-DE" dirty="0">
                <a:solidFill>
                  <a:schemeClr val="tx1"/>
                </a:solidFill>
              </a:rPr>
              <a:t>und durch die Unterstützung der Europäischen Kommission finanziert.</a:t>
            </a:r>
          </a:p>
          <a:p>
            <a:pPr marL="0" indent="0">
              <a:buNone/>
            </a:pPr>
            <a:endParaRPr lang="de-DE" dirty="0">
              <a:solidFill>
                <a:schemeClr val="tx1"/>
              </a:solidFill>
            </a:endParaRPr>
          </a:p>
          <a:p>
            <a:pPr marL="0" indent="0">
              <a:buNone/>
            </a:pPr>
            <a:endParaRPr lang="de-DE" dirty="0">
              <a:solidFill>
                <a:schemeClr val="tx1"/>
              </a:solidFill>
            </a:endParaRPr>
          </a:p>
          <a:p>
            <a:pPr marL="0" indent="0" algn="ctr">
              <a:buNone/>
            </a:pPr>
            <a:r>
              <a:rPr lang="de-DE" sz="1400" i="1" dirty="0">
                <a:solidFill>
                  <a:schemeClr val="tx1"/>
                </a:solidFill>
              </a:rPr>
              <a:t>Die Unterstützung der Europäischen Kommission für die Erstellung dieser Veröffentlichung stellt keine Billigung des Inhalts dar, der ausschließlich die Meinung der Autorinnen widerspiegelt, und die Kommission kann nicht für die Verwendung der darin enthaltenen Informationen verantwortlich gemacht werden.</a:t>
            </a:r>
          </a:p>
        </p:txBody>
      </p:sp>
      <p:sp>
        <p:nvSpPr>
          <p:cNvPr id="4" name="Foliennummernplatzhalter 3"/>
          <p:cNvSpPr>
            <a:spLocks noGrp="1"/>
          </p:cNvSpPr>
          <p:nvPr>
            <p:ph type="sldNum" sz="quarter" idx="12"/>
          </p:nvPr>
        </p:nvSpPr>
        <p:spPr/>
        <p:txBody>
          <a:bodyPr/>
          <a:lstStyle/>
          <a:p>
            <a:fld id="{C014DD1E-5D91-48A3-AD6D-45FBA980D106}" type="slidenum">
              <a:rPr lang="en-GB" smtClean="0"/>
              <a:pPr/>
              <a:t>35</a:t>
            </a:fld>
            <a:endParaRPr lang="en-GB"/>
          </a:p>
        </p:txBody>
      </p:sp>
      <p:pic>
        <p:nvPicPr>
          <p:cNvPr id="5" name="Grafik 4" descr="Ein Bild, das Text enthält.&#10;&#10;Automatisch generierte Beschreibung">
            <a:extLst>
              <a:ext uri="{FF2B5EF4-FFF2-40B4-BE49-F238E27FC236}">
                <a16:creationId xmlns:a16="http://schemas.microsoft.com/office/drawing/2014/main" xmlns="" id="{0317C0FA-FB5E-46FD-91E0-46487AFD8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493" y="3429000"/>
            <a:ext cx="3886200" cy="485775"/>
          </a:xfrm>
          <a:prstGeom prst="rect">
            <a:avLst/>
          </a:prstGeom>
        </p:spPr>
      </p:pic>
    </p:spTree>
    <p:extLst>
      <p:ext uri="{BB962C8B-B14F-4D97-AF65-F5344CB8AC3E}">
        <p14:creationId xmlns:p14="http://schemas.microsoft.com/office/powerpoint/2010/main" val="1736993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Fallstricke</a:t>
            </a:r>
            <a:r>
              <a:rPr lang="en-GB" sz="5400" dirty="0"/>
              <a:t> in der </a:t>
            </a:r>
            <a:r>
              <a:rPr lang="en-GB" sz="5400" dirty="0" err="1"/>
              <a:t>INTERKULTURellen</a:t>
            </a:r>
            <a:r>
              <a:rPr lang="en-GB" sz="5400" dirty="0"/>
              <a:t> KOMMUNIKATION</a:t>
            </a:r>
          </a:p>
        </p:txBody>
      </p:sp>
      <p:sp>
        <p:nvSpPr>
          <p:cNvPr id="4" name="Slide Number Placeholder 3"/>
          <p:cNvSpPr>
            <a:spLocks noGrp="1"/>
          </p:cNvSpPr>
          <p:nvPr>
            <p:ph type="sldNum" sz="quarter" idx="12"/>
          </p:nvPr>
        </p:nvSpPr>
        <p:spPr/>
        <p:txBody>
          <a:bodyPr/>
          <a:lstStyle/>
          <a:p>
            <a:fld id="{C014DD1E-5D91-48A3-AD6D-45FBA980D106}" type="slidenum">
              <a:rPr lang="en-GB" smtClean="0"/>
              <a:pPr/>
              <a:t>4</a:t>
            </a:fld>
            <a:endParaRPr lang="en-GB" dirty="0"/>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49BC34D-9C23-4D6D-8213-1F471AF85B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752661" y="744469"/>
            <a:ext cx="10671337" cy="5349671"/>
            <a:chOff x="752858" y="744469"/>
            <a:chExt cx="10674117" cy="5349671"/>
          </a:xfrm>
        </p:grpSpPr>
        <p:sp>
          <p:nvSpPr>
            <p:cNvPr id="11" name="Freeform 6">
              <a:extLst>
                <a:ext uri="{FF2B5EF4-FFF2-40B4-BE49-F238E27FC236}">
                  <a16:creationId xmlns:a16="http://schemas.microsoft.com/office/drawing/2014/main" xmlns="" id="{FA0F5D6C-5025-4D7E-82DD-C2C6FDA1E7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xmlns="" id="{E2AF2C17-4AB4-4402-B84B-129EF95D161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xmlns="" id="{0CDA5809-5664-4520-ADC8-6959936A11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nhaltsplatzhalter 4">
            <a:extLst>
              <a:ext uri="{FF2B5EF4-FFF2-40B4-BE49-F238E27FC236}">
                <a16:creationId xmlns:a16="http://schemas.microsoft.com/office/drawing/2014/main" xmlns="" id="{098994EC-83F1-4817-8988-0B20836E73F1}"/>
              </a:ext>
            </a:extLst>
          </p:cNvPr>
          <p:cNvPicPr>
            <a:picLocks noGrp="1" noChangeAspect="1"/>
          </p:cNvPicPr>
          <p:nvPr>
            <p:ph idx="1"/>
          </p:nvPr>
        </p:nvPicPr>
        <p:blipFill>
          <a:blip r:embed="rId2" cstate="print"/>
          <a:stretch>
            <a:fillRect/>
          </a:stretch>
        </p:blipFill>
        <p:spPr>
          <a:xfrm>
            <a:off x="694798" y="640080"/>
            <a:ext cx="4209472" cy="5577840"/>
          </a:xfrm>
          <a:prstGeom prst="rect">
            <a:avLst/>
          </a:prstGeom>
        </p:spPr>
      </p:pic>
      <p:sp>
        <p:nvSpPr>
          <p:cNvPr id="16" name="Freeform 6">
            <a:extLst>
              <a:ext uri="{FF2B5EF4-FFF2-40B4-BE49-F238E27FC236}">
                <a16:creationId xmlns:a16="http://schemas.microsoft.com/office/drawing/2014/main" xmlns="" id="{D4C54414-6E76-4C63-9BDF-ED19F3B331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5410930" y="744469"/>
            <a:ext cx="3274815"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Titel 2">
            <a:extLst>
              <a:ext uri="{FF2B5EF4-FFF2-40B4-BE49-F238E27FC236}">
                <a16:creationId xmlns:a16="http://schemas.microsoft.com/office/drawing/2014/main" xmlns="" id="{299A3F4C-1EB3-4472-9AAC-2BD3A3407A38}"/>
              </a:ext>
            </a:extLst>
          </p:cNvPr>
          <p:cNvSpPr>
            <a:spLocks noGrp="1"/>
          </p:cNvSpPr>
          <p:nvPr>
            <p:ph type="title"/>
          </p:nvPr>
        </p:nvSpPr>
        <p:spPr>
          <a:xfrm>
            <a:off x="5878388" y="1974879"/>
            <a:ext cx="5864465" cy="3254321"/>
          </a:xfrm>
        </p:spPr>
        <p:txBody>
          <a:bodyPr vert="horz" lIns="91440" tIns="45720" rIns="91440" bIns="45720" rtlCol="0" anchor="b">
            <a:normAutofit fontScale="90000"/>
          </a:bodyPr>
          <a:lstStyle/>
          <a:p>
            <a:pPr defTabSz="914400"/>
            <a:r>
              <a:rPr lang="en-US" sz="4300" cap="all" dirty="0">
                <a:latin typeface="+mn-lt"/>
              </a:rPr>
              <a:t>Was </a:t>
            </a:r>
            <a:r>
              <a:rPr lang="en-US" sz="4300" cap="all" dirty="0" err="1">
                <a:latin typeface="+mn-lt"/>
              </a:rPr>
              <a:t>Passiert</a:t>
            </a:r>
            <a:r>
              <a:rPr lang="en-US" sz="4300" cap="all" dirty="0">
                <a:latin typeface="+mn-lt"/>
              </a:rPr>
              <a:t> </a:t>
            </a:r>
            <a:r>
              <a:rPr lang="en-US" sz="4300" cap="all" dirty="0" err="1">
                <a:latin typeface="+mn-lt"/>
              </a:rPr>
              <a:t>hier</a:t>
            </a:r>
            <a:r>
              <a:rPr lang="en-US" sz="4300" cap="all" dirty="0">
                <a:latin typeface="+mn-lt"/>
              </a:rPr>
              <a:t>?</a:t>
            </a:r>
            <a:br>
              <a:rPr lang="en-US" sz="4300" cap="all" dirty="0">
                <a:latin typeface="+mn-lt"/>
              </a:rPr>
            </a:br>
            <a:r>
              <a:rPr lang="en-US" sz="4300" cap="all" dirty="0">
                <a:latin typeface="+mn-lt"/>
              </a:rPr>
              <a:t/>
            </a:r>
            <a:br>
              <a:rPr lang="en-US" sz="4300" cap="all" dirty="0">
                <a:latin typeface="+mn-lt"/>
              </a:rPr>
            </a:br>
            <a:r>
              <a:rPr lang="de-DE" sz="4300" cap="all" dirty="0">
                <a:latin typeface="+mn-lt"/>
              </a:rPr>
              <a:t>Welche Fallstricke können Sie in dieser Situation erkennen?</a:t>
            </a:r>
            <a:r>
              <a:rPr lang="en-US" sz="4300" cap="all" dirty="0">
                <a:latin typeface="+mn-lt"/>
              </a:rPr>
              <a:t/>
            </a:r>
            <a:br>
              <a:rPr lang="en-US" sz="4300" cap="all" dirty="0">
                <a:latin typeface="+mn-lt"/>
              </a:rPr>
            </a:br>
            <a:r>
              <a:rPr lang="en-US" sz="4300" cap="all" dirty="0">
                <a:latin typeface="+mn-lt"/>
              </a:rPr>
              <a:t/>
            </a:r>
            <a:br>
              <a:rPr lang="en-US" sz="4300" cap="all" dirty="0">
                <a:latin typeface="+mn-lt"/>
              </a:rPr>
            </a:br>
            <a:endParaRPr lang="en-US" sz="4300" cap="all" dirty="0">
              <a:latin typeface="+mn-lt"/>
            </a:endParaRPr>
          </a:p>
        </p:txBody>
      </p:sp>
      <p:sp>
        <p:nvSpPr>
          <p:cNvPr id="2" name="Slide Number Placeholder 1"/>
          <p:cNvSpPr>
            <a:spLocks noGrp="1"/>
          </p:cNvSpPr>
          <p:nvPr>
            <p:ph type="sldNum" sz="quarter" idx="12"/>
          </p:nvPr>
        </p:nvSpPr>
        <p:spPr>
          <a:xfrm>
            <a:off x="9828122" y="6453386"/>
            <a:ext cx="1595877" cy="404614"/>
          </a:xfrm>
        </p:spPr>
        <p:txBody>
          <a:bodyPr vert="horz" lIns="91440" tIns="45720" rIns="91440" bIns="45720" rtlCol="0" anchor="ctr">
            <a:normAutofit/>
          </a:bodyPr>
          <a:lstStyle/>
          <a:p>
            <a:pPr defTabSz="914400">
              <a:spcAft>
                <a:spcPts val="600"/>
              </a:spcAft>
            </a:pPr>
            <a:fld id="{C014DD1E-5D91-48A3-AD6D-45FBA980D106}" type="slidenum">
              <a:rPr lang="en-US" smtClean="0"/>
              <a:pPr defTabSz="914400">
                <a:spcAft>
                  <a:spcPts val="600"/>
                </a:spcAft>
              </a:pPr>
              <a:t>5</a:t>
            </a:fld>
            <a:endParaRPr lang="en-US" dirty="0"/>
          </a:p>
        </p:txBody>
      </p:sp>
      <p:sp>
        <p:nvSpPr>
          <p:cNvPr id="6" name="TextBox 5">
            <a:extLst>
              <a:ext uri="{FF2B5EF4-FFF2-40B4-BE49-F238E27FC236}">
                <a16:creationId xmlns:a16="http://schemas.microsoft.com/office/drawing/2014/main" xmlns="" id="{7052ED64-9BFA-4ED3-9A69-B363DE8DC713}"/>
              </a:ext>
            </a:extLst>
          </p:cNvPr>
          <p:cNvSpPr txBox="1"/>
          <p:nvPr/>
        </p:nvSpPr>
        <p:spPr>
          <a:xfrm>
            <a:off x="361864" y="6268720"/>
            <a:ext cx="5156484" cy="369332"/>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Quelle</a:t>
            </a:r>
            <a:r>
              <a:rPr kumimoji="0" lang="en-GB"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 Larson, Gary (2014): The complete </a:t>
            </a:r>
            <a:r>
              <a:rPr kumimoji="0" lang="en-GB" sz="1800" b="0" i="0" u="none" strike="noStrike" kern="1200" cap="none" spc="0" normalizeH="0" baseline="0" noProof="0" dirty="0" err="1">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farside</a:t>
            </a:r>
            <a:r>
              <a:rPr kumimoji="0" lang="en-GB" sz="1800" b="0" i="0" u="none" strike="noStrike" kern="1200" cap="none" spc="0" normalizeH="0" baseline="0" noProof="0" dirty="0">
                <a:ln>
                  <a:noFill/>
                </a:ln>
                <a:solidFill>
                  <a:srgbClr val="D8D8D8"/>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de-DE" sz="2400" b="0" i="0" u="none" strike="noStrike" kern="1200" cap="none" spc="0" normalizeH="0" baseline="0" noProof="0" dirty="0">
              <a:ln>
                <a:noFill/>
              </a:ln>
              <a:solidFill>
                <a:srgbClr val="D8D8D8"/>
              </a:solidFill>
              <a:effectLst/>
              <a:uLnTx/>
              <a:uFillTx/>
              <a:latin typeface="Calibri"/>
              <a:ea typeface="+mn-ea"/>
              <a:cs typeface="+mn-cs"/>
            </a:endParaRPr>
          </a:p>
        </p:txBody>
      </p:sp>
      <p:sp>
        <p:nvSpPr>
          <p:cNvPr id="7" name="Textfeld 6"/>
          <p:cNvSpPr txBox="1"/>
          <p:nvPr/>
        </p:nvSpPr>
        <p:spPr>
          <a:xfrm>
            <a:off x="5662364" y="5517232"/>
            <a:ext cx="5040560" cy="1077218"/>
          </a:xfrm>
          <a:prstGeom prst="rect">
            <a:avLst/>
          </a:prstGeom>
          <a:noFill/>
        </p:spPr>
        <p:txBody>
          <a:bodyPr wrap="square" rtlCol="0">
            <a:spAutoFit/>
          </a:bodyPr>
          <a:lstStyle/>
          <a:p>
            <a:r>
              <a:rPr lang="de-DE" sz="1600" i="1" dirty="0"/>
              <a:t>*ÜBERSETZUNG</a:t>
            </a:r>
          </a:p>
          <a:p>
            <a:r>
              <a:rPr lang="de-DE" sz="1600" i="1" dirty="0"/>
              <a:t>Versehentlich verdammte Roy die gesamte Erde zur Vernichtung, als er - in einem Versuch, freundlich zu sein - den Anführer am Kopf packte und kräftig schüttelte.</a:t>
            </a:r>
          </a:p>
        </p:txBody>
      </p:sp>
    </p:spTree>
    <p:extLst>
      <p:ext uri="{BB962C8B-B14F-4D97-AF65-F5344CB8AC3E}">
        <p14:creationId xmlns:p14="http://schemas.microsoft.com/office/powerpoint/2010/main" val="33723199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p:txBody>
          <a:bodyPr>
            <a:normAutofit fontScale="90000"/>
          </a:bodyPr>
          <a:lstStyle/>
          <a:p>
            <a:r>
              <a:rPr lang="de-DE" dirty="0"/>
              <a:t>Fallstricke in der interkulturellen Kommunikation: Sprachliche Unterschiede</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p:txBody>
          <a:bodyPr>
            <a:normAutofit/>
          </a:bodyPr>
          <a:lstStyle/>
          <a:p>
            <a:pPr>
              <a:lnSpc>
                <a:spcPct val="150000"/>
              </a:lnSpc>
            </a:pPr>
            <a:r>
              <a:rPr lang="de-DE" sz="2000" dirty="0"/>
              <a:t>Sprachunterschiede = offensichtliches Hindernis für die interkulturelle Kommunikation </a:t>
            </a:r>
          </a:p>
          <a:p>
            <a:pPr>
              <a:lnSpc>
                <a:spcPct val="150000"/>
              </a:lnSpc>
            </a:pPr>
            <a:r>
              <a:rPr lang="de-DE" sz="2000" dirty="0"/>
              <a:t>Dialekte, unterschiedliche Akzente und Slang können Probleme verursachen, selbst wenn man dieselbe Sprache spricht</a:t>
            </a:r>
          </a:p>
          <a:p>
            <a:pPr>
              <a:lnSpc>
                <a:spcPct val="150000"/>
              </a:lnSpc>
            </a:pPr>
            <a:r>
              <a:rPr lang="de-DE" sz="2000" dirty="0"/>
              <a:t>Wörter lassen sich nicht unbedingt exakt von einer Sprache in eine andere übertragen </a:t>
            </a:r>
          </a:p>
          <a:p>
            <a:pPr>
              <a:lnSpc>
                <a:spcPct val="150000"/>
              </a:lnSpc>
            </a:pPr>
            <a:r>
              <a:rPr lang="de-DE" sz="2000" dirty="0"/>
              <a:t>Wenn ein/e Dolmetscher*in hinzugezogen wird, kann sich der Charakter des Gesprächs ändern, weil eine dritte Person beteiligt ist.</a:t>
            </a:r>
            <a:endParaRPr lang="en-US" dirty="0"/>
          </a:p>
          <a:p>
            <a:endParaRPr lang="de-DE" dirty="0"/>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pPr/>
              <a:t>6</a:t>
            </a:fld>
            <a:endParaRPr lang="en-GB" dirty="0"/>
          </a:p>
        </p:txBody>
      </p:sp>
    </p:spTree>
    <p:extLst>
      <p:ext uri="{BB962C8B-B14F-4D97-AF65-F5344CB8AC3E}">
        <p14:creationId xmlns:p14="http://schemas.microsoft.com/office/powerpoint/2010/main" val="284031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61EBCF7-9FFD-4384-BB4E-C8B6B638571D}"/>
              </a:ext>
            </a:extLst>
          </p:cNvPr>
          <p:cNvSpPr>
            <a:spLocks noGrp="1"/>
          </p:cNvSpPr>
          <p:nvPr>
            <p:ph type="title"/>
          </p:nvPr>
        </p:nvSpPr>
        <p:spPr>
          <a:xfrm>
            <a:off x="1027887" y="387941"/>
            <a:ext cx="9598700" cy="1485900"/>
          </a:xfrm>
        </p:spPr>
        <p:txBody>
          <a:bodyPr>
            <a:normAutofit/>
          </a:bodyPr>
          <a:lstStyle/>
          <a:p>
            <a:r>
              <a:rPr lang="de-DE" sz="4000" dirty="0"/>
              <a:t>Fallstricke in der interkulturellen Kommunikation: Nonverbale Kommunikation</a:t>
            </a:r>
          </a:p>
        </p:txBody>
      </p:sp>
      <p:sp>
        <p:nvSpPr>
          <p:cNvPr id="3" name="Inhaltsplatzhalter 2">
            <a:extLst>
              <a:ext uri="{FF2B5EF4-FFF2-40B4-BE49-F238E27FC236}">
                <a16:creationId xmlns:a16="http://schemas.microsoft.com/office/drawing/2014/main" xmlns="" id="{E6E06139-ED27-4BF3-84E4-64552C796DA4}"/>
              </a:ext>
            </a:extLst>
          </p:cNvPr>
          <p:cNvSpPr>
            <a:spLocks noGrp="1"/>
          </p:cNvSpPr>
          <p:nvPr>
            <p:ph idx="1"/>
          </p:nvPr>
        </p:nvSpPr>
        <p:spPr>
          <a:xfrm>
            <a:off x="1485900" y="2188895"/>
            <a:ext cx="5227225" cy="3816425"/>
          </a:xfrm>
        </p:spPr>
        <p:txBody>
          <a:bodyPr>
            <a:normAutofit fontScale="85000" lnSpcReduction="20000"/>
          </a:bodyPr>
          <a:lstStyle/>
          <a:p>
            <a:pPr marL="0" indent="0">
              <a:buNone/>
            </a:pPr>
            <a:endParaRPr lang="en-US" dirty="0"/>
          </a:p>
          <a:p>
            <a:r>
              <a:rPr lang="de-DE" sz="2200" b="1" dirty="0"/>
              <a:t>Abstand: </a:t>
            </a:r>
            <a:r>
              <a:rPr lang="de-DE" sz="2200" dirty="0"/>
              <a:t>Welcher Abstand fühlt sich für Sie angenehm an, wenn Sie mit einem/r Fremden sprechen? Waren Sie schon einmal in einer Situation, in der Ihr/e Gesprächspartner*in nicht den "angemessenen Abstand" eingehalten hat? Wie hat sich das auf Ihr Gespräch ausgewirkt? </a:t>
            </a:r>
          </a:p>
          <a:p>
            <a:r>
              <a:rPr lang="de-DE" sz="2200" b="1" dirty="0"/>
              <a:t>Gesten: </a:t>
            </a:r>
            <a:r>
              <a:rPr lang="de-DE" sz="2200" dirty="0"/>
              <a:t>Kennen Sie die Bedeutung der Gesten auf den Bildern in mindestens zwei verschiedenen Kulturen?</a:t>
            </a:r>
          </a:p>
          <a:p>
            <a:r>
              <a:rPr lang="de-DE" sz="2200" b="1" dirty="0"/>
              <a:t>Mimik: </a:t>
            </a:r>
            <a:r>
              <a:rPr lang="de-DE" sz="2200" dirty="0"/>
              <a:t>Was bedeutet es in Ihrem kulturellen Kontext, jemandem direkt in die Augen zu schauen? Fallen Ihnen weitere Beispiele ein? </a:t>
            </a:r>
          </a:p>
        </p:txBody>
      </p:sp>
      <p:sp>
        <p:nvSpPr>
          <p:cNvPr id="4" name="Foliennummernplatzhalter 3">
            <a:extLst>
              <a:ext uri="{FF2B5EF4-FFF2-40B4-BE49-F238E27FC236}">
                <a16:creationId xmlns:a16="http://schemas.microsoft.com/office/drawing/2014/main" xmlns="" id="{1FE372D4-EA9C-459E-8C03-BF99CA73CE2A}"/>
              </a:ext>
            </a:extLst>
          </p:cNvPr>
          <p:cNvSpPr>
            <a:spLocks noGrp="1"/>
          </p:cNvSpPr>
          <p:nvPr>
            <p:ph type="sldNum" sz="quarter" idx="12"/>
          </p:nvPr>
        </p:nvSpPr>
        <p:spPr/>
        <p:txBody>
          <a:bodyPr/>
          <a:lstStyle/>
          <a:p>
            <a:fld id="{C014DD1E-5D91-48A3-AD6D-45FBA980D106}" type="slidenum">
              <a:rPr lang="en-GB" smtClean="0"/>
              <a:pPr/>
              <a:t>7</a:t>
            </a:fld>
            <a:endParaRPr lang="en-GB" dirty="0"/>
          </a:p>
        </p:txBody>
      </p:sp>
      <p:pic>
        <p:nvPicPr>
          <p:cNvPr id="5" name="Grafik 4">
            <a:extLst>
              <a:ext uri="{FF2B5EF4-FFF2-40B4-BE49-F238E27FC236}">
                <a16:creationId xmlns:a16="http://schemas.microsoft.com/office/drawing/2014/main" xmlns="" id="{E96EDCD2-A5CD-4912-AE6E-DA5D780C1A4F}"/>
              </a:ext>
            </a:extLst>
          </p:cNvPr>
          <p:cNvPicPr>
            <a:picLocks noChangeAspect="1"/>
          </p:cNvPicPr>
          <p:nvPr/>
        </p:nvPicPr>
        <p:blipFill>
          <a:blip r:embed="rId2"/>
          <a:stretch>
            <a:fillRect/>
          </a:stretch>
        </p:blipFill>
        <p:spPr>
          <a:xfrm>
            <a:off x="7462564" y="2158302"/>
            <a:ext cx="2670279" cy="3767655"/>
          </a:xfrm>
          <a:prstGeom prst="rect">
            <a:avLst/>
          </a:prstGeom>
        </p:spPr>
      </p:pic>
    </p:spTree>
    <p:extLst>
      <p:ext uri="{BB962C8B-B14F-4D97-AF65-F5344CB8AC3E}">
        <p14:creationId xmlns:p14="http://schemas.microsoft.com/office/powerpoint/2010/main" val="150906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91C596E-E7CF-453D-8C22-28D71CEDCA51}"/>
              </a:ext>
            </a:extLst>
          </p:cNvPr>
          <p:cNvSpPr>
            <a:spLocks noGrp="1"/>
          </p:cNvSpPr>
          <p:nvPr>
            <p:ph type="title"/>
          </p:nvPr>
        </p:nvSpPr>
        <p:spPr>
          <a:xfrm>
            <a:off x="1023295" y="685800"/>
            <a:ext cx="10490791" cy="1485900"/>
          </a:xfrm>
        </p:spPr>
        <p:txBody>
          <a:bodyPr vert="horz" lIns="91440" tIns="45720" rIns="91440" bIns="45720" rtlCol="0">
            <a:normAutofit/>
          </a:bodyPr>
          <a:lstStyle/>
          <a:p>
            <a:pPr defTabSz="914400"/>
            <a:r>
              <a:rPr lang="de-DE" sz="4400" dirty="0"/>
              <a:t>Fallstricke in der interkulturellen Kommunikation: Stereotype und Vorurteile</a:t>
            </a:r>
            <a:endParaRPr lang="de-DE" sz="4100" cap="all" dirty="0"/>
          </a:p>
        </p:txBody>
      </p:sp>
      <p:sp>
        <p:nvSpPr>
          <p:cNvPr id="14" name="Rectangle 13">
            <a:extLst>
              <a:ext uri="{FF2B5EF4-FFF2-40B4-BE49-F238E27FC236}">
                <a16:creationId xmlns:a16="http://schemas.microsoft.com/office/drawing/2014/main" xmlns="" id="{B9F89C22-0475-4427-B7C8-0269AD40E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xmlns="" id="{110D1FA9-C392-4301-89D0-98A0CE3C0260}"/>
              </a:ext>
            </a:extLst>
          </p:cNvPr>
          <p:cNvSpPr>
            <a:spLocks noGrp="1"/>
          </p:cNvSpPr>
          <p:nvPr>
            <p:ph idx="1"/>
          </p:nvPr>
        </p:nvSpPr>
        <p:spPr>
          <a:xfrm>
            <a:off x="1023295" y="2286000"/>
            <a:ext cx="5071116" cy="3581400"/>
          </a:xfrm>
        </p:spPr>
        <p:txBody>
          <a:bodyPr vert="horz" lIns="91440" tIns="45720" rIns="91440" bIns="45720" rtlCol="0">
            <a:normAutofit/>
          </a:bodyPr>
          <a:lstStyle/>
          <a:p>
            <a:pPr defTabSz="914400">
              <a:spcBef>
                <a:spcPts val="0"/>
              </a:spcBef>
              <a:spcAft>
                <a:spcPts val="600"/>
              </a:spcAft>
            </a:pPr>
            <a:r>
              <a:rPr lang="de-DE" sz="1800" dirty="0"/>
              <a:t>Stereotype und Vorurteile können die Art und Weise beeinflussen, wie wir miteinander kommunizieren</a:t>
            </a:r>
          </a:p>
          <a:p>
            <a:pPr defTabSz="914400">
              <a:spcBef>
                <a:spcPts val="0"/>
              </a:spcBef>
              <a:spcAft>
                <a:spcPts val="600"/>
              </a:spcAft>
            </a:pPr>
            <a:r>
              <a:rPr lang="de-DE" sz="1800" dirty="0"/>
              <a:t>Es gibt sowohl negative als auch positive Stereotypen</a:t>
            </a:r>
          </a:p>
          <a:p>
            <a:pPr defTabSz="914400">
              <a:spcBef>
                <a:spcPts val="0"/>
              </a:spcBef>
              <a:spcAft>
                <a:spcPts val="600"/>
              </a:spcAft>
            </a:pPr>
            <a:r>
              <a:rPr lang="de-DE" sz="1800" dirty="0"/>
              <a:t>Ein erhöhtes Bewusstsein für die Auswirkungen von Stereotypen kann die negativen Folgen, die sich daraus ergeben können, minimieren</a:t>
            </a:r>
          </a:p>
          <a:p>
            <a:pPr defTabSz="914400">
              <a:spcBef>
                <a:spcPts val="0"/>
              </a:spcBef>
              <a:spcAft>
                <a:spcPts val="600"/>
              </a:spcAft>
            </a:pPr>
            <a:r>
              <a:rPr lang="de-DE" sz="1800" dirty="0"/>
              <a:t>Zu einer selbstreflektierenden Haltung gehört es, die eigenen Vorurteile anzuerkennen, zu verstehen, wie sie sich auf uns auswirken, sie zu überdenken und sich zu informieren</a:t>
            </a:r>
            <a:endParaRPr lang="en-US" sz="1800" dirty="0"/>
          </a:p>
        </p:txBody>
      </p:sp>
      <p:sp>
        <p:nvSpPr>
          <p:cNvPr id="4" name="Foliennummernplatzhalter 3">
            <a:extLst>
              <a:ext uri="{FF2B5EF4-FFF2-40B4-BE49-F238E27FC236}">
                <a16:creationId xmlns:a16="http://schemas.microsoft.com/office/drawing/2014/main" xmlns="" id="{8E86C50B-6B54-4CC5-A37C-20535896865A}"/>
              </a:ext>
            </a:extLst>
          </p:cNvPr>
          <p:cNvSpPr>
            <a:spLocks noGrp="1"/>
          </p:cNvSpPr>
          <p:nvPr>
            <p:ph type="sldNum" sz="quarter" idx="12"/>
          </p:nvPr>
        </p:nvSpPr>
        <p:spPr>
          <a:xfrm>
            <a:off x="9470269" y="6453386"/>
            <a:ext cx="1595876" cy="404614"/>
          </a:xfrm>
        </p:spPr>
        <p:txBody>
          <a:bodyPr vert="horz" lIns="91440" tIns="45720" rIns="91440" bIns="45720" rtlCol="0">
            <a:normAutofit/>
          </a:bodyPr>
          <a:lstStyle/>
          <a:p>
            <a:pPr defTabSz="914400">
              <a:spcAft>
                <a:spcPts val="600"/>
              </a:spcAft>
            </a:pPr>
            <a:fld id="{C014DD1E-5D91-48A3-AD6D-45FBA980D106}" type="slidenum">
              <a:rPr lang="en-US" smtClean="0"/>
              <a:pPr defTabSz="914400">
                <a:spcAft>
                  <a:spcPts val="600"/>
                </a:spcAft>
              </a:pPr>
              <a:t>8</a:t>
            </a:fld>
            <a:endParaRPr lang="en-US" dirty="0"/>
          </a:p>
        </p:txBody>
      </p:sp>
      <p:sp>
        <p:nvSpPr>
          <p:cNvPr id="8" name="TextBox 7">
            <a:extLst>
              <a:ext uri="{FF2B5EF4-FFF2-40B4-BE49-F238E27FC236}">
                <a16:creationId xmlns:a16="http://schemas.microsoft.com/office/drawing/2014/main" xmlns="" id="{F7A99D0E-2E41-4F75-A0B4-C9DDD08C843A}"/>
              </a:ext>
            </a:extLst>
          </p:cNvPr>
          <p:cNvSpPr txBox="1"/>
          <p:nvPr/>
        </p:nvSpPr>
        <p:spPr>
          <a:xfrm>
            <a:off x="6598468" y="1999868"/>
            <a:ext cx="4843610" cy="4093428"/>
          </a:xfrm>
          <a:prstGeom prst="rect">
            <a:avLst/>
          </a:prstGeom>
          <a:solidFill>
            <a:schemeClr val="accent3">
              <a:lumMod val="20000"/>
              <a:lumOff val="80000"/>
            </a:schemeClr>
          </a:solidFill>
        </p:spPr>
        <p:txBody>
          <a:bodyPr wrap="square">
            <a:spAutoFit/>
          </a:bodyPr>
          <a:lstStyle/>
          <a:p>
            <a:r>
              <a:rPr lang="de-DE" sz="2000" dirty="0"/>
              <a:t>Der Himmel ist dort, </a:t>
            </a:r>
          </a:p>
          <a:p>
            <a:r>
              <a:rPr lang="de-DE" sz="2000" dirty="0"/>
              <a:t>wo die Polizisten Briten, </a:t>
            </a:r>
          </a:p>
          <a:p>
            <a:r>
              <a:rPr lang="de-DE" sz="2000" dirty="0"/>
              <a:t>die Köche Italiener, </a:t>
            </a:r>
          </a:p>
          <a:p>
            <a:r>
              <a:rPr lang="de-DE" sz="2000" dirty="0"/>
              <a:t>die Mechaniker Deutsche, </a:t>
            </a:r>
          </a:p>
          <a:p>
            <a:r>
              <a:rPr lang="de-DE" sz="2000" dirty="0"/>
              <a:t>die Liebhaber Franzosen sind, </a:t>
            </a:r>
          </a:p>
          <a:p>
            <a:r>
              <a:rPr lang="de-DE" sz="2000" dirty="0"/>
              <a:t>und alles von den Schweizern organisiert wird.</a:t>
            </a:r>
          </a:p>
          <a:p>
            <a:r>
              <a:rPr lang="de-DE" sz="2000" dirty="0"/>
              <a:t>Die Hölle ist dort, </a:t>
            </a:r>
          </a:p>
          <a:p>
            <a:r>
              <a:rPr lang="de-DE" sz="2000" dirty="0"/>
              <a:t>wo die Polizei deutsch, </a:t>
            </a:r>
          </a:p>
          <a:p>
            <a:r>
              <a:rPr lang="de-DE" sz="2000" dirty="0"/>
              <a:t>die Köche britisch, </a:t>
            </a:r>
          </a:p>
          <a:p>
            <a:r>
              <a:rPr lang="de-DE" sz="2000" dirty="0"/>
              <a:t>die Mechaniker französisch,</a:t>
            </a:r>
          </a:p>
          <a:p>
            <a:r>
              <a:rPr lang="de-DE" sz="2000" dirty="0"/>
              <a:t>die Liebhaber aus der Schweiz sind </a:t>
            </a:r>
          </a:p>
          <a:p>
            <a:r>
              <a:rPr lang="de-DE" sz="2000" dirty="0"/>
              <a:t>und alles von Italienern organisiert wird.</a:t>
            </a:r>
          </a:p>
        </p:txBody>
      </p:sp>
    </p:spTree>
    <p:extLst>
      <p:ext uri="{BB962C8B-B14F-4D97-AF65-F5344CB8AC3E}">
        <p14:creationId xmlns:p14="http://schemas.microsoft.com/office/powerpoint/2010/main" val="363732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B135871-D98C-4445-B967-E4DED95FBF63}"/>
              </a:ext>
            </a:extLst>
          </p:cNvPr>
          <p:cNvSpPr>
            <a:spLocks noGrp="1"/>
          </p:cNvSpPr>
          <p:nvPr>
            <p:ph type="title"/>
          </p:nvPr>
        </p:nvSpPr>
        <p:spPr/>
        <p:txBody>
          <a:bodyPr>
            <a:normAutofit/>
          </a:bodyPr>
          <a:lstStyle/>
          <a:p>
            <a:r>
              <a:rPr lang="de-DE" dirty="0"/>
              <a:t>Weitere Fallstricke in der interkulturellen Kommunikation</a:t>
            </a:r>
          </a:p>
        </p:txBody>
      </p:sp>
      <p:sp>
        <p:nvSpPr>
          <p:cNvPr id="5" name="Inhaltsplatzhalter 4">
            <a:extLst>
              <a:ext uri="{FF2B5EF4-FFF2-40B4-BE49-F238E27FC236}">
                <a16:creationId xmlns:a16="http://schemas.microsoft.com/office/drawing/2014/main" xmlns="" id="{7D4AA0E9-A9CC-4901-B255-104C27E997F5}"/>
              </a:ext>
            </a:extLst>
          </p:cNvPr>
          <p:cNvSpPr>
            <a:spLocks noGrp="1"/>
          </p:cNvSpPr>
          <p:nvPr>
            <p:ph sz="half" idx="2"/>
          </p:nvPr>
        </p:nvSpPr>
        <p:spPr/>
        <p:txBody>
          <a:bodyPr>
            <a:normAutofit/>
          </a:bodyPr>
          <a:lstStyle/>
          <a:p>
            <a:r>
              <a:rPr lang="de-DE" sz="2800" dirty="0"/>
              <a:t>Kommunikationsstile</a:t>
            </a:r>
          </a:p>
          <a:p>
            <a:r>
              <a:rPr lang="de-DE" sz="2800" dirty="0"/>
              <a:t>Ausdruck von Emotionen</a:t>
            </a:r>
          </a:p>
          <a:p>
            <a:r>
              <a:rPr lang="de-DE" sz="2800" dirty="0"/>
              <a:t>Tabus</a:t>
            </a:r>
          </a:p>
        </p:txBody>
      </p:sp>
      <p:sp>
        <p:nvSpPr>
          <p:cNvPr id="4" name="Foliennummernplatzhalter 3">
            <a:extLst>
              <a:ext uri="{FF2B5EF4-FFF2-40B4-BE49-F238E27FC236}">
                <a16:creationId xmlns:a16="http://schemas.microsoft.com/office/drawing/2014/main" xmlns="" id="{D52238BD-0663-49D3-A988-A93AEC8DEC94}"/>
              </a:ext>
            </a:extLst>
          </p:cNvPr>
          <p:cNvSpPr>
            <a:spLocks noGrp="1"/>
          </p:cNvSpPr>
          <p:nvPr>
            <p:ph type="sldNum" sz="quarter" idx="12"/>
          </p:nvPr>
        </p:nvSpPr>
        <p:spPr/>
        <p:txBody>
          <a:bodyPr/>
          <a:lstStyle/>
          <a:p>
            <a:fld id="{C014DD1E-5D91-48A3-AD6D-45FBA980D106}" type="slidenum">
              <a:rPr lang="en-GB" smtClean="0"/>
              <a:pPr/>
              <a:t>9</a:t>
            </a:fld>
            <a:endParaRPr lang="en-GB"/>
          </a:p>
        </p:txBody>
      </p:sp>
      <p:pic>
        <p:nvPicPr>
          <p:cNvPr id="6" name="Grafik 5">
            <a:extLst>
              <a:ext uri="{FF2B5EF4-FFF2-40B4-BE49-F238E27FC236}">
                <a16:creationId xmlns:a16="http://schemas.microsoft.com/office/drawing/2014/main" xmlns="" id="{CDEB97AA-2013-4AA1-8D01-039F61876580}"/>
              </a:ext>
            </a:extLst>
          </p:cNvPr>
          <p:cNvPicPr>
            <a:picLocks noChangeAspect="1"/>
          </p:cNvPicPr>
          <p:nvPr/>
        </p:nvPicPr>
        <p:blipFill>
          <a:blip r:embed="rId2"/>
          <a:stretch>
            <a:fillRect/>
          </a:stretch>
        </p:blipFill>
        <p:spPr>
          <a:xfrm>
            <a:off x="5771924" y="2708920"/>
            <a:ext cx="4821025" cy="2533460"/>
          </a:xfrm>
          <a:prstGeom prst="rect">
            <a:avLst/>
          </a:prstGeom>
        </p:spPr>
      </p:pic>
    </p:spTree>
    <p:extLst>
      <p:ext uri="{BB962C8B-B14F-4D97-AF65-F5344CB8AC3E}">
        <p14:creationId xmlns:p14="http://schemas.microsoft.com/office/powerpoint/2010/main" val="11605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60C67BEE-D13F-4BD2-98A5-34D8A0977F68}">
  <ds:schemaRef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2237</Words>
  <Application>Microsoft Office PowerPoint</Application>
  <PresentationFormat>Custom</PresentationFormat>
  <Paragraphs>251</Paragraphs>
  <Slides>35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Franklin Gothic Book</vt:lpstr>
      <vt:lpstr>Noto Sans</vt:lpstr>
      <vt:lpstr>Symbol</vt:lpstr>
      <vt:lpstr>Times New Roman</vt:lpstr>
      <vt:lpstr>Wingdings</vt:lpstr>
      <vt:lpstr>Crop</vt:lpstr>
      <vt:lpstr>INTERKULTURELLE KommuniKation</vt:lpstr>
      <vt:lpstr>Nach Abschluss dieses Moduls:</vt:lpstr>
      <vt:lpstr>Treffen Sie Eva und Ben</vt:lpstr>
      <vt:lpstr>Fallstricke in der INTERKULTURellen KOMMUNIKATION</vt:lpstr>
      <vt:lpstr>Was Passiert hier?  Welche Fallstricke können Sie in dieser Situation erkennen?  </vt:lpstr>
      <vt:lpstr>Fallstricke in der interkulturellen Kommunikation: Sprachliche Unterschiede</vt:lpstr>
      <vt:lpstr>Fallstricke in der interkulturellen Kommunikation: Nonverbale Kommunikation</vt:lpstr>
      <vt:lpstr>Fallstricke in der interkulturellen Kommunikation: Stereotype und Vorurteile</vt:lpstr>
      <vt:lpstr>Weitere Fallstricke in der interkulturellen Kommunikation</vt:lpstr>
      <vt:lpstr>Fallstricke in der interkulturellen Kommunikation: Kommunikationsstile</vt:lpstr>
      <vt:lpstr>Fallstricke in der interkulturellen Kommunikation: Kommunikationsstile</vt:lpstr>
      <vt:lpstr>Fallstricke in der interkulturellen Kommunikation: Kommunikationsstile</vt:lpstr>
      <vt:lpstr>FALLSTRICKE in der interkulturellen Kommunikation: Kommunikationsstile</vt:lpstr>
      <vt:lpstr>FALLSTRICKE in der interkulturellen Kommunikation: Kommunikationsstile</vt:lpstr>
      <vt:lpstr>FALLSTRICKE in der interkulturellen Kommunikation: Kommunikationsstile</vt:lpstr>
      <vt:lpstr>Fallstricke in der interkulturellen Kommunikation – Reflektierende Zusammenfassung  </vt:lpstr>
      <vt:lpstr>Zusammenfassung/Merksätze</vt:lpstr>
      <vt:lpstr>ÜBERWINDUNG INTERKULTURELLER KOMMUNIKATIONSBARRIEREN</vt:lpstr>
      <vt:lpstr>Übung: Sich in einer Fremdsprache ausdrücken</vt:lpstr>
      <vt:lpstr>Überwindung von Kommunikationsbarrieren: Auswahl der geeigneten Mittel</vt:lpstr>
      <vt:lpstr>Überwindung von Kommunikationsbarrieren:  Einsatz von Dolmetscher*innen</vt:lpstr>
      <vt:lpstr>Überwindung von Kommunikationsbarrieren:  Einsatz von Dolmetscher*innen(Fortsetzg.)</vt:lpstr>
      <vt:lpstr>Überwindung von Kommunikationsbarrieren: Einsatz von Dolmetscher*innen (Fortsetzg.)</vt:lpstr>
      <vt:lpstr>Überwindung von Kommunikationsbarrieren: Übersetzungs-Apps</vt:lpstr>
      <vt:lpstr>Überwindung Kommunikationsbarrieren: Nonverbale Kommunikation</vt:lpstr>
      <vt:lpstr>Überwindung von Kommunikationsbarrieren: Einfache Sprache verwenden</vt:lpstr>
      <vt:lpstr>Übung: Kommunikationsleitfaden für Ihren Arbeitsplatz</vt:lpstr>
      <vt:lpstr>Fallbeispiel: Asklepios Klinikum Göttingen</vt:lpstr>
      <vt:lpstr>Zusammenfassung/Merksätze</vt:lpstr>
      <vt:lpstr>interkulturelle Konflikte Lösen</vt:lpstr>
      <vt:lpstr>Lösen interkultureller Konflikte: Der Umgang mit dem Kulturschock</vt:lpstr>
      <vt:lpstr>Lösen interkultureller Konflikte: Der Umgang mit dem Kulturschock</vt:lpstr>
      <vt:lpstr>Beispiele für kritische Vorfälle/Kulturschocks</vt:lpstr>
      <vt:lpstr>Reflexion und Handlungsplan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 </dc:title>
  <dc:creator>Hilary Hale</dc:creator>
  <cp:lastModifiedBy>Microsoft account</cp:lastModifiedBy>
  <cp:revision>438</cp:revision>
  <cp:lastPrinted>2018-11-19T09:43:55Z</cp:lastPrinted>
  <dcterms:created xsi:type="dcterms:W3CDTF">2018-08-29T12:26:02Z</dcterms:created>
  <dcterms:modified xsi:type="dcterms:W3CDTF">2022-02-09T10:04:09Z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