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50"/>
  </p:notesMasterIdLst>
  <p:handoutMasterIdLst>
    <p:handoutMasterId r:id="rId51"/>
  </p:handoutMasterIdLst>
  <p:sldIdLst>
    <p:sldId id="742" r:id="rId5"/>
    <p:sldId id="758" r:id="rId6"/>
    <p:sldId id="809" r:id="rId7"/>
    <p:sldId id="808" r:id="rId8"/>
    <p:sldId id="790" r:id="rId9"/>
    <p:sldId id="755" r:id="rId10"/>
    <p:sldId id="759" r:id="rId11"/>
    <p:sldId id="776" r:id="rId12"/>
    <p:sldId id="791" r:id="rId13"/>
    <p:sldId id="792" r:id="rId14"/>
    <p:sldId id="794" r:id="rId15"/>
    <p:sldId id="744" r:id="rId16"/>
    <p:sldId id="795" r:id="rId17"/>
    <p:sldId id="766" r:id="rId18"/>
    <p:sldId id="798" r:id="rId19"/>
    <p:sldId id="799" r:id="rId20"/>
    <p:sldId id="783" r:id="rId21"/>
    <p:sldId id="771" r:id="rId22"/>
    <p:sldId id="796" r:id="rId23"/>
    <p:sldId id="772" r:id="rId24"/>
    <p:sldId id="760" r:id="rId25"/>
    <p:sldId id="779" r:id="rId26"/>
    <p:sldId id="778" r:id="rId27"/>
    <p:sldId id="800" r:id="rId28"/>
    <p:sldId id="768" r:id="rId29"/>
    <p:sldId id="770" r:id="rId30"/>
    <p:sldId id="785" r:id="rId31"/>
    <p:sldId id="764" r:id="rId32"/>
    <p:sldId id="763" r:id="rId33"/>
    <p:sldId id="801" r:id="rId34"/>
    <p:sldId id="781" r:id="rId35"/>
    <p:sldId id="782" r:id="rId36"/>
    <p:sldId id="802" r:id="rId37"/>
    <p:sldId id="786" r:id="rId38"/>
    <p:sldId id="805" r:id="rId39"/>
    <p:sldId id="806" r:id="rId40"/>
    <p:sldId id="774" r:id="rId41"/>
    <p:sldId id="803" r:id="rId42"/>
    <p:sldId id="807" r:id="rId43"/>
    <p:sldId id="804" r:id="rId44"/>
    <p:sldId id="810" r:id="rId45"/>
    <p:sldId id="775" r:id="rId46"/>
    <p:sldId id="787" r:id="rId47"/>
    <p:sldId id="777" r:id="rId48"/>
    <p:sldId id="821" r:id="rId49"/>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742"/>
            <p14:sldId id="758"/>
            <p14:sldId id="809"/>
            <p14:sldId id="808"/>
            <p14:sldId id="790"/>
            <p14:sldId id="755"/>
            <p14:sldId id="759"/>
            <p14:sldId id="776"/>
            <p14:sldId id="791"/>
            <p14:sldId id="792"/>
            <p14:sldId id="794"/>
            <p14:sldId id="744"/>
            <p14:sldId id="795"/>
            <p14:sldId id="766"/>
            <p14:sldId id="798"/>
            <p14:sldId id="799"/>
            <p14:sldId id="783"/>
            <p14:sldId id="771"/>
            <p14:sldId id="796"/>
            <p14:sldId id="772"/>
            <p14:sldId id="760"/>
            <p14:sldId id="779"/>
            <p14:sldId id="778"/>
            <p14:sldId id="800"/>
            <p14:sldId id="768"/>
            <p14:sldId id="770"/>
            <p14:sldId id="785"/>
            <p14:sldId id="764"/>
            <p14:sldId id="763"/>
            <p14:sldId id="801"/>
            <p14:sldId id="781"/>
            <p14:sldId id="782"/>
            <p14:sldId id="802"/>
            <p14:sldId id="786"/>
            <p14:sldId id="805"/>
            <p14:sldId id="806"/>
            <p14:sldId id="774"/>
            <p14:sldId id="803"/>
            <p14:sldId id="807"/>
            <p14:sldId id="804"/>
            <p14:sldId id="810"/>
            <p14:sldId id="775"/>
            <p14:sldId id="787"/>
            <p14:sldId id="777"/>
            <p14:sldId id="821"/>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 id="2" name="Damien Wright" initials="DW" lastIdx="18" clrIdx="1">
    <p:extLst>
      <p:ext uri="{19B8F6BF-5375-455C-9EA6-DF929625EA0E}">
        <p15:presenceInfo xmlns:p15="http://schemas.microsoft.com/office/powerpoint/2012/main" userId="Damien Wrig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93858" autoAdjust="0"/>
  </p:normalViewPr>
  <p:slideViewPr>
    <p:cSldViewPr>
      <p:cViewPr varScale="1">
        <p:scale>
          <a:sx n="94" d="100"/>
          <a:sy n="94" d="100"/>
        </p:scale>
        <p:origin x="60" y="140"/>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12"/>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en-US" dirty="0" err="1"/>
            <a:t>Comprendere</a:t>
          </a:r>
          <a:endParaRPr lang="en-US" dirty="0"/>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dgm:spPr/>
      <dgm:t>
        <a:bodyPr/>
        <a:lstStyle/>
        <a:p>
          <a:r>
            <a:rPr lang="en-US" dirty="0"/>
            <a:t>I </a:t>
          </a:r>
          <a:r>
            <a:rPr lang="en-US" dirty="0" err="1"/>
            <a:t>diversi</a:t>
          </a:r>
          <a:r>
            <a:rPr lang="en-US" dirty="0"/>
            <a:t> </a:t>
          </a:r>
          <a:r>
            <a:rPr lang="en-US" dirty="0" err="1"/>
            <a:t>aspetti</a:t>
          </a:r>
          <a:r>
            <a:rPr lang="en-US" dirty="0"/>
            <a:t> del dolore.</a:t>
          </a:r>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en-US" dirty="0" err="1"/>
            <a:t>Capire</a:t>
          </a:r>
          <a:endParaRPr lang="en-US" dirty="0"/>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dgm:spPr/>
      <dgm:t>
        <a:bodyPr/>
        <a:lstStyle/>
        <a:p>
          <a:r>
            <a:rPr lang="it-IT" dirty="0"/>
            <a:t>i fattori legati al paziente che differenziano il dolore nelle diverse culture.</a:t>
          </a:r>
          <a:endParaRPr lang="en-US" dirty="0"/>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en-US" dirty="0" err="1"/>
            <a:t>Individuare</a:t>
          </a:r>
          <a:endParaRPr lang="en-US" dirty="0"/>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dgm:spPr/>
      <dgm:t>
        <a:bodyPr/>
        <a:lstStyle/>
        <a:p>
          <a:r>
            <a:rPr lang="it-IT" dirty="0"/>
            <a:t>l’esperienza del dolore, il controllo del dolore e la sua espressione nelle diverse culture</a:t>
          </a:r>
          <a:r>
            <a:rPr lang="en-US" dirty="0"/>
            <a:t>. </a:t>
          </a:r>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en-US" dirty="0" err="1"/>
            <a:t>Applicare</a:t>
          </a:r>
          <a:endParaRPr lang="en-US" dirty="0"/>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dgm:spPr/>
      <dgm:t>
        <a:bodyPr/>
        <a:lstStyle/>
        <a:p>
          <a:r>
            <a:rPr lang="it-IT" dirty="0"/>
            <a:t>uno strumento di valutazione del dolore culturalmente attento.</a:t>
          </a:r>
          <a:endParaRPr lang="en-US" dirty="0"/>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en-US" dirty="0" err="1"/>
            <a:t>Riflettere</a:t>
          </a:r>
          <a:endParaRPr lang="en-US" dirty="0"/>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dgm:spPr/>
      <dgm:t>
        <a:bodyPr/>
        <a:lstStyle/>
        <a:p>
          <a:r>
            <a:rPr lang="it-IT" dirty="0"/>
            <a:t>su problemi interculturali della vita reale</a:t>
          </a:r>
          <a:r>
            <a:rPr lang="en-US" dirty="0"/>
            <a:t>. </a:t>
          </a:r>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5">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5">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5">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5">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5">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5">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5">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5">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4" presStyleCnt="5">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4" presStyleCnt="5">
        <dgm:presLayoutVars>
          <dgm:bulletEnabled/>
        </dgm:presLayoutVars>
      </dgm:prSet>
      <dgm:spPr/>
      <dgm:t>
        <a:bodyPr/>
        <a:lstStyle/>
        <a:p>
          <a:endParaRPr lang="en-GB"/>
        </a:p>
      </dgm:t>
    </dgm:pt>
  </dgm:ptLst>
  <dgm:cxnLst>
    <dgm:cxn modelId="{03F15607-B34B-4FBE-93FE-700CF4ABFE71}" srcId="{4F5DC858-DEF5-4656-B6E6-891E69519B18}" destId="{CBFBB9B1-45F3-40FA-BC1A-1C63842AA05A}" srcOrd="0" destOrd="0" parTransId="{2B6AEBBD-AB18-41CA-A4A1-533BADF41652}" sibTransId="{813C08CB-3F96-43FA-AB97-07E8DA465010}"/>
    <dgm:cxn modelId="{E2884EDA-D77C-4FF5-ADA0-3AE9C9F61AB7}" type="presOf" srcId="{CBFBB9B1-45F3-40FA-BC1A-1C63842AA05A}" destId="{27AF7F90-EADD-49BB-A06C-C3B04B062D64}" srcOrd="0" destOrd="0" presId="urn:microsoft.com/office/officeart/2016/7/layout/VerticalSolidActionList"/>
    <dgm:cxn modelId="{54ACA5E6-B62D-4C39-B93D-EA4F15512CE2}" srcId="{837F9D9A-FFA8-4597-8B1A-725E64DF42F8}" destId="{AEB20B4D-3755-402B-A882-4A49FC75962C}" srcOrd="0" destOrd="0" parTransId="{5B816E53-DD46-496C-ADFF-4D7ACF18AAF9}" sibTransId="{AEF7429A-CA5F-4726-A0C9-9EEF6A98D254}"/>
    <dgm:cxn modelId="{F01B1791-9BF2-4CA5-9C49-A3F6FBDA3497}" srcId="{7D0B6EED-1366-44C7-B4AC-850E543B282D}" destId="{503911CE-5305-4CAE-9C87-04F19FDD4D1A}" srcOrd="0" destOrd="0" parTransId="{54E1FE9F-9547-42C9-B851-17637549AD1B}" sibTransId="{0FBC709D-8962-4053-A993-50B9DD705CD0}"/>
    <dgm:cxn modelId="{4FE21BB1-D84C-4B38-AEA9-522B8B77E02F}" type="presOf" srcId="{837F9D9A-FFA8-4597-8B1A-725E64DF42F8}" destId="{B77B346D-10E9-442B-87A7-4D88E594E8C1}" srcOrd="0" destOrd="0" presId="urn:microsoft.com/office/officeart/2016/7/layout/VerticalSolidActionList"/>
    <dgm:cxn modelId="{189C4DCD-458C-44A6-A0B1-BC61374C489A}" srcId="{CCA5B735-E415-45F4-8BAA-2B3EB0A10767}" destId="{2D142607-A3B8-4676-8226-EBF96832F611}" srcOrd="0" destOrd="0" parTransId="{5369DAF0-540B-412A-B3CC-8C91A7674392}" sibTransId="{BD2CD4BD-654A-4009-ADDE-1AF0E1DD4C63}"/>
    <dgm:cxn modelId="{9657F76E-2CEE-44C4-962C-AA665D1E4B4A}" type="presOf" srcId="{82AFD504-607E-49E5-BE00-FA8AF2A857F5}" destId="{506F7A60-C2C4-4997-8A12-8875A10FB0C1}" srcOrd="0" destOrd="0" presId="urn:microsoft.com/office/officeart/2016/7/layout/VerticalSolidActionList"/>
    <dgm:cxn modelId="{711F140E-8652-48FE-9C94-4AFA4EB2C9AE}" type="presOf" srcId="{E56D7349-7FC8-4101-A6D8-EB1ABB411187}" destId="{85F59D6B-0F6A-4B1A-8E11-0B3692D29D69}" srcOrd="0" destOrd="0" presId="urn:microsoft.com/office/officeart/2016/7/layout/VerticalSolidActionList"/>
    <dgm:cxn modelId="{3877BEC3-1F2C-4A67-9D8B-3E6F4C60450D}" type="presOf" srcId="{CCA5B735-E415-45F4-8BAA-2B3EB0A10767}" destId="{AFB8F269-8BFC-4B2D-87FB-A8DB261F02C8}" srcOrd="0" destOrd="0" presId="urn:microsoft.com/office/officeart/2016/7/layout/VerticalSolidActionList"/>
    <dgm:cxn modelId="{BC6C20F8-5295-4C7F-8B91-1286BE301B2B}" srcId="{E56D7349-7FC8-4101-A6D8-EB1ABB411187}" destId="{B1C2C6E8-9AD0-4875-8650-DA8476F72810}" srcOrd="0" destOrd="0" parTransId="{7CB514BB-F7B6-4DE3-BE49-E3678D2A1B4C}" sibTransId="{BE87DAAE-388A-48F7-9741-248CD72B1B62}"/>
    <dgm:cxn modelId="{7CC05DFF-BFE4-4C6A-9440-4D5F0C105FC7}" type="presOf" srcId="{503911CE-5305-4CAE-9C87-04F19FDD4D1A}" destId="{EFFDAA90-068F-4C16-82DC-E83D652310D1}"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56DA61A1-950A-4682-BA3A-664939F5ACC4}" type="presOf" srcId="{AEB20B4D-3755-402B-A882-4A49FC75962C}" destId="{6A8AE629-8213-4654-9414-353FDCA361B1}"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3DCBF94B-5391-461E-8DE7-C0E4F7FB7924}" srcId="{E56D7349-7FC8-4101-A6D8-EB1ABB411187}" destId="{4F5DC858-DEF5-4656-B6E6-891E69519B18}" srcOrd="1" destOrd="0" parTransId="{CDD9CBC8-8CA5-46C4-AB0E-7175E0C5D4F1}" sibTransId="{F687FB4A-3431-456E-AB12-17158D542288}"/>
    <dgm:cxn modelId="{1EFDC01D-1B97-4AC0-83BF-FD0369E22CBE}" srcId="{E56D7349-7FC8-4101-A6D8-EB1ABB411187}" destId="{7D0B6EED-1366-44C7-B4AC-850E543B282D}" srcOrd="3" destOrd="0" parTransId="{37AB55CB-83D0-438A-8949-194FDA1370F0}" sibTransId="{E5058895-F66C-4E1A-A89F-0841D49A9901}"/>
    <dgm:cxn modelId="{C769FFD1-A1F4-4D42-A83C-2087E464D5B7}" type="presOf" srcId="{7D0B6EED-1366-44C7-B4AC-850E543B282D}" destId="{BE7A0F9F-4497-4823-B1C6-B6817C9D7A71}" srcOrd="0" destOrd="0" presId="urn:microsoft.com/office/officeart/2016/7/layout/VerticalSolidActionList"/>
    <dgm:cxn modelId="{000CA38B-9A73-46CA-AB85-244AF9F75A6A}" type="presOf" srcId="{2D142607-A3B8-4676-8226-EBF96832F611}" destId="{BA745964-2B7F-4536-967D-55A55851388E}" srcOrd="0" destOrd="0" presId="urn:microsoft.com/office/officeart/2016/7/layout/VerticalSolidActionList"/>
    <dgm:cxn modelId="{31C0E51E-1E5F-4437-814C-ED08ECC8EEB9}" type="presOf" srcId="{4F5DC858-DEF5-4656-B6E6-891E69519B18}" destId="{3C8F31A1-C1D3-4C81-96AF-D2AE2C7D7716}" srcOrd="0" destOrd="0" presId="urn:microsoft.com/office/officeart/2016/7/layout/VerticalSolidActionList"/>
    <dgm:cxn modelId="{949CDD32-B355-4CAC-92A6-4A9B5DF3D42A}" type="presOf" srcId="{B1C2C6E8-9AD0-4875-8650-DA8476F72810}" destId="{56EC128F-1B69-4EC0-BCA5-4696F6545627}" srcOrd="0" destOrd="0" presId="urn:microsoft.com/office/officeart/2016/7/layout/VerticalSolidActionList"/>
    <dgm:cxn modelId="{622E773C-C688-413C-9520-D44B37B97122}" srcId="{E56D7349-7FC8-4101-A6D8-EB1ABB411187}" destId="{837F9D9A-FFA8-4597-8B1A-725E64DF42F8}" srcOrd="4" destOrd="0" parTransId="{ACA1355F-0D8A-4187-B173-CC10CBC32C37}" sibTransId="{C2851CFD-3F44-4C2B-B48F-F6EF7CB5BC11}"/>
    <dgm:cxn modelId="{3AE3FC43-971D-4514-8313-4D7BCE9F899B}" type="presParOf" srcId="{85F59D6B-0F6A-4B1A-8E11-0B3692D29D69}" destId="{BF88EDD9-BA68-4E11-A892-F77A9BA0D6A8}" srcOrd="0" destOrd="0" presId="urn:microsoft.com/office/officeart/2016/7/layout/VerticalSolidActionList"/>
    <dgm:cxn modelId="{75D922A5-4901-44C3-8C4D-4B3F23D204D4}" type="presParOf" srcId="{BF88EDD9-BA68-4E11-A892-F77A9BA0D6A8}" destId="{56EC128F-1B69-4EC0-BCA5-4696F6545627}" srcOrd="0" destOrd="0" presId="urn:microsoft.com/office/officeart/2016/7/layout/VerticalSolidActionList"/>
    <dgm:cxn modelId="{A670470A-5D52-46CB-B2E8-454960999771}" type="presParOf" srcId="{BF88EDD9-BA68-4E11-A892-F77A9BA0D6A8}" destId="{506F7A60-C2C4-4997-8A12-8875A10FB0C1}" srcOrd="1" destOrd="0" presId="urn:microsoft.com/office/officeart/2016/7/layout/VerticalSolidActionList"/>
    <dgm:cxn modelId="{7E248E25-7248-432F-8FE8-BD98BF6E7152}" type="presParOf" srcId="{85F59D6B-0F6A-4B1A-8E11-0B3692D29D69}" destId="{269FE5B6-457C-4547-A1FE-22609F67A88B}" srcOrd="1" destOrd="0" presId="urn:microsoft.com/office/officeart/2016/7/layout/VerticalSolidActionList"/>
    <dgm:cxn modelId="{FF88174B-44FC-4365-8BC1-2B93DB340B1D}" type="presParOf" srcId="{85F59D6B-0F6A-4B1A-8E11-0B3692D29D69}" destId="{5A44019A-FDEB-47E1-9EC9-77BC069D2464}" srcOrd="2" destOrd="0" presId="urn:microsoft.com/office/officeart/2016/7/layout/VerticalSolidActionList"/>
    <dgm:cxn modelId="{D8C939F7-20EA-4D38-824C-0A834969B96C}" type="presParOf" srcId="{5A44019A-FDEB-47E1-9EC9-77BC069D2464}" destId="{3C8F31A1-C1D3-4C81-96AF-D2AE2C7D7716}" srcOrd="0" destOrd="0" presId="urn:microsoft.com/office/officeart/2016/7/layout/VerticalSolidActionList"/>
    <dgm:cxn modelId="{1840B012-555E-42F0-96E6-81345DBC05E2}" type="presParOf" srcId="{5A44019A-FDEB-47E1-9EC9-77BC069D2464}" destId="{27AF7F90-EADD-49BB-A06C-C3B04B062D64}" srcOrd="1" destOrd="0" presId="urn:microsoft.com/office/officeart/2016/7/layout/VerticalSolidActionList"/>
    <dgm:cxn modelId="{34598C6C-459A-4B14-A83F-867F1E6E18FC}" type="presParOf" srcId="{85F59D6B-0F6A-4B1A-8E11-0B3692D29D69}" destId="{1691CE97-6403-4A10-865A-0A4A5C55CB04}" srcOrd="3" destOrd="0" presId="urn:microsoft.com/office/officeart/2016/7/layout/VerticalSolidActionList"/>
    <dgm:cxn modelId="{68663FC8-7886-4988-9FC0-CF27DCD9E255}" type="presParOf" srcId="{85F59D6B-0F6A-4B1A-8E11-0B3692D29D69}" destId="{8C9DC37D-6AA6-4F59-BCAF-B882F882F0E2}" srcOrd="4" destOrd="0" presId="urn:microsoft.com/office/officeart/2016/7/layout/VerticalSolidActionList"/>
    <dgm:cxn modelId="{CBBFD700-9C1D-4A8E-95AD-FF619443135C}" type="presParOf" srcId="{8C9DC37D-6AA6-4F59-BCAF-B882F882F0E2}" destId="{AFB8F269-8BFC-4B2D-87FB-A8DB261F02C8}" srcOrd="0" destOrd="0" presId="urn:microsoft.com/office/officeart/2016/7/layout/VerticalSolidActionList"/>
    <dgm:cxn modelId="{AA62E0E9-3E6E-4C43-A8A0-B058874B485D}" type="presParOf" srcId="{8C9DC37D-6AA6-4F59-BCAF-B882F882F0E2}" destId="{BA745964-2B7F-4536-967D-55A55851388E}" srcOrd="1" destOrd="0" presId="urn:microsoft.com/office/officeart/2016/7/layout/VerticalSolidActionList"/>
    <dgm:cxn modelId="{0AB4799A-4029-4243-94AC-D5EAD1A18EE8}" type="presParOf" srcId="{85F59D6B-0F6A-4B1A-8E11-0B3692D29D69}" destId="{E68FF7EA-9FFF-4ADE-B27D-876E58A4FD68}" srcOrd="5" destOrd="0" presId="urn:microsoft.com/office/officeart/2016/7/layout/VerticalSolidActionList"/>
    <dgm:cxn modelId="{0FCFDA0F-BC45-452D-922E-3A529CC6AD04}" type="presParOf" srcId="{85F59D6B-0F6A-4B1A-8E11-0B3692D29D69}" destId="{15936871-037A-4A61-A949-AD08960A0353}" srcOrd="6" destOrd="0" presId="urn:microsoft.com/office/officeart/2016/7/layout/VerticalSolidActionList"/>
    <dgm:cxn modelId="{35B70EF9-3C63-4141-89BC-E652601EFFAD}" type="presParOf" srcId="{15936871-037A-4A61-A949-AD08960A0353}" destId="{BE7A0F9F-4497-4823-B1C6-B6817C9D7A71}" srcOrd="0" destOrd="0" presId="urn:microsoft.com/office/officeart/2016/7/layout/VerticalSolidActionList"/>
    <dgm:cxn modelId="{6B99092E-6566-4F49-B1B3-22A484CAC1C1}" type="presParOf" srcId="{15936871-037A-4A61-A949-AD08960A0353}" destId="{EFFDAA90-068F-4C16-82DC-E83D652310D1}" srcOrd="1" destOrd="0" presId="urn:microsoft.com/office/officeart/2016/7/layout/VerticalSolidActionList"/>
    <dgm:cxn modelId="{B21890BF-04AC-4EBE-9643-8AC019EBA0FA}" type="presParOf" srcId="{85F59D6B-0F6A-4B1A-8E11-0B3692D29D69}" destId="{FB445542-1FA4-42DD-9E0C-6DF68C5731F2}" srcOrd="7" destOrd="0" presId="urn:microsoft.com/office/officeart/2016/7/layout/VerticalSolidActionList"/>
    <dgm:cxn modelId="{3C526D3C-9217-46DF-9C5B-F921D48C68CA}" type="presParOf" srcId="{85F59D6B-0F6A-4B1A-8E11-0B3692D29D69}" destId="{75950C24-CA55-4570-97D6-B3D23BA0FCC1}" srcOrd="8" destOrd="0" presId="urn:microsoft.com/office/officeart/2016/7/layout/VerticalSolidActionList"/>
    <dgm:cxn modelId="{C76D53CA-7809-4459-ABA9-4D11502CB454}" type="presParOf" srcId="{75950C24-CA55-4570-97D6-B3D23BA0FCC1}" destId="{B77B346D-10E9-442B-87A7-4D88E594E8C1}" srcOrd="0" destOrd="0" presId="urn:microsoft.com/office/officeart/2016/7/layout/VerticalSolidActionList"/>
    <dgm:cxn modelId="{4C06DF9E-72C2-4B64-9F00-82432A521339}"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23D4AB-993A-4961-9A06-5249757BFB3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9531861D-A221-4254-B17C-2CB62288C25C}">
      <dgm:prSet custT="1"/>
      <dgm:spPr/>
      <dgm:t>
        <a:bodyPr/>
        <a:lstStyle/>
        <a:p>
          <a:r>
            <a:rPr lang="it-IT" sz="1600" dirty="0"/>
            <a:t>Osservare attentamente</a:t>
          </a:r>
          <a:endParaRPr lang="en-US" sz="1600" dirty="0"/>
        </a:p>
      </dgm:t>
    </dgm:pt>
    <dgm:pt modelId="{9109BE46-D4EC-47C4-9680-16F2E6CE0FA4}" type="parTrans" cxnId="{E47ABEB0-8DD6-41BE-B93B-DC30915999B4}">
      <dgm:prSet/>
      <dgm:spPr/>
      <dgm:t>
        <a:bodyPr/>
        <a:lstStyle/>
        <a:p>
          <a:endParaRPr lang="en-US"/>
        </a:p>
      </dgm:t>
    </dgm:pt>
    <dgm:pt modelId="{98D504BB-6804-4CAA-8931-8EF43FAB5965}" type="sibTrans" cxnId="{E47ABEB0-8DD6-41BE-B93B-DC30915999B4}">
      <dgm:prSet phldrT="1" phldr="0"/>
      <dgm:spPr/>
      <dgm:t>
        <a:bodyPr/>
        <a:lstStyle/>
        <a:p>
          <a:r>
            <a:rPr lang="en-US"/>
            <a:t>1</a:t>
          </a:r>
          <a:endParaRPr lang="en-US" dirty="0"/>
        </a:p>
      </dgm:t>
    </dgm:pt>
    <dgm:pt modelId="{F6A05C8E-70A1-441F-9B95-0A69082333C5}">
      <dgm:prSet custT="1"/>
      <dgm:spPr/>
      <dgm:t>
        <a:bodyPr/>
        <a:lstStyle/>
        <a:p>
          <a:r>
            <a:rPr lang="it-IT" sz="1600" dirty="0"/>
            <a:t>Indagare il significato del dolore per ciascuno all'interno di un quadro culturale di riferimento</a:t>
          </a:r>
          <a:endParaRPr lang="en-US" sz="1600" dirty="0"/>
        </a:p>
      </dgm:t>
    </dgm:pt>
    <dgm:pt modelId="{2FD801C4-022B-4281-AD7E-A9A2555EF3F2}" type="parTrans" cxnId="{06A3E6E2-6C3A-49F4-A336-F01CC8DF877F}">
      <dgm:prSet/>
      <dgm:spPr/>
      <dgm:t>
        <a:bodyPr/>
        <a:lstStyle/>
        <a:p>
          <a:endParaRPr lang="en-US"/>
        </a:p>
      </dgm:t>
    </dgm:pt>
    <dgm:pt modelId="{E4A1C246-C32C-4C90-9B96-7EBAD649295B}" type="sibTrans" cxnId="{06A3E6E2-6C3A-49F4-A336-F01CC8DF877F}">
      <dgm:prSet phldrT="2" phldr="0"/>
      <dgm:spPr/>
      <dgm:t>
        <a:bodyPr/>
        <a:lstStyle/>
        <a:p>
          <a:r>
            <a:rPr lang="en-US"/>
            <a:t>2</a:t>
          </a:r>
        </a:p>
      </dgm:t>
    </dgm:pt>
    <dgm:pt modelId="{18E71A23-1324-4120-A059-09FF0811E87B}">
      <dgm:prSet custT="1"/>
      <dgm:spPr/>
      <dgm:t>
        <a:bodyPr/>
        <a:lstStyle/>
        <a:p>
          <a:r>
            <a:rPr lang="it-IT" sz="1600" dirty="0"/>
            <a:t>Tenere presente che alcune credenze culturali possono impedire la partecipazione al piano di cura</a:t>
          </a:r>
          <a:endParaRPr lang="en-US" sz="1600" dirty="0"/>
        </a:p>
      </dgm:t>
    </dgm:pt>
    <dgm:pt modelId="{3434DCD1-7DE2-4BEE-B77B-BC877B717B76}" type="parTrans" cxnId="{B05510E4-E0AE-4B7F-883A-CA74534823E1}">
      <dgm:prSet/>
      <dgm:spPr/>
      <dgm:t>
        <a:bodyPr/>
        <a:lstStyle/>
        <a:p>
          <a:endParaRPr lang="en-US"/>
        </a:p>
      </dgm:t>
    </dgm:pt>
    <dgm:pt modelId="{DFC623F9-D055-4167-BB0F-04F102BA413E}" type="sibTrans" cxnId="{B05510E4-E0AE-4B7F-883A-CA74534823E1}">
      <dgm:prSet phldrT="3" phldr="0"/>
      <dgm:spPr/>
      <dgm:t>
        <a:bodyPr/>
        <a:lstStyle/>
        <a:p>
          <a:r>
            <a:rPr lang="en-US"/>
            <a:t>3</a:t>
          </a:r>
        </a:p>
      </dgm:t>
    </dgm:pt>
    <dgm:pt modelId="{CFA86239-84FD-42E9-AD9C-D85E7F6AC036}">
      <dgm:prSet custT="1"/>
      <dgm:spPr/>
      <dgm:t>
        <a:bodyPr/>
        <a:lstStyle/>
        <a:p>
          <a:r>
            <a:rPr lang="it-IT" sz="1600" dirty="0"/>
            <a:t>Interpretare le diverse risposte comportamentali</a:t>
          </a:r>
          <a:endParaRPr lang="en-US" sz="1600" dirty="0"/>
        </a:p>
      </dgm:t>
    </dgm:pt>
    <dgm:pt modelId="{72ACEDB4-6207-41EE-A862-BEA6821352E6}" type="parTrans" cxnId="{D2C4F214-ABCC-497C-938E-AAA92979BFE0}">
      <dgm:prSet/>
      <dgm:spPr/>
      <dgm:t>
        <a:bodyPr/>
        <a:lstStyle/>
        <a:p>
          <a:endParaRPr lang="en-US"/>
        </a:p>
      </dgm:t>
    </dgm:pt>
    <dgm:pt modelId="{4122D07E-26FF-4CAA-AD7F-B314956D51F8}" type="sibTrans" cxnId="{D2C4F214-ABCC-497C-938E-AAA92979BFE0}">
      <dgm:prSet phldrT="4" phldr="0"/>
      <dgm:spPr/>
      <dgm:t>
        <a:bodyPr/>
        <a:lstStyle/>
        <a:p>
          <a:r>
            <a:rPr lang="en-US"/>
            <a:t>4</a:t>
          </a:r>
          <a:endParaRPr lang="en-US" dirty="0"/>
        </a:p>
      </dgm:t>
    </dgm:pt>
    <dgm:pt modelId="{B6B6D99B-73FA-43F5-AF16-67637DD74465}">
      <dgm:prSet custT="1"/>
      <dgm:spPr/>
      <dgm:t>
        <a:bodyPr/>
        <a:lstStyle/>
        <a:p>
          <a:r>
            <a:rPr lang="it-IT" sz="1600" dirty="0"/>
            <a:t>Fornire opzioni di cura culturalmente competenti</a:t>
          </a:r>
          <a:endParaRPr lang="en-US" sz="1600" dirty="0"/>
        </a:p>
      </dgm:t>
    </dgm:pt>
    <dgm:pt modelId="{D4B964B5-DC97-4DBE-A4D9-B90EE72F119B}" type="parTrans" cxnId="{721ED219-C604-4440-A2EC-ECB793880261}">
      <dgm:prSet/>
      <dgm:spPr/>
      <dgm:t>
        <a:bodyPr/>
        <a:lstStyle/>
        <a:p>
          <a:endParaRPr lang="en-US"/>
        </a:p>
      </dgm:t>
    </dgm:pt>
    <dgm:pt modelId="{F9504971-CE95-402E-B971-A3A37DB35452}" type="sibTrans" cxnId="{721ED219-C604-4440-A2EC-ECB793880261}">
      <dgm:prSet phldrT="5" phldr="0"/>
      <dgm:spPr/>
      <dgm:t>
        <a:bodyPr/>
        <a:lstStyle/>
        <a:p>
          <a:r>
            <a:rPr lang="en-US"/>
            <a:t>5</a:t>
          </a:r>
        </a:p>
      </dgm:t>
    </dgm:pt>
    <dgm:pt modelId="{6622C2FE-DA20-43CC-9B0D-792AB05806A2}" type="pres">
      <dgm:prSet presAssocID="{0523D4AB-993A-4961-9A06-5249757BFB34}" presName="linearFlow" presStyleCnt="0">
        <dgm:presLayoutVars>
          <dgm:dir/>
          <dgm:animLvl val="lvl"/>
          <dgm:resizeHandles val="exact"/>
        </dgm:presLayoutVars>
      </dgm:prSet>
      <dgm:spPr/>
      <dgm:t>
        <a:bodyPr/>
        <a:lstStyle/>
        <a:p>
          <a:endParaRPr lang="en-GB"/>
        </a:p>
      </dgm:t>
    </dgm:pt>
    <dgm:pt modelId="{ECFB1071-88E1-4D8A-A924-B032B8847F5F}" type="pres">
      <dgm:prSet presAssocID="{9531861D-A221-4254-B17C-2CB62288C25C}" presName="compositeNode" presStyleCnt="0"/>
      <dgm:spPr/>
    </dgm:pt>
    <dgm:pt modelId="{CF4CDBA4-667C-4411-BF7D-E728040171DF}" type="pres">
      <dgm:prSet presAssocID="{9531861D-A221-4254-B17C-2CB62288C25C}" presName="parTx" presStyleLbl="node1" presStyleIdx="0" presStyleCnt="0">
        <dgm:presLayoutVars>
          <dgm:chMax val="0"/>
          <dgm:chPref val="0"/>
          <dgm:bulletEnabled val="1"/>
        </dgm:presLayoutVars>
      </dgm:prSet>
      <dgm:spPr/>
    </dgm:pt>
    <dgm:pt modelId="{35222182-5454-4370-BB06-0A4384277897}" type="pres">
      <dgm:prSet presAssocID="{9531861D-A221-4254-B17C-2CB62288C25C}" presName="parSh" presStyleCnt="0"/>
      <dgm:spPr/>
    </dgm:pt>
    <dgm:pt modelId="{5117BB17-D775-4147-B207-D9EDBE635EC0}" type="pres">
      <dgm:prSet presAssocID="{9531861D-A221-4254-B17C-2CB62288C25C}" presName="lineNode" presStyleLbl="alignAccFollowNode1" presStyleIdx="0" presStyleCnt="15"/>
      <dgm:spPr/>
    </dgm:pt>
    <dgm:pt modelId="{46BD70E4-CD01-4EB5-80E0-C40E57591D0B}" type="pres">
      <dgm:prSet presAssocID="{9531861D-A221-4254-B17C-2CB62288C25C}" presName="lineArrowNode" presStyleLbl="alignAccFollowNode1" presStyleIdx="1" presStyleCnt="15"/>
      <dgm:spPr/>
    </dgm:pt>
    <dgm:pt modelId="{BDA136B0-DABD-48D2-B720-93314C86A791}" type="pres">
      <dgm:prSet presAssocID="{98D504BB-6804-4CAA-8931-8EF43FAB5965}" presName="sibTransNodeCircle" presStyleLbl="alignNode1" presStyleIdx="0" presStyleCnt="5">
        <dgm:presLayoutVars>
          <dgm:chMax val="0"/>
          <dgm:bulletEnabled/>
        </dgm:presLayoutVars>
      </dgm:prSet>
      <dgm:spPr/>
      <dgm:t>
        <a:bodyPr/>
        <a:lstStyle/>
        <a:p>
          <a:endParaRPr lang="en-GB"/>
        </a:p>
      </dgm:t>
    </dgm:pt>
    <dgm:pt modelId="{24B2527C-D172-4374-B9B0-0E3002130F8C}" type="pres">
      <dgm:prSet presAssocID="{98D504BB-6804-4CAA-8931-8EF43FAB5965}" presName="spacerBetweenCircleAndCallout" presStyleCnt="0">
        <dgm:presLayoutVars/>
      </dgm:prSet>
      <dgm:spPr/>
    </dgm:pt>
    <dgm:pt modelId="{63A741E7-C13F-4F3F-B325-000A745968D9}" type="pres">
      <dgm:prSet presAssocID="{9531861D-A221-4254-B17C-2CB62288C25C}" presName="nodeText" presStyleLbl="alignAccFollowNode1" presStyleIdx="2" presStyleCnt="15" custScaleY="100000">
        <dgm:presLayoutVars>
          <dgm:bulletEnabled val="1"/>
        </dgm:presLayoutVars>
      </dgm:prSet>
      <dgm:spPr/>
      <dgm:t>
        <a:bodyPr/>
        <a:lstStyle/>
        <a:p>
          <a:endParaRPr lang="en-GB"/>
        </a:p>
      </dgm:t>
    </dgm:pt>
    <dgm:pt modelId="{5D87AF00-1C6E-419F-BCAB-85350050659A}" type="pres">
      <dgm:prSet presAssocID="{98D504BB-6804-4CAA-8931-8EF43FAB5965}" presName="sibTransComposite" presStyleCnt="0"/>
      <dgm:spPr/>
    </dgm:pt>
    <dgm:pt modelId="{38077BD6-A4AE-4CA5-8383-8EBFDB467B32}" type="pres">
      <dgm:prSet presAssocID="{F6A05C8E-70A1-441F-9B95-0A69082333C5}" presName="compositeNode" presStyleCnt="0"/>
      <dgm:spPr/>
    </dgm:pt>
    <dgm:pt modelId="{84877934-070B-4AF1-B196-368FE192D6B5}" type="pres">
      <dgm:prSet presAssocID="{F6A05C8E-70A1-441F-9B95-0A69082333C5}" presName="parTx" presStyleLbl="node1" presStyleIdx="0" presStyleCnt="0">
        <dgm:presLayoutVars>
          <dgm:chMax val="0"/>
          <dgm:chPref val="0"/>
          <dgm:bulletEnabled val="1"/>
        </dgm:presLayoutVars>
      </dgm:prSet>
      <dgm:spPr/>
    </dgm:pt>
    <dgm:pt modelId="{E09F4BB6-D4A0-4E27-A372-75A9D332D275}" type="pres">
      <dgm:prSet presAssocID="{F6A05C8E-70A1-441F-9B95-0A69082333C5}" presName="parSh" presStyleCnt="0"/>
      <dgm:spPr/>
    </dgm:pt>
    <dgm:pt modelId="{21FBB02E-EFCE-4603-A8D4-BEE247A46603}" type="pres">
      <dgm:prSet presAssocID="{F6A05C8E-70A1-441F-9B95-0A69082333C5}" presName="lineNode" presStyleLbl="alignAccFollowNode1" presStyleIdx="3" presStyleCnt="15"/>
      <dgm:spPr/>
    </dgm:pt>
    <dgm:pt modelId="{F91C568D-B6CB-4570-BEB1-E8E37C7CE409}" type="pres">
      <dgm:prSet presAssocID="{F6A05C8E-70A1-441F-9B95-0A69082333C5}" presName="lineArrowNode" presStyleLbl="alignAccFollowNode1" presStyleIdx="4" presStyleCnt="15"/>
      <dgm:spPr/>
    </dgm:pt>
    <dgm:pt modelId="{726F0822-8E99-47C6-987C-F0AF3F63F10F}" type="pres">
      <dgm:prSet presAssocID="{E4A1C246-C32C-4C90-9B96-7EBAD649295B}" presName="sibTransNodeCircle" presStyleLbl="alignNode1" presStyleIdx="1" presStyleCnt="5">
        <dgm:presLayoutVars>
          <dgm:chMax val="0"/>
          <dgm:bulletEnabled/>
        </dgm:presLayoutVars>
      </dgm:prSet>
      <dgm:spPr/>
      <dgm:t>
        <a:bodyPr/>
        <a:lstStyle/>
        <a:p>
          <a:endParaRPr lang="en-GB"/>
        </a:p>
      </dgm:t>
    </dgm:pt>
    <dgm:pt modelId="{6A78AEA1-0D3B-4172-B0E3-A0E8C7D1046E}" type="pres">
      <dgm:prSet presAssocID="{E4A1C246-C32C-4C90-9B96-7EBAD649295B}" presName="spacerBetweenCircleAndCallout" presStyleCnt="0">
        <dgm:presLayoutVars/>
      </dgm:prSet>
      <dgm:spPr/>
    </dgm:pt>
    <dgm:pt modelId="{7C6B45D3-5B81-4C74-B71D-013B806DB987}" type="pres">
      <dgm:prSet presAssocID="{F6A05C8E-70A1-441F-9B95-0A69082333C5}" presName="nodeText" presStyleLbl="alignAccFollowNode1" presStyleIdx="5" presStyleCnt="15" custAng="0" custScaleY="111897" custLinFactNeighborX="3845" custLinFactNeighborY="941">
        <dgm:presLayoutVars>
          <dgm:bulletEnabled val="1"/>
        </dgm:presLayoutVars>
      </dgm:prSet>
      <dgm:spPr/>
      <dgm:t>
        <a:bodyPr/>
        <a:lstStyle/>
        <a:p>
          <a:endParaRPr lang="en-GB"/>
        </a:p>
      </dgm:t>
    </dgm:pt>
    <dgm:pt modelId="{C53A8A2F-FD09-46C3-B168-20A3330D4357}" type="pres">
      <dgm:prSet presAssocID="{E4A1C246-C32C-4C90-9B96-7EBAD649295B}" presName="sibTransComposite" presStyleCnt="0"/>
      <dgm:spPr/>
    </dgm:pt>
    <dgm:pt modelId="{0FA88BE3-8090-4EC2-8FD5-A3EE74F573C6}" type="pres">
      <dgm:prSet presAssocID="{18E71A23-1324-4120-A059-09FF0811E87B}" presName="compositeNode" presStyleCnt="0"/>
      <dgm:spPr/>
    </dgm:pt>
    <dgm:pt modelId="{89DF0FB7-ACB1-46A5-A614-585DD7BAEC26}" type="pres">
      <dgm:prSet presAssocID="{18E71A23-1324-4120-A059-09FF0811E87B}" presName="parTx" presStyleLbl="node1" presStyleIdx="0" presStyleCnt="0">
        <dgm:presLayoutVars>
          <dgm:chMax val="0"/>
          <dgm:chPref val="0"/>
          <dgm:bulletEnabled val="1"/>
        </dgm:presLayoutVars>
      </dgm:prSet>
      <dgm:spPr/>
    </dgm:pt>
    <dgm:pt modelId="{B3FC529F-95C5-433E-9F71-0EB87DD9C9E0}" type="pres">
      <dgm:prSet presAssocID="{18E71A23-1324-4120-A059-09FF0811E87B}" presName="parSh" presStyleCnt="0"/>
      <dgm:spPr/>
    </dgm:pt>
    <dgm:pt modelId="{829DBAC5-D8F3-4ADC-8678-A92CFA113897}" type="pres">
      <dgm:prSet presAssocID="{18E71A23-1324-4120-A059-09FF0811E87B}" presName="lineNode" presStyleLbl="alignAccFollowNode1" presStyleIdx="6" presStyleCnt="15"/>
      <dgm:spPr/>
    </dgm:pt>
    <dgm:pt modelId="{7D2D0394-9F48-418B-B5AD-05AC110F9E8F}" type="pres">
      <dgm:prSet presAssocID="{18E71A23-1324-4120-A059-09FF0811E87B}" presName="lineArrowNode" presStyleLbl="alignAccFollowNode1" presStyleIdx="7" presStyleCnt="15"/>
      <dgm:spPr/>
    </dgm:pt>
    <dgm:pt modelId="{60E65CE3-9110-4C5D-8C28-DEB712AC539A}" type="pres">
      <dgm:prSet presAssocID="{DFC623F9-D055-4167-BB0F-04F102BA413E}" presName="sibTransNodeCircle" presStyleLbl="alignNode1" presStyleIdx="2" presStyleCnt="5">
        <dgm:presLayoutVars>
          <dgm:chMax val="0"/>
          <dgm:bulletEnabled/>
        </dgm:presLayoutVars>
      </dgm:prSet>
      <dgm:spPr/>
      <dgm:t>
        <a:bodyPr/>
        <a:lstStyle/>
        <a:p>
          <a:endParaRPr lang="en-GB"/>
        </a:p>
      </dgm:t>
    </dgm:pt>
    <dgm:pt modelId="{2C0BB23D-506E-456D-8008-4EDDDCA7EB6F}" type="pres">
      <dgm:prSet presAssocID="{DFC623F9-D055-4167-BB0F-04F102BA413E}" presName="spacerBetweenCircleAndCallout" presStyleCnt="0">
        <dgm:presLayoutVars/>
      </dgm:prSet>
      <dgm:spPr/>
    </dgm:pt>
    <dgm:pt modelId="{AD6994B2-645C-4EB8-9AB0-0C0FDBA5A8A2}" type="pres">
      <dgm:prSet presAssocID="{18E71A23-1324-4120-A059-09FF0811E87B}" presName="nodeText" presStyleLbl="alignAccFollowNode1" presStyleIdx="8" presStyleCnt="15">
        <dgm:presLayoutVars>
          <dgm:bulletEnabled val="1"/>
        </dgm:presLayoutVars>
      </dgm:prSet>
      <dgm:spPr/>
      <dgm:t>
        <a:bodyPr/>
        <a:lstStyle/>
        <a:p>
          <a:endParaRPr lang="en-GB"/>
        </a:p>
      </dgm:t>
    </dgm:pt>
    <dgm:pt modelId="{EE9C9CA1-E158-4467-91A8-ACBA38790FB0}" type="pres">
      <dgm:prSet presAssocID="{DFC623F9-D055-4167-BB0F-04F102BA413E}" presName="sibTransComposite" presStyleCnt="0"/>
      <dgm:spPr/>
    </dgm:pt>
    <dgm:pt modelId="{D73286F6-72A7-4D96-97F9-EA07FDD267C8}" type="pres">
      <dgm:prSet presAssocID="{CFA86239-84FD-42E9-AD9C-D85E7F6AC036}" presName="compositeNode" presStyleCnt="0"/>
      <dgm:spPr/>
    </dgm:pt>
    <dgm:pt modelId="{CFBB432D-626C-4C0D-88B8-7AA0EAAEDCA9}" type="pres">
      <dgm:prSet presAssocID="{CFA86239-84FD-42E9-AD9C-D85E7F6AC036}" presName="parTx" presStyleLbl="node1" presStyleIdx="0" presStyleCnt="0">
        <dgm:presLayoutVars>
          <dgm:chMax val="0"/>
          <dgm:chPref val="0"/>
          <dgm:bulletEnabled val="1"/>
        </dgm:presLayoutVars>
      </dgm:prSet>
      <dgm:spPr/>
    </dgm:pt>
    <dgm:pt modelId="{D3B64B22-6C5D-43AC-B180-6D2C0E2FD6A9}" type="pres">
      <dgm:prSet presAssocID="{CFA86239-84FD-42E9-AD9C-D85E7F6AC036}" presName="parSh" presStyleCnt="0"/>
      <dgm:spPr/>
    </dgm:pt>
    <dgm:pt modelId="{85E4E5C5-8416-41C3-B597-53AFE850DF56}" type="pres">
      <dgm:prSet presAssocID="{CFA86239-84FD-42E9-AD9C-D85E7F6AC036}" presName="lineNode" presStyleLbl="alignAccFollowNode1" presStyleIdx="9" presStyleCnt="15"/>
      <dgm:spPr/>
    </dgm:pt>
    <dgm:pt modelId="{67B876E9-2A82-455E-A772-30CF25C8A713}" type="pres">
      <dgm:prSet presAssocID="{CFA86239-84FD-42E9-AD9C-D85E7F6AC036}" presName="lineArrowNode" presStyleLbl="alignAccFollowNode1" presStyleIdx="10" presStyleCnt="15"/>
      <dgm:spPr/>
    </dgm:pt>
    <dgm:pt modelId="{FC830E58-F318-47DF-9CC1-0701A4532FDD}" type="pres">
      <dgm:prSet presAssocID="{4122D07E-26FF-4CAA-AD7F-B314956D51F8}" presName="sibTransNodeCircle" presStyleLbl="alignNode1" presStyleIdx="3" presStyleCnt="5">
        <dgm:presLayoutVars>
          <dgm:chMax val="0"/>
          <dgm:bulletEnabled/>
        </dgm:presLayoutVars>
      </dgm:prSet>
      <dgm:spPr/>
      <dgm:t>
        <a:bodyPr/>
        <a:lstStyle/>
        <a:p>
          <a:endParaRPr lang="en-GB"/>
        </a:p>
      </dgm:t>
    </dgm:pt>
    <dgm:pt modelId="{C6E9BBE8-3E73-4DB0-9E8E-723A9E57727D}" type="pres">
      <dgm:prSet presAssocID="{4122D07E-26FF-4CAA-AD7F-B314956D51F8}" presName="spacerBetweenCircleAndCallout" presStyleCnt="0">
        <dgm:presLayoutVars/>
      </dgm:prSet>
      <dgm:spPr/>
    </dgm:pt>
    <dgm:pt modelId="{B7FF8B1F-DD53-4620-B30B-6686A7117437}" type="pres">
      <dgm:prSet presAssocID="{CFA86239-84FD-42E9-AD9C-D85E7F6AC036}" presName="nodeText" presStyleLbl="alignAccFollowNode1" presStyleIdx="11" presStyleCnt="15">
        <dgm:presLayoutVars>
          <dgm:bulletEnabled val="1"/>
        </dgm:presLayoutVars>
      </dgm:prSet>
      <dgm:spPr/>
      <dgm:t>
        <a:bodyPr/>
        <a:lstStyle/>
        <a:p>
          <a:endParaRPr lang="en-GB"/>
        </a:p>
      </dgm:t>
    </dgm:pt>
    <dgm:pt modelId="{10BD130E-C135-4391-9655-2CFA0E10C39A}" type="pres">
      <dgm:prSet presAssocID="{4122D07E-26FF-4CAA-AD7F-B314956D51F8}" presName="sibTransComposite" presStyleCnt="0"/>
      <dgm:spPr/>
    </dgm:pt>
    <dgm:pt modelId="{CE99E252-0F91-48BE-BD03-DB45D738E3C0}" type="pres">
      <dgm:prSet presAssocID="{B6B6D99B-73FA-43F5-AF16-67637DD74465}" presName="compositeNode" presStyleCnt="0"/>
      <dgm:spPr/>
    </dgm:pt>
    <dgm:pt modelId="{52A7E591-DCF6-4A6F-842D-C808667AC7F9}" type="pres">
      <dgm:prSet presAssocID="{B6B6D99B-73FA-43F5-AF16-67637DD74465}" presName="parTx" presStyleLbl="node1" presStyleIdx="0" presStyleCnt="0">
        <dgm:presLayoutVars>
          <dgm:chMax val="0"/>
          <dgm:chPref val="0"/>
          <dgm:bulletEnabled val="1"/>
        </dgm:presLayoutVars>
      </dgm:prSet>
      <dgm:spPr/>
    </dgm:pt>
    <dgm:pt modelId="{03DC7830-0E11-4A62-ABD5-86B3FCC2F7AF}" type="pres">
      <dgm:prSet presAssocID="{B6B6D99B-73FA-43F5-AF16-67637DD74465}" presName="parSh" presStyleCnt="0"/>
      <dgm:spPr/>
    </dgm:pt>
    <dgm:pt modelId="{1E700677-B5A9-4C37-ADA9-FF8C4CD6A60F}" type="pres">
      <dgm:prSet presAssocID="{B6B6D99B-73FA-43F5-AF16-67637DD74465}" presName="lineNode" presStyleLbl="alignAccFollowNode1" presStyleIdx="12" presStyleCnt="15"/>
      <dgm:spPr/>
    </dgm:pt>
    <dgm:pt modelId="{D11EF104-FEFD-4382-B259-A4E69B1EE5F5}" type="pres">
      <dgm:prSet presAssocID="{B6B6D99B-73FA-43F5-AF16-67637DD74465}" presName="lineArrowNode" presStyleLbl="alignAccFollowNode1" presStyleIdx="13" presStyleCnt="15"/>
      <dgm:spPr/>
    </dgm:pt>
    <dgm:pt modelId="{83EBC57F-D78F-4F79-9A7B-2D2A87D48FFD}" type="pres">
      <dgm:prSet presAssocID="{F9504971-CE95-402E-B971-A3A37DB35452}" presName="sibTransNodeCircle" presStyleLbl="alignNode1" presStyleIdx="4" presStyleCnt="5">
        <dgm:presLayoutVars>
          <dgm:chMax val="0"/>
          <dgm:bulletEnabled/>
        </dgm:presLayoutVars>
      </dgm:prSet>
      <dgm:spPr/>
      <dgm:t>
        <a:bodyPr/>
        <a:lstStyle/>
        <a:p>
          <a:endParaRPr lang="en-GB"/>
        </a:p>
      </dgm:t>
    </dgm:pt>
    <dgm:pt modelId="{A2B92835-0E4F-4846-ACCD-DA9181214758}" type="pres">
      <dgm:prSet presAssocID="{F9504971-CE95-402E-B971-A3A37DB35452}" presName="spacerBetweenCircleAndCallout" presStyleCnt="0">
        <dgm:presLayoutVars/>
      </dgm:prSet>
      <dgm:spPr/>
    </dgm:pt>
    <dgm:pt modelId="{AE8FFE2B-C4D9-43C9-AE92-5C5D0A47357B}" type="pres">
      <dgm:prSet presAssocID="{B6B6D99B-73FA-43F5-AF16-67637DD74465}" presName="nodeText" presStyleLbl="alignAccFollowNode1" presStyleIdx="14" presStyleCnt="15">
        <dgm:presLayoutVars>
          <dgm:bulletEnabled val="1"/>
        </dgm:presLayoutVars>
      </dgm:prSet>
      <dgm:spPr/>
      <dgm:t>
        <a:bodyPr/>
        <a:lstStyle/>
        <a:p>
          <a:endParaRPr lang="en-GB"/>
        </a:p>
      </dgm:t>
    </dgm:pt>
  </dgm:ptLst>
  <dgm:cxnLst>
    <dgm:cxn modelId="{E47ABEB0-8DD6-41BE-B93B-DC30915999B4}" srcId="{0523D4AB-993A-4961-9A06-5249757BFB34}" destId="{9531861D-A221-4254-B17C-2CB62288C25C}" srcOrd="0" destOrd="0" parTransId="{9109BE46-D4EC-47C4-9680-16F2E6CE0FA4}" sibTransId="{98D504BB-6804-4CAA-8931-8EF43FAB5965}"/>
    <dgm:cxn modelId="{71FDC530-D725-4AC9-80D7-73DA567C3D7F}" type="presOf" srcId="{9531861D-A221-4254-B17C-2CB62288C25C}" destId="{63A741E7-C13F-4F3F-B325-000A745968D9}" srcOrd="0" destOrd="0" presId="urn:microsoft.com/office/officeart/2016/7/layout/LinearArrowProcessNumbered"/>
    <dgm:cxn modelId="{F56FE8C7-FB30-460C-B995-30BC79EBBC35}" type="presOf" srcId="{F6A05C8E-70A1-441F-9B95-0A69082333C5}" destId="{7C6B45D3-5B81-4C74-B71D-013B806DB987}" srcOrd="0" destOrd="0" presId="urn:microsoft.com/office/officeart/2016/7/layout/LinearArrowProcessNumbered"/>
    <dgm:cxn modelId="{EDC1FA63-D9C3-4AF3-A4DD-A9C221199D40}" type="presOf" srcId="{B6B6D99B-73FA-43F5-AF16-67637DD74465}" destId="{AE8FFE2B-C4D9-43C9-AE92-5C5D0A47357B}" srcOrd="0" destOrd="0" presId="urn:microsoft.com/office/officeart/2016/7/layout/LinearArrowProcessNumbered"/>
    <dgm:cxn modelId="{62859C21-C9F6-419C-98E1-9D08DE6CB780}" type="presOf" srcId="{18E71A23-1324-4120-A059-09FF0811E87B}" destId="{AD6994B2-645C-4EB8-9AB0-0C0FDBA5A8A2}" srcOrd="0" destOrd="0" presId="urn:microsoft.com/office/officeart/2016/7/layout/LinearArrowProcessNumbered"/>
    <dgm:cxn modelId="{34764F1D-5846-4CB4-A03E-1525C98A1FB5}" type="presOf" srcId="{DFC623F9-D055-4167-BB0F-04F102BA413E}" destId="{60E65CE3-9110-4C5D-8C28-DEB712AC539A}" srcOrd="0" destOrd="0" presId="urn:microsoft.com/office/officeart/2016/7/layout/LinearArrowProcessNumbered"/>
    <dgm:cxn modelId="{A6E6CDC5-BEDC-4E09-8877-DB631A0CE50A}" type="presOf" srcId="{E4A1C246-C32C-4C90-9B96-7EBAD649295B}" destId="{726F0822-8E99-47C6-987C-F0AF3F63F10F}" srcOrd="0" destOrd="0" presId="urn:microsoft.com/office/officeart/2016/7/layout/LinearArrowProcessNumbered"/>
    <dgm:cxn modelId="{48156C1F-2FCE-4A9D-BA45-6175E2517069}" type="presOf" srcId="{0523D4AB-993A-4961-9A06-5249757BFB34}" destId="{6622C2FE-DA20-43CC-9B0D-792AB05806A2}" srcOrd="0" destOrd="0" presId="urn:microsoft.com/office/officeart/2016/7/layout/LinearArrowProcessNumbered"/>
    <dgm:cxn modelId="{D01051E7-E925-4CFD-8B18-B93360DA6A30}" type="presOf" srcId="{98D504BB-6804-4CAA-8931-8EF43FAB5965}" destId="{BDA136B0-DABD-48D2-B720-93314C86A791}" srcOrd="0" destOrd="0" presId="urn:microsoft.com/office/officeart/2016/7/layout/LinearArrowProcessNumbered"/>
    <dgm:cxn modelId="{C6CF9C68-62FD-43E2-930A-2A14E1995AD3}" type="presOf" srcId="{F9504971-CE95-402E-B971-A3A37DB35452}" destId="{83EBC57F-D78F-4F79-9A7B-2D2A87D48FFD}" srcOrd="0" destOrd="0" presId="urn:microsoft.com/office/officeart/2016/7/layout/LinearArrowProcessNumbered"/>
    <dgm:cxn modelId="{721ED219-C604-4440-A2EC-ECB793880261}" srcId="{0523D4AB-993A-4961-9A06-5249757BFB34}" destId="{B6B6D99B-73FA-43F5-AF16-67637DD74465}" srcOrd="4" destOrd="0" parTransId="{D4B964B5-DC97-4DBE-A4D9-B90EE72F119B}" sibTransId="{F9504971-CE95-402E-B971-A3A37DB35452}"/>
    <dgm:cxn modelId="{E8A9EFA6-0E38-451E-BE08-F10D2ABF2B9F}" type="presOf" srcId="{CFA86239-84FD-42E9-AD9C-D85E7F6AC036}" destId="{B7FF8B1F-DD53-4620-B30B-6686A7117437}" srcOrd="0" destOrd="0" presId="urn:microsoft.com/office/officeart/2016/7/layout/LinearArrowProcessNumbered"/>
    <dgm:cxn modelId="{D2C4F214-ABCC-497C-938E-AAA92979BFE0}" srcId="{0523D4AB-993A-4961-9A06-5249757BFB34}" destId="{CFA86239-84FD-42E9-AD9C-D85E7F6AC036}" srcOrd="3" destOrd="0" parTransId="{72ACEDB4-6207-41EE-A862-BEA6821352E6}" sibTransId="{4122D07E-26FF-4CAA-AD7F-B314956D51F8}"/>
    <dgm:cxn modelId="{B05510E4-E0AE-4B7F-883A-CA74534823E1}" srcId="{0523D4AB-993A-4961-9A06-5249757BFB34}" destId="{18E71A23-1324-4120-A059-09FF0811E87B}" srcOrd="2" destOrd="0" parTransId="{3434DCD1-7DE2-4BEE-B77B-BC877B717B76}" sibTransId="{DFC623F9-D055-4167-BB0F-04F102BA413E}"/>
    <dgm:cxn modelId="{06A3E6E2-6C3A-49F4-A336-F01CC8DF877F}" srcId="{0523D4AB-993A-4961-9A06-5249757BFB34}" destId="{F6A05C8E-70A1-441F-9B95-0A69082333C5}" srcOrd="1" destOrd="0" parTransId="{2FD801C4-022B-4281-AD7E-A9A2555EF3F2}" sibTransId="{E4A1C246-C32C-4C90-9B96-7EBAD649295B}"/>
    <dgm:cxn modelId="{7C6E7FD9-AD5B-4A5E-AEBD-C60F5EF29886}" type="presOf" srcId="{4122D07E-26FF-4CAA-AD7F-B314956D51F8}" destId="{FC830E58-F318-47DF-9CC1-0701A4532FDD}" srcOrd="0" destOrd="0" presId="urn:microsoft.com/office/officeart/2016/7/layout/LinearArrowProcessNumbered"/>
    <dgm:cxn modelId="{53AECEBA-56AE-4171-8C2D-E3CAE6904165}" type="presParOf" srcId="{6622C2FE-DA20-43CC-9B0D-792AB05806A2}" destId="{ECFB1071-88E1-4D8A-A924-B032B8847F5F}" srcOrd="0" destOrd="0" presId="urn:microsoft.com/office/officeart/2016/7/layout/LinearArrowProcessNumbered"/>
    <dgm:cxn modelId="{F1D7414D-BBB4-4B31-BE23-A16045524AC1}" type="presParOf" srcId="{ECFB1071-88E1-4D8A-A924-B032B8847F5F}" destId="{CF4CDBA4-667C-4411-BF7D-E728040171DF}" srcOrd="0" destOrd="0" presId="urn:microsoft.com/office/officeart/2016/7/layout/LinearArrowProcessNumbered"/>
    <dgm:cxn modelId="{9A9C6856-C61B-4FAD-B95B-E6B6564B37DF}" type="presParOf" srcId="{ECFB1071-88E1-4D8A-A924-B032B8847F5F}" destId="{35222182-5454-4370-BB06-0A4384277897}" srcOrd="1" destOrd="0" presId="urn:microsoft.com/office/officeart/2016/7/layout/LinearArrowProcessNumbered"/>
    <dgm:cxn modelId="{C10797B1-3588-4F97-B495-B450E930CCD6}" type="presParOf" srcId="{35222182-5454-4370-BB06-0A4384277897}" destId="{5117BB17-D775-4147-B207-D9EDBE635EC0}" srcOrd="0" destOrd="0" presId="urn:microsoft.com/office/officeart/2016/7/layout/LinearArrowProcessNumbered"/>
    <dgm:cxn modelId="{0B9BE11E-4E0D-422A-886B-85C92840C0A3}" type="presParOf" srcId="{35222182-5454-4370-BB06-0A4384277897}" destId="{46BD70E4-CD01-4EB5-80E0-C40E57591D0B}" srcOrd="1" destOrd="0" presId="urn:microsoft.com/office/officeart/2016/7/layout/LinearArrowProcessNumbered"/>
    <dgm:cxn modelId="{306BCFC9-BCFB-4105-A1CF-B7E72FB628B5}" type="presParOf" srcId="{35222182-5454-4370-BB06-0A4384277897}" destId="{BDA136B0-DABD-48D2-B720-93314C86A791}" srcOrd="2" destOrd="0" presId="urn:microsoft.com/office/officeart/2016/7/layout/LinearArrowProcessNumbered"/>
    <dgm:cxn modelId="{05E604CC-235D-4744-836A-733C6047FB68}" type="presParOf" srcId="{35222182-5454-4370-BB06-0A4384277897}" destId="{24B2527C-D172-4374-B9B0-0E3002130F8C}" srcOrd="3" destOrd="0" presId="urn:microsoft.com/office/officeart/2016/7/layout/LinearArrowProcessNumbered"/>
    <dgm:cxn modelId="{7DFD463C-6B25-4545-A34B-535E1571D41B}" type="presParOf" srcId="{ECFB1071-88E1-4D8A-A924-B032B8847F5F}" destId="{63A741E7-C13F-4F3F-B325-000A745968D9}" srcOrd="2" destOrd="0" presId="urn:microsoft.com/office/officeart/2016/7/layout/LinearArrowProcessNumbered"/>
    <dgm:cxn modelId="{2BBA1409-F815-4094-9B4B-F40D5025AC17}" type="presParOf" srcId="{6622C2FE-DA20-43CC-9B0D-792AB05806A2}" destId="{5D87AF00-1C6E-419F-BCAB-85350050659A}" srcOrd="1" destOrd="0" presId="urn:microsoft.com/office/officeart/2016/7/layout/LinearArrowProcessNumbered"/>
    <dgm:cxn modelId="{2B1D023B-E419-4686-A454-D66BC472D684}" type="presParOf" srcId="{6622C2FE-DA20-43CC-9B0D-792AB05806A2}" destId="{38077BD6-A4AE-4CA5-8383-8EBFDB467B32}" srcOrd="2" destOrd="0" presId="urn:microsoft.com/office/officeart/2016/7/layout/LinearArrowProcessNumbered"/>
    <dgm:cxn modelId="{152E50F9-00D1-40A9-95E3-ABB5110BFD99}" type="presParOf" srcId="{38077BD6-A4AE-4CA5-8383-8EBFDB467B32}" destId="{84877934-070B-4AF1-B196-368FE192D6B5}" srcOrd="0" destOrd="0" presId="urn:microsoft.com/office/officeart/2016/7/layout/LinearArrowProcessNumbered"/>
    <dgm:cxn modelId="{309A8594-7006-43E7-A892-30AE31ED2E7E}" type="presParOf" srcId="{38077BD6-A4AE-4CA5-8383-8EBFDB467B32}" destId="{E09F4BB6-D4A0-4E27-A372-75A9D332D275}" srcOrd="1" destOrd="0" presId="urn:microsoft.com/office/officeart/2016/7/layout/LinearArrowProcessNumbered"/>
    <dgm:cxn modelId="{981F1B10-FEA0-444D-BE8B-36091726D5AC}" type="presParOf" srcId="{E09F4BB6-D4A0-4E27-A372-75A9D332D275}" destId="{21FBB02E-EFCE-4603-A8D4-BEE247A46603}" srcOrd="0" destOrd="0" presId="urn:microsoft.com/office/officeart/2016/7/layout/LinearArrowProcessNumbered"/>
    <dgm:cxn modelId="{746C0DF8-96A3-4CC3-968E-7163F1EF85F7}" type="presParOf" srcId="{E09F4BB6-D4A0-4E27-A372-75A9D332D275}" destId="{F91C568D-B6CB-4570-BEB1-E8E37C7CE409}" srcOrd="1" destOrd="0" presId="urn:microsoft.com/office/officeart/2016/7/layout/LinearArrowProcessNumbered"/>
    <dgm:cxn modelId="{ACB853AE-8734-4565-BE65-98BCB2FBB5B4}" type="presParOf" srcId="{E09F4BB6-D4A0-4E27-A372-75A9D332D275}" destId="{726F0822-8E99-47C6-987C-F0AF3F63F10F}" srcOrd="2" destOrd="0" presId="urn:microsoft.com/office/officeart/2016/7/layout/LinearArrowProcessNumbered"/>
    <dgm:cxn modelId="{0C69A33E-89E6-4FBC-B937-AE5F30B498E4}" type="presParOf" srcId="{E09F4BB6-D4A0-4E27-A372-75A9D332D275}" destId="{6A78AEA1-0D3B-4172-B0E3-A0E8C7D1046E}" srcOrd="3" destOrd="0" presId="urn:microsoft.com/office/officeart/2016/7/layout/LinearArrowProcessNumbered"/>
    <dgm:cxn modelId="{F8BA5FAF-A2C3-49A0-8D43-FEED8E1B8B48}" type="presParOf" srcId="{38077BD6-A4AE-4CA5-8383-8EBFDB467B32}" destId="{7C6B45D3-5B81-4C74-B71D-013B806DB987}" srcOrd="2" destOrd="0" presId="urn:microsoft.com/office/officeart/2016/7/layout/LinearArrowProcessNumbered"/>
    <dgm:cxn modelId="{D0CFAD86-74A3-4D8F-B47B-B62A7E379C39}" type="presParOf" srcId="{6622C2FE-DA20-43CC-9B0D-792AB05806A2}" destId="{C53A8A2F-FD09-46C3-B168-20A3330D4357}" srcOrd="3" destOrd="0" presId="urn:microsoft.com/office/officeart/2016/7/layout/LinearArrowProcessNumbered"/>
    <dgm:cxn modelId="{88969414-CAC0-4004-9A7C-AC5BC595EEB3}" type="presParOf" srcId="{6622C2FE-DA20-43CC-9B0D-792AB05806A2}" destId="{0FA88BE3-8090-4EC2-8FD5-A3EE74F573C6}" srcOrd="4" destOrd="0" presId="urn:microsoft.com/office/officeart/2016/7/layout/LinearArrowProcessNumbered"/>
    <dgm:cxn modelId="{DBA90A4F-B64B-45CD-A810-A8C1BEF9AD2F}" type="presParOf" srcId="{0FA88BE3-8090-4EC2-8FD5-A3EE74F573C6}" destId="{89DF0FB7-ACB1-46A5-A614-585DD7BAEC26}" srcOrd="0" destOrd="0" presId="urn:microsoft.com/office/officeart/2016/7/layout/LinearArrowProcessNumbered"/>
    <dgm:cxn modelId="{10789448-8152-4979-BEB0-B1336DA8C1D1}" type="presParOf" srcId="{0FA88BE3-8090-4EC2-8FD5-A3EE74F573C6}" destId="{B3FC529F-95C5-433E-9F71-0EB87DD9C9E0}" srcOrd="1" destOrd="0" presId="urn:microsoft.com/office/officeart/2016/7/layout/LinearArrowProcessNumbered"/>
    <dgm:cxn modelId="{9F1CE6EE-DC67-49C6-AD8D-9F81EE251FFD}" type="presParOf" srcId="{B3FC529F-95C5-433E-9F71-0EB87DD9C9E0}" destId="{829DBAC5-D8F3-4ADC-8678-A92CFA113897}" srcOrd="0" destOrd="0" presId="urn:microsoft.com/office/officeart/2016/7/layout/LinearArrowProcessNumbered"/>
    <dgm:cxn modelId="{F4FE10FF-E9F8-442C-AA04-FC026D57ED97}" type="presParOf" srcId="{B3FC529F-95C5-433E-9F71-0EB87DD9C9E0}" destId="{7D2D0394-9F48-418B-B5AD-05AC110F9E8F}" srcOrd="1" destOrd="0" presId="urn:microsoft.com/office/officeart/2016/7/layout/LinearArrowProcessNumbered"/>
    <dgm:cxn modelId="{67CCF354-A7A1-4AEE-9CAD-39E4079F458E}" type="presParOf" srcId="{B3FC529F-95C5-433E-9F71-0EB87DD9C9E0}" destId="{60E65CE3-9110-4C5D-8C28-DEB712AC539A}" srcOrd="2" destOrd="0" presId="urn:microsoft.com/office/officeart/2016/7/layout/LinearArrowProcessNumbered"/>
    <dgm:cxn modelId="{FB628D91-6227-4FC4-B5F0-307D65CFE147}" type="presParOf" srcId="{B3FC529F-95C5-433E-9F71-0EB87DD9C9E0}" destId="{2C0BB23D-506E-456D-8008-4EDDDCA7EB6F}" srcOrd="3" destOrd="0" presId="urn:microsoft.com/office/officeart/2016/7/layout/LinearArrowProcessNumbered"/>
    <dgm:cxn modelId="{F3E027BE-427A-4FCC-87C1-E6C5EFE639DB}" type="presParOf" srcId="{0FA88BE3-8090-4EC2-8FD5-A3EE74F573C6}" destId="{AD6994B2-645C-4EB8-9AB0-0C0FDBA5A8A2}" srcOrd="2" destOrd="0" presId="urn:microsoft.com/office/officeart/2016/7/layout/LinearArrowProcessNumbered"/>
    <dgm:cxn modelId="{F009E074-03B4-4BF0-A755-973550547BEB}" type="presParOf" srcId="{6622C2FE-DA20-43CC-9B0D-792AB05806A2}" destId="{EE9C9CA1-E158-4467-91A8-ACBA38790FB0}" srcOrd="5" destOrd="0" presId="urn:microsoft.com/office/officeart/2016/7/layout/LinearArrowProcessNumbered"/>
    <dgm:cxn modelId="{C687CD2B-9DBD-45A8-B5FD-19E3B33620AC}" type="presParOf" srcId="{6622C2FE-DA20-43CC-9B0D-792AB05806A2}" destId="{D73286F6-72A7-4D96-97F9-EA07FDD267C8}" srcOrd="6" destOrd="0" presId="urn:microsoft.com/office/officeart/2016/7/layout/LinearArrowProcessNumbered"/>
    <dgm:cxn modelId="{AEE4990E-D43C-4AAA-948C-ABC2A56902A5}" type="presParOf" srcId="{D73286F6-72A7-4D96-97F9-EA07FDD267C8}" destId="{CFBB432D-626C-4C0D-88B8-7AA0EAAEDCA9}" srcOrd="0" destOrd="0" presId="urn:microsoft.com/office/officeart/2016/7/layout/LinearArrowProcessNumbered"/>
    <dgm:cxn modelId="{46A636CB-EAA8-46F0-8601-E4C998011930}" type="presParOf" srcId="{D73286F6-72A7-4D96-97F9-EA07FDD267C8}" destId="{D3B64B22-6C5D-43AC-B180-6D2C0E2FD6A9}" srcOrd="1" destOrd="0" presId="urn:microsoft.com/office/officeart/2016/7/layout/LinearArrowProcessNumbered"/>
    <dgm:cxn modelId="{0C7E3241-7A81-4CDE-ACB1-D34443F160D0}" type="presParOf" srcId="{D3B64B22-6C5D-43AC-B180-6D2C0E2FD6A9}" destId="{85E4E5C5-8416-41C3-B597-53AFE850DF56}" srcOrd="0" destOrd="0" presId="urn:microsoft.com/office/officeart/2016/7/layout/LinearArrowProcessNumbered"/>
    <dgm:cxn modelId="{F0A113CB-EACD-434D-8B1A-C8ADAFCF8F41}" type="presParOf" srcId="{D3B64B22-6C5D-43AC-B180-6D2C0E2FD6A9}" destId="{67B876E9-2A82-455E-A772-30CF25C8A713}" srcOrd="1" destOrd="0" presId="urn:microsoft.com/office/officeart/2016/7/layout/LinearArrowProcessNumbered"/>
    <dgm:cxn modelId="{9347B675-5300-4956-9E3F-7F6AD1454BB1}" type="presParOf" srcId="{D3B64B22-6C5D-43AC-B180-6D2C0E2FD6A9}" destId="{FC830E58-F318-47DF-9CC1-0701A4532FDD}" srcOrd="2" destOrd="0" presId="urn:microsoft.com/office/officeart/2016/7/layout/LinearArrowProcessNumbered"/>
    <dgm:cxn modelId="{D1CE1D4E-DAAD-4A19-AFBD-9E575EF83A98}" type="presParOf" srcId="{D3B64B22-6C5D-43AC-B180-6D2C0E2FD6A9}" destId="{C6E9BBE8-3E73-4DB0-9E8E-723A9E57727D}" srcOrd="3" destOrd="0" presId="urn:microsoft.com/office/officeart/2016/7/layout/LinearArrowProcessNumbered"/>
    <dgm:cxn modelId="{E8BF1E0B-A544-499D-B0EC-03124D709005}" type="presParOf" srcId="{D73286F6-72A7-4D96-97F9-EA07FDD267C8}" destId="{B7FF8B1F-DD53-4620-B30B-6686A7117437}" srcOrd="2" destOrd="0" presId="urn:microsoft.com/office/officeart/2016/7/layout/LinearArrowProcessNumbered"/>
    <dgm:cxn modelId="{C2B141BC-7E1A-4017-A2AE-135EB9EA081A}" type="presParOf" srcId="{6622C2FE-DA20-43CC-9B0D-792AB05806A2}" destId="{10BD130E-C135-4391-9655-2CFA0E10C39A}" srcOrd="7" destOrd="0" presId="urn:microsoft.com/office/officeart/2016/7/layout/LinearArrowProcessNumbered"/>
    <dgm:cxn modelId="{7EF4319B-38B8-46AD-9F8D-5D640E580E18}" type="presParOf" srcId="{6622C2FE-DA20-43CC-9B0D-792AB05806A2}" destId="{CE99E252-0F91-48BE-BD03-DB45D738E3C0}" srcOrd="8" destOrd="0" presId="urn:microsoft.com/office/officeart/2016/7/layout/LinearArrowProcessNumbered"/>
    <dgm:cxn modelId="{A3CF7AEF-DD27-4FB8-9A3F-C2D404C3775A}" type="presParOf" srcId="{CE99E252-0F91-48BE-BD03-DB45D738E3C0}" destId="{52A7E591-DCF6-4A6F-842D-C808667AC7F9}" srcOrd="0" destOrd="0" presId="urn:microsoft.com/office/officeart/2016/7/layout/LinearArrowProcessNumbered"/>
    <dgm:cxn modelId="{E0A65381-8D0D-4B2B-BD4D-183B2350FBD3}" type="presParOf" srcId="{CE99E252-0F91-48BE-BD03-DB45D738E3C0}" destId="{03DC7830-0E11-4A62-ABD5-86B3FCC2F7AF}" srcOrd="1" destOrd="0" presId="urn:microsoft.com/office/officeart/2016/7/layout/LinearArrowProcessNumbered"/>
    <dgm:cxn modelId="{928CF853-43A6-4550-A0DD-A9EDFA871AEA}" type="presParOf" srcId="{03DC7830-0E11-4A62-ABD5-86B3FCC2F7AF}" destId="{1E700677-B5A9-4C37-ADA9-FF8C4CD6A60F}" srcOrd="0" destOrd="0" presId="urn:microsoft.com/office/officeart/2016/7/layout/LinearArrowProcessNumbered"/>
    <dgm:cxn modelId="{549E8CB9-ABC7-49EB-A802-5B6E109E9927}" type="presParOf" srcId="{03DC7830-0E11-4A62-ABD5-86B3FCC2F7AF}" destId="{D11EF104-FEFD-4382-B259-A4E69B1EE5F5}" srcOrd="1" destOrd="0" presId="urn:microsoft.com/office/officeart/2016/7/layout/LinearArrowProcessNumbered"/>
    <dgm:cxn modelId="{F4583268-0A59-42E2-A77E-7CB350CF89C0}" type="presParOf" srcId="{03DC7830-0E11-4A62-ABD5-86B3FCC2F7AF}" destId="{83EBC57F-D78F-4F79-9A7B-2D2A87D48FFD}" srcOrd="2" destOrd="0" presId="urn:microsoft.com/office/officeart/2016/7/layout/LinearArrowProcessNumbered"/>
    <dgm:cxn modelId="{F8B0159E-D14F-4A89-A780-EF45093194EA}" type="presParOf" srcId="{03DC7830-0E11-4A62-ABD5-86B3FCC2F7AF}" destId="{A2B92835-0E4F-4846-ACCD-DA9181214758}" srcOrd="3" destOrd="0" presId="urn:microsoft.com/office/officeart/2016/7/layout/LinearArrowProcessNumbered"/>
    <dgm:cxn modelId="{E13943BC-2F96-4B3D-B49C-E0B75B0D4D67}" type="presParOf" srcId="{CE99E252-0F91-48BE-BD03-DB45D738E3C0}" destId="{AE8FFE2B-C4D9-43C9-AE92-5C5D0A47357B}"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1/22/2022</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1/22/2022</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16/j.jpain.2009.08.003" TargetMode="External"/><Relationship Id="rId2" Type="http://schemas.openxmlformats.org/officeDocument/2006/relationships/hyperlink" Target="http://www.bodyproject.eu/media/Final-anthology-mht-May2013.pdf" TargetMode="External"/><Relationship Id="rId1" Type="http://schemas.openxmlformats.org/officeDocument/2006/relationships/slideLayout" Target="../slideLayouts/slideLayout2.xml"/><Relationship Id="rId4" Type="http://schemas.openxmlformats.org/officeDocument/2006/relationships/hyperlink" Target="https://doi.org/10.1016/j.genm.2011.04.001"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111/j.1526-4637.2005.05002.x" TargetMode="External"/><Relationship Id="rId2" Type="http://schemas.openxmlformats.org/officeDocument/2006/relationships/hyperlink" Target="https://doi.org/10.1053/jpmn.2000.9761" TargetMode="External"/><Relationship Id="rId1" Type="http://schemas.openxmlformats.org/officeDocument/2006/relationships/slideLayout" Target="../slideLayouts/slideLayout2.xml"/><Relationship Id="rId4" Type="http://schemas.openxmlformats.org/officeDocument/2006/relationships/hyperlink" Target="https://doi.org/10.1016/j.bjpt.2018.07.002"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ailystoic.com/stoicism-and-pain-management/#:~:text=It's%20an%20absolutely%20fundamental%20principle,or%20other%20symptoms%20of%20illness." TargetMode="External"/><Relationship Id="rId2" Type="http://schemas.openxmlformats.org/officeDocument/2006/relationships/hyperlink" Target="https://theconversation.com/how-different-cultures-experience-and-talk-about-pain-49046"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AFFRONTARE IL DOLORE</a:t>
            </a:r>
            <a:endParaRPr lang="en-GB" dirty="0"/>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a:p>
        </p:txBody>
      </p:sp>
      <p:sp>
        <p:nvSpPr>
          <p:cNvPr id="3" name="TextBox 2">
            <a:extLst>
              <a:ext uri="{FF2B5EF4-FFF2-40B4-BE49-F238E27FC236}">
                <a16:creationId xmlns:a16="http://schemas.microsoft.com/office/drawing/2014/main" xmlns="" id="{C3C52934-D3A6-4B2A-9ECD-9DF99D7079D2}"/>
              </a:ext>
            </a:extLst>
          </p:cNvPr>
          <p:cNvSpPr txBox="1"/>
          <p:nvPr/>
        </p:nvSpPr>
        <p:spPr>
          <a:xfrm>
            <a:off x="3862164" y="4437112"/>
            <a:ext cx="4752528" cy="923330"/>
          </a:xfrm>
          <a:prstGeom prst="rect">
            <a:avLst/>
          </a:prstGeom>
          <a:noFill/>
        </p:spPr>
        <p:txBody>
          <a:bodyPr wrap="square" rtlCol="0">
            <a:spAutoFit/>
          </a:bodyPr>
          <a:lstStyle/>
          <a:p>
            <a:pPr algn="ctr"/>
            <a:r>
              <a:rPr lang="en-GB" sz="5400" dirty="0">
                <a:solidFill>
                  <a:schemeClr val="bg2"/>
                </a:solidFill>
              </a:rPr>
              <a:t>Modulo </a:t>
            </a:r>
            <a:r>
              <a:rPr lang="en-GB" sz="5400" dirty="0" smtClean="0">
                <a:solidFill>
                  <a:schemeClr val="bg2"/>
                </a:solidFill>
              </a:rPr>
              <a:t>8</a:t>
            </a:r>
            <a:endParaRPr lang="en-GB" sz="5400" dirty="0">
              <a:solidFill>
                <a:schemeClr val="bg2"/>
              </a:solidFill>
            </a:endParaRPr>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1F545-E388-4A1E-BCD4-7D7D45765D75}"/>
              </a:ext>
            </a:extLst>
          </p:cNvPr>
          <p:cNvSpPr>
            <a:spLocks noGrp="1"/>
          </p:cNvSpPr>
          <p:nvPr>
            <p:ph type="title"/>
          </p:nvPr>
        </p:nvSpPr>
        <p:spPr>
          <a:xfrm>
            <a:off x="1390287" y="685800"/>
            <a:ext cx="9884376" cy="870992"/>
          </a:xfrm>
        </p:spPr>
        <p:txBody>
          <a:bodyPr>
            <a:normAutofit/>
          </a:bodyPr>
          <a:lstStyle/>
          <a:p>
            <a:r>
              <a:rPr lang="it-IT" dirty="0"/>
              <a:t>Aspettative su come si affronta il dolore </a:t>
            </a:r>
            <a:endParaRPr lang="en-GB" dirty="0"/>
          </a:p>
        </p:txBody>
      </p:sp>
      <p:pic>
        <p:nvPicPr>
          <p:cNvPr id="5" name="Picture 4">
            <a:extLst>
              <a:ext uri="{FF2B5EF4-FFF2-40B4-BE49-F238E27FC236}">
                <a16:creationId xmlns:a16="http://schemas.microsoft.com/office/drawing/2014/main" xmlns="" id="{7E5E5002-049F-4A7E-BBB7-0DE3138665D0}"/>
              </a:ext>
            </a:extLst>
          </p:cNvPr>
          <p:cNvPicPr>
            <a:picLocks noChangeAspect="1"/>
          </p:cNvPicPr>
          <p:nvPr/>
        </p:nvPicPr>
        <p:blipFill rotWithShape="1">
          <a:blip r:embed="rId2"/>
          <a:srcRect r="38180" b="1"/>
          <a:stretch/>
        </p:blipFill>
        <p:spPr>
          <a:xfrm>
            <a:off x="1053852" y="1750262"/>
            <a:ext cx="3680473" cy="3973959"/>
          </a:xfrm>
          <a:prstGeom prst="rect">
            <a:avLst/>
          </a:prstGeom>
        </p:spPr>
      </p:pic>
      <p:sp>
        <p:nvSpPr>
          <p:cNvPr id="3" name="Content Placeholder 2">
            <a:extLst>
              <a:ext uri="{FF2B5EF4-FFF2-40B4-BE49-F238E27FC236}">
                <a16:creationId xmlns:a16="http://schemas.microsoft.com/office/drawing/2014/main" xmlns="" id="{E14E28D7-0041-44BA-84ED-671C548E8A9F}"/>
              </a:ext>
            </a:extLst>
          </p:cNvPr>
          <p:cNvSpPr>
            <a:spLocks noGrp="1"/>
          </p:cNvSpPr>
          <p:nvPr>
            <p:ph idx="1"/>
          </p:nvPr>
        </p:nvSpPr>
        <p:spPr>
          <a:xfrm>
            <a:off x="5086300" y="1700808"/>
            <a:ext cx="6319184" cy="4589392"/>
          </a:xfrm>
        </p:spPr>
        <p:txBody>
          <a:bodyPr>
            <a:normAutofit/>
          </a:bodyPr>
          <a:lstStyle/>
          <a:p>
            <a:pPr marL="0" indent="0">
              <a:buNone/>
            </a:pPr>
            <a:r>
              <a:rPr lang="it-IT" sz="2000" dirty="0"/>
              <a:t>Quali sono le aspettative di come gli individui dovrebbero affrontare il dolore, all'interno della vostra famiglia e del vostro gruppo di appartenenza?</a:t>
            </a:r>
            <a:r>
              <a:rPr lang="en-GB" sz="2000" dirty="0"/>
              <a:t/>
            </a:r>
            <a:br>
              <a:rPr lang="en-GB" sz="2000" dirty="0"/>
            </a:br>
            <a:r>
              <a:rPr lang="it-IT" sz="2000" i="1" dirty="0"/>
              <a:t>Scegliete l’affermazione con cui vi identificate maggiormente:</a:t>
            </a:r>
          </a:p>
          <a:p>
            <a:pPr marL="457200" indent="-457200">
              <a:buAutoNum type="alphaLcPeriod"/>
            </a:pPr>
            <a:r>
              <a:rPr lang="it-IT" sz="2000" dirty="0"/>
              <a:t>Non si parla né si discute del dolore.</a:t>
            </a:r>
          </a:p>
          <a:p>
            <a:pPr marL="457200" indent="-457200">
              <a:buAutoNum type="alphaLcPeriod" startAt="2"/>
            </a:pPr>
            <a:r>
              <a:rPr lang="it-IT" sz="2000" dirty="0"/>
              <a:t>Se qualcuno prova dolore è incoraggiato a descriverlo   liberamente. </a:t>
            </a:r>
          </a:p>
          <a:p>
            <a:pPr marL="457200" indent="-457200">
              <a:buAutoNum type="alphaLcPeriod" startAt="3"/>
            </a:pPr>
            <a:r>
              <a:rPr lang="it-IT" sz="2000" dirty="0"/>
              <a:t>Se qualcuno soffre, geme forte per dimostrare che sta soffrendo.</a:t>
            </a:r>
          </a:p>
          <a:p>
            <a:pPr marL="457200" indent="-457200">
              <a:buAutoNum type="alphaLcPeriod" startAt="4"/>
            </a:pPr>
            <a:r>
              <a:rPr lang="it-IT" sz="2000" dirty="0"/>
              <a:t>Se qualcuno soffre ci si aspetta che lo faccia in silenzio e che non faccia storie.</a:t>
            </a:r>
          </a:p>
          <a:p>
            <a:pPr marL="457200" indent="-457200">
              <a:buAutoNum type="alphaLcPeriod"/>
            </a:pPr>
            <a:endParaRPr lang="en-GB" sz="1800" dirty="0"/>
          </a:p>
          <a:p>
            <a:pPr marL="0" indent="0">
              <a:buNone/>
            </a:pPr>
            <a:endParaRPr lang="en-GB" sz="1800" dirty="0"/>
          </a:p>
        </p:txBody>
      </p:sp>
      <p:sp>
        <p:nvSpPr>
          <p:cNvPr id="4" name="Slide Number Placeholder 3">
            <a:extLst>
              <a:ext uri="{FF2B5EF4-FFF2-40B4-BE49-F238E27FC236}">
                <a16:creationId xmlns:a16="http://schemas.microsoft.com/office/drawing/2014/main" xmlns="" id="{11862A76-CD7C-479E-912C-95522D1C13FD}"/>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10</a:t>
            </a:fld>
            <a:endParaRPr lang="en-GB"/>
          </a:p>
        </p:txBody>
      </p:sp>
      <p:sp>
        <p:nvSpPr>
          <p:cNvPr id="6" name="TextBox 5">
            <a:extLst>
              <a:ext uri="{FF2B5EF4-FFF2-40B4-BE49-F238E27FC236}">
                <a16:creationId xmlns:a16="http://schemas.microsoft.com/office/drawing/2014/main" xmlns="" id="{7E8B687E-0F4B-465C-AA82-0CC1C74C573B}"/>
              </a:ext>
            </a:extLst>
          </p:cNvPr>
          <p:cNvSpPr txBox="1"/>
          <p:nvPr/>
        </p:nvSpPr>
        <p:spPr>
          <a:xfrm>
            <a:off x="1125860" y="5877272"/>
            <a:ext cx="2114531" cy="215444"/>
          </a:xfrm>
          <a:prstGeom prst="rect">
            <a:avLst/>
          </a:prstGeom>
          <a:noFill/>
        </p:spPr>
        <p:txBody>
          <a:bodyPr wrap="square">
            <a:spAutoFit/>
          </a:bodyPr>
          <a:lstStyle/>
          <a:p>
            <a:pPr marL="0" marR="0" lvl="0" indent="0"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9" name="Picture 8">
            <a:extLst>
              <a:ext uri="{FF2B5EF4-FFF2-40B4-BE49-F238E27FC236}">
                <a16:creationId xmlns:a16="http://schemas.microsoft.com/office/drawing/2014/main" xmlns="" id="{EE466700-4481-43E2-BF3A-F33A208A0588}"/>
              </a:ext>
            </a:extLst>
          </p:cNvPr>
          <p:cNvPicPr>
            <a:picLocks noChangeAspect="1"/>
          </p:cNvPicPr>
          <p:nvPr/>
        </p:nvPicPr>
        <p:blipFill>
          <a:blip r:embed="rId3"/>
          <a:stretch>
            <a:fillRect/>
          </a:stretch>
        </p:blipFill>
        <p:spPr>
          <a:xfrm>
            <a:off x="11036715" y="5748784"/>
            <a:ext cx="926672" cy="920576"/>
          </a:xfrm>
          <a:prstGeom prst="rect">
            <a:avLst/>
          </a:prstGeom>
        </p:spPr>
      </p:pic>
    </p:spTree>
    <p:extLst>
      <p:ext uri="{BB962C8B-B14F-4D97-AF65-F5344CB8AC3E}">
        <p14:creationId xmlns:p14="http://schemas.microsoft.com/office/powerpoint/2010/main" val="35114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4244B-A30C-4664-B9F8-4EAD47DC8603}"/>
              </a:ext>
            </a:extLst>
          </p:cNvPr>
          <p:cNvSpPr>
            <a:spLocks noGrp="1"/>
          </p:cNvSpPr>
          <p:nvPr>
            <p:ph type="title"/>
          </p:nvPr>
        </p:nvSpPr>
        <p:spPr/>
        <p:txBody>
          <a:bodyPr/>
          <a:lstStyle/>
          <a:p>
            <a:r>
              <a:rPr lang="en-GB" i="1" dirty="0" err="1"/>
              <a:t>Riassunto</a:t>
            </a:r>
            <a:endParaRPr lang="en-GB" i="1" dirty="0"/>
          </a:p>
        </p:txBody>
      </p:sp>
      <p:sp>
        <p:nvSpPr>
          <p:cNvPr id="3" name="Content Placeholder 2">
            <a:extLst>
              <a:ext uri="{FF2B5EF4-FFF2-40B4-BE49-F238E27FC236}">
                <a16:creationId xmlns:a16="http://schemas.microsoft.com/office/drawing/2014/main" xmlns="" id="{80287CA8-6FF1-410A-936A-4D0ED64D367B}"/>
              </a:ext>
            </a:extLst>
          </p:cNvPr>
          <p:cNvSpPr>
            <a:spLocks noGrp="1"/>
          </p:cNvSpPr>
          <p:nvPr>
            <p:ph idx="1"/>
          </p:nvPr>
        </p:nvSpPr>
        <p:spPr>
          <a:xfrm>
            <a:off x="1371243" y="2132856"/>
            <a:ext cx="9598700" cy="3581400"/>
          </a:xfrm>
        </p:spPr>
        <p:txBody>
          <a:bodyPr>
            <a:normAutofit/>
          </a:bodyPr>
          <a:lstStyle/>
          <a:p>
            <a:pPr marL="0" indent="0">
              <a:buNone/>
            </a:pPr>
            <a:r>
              <a:rPr lang="it-IT" sz="2200" i="1" dirty="0"/>
              <a:t>Individui diversi hanno modi diversi di esprimere il dolore e di affrontarlo. </a:t>
            </a:r>
          </a:p>
          <a:p>
            <a:pPr marL="0" indent="0">
              <a:buNone/>
            </a:pPr>
            <a:r>
              <a:rPr lang="it-IT" sz="2200" i="1" dirty="0"/>
              <a:t>Questi possono essere influenzati dalla personalità di un individuo, ma anche dalle loro norme culturali per affrontare il dolore. </a:t>
            </a:r>
          </a:p>
          <a:p>
            <a:pPr marL="0" indent="0">
              <a:buNone/>
            </a:pPr>
            <a:r>
              <a:rPr lang="it-IT" sz="2200" i="1" dirty="0"/>
              <a:t>Le persone usano una grande varietà di parole per descrivere il dolore e queste descrizioni possono essere diverse a seconda del loro background cultural. </a:t>
            </a:r>
          </a:p>
          <a:p>
            <a:pPr marL="0" indent="0">
              <a:buNone/>
            </a:pPr>
            <a:r>
              <a:rPr lang="it-IT" sz="2200" i="1" dirty="0"/>
              <a:t>La capacità di descrivere il dolore può anche essere influenzata dalla maggiore o minore comprensione di una persona del linguaggio che viene utilizzato, in qualsiasi diagnosi. </a:t>
            </a:r>
            <a:endParaRPr lang="en-GB" sz="2200" dirty="0"/>
          </a:p>
        </p:txBody>
      </p:sp>
      <p:sp>
        <p:nvSpPr>
          <p:cNvPr id="4" name="Slide Number Placeholder 3">
            <a:extLst>
              <a:ext uri="{FF2B5EF4-FFF2-40B4-BE49-F238E27FC236}">
                <a16:creationId xmlns:a16="http://schemas.microsoft.com/office/drawing/2014/main" xmlns="" id="{DAC25AF7-CDC0-4C8A-A3BE-2F7F1EF5CB6D}"/>
              </a:ext>
            </a:extLst>
          </p:cNvPr>
          <p:cNvSpPr>
            <a:spLocks noGrp="1"/>
          </p:cNvSpPr>
          <p:nvPr>
            <p:ph type="sldNum" sz="quarter" idx="12"/>
          </p:nvPr>
        </p:nvSpPr>
        <p:spPr/>
        <p:txBody>
          <a:bodyPr/>
          <a:lstStyle/>
          <a:p>
            <a:fld id="{C014DD1E-5D91-48A3-AD6D-45FBA980D106}" type="slidenum">
              <a:rPr lang="en-GB" smtClean="0"/>
              <a:t>11</a:t>
            </a:fld>
            <a:endParaRPr lang="en-GB"/>
          </a:p>
        </p:txBody>
      </p:sp>
    </p:spTree>
    <p:extLst>
      <p:ext uri="{BB962C8B-B14F-4D97-AF65-F5344CB8AC3E}">
        <p14:creationId xmlns:p14="http://schemas.microsoft.com/office/powerpoint/2010/main" val="397556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LE MAGGIORI DIFFERENZE </a:t>
            </a:r>
            <a:br>
              <a:rPr lang="en-GB" sz="5400" dirty="0"/>
            </a:br>
            <a:r>
              <a:rPr lang="en-GB" sz="5400" dirty="0"/>
              <a:t>TRA LE CULTURE</a:t>
            </a:r>
          </a:p>
        </p:txBody>
      </p:sp>
      <p:sp>
        <p:nvSpPr>
          <p:cNvPr id="3" name="Text Placeholder 2"/>
          <p:cNvSpPr>
            <a:spLocks noGrp="1"/>
          </p:cNvSpPr>
          <p:nvPr>
            <p:ph type="body" idx="1"/>
          </p:nvPr>
        </p:nvSpPr>
        <p:spPr/>
        <p:txBody>
          <a:bodyPr>
            <a:normAutofit/>
          </a:bodyPr>
          <a:lstStyle/>
          <a:p>
            <a:pPr algn="ctr"/>
            <a:r>
              <a:rPr lang="en-GB" sz="5400" dirty="0"/>
              <a:t>FATTORI LEGATI AL PAZIENTE</a:t>
            </a:r>
          </a:p>
        </p:txBody>
      </p:sp>
      <p:sp>
        <p:nvSpPr>
          <p:cNvPr id="4" name="Slide Number Placeholder 3"/>
          <p:cNvSpPr>
            <a:spLocks noGrp="1"/>
          </p:cNvSpPr>
          <p:nvPr>
            <p:ph type="sldNum" sz="quarter" idx="12"/>
          </p:nvPr>
        </p:nvSpPr>
        <p:spPr/>
        <p:txBody>
          <a:bodyPr/>
          <a:lstStyle/>
          <a:p>
            <a:fld id="{C014DD1E-5D91-48A3-AD6D-45FBA980D106}" type="slidenum">
              <a:rPr lang="en-GB" smtClean="0"/>
              <a:t>12</a:t>
            </a:fld>
            <a:endParaRPr lang="en-GB"/>
          </a:p>
        </p:txBody>
      </p:sp>
    </p:spTree>
    <p:extLst>
      <p:ext uri="{BB962C8B-B14F-4D97-AF65-F5344CB8AC3E}">
        <p14:creationId xmlns:p14="http://schemas.microsoft.com/office/powerpoint/2010/main" val="29965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F407B-9BF3-4D64-992D-816C18B04FCB}"/>
              </a:ext>
            </a:extLst>
          </p:cNvPr>
          <p:cNvSpPr>
            <a:spLocks noGrp="1"/>
          </p:cNvSpPr>
          <p:nvPr>
            <p:ph type="title"/>
          </p:nvPr>
        </p:nvSpPr>
        <p:spPr>
          <a:xfrm>
            <a:off x="1371242" y="901824"/>
            <a:ext cx="4291122" cy="1735088"/>
          </a:xfrm>
        </p:spPr>
        <p:txBody>
          <a:bodyPr>
            <a:noAutofit/>
          </a:bodyPr>
          <a:lstStyle/>
          <a:p>
            <a:r>
              <a:rPr lang="en-GB" sz="3800" dirty="0" err="1"/>
              <a:t>Esprimere</a:t>
            </a:r>
            <a:r>
              <a:rPr lang="en-GB" sz="3800" dirty="0"/>
              <a:t> il dolore: </a:t>
            </a:r>
            <a:br>
              <a:rPr lang="en-GB" sz="3800" dirty="0"/>
            </a:br>
            <a:r>
              <a:rPr lang="en-GB" sz="3800" dirty="0"/>
              <a:t>espressivo vs. </a:t>
            </a:r>
            <a:r>
              <a:rPr lang="en-GB" sz="3800" dirty="0" err="1"/>
              <a:t>stoico</a:t>
            </a:r>
            <a:endParaRPr lang="en-GB" sz="3800" dirty="0">
              <a:highlight>
                <a:srgbClr val="FF0000"/>
              </a:highlight>
            </a:endParaRPr>
          </a:p>
        </p:txBody>
      </p:sp>
      <p:sp>
        <p:nvSpPr>
          <p:cNvPr id="3" name="Content Placeholder 2">
            <a:extLst>
              <a:ext uri="{FF2B5EF4-FFF2-40B4-BE49-F238E27FC236}">
                <a16:creationId xmlns:a16="http://schemas.microsoft.com/office/drawing/2014/main" xmlns="" id="{89F91249-63C7-4BE9-B47A-4AC7E860678C}"/>
              </a:ext>
            </a:extLst>
          </p:cNvPr>
          <p:cNvSpPr>
            <a:spLocks noGrp="1"/>
          </p:cNvSpPr>
          <p:nvPr>
            <p:ph idx="1"/>
          </p:nvPr>
        </p:nvSpPr>
        <p:spPr>
          <a:xfrm>
            <a:off x="1413892" y="2564904"/>
            <a:ext cx="3281839" cy="2662149"/>
          </a:xfrm>
        </p:spPr>
        <p:txBody>
          <a:bodyPr>
            <a:normAutofit/>
          </a:bodyPr>
          <a:lstStyle/>
          <a:p>
            <a:pPr marL="0" indent="0">
              <a:buNone/>
            </a:pPr>
            <a:r>
              <a:rPr lang="it-IT" sz="2600" dirty="0"/>
              <a:t>Due termini generali che possono essere usati sono</a:t>
            </a:r>
            <a:r>
              <a:rPr lang="it-IT" sz="2600" b="1" dirty="0"/>
              <a:t> espressività </a:t>
            </a:r>
            <a:r>
              <a:rPr lang="it-IT" sz="2600" dirty="0"/>
              <a:t>e </a:t>
            </a:r>
            <a:r>
              <a:rPr lang="it-IT" sz="2600" b="1" dirty="0"/>
              <a:t>stoicismo</a:t>
            </a:r>
            <a:r>
              <a:rPr lang="it-IT" sz="2600" dirty="0"/>
              <a:t>.</a:t>
            </a:r>
            <a:endParaRPr lang="en-GB" sz="2600" dirty="0"/>
          </a:p>
        </p:txBody>
      </p:sp>
      <p:pic>
        <p:nvPicPr>
          <p:cNvPr id="5" name="Picture 4">
            <a:extLst>
              <a:ext uri="{FF2B5EF4-FFF2-40B4-BE49-F238E27FC236}">
                <a16:creationId xmlns:a16="http://schemas.microsoft.com/office/drawing/2014/main" xmlns="" id="{256A68DF-748B-48B6-80D2-6183574EE826}"/>
              </a:ext>
            </a:extLst>
          </p:cNvPr>
          <p:cNvPicPr>
            <a:picLocks noChangeAspect="1"/>
          </p:cNvPicPr>
          <p:nvPr/>
        </p:nvPicPr>
        <p:blipFill>
          <a:blip r:embed="rId2"/>
          <a:stretch>
            <a:fillRect/>
          </a:stretch>
        </p:blipFill>
        <p:spPr>
          <a:xfrm>
            <a:off x="5787568" y="980728"/>
            <a:ext cx="5757956" cy="4606365"/>
          </a:xfrm>
          <a:prstGeom prst="rect">
            <a:avLst/>
          </a:prstGeom>
        </p:spPr>
      </p:pic>
      <p:sp>
        <p:nvSpPr>
          <p:cNvPr id="4" name="Slide Number Placeholder 3">
            <a:extLst>
              <a:ext uri="{FF2B5EF4-FFF2-40B4-BE49-F238E27FC236}">
                <a16:creationId xmlns:a16="http://schemas.microsoft.com/office/drawing/2014/main" xmlns="" id="{14E9B5FE-39B4-4C04-BBEC-422610EC966C}"/>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13</a:t>
            </a:fld>
            <a:endParaRPr lang="en-GB"/>
          </a:p>
        </p:txBody>
      </p:sp>
      <p:sp>
        <p:nvSpPr>
          <p:cNvPr id="6" name="TextBox 5">
            <a:extLst>
              <a:ext uri="{FF2B5EF4-FFF2-40B4-BE49-F238E27FC236}">
                <a16:creationId xmlns:a16="http://schemas.microsoft.com/office/drawing/2014/main" xmlns="" id="{C62BC86B-16A4-4EDA-A316-3C82B494B9A9}"/>
              </a:ext>
            </a:extLst>
          </p:cNvPr>
          <p:cNvSpPr txBox="1"/>
          <p:nvPr/>
        </p:nvSpPr>
        <p:spPr>
          <a:xfrm>
            <a:off x="9452489" y="5805264"/>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114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5297D-C9D2-40A3-AD3A-11793FB22D94}"/>
              </a:ext>
            </a:extLst>
          </p:cNvPr>
          <p:cNvSpPr>
            <a:spLocks noGrp="1"/>
          </p:cNvSpPr>
          <p:nvPr>
            <p:ph type="title"/>
          </p:nvPr>
        </p:nvSpPr>
        <p:spPr>
          <a:xfrm>
            <a:off x="1341884" y="757808"/>
            <a:ext cx="9884376" cy="726976"/>
          </a:xfrm>
        </p:spPr>
        <p:txBody>
          <a:bodyPr>
            <a:normAutofit/>
          </a:bodyPr>
          <a:lstStyle/>
          <a:p>
            <a:r>
              <a:rPr lang="en-US" dirty="0"/>
              <a:t>Espressivo e </a:t>
            </a:r>
            <a:r>
              <a:rPr lang="en-US" dirty="0" err="1"/>
              <a:t>stoico</a:t>
            </a:r>
            <a:endParaRPr lang="el-GR" dirty="0">
              <a:highlight>
                <a:srgbClr val="FF0000"/>
              </a:highlight>
            </a:endParaRPr>
          </a:p>
        </p:txBody>
      </p:sp>
      <p:sp>
        <p:nvSpPr>
          <p:cNvPr id="3" name="Content Placeholder 2">
            <a:extLst>
              <a:ext uri="{FF2B5EF4-FFF2-40B4-BE49-F238E27FC236}">
                <a16:creationId xmlns:a16="http://schemas.microsoft.com/office/drawing/2014/main" xmlns="" id="{79095079-34D4-4D6C-B463-61D35D128F57}"/>
              </a:ext>
            </a:extLst>
          </p:cNvPr>
          <p:cNvSpPr>
            <a:spLocks noGrp="1"/>
          </p:cNvSpPr>
          <p:nvPr>
            <p:ph idx="1"/>
          </p:nvPr>
        </p:nvSpPr>
        <p:spPr>
          <a:xfrm>
            <a:off x="1390286" y="1854696"/>
            <a:ext cx="6175168" cy="3950568"/>
          </a:xfrm>
        </p:spPr>
        <p:txBody>
          <a:bodyPr>
            <a:normAutofit/>
          </a:bodyPr>
          <a:lstStyle/>
          <a:p>
            <a:pPr marL="0" indent="0">
              <a:buNone/>
            </a:pPr>
            <a:r>
              <a:rPr lang="it-IT" dirty="0"/>
              <a:t>I modi in cui le persone esprimono il loro dolore sono diversi e possono essere determinati a livello socioculturale. Una distinzione che può essere individuata è appunto tra la modalità espressiva e quella stoica di esprimere o gestire il dolore</a:t>
            </a:r>
            <a:r>
              <a:rPr lang="en-US" dirty="0"/>
              <a:t>:</a:t>
            </a:r>
          </a:p>
          <a:p>
            <a:r>
              <a:rPr lang="it-IT" dirty="0"/>
              <a:t>Le persone espressive tendono ad esprimere il dolore al mondo esterno perché gli altri lo capiscano.</a:t>
            </a:r>
          </a:p>
          <a:p>
            <a:r>
              <a:rPr lang="it-IT" dirty="0"/>
              <a:t>Le persone stoiche tendono ad accettare il dolore più silenziosamente. Gli atteggiamenti stoici possono essere collegati a credenze culturali o religiose, come ad esempio "Il volere di Dio era di mettermi alla prova in quel modo e dovevo sopportarlo".</a:t>
            </a:r>
            <a:endParaRPr lang="en-US" dirty="0"/>
          </a:p>
        </p:txBody>
      </p:sp>
      <p:sp>
        <p:nvSpPr>
          <p:cNvPr id="4" name="Slide Number Placeholder 3">
            <a:extLst>
              <a:ext uri="{FF2B5EF4-FFF2-40B4-BE49-F238E27FC236}">
                <a16:creationId xmlns:a16="http://schemas.microsoft.com/office/drawing/2014/main" xmlns="" id="{1D8981AF-D8F2-4A7A-8BB9-C3A22D068CE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14</a:t>
            </a:fld>
            <a:endParaRPr lang="en-GB"/>
          </a:p>
        </p:txBody>
      </p:sp>
      <p:pic>
        <p:nvPicPr>
          <p:cNvPr id="5" name="Picture 4">
            <a:extLst>
              <a:ext uri="{FF2B5EF4-FFF2-40B4-BE49-F238E27FC236}">
                <a16:creationId xmlns:a16="http://schemas.microsoft.com/office/drawing/2014/main" xmlns="" id="{8B6078E0-8C8B-41B5-BFA1-661EBBF7ED24}"/>
              </a:ext>
            </a:extLst>
          </p:cNvPr>
          <p:cNvPicPr>
            <a:picLocks noChangeAspect="1"/>
          </p:cNvPicPr>
          <p:nvPr/>
        </p:nvPicPr>
        <p:blipFill rotWithShape="1">
          <a:blip r:embed="rId2"/>
          <a:srcRect t="10491" r="-2" b="22294"/>
          <a:stretch/>
        </p:blipFill>
        <p:spPr>
          <a:xfrm>
            <a:off x="8059337" y="1916832"/>
            <a:ext cx="3459515" cy="3735381"/>
          </a:xfrm>
          <a:prstGeom prst="rect">
            <a:avLst/>
          </a:prstGeom>
        </p:spPr>
      </p:pic>
      <p:sp>
        <p:nvSpPr>
          <p:cNvPr id="6" name="TextBox 5">
            <a:extLst>
              <a:ext uri="{FF2B5EF4-FFF2-40B4-BE49-F238E27FC236}">
                <a16:creationId xmlns:a16="http://schemas.microsoft.com/office/drawing/2014/main" xmlns="" id="{9AB2373D-B57C-4D76-A520-359E2724FFBB}"/>
              </a:ext>
            </a:extLst>
          </p:cNvPr>
          <p:cNvSpPr txBox="1"/>
          <p:nvPr/>
        </p:nvSpPr>
        <p:spPr>
          <a:xfrm>
            <a:off x="9470269" y="5759678"/>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01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54117-2568-4FB8-B678-C8863663C462}"/>
              </a:ext>
            </a:extLst>
          </p:cNvPr>
          <p:cNvSpPr>
            <a:spLocks noGrp="1"/>
          </p:cNvSpPr>
          <p:nvPr>
            <p:ph type="title"/>
          </p:nvPr>
        </p:nvSpPr>
        <p:spPr>
          <a:xfrm>
            <a:off x="1371243" y="829816"/>
            <a:ext cx="9598700" cy="943000"/>
          </a:xfrm>
        </p:spPr>
        <p:txBody>
          <a:bodyPr/>
          <a:lstStyle/>
          <a:p>
            <a:r>
              <a:rPr lang="en-GB" dirty="0"/>
              <a:t>Il vostro background </a:t>
            </a:r>
            <a:r>
              <a:rPr lang="en-GB" dirty="0" err="1"/>
              <a:t>culturale</a:t>
            </a:r>
            <a:endParaRPr lang="en-GB" dirty="0"/>
          </a:p>
        </p:txBody>
      </p:sp>
      <p:sp>
        <p:nvSpPr>
          <p:cNvPr id="3" name="Content Placeholder 2">
            <a:extLst>
              <a:ext uri="{FF2B5EF4-FFF2-40B4-BE49-F238E27FC236}">
                <a16:creationId xmlns:a16="http://schemas.microsoft.com/office/drawing/2014/main" xmlns="" id="{E9E31309-8951-45CC-AE0F-83BBBF8F0BCB}"/>
              </a:ext>
            </a:extLst>
          </p:cNvPr>
          <p:cNvSpPr>
            <a:spLocks noGrp="1"/>
          </p:cNvSpPr>
          <p:nvPr>
            <p:ph idx="1"/>
          </p:nvPr>
        </p:nvSpPr>
        <p:spPr>
          <a:xfrm>
            <a:off x="1371243" y="2060848"/>
            <a:ext cx="9598700" cy="3806552"/>
          </a:xfrm>
        </p:spPr>
        <p:txBody>
          <a:bodyPr/>
          <a:lstStyle/>
          <a:p>
            <a:pPr marL="0" indent="0">
              <a:buNone/>
            </a:pPr>
            <a:r>
              <a:rPr lang="it-IT" dirty="0"/>
              <a:t>Pensate a come il vostro background culturale ha influenzato il modo in cui affrontate il vostro dolore e quello degli altri. </a:t>
            </a:r>
          </a:p>
          <a:p>
            <a:pPr marL="0" indent="0">
              <a:buNone/>
            </a:pPr>
            <a:r>
              <a:rPr lang="it-IT" i="1" dirty="0"/>
              <a:t>Con quale affermazione vi identificate maggiormente?</a:t>
            </a:r>
          </a:p>
          <a:p>
            <a:pPr marL="0" indent="0">
              <a:buNone/>
            </a:pPr>
            <a:endParaRPr lang="en-GB" sz="1000" i="1" dirty="0"/>
          </a:p>
          <a:p>
            <a:pPr marL="457200" indent="-457200">
              <a:buAutoNum type="alphaLcPeriod"/>
            </a:pPr>
            <a:r>
              <a:rPr lang="it-IT" dirty="0"/>
              <a:t>Non l'ha influenzato affatto. </a:t>
            </a:r>
          </a:p>
          <a:p>
            <a:pPr marL="457200" indent="-457200">
              <a:buAutoNum type="alphaLcPeriod"/>
            </a:pPr>
            <a:r>
              <a:rPr lang="it-IT" dirty="0"/>
              <a:t>Ha avuto una forte influenza su di esso.</a:t>
            </a:r>
          </a:p>
          <a:p>
            <a:pPr marL="457200" indent="-457200">
              <a:buAutoNum type="alphaLcPeriod"/>
            </a:pPr>
            <a:r>
              <a:rPr lang="it-IT" dirty="0"/>
              <a:t>Affronto il mio dolore e quello degli altri in modo stoico  </a:t>
            </a:r>
          </a:p>
          <a:p>
            <a:pPr marL="457200" indent="-457200">
              <a:buAutoNum type="alphaLcPeriod"/>
            </a:pPr>
            <a:r>
              <a:rPr lang="it-IT" dirty="0"/>
              <a:t>Affronto il mio e l'altrui dolore in modo espressivo</a:t>
            </a:r>
          </a:p>
        </p:txBody>
      </p:sp>
      <p:sp>
        <p:nvSpPr>
          <p:cNvPr id="4" name="Slide Number Placeholder 3">
            <a:extLst>
              <a:ext uri="{FF2B5EF4-FFF2-40B4-BE49-F238E27FC236}">
                <a16:creationId xmlns:a16="http://schemas.microsoft.com/office/drawing/2014/main" xmlns="" id="{8D4F6D72-02E7-4D2C-846C-14571545EE88}"/>
              </a:ext>
            </a:extLst>
          </p:cNvPr>
          <p:cNvSpPr>
            <a:spLocks noGrp="1"/>
          </p:cNvSpPr>
          <p:nvPr>
            <p:ph type="sldNum" sz="quarter" idx="12"/>
          </p:nvPr>
        </p:nvSpPr>
        <p:spPr/>
        <p:txBody>
          <a:bodyPr/>
          <a:lstStyle/>
          <a:p>
            <a:fld id="{C014DD1E-5D91-48A3-AD6D-45FBA980D106}" type="slidenum">
              <a:rPr lang="en-GB" smtClean="0"/>
              <a:t>15</a:t>
            </a:fld>
            <a:endParaRPr lang="en-GB"/>
          </a:p>
        </p:txBody>
      </p:sp>
      <p:pic>
        <p:nvPicPr>
          <p:cNvPr id="5" name="Picture 4">
            <a:extLst>
              <a:ext uri="{FF2B5EF4-FFF2-40B4-BE49-F238E27FC236}">
                <a16:creationId xmlns:a16="http://schemas.microsoft.com/office/drawing/2014/main" xmlns="" id="{78C40919-CC8A-4A1D-A7BB-1CD0E561C94C}"/>
              </a:ext>
            </a:extLst>
          </p:cNvPr>
          <p:cNvPicPr>
            <a:picLocks noChangeAspect="1"/>
          </p:cNvPicPr>
          <p:nvPr/>
        </p:nvPicPr>
        <p:blipFill>
          <a:blip r:embed="rId2"/>
          <a:stretch>
            <a:fillRect/>
          </a:stretch>
        </p:blipFill>
        <p:spPr>
          <a:xfrm>
            <a:off x="10817582" y="5407112"/>
            <a:ext cx="926672" cy="920576"/>
          </a:xfrm>
          <a:prstGeom prst="rect">
            <a:avLst/>
          </a:prstGeom>
        </p:spPr>
      </p:pic>
    </p:spTree>
    <p:extLst>
      <p:ext uri="{BB962C8B-B14F-4D97-AF65-F5344CB8AC3E}">
        <p14:creationId xmlns:p14="http://schemas.microsoft.com/office/powerpoint/2010/main" val="18024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6C63A-72B0-4A56-B899-F2BBF6BBC5D5}"/>
              </a:ext>
            </a:extLst>
          </p:cNvPr>
          <p:cNvSpPr>
            <a:spLocks noGrp="1"/>
          </p:cNvSpPr>
          <p:nvPr>
            <p:ph type="title"/>
          </p:nvPr>
        </p:nvSpPr>
        <p:spPr/>
        <p:txBody>
          <a:bodyPr/>
          <a:lstStyle/>
          <a:p>
            <a:r>
              <a:rPr lang="en-GB" i="1" dirty="0" err="1"/>
              <a:t>Riassunto</a:t>
            </a:r>
            <a:endParaRPr lang="en-GB" i="1" dirty="0"/>
          </a:p>
        </p:txBody>
      </p:sp>
      <p:sp>
        <p:nvSpPr>
          <p:cNvPr id="3" name="Content Placeholder 2">
            <a:extLst>
              <a:ext uri="{FF2B5EF4-FFF2-40B4-BE49-F238E27FC236}">
                <a16:creationId xmlns:a16="http://schemas.microsoft.com/office/drawing/2014/main" xmlns="" id="{1BE0C7C3-4D10-47E5-9F33-CA2AAEB409CA}"/>
              </a:ext>
            </a:extLst>
          </p:cNvPr>
          <p:cNvSpPr>
            <a:spLocks noGrp="1"/>
          </p:cNvSpPr>
          <p:nvPr>
            <p:ph idx="1"/>
          </p:nvPr>
        </p:nvSpPr>
        <p:spPr>
          <a:xfrm>
            <a:off x="1371243" y="2132856"/>
            <a:ext cx="9598700" cy="3581400"/>
          </a:xfrm>
        </p:spPr>
        <p:txBody>
          <a:bodyPr>
            <a:normAutofit/>
          </a:bodyPr>
          <a:lstStyle/>
          <a:p>
            <a:pPr marL="0" indent="0">
              <a:buNone/>
            </a:pPr>
            <a:r>
              <a:rPr lang="it-IT" sz="2200" i="1" dirty="0"/>
              <a:t>Non c'è un modo giusto o sbagliato per gli individui di affrontare il dolore.  </a:t>
            </a:r>
          </a:p>
          <a:p>
            <a:pPr marL="0" indent="0">
              <a:buNone/>
            </a:pPr>
            <a:r>
              <a:rPr lang="it-IT" sz="2200" i="1" dirty="0"/>
              <a:t>Il modo in cui affrontiamo il dolore può essere diverso, ma è perché viene influenzato dalle nostre esperienze di vita, dagli altri intorno a noi e dalle aspettative culturali. </a:t>
            </a:r>
          </a:p>
          <a:p>
            <a:pPr marL="0" indent="0">
              <a:buNone/>
            </a:pPr>
            <a:r>
              <a:rPr lang="it-IT" sz="2200" i="1" dirty="0"/>
              <a:t>Non dovremmo aspettarci che gli altri abbiano lo stesso nostro atteggiamento nell'affrontare il dolore.</a:t>
            </a:r>
          </a:p>
          <a:p>
            <a:pPr marL="0" indent="0">
              <a:buNone/>
            </a:pPr>
            <a:r>
              <a:rPr lang="it-IT" sz="2200" i="1" dirty="0"/>
              <a:t>Non dovremmo aspettarci che gli altri usino le nostre stesse parole per descrivere il loro dolore.</a:t>
            </a:r>
          </a:p>
        </p:txBody>
      </p:sp>
      <p:sp>
        <p:nvSpPr>
          <p:cNvPr id="4" name="Slide Number Placeholder 3">
            <a:extLst>
              <a:ext uri="{FF2B5EF4-FFF2-40B4-BE49-F238E27FC236}">
                <a16:creationId xmlns:a16="http://schemas.microsoft.com/office/drawing/2014/main" xmlns="" id="{39A5A27E-721F-4BD0-9E6B-1CEABB01D22D}"/>
              </a:ext>
            </a:extLst>
          </p:cNvPr>
          <p:cNvSpPr>
            <a:spLocks noGrp="1"/>
          </p:cNvSpPr>
          <p:nvPr>
            <p:ph type="sldNum" sz="quarter" idx="12"/>
          </p:nvPr>
        </p:nvSpPr>
        <p:spPr/>
        <p:txBody>
          <a:bodyPr/>
          <a:lstStyle/>
          <a:p>
            <a:fld id="{C014DD1E-5D91-48A3-AD6D-45FBA980D106}" type="slidenum">
              <a:rPr lang="en-GB" smtClean="0"/>
              <a:t>16</a:t>
            </a:fld>
            <a:endParaRPr lang="en-GB"/>
          </a:p>
        </p:txBody>
      </p:sp>
    </p:spTree>
    <p:extLst>
      <p:ext uri="{BB962C8B-B14F-4D97-AF65-F5344CB8AC3E}">
        <p14:creationId xmlns:p14="http://schemas.microsoft.com/office/powerpoint/2010/main" val="3951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20" y="1340768"/>
            <a:ext cx="10513168" cy="2885338"/>
          </a:xfrm>
        </p:spPr>
        <p:txBody>
          <a:bodyPr>
            <a:normAutofit/>
          </a:bodyPr>
          <a:lstStyle/>
          <a:p>
            <a:pPr algn="ctr"/>
            <a:r>
              <a:rPr lang="en-GB" sz="5400" dirty="0"/>
              <a:t>IL DOLORE NELLE DIVERSE CULTURE</a:t>
            </a:r>
          </a:p>
        </p:txBody>
      </p:sp>
      <p:sp>
        <p:nvSpPr>
          <p:cNvPr id="4" name="Slide Number Placeholder 3"/>
          <p:cNvSpPr>
            <a:spLocks noGrp="1"/>
          </p:cNvSpPr>
          <p:nvPr>
            <p:ph type="sldNum" sz="quarter" idx="12"/>
          </p:nvPr>
        </p:nvSpPr>
        <p:spPr/>
        <p:txBody>
          <a:bodyPr/>
          <a:lstStyle/>
          <a:p>
            <a:fld id="{C014DD1E-5D91-48A3-AD6D-45FBA980D106}" type="slidenum">
              <a:rPr lang="en-GB" smtClean="0"/>
              <a:t>17</a:t>
            </a:fld>
            <a:endParaRPr lang="en-GB"/>
          </a:p>
        </p:txBody>
      </p:sp>
    </p:spTree>
    <p:extLst>
      <p:ext uri="{BB962C8B-B14F-4D97-AF65-F5344CB8AC3E}">
        <p14:creationId xmlns:p14="http://schemas.microsoft.com/office/powerpoint/2010/main" val="126260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AE5B3-D5C6-4512-AFBA-F2865FF8D5EE}"/>
              </a:ext>
            </a:extLst>
          </p:cNvPr>
          <p:cNvSpPr>
            <a:spLocks noGrp="1"/>
          </p:cNvSpPr>
          <p:nvPr>
            <p:ph type="title"/>
          </p:nvPr>
        </p:nvSpPr>
        <p:spPr/>
        <p:txBody>
          <a:bodyPr>
            <a:normAutofit/>
          </a:bodyPr>
          <a:lstStyle/>
          <a:p>
            <a:r>
              <a:rPr lang="it-IT" dirty="0"/>
              <a:t>Il dolore come fatto privato/motivo di vergogna/segno di debolezza</a:t>
            </a:r>
            <a:endParaRPr lang="el-GR" dirty="0"/>
          </a:p>
        </p:txBody>
      </p:sp>
      <p:sp>
        <p:nvSpPr>
          <p:cNvPr id="3" name="Content Placeholder 2">
            <a:extLst>
              <a:ext uri="{FF2B5EF4-FFF2-40B4-BE49-F238E27FC236}">
                <a16:creationId xmlns:a16="http://schemas.microsoft.com/office/drawing/2014/main" xmlns="" id="{E1C73D41-5AA2-4951-8ABC-F1A53E2AAC7D}"/>
              </a:ext>
            </a:extLst>
          </p:cNvPr>
          <p:cNvSpPr>
            <a:spLocks noGrp="1"/>
          </p:cNvSpPr>
          <p:nvPr>
            <p:ph idx="1"/>
          </p:nvPr>
        </p:nvSpPr>
        <p:spPr>
          <a:xfrm>
            <a:off x="1358226" y="2590800"/>
            <a:ext cx="6464378" cy="3581400"/>
          </a:xfrm>
        </p:spPr>
        <p:txBody>
          <a:bodyPr>
            <a:normAutofit/>
          </a:bodyPr>
          <a:lstStyle/>
          <a:p>
            <a:r>
              <a:rPr lang="it-IT" dirty="0"/>
              <a:t>In alcune culture, il dolore e l'espressione del dolore sono considerati un fallimento personale e una debolezza </a:t>
            </a:r>
          </a:p>
          <a:p>
            <a:r>
              <a:rPr lang="it-IT" dirty="0"/>
              <a:t>Il dolore è percepito come una conseguenza del comportamento.</a:t>
            </a:r>
          </a:p>
          <a:p>
            <a:r>
              <a:rPr lang="it-IT" dirty="0"/>
              <a:t>Il dolore è anche considerato una questione privata e si cerca di non pesare sui membri della propria famiglia e sugli amici.</a:t>
            </a:r>
            <a:endParaRPr lang="en-US" dirty="0"/>
          </a:p>
        </p:txBody>
      </p:sp>
      <p:sp>
        <p:nvSpPr>
          <p:cNvPr id="4" name="Slide Number Placeholder 3">
            <a:extLst>
              <a:ext uri="{FF2B5EF4-FFF2-40B4-BE49-F238E27FC236}">
                <a16:creationId xmlns:a16="http://schemas.microsoft.com/office/drawing/2014/main" xmlns="" id="{924AF2C2-4B98-4BE1-9030-5521F03636CE}"/>
              </a:ext>
            </a:extLst>
          </p:cNvPr>
          <p:cNvSpPr>
            <a:spLocks noGrp="1"/>
          </p:cNvSpPr>
          <p:nvPr>
            <p:ph type="sldNum" sz="quarter" idx="12"/>
          </p:nvPr>
        </p:nvSpPr>
        <p:spPr/>
        <p:txBody>
          <a:bodyPr/>
          <a:lstStyle/>
          <a:p>
            <a:fld id="{C014DD1E-5D91-48A3-AD6D-45FBA980D106}" type="slidenum">
              <a:rPr lang="en-GB" smtClean="0"/>
              <a:t>18</a:t>
            </a:fld>
            <a:endParaRPr lang="en-GB"/>
          </a:p>
        </p:txBody>
      </p:sp>
      <p:pic>
        <p:nvPicPr>
          <p:cNvPr id="5" name="Picture 4">
            <a:extLst>
              <a:ext uri="{FF2B5EF4-FFF2-40B4-BE49-F238E27FC236}">
                <a16:creationId xmlns:a16="http://schemas.microsoft.com/office/drawing/2014/main" xmlns="" id="{4C0D14F2-21EB-43B1-8B0A-7F1E937C3E66}"/>
              </a:ext>
            </a:extLst>
          </p:cNvPr>
          <p:cNvPicPr>
            <a:picLocks noChangeAspect="1"/>
          </p:cNvPicPr>
          <p:nvPr/>
        </p:nvPicPr>
        <p:blipFill>
          <a:blip r:embed="rId2"/>
          <a:stretch>
            <a:fillRect/>
          </a:stretch>
        </p:blipFill>
        <p:spPr>
          <a:xfrm>
            <a:off x="8110636" y="2655374"/>
            <a:ext cx="3429603" cy="2285794"/>
          </a:xfrm>
          <a:prstGeom prst="rect">
            <a:avLst/>
          </a:prstGeom>
        </p:spPr>
      </p:pic>
      <p:sp>
        <p:nvSpPr>
          <p:cNvPr id="7" name="TextBox 6">
            <a:extLst>
              <a:ext uri="{FF2B5EF4-FFF2-40B4-BE49-F238E27FC236}">
                <a16:creationId xmlns:a16="http://schemas.microsoft.com/office/drawing/2014/main" xmlns="" id="{780F5C68-BFB8-4420-9F59-158862ABCF31}"/>
              </a:ext>
            </a:extLst>
          </p:cNvPr>
          <p:cNvSpPr txBox="1"/>
          <p:nvPr/>
        </p:nvSpPr>
        <p:spPr>
          <a:xfrm>
            <a:off x="9453536" y="5124061"/>
            <a:ext cx="2113484"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8574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7E28A-DC77-461A-B283-D4B28B490D88}"/>
              </a:ext>
            </a:extLst>
          </p:cNvPr>
          <p:cNvSpPr>
            <a:spLocks noGrp="1"/>
          </p:cNvSpPr>
          <p:nvPr>
            <p:ph type="title"/>
          </p:nvPr>
        </p:nvSpPr>
        <p:spPr>
          <a:xfrm>
            <a:off x="1371243" y="862980"/>
            <a:ext cx="9598700" cy="1485900"/>
          </a:xfrm>
        </p:spPr>
        <p:txBody>
          <a:bodyPr/>
          <a:lstStyle/>
          <a:p>
            <a:r>
              <a:rPr lang="it-IT" dirty="0"/>
              <a:t>Diversi significati attribuiti al dolore</a:t>
            </a:r>
            <a:endParaRPr lang="en-GB" dirty="0"/>
          </a:p>
        </p:txBody>
      </p:sp>
      <p:sp>
        <p:nvSpPr>
          <p:cNvPr id="3" name="Content Placeholder 2">
            <a:extLst>
              <a:ext uri="{FF2B5EF4-FFF2-40B4-BE49-F238E27FC236}">
                <a16:creationId xmlns:a16="http://schemas.microsoft.com/office/drawing/2014/main" xmlns="" id="{FECBCA8A-C1B8-4021-AC5C-3D92A0D73CE5}"/>
              </a:ext>
            </a:extLst>
          </p:cNvPr>
          <p:cNvSpPr>
            <a:spLocks noGrp="1"/>
          </p:cNvSpPr>
          <p:nvPr>
            <p:ph idx="1"/>
          </p:nvPr>
        </p:nvSpPr>
        <p:spPr/>
        <p:txBody>
          <a:bodyPr/>
          <a:lstStyle/>
          <a:p>
            <a:r>
              <a:rPr lang="it-IT" sz="2000" dirty="0"/>
              <a:t>In alcuni Paesi e culture le persone attribuiscono un significato al dolore, cercando di razionalizzarlo ed affrontarlo</a:t>
            </a:r>
          </a:p>
          <a:p>
            <a:r>
              <a:rPr lang="it-IT" sz="2000" dirty="0"/>
              <a:t>Per esempio, nella cultura indù, dove la credenza nel karma è comune, a volte si pensa che la sofferenza sia il risultato di pensieri e azioni passate. Questa credenza promuove l'accettazione del dolore</a:t>
            </a:r>
          </a:p>
          <a:p>
            <a:r>
              <a:rPr lang="it-IT" sz="2000" dirty="0"/>
              <a:t>L'accettazione del dolore è associata a una migliore qualità della vita, specialmente per coloro che soffrono di dolore cronico. </a:t>
            </a:r>
            <a:endParaRPr lang="en-GB" dirty="0"/>
          </a:p>
        </p:txBody>
      </p:sp>
      <p:sp>
        <p:nvSpPr>
          <p:cNvPr id="4" name="Slide Number Placeholder 3">
            <a:extLst>
              <a:ext uri="{FF2B5EF4-FFF2-40B4-BE49-F238E27FC236}">
                <a16:creationId xmlns:a16="http://schemas.microsoft.com/office/drawing/2014/main" xmlns="" id="{908F7E5A-F69A-477B-9C99-5DAACEDBCA88}"/>
              </a:ext>
            </a:extLst>
          </p:cNvPr>
          <p:cNvSpPr>
            <a:spLocks noGrp="1"/>
          </p:cNvSpPr>
          <p:nvPr>
            <p:ph type="sldNum" sz="quarter" idx="12"/>
          </p:nvPr>
        </p:nvSpPr>
        <p:spPr/>
        <p:txBody>
          <a:bodyPr/>
          <a:lstStyle/>
          <a:p>
            <a:fld id="{C014DD1E-5D91-48A3-AD6D-45FBA980D106}" type="slidenum">
              <a:rPr lang="en-GB" smtClean="0"/>
              <a:t>19</a:t>
            </a:fld>
            <a:endParaRPr lang="en-GB"/>
          </a:p>
        </p:txBody>
      </p:sp>
    </p:spTree>
    <p:extLst>
      <p:ext uri="{BB962C8B-B14F-4D97-AF65-F5344CB8AC3E}">
        <p14:creationId xmlns:p14="http://schemas.microsoft.com/office/powerpoint/2010/main" val="30406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9044-9202-4F63-92A4-08D1DA8A16B9}"/>
              </a:ext>
            </a:extLst>
          </p:cNvPr>
          <p:cNvSpPr>
            <a:spLocks noGrp="1"/>
          </p:cNvSpPr>
          <p:nvPr>
            <p:ph type="title"/>
          </p:nvPr>
        </p:nvSpPr>
        <p:spPr>
          <a:xfrm>
            <a:off x="1371242" y="685800"/>
            <a:ext cx="9598700" cy="1485900"/>
          </a:xfrm>
        </p:spPr>
        <p:txBody>
          <a:bodyPr>
            <a:normAutofit/>
          </a:bodyPr>
          <a:lstStyle/>
          <a:p>
            <a:r>
              <a:rPr lang="en-US" dirty="0" err="1"/>
              <a:t>Obiettivi</a:t>
            </a:r>
            <a:r>
              <a:rPr lang="en-US" dirty="0"/>
              <a:t> di </a:t>
            </a:r>
            <a:r>
              <a:rPr lang="en-US" dirty="0" err="1"/>
              <a:t>apprendimento</a:t>
            </a:r>
            <a:endParaRPr lang="el-GR" dirty="0"/>
          </a:p>
        </p:txBody>
      </p:sp>
      <p:sp>
        <p:nvSpPr>
          <p:cNvPr id="4" name="Slide Number Placeholder 3">
            <a:extLst>
              <a:ext uri="{FF2B5EF4-FFF2-40B4-BE49-F238E27FC236}">
                <a16:creationId xmlns:a16="http://schemas.microsoft.com/office/drawing/2014/main" xmlns=""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a:p>
        </p:txBody>
      </p:sp>
      <p:graphicFrame>
        <p:nvGraphicFramePr>
          <p:cNvPr id="6" name="Content Placeholder 2">
            <a:extLst>
              <a:ext uri="{FF2B5EF4-FFF2-40B4-BE49-F238E27FC236}">
                <a16:creationId xmlns:a16="http://schemas.microsoft.com/office/drawing/2014/main" xmlns="" id="{B6354ED1-BBEF-4372-A252-4D70FB632FCC}"/>
              </a:ext>
            </a:extLst>
          </p:cNvPr>
          <p:cNvGraphicFramePr>
            <a:graphicFrameLocks noGrp="1"/>
          </p:cNvGraphicFramePr>
          <p:nvPr>
            <p:ph idx="1"/>
            <p:extLst>
              <p:ext uri="{D42A27DB-BD31-4B8C-83A1-F6EECF244321}">
                <p14:modId xmlns:p14="http://schemas.microsoft.com/office/powerpoint/2010/main" val="1399587824"/>
              </p:ext>
            </p:extLst>
          </p:nvPr>
        </p:nvGraphicFramePr>
        <p:xfrm>
          <a:off x="1371242" y="2286000"/>
          <a:ext cx="9598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ED1692FA-3B88-49AD-BF5C-8D094C15C70F}"/>
              </a:ext>
            </a:extLst>
          </p:cNvPr>
          <p:cNvSpPr txBox="1"/>
          <p:nvPr/>
        </p:nvSpPr>
        <p:spPr>
          <a:xfrm>
            <a:off x="1371242" y="1772816"/>
            <a:ext cx="6739394" cy="400110"/>
          </a:xfrm>
          <a:prstGeom prst="rect">
            <a:avLst/>
          </a:prstGeom>
          <a:noFill/>
        </p:spPr>
        <p:txBody>
          <a:bodyPr wrap="square" rtlCol="0">
            <a:spAutoFit/>
          </a:bodyPr>
          <a:lstStyle/>
          <a:p>
            <a:r>
              <a:rPr lang="it-IT" sz="2000" dirty="0"/>
              <a:t>Al completamento del modulo, i discenti saranno in grado di </a:t>
            </a:r>
            <a:r>
              <a:rPr lang="en-GB" sz="2000" dirty="0"/>
              <a:t>:</a:t>
            </a:r>
          </a:p>
        </p:txBody>
      </p:sp>
    </p:spTree>
    <p:extLst>
      <p:ext uri="{BB962C8B-B14F-4D97-AF65-F5344CB8AC3E}">
        <p14:creationId xmlns:p14="http://schemas.microsoft.com/office/powerpoint/2010/main" val="1281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26FFA0-8FC0-432C-9AB6-5DEA52D1CD95}"/>
              </a:ext>
            </a:extLst>
          </p:cNvPr>
          <p:cNvSpPr>
            <a:spLocks noGrp="1"/>
          </p:cNvSpPr>
          <p:nvPr>
            <p:ph type="title"/>
          </p:nvPr>
        </p:nvSpPr>
        <p:spPr>
          <a:xfrm>
            <a:off x="1269876" y="685800"/>
            <a:ext cx="9884376" cy="1485900"/>
          </a:xfrm>
        </p:spPr>
        <p:txBody>
          <a:bodyPr>
            <a:normAutofit/>
          </a:bodyPr>
          <a:lstStyle/>
          <a:p>
            <a:r>
              <a:rPr lang="it-IT" dirty="0"/>
              <a:t>Diversi meccanismi di coping nelle varie culture</a:t>
            </a:r>
            <a:endParaRPr lang="el-GR" dirty="0"/>
          </a:p>
        </p:txBody>
      </p:sp>
      <p:sp>
        <p:nvSpPr>
          <p:cNvPr id="3" name="Content Placeholder 2">
            <a:extLst>
              <a:ext uri="{FF2B5EF4-FFF2-40B4-BE49-F238E27FC236}">
                <a16:creationId xmlns:a16="http://schemas.microsoft.com/office/drawing/2014/main" xmlns="" id="{510D4B0A-27BE-4002-9F47-30BBEF3C574F}"/>
              </a:ext>
            </a:extLst>
          </p:cNvPr>
          <p:cNvSpPr>
            <a:spLocks noGrp="1"/>
          </p:cNvSpPr>
          <p:nvPr>
            <p:ph idx="1"/>
          </p:nvPr>
        </p:nvSpPr>
        <p:spPr>
          <a:xfrm>
            <a:off x="1269876" y="2204864"/>
            <a:ext cx="6408712" cy="3662536"/>
          </a:xfrm>
        </p:spPr>
        <p:txBody>
          <a:bodyPr>
            <a:normAutofit fontScale="92500"/>
          </a:bodyPr>
          <a:lstStyle/>
          <a:p>
            <a:pPr marL="0" indent="0">
              <a:buNone/>
            </a:pPr>
            <a:r>
              <a:rPr lang="it-IT" dirty="0"/>
              <a:t>I meccanismi di </a:t>
            </a:r>
            <a:r>
              <a:rPr lang="it-IT" b="1" i="1" dirty="0"/>
              <a:t>coping (</a:t>
            </a:r>
            <a:r>
              <a:rPr lang="it-IT" dirty="0"/>
              <a:t>adattamento, resilienza) si riferiscono ai modi in cui si cerca di ridurre l'impatto fisico, emotivo e psicologico che deriva da eventi molto stressanti. (</a:t>
            </a:r>
            <a:r>
              <a:rPr lang="it-IT" i="1" dirty="0" err="1"/>
              <a:t>Pillay</a:t>
            </a:r>
            <a:r>
              <a:rPr lang="it-IT" i="1" dirty="0"/>
              <a:t> et al., 2015</a:t>
            </a:r>
            <a:r>
              <a:rPr lang="it-IT" dirty="0"/>
              <a:t>). </a:t>
            </a:r>
          </a:p>
          <a:p>
            <a:pPr marL="0" indent="0">
              <a:buNone/>
            </a:pPr>
            <a:r>
              <a:rPr lang="it-IT" dirty="0"/>
              <a:t>Questi possono essere: </a:t>
            </a:r>
          </a:p>
          <a:p>
            <a:pPr marL="0" indent="0">
              <a:buNone/>
            </a:pPr>
            <a:r>
              <a:rPr lang="it-IT" b="1" u="sng" dirty="0"/>
              <a:t>Meccanismi di coping attivo</a:t>
            </a:r>
            <a:r>
              <a:rPr lang="it-IT" dirty="0"/>
              <a:t>: autocontrollo, ignorare il dolore, esprimere autodichiarazioni di coping attivo, esercizio di locus of control interno (strategia di individui che credono nella propria capacità di controllare gli eventi). Essi tendono ad essere associati ad un migliore adattamento a lungo termine (</a:t>
            </a:r>
            <a:r>
              <a:rPr lang="it-IT" i="1" dirty="0" err="1"/>
              <a:t>Sharma</a:t>
            </a:r>
            <a:r>
              <a:rPr lang="it-IT" i="1" dirty="0"/>
              <a:t> et al., 2018</a:t>
            </a:r>
            <a:r>
              <a:rPr lang="it-IT" dirty="0"/>
              <a:t>). </a:t>
            </a:r>
            <a:r>
              <a:rPr lang="it-IT" b="1" u="sng" dirty="0"/>
              <a:t> </a:t>
            </a:r>
          </a:p>
          <a:p>
            <a:pPr marL="0" indent="0">
              <a:buNone/>
            </a:pPr>
            <a:r>
              <a:rPr lang="it-IT" b="1" u="sng" dirty="0"/>
              <a:t>Meccanismi di coping passivo</a:t>
            </a:r>
            <a:r>
              <a:rPr lang="it-IT" dirty="0"/>
              <a:t>: pregare, sperare, deviare i propri pensieri.</a:t>
            </a:r>
          </a:p>
        </p:txBody>
      </p:sp>
      <p:pic>
        <p:nvPicPr>
          <p:cNvPr id="5" name="Picture 4">
            <a:extLst>
              <a:ext uri="{FF2B5EF4-FFF2-40B4-BE49-F238E27FC236}">
                <a16:creationId xmlns:a16="http://schemas.microsoft.com/office/drawing/2014/main" xmlns="" id="{5B4A1E4C-9AFD-4CE5-A708-1F5729FEDB5B}"/>
              </a:ext>
            </a:extLst>
          </p:cNvPr>
          <p:cNvPicPr>
            <a:picLocks noChangeAspect="1"/>
          </p:cNvPicPr>
          <p:nvPr/>
        </p:nvPicPr>
        <p:blipFill rotWithShape="1">
          <a:blip r:embed="rId2"/>
          <a:srcRect l="21828" r="16352" b="1"/>
          <a:stretch/>
        </p:blipFill>
        <p:spPr>
          <a:xfrm>
            <a:off x="8107263" y="2204864"/>
            <a:ext cx="3387749" cy="3657892"/>
          </a:xfrm>
          <a:prstGeom prst="rect">
            <a:avLst/>
          </a:prstGeom>
        </p:spPr>
      </p:pic>
      <p:sp>
        <p:nvSpPr>
          <p:cNvPr id="4" name="Slide Number Placeholder 3">
            <a:extLst>
              <a:ext uri="{FF2B5EF4-FFF2-40B4-BE49-F238E27FC236}">
                <a16:creationId xmlns:a16="http://schemas.microsoft.com/office/drawing/2014/main" xmlns="" id="{EA51FB61-D44F-44EB-A3D6-BE710088DF34}"/>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20</a:t>
            </a:fld>
            <a:endParaRPr lang="en-GB"/>
          </a:p>
        </p:txBody>
      </p:sp>
      <p:sp>
        <p:nvSpPr>
          <p:cNvPr id="6" name="TextBox 5">
            <a:extLst>
              <a:ext uri="{FF2B5EF4-FFF2-40B4-BE49-F238E27FC236}">
                <a16:creationId xmlns:a16="http://schemas.microsoft.com/office/drawing/2014/main" xmlns="" id="{6BA6AEF2-C8AD-4D9B-944E-B0D013ABA0CE}"/>
              </a:ext>
            </a:extLst>
          </p:cNvPr>
          <p:cNvSpPr txBox="1"/>
          <p:nvPr/>
        </p:nvSpPr>
        <p:spPr>
          <a:xfrm>
            <a:off x="9622804" y="5949860"/>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4098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E7C8E-560F-4F9E-BFC0-E220B83C5E7A}"/>
              </a:ext>
            </a:extLst>
          </p:cNvPr>
          <p:cNvSpPr>
            <a:spLocks noGrp="1"/>
          </p:cNvSpPr>
          <p:nvPr>
            <p:ph type="title"/>
          </p:nvPr>
        </p:nvSpPr>
        <p:spPr>
          <a:xfrm>
            <a:off x="1371243" y="685800"/>
            <a:ext cx="9598700" cy="798984"/>
          </a:xfrm>
        </p:spPr>
        <p:txBody>
          <a:bodyPr>
            <a:normAutofit fontScale="90000"/>
          </a:bodyPr>
          <a:lstStyle/>
          <a:p>
            <a:r>
              <a:rPr lang="en-US" dirty="0" err="1"/>
              <a:t>Atteggiamenti</a:t>
            </a:r>
            <a:r>
              <a:rPr lang="en-US" dirty="0"/>
              <a:t> verso il dolore </a:t>
            </a:r>
            <a:r>
              <a:rPr lang="en-US" dirty="0" err="1"/>
              <a:t>nelle</a:t>
            </a:r>
            <a:r>
              <a:rPr lang="en-US" dirty="0"/>
              <a:t> diverse culture</a:t>
            </a:r>
            <a:endParaRPr lang="el-GR" sz="3200" dirty="0"/>
          </a:p>
        </p:txBody>
      </p:sp>
      <p:sp>
        <p:nvSpPr>
          <p:cNvPr id="4" name="Slide Number Placeholder 3">
            <a:extLst>
              <a:ext uri="{FF2B5EF4-FFF2-40B4-BE49-F238E27FC236}">
                <a16:creationId xmlns:a16="http://schemas.microsoft.com/office/drawing/2014/main" xmlns="" id="{94D0B07E-463F-4482-B82F-5CCBD1F66364}"/>
              </a:ext>
            </a:extLst>
          </p:cNvPr>
          <p:cNvSpPr>
            <a:spLocks noGrp="1"/>
          </p:cNvSpPr>
          <p:nvPr>
            <p:ph type="sldNum" sz="quarter" idx="12"/>
          </p:nvPr>
        </p:nvSpPr>
        <p:spPr/>
        <p:txBody>
          <a:bodyPr/>
          <a:lstStyle/>
          <a:p>
            <a:fld id="{C014DD1E-5D91-48A3-AD6D-45FBA980D106}" type="slidenum">
              <a:rPr lang="en-GB" smtClean="0"/>
              <a:t>21</a:t>
            </a:fld>
            <a:endParaRPr lang="en-GB"/>
          </a:p>
        </p:txBody>
      </p:sp>
      <p:sp>
        <p:nvSpPr>
          <p:cNvPr id="5" name="TextBox 4">
            <a:extLst>
              <a:ext uri="{FF2B5EF4-FFF2-40B4-BE49-F238E27FC236}">
                <a16:creationId xmlns:a16="http://schemas.microsoft.com/office/drawing/2014/main" xmlns="" id="{C5B458CE-8D18-4F0E-ACD0-79DA425C3615}"/>
              </a:ext>
            </a:extLst>
          </p:cNvPr>
          <p:cNvSpPr txBox="1"/>
          <p:nvPr/>
        </p:nvSpPr>
        <p:spPr>
          <a:xfrm>
            <a:off x="1371243" y="3199035"/>
            <a:ext cx="8856984" cy="2462213"/>
          </a:xfrm>
          <a:prstGeom prst="rect">
            <a:avLst/>
          </a:prstGeom>
          <a:noFill/>
        </p:spPr>
        <p:txBody>
          <a:bodyPr wrap="square" rtlCol="0">
            <a:spAutoFit/>
          </a:bodyPr>
          <a:lstStyle/>
          <a:p>
            <a:r>
              <a:rPr lang="en-US" b="1" dirty="0">
                <a:solidFill>
                  <a:srgbClr val="004680"/>
                </a:solidFill>
              </a:rPr>
              <a:t>In </a:t>
            </a:r>
            <a:r>
              <a:rPr lang="en-US" b="1" dirty="0" err="1">
                <a:solidFill>
                  <a:srgbClr val="004680"/>
                </a:solidFill>
              </a:rPr>
              <a:t>alcune</a:t>
            </a:r>
            <a:r>
              <a:rPr lang="en-US" b="1" dirty="0">
                <a:solidFill>
                  <a:srgbClr val="004680"/>
                </a:solidFill>
              </a:rPr>
              <a:t> culture </a:t>
            </a:r>
            <a:r>
              <a:rPr lang="en-US" b="1" dirty="0" err="1">
                <a:solidFill>
                  <a:srgbClr val="004680"/>
                </a:solidFill>
              </a:rPr>
              <a:t>arabe</a:t>
            </a:r>
            <a:r>
              <a:rPr lang="en-US" b="1" dirty="0">
                <a:solidFill>
                  <a:srgbClr val="004680"/>
                </a:solidFill>
              </a:rPr>
              <a:t>:</a:t>
            </a:r>
          </a:p>
          <a:p>
            <a:endParaRPr lang="en-US" sz="1000" b="1" dirty="0">
              <a:solidFill>
                <a:srgbClr val="004680"/>
              </a:solidFill>
            </a:endParaRPr>
          </a:p>
          <a:p>
            <a:pPr marL="342900" indent="-342900">
              <a:buFont typeface="Wingdings" panose="05000000000000000000" pitchFamily="2" charset="2"/>
              <a:buChar char="§"/>
            </a:pPr>
            <a:r>
              <a:rPr lang="it-IT" dirty="0">
                <a:solidFill>
                  <a:srgbClr val="004680"/>
                </a:solidFill>
              </a:rPr>
              <a:t>Il dolore è vissuto come spiacevole </a:t>
            </a:r>
          </a:p>
          <a:p>
            <a:pPr marL="342900" indent="-342900">
              <a:buFont typeface="Wingdings" panose="05000000000000000000" pitchFamily="2" charset="2"/>
              <a:buChar char="§"/>
            </a:pPr>
            <a:r>
              <a:rPr lang="en-US" dirty="0">
                <a:solidFill>
                  <a:srgbClr val="004680"/>
                </a:solidFill>
              </a:rPr>
              <a:t>Il dolore è espresso </a:t>
            </a:r>
            <a:r>
              <a:rPr lang="en-US" dirty="0" err="1">
                <a:solidFill>
                  <a:srgbClr val="004680"/>
                </a:solidFill>
              </a:rPr>
              <a:t>chiaramente</a:t>
            </a:r>
            <a:endParaRPr lang="en-US" dirty="0">
              <a:solidFill>
                <a:srgbClr val="004680"/>
              </a:solidFill>
            </a:endParaRPr>
          </a:p>
          <a:p>
            <a:pPr marL="342900" indent="-342900">
              <a:buFont typeface="Wingdings" panose="05000000000000000000" pitchFamily="2" charset="2"/>
              <a:buChar char="§"/>
            </a:pPr>
            <a:r>
              <a:rPr lang="it-IT" dirty="0">
                <a:solidFill>
                  <a:srgbClr val="004680"/>
                </a:solidFill>
              </a:rPr>
              <a:t>Metafore o descrittori sensoriali sono usati per descriverlo (ghiaccio, fuoco, ‘come un coltello’)</a:t>
            </a:r>
          </a:p>
          <a:p>
            <a:pPr marL="342900" indent="-342900">
              <a:buFont typeface="Wingdings" panose="05000000000000000000" pitchFamily="2" charset="2"/>
              <a:buChar char="§"/>
            </a:pPr>
            <a:r>
              <a:rPr lang="it-IT" dirty="0">
                <a:solidFill>
                  <a:srgbClr val="004680"/>
                </a:solidFill>
              </a:rPr>
              <a:t>Il dolore viene espresso di fronte ai membri della famiglia</a:t>
            </a:r>
            <a:endParaRPr lang="el-GR" dirty="0">
              <a:solidFill>
                <a:srgbClr val="004680"/>
              </a:solidFill>
            </a:endParaRPr>
          </a:p>
        </p:txBody>
      </p:sp>
      <p:sp>
        <p:nvSpPr>
          <p:cNvPr id="6" name="TextBox 5">
            <a:extLst>
              <a:ext uri="{FF2B5EF4-FFF2-40B4-BE49-F238E27FC236}">
                <a16:creationId xmlns:a16="http://schemas.microsoft.com/office/drawing/2014/main" xmlns="" id="{C9C4DD71-C489-4CE6-A7BD-09294F53F379}"/>
              </a:ext>
            </a:extLst>
          </p:cNvPr>
          <p:cNvSpPr txBox="1"/>
          <p:nvPr/>
        </p:nvSpPr>
        <p:spPr>
          <a:xfrm>
            <a:off x="1371243" y="1899989"/>
            <a:ext cx="10170044" cy="1015663"/>
          </a:xfrm>
          <a:prstGeom prst="rect">
            <a:avLst/>
          </a:prstGeom>
          <a:noFill/>
        </p:spPr>
        <p:txBody>
          <a:bodyPr wrap="square">
            <a:spAutoFit/>
          </a:bodyPr>
          <a:lstStyle/>
          <a:p>
            <a:r>
              <a:rPr lang="it-IT" sz="2000" dirty="0">
                <a:solidFill>
                  <a:srgbClr val="004680"/>
                </a:solidFill>
              </a:rPr>
              <a:t>Nota importante: le seguenti affermazioni hanno lo scopo di evidenziare alcuni atteggiamenti che possono manifestarsi nelle varie culture. Ogni persona, gruppo etnico, ecc. può avere atteggiamenti diversi nei confronti del dolore e non si vuole qui generalizzare.</a:t>
            </a:r>
            <a:endParaRPr lang="en-US" b="1" dirty="0">
              <a:solidFill>
                <a:srgbClr val="004680"/>
              </a:solidFill>
            </a:endParaRPr>
          </a:p>
        </p:txBody>
      </p:sp>
    </p:spTree>
    <p:extLst>
      <p:ext uri="{BB962C8B-B14F-4D97-AF65-F5344CB8AC3E}">
        <p14:creationId xmlns:p14="http://schemas.microsoft.com/office/powerpoint/2010/main" val="325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6ADF3-742F-4D17-B599-7C7507347878}"/>
              </a:ext>
            </a:extLst>
          </p:cNvPr>
          <p:cNvSpPr>
            <a:spLocks noGrp="1"/>
          </p:cNvSpPr>
          <p:nvPr>
            <p:ph type="title"/>
          </p:nvPr>
        </p:nvSpPr>
        <p:spPr>
          <a:xfrm>
            <a:off x="1371243" y="685800"/>
            <a:ext cx="9907744" cy="1485900"/>
          </a:xfrm>
        </p:spPr>
        <p:txBody>
          <a:bodyPr/>
          <a:lstStyle/>
          <a:p>
            <a:r>
              <a:rPr lang="en-US" dirty="0" err="1"/>
              <a:t>Atteggiamenti</a:t>
            </a:r>
            <a:r>
              <a:rPr lang="en-US" dirty="0"/>
              <a:t> verso il dolore </a:t>
            </a:r>
            <a:r>
              <a:rPr lang="en-US" dirty="0" err="1"/>
              <a:t>nelle</a:t>
            </a:r>
            <a:r>
              <a:rPr lang="en-US" dirty="0"/>
              <a:t> diverse culture</a:t>
            </a:r>
            <a:r>
              <a:rPr lang="en-US" sz="2400" dirty="0"/>
              <a:t>(cont.)</a:t>
            </a:r>
            <a:endParaRPr lang="el-GR" sz="2400" dirty="0"/>
          </a:p>
        </p:txBody>
      </p:sp>
      <p:sp>
        <p:nvSpPr>
          <p:cNvPr id="4" name="Slide Number Placeholder 3">
            <a:extLst>
              <a:ext uri="{FF2B5EF4-FFF2-40B4-BE49-F238E27FC236}">
                <a16:creationId xmlns:a16="http://schemas.microsoft.com/office/drawing/2014/main" xmlns="" id="{2D3D879C-D287-4DF9-B52C-F77F5226280E}"/>
              </a:ext>
            </a:extLst>
          </p:cNvPr>
          <p:cNvSpPr>
            <a:spLocks noGrp="1"/>
          </p:cNvSpPr>
          <p:nvPr>
            <p:ph type="sldNum" sz="quarter" idx="12"/>
          </p:nvPr>
        </p:nvSpPr>
        <p:spPr/>
        <p:txBody>
          <a:bodyPr/>
          <a:lstStyle/>
          <a:p>
            <a:fld id="{C014DD1E-5D91-48A3-AD6D-45FBA980D106}" type="slidenum">
              <a:rPr lang="en-GB" smtClean="0"/>
              <a:t>22</a:t>
            </a:fld>
            <a:endParaRPr lang="en-GB"/>
          </a:p>
        </p:txBody>
      </p:sp>
      <p:sp>
        <p:nvSpPr>
          <p:cNvPr id="6" name="TextBox 5">
            <a:extLst>
              <a:ext uri="{FF2B5EF4-FFF2-40B4-BE49-F238E27FC236}">
                <a16:creationId xmlns:a16="http://schemas.microsoft.com/office/drawing/2014/main" xmlns="" id="{267E003B-1874-4BE0-A0CC-2B19B57AE2DE}"/>
              </a:ext>
            </a:extLst>
          </p:cNvPr>
          <p:cNvSpPr txBox="1"/>
          <p:nvPr/>
        </p:nvSpPr>
        <p:spPr>
          <a:xfrm>
            <a:off x="7153519" y="2057050"/>
            <a:ext cx="3816424" cy="830997"/>
          </a:xfrm>
          <a:prstGeom prst="rect">
            <a:avLst/>
          </a:prstGeom>
          <a:noFill/>
        </p:spPr>
        <p:txBody>
          <a:bodyPr wrap="square" rtlCol="0">
            <a:spAutoFit/>
          </a:bodyPr>
          <a:lstStyle/>
          <a:p>
            <a:endParaRPr lang="en-US" dirty="0"/>
          </a:p>
          <a:p>
            <a:endParaRPr lang="el-GR" dirty="0"/>
          </a:p>
        </p:txBody>
      </p:sp>
      <p:sp>
        <p:nvSpPr>
          <p:cNvPr id="7" name="TextBox 6">
            <a:extLst>
              <a:ext uri="{FF2B5EF4-FFF2-40B4-BE49-F238E27FC236}">
                <a16:creationId xmlns:a16="http://schemas.microsoft.com/office/drawing/2014/main" xmlns="" id="{6A3C81FC-EF41-40C8-A80F-395F368D0230}"/>
              </a:ext>
            </a:extLst>
          </p:cNvPr>
          <p:cNvSpPr txBox="1"/>
          <p:nvPr/>
        </p:nvSpPr>
        <p:spPr>
          <a:xfrm>
            <a:off x="1371242" y="3539197"/>
            <a:ext cx="9907745" cy="1785104"/>
          </a:xfrm>
          <a:prstGeom prst="rect">
            <a:avLst/>
          </a:prstGeom>
          <a:noFill/>
        </p:spPr>
        <p:txBody>
          <a:bodyPr wrap="square">
            <a:spAutoFit/>
          </a:bodyPr>
          <a:lstStyle/>
          <a:p>
            <a:r>
              <a:rPr lang="en-US" b="1" dirty="0">
                <a:solidFill>
                  <a:srgbClr val="004680"/>
                </a:solidFill>
              </a:rPr>
              <a:t>Culture </a:t>
            </a:r>
            <a:r>
              <a:rPr lang="en-US" b="1" dirty="0" err="1">
                <a:solidFill>
                  <a:srgbClr val="004680"/>
                </a:solidFill>
              </a:rPr>
              <a:t>europee</a:t>
            </a:r>
            <a:r>
              <a:rPr lang="en-US" dirty="0">
                <a:solidFill>
                  <a:srgbClr val="004680"/>
                </a:solidFill>
              </a:rPr>
              <a:t>: </a:t>
            </a:r>
          </a:p>
          <a:p>
            <a:endParaRPr lang="en-US" sz="1000" dirty="0">
              <a:solidFill>
                <a:srgbClr val="004680"/>
              </a:solidFill>
            </a:endParaRPr>
          </a:p>
          <a:p>
            <a:r>
              <a:rPr lang="it-IT" dirty="0">
                <a:solidFill>
                  <a:srgbClr val="004680"/>
                </a:solidFill>
              </a:rPr>
              <a:t>In alcune culture europee il dolore è sopportato "stoicamente" e viene spesso nascosto, mentre in altre culture europee si esprime il dolore e si condivide la propria esperienza apertamente con gli altri.</a:t>
            </a:r>
            <a:endParaRPr lang="en-GB" dirty="0">
              <a:solidFill>
                <a:srgbClr val="004680"/>
              </a:solidFill>
            </a:endParaRPr>
          </a:p>
        </p:txBody>
      </p:sp>
      <p:sp>
        <p:nvSpPr>
          <p:cNvPr id="8" name="TextBox 5">
            <a:extLst>
              <a:ext uri="{FF2B5EF4-FFF2-40B4-BE49-F238E27FC236}">
                <a16:creationId xmlns:a16="http://schemas.microsoft.com/office/drawing/2014/main" xmlns="" id="{3E553498-D562-4FEA-A447-343B2FBFB098}"/>
              </a:ext>
            </a:extLst>
          </p:cNvPr>
          <p:cNvSpPr txBox="1"/>
          <p:nvPr/>
        </p:nvSpPr>
        <p:spPr>
          <a:xfrm>
            <a:off x="1371243" y="2053297"/>
            <a:ext cx="10170044" cy="1015663"/>
          </a:xfrm>
          <a:prstGeom prst="rect">
            <a:avLst/>
          </a:prstGeom>
          <a:noFill/>
        </p:spPr>
        <p:txBody>
          <a:bodyPr wrap="square">
            <a:spAutoFit/>
          </a:bodyPr>
          <a:lstStyle/>
          <a:p>
            <a:r>
              <a:rPr lang="it-IT" sz="2000" dirty="0">
                <a:solidFill>
                  <a:srgbClr val="004680"/>
                </a:solidFill>
              </a:rPr>
              <a:t>Nota importante: le seguenti affermazioni hanno lo scopo di evidenziare alcuni atteggiamenti che possono manifestarsi nelle varie culture. Ogni persona, gruppo etnico, ecc. può avere atteggiamenti diversi nei confronti del dolore e non si vuole qui generalizzare.</a:t>
            </a:r>
            <a:endParaRPr lang="en-US" b="1" dirty="0">
              <a:solidFill>
                <a:srgbClr val="004680"/>
              </a:solidFill>
            </a:endParaRPr>
          </a:p>
        </p:txBody>
      </p:sp>
    </p:spTree>
    <p:extLst>
      <p:ext uri="{BB962C8B-B14F-4D97-AF65-F5344CB8AC3E}">
        <p14:creationId xmlns:p14="http://schemas.microsoft.com/office/powerpoint/2010/main" val="51409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3A6C350-00A9-493F-9705-7216678C8BC0}"/>
              </a:ext>
            </a:extLst>
          </p:cNvPr>
          <p:cNvSpPr>
            <a:spLocks noGrp="1"/>
          </p:cNvSpPr>
          <p:nvPr>
            <p:ph type="sldNum" sz="quarter" idx="12"/>
          </p:nvPr>
        </p:nvSpPr>
        <p:spPr/>
        <p:txBody>
          <a:bodyPr/>
          <a:lstStyle/>
          <a:p>
            <a:fld id="{C014DD1E-5D91-48A3-AD6D-45FBA980D106}" type="slidenum">
              <a:rPr lang="en-GB" smtClean="0"/>
              <a:t>23</a:t>
            </a:fld>
            <a:endParaRPr lang="en-GB"/>
          </a:p>
        </p:txBody>
      </p:sp>
      <p:sp>
        <p:nvSpPr>
          <p:cNvPr id="5" name="TextBox 4">
            <a:extLst>
              <a:ext uri="{FF2B5EF4-FFF2-40B4-BE49-F238E27FC236}">
                <a16:creationId xmlns:a16="http://schemas.microsoft.com/office/drawing/2014/main" xmlns="" id="{25BCD2C5-5103-415D-8D58-BE3F44912B1F}"/>
              </a:ext>
            </a:extLst>
          </p:cNvPr>
          <p:cNvSpPr txBox="1"/>
          <p:nvPr/>
        </p:nvSpPr>
        <p:spPr>
          <a:xfrm>
            <a:off x="1371243" y="3068960"/>
            <a:ext cx="5371241" cy="3447098"/>
          </a:xfrm>
          <a:prstGeom prst="rect">
            <a:avLst/>
          </a:prstGeom>
          <a:noFill/>
        </p:spPr>
        <p:txBody>
          <a:bodyPr wrap="square" rtlCol="0">
            <a:spAutoFit/>
          </a:bodyPr>
          <a:lstStyle/>
          <a:p>
            <a:r>
              <a:rPr lang="en-US" b="1" dirty="0">
                <a:solidFill>
                  <a:srgbClr val="004680"/>
                </a:solidFill>
              </a:rPr>
              <a:t>In </a:t>
            </a:r>
            <a:r>
              <a:rPr lang="en-US" b="1" dirty="0" err="1">
                <a:solidFill>
                  <a:srgbClr val="004680"/>
                </a:solidFill>
              </a:rPr>
              <a:t>alcune</a:t>
            </a:r>
            <a:r>
              <a:rPr lang="en-US" b="1" dirty="0">
                <a:solidFill>
                  <a:srgbClr val="004680"/>
                </a:solidFill>
              </a:rPr>
              <a:t> culture </a:t>
            </a:r>
            <a:r>
              <a:rPr lang="en-US" b="1" dirty="0" err="1">
                <a:solidFill>
                  <a:srgbClr val="004680"/>
                </a:solidFill>
              </a:rPr>
              <a:t>asiatiche</a:t>
            </a:r>
            <a:r>
              <a:rPr lang="en-US" dirty="0">
                <a:solidFill>
                  <a:srgbClr val="004680"/>
                </a:solidFill>
              </a:rPr>
              <a:t>:</a:t>
            </a:r>
          </a:p>
          <a:p>
            <a:endParaRPr lang="en-US" sz="1000" dirty="0">
              <a:solidFill>
                <a:srgbClr val="004680"/>
              </a:solidFill>
            </a:endParaRPr>
          </a:p>
          <a:p>
            <a:pPr marL="342900" indent="-342900">
              <a:buFont typeface="Wingdings" panose="05000000000000000000" pitchFamily="2" charset="2"/>
              <a:buChar char="§"/>
            </a:pPr>
            <a:r>
              <a:rPr lang="it-IT" sz="2000" dirty="0">
                <a:solidFill>
                  <a:srgbClr val="004680"/>
                </a:solidFill>
              </a:rPr>
              <a:t>La malattia è vista come il risultato di uno squilibrio nello yin e nello yang </a:t>
            </a:r>
          </a:p>
          <a:p>
            <a:pPr marL="342900" indent="-342900">
              <a:buFont typeface="Wingdings" panose="05000000000000000000" pitchFamily="2" charset="2"/>
              <a:buChar char="§"/>
            </a:pPr>
            <a:r>
              <a:rPr lang="it-IT" sz="2000" dirty="0">
                <a:solidFill>
                  <a:srgbClr val="004680"/>
                </a:solidFill>
              </a:rPr>
              <a:t>È comune l'uso di erbe, olii, massaggi </a:t>
            </a:r>
          </a:p>
          <a:p>
            <a:pPr marL="342900" indent="-342900">
              <a:buFont typeface="Wingdings" panose="05000000000000000000" pitchFamily="2" charset="2"/>
              <a:buChar char="§"/>
            </a:pPr>
            <a:r>
              <a:rPr lang="it-IT" sz="2000" dirty="0">
                <a:solidFill>
                  <a:srgbClr val="004680"/>
                </a:solidFill>
              </a:rPr>
              <a:t>Il dolore viene condiviso più apertamente con altri della stessa cultura</a:t>
            </a:r>
          </a:p>
          <a:p>
            <a:pPr marL="342900" indent="-342900">
              <a:buFont typeface="Wingdings" panose="05000000000000000000" pitchFamily="2" charset="2"/>
              <a:buChar char="§"/>
            </a:pPr>
            <a:r>
              <a:rPr lang="it-IT" sz="2000" dirty="0">
                <a:solidFill>
                  <a:srgbClr val="004680"/>
                </a:solidFill>
              </a:rPr>
              <a:t>Alcuni preferiscono non esprimere il dolore, poiché le manifestazioni emotive sono viste come una debolezza del carattere</a:t>
            </a:r>
            <a:endParaRPr lang="en-US" dirty="0">
              <a:solidFill>
                <a:srgbClr val="004680"/>
              </a:solidFill>
            </a:endParaRPr>
          </a:p>
          <a:p>
            <a:pPr marL="342900" indent="-342900">
              <a:buFont typeface="Wingdings" panose="05000000000000000000" pitchFamily="2" charset="2"/>
              <a:buChar char="§"/>
            </a:pPr>
            <a:endParaRPr lang="el-GR" u="sng" dirty="0">
              <a:solidFill>
                <a:srgbClr val="004680"/>
              </a:solidFill>
            </a:endParaRPr>
          </a:p>
        </p:txBody>
      </p:sp>
      <p:sp>
        <p:nvSpPr>
          <p:cNvPr id="13" name="TextBox 12">
            <a:extLst>
              <a:ext uri="{FF2B5EF4-FFF2-40B4-BE49-F238E27FC236}">
                <a16:creationId xmlns:a16="http://schemas.microsoft.com/office/drawing/2014/main" xmlns="" id="{7CBF9BDB-B9C5-4D95-9506-E53256DF4006}"/>
              </a:ext>
            </a:extLst>
          </p:cNvPr>
          <p:cNvSpPr txBox="1"/>
          <p:nvPr/>
        </p:nvSpPr>
        <p:spPr>
          <a:xfrm>
            <a:off x="6958508" y="3140968"/>
            <a:ext cx="4582779" cy="2523768"/>
          </a:xfrm>
          <a:prstGeom prst="rect">
            <a:avLst/>
          </a:prstGeom>
          <a:noFill/>
        </p:spPr>
        <p:txBody>
          <a:bodyPr wrap="square" rtlCol="0">
            <a:spAutoFit/>
          </a:bodyPr>
          <a:lstStyle/>
          <a:p>
            <a:r>
              <a:rPr lang="en-US" b="1" dirty="0">
                <a:solidFill>
                  <a:srgbClr val="004680"/>
                </a:solidFill>
              </a:rPr>
              <a:t>In </a:t>
            </a:r>
            <a:r>
              <a:rPr lang="en-US" b="1" dirty="0" err="1">
                <a:solidFill>
                  <a:srgbClr val="004680"/>
                </a:solidFill>
              </a:rPr>
              <a:t>alcune</a:t>
            </a:r>
            <a:r>
              <a:rPr lang="en-US" b="1" dirty="0">
                <a:solidFill>
                  <a:srgbClr val="004680"/>
                </a:solidFill>
              </a:rPr>
              <a:t> culture </a:t>
            </a:r>
            <a:r>
              <a:rPr lang="en-US" b="1" dirty="0" err="1">
                <a:solidFill>
                  <a:srgbClr val="004680"/>
                </a:solidFill>
              </a:rPr>
              <a:t>sudamericane</a:t>
            </a:r>
            <a:r>
              <a:rPr lang="en-US" dirty="0">
                <a:solidFill>
                  <a:srgbClr val="004680"/>
                </a:solidFill>
              </a:rPr>
              <a:t>:</a:t>
            </a:r>
          </a:p>
          <a:p>
            <a:endParaRPr lang="en-US" sz="1000" u="sng" dirty="0">
              <a:solidFill>
                <a:srgbClr val="004680"/>
              </a:solidFill>
            </a:endParaRPr>
          </a:p>
          <a:p>
            <a:pPr marL="342900" indent="-342900">
              <a:buFont typeface="Wingdings" panose="05000000000000000000" pitchFamily="2" charset="2"/>
              <a:buChar char="§"/>
            </a:pPr>
            <a:r>
              <a:rPr lang="en-US" sz="2000" dirty="0" err="1">
                <a:solidFill>
                  <a:srgbClr val="004680"/>
                </a:solidFill>
              </a:rPr>
              <a:t>Gli</a:t>
            </a:r>
            <a:r>
              <a:rPr lang="en-US" sz="2000" dirty="0">
                <a:solidFill>
                  <a:srgbClr val="004680"/>
                </a:solidFill>
              </a:rPr>
              <a:t> </a:t>
            </a:r>
            <a:r>
              <a:rPr lang="en-US" sz="2000" dirty="0" err="1">
                <a:solidFill>
                  <a:srgbClr val="004680"/>
                </a:solidFill>
              </a:rPr>
              <a:t>uomini</a:t>
            </a:r>
            <a:r>
              <a:rPr lang="en-US" sz="2000" dirty="0">
                <a:solidFill>
                  <a:srgbClr val="004680"/>
                </a:solidFill>
              </a:rPr>
              <a:t> </a:t>
            </a:r>
            <a:r>
              <a:rPr lang="en-US" sz="2000" dirty="0" err="1">
                <a:solidFill>
                  <a:srgbClr val="004680"/>
                </a:solidFill>
              </a:rPr>
              <a:t>soffrono</a:t>
            </a:r>
            <a:r>
              <a:rPr lang="en-US" sz="2000" dirty="0">
                <a:solidFill>
                  <a:srgbClr val="004680"/>
                </a:solidFill>
              </a:rPr>
              <a:t> </a:t>
            </a:r>
            <a:r>
              <a:rPr lang="en-US" sz="2000" dirty="0" err="1">
                <a:solidFill>
                  <a:srgbClr val="004680"/>
                </a:solidFill>
              </a:rPr>
              <a:t>stoicamente</a:t>
            </a:r>
            <a:endParaRPr lang="en-US" sz="2000" dirty="0">
              <a:solidFill>
                <a:srgbClr val="004680"/>
              </a:solidFill>
            </a:endParaRPr>
          </a:p>
          <a:p>
            <a:pPr marL="342900" indent="-342900">
              <a:buFont typeface="Wingdings" panose="05000000000000000000" pitchFamily="2" charset="2"/>
              <a:buChar char="§"/>
            </a:pPr>
            <a:r>
              <a:rPr lang="it-IT" sz="2000" dirty="0">
                <a:solidFill>
                  <a:srgbClr val="004680"/>
                </a:solidFill>
              </a:rPr>
              <a:t>L'espressione del dolore è vissuta come auto-aiuto </a:t>
            </a:r>
          </a:p>
          <a:p>
            <a:pPr marL="342900" indent="-342900">
              <a:buFont typeface="Wingdings" panose="05000000000000000000" pitchFamily="2" charset="2"/>
              <a:buChar char="§"/>
            </a:pPr>
            <a:r>
              <a:rPr lang="it-IT" sz="2000" dirty="0">
                <a:solidFill>
                  <a:srgbClr val="004680"/>
                </a:solidFill>
              </a:rPr>
              <a:t>La medicina popolare assieme alla preghiera sono spesso usate per favorire la guarigione</a:t>
            </a:r>
            <a:endParaRPr lang="el-GR" dirty="0"/>
          </a:p>
        </p:txBody>
      </p:sp>
      <p:sp>
        <p:nvSpPr>
          <p:cNvPr id="9" name="Title 1">
            <a:extLst>
              <a:ext uri="{FF2B5EF4-FFF2-40B4-BE49-F238E27FC236}">
                <a16:creationId xmlns:a16="http://schemas.microsoft.com/office/drawing/2014/main" xmlns="" id="{17FE4461-5186-4A10-BC6F-69C6711278DB}"/>
              </a:ext>
            </a:extLst>
          </p:cNvPr>
          <p:cNvSpPr>
            <a:spLocks noGrp="1"/>
          </p:cNvSpPr>
          <p:nvPr>
            <p:ph type="title"/>
          </p:nvPr>
        </p:nvSpPr>
        <p:spPr>
          <a:xfrm>
            <a:off x="1371243" y="685800"/>
            <a:ext cx="9907744" cy="1485900"/>
          </a:xfrm>
        </p:spPr>
        <p:txBody>
          <a:bodyPr/>
          <a:lstStyle/>
          <a:p>
            <a:r>
              <a:rPr lang="en-US" dirty="0" err="1"/>
              <a:t>Atteggiamenti</a:t>
            </a:r>
            <a:r>
              <a:rPr lang="en-US" dirty="0"/>
              <a:t> verso il dolore </a:t>
            </a:r>
            <a:r>
              <a:rPr lang="en-US" dirty="0" err="1"/>
              <a:t>nelle</a:t>
            </a:r>
            <a:r>
              <a:rPr lang="en-US" dirty="0"/>
              <a:t> diverse culture</a:t>
            </a:r>
            <a:r>
              <a:rPr lang="en-US" sz="2400" dirty="0"/>
              <a:t>(cont.)</a:t>
            </a:r>
            <a:endParaRPr lang="el-GR" sz="2400" dirty="0"/>
          </a:p>
        </p:txBody>
      </p:sp>
      <p:sp>
        <p:nvSpPr>
          <p:cNvPr id="10" name="TextBox 5">
            <a:extLst>
              <a:ext uri="{FF2B5EF4-FFF2-40B4-BE49-F238E27FC236}">
                <a16:creationId xmlns:a16="http://schemas.microsoft.com/office/drawing/2014/main" xmlns="" id="{F493B038-06DA-4ED3-8AC6-1BD975E8CAAB}"/>
              </a:ext>
            </a:extLst>
          </p:cNvPr>
          <p:cNvSpPr txBox="1"/>
          <p:nvPr/>
        </p:nvSpPr>
        <p:spPr>
          <a:xfrm>
            <a:off x="1371243" y="1988840"/>
            <a:ext cx="10170044" cy="1015663"/>
          </a:xfrm>
          <a:prstGeom prst="rect">
            <a:avLst/>
          </a:prstGeom>
          <a:noFill/>
        </p:spPr>
        <p:txBody>
          <a:bodyPr wrap="square">
            <a:spAutoFit/>
          </a:bodyPr>
          <a:lstStyle/>
          <a:p>
            <a:r>
              <a:rPr lang="it-IT" sz="2000" dirty="0">
                <a:solidFill>
                  <a:srgbClr val="004680"/>
                </a:solidFill>
              </a:rPr>
              <a:t>Nota importante: le seguenti affermazioni hanno lo scopo di evidenziare alcuni atteggiamenti che possono manifestarsi nelle varie culture. Ogni persona, gruppo etnico, ecc. può avere atteggiamenti diversi nei confronti del dolore e non si vuole qui generalizzare.</a:t>
            </a:r>
            <a:endParaRPr lang="en-US" b="1" dirty="0">
              <a:solidFill>
                <a:srgbClr val="004680"/>
              </a:solidFill>
            </a:endParaRPr>
          </a:p>
        </p:txBody>
      </p:sp>
    </p:spTree>
    <p:extLst>
      <p:ext uri="{BB962C8B-B14F-4D97-AF65-F5344CB8AC3E}">
        <p14:creationId xmlns:p14="http://schemas.microsoft.com/office/powerpoint/2010/main" val="26626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ACCESSO AI SERVIZI</a:t>
            </a:r>
          </a:p>
        </p:txBody>
      </p:sp>
      <p:sp>
        <p:nvSpPr>
          <p:cNvPr id="4" name="Slide Number Placeholder 3"/>
          <p:cNvSpPr>
            <a:spLocks noGrp="1"/>
          </p:cNvSpPr>
          <p:nvPr>
            <p:ph type="sldNum" sz="quarter" idx="12"/>
          </p:nvPr>
        </p:nvSpPr>
        <p:spPr/>
        <p:txBody>
          <a:bodyPr/>
          <a:lstStyle/>
          <a:p>
            <a:fld id="{C014DD1E-5D91-48A3-AD6D-45FBA980D106}" type="slidenum">
              <a:rPr lang="en-GB" smtClean="0"/>
              <a:t>24</a:t>
            </a:fld>
            <a:endParaRPr lang="en-GB"/>
          </a:p>
        </p:txBody>
      </p:sp>
    </p:spTree>
    <p:extLst>
      <p:ext uri="{BB962C8B-B14F-4D97-AF65-F5344CB8AC3E}">
        <p14:creationId xmlns:p14="http://schemas.microsoft.com/office/powerpoint/2010/main" val="92700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274EE-9609-4020-B0D1-16B971E7B1C8}"/>
              </a:ext>
            </a:extLst>
          </p:cNvPr>
          <p:cNvSpPr>
            <a:spLocks noGrp="1"/>
          </p:cNvSpPr>
          <p:nvPr>
            <p:ph type="title"/>
          </p:nvPr>
        </p:nvSpPr>
        <p:spPr>
          <a:xfrm>
            <a:off x="1390287" y="685800"/>
            <a:ext cx="9884376" cy="1485900"/>
          </a:xfrm>
        </p:spPr>
        <p:txBody>
          <a:bodyPr>
            <a:normAutofit fontScale="90000"/>
          </a:bodyPr>
          <a:lstStyle/>
          <a:p>
            <a:r>
              <a:rPr lang="it-IT" sz="4400" dirty="0"/>
              <a:t>Perché alcune persone sono riluttanti ad accedere ai servizi</a:t>
            </a:r>
            <a:r>
              <a:rPr lang="en-US" sz="3700" dirty="0"/>
              <a:t/>
            </a:r>
            <a:br>
              <a:rPr lang="en-US" sz="3700" dirty="0"/>
            </a:br>
            <a:endParaRPr lang="el-GR" sz="3700" dirty="0"/>
          </a:p>
        </p:txBody>
      </p:sp>
      <p:sp>
        <p:nvSpPr>
          <p:cNvPr id="3" name="Content Placeholder 2">
            <a:extLst>
              <a:ext uri="{FF2B5EF4-FFF2-40B4-BE49-F238E27FC236}">
                <a16:creationId xmlns:a16="http://schemas.microsoft.com/office/drawing/2014/main" xmlns="" id="{E21C8561-C2CB-4E35-ACF8-10EDC05FE24F}"/>
              </a:ext>
            </a:extLst>
          </p:cNvPr>
          <p:cNvSpPr>
            <a:spLocks noGrp="1"/>
          </p:cNvSpPr>
          <p:nvPr>
            <p:ph idx="1"/>
          </p:nvPr>
        </p:nvSpPr>
        <p:spPr>
          <a:xfrm>
            <a:off x="1390286" y="2171700"/>
            <a:ext cx="6175168" cy="3695700"/>
          </a:xfrm>
        </p:spPr>
        <p:txBody>
          <a:bodyPr>
            <a:normAutofit/>
          </a:bodyPr>
          <a:lstStyle/>
          <a:p>
            <a:pPr marL="0" indent="0">
              <a:buNone/>
            </a:pPr>
            <a:endParaRPr lang="en-US" dirty="0"/>
          </a:p>
          <a:p>
            <a:pPr marL="0" indent="0">
              <a:buNone/>
            </a:pPr>
            <a:r>
              <a:rPr lang="it-IT" sz="2000" dirty="0"/>
              <a:t>La sfiducia nei servizi sanitari è una barriera alla gestione efficace e appropriata della malattia.</a:t>
            </a:r>
          </a:p>
          <a:p>
            <a:pPr>
              <a:buFont typeface="Wingdings" panose="05000000000000000000" pitchFamily="2" charset="2"/>
              <a:buChar char="§"/>
            </a:pPr>
            <a:r>
              <a:rPr lang="it-IT" sz="2000" dirty="0"/>
              <a:t>La ricerca ha dimostrato che alcune persone in alcune culture hanno poca fiducia nei servizi sanitari (</a:t>
            </a:r>
            <a:r>
              <a:rPr lang="it-IT" sz="2000" i="1" dirty="0" err="1"/>
              <a:t>Defrin</a:t>
            </a:r>
            <a:r>
              <a:rPr lang="it-IT" sz="2000" i="1" dirty="0"/>
              <a:t> et al., 2011</a:t>
            </a:r>
            <a:r>
              <a:rPr lang="it-IT" sz="2000" dirty="0"/>
              <a:t>). </a:t>
            </a:r>
          </a:p>
          <a:p>
            <a:pPr>
              <a:buFont typeface="Wingdings" panose="05000000000000000000" pitchFamily="2" charset="2"/>
              <a:buChar char="§"/>
            </a:pPr>
            <a:r>
              <a:rPr lang="it-IT" sz="2000" dirty="0"/>
              <a:t>Alcuni gruppi minoritari non cercano facilmente aiuto e sono riluttanti a partecipare ai programmi di cura del dolore (</a:t>
            </a:r>
            <a:r>
              <a:rPr lang="it-IT" sz="2000" i="1" dirty="0"/>
              <a:t>Carey et al.,2010)</a:t>
            </a:r>
            <a:endParaRPr lang="en-US" sz="1200" i="1" dirty="0"/>
          </a:p>
        </p:txBody>
      </p:sp>
      <p:pic>
        <p:nvPicPr>
          <p:cNvPr id="5" name="Picture 4">
            <a:extLst>
              <a:ext uri="{FF2B5EF4-FFF2-40B4-BE49-F238E27FC236}">
                <a16:creationId xmlns:a16="http://schemas.microsoft.com/office/drawing/2014/main" xmlns="" id="{C60C2127-B5F5-4C2C-A1D6-2707C6271722}"/>
              </a:ext>
            </a:extLst>
          </p:cNvPr>
          <p:cNvPicPr>
            <a:picLocks noChangeAspect="1"/>
          </p:cNvPicPr>
          <p:nvPr/>
        </p:nvPicPr>
        <p:blipFill rotWithShape="1">
          <a:blip r:embed="rId2"/>
          <a:srcRect l="14574" r="23606" b="1"/>
          <a:stretch/>
        </p:blipFill>
        <p:spPr>
          <a:xfrm>
            <a:off x="8059337" y="2158598"/>
            <a:ext cx="3435675" cy="3709640"/>
          </a:xfrm>
          <a:prstGeom prst="rect">
            <a:avLst/>
          </a:prstGeom>
        </p:spPr>
      </p:pic>
      <p:sp>
        <p:nvSpPr>
          <p:cNvPr id="4" name="Slide Number Placeholder 3">
            <a:extLst>
              <a:ext uri="{FF2B5EF4-FFF2-40B4-BE49-F238E27FC236}">
                <a16:creationId xmlns:a16="http://schemas.microsoft.com/office/drawing/2014/main" xmlns="" id="{AD154F99-90F0-476D-ACAF-5C68BE3295D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25</a:t>
            </a:fld>
            <a:endParaRPr lang="en-GB"/>
          </a:p>
        </p:txBody>
      </p:sp>
      <p:sp>
        <p:nvSpPr>
          <p:cNvPr id="7" name="TextBox 6">
            <a:extLst>
              <a:ext uri="{FF2B5EF4-FFF2-40B4-BE49-F238E27FC236}">
                <a16:creationId xmlns:a16="http://schemas.microsoft.com/office/drawing/2014/main" xmlns="" id="{CBCA7BB6-4F42-4C9D-8D0D-7AF0D716A913}"/>
              </a:ext>
            </a:extLst>
          </p:cNvPr>
          <p:cNvSpPr txBox="1"/>
          <p:nvPr/>
        </p:nvSpPr>
        <p:spPr>
          <a:xfrm>
            <a:off x="9622804" y="5877852"/>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2787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F2705F-990C-4C29-8AF4-72AF56D21224}"/>
              </a:ext>
            </a:extLst>
          </p:cNvPr>
          <p:cNvSpPr>
            <a:spLocks noGrp="1"/>
          </p:cNvSpPr>
          <p:nvPr>
            <p:ph type="title"/>
          </p:nvPr>
        </p:nvSpPr>
        <p:spPr>
          <a:xfrm>
            <a:off x="1390287" y="685800"/>
            <a:ext cx="9884376" cy="1485900"/>
          </a:xfrm>
        </p:spPr>
        <p:txBody>
          <a:bodyPr>
            <a:normAutofit/>
          </a:bodyPr>
          <a:lstStyle/>
          <a:p>
            <a:r>
              <a:rPr lang="en-US" dirty="0" err="1"/>
              <a:t>Barriere</a:t>
            </a:r>
            <a:r>
              <a:rPr lang="en-US" dirty="0"/>
              <a:t> </a:t>
            </a:r>
            <a:r>
              <a:rPr lang="en-US" dirty="0" err="1"/>
              <a:t>linguistiche</a:t>
            </a:r>
            <a:r>
              <a:rPr lang="en-US" dirty="0"/>
              <a:t> e </a:t>
            </a:r>
            <a:r>
              <a:rPr lang="en-US" dirty="0" err="1"/>
              <a:t>alfabetizzazione</a:t>
            </a:r>
            <a:endParaRPr lang="el-GR" dirty="0"/>
          </a:p>
        </p:txBody>
      </p:sp>
      <p:sp>
        <p:nvSpPr>
          <p:cNvPr id="3" name="Content Placeholder 2">
            <a:extLst>
              <a:ext uri="{FF2B5EF4-FFF2-40B4-BE49-F238E27FC236}">
                <a16:creationId xmlns:a16="http://schemas.microsoft.com/office/drawing/2014/main" xmlns="" id="{907DB9A8-95EF-4CE4-AD5B-869FD3724DE6}"/>
              </a:ext>
            </a:extLst>
          </p:cNvPr>
          <p:cNvSpPr>
            <a:spLocks noGrp="1"/>
          </p:cNvSpPr>
          <p:nvPr>
            <p:ph idx="1"/>
          </p:nvPr>
        </p:nvSpPr>
        <p:spPr>
          <a:xfrm>
            <a:off x="1390286" y="1774477"/>
            <a:ext cx="6175168" cy="4092923"/>
          </a:xfrm>
        </p:spPr>
        <p:txBody>
          <a:bodyPr>
            <a:normAutofit/>
          </a:bodyPr>
          <a:lstStyle/>
          <a:p>
            <a:r>
              <a:rPr lang="it-IT" dirty="0"/>
              <a:t>I bassi livelli di alfabetizzazione sono una barriera significativa quando si chiede aiuto ai sistemi sanitari. (</a:t>
            </a:r>
            <a:r>
              <a:rPr lang="it-IT" i="1" dirty="0" err="1"/>
              <a:t>Ruehlman</a:t>
            </a:r>
            <a:r>
              <a:rPr lang="it-IT" i="1" dirty="0"/>
              <a:t> et al., 2005</a:t>
            </a:r>
            <a:r>
              <a:rPr lang="it-IT" dirty="0"/>
              <a:t>)</a:t>
            </a:r>
          </a:p>
          <a:p>
            <a:r>
              <a:rPr lang="it-IT" dirty="0"/>
              <a:t>L'uso di descrittori culturali può portare a un'incomprensione delle condizioni di salute di un paziente e dei potenziali problemi.  </a:t>
            </a:r>
          </a:p>
          <a:p>
            <a:r>
              <a:rPr lang="it-IT" dirty="0"/>
              <a:t>Lo status socioeconomico inferiore e il background migratorio sono collegati alle disuguaglianze nella fornitura di assistenza sanitaria e alla comunicazione inefficiente tra fornitori di assistenza sanitaria e paziente/utente.</a:t>
            </a:r>
          </a:p>
          <a:p>
            <a:pPr marL="0" indent="0">
              <a:buNone/>
            </a:pPr>
            <a:endParaRPr lang="en-US" dirty="0"/>
          </a:p>
        </p:txBody>
      </p:sp>
      <p:sp>
        <p:nvSpPr>
          <p:cNvPr id="4" name="Slide Number Placeholder 3">
            <a:extLst>
              <a:ext uri="{FF2B5EF4-FFF2-40B4-BE49-F238E27FC236}">
                <a16:creationId xmlns:a16="http://schemas.microsoft.com/office/drawing/2014/main" xmlns="" id="{C6BD98A4-CF5D-422A-B287-57199B8E388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26</a:t>
            </a:fld>
            <a:endParaRPr lang="en-GB"/>
          </a:p>
        </p:txBody>
      </p:sp>
      <p:pic>
        <p:nvPicPr>
          <p:cNvPr id="6" name="Picture 5">
            <a:extLst>
              <a:ext uri="{FF2B5EF4-FFF2-40B4-BE49-F238E27FC236}">
                <a16:creationId xmlns:a16="http://schemas.microsoft.com/office/drawing/2014/main" xmlns="" id="{293B852B-6657-45EF-AFD0-818461E44D0D}"/>
              </a:ext>
            </a:extLst>
          </p:cNvPr>
          <p:cNvPicPr>
            <a:picLocks noChangeAspect="1"/>
          </p:cNvPicPr>
          <p:nvPr/>
        </p:nvPicPr>
        <p:blipFill>
          <a:blip r:embed="rId2"/>
          <a:stretch>
            <a:fillRect/>
          </a:stretch>
        </p:blipFill>
        <p:spPr>
          <a:xfrm>
            <a:off x="8614692" y="1774477"/>
            <a:ext cx="2880320" cy="4318819"/>
          </a:xfrm>
          <a:prstGeom prst="rect">
            <a:avLst/>
          </a:prstGeom>
        </p:spPr>
      </p:pic>
      <p:sp>
        <p:nvSpPr>
          <p:cNvPr id="7" name="TextBox 6">
            <a:extLst>
              <a:ext uri="{FF2B5EF4-FFF2-40B4-BE49-F238E27FC236}">
                <a16:creationId xmlns:a16="http://schemas.microsoft.com/office/drawing/2014/main" xmlns="" id="{9082FF8B-9C3F-42D3-8EBD-EAC1C7A69608}"/>
              </a:ext>
            </a:extLst>
          </p:cNvPr>
          <p:cNvSpPr txBox="1"/>
          <p:nvPr/>
        </p:nvSpPr>
        <p:spPr>
          <a:xfrm>
            <a:off x="9766820" y="6172200"/>
            <a:ext cx="2232249" cy="215444"/>
          </a:xfrm>
          <a:prstGeom prst="rect">
            <a:avLst/>
          </a:prstGeom>
          <a:noFill/>
        </p:spPr>
        <p:txBody>
          <a:bodyPr wrap="square">
            <a:spAutoFit/>
          </a:bodyPr>
          <a:lstStyle/>
          <a:p>
            <a:r>
              <a:rPr lang="en-GB" sz="800" dirty="0"/>
              <a:t>https://www.pexels.com/search/free/</a:t>
            </a:r>
          </a:p>
        </p:txBody>
      </p:sp>
    </p:spTree>
    <p:extLst>
      <p:ext uri="{BB962C8B-B14F-4D97-AF65-F5344CB8AC3E}">
        <p14:creationId xmlns:p14="http://schemas.microsoft.com/office/powerpoint/2010/main" val="30062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COMUNICAZIONE INTERCULTURALE E DOLORE</a:t>
            </a:r>
          </a:p>
        </p:txBody>
      </p:sp>
      <p:sp>
        <p:nvSpPr>
          <p:cNvPr id="4" name="Slide Number Placeholder 3"/>
          <p:cNvSpPr>
            <a:spLocks noGrp="1"/>
          </p:cNvSpPr>
          <p:nvPr>
            <p:ph type="sldNum" sz="quarter" idx="12"/>
          </p:nvPr>
        </p:nvSpPr>
        <p:spPr/>
        <p:txBody>
          <a:bodyPr/>
          <a:lstStyle/>
          <a:p>
            <a:fld id="{C014DD1E-5D91-48A3-AD6D-45FBA980D106}" type="slidenum">
              <a:rPr lang="en-GB" smtClean="0"/>
              <a:t>27</a:t>
            </a:fld>
            <a:endParaRPr lang="en-GB"/>
          </a:p>
        </p:txBody>
      </p:sp>
    </p:spTree>
    <p:extLst>
      <p:ext uri="{BB962C8B-B14F-4D97-AF65-F5344CB8AC3E}">
        <p14:creationId xmlns:p14="http://schemas.microsoft.com/office/powerpoint/2010/main" val="13903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4188B-B8E8-4141-9608-2611A187C789}"/>
              </a:ext>
            </a:extLst>
          </p:cNvPr>
          <p:cNvSpPr>
            <a:spLocks noGrp="1"/>
          </p:cNvSpPr>
          <p:nvPr>
            <p:ph type="title"/>
          </p:nvPr>
        </p:nvSpPr>
        <p:spPr>
          <a:xfrm>
            <a:off x="1390287" y="685800"/>
            <a:ext cx="9884376" cy="1485900"/>
          </a:xfrm>
        </p:spPr>
        <p:txBody>
          <a:bodyPr>
            <a:normAutofit/>
          </a:bodyPr>
          <a:lstStyle/>
          <a:p>
            <a:r>
              <a:rPr lang="it-IT" dirty="0"/>
              <a:t>Comunicazione interculturale e assistenza sanitaria</a:t>
            </a:r>
            <a:endParaRPr lang="el-GR" dirty="0"/>
          </a:p>
        </p:txBody>
      </p:sp>
      <p:sp>
        <p:nvSpPr>
          <p:cNvPr id="3" name="Content Placeholder 2">
            <a:extLst>
              <a:ext uri="{FF2B5EF4-FFF2-40B4-BE49-F238E27FC236}">
                <a16:creationId xmlns:a16="http://schemas.microsoft.com/office/drawing/2014/main" xmlns="" id="{F1AD76E5-14F1-4A1D-83F1-47116D579B95}"/>
              </a:ext>
            </a:extLst>
          </p:cNvPr>
          <p:cNvSpPr>
            <a:spLocks noGrp="1"/>
          </p:cNvSpPr>
          <p:nvPr>
            <p:ph idx="1"/>
          </p:nvPr>
        </p:nvSpPr>
        <p:spPr>
          <a:xfrm>
            <a:off x="1390286" y="2286000"/>
            <a:ext cx="6175168" cy="3581400"/>
          </a:xfrm>
        </p:spPr>
        <p:txBody>
          <a:bodyPr>
            <a:normAutofit/>
          </a:bodyPr>
          <a:lstStyle/>
          <a:p>
            <a:r>
              <a:rPr lang="it-IT" b="0" i="0" dirty="0">
                <a:effectLst/>
                <a:latin typeface="Calibri" panose="020F0502020204030204" pitchFamily="34" charset="0"/>
                <a:cs typeface="Calibri" panose="020F0502020204030204" pitchFamily="34" charset="0"/>
              </a:rPr>
              <a:t>È impossibile per gli operatori sanitari conoscere e comprendere tutte le differenze tra le culture riguardo al dolore e al suo controllo. </a:t>
            </a:r>
          </a:p>
          <a:p>
            <a:r>
              <a:rPr lang="it-IT" b="0" i="0" dirty="0">
                <a:effectLst/>
                <a:latin typeface="Calibri" panose="020F0502020204030204" pitchFamily="34" charset="0"/>
                <a:cs typeface="Calibri" panose="020F0502020204030204" pitchFamily="34" charset="0"/>
              </a:rPr>
              <a:t>È importante chiedere ai pazienti quali sono i loro sistemi valoriali/di credenze, far sapere loro che sono accettati e che l'assistenza può essere adattata. </a:t>
            </a:r>
          </a:p>
          <a:p>
            <a:r>
              <a:rPr lang="it-IT" dirty="0">
                <a:latin typeface="Calibri" panose="020F0502020204030204" pitchFamily="34" charset="0"/>
                <a:cs typeface="Calibri" panose="020F0502020204030204" pitchFamily="34" charset="0"/>
              </a:rPr>
              <a:t>Così facendo, si eviterà uno "scontro culturale" tra diversi sistemi di credenze (</a:t>
            </a:r>
            <a:r>
              <a:rPr lang="it-IT" i="1" dirty="0">
                <a:latin typeface="Calibri" panose="020F0502020204030204" pitchFamily="34" charset="0"/>
                <a:cs typeface="Calibri" panose="020F0502020204030204" pitchFamily="34" charset="0"/>
              </a:rPr>
              <a:t>Free M., 2002</a:t>
            </a:r>
            <a:r>
              <a:rPr lang="it-IT" dirty="0">
                <a:latin typeface="Calibri" panose="020F0502020204030204" pitchFamily="34" charset="0"/>
                <a:cs typeface="Calibri" panose="020F0502020204030204" pitchFamily="34" charset="0"/>
              </a:rPr>
              <a:t>).</a:t>
            </a:r>
            <a:endParaRPr lang="en-US" b="0" i="0" dirty="0">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A5CAF37-C072-4157-9F8E-A974911BD0F2}"/>
              </a:ext>
            </a:extLst>
          </p:cNvPr>
          <p:cNvPicPr>
            <a:picLocks noChangeAspect="1"/>
          </p:cNvPicPr>
          <p:nvPr/>
        </p:nvPicPr>
        <p:blipFill rotWithShape="1">
          <a:blip r:embed="rId2"/>
          <a:srcRect l="32089" r="6092" b="1"/>
          <a:stretch/>
        </p:blipFill>
        <p:spPr>
          <a:xfrm>
            <a:off x="8059337" y="2239640"/>
            <a:ext cx="3435675" cy="3709640"/>
          </a:xfrm>
          <a:prstGeom prst="rect">
            <a:avLst/>
          </a:prstGeom>
        </p:spPr>
      </p:pic>
      <p:sp>
        <p:nvSpPr>
          <p:cNvPr id="4" name="Slide Number Placeholder 3">
            <a:extLst>
              <a:ext uri="{FF2B5EF4-FFF2-40B4-BE49-F238E27FC236}">
                <a16:creationId xmlns:a16="http://schemas.microsoft.com/office/drawing/2014/main" xmlns="" id="{508A5CD1-6D3B-43C5-AD5E-C7AC27DC397A}"/>
              </a:ext>
            </a:extLst>
          </p:cNvPr>
          <p:cNvSpPr>
            <a:spLocks noGrp="1"/>
          </p:cNvSpPr>
          <p:nvPr>
            <p:ph type="sldNum" sz="quarter" idx="12"/>
          </p:nvPr>
        </p:nvSpPr>
        <p:spPr>
          <a:xfrm>
            <a:off x="8983724" y="5870376"/>
            <a:ext cx="2583296" cy="438944"/>
          </a:xfrm>
        </p:spPr>
        <p:txBody>
          <a:bodyPr>
            <a:normAutofit/>
          </a:bodyPr>
          <a:lstStyle/>
          <a:p>
            <a:pPr>
              <a:spcAft>
                <a:spcPts val="600"/>
              </a:spcAft>
            </a:pPr>
            <a:r>
              <a:rPr lang="en-GB" sz="800" dirty="0"/>
              <a:t>https://www.pexels.com/search/free/</a:t>
            </a:r>
          </a:p>
        </p:txBody>
      </p:sp>
    </p:spTree>
    <p:extLst>
      <p:ext uri="{BB962C8B-B14F-4D97-AF65-F5344CB8AC3E}">
        <p14:creationId xmlns:p14="http://schemas.microsoft.com/office/powerpoint/2010/main" val="12458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65824-DA93-42F7-AFD6-D06618AC5F70}"/>
              </a:ext>
            </a:extLst>
          </p:cNvPr>
          <p:cNvSpPr>
            <a:spLocks noGrp="1"/>
          </p:cNvSpPr>
          <p:nvPr>
            <p:ph type="title"/>
          </p:nvPr>
        </p:nvSpPr>
        <p:spPr>
          <a:xfrm>
            <a:off x="1371242" y="685800"/>
            <a:ext cx="9979754" cy="1485900"/>
          </a:xfrm>
        </p:spPr>
        <p:txBody>
          <a:bodyPr>
            <a:normAutofit/>
          </a:bodyPr>
          <a:lstStyle/>
          <a:p>
            <a:r>
              <a:rPr lang="it-IT" dirty="0"/>
              <a:t>Passi per fornire un servizio culturalmente attento </a:t>
            </a:r>
            <a:endParaRPr lang="el-GR" dirty="0"/>
          </a:p>
        </p:txBody>
      </p:sp>
      <p:sp>
        <p:nvSpPr>
          <p:cNvPr id="4" name="Slide Number Placeholder 3">
            <a:extLst>
              <a:ext uri="{FF2B5EF4-FFF2-40B4-BE49-F238E27FC236}">
                <a16:creationId xmlns:a16="http://schemas.microsoft.com/office/drawing/2014/main" xmlns="" id="{6E8EAA88-BF54-4320-A4D6-407692412F5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29</a:t>
            </a:fld>
            <a:endParaRPr lang="en-GB"/>
          </a:p>
        </p:txBody>
      </p:sp>
      <p:graphicFrame>
        <p:nvGraphicFramePr>
          <p:cNvPr id="6" name="Content Placeholder 2">
            <a:extLst>
              <a:ext uri="{FF2B5EF4-FFF2-40B4-BE49-F238E27FC236}">
                <a16:creationId xmlns:a16="http://schemas.microsoft.com/office/drawing/2014/main" xmlns="" id="{4F3347E8-50BC-405E-A1E2-BF3778B79053}"/>
              </a:ext>
            </a:extLst>
          </p:cNvPr>
          <p:cNvGraphicFramePr>
            <a:graphicFrameLocks noGrp="1"/>
          </p:cNvGraphicFramePr>
          <p:nvPr>
            <p:ph idx="1"/>
            <p:extLst>
              <p:ext uri="{D42A27DB-BD31-4B8C-83A1-F6EECF244321}">
                <p14:modId xmlns:p14="http://schemas.microsoft.com/office/powerpoint/2010/main" val="835910083"/>
              </p:ext>
            </p:extLst>
          </p:nvPr>
        </p:nvGraphicFramePr>
        <p:xfrm>
          <a:off x="1371242" y="2060848"/>
          <a:ext cx="990774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0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67E2D8A-19BE-48A0-889C-CCAC02348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970"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erson holding a phone&#10;&#10;Description automatically generated with low confidence">
            <a:extLst>
              <a:ext uri="{FF2B5EF4-FFF2-40B4-BE49-F238E27FC236}">
                <a16:creationId xmlns:a16="http://schemas.microsoft.com/office/drawing/2014/main" xmlns="" id="{251B5420-1F40-482D-B528-63302DCE1584}"/>
              </a:ext>
            </a:extLst>
          </p:cNvPr>
          <p:cNvPicPr>
            <a:picLocks noChangeAspect="1"/>
          </p:cNvPicPr>
          <p:nvPr/>
        </p:nvPicPr>
        <p:blipFill>
          <a:blip r:embed="rId2"/>
          <a:stretch>
            <a:fillRect/>
          </a:stretch>
        </p:blipFill>
        <p:spPr>
          <a:xfrm>
            <a:off x="8773783" y="989565"/>
            <a:ext cx="2217173" cy="5247747"/>
          </a:xfrm>
          <a:prstGeom prst="rect">
            <a:avLst/>
          </a:prstGeom>
        </p:spPr>
      </p:pic>
      <p:sp>
        <p:nvSpPr>
          <p:cNvPr id="4" name="Slide Number Placeholder 3">
            <a:extLst>
              <a:ext uri="{FF2B5EF4-FFF2-40B4-BE49-F238E27FC236}">
                <a16:creationId xmlns:a16="http://schemas.microsoft.com/office/drawing/2014/main" xmlns="" id="{8C4F619C-A6C9-4A1B-AE5E-5C43C0ACF3A2}"/>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3</a:t>
            </a:fld>
            <a:endParaRPr lang="en-GB"/>
          </a:p>
        </p:txBody>
      </p:sp>
      <p:sp>
        <p:nvSpPr>
          <p:cNvPr id="9" name="Title 8">
            <a:extLst>
              <a:ext uri="{FF2B5EF4-FFF2-40B4-BE49-F238E27FC236}">
                <a16:creationId xmlns:a16="http://schemas.microsoft.com/office/drawing/2014/main" xmlns="" id="{799C1AA5-5119-4074-9D26-69D21861689B}"/>
              </a:ext>
            </a:extLst>
          </p:cNvPr>
          <p:cNvSpPr>
            <a:spLocks noGrp="1"/>
          </p:cNvSpPr>
          <p:nvPr>
            <p:ph type="title"/>
          </p:nvPr>
        </p:nvSpPr>
        <p:spPr>
          <a:xfrm>
            <a:off x="1371243" y="476672"/>
            <a:ext cx="9598700" cy="1485900"/>
          </a:xfrm>
        </p:spPr>
        <p:txBody>
          <a:bodyPr/>
          <a:lstStyle/>
          <a:p>
            <a:r>
              <a:rPr lang="en-GB" dirty="0" err="1"/>
              <a:t>Introduzione</a:t>
            </a:r>
            <a:endParaRPr lang="en-GB" dirty="0"/>
          </a:p>
        </p:txBody>
      </p:sp>
      <p:sp>
        <p:nvSpPr>
          <p:cNvPr id="11" name="TextBox 10">
            <a:extLst>
              <a:ext uri="{FF2B5EF4-FFF2-40B4-BE49-F238E27FC236}">
                <a16:creationId xmlns:a16="http://schemas.microsoft.com/office/drawing/2014/main" xmlns="" id="{4E5888D0-405B-480C-A188-24D3103A21F5}"/>
              </a:ext>
            </a:extLst>
          </p:cNvPr>
          <p:cNvSpPr txBox="1"/>
          <p:nvPr/>
        </p:nvSpPr>
        <p:spPr>
          <a:xfrm>
            <a:off x="1371242" y="1403500"/>
            <a:ext cx="7027426" cy="4524315"/>
          </a:xfrm>
          <a:prstGeom prst="rect">
            <a:avLst/>
          </a:prstGeom>
          <a:noFill/>
        </p:spPr>
        <p:txBody>
          <a:bodyPr wrap="square">
            <a:spAutoFit/>
          </a:bodyPr>
          <a:lstStyle/>
          <a:p>
            <a:r>
              <a:rPr lang="it-IT" sz="1800" dirty="0"/>
              <a:t>Ieri ho avuto una conversazione con una collega su come il paziente di cui si occupano lei e i suoi colleghi sembrasse avere, in questi giorni, un forte dolore per la maggior parte del tempo e di come lei volesse aiutarlo. </a:t>
            </a:r>
          </a:p>
          <a:p>
            <a:endParaRPr lang="it-IT" sz="1800" dirty="0"/>
          </a:p>
          <a:p>
            <a:r>
              <a:rPr lang="it-IT" sz="1800" dirty="0"/>
              <a:t>Tuttavia, ogni volta che lei gli chiedeva come fosse il dolore o quanto fosse grave, lui diceva semplicemente che non era niente, che aveva avuto dolori peggiori e che probabilmente il giorno dopo sarebbe stato bene.  </a:t>
            </a:r>
          </a:p>
          <a:p>
            <a:endParaRPr lang="it-IT" sz="1800" dirty="0"/>
          </a:p>
          <a:p>
            <a:r>
              <a:rPr lang="it-IT" sz="1800" dirty="0"/>
              <a:t>La mia collega era preoccupata per lui, ma non era sicura di quanto dolore stesse effettivamente soffrendo e come avrebbe potuto aiutarlo, visto che lui non sembrava disposto a parlarne.</a:t>
            </a:r>
          </a:p>
          <a:p>
            <a:endParaRPr lang="it-IT" sz="1800" dirty="0"/>
          </a:p>
          <a:p>
            <a:r>
              <a:rPr lang="it-IT" sz="1800" dirty="0"/>
              <a:t>So che tutti noi sentiamo e descriviamo il dolore in modi diversi. Mi sto ancora chiedendo cosa posso dire alla mia collega per aiutarla in questa situazione. Cosa ne pensate?</a:t>
            </a:r>
            <a:endParaRPr lang="en-GB" sz="1800" dirty="0"/>
          </a:p>
        </p:txBody>
      </p:sp>
    </p:spTree>
    <p:extLst>
      <p:ext uri="{BB962C8B-B14F-4D97-AF65-F5344CB8AC3E}">
        <p14:creationId xmlns:p14="http://schemas.microsoft.com/office/powerpoint/2010/main" val="4187945692"/>
      </p:ext>
    </p:extLst>
  </p:cSld>
  <p:clrMapOvr>
    <a:masterClrMapping/>
  </p:clrMapOvr>
  <mc:AlternateContent xmlns:mc="http://schemas.openxmlformats.org/markup-compatibility/2006" xmlns:p14="http://schemas.microsoft.com/office/powerpoint/2010/main">
    <mc:Choice Requires="p14">
      <p:transition spd="med" p14:dur="700" advTm="51229">
        <p:fade/>
      </p:transition>
    </mc:Choice>
    <mc:Fallback xmlns="">
      <p:transition spd="med" advTm="5122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7F76F-C84E-436B-9772-1FFA3C70FD34}"/>
              </a:ext>
            </a:extLst>
          </p:cNvPr>
          <p:cNvSpPr>
            <a:spLocks noGrp="1"/>
          </p:cNvSpPr>
          <p:nvPr>
            <p:ph type="title"/>
          </p:nvPr>
        </p:nvSpPr>
        <p:spPr/>
        <p:txBody>
          <a:bodyPr/>
          <a:lstStyle/>
          <a:p>
            <a:r>
              <a:rPr lang="en-GB" dirty="0" err="1"/>
              <a:t>Domande</a:t>
            </a:r>
            <a:r>
              <a:rPr lang="en-GB" dirty="0"/>
              <a:t> da fare</a:t>
            </a:r>
          </a:p>
        </p:txBody>
      </p:sp>
      <p:sp>
        <p:nvSpPr>
          <p:cNvPr id="3" name="Content Placeholder 2">
            <a:extLst>
              <a:ext uri="{FF2B5EF4-FFF2-40B4-BE49-F238E27FC236}">
                <a16:creationId xmlns:a16="http://schemas.microsoft.com/office/drawing/2014/main" xmlns="" id="{3AC872AA-1CB0-4F49-8E55-2CCA360C4F5F}"/>
              </a:ext>
            </a:extLst>
          </p:cNvPr>
          <p:cNvSpPr>
            <a:spLocks noGrp="1"/>
          </p:cNvSpPr>
          <p:nvPr>
            <p:ph idx="1"/>
          </p:nvPr>
        </p:nvSpPr>
        <p:spPr>
          <a:xfrm>
            <a:off x="1371243" y="1412776"/>
            <a:ext cx="9598700" cy="4454624"/>
          </a:xfrm>
        </p:spPr>
        <p:txBody>
          <a:bodyPr>
            <a:normAutofit/>
          </a:bodyPr>
          <a:lstStyle/>
          <a:p>
            <a:pPr marL="0" indent="0">
              <a:buNone/>
            </a:pPr>
            <a:r>
              <a:rPr lang="it-IT" sz="2200" dirty="0"/>
              <a:t>Discutete su quali domande potreste fare per convincere qualcuno a descrivervi il suo dolore.</a:t>
            </a:r>
          </a:p>
          <a:p>
            <a:pPr marL="0" indent="0">
              <a:buNone/>
            </a:pPr>
            <a:r>
              <a:rPr lang="it-IT" sz="2200" dirty="0"/>
              <a:t>Scrivete le 5 migliori domande che vi sono venute in mente. </a:t>
            </a:r>
          </a:p>
          <a:p>
            <a:pPr marL="0" indent="0">
              <a:buNone/>
            </a:pPr>
            <a:endParaRPr lang="it-IT" dirty="0"/>
          </a:p>
          <a:p>
            <a:pPr marL="0" indent="0">
              <a:buNone/>
            </a:pPr>
            <a:r>
              <a:rPr lang="en-GB" dirty="0"/>
              <a:t>1.</a:t>
            </a:r>
          </a:p>
          <a:p>
            <a:pPr marL="0" indent="0">
              <a:buNone/>
            </a:pPr>
            <a:r>
              <a:rPr lang="en-GB" dirty="0"/>
              <a:t>2.</a:t>
            </a:r>
          </a:p>
          <a:p>
            <a:pPr marL="0" indent="0">
              <a:buNone/>
            </a:pPr>
            <a:r>
              <a:rPr lang="en-GB" dirty="0"/>
              <a:t>3.</a:t>
            </a:r>
          </a:p>
          <a:p>
            <a:pPr marL="0" indent="0">
              <a:buNone/>
            </a:pPr>
            <a:r>
              <a:rPr lang="en-GB" dirty="0"/>
              <a:t>4.</a:t>
            </a:r>
          </a:p>
          <a:p>
            <a:pPr marL="0" indent="0">
              <a:buNone/>
            </a:pPr>
            <a:r>
              <a:rPr lang="en-GB" dirty="0"/>
              <a:t>5.</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xmlns="" id="{5EFF23D1-0A19-475C-A429-619558C18161}"/>
              </a:ext>
            </a:extLst>
          </p:cNvPr>
          <p:cNvSpPr>
            <a:spLocks noGrp="1"/>
          </p:cNvSpPr>
          <p:nvPr>
            <p:ph type="sldNum" sz="quarter" idx="12"/>
          </p:nvPr>
        </p:nvSpPr>
        <p:spPr/>
        <p:txBody>
          <a:bodyPr/>
          <a:lstStyle/>
          <a:p>
            <a:fld id="{C014DD1E-5D91-48A3-AD6D-45FBA980D106}" type="slidenum">
              <a:rPr lang="en-GB" smtClean="0"/>
              <a:t>30</a:t>
            </a:fld>
            <a:endParaRPr lang="en-GB"/>
          </a:p>
        </p:txBody>
      </p:sp>
      <p:pic>
        <p:nvPicPr>
          <p:cNvPr id="5" name="Picture 4">
            <a:extLst>
              <a:ext uri="{FF2B5EF4-FFF2-40B4-BE49-F238E27FC236}">
                <a16:creationId xmlns:a16="http://schemas.microsoft.com/office/drawing/2014/main" xmlns="" id="{0FE84E23-4B6A-48AF-ACC9-BFBC87B6F7BD}"/>
              </a:ext>
            </a:extLst>
          </p:cNvPr>
          <p:cNvPicPr>
            <a:picLocks noChangeAspect="1"/>
          </p:cNvPicPr>
          <p:nvPr/>
        </p:nvPicPr>
        <p:blipFill>
          <a:blip r:embed="rId2"/>
          <a:stretch>
            <a:fillRect/>
          </a:stretch>
        </p:blipFill>
        <p:spPr>
          <a:xfrm>
            <a:off x="10817582" y="5251624"/>
            <a:ext cx="926672" cy="920576"/>
          </a:xfrm>
          <a:prstGeom prst="rect">
            <a:avLst/>
          </a:prstGeom>
        </p:spPr>
      </p:pic>
    </p:spTree>
    <p:extLst>
      <p:ext uri="{BB962C8B-B14F-4D97-AF65-F5344CB8AC3E}">
        <p14:creationId xmlns:p14="http://schemas.microsoft.com/office/powerpoint/2010/main" val="40147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3A24E-29C0-461E-9CAE-690EF8348050}"/>
              </a:ext>
            </a:extLst>
          </p:cNvPr>
          <p:cNvSpPr>
            <a:spLocks noGrp="1"/>
          </p:cNvSpPr>
          <p:nvPr>
            <p:ph type="title"/>
          </p:nvPr>
        </p:nvSpPr>
        <p:spPr>
          <a:xfrm>
            <a:off x="1371243" y="548680"/>
            <a:ext cx="9598700" cy="1485900"/>
          </a:xfrm>
        </p:spPr>
        <p:txBody>
          <a:bodyPr/>
          <a:lstStyle/>
          <a:p>
            <a:r>
              <a:rPr lang="it-IT" dirty="0"/>
              <a:t>Strumento culturalmente attento di valutazione del dolore </a:t>
            </a:r>
            <a:r>
              <a:rPr lang="en-US" sz="1800" dirty="0"/>
              <a:t>(</a:t>
            </a:r>
            <a:r>
              <a:rPr lang="en-US" sz="1800" dirty="0" err="1"/>
              <a:t>Lasch</a:t>
            </a:r>
            <a:r>
              <a:rPr lang="en-US" sz="1800" dirty="0"/>
              <a:t>, 2000)</a:t>
            </a:r>
            <a:endParaRPr lang="el-GR" sz="1800" dirty="0"/>
          </a:p>
        </p:txBody>
      </p:sp>
      <p:sp>
        <p:nvSpPr>
          <p:cNvPr id="3" name="Content Placeholder 2">
            <a:extLst>
              <a:ext uri="{FF2B5EF4-FFF2-40B4-BE49-F238E27FC236}">
                <a16:creationId xmlns:a16="http://schemas.microsoft.com/office/drawing/2014/main" xmlns="" id="{8A10BB19-B088-493D-A04C-0A4EE092F257}"/>
              </a:ext>
            </a:extLst>
          </p:cNvPr>
          <p:cNvSpPr>
            <a:spLocks noGrp="1"/>
          </p:cNvSpPr>
          <p:nvPr>
            <p:ph idx="1"/>
          </p:nvPr>
        </p:nvSpPr>
        <p:spPr>
          <a:xfrm>
            <a:off x="1371242" y="2132856"/>
            <a:ext cx="9763729" cy="3695700"/>
          </a:xfrm>
        </p:spPr>
        <p:txBody>
          <a:bodyPr>
            <a:noAutofit/>
          </a:bodyPr>
          <a:lstStyle/>
          <a:p>
            <a:pPr marL="0" indent="0">
              <a:buNone/>
            </a:pPr>
            <a:r>
              <a:rPr lang="it-IT" sz="2000" dirty="0"/>
              <a:t>Si tratta di un modello che è stato sviluppato per valutare il dolore con persone di diversi background culturali.</a:t>
            </a:r>
          </a:p>
          <a:p>
            <a:pPr marL="0" indent="0">
              <a:buNone/>
            </a:pPr>
            <a:endParaRPr lang="it-IT" sz="200" dirty="0"/>
          </a:p>
          <a:p>
            <a:pPr marL="0" indent="0">
              <a:buNone/>
            </a:pPr>
            <a:r>
              <a:rPr lang="it-IT" sz="2000" dirty="0"/>
              <a:t>Come chiama il suo dolore? </a:t>
            </a:r>
          </a:p>
          <a:p>
            <a:pPr marL="0" indent="0">
              <a:buNone/>
            </a:pPr>
            <a:r>
              <a:rPr lang="it-IT" sz="2000" dirty="0"/>
              <a:t>Che nome gli dà? </a:t>
            </a:r>
          </a:p>
          <a:p>
            <a:pPr marL="0" indent="0">
              <a:buNone/>
            </a:pPr>
            <a:r>
              <a:rPr lang="it-IT" sz="2000" dirty="0"/>
              <a:t>Perché pensa di avere questo dolore? </a:t>
            </a:r>
          </a:p>
          <a:p>
            <a:pPr marL="0" indent="0">
              <a:buNone/>
            </a:pPr>
            <a:r>
              <a:rPr lang="it-IT" sz="2000" dirty="0"/>
              <a:t>Cosa significa il suo dolore per il suo corpo? </a:t>
            </a:r>
          </a:p>
          <a:p>
            <a:pPr marL="0" indent="0">
              <a:buNone/>
            </a:pPr>
            <a:r>
              <a:rPr lang="it-IT" sz="2000" dirty="0"/>
              <a:t>Quanto è grave? </a:t>
            </a:r>
          </a:p>
          <a:p>
            <a:pPr marL="0" indent="0">
              <a:buNone/>
            </a:pPr>
            <a:r>
              <a:rPr lang="it-IT" sz="2000" dirty="0"/>
              <a:t>Durerà a lungo o sarà breve? </a:t>
            </a:r>
          </a:p>
          <a:p>
            <a:pPr marL="0" indent="0">
              <a:buNone/>
            </a:pPr>
            <a:r>
              <a:rPr lang="it-IT" sz="2000" dirty="0"/>
              <a:t>Ha delle paure riguardo al suo dolore?</a:t>
            </a:r>
          </a:p>
        </p:txBody>
      </p:sp>
      <p:sp>
        <p:nvSpPr>
          <p:cNvPr id="4" name="Slide Number Placeholder 3">
            <a:extLst>
              <a:ext uri="{FF2B5EF4-FFF2-40B4-BE49-F238E27FC236}">
                <a16:creationId xmlns:a16="http://schemas.microsoft.com/office/drawing/2014/main" xmlns="" id="{ED8FA39E-EC5B-4287-BDF9-CF8E7A6786DA}"/>
              </a:ext>
            </a:extLst>
          </p:cNvPr>
          <p:cNvSpPr>
            <a:spLocks noGrp="1"/>
          </p:cNvSpPr>
          <p:nvPr>
            <p:ph type="sldNum" sz="quarter" idx="12"/>
          </p:nvPr>
        </p:nvSpPr>
        <p:spPr/>
        <p:txBody>
          <a:bodyPr/>
          <a:lstStyle/>
          <a:p>
            <a:fld id="{C014DD1E-5D91-48A3-AD6D-45FBA980D106}" type="slidenum">
              <a:rPr lang="en-GB" smtClean="0"/>
              <a:t>31</a:t>
            </a:fld>
            <a:endParaRPr lang="en-GB"/>
          </a:p>
        </p:txBody>
      </p:sp>
    </p:spTree>
    <p:extLst>
      <p:ext uri="{BB962C8B-B14F-4D97-AF65-F5344CB8AC3E}">
        <p14:creationId xmlns:p14="http://schemas.microsoft.com/office/powerpoint/2010/main" val="328198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A5F529-8A2E-408C-892E-A98CC52746B7}"/>
              </a:ext>
            </a:extLst>
          </p:cNvPr>
          <p:cNvSpPr>
            <a:spLocks noGrp="1"/>
          </p:cNvSpPr>
          <p:nvPr>
            <p:ph idx="1"/>
          </p:nvPr>
        </p:nvSpPr>
        <p:spPr>
          <a:xfrm>
            <a:off x="1371242" y="2034580"/>
            <a:ext cx="10267785" cy="3832820"/>
          </a:xfrm>
        </p:spPr>
        <p:txBody>
          <a:bodyPr>
            <a:normAutofit/>
          </a:bodyPr>
          <a:lstStyle/>
          <a:p>
            <a:pPr marL="0" indent="0">
              <a:buNone/>
            </a:pPr>
            <a:r>
              <a:rPr lang="it-IT" dirty="0"/>
              <a:t>Se sì, cosa teme di più del suo dolore? </a:t>
            </a:r>
          </a:p>
          <a:p>
            <a:pPr marL="0" indent="0">
              <a:buNone/>
            </a:pPr>
            <a:r>
              <a:rPr lang="it-IT" dirty="0"/>
              <a:t>Quali sono i principali problemi che il suo dolore le causa? </a:t>
            </a:r>
          </a:p>
          <a:p>
            <a:pPr marL="0" indent="0">
              <a:buNone/>
            </a:pPr>
            <a:r>
              <a:rPr lang="it-IT" dirty="0"/>
              <a:t>Che tipo di trattamento pensa che dovrebbe ricevere? </a:t>
            </a:r>
          </a:p>
          <a:p>
            <a:pPr marL="0" indent="0">
              <a:buNone/>
            </a:pPr>
            <a:r>
              <a:rPr lang="it-IT" dirty="0"/>
              <a:t>Quali sono i risultati più importanti che spera di ricevere dal trattamento?</a:t>
            </a:r>
          </a:p>
          <a:p>
            <a:pPr marL="0" indent="0">
              <a:buNone/>
            </a:pPr>
            <a:r>
              <a:rPr lang="it-IT" dirty="0"/>
              <a:t>Quali rimedi culturali ha provato per aiutarsi ad alleviare il suo dolore? </a:t>
            </a:r>
          </a:p>
          <a:p>
            <a:pPr marL="0" indent="0">
              <a:buNone/>
            </a:pPr>
            <a:r>
              <a:rPr lang="it-IT" dirty="0"/>
              <a:t>Ha visto un guaritore tradizionale per il suo dolore? Vuole farlo? </a:t>
            </a:r>
          </a:p>
          <a:p>
            <a:pPr marL="0" indent="0">
              <a:buNone/>
            </a:pPr>
            <a:r>
              <a:rPr lang="it-IT" dirty="0"/>
              <a:t>Con chi, se c'è qualcuno nella sua famiglia, parla del suo dolore? Cosa sanno? Cosa vorrebbe che sapessero?</a:t>
            </a:r>
          </a:p>
          <a:p>
            <a:pPr marL="0" indent="0">
              <a:buNone/>
            </a:pPr>
            <a:r>
              <a:rPr lang="it-IT" dirty="0"/>
              <a:t>Ha una famiglia e degli amici che la aiutano per il suo dolore? Chi la aiuta?</a:t>
            </a:r>
          </a:p>
        </p:txBody>
      </p:sp>
      <p:sp>
        <p:nvSpPr>
          <p:cNvPr id="4" name="Slide Number Placeholder 3">
            <a:extLst>
              <a:ext uri="{FF2B5EF4-FFF2-40B4-BE49-F238E27FC236}">
                <a16:creationId xmlns:a16="http://schemas.microsoft.com/office/drawing/2014/main" xmlns="" id="{E363ECB7-5B2E-4620-BE4D-B9641C5317B9}"/>
              </a:ext>
            </a:extLst>
          </p:cNvPr>
          <p:cNvSpPr>
            <a:spLocks noGrp="1"/>
          </p:cNvSpPr>
          <p:nvPr>
            <p:ph type="sldNum" sz="quarter" idx="12"/>
          </p:nvPr>
        </p:nvSpPr>
        <p:spPr/>
        <p:txBody>
          <a:bodyPr/>
          <a:lstStyle/>
          <a:p>
            <a:fld id="{C014DD1E-5D91-48A3-AD6D-45FBA980D106}" type="slidenum">
              <a:rPr lang="en-GB" smtClean="0"/>
              <a:t>32</a:t>
            </a:fld>
            <a:endParaRPr lang="en-GB"/>
          </a:p>
        </p:txBody>
      </p:sp>
      <p:sp>
        <p:nvSpPr>
          <p:cNvPr id="8" name="Title 1">
            <a:extLst>
              <a:ext uri="{FF2B5EF4-FFF2-40B4-BE49-F238E27FC236}">
                <a16:creationId xmlns:a16="http://schemas.microsoft.com/office/drawing/2014/main" xmlns="" id="{E75265F6-0F17-4906-AD83-4B2179B6A0CD}"/>
              </a:ext>
            </a:extLst>
          </p:cNvPr>
          <p:cNvSpPr>
            <a:spLocks noGrp="1"/>
          </p:cNvSpPr>
          <p:nvPr>
            <p:ph type="title"/>
          </p:nvPr>
        </p:nvSpPr>
        <p:spPr>
          <a:xfrm>
            <a:off x="1371243" y="548680"/>
            <a:ext cx="9598700" cy="1485900"/>
          </a:xfrm>
        </p:spPr>
        <p:txBody>
          <a:bodyPr/>
          <a:lstStyle/>
          <a:p>
            <a:r>
              <a:rPr lang="it-IT" dirty="0"/>
              <a:t>Strumento culturalmente attento di valutazione del dolore </a:t>
            </a:r>
            <a:r>
              <a:rPr lang="en-US" sz="1800" dirty="0"/>
              <a:t>(cont.)</a:t>
            </a:r>
            <a:endParaRPr lang="el-GR" sz="1800" dirty="0"/>
          </a:p>
        </p:txBody>
      </p:sp>
    </p:spTree>
    <p:extLst>
      <p:ext uri="{BB962C8B-B14F-4D97-AF65-F5344CB8AC3E}">
        <p14:creationId xmlns:p14="http://schemas.microsoft.com/office/powerpoint/2010/main" val="42541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90B3D-DC7E-42E2-B4D3-61B096F0774C}"/>
              </a:ext>
            </a:extLst>
          </p:cNvPr>
          <p:cNvSpPr>
            <a:spLocks noGrp="1"/>
          </p:cNvSpPr>
          <p:nvPr>
            <p:ph type="title"/>
          </p:nvPr>
        </p:nvSpPr>
        <p:spPr>
          <a:xfrm>
            <a:off x="1371243" y="685800"/>
            <a:ext cx="9598700" cy="870992"/>
          </a:xfrm>
        </p:spPr>
        <p:txBody>
          <a:bodyPr/>
          <a:lstStyle/>
          <a:p>
            <a:r>
              <a:rPr lang="en-GB" i="1" dirty="0" err="1"/>
              <a:t>Riassunto</a:t>
            </a:r>
            <a:endParaRPr lang="en-GB" i="1" dirty="0"/>
          </a:p>
        </p:txBody>
      </p:sp>
      <p:sp>
        <p:nvSpPr>
          <p:cNvPr id="3" name="Content Placeholder 2">
            <a:extLst>
              <a:ext uri="{FF2B5EF4-FFF2-40B4-BE49-F238E27FC236}">
                <a16:creationId xmlns:a16="http://schemas.microsoft.com/office/drawing/2014/main" xmlns="" id="{8965BEEC-D20D-4273-ACD9-13267AE31FC8}"/>
              </a:ext>
            </a:extLst>
          </p:cNvPr>
          <p:cNvSpPr>
            <a:spLocks noGrp="1"/>
          </p:cNvSpPr>
          <p:nvPr>
            <p:ph idx="1"/>
          </p:nvPr>
        </p:nvSpPr>
        <p:spPr/>
        <p:txBody>
          <a:bodyPr>
            <a:normAutofit/>
          </a:bodyPr>
          <a:lstStyle/>
          <a:p>
            <a:pPr marL="0" indent="0">
              <a:buNone/>
            </a:pPr>
            <a:r>
              <a:rPr lang="it-IT" sz="2200" i="1" dirty="0"/>
              <a:t>Quando lavorate con persone di culture diverse dalla vostra, non potete dare per scontato che usino le stesse parole per descrivere il loro dolore, nello stesso modo in cui le usereste voi. </a:t>
            </a:r>
          </a:p>
          <a:p>
            <a:pPr marL="0" indent="0">
              <a:buNone/>
            </a:pPr>
            <a:r>
              <a:rPr lang="it-IT" sz="2200" i="1" dirty="0"/>
              <a:t>Non potete prendere quello che vi dicono alla lettera. </a:t>
            </a:r>
          </a:p>
          <a:p>
            <a:pPr marL="0" indent="0">
              <a:buNone/>
            </a:pPr>
            <a:r>
              <a:rPr lang="it-IT" sz="2200" i="1" dirty="0"/>
              <a:t>Dovete ricorrere a domande aggiuntive e più specifiche per assicurarvi di ottenere tutte le informazioni corrette di cui avete bisogno. </a:t>
            </a:r>
          </a:p>
          <a:p>
            <a:pPr marL="0" indent="0">
              <a:buNone/>
            </a:pPr>
            <a:r>
              <a:rPr lang="it-IT" sz="2200" i="1" dirty="0"/>
              <a:t>Dovete pensare ai loro riferimenti culturali per esprimere e affrontare il dolore e filtrare le informazioni che ricevete attraverso questo ‘paio di occhiali’ in più.</a:t>
            </a:r>
            <a:endParaRPr lang="en-GB" sz="2200" i="1" dirty="0"/>
          </a:p>
        </p:txBody>
      </p:sp>
      <p:sp>
        <p:nvSpPr>
          <p:cNvPr id="4" name="Slide Number Placeholder 3">
            <a:extLst>
              <a:ext uri="{FF2B5EF4-FFF2-40B4-BE49-F238E27FC236}">
                <a16:creationId xmlns:a16="http://schemas.microsoft.com/office/drawing/2014/main" xmlns="" id="{0F1E9B48-ACD7-4891-A82D-35A46C34C8CA}"/>
              </a:ext>
            </a:extLst>
          </p:cNvPr>
          <p:cNvSpPr>
            <a:spLocks noGrp="1"/>
          </p:cNvSpPr>
          <p:nvPr>
            <p:ph type="sldNum" sz="quarter" idx="12"/>
          </p:nvPr>
        </p:nvSpPr>
        <p:spPr/>
        <p:txBody>
          <a:bodyPr/>
          <a:lstStyle/>
          <a:p>
            <a:fld id="{C014DD1E-5D91-48A3-AD6D-45FBA980D106}" type="slidenum">
              <a:rPr lang="en-GB" smtClean="0"/>
              <a:t>33</a:t>
            </a:fld>
            <a:endParaRPr lang="en-GB"/>
          </a:p>
        </p:txBody>
      </p:sp>
    </p:spTree>
    <p:extLst>
      <p:ext uri="{BB962C8B-B14F-4D97-AF65-F5344CB8AC3E}">
        <p14:creationId xmlns:p14="http://schemas.microsoft.com/office/powerpoint/2010/main" val="165915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FORNIRE UN SERVIZIO CULTURALMENTE COMPETENTE</a:t>
            </a:r>
          </a:p>
        </p:txBody>
      </p:sp>
      <p:sp>
        <p:nvSpPr>
          <p:cNvPr id="4" name="Slide Number Placeholder 3"/>
          <p:cNvSpPr>
            <a:spLocks noGrp="1"/>
          </p:cNvSpPr>
          <p:nvPr>
            <p:ph type="sldNum" sz="quarter" idx="12"/>
          </p:nvPr>
        </p:nvSpPr>
        <p:spPr/>
        <p:txBody>
          <a:bodyPr/>
          <a:lstStyle/>
          <a:p>
            <a:fld id="{C014DD1E-5D91-48A3-AD6D-45FBA980D106}" type="slidenum">
              <a:rPr lang="en-GB" smtClean="0"/>
              <a:t>34</a:t>
            </a:fld>
            <a:endParaRPr lang="en-GB"/>
          </a:p>
        </p:txBody>
      </p:sp>
    </p:spTree>
    <p:extLst>
      <p:ext uri="{BB962C8B-B14F-4D97-AF65-F5344CB8AC3E}">
        <p14:creationId xmlns:p14="http://schemas.microsoft.com/office/powerpoint/2010/main" val="34538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8E08A-BF31-43C2-91BE-8C41E62882EB}"/>
              </a:ext>
            </a:extLst>
          </p:cNvPr>
          <p:cNvSpPr>
            <a:spLocks noGrp="1"/>
          </p:cNvSpPr>
          <p:nvPr>
            <p:ph type="title"/>
          </p:nvPr>
        </p:nvSpPr>
        <p:spPr>
          <a:xfrm>
            <a:off x="1371243" y="685800"/>
            <a:ext cx="9598700" cy="870992"/>
          </a:xfrm>
        </p:spPr>
        <p:txBody>
          <a:bodyPr/>
          <a:lstStyle/>
          <a:p>
            <a:r>
              <a:rPr lang="en-GB" dirty="0"/>
              <a:t>Caso di studio 1</a:t>
            </a:r>
          </a:p>
        </p:txBody>
      </p:sp>
      <p:sp>
        <p:nvSpPr>
          <p:cNvPr id="3" name="Content Placeholder 2">
            <a:extLst>
              <a:ext uri="{FF2B5EF4-FFF2-40B4-BE49-F238E27FC236}">
                <a16:creationId xmlns:a16="http://schemas.microsoft.com/office/drawing/2014/main" xmlns="" id="{D9823661-1640-4AEF-A817-D01F81397F1A}"/>
              </a:ext>
            </a:extLst>
          </p:cNvPr>
          <p:cNvSpPr>
            <a:spLocks noGrp="1"/>
          </p:cNvSpPr>
          <p:nvPr>
            <p:ph idx="1"/>
          </p:nvPr>
        </p:nvSpPr>
        <p:spPr>
          <a:xfrm>
            <a:off x="1379264" y="1917757"/>
            <a:ext cx="9755707" cy="3581400"/>
          </a:xfrm>
        </p:spPr>
        <p:txBody>
          <a:bodyPr>
            <a:normAutofit/>
          </a:bodyPr>
          <a:lstStyle/>
          <a:p>
            <a:pPr marL="0" indent="0">
              <a:buNone/>
            </a:pPr>
            <a:r>
              <a:rPr lang="it-IT" sz="2200" dirty="0"/>
              <a:t>Una madre immigrata porta il suo bambino di 2 anni dal medico e gli dice che il bambino accusa dolori (un forte mal di testa) e ha la febbre.</a:t>
            </a:r>
          </a:p>
          <a:p>
            <a:pPr marL="0" indent="0">
              <a:buNone/>
            </a:pPr>
            <a:r>
              <a:rPr lang="it-IT" sz="2200" dirty="0"/>
              <a:t> Il medico misura la temperatura del bambino e, rilevando che rientra nel normale intervallo, dice alla madre che il bambino non ha la febbre e che deve somministrargli gli antidolorifici che sono prescritti per i bambini della sua età. </a:t>
            </a:r>
          </a:p>
          <a:p>
            <a:pPr marL="0" indent="0">
              <a:buNone/>
            </a:pPr>
            <a:r>
              <a:rPr lang="it-IT" sz="2200" dirty="0"/>
              <a:t>La madre insiste sul fatto che il bambino ha la febbre, che è per questo che ha il mal di testa, che ne soffre da 3 giorni e che quindi necessita di cure adeguate. Inoltre, pensando che il dottore non prenda sul serio le sue preoccupazioni per il bambino, la donna si arrabbia per il trattamento ricevuto e la mancanza di comprensione percepita.</a:t>
            </a:r>
            <a:endParaRPr lang="en-GB" sz="2200" dirty="0"/>
          </a:p>
        </p:txBody>
      </p:sp>
      <p:sp>
        <p:nvSpPr>
          <p:cNvPr id="4" name="Slide Number Placeholder 3">
            <a:extLst>
              <a:ext uri="{FF2B5EF4-FFF2-40B4-BE49-F238E27FC236}">
                <a16:creationId xmlns:a16="http://schemas.microsoft.com/office/drawing/2014/main" xmlns="" id="{04A77EB6-04DF-4803-8B35-122E265BD9AD}"/>
              </a:ext>
            </a:extLst>
          </p:cNvPr>
          <p:cNvSpPr>
            <a:spLocks noGrp="1"/>
          </p:cNvSpPr>
          <p:nvPr>
            <p:ph type="sldNum" sz="quarter" idx="12"/>
          </p:nvPr>
        </p:nvSpPr>
        <p:spPr/>
        <p:txBody>
          <a:bodyPr/>
          <a:lstStyle/>
          <a:p>
            <a:fld id="{C014DD1E-5D91-48A3-AD6D-45FBA980D106}" type="slidenum">
              <a:rPr lang="en-GB" smtClean="0"/>
              <a:t>35</a:t>
            </a:fld>
            <a:endParaRPr lang="en-GB"/>
          </a:p>
        </p:txBody>
      </p:sp>
      <p:pic>
        <p:nvPicPr>
          <p:cNvPr id="5" name="Picture 4">
            <a:extLst>
              <a:ext uri="{FF2B5EF4-FFF2-40B4-BE49-F238E27FC236}">
                <a16:creationId xmlns:a16="http://schemas.microsoft.com/office/drawing/2014/main" xmlns="" id="{F5E9DDF2-1C11-4B07-9819-7E8F82E5CC55}"/>
              </a:ext>
            </a:extLst>
          </p:cNvPr>
          <p:cNvPicPr>
            <a:picLocks noChangeAspect="1"/>
          </p:cNvPicPr>
          <p:nvPr/>
        </p:nvPicPr>
        <p:blipFill>
          <a:blip r:embed="rId2"/>
          <a:stretch>
            <a:fillRect/>
          </a:stretch>
        </p:blipFill>
        <p:spPr>
          <a:xfrm>
            <a:off x="10927551" y="5499157"/>
            <a:ext cx="926672" cy="932769"/>
          </a:xfrm>
          <a:prstGeom prst="rect">
            <a:avLst/>
          </a:prstGeom>
        </p:spPr>
      </p:pic>
    </p:spTree>
    <p:extLst>
      <p:ext uri="{BB962C8B-B14F-4D97-AF65-F5344CB8AC3E}">
        <p14:creationId xmlns:p14="http://schemas.microsoft.com/office/powerpoint/2010/main" val="42387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D15B9-71FF-4024-8620-AC601BD3A022}"/>
              </a:ext>
            </a:extLst>
          </p:cNvPr>
          <p:cNvSpPr>
            <a:spLocks noGrp="1"/>
          </p:cNvSpPr>
          <p:nvPr>
            <p:ph type="title"/>
          </p:nvPr>
        </p:nvSpPr>
        <p:spPr/>
        <p:txBody>
          <a:bodyPr/>
          <a:lstStyle/>
          <a:p>
            <a:r>
              <a:rPr lang="it-IT" dirty="0"/>
              <a:t>Domande sul caso di studio 1</a:t>
            </a:r>
            <a:endParaRPr lang="en-GB" dirty="0"/>
          </a:p>
        </p:txBody>
      </p:sp>
      <p:sp>
        <p:nvSpPr>
          <p:cNvPr id="3" name="Content Placeholder 2">
            <a:extLst>
              <a:ext uri="{FF2B5EF4-FFF2-40B4-BE49-F238E27FC236}">
                <a16:creationId xmlns:a16="http://schemas.microsoft.com/office/drawing/2014/main" xmlns="" id="{617C4B92-D283-4B1A-9ECE-F512BDB20D48}"/>
              </a:ext>
            </a:extLst>
          </p:cNvPr>
          <p:cNvSpPr>
            <a:spLocks noGrp="1"/>
          </p:cNvSpPr>
          <p:nvPr>
            <p:ph idx="1"/>
          </p:nvPr>
        </p:nvSpPr>
        <p:spPr>
          <a:xfrm>
            <a:off x="1371243" y="2060848"/>
            <a:ext cx="9598700" cy="3581400"/>
          </a:xfrm>
        </p:spPr>
        <p:txBody>
          <a:bodyPr>
            <a:normAutofit lnSpcReduction="10000"/>
          </a:bodyPr>
          <a:lstStyle/>
          <a:p>
            <a:r>
              <a:rPr lang="it-IT" dirty="0"/>
              <a:t>Quali sono i problemi che questo caso di studio fa emergere tra un caregiver e un utente/paziente?</a:t>
            </a:r>
          </a:p>
          <a:p>
            <a:r>
              <a:rPr lang="it-IT" dirty="0"/>
              <a:t>Come affrontereste questa situazione se foste voi il caregiver?  </a:t>
            </a:r>
          </a:p>
          <a:p>
            <a:r>
              <a:rPr lang="it-IT" dirty="0"/>
              <a:t>Cosa pensate che la madre stia veramente cercando di spiegare sulla malattia di suo figlio?  </a:t>
            </a:r>
          </a:p>
          <a:p>
            <a:r>
              <a:rPr lang="it-IT" dirty="0"/>
              <a:t>Cosa chiedereste per prima cosa? </a:t>
            </a:r>
          </a:p>
          <a:p>
            <a:r>
              <a:rPr lang="it-IT" dirty="0"/>
              <a:t>Cosa chiedereste dopo? </a:t>
            </a:r>
          </a:p>
          <a:p>
            <a:r>
              <a:rPr lang="it-IT" dirty="0"/>
              <a:t>Cosa controllereste con la madre? </a:t>
            </a:r>
          </a:p>
          <a:p>
            <a:r>
              <a:rPr lang="it-IT" dirty="0"/>
              <a:t>Cosa state effettivamente cercando di scoprire?</a:t>
            </a:r>
          </a:p>
        </p:txBody>
      </p:sp>
      <p:sp>
        <p:nvSpPr>
          <p:cNvPr id="4" name="Slide Number Placeholder 3">
            <a:extLst>
              <a:ext uri="{FF2B5EF4-FFF2-40B4-BE49-F238E27FC236}">
                <a16:creationId xmlns:a16="http://schemas.microsoft.com/office/drawing/2014/main" xmlns="" id="{92CBD1E9-07B8-40AC-A825-A590F46D1493}"/>
              </a:ext>
            </a:extLst>
          </p:cNvPr>
          <p:cNvSpPr>
            <a:spLocks noGrp="1"/>
          </p:cNvSpPr>
          <p:nvPr>
            <p:ph type="sldNum" sz="quarter" idx="12"/>
          </p:nvPr>
        </p:nvSpPr>
        <p:spPr/>
        <p:txBody>
          <a:bodyPr/>
          <a:lstStyle/>
          <a:p>
            <a:fld id="{C014DD1E-5D91-48A3-AD6D-45FBA980D106}" type="slidenum">
              <a:rPr lang="en-GB" smtClean="0"/>
              <a:t>36</a:t>
            </a:fld>
            <a:endParaRPr lang="en-GB"/>
          </a:p>
        </p:txBody>
      </p:sp>
      <p:pic>
        <p:nvPicPr>
          <p:cNvPr id="5" name="Picture 4">
            <a:extLst>
              <a:ext uri="{FF2B5EF4-FFF2-40B4-BE49-F238E27FC236}">
                <a16:creationId xmlns:a16="http://schemas.microsoft.com/office/drawing/2014/main" xmlns="" id="{0ADA2811-71F3-43C2-9880-86805C5CDF35}"/>
              </a:ext>
            </a:extLst>
          </p:cNvPr>
          <p:cNvPicPr>
            <a:picLocks noChangeAspect="1"/>
          </p:cNvPicPr>
          <p:nvPr/>
        </p:nvPicPr>
        <p:blipFill>
          <a:blip r:embed="rId2"/>
          <a:stretch>
            <a:fillRect/>
          </a:stretch>
        </p:blipFill>
        <p:spPr>
          <a:xfrm>
            <a:off x="10839700" y="5404064"/>
            <a:ext cx="926672" cy="926672"/>
          </a:xfrm>
          <a:prstGeom prst="rect">
            <a:avLst/>
          </a:prstGeom>
        </p:spPr>
      </p:pic>
    </p:spTree>
    <p:extLst>
      <p:ext uri="{BB962C8B-B14F-4D97-AF65-F5344CB8AC3E}">
        <p14:creationId xmlns:p14="http://schemas.microsoft.com/office/powerpoint/2010/main" val="1260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6B1C4-C8A1-47D3-BFC2-2AC2D21539D4}"/>
              </a:ext>
            </a:extLst>
          </p:cNvPr>
          <p:cNvSpPr>
            <a:spLocks noGrp="1"/>
          </p:cNvSpPr>
          <p:nvPr>
            <p:ph type="title"/>
          </p:nvPr>
        </p:nvSpPr>
        <p:spPr>
          <a:xfrm>
            <a:off x="1371243" y="685800"/>
            <a:ext cx="9598700" cy="943000"/>
          </a:xfrm>
        </p:spPr>
        <p:txBody>
          <a:bodyPr/>
          <a:lstStyle/>
          <a:p>
            <a:r>
              <a:rPr lang="en-GB" dirty="0"/>
              <a:t>Caso di studio 2</a:t>
            </a:r>
          </a:p>
        </p:txBody>
      </p:sp>
      <p:sp>
        <p:nvSpPr>
          <p:cNvPr id="3" name="Content Placeholder 2">
            <a:extLst>
              <a:ext uri="{FF2B5EF4-FFF2-40B4-BE49-F238E27FC236}">
                <a16:creationId xmlns:a16="http://schemas.microsoft.com/office/drawing/2014/main" xmlns="" id="{6A284F5C-8860-4CE5-8F12-DC9DB9B3215F}"/>
              </a:ext>
            </a:extLst>
          </p:cNvPr>
          <p:cNvSpPr>
            <a:spLocks noGrp="1"/>
          </p:cNvSpPr>
          <p:nvPr>
            <p:ph idx="1"/>
          </p:nvPr>
        </p:nvSpPr>
        <p:spPr>
          <a:xfrm>
            <a:off x="1380676" y="1988840"/>
            <a:ext cx="9598700" cy="3528392"/>
          </a:xfrm>
        </p:spPr>
        <p:txBody>
          <a:bodyPr>
            <a:normAutofit/>
          </a:bodyPr>
          <a:lstStyle/>
          <a:p>
            <a:pPr marL="0" indent="0">
              <a:buNone/>
            </a:pPr>
            <a:r>
              <a:rPr lang="it-IT" sz="2200" dirty="0"/>
              <a:t>Alisa è un'operatrice sanitaria che lavora con Yen, una donna cinese a cui è stato recentemente diagnosticato un cancro. </a:t>
            </a:r>
          </a:p>
          <a:p>
            <a:pPr marL="0" indent="0">
              <a:buNone/>
            </a:pPr>
            <a:r>
              <a:rPr lang="it-IT" sz="2200" dirty="0"/>
              <a:t>Yen parla poco inglese e suo marito traduce per lei.  </a:t>
            </a:r>
          </a:p>
          <a:p>
            <a:pPr marL="0" indent="0">
              <a:buNone/>
            </a:pPr>
            <a:r>
              <a:rPr lang="it-IT" sz="2200" dirty="0"/>
              <a:t>Quando suo marito è presente, Yen nega di provare dolore, mentre quando lui lascia la stanza, lei ammette di avere dolore. </a:t>
            </a:r>
          </a:p>
          <a:p>
            <a:pPr marL="0" indent="0">
              <a:buNone/>
            </a:pPr>
            <a:r>
              <a:rPr lang="it-IT" sz="2200" dirty="0"/>
              <a:t>Il marito di Yen lascia intendere che ha poca fiducia nella comunità medica: crede che gli antidolorifici interferiscano con il "processo di guarigione naturale" del corpo e tiene gli antidolorifici fuori dalla portata di Yen, dandole semplicemente delle tisane curative. (</a:t>
            </a:r>
            <a:r>
              <a:rPr lang="it-IT" sz="2200" i="1" dirty="0"/>
              <a:t>Anand et al.,2009</a:t>
            </a:r>
            <a:r>
              <a:rPr lang="it-IT" sz="2200" dirty="0"/>
              <a:t>)</a:t>
            </a:r>
            <a:endParaRPr lang="en-US" sz="2200" dirty="0"/>
          </a:p>
        </p:txBody>
      </p:sp>
      <p:sp>
        <p:nvSpPr>
          <p:cNvPr id="4" name="Slide Number Placeholder 3">
            <a:extLst>
              <a:ext uri="{FF2B5EF4-FFF2-40B4-BE49-F238E27FC236}">
                <a16:creationId xmlns:a16="http://schemas.microsoft.com/office/drawing/2014/main" xmlns="" id="{BF8CF6A1-F5BC-4283-A35B-A517C4186CE1}"/>
              </a:ext>
            </a:extLst>
          </p:cNvPr>
          <p:cNvSpPr>
            <a:spLocks noGrp="1"/>
          </p:cNvSpPr>
          <p:nvPr>
            <p:ph type="sldNum" sz="quarter" idx="12"/>
          </p:nvPr>
        </p:nvSpPr>
        <p:spPr/>
        <p:txBody>
          <a:bodyPr/>
          <a:lstStyle/>
          <a:p>
            <a:fld id="{C014DD1E-5D91-48A3-AD6D-45FBA980D106}" type="slidenum">
              <a:rPr lang="en-GB" smtClean="0"/>
              <a:t>37</a:t>
            </a:fld>
            <a:endParaRPr lang="en-GB"/>
          </a:p>
        </p:txBody>
      </p:sp>
      <p:pic>
        <p:nvPicPr>
          <p:cNvPr id="5" name="Picture 4">
            <a:extLst>
              <a:ext uri="{FF2B5EF4-FFF2-40B4-BE49-F238E27FC236}">
                <a16:creationId xmlns:a16="http://schemas.microsoft.com/office/drawing/2014/main" xmlns="" id="{1F737A6A-1761-4054-8ABA-1147BAA423CC}"/>
              </a:ext>
            </a:extLst>
          </p:cNvPr>
          <p:cNvPicPr>
            <a:picLocks noChangeAspect="1"/>
          </p:cNvPicPr>
          <p:nvPr/>
        </p:nvPicPr>
        <p:blipFill>
          <a:blip r:embed="rId2"/>
          <a:stretch>
            <a:fillRect/>
          </a:stretch>
        </p:blipFill>
        <p:spPr>
          <a:xfrm>
            <a:off x="10808149" y="5481515"/>
            <a:ext cx="926672" cy="926672"/>
          </a:xfrm>
          <a:prstGeom prst="rect">
            <a:avLst/>
          </a:prstGeom>
        </p:spPr>
      </p:pic>
    </p:spTree>
    <p:extLst>
      <p:ext uri="{BB962C8B-B14F-4D97-AF65-F5344CB8AC3E}">
        <p14:creationId xmlns:p14="http://schemas.microsoft.com/office/powerpoint/2010/main" val="5724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474D3-D3AA-49AA-9B52-A869346AF25F}"/>
              </a:ext>
            </a:extLst>
          </p:cNvPr>
          <p:cNvSpPr>
            <a:spLocks noGrp="1"/>
          </p:cNvSpPr>
          <p:nvPr>
            <p:ph type="title"/>
          </p:nvPr>
        </p:nvSpPr>
        <p:spPr>
          <a:xfrm>
            <a:off x="1371243" y="685800"/>
            <a:ext cx="9598700" cy="798984"/>
          </a:xfrm>
        </p:spPr>
        <p:txBody>
          <a:bodyPr/>
          <a:lstStyle/>
          <a:p>
            <a:r>
              <a:rPr lang="it-IT" dirty="0"/>
              <a:t>Domande sul caso di studio 2</a:t>
            </a:r>
            <a:endParaRPr lang="en-GB" dirty="0"/>
          </a:p>
        </p:txBody>
      </p:sp>
      <p:sp>
        <p:nvSpPr>
          <p:cNvPr id="3" name="Content Placeholder 2">
            <a:extLst>
              <a:ext uri="{FF2B5EF4-FFF2-40B4-BE49-F238E27FC236}">
                <a16:creationId xmlns:a16="http://schemas.microsoft.com/office/drawing/2014/main" xmlns="" id="{6708DD4C-382C-4F40-A514-ABE7AEFE6B2F}"/>
              </a:ext>
            </a:extLst>
          </p:cNvPr>
          <p:cNvSpPr>
            <a:spLocks noGrp="1"/>
          </p:cNvSpPr>
          <p:nvPr>
            <p:ph idx="1"/>
          </p:nvPr>
        </p:nvSpPr>
        <p:spPr/>
        <p:txBody>
          <a:bodyPr/>
          <a:lstStyle/>
          <a:p>
            <a:r>
              <a:rPr lang="it-IT" dirty="0"/>
              <a:t>Quali sono, secondo voi, i problemi di gestione del dolore che vengono presentati in questo caso di studio? </a:t>
            </a:r>
          </a:p>
          <a:p>
            <a:r>
              <a:rPr lang="it-IT" dirty="0"/>
              <a:t>Se voi foste Alisia quali domande pensate che dovreste fare a Yen? </a:t>
            </a:r>
          </a:p>
          <a:p>
            <a:r>
              <a:rPr lang="it-IT" dirty="0"/>
              <a:t>Pensate che sarebbe d'aiuto se fosse presente un interprete? </a:t>
            </a:r>
          </a:p>
          <a:p>
            <a:r>
              <a:rPr lang="it-IT" dirty="0"/>
              <a:t>Quali domande pensate che dovreste fare al marito di Yen?</a:t>
            </a:r>
          </a:p>
        </p:txBody>
      </p:sp>
      <p:sp>
        <p:nvSpPr>
          <p:cNvPr id="4" name="Slide Number Placeholder 3">
            <a:extLst>
              <a:ext uri="{FF2B5EF4-FFF2-40B4-BE49-F238E27FC236}">
                <a16:creationId xmlns:a16="http://schemas.microsoft.com/office/drawing/2014/main" xmlns="" id="{39725721-0D02-42C1-9458-DE20500AA5CF}"/>
              </a:ext>
            </a:extLst>
          </p:cNvPr>
          <p:cNvSpPr>
            <a:spLocks noGrp="1"/>
          </p:cNvSpPr>
          <p:nvPr>
            <p:ph type="sldNum" sz="quarter" idx="12"/>
          </p:nvPr>
        </p:nvSpPr>
        <p:spPr/>
        <p:txBody>
          <a:bodyPr/>
          <a:lstStyle/>
          <a:p>
            <a:fld id="{C014DD1E-5D91-48A3-AD6D-45FBA980D106}" type="slidenum">
              <a:rPr lang="en-GB" smtClean="0"/>
              <a:t>38</a:t>
            </a:fld>
            <a:endParaRPr lang="en-GB"/>
          </a:p>
        </p:txBody>
      </p:sp>
      <p:pic>
        <p:nvPicPr>
          <p:cNvPr id="5" name="Picture 4">
            <a:extLst>
              <a:ext uri="{FF2B5EF4-FFF2-40B4-BE49-F238E27FC236}">
                <a16:creationId xmlns:a16="http://schemas.microsoft.com/office/drawing/2014/main" xmlns="" id="{F3E474E7-DEC7-49E8-8E3B-9095678B0CCD}"/>
              </a:ext>
            </a:extLst>
          </p:cNvPr>
          <p:cNvPicPr>
            <a:picLocks noChangeAspect="1"/>
          </p:cNvPicPr>
          <p:nvPr/>
        </p:nvPicPr>
        <p:blipFill>
          <a:blip r:embed="rId2"/>
          <a:stretch>
            <a:fillRect/>
          </a:stretch>
        </p:blipFill>
        <p:spPr>
          <a:xfrm>
            <a:off x="10625341" y="5262974"/>
            <a:ext cx="926672" cy="926672"/>
          </a:xfrm>
          <a:prstGeom prst="rect">
            <a:avLst/>
          </a:prstGeom>
        </p:spPr>
      </p:pic>
    </p:spTree>
    <p:extLst>
      <p:ext uri="{BB962C8B-B14F-4D97-AF65-F5344CB8AC3E}">
        <p14:creationId xmlns:p14="http://schemas.microsoft.com/office/powerpoint/2010/main" val="149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7854E-9731-495F-982E-9AFB7137777E}"/>
              </a:ext>
            </a:extLst>
          </p:cNvPr>
          <p:cNvSpPr>
            <a:spLocks noGrp="1"/>
          </p:cNvSpPr>
          <p:nvPr>
            <p:ph type="title"/>
          </p:nvPr>
        </p:nvSpPr>
        <p:spPr/>
        <p:txBody>
          <a:bodyPr/>
          <a:lstStyle/>
          <a:p>
            <a:r>
              <a:rPr lang="en-GB" i="1" dirty="0" err="1"/>
              <a:t>Riassunto</a:t>
            </a:r>
            <a:endParaRPr lang="en-GB" i="1" dirty="0"/>
          </a:p>
        </p:txBody>
      </p:sp>
      <p:sp>
        <p:nvSpPr>
          <p:cNvPr id="3" name="Content Placeholder 2">
            <a:extLst>
              <a:ext uri="{FF2B5EF4-FFF2-40B4-BE49-F238E27FC236}">
                <a16:creationId xmlns:a16="http://schemas.microsoft.com/office/drawing/2014/main" xmlns="" id="{BFB69BF4-CA49-482B-B912-171462E53921}"/>
              </a:ext>
            </a:extLst>
          </p:cNvPr>
          <p:cNvSpPr>
            <a:spLocks noGrp="1"/>
          </p:cNvSpPr>
          <p:nvPr>
            <p:ph idx="1"/>
          </p:nvPr>
        </p:nvSpPr>
        <p:spPr>
          <a:xfrm>
            <a:off x="1371243" y="1772816"/>
            <a:ext cx="9598700" cy="4032447"/>
          </a:xfrm>
        </p:spPr>
        <p:txBody>
          <a:bodyPr>
            <a:normAutofit/>
          </a:bodyPr>
          <a:lstStyle/>
          <a:p>
            <a:pPr marL="0" indent="0">
              <a:buNone/>
            </a:pPr>
            <a:r>
              <a:rPr lang="it-IT" i="1" dirty="0"/>
              <a:t>Persone di culture diverse usano parole diverse per descrivere gli stessi sintomi. </a:t>
            </a:r>
          </a:p>
          <a:p>
            <a:pPr marL="0" indent="0">
              <a:buNone/>
            </a:pPr>
            <a:r>
              <a:rPr lang="it-IT" i="1" dirty="0"/>
              <a:t>Le parole in una lingua non sempre si traducono perfettamente in un'altra lingua. </a:t>
            </a:r>
          </a:p>
          <a:p>
            <a:pPr marL="0" indent="0">
              <a:buNone/>
            </a:pPr>
            <a:r>
              <a:rPr lang="it-IT" i="1" dirty="0"/>
              <a:t>La parola febbre può essere ad esempio usata per descrivere una malattia generica piuttosto che riferirsi a qualcuno con una temperatura corporea elevata, quando viene tradotta da un'altra lingua in inglese. </a:t>
            </a:r>
          </a:p>
          <a:p>
            <a:pPr marL="0" indent="0">
              <a:buNone/>
            </a:pPr>
            <a:r>
              <a:rPr lang="it-IT" i="1" dirty="0"/>
              <a:t>Gli individui descrivono il dolore e la malattia in modi diversi. Individui di culture diverse affrontano il dolore in modi differenti. </a:t>
            </a:r>
          </a:p>
          <a:p>
            <a:pPr marL="0" indent="0">
              <a:buNone/>
            </a:pPr>
            <a:r>
              <a:rPr lang="it-IT" i="1" dirty="0"/>
              <a:t>Per capire è necessario fare più domande, ascoltare ciò che viene detto e osservare come viene detto.</a:t>
            </a:r>
          </a:p>
          <a:p>
            <a:pPr marL="0" indent="0">
              <a:buNone/>
            </a:pPr>
            <a:r>
              <a:rPr lang="it-IT" i="1" dirty="0"/>
              <a:t> Come caregiver è vostra responsabilità assicurarvi di aver capito completamente la situazione e che qualsiasi incomprensione culturale venga discussa e risolta.</a:t>
            </a:r>
            <a:endParaRPr lang="en-GB" i="1" dirty="0"/>
          </a:p>
        </p:txBody>
      </p:sp>
      <p:sp>
        <p:nvSpPr>
          <p:cNvPr id="4" name="Slide Number Placeholder 3">
            <a:extLst>
              <a:ext uri="{FF2B5EF4-FFF2-40B4-BE49-F238E27FC236}">
                <a16:creationId xmlns:a16="http://schemas.microsoft.com/office/drawing/2014/main" xmlns="" id="{B542026B-8A8E-452D-9F23-84EA803D04E3}"/>
              </a:ext>
            </a:extLst>
          </p:cNvPr>
          <p:cNvSpPr>
            <a:spLocks noGrp="1"/>
          </p:cNvSpPr>
          <p:nvPr>
            <p:ph type="sldNum" sz="quarter" idx="12"/>
          </p:nvPr>
        </p:nvSpPr>
        <p:spPr/>
        <p:txBody>
          <a:bodyPr/>
          <a:lstStyle/>
          <a:p>
            <a:fld id="{C014DD1E-5D91-48A3-AD6D-45FBA980D106}" type="slidenum">
              <a:rPr lang="en-GB" smtClean="0"/>
              <a:t>39</a:t>
            </a:fld>
            <a:endParaRPr lang="en-GB"/>
          </a:p>
        </p:txBody>
      </p:sp>
    </p:spTree>
    <p:extLst>
      <p:ext uri="{BB962C8B-B14F-4D97-AF65-F5344CB8AC3E}">
        <p14:creationId xmlns:p14="http://schemas.microsoft.com/office/powerpoint/2010/main" val="25452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D86829-91E4-4591-9722-D04024B34FB7}"/>
              </a:ext>
            </a:extLst>
          </p:cNvPr>
          <p:cNvSpPr>
            <a:spLocks noGrp="1"/>
          </p:cNvSpPr>
          <p:nvPr>
            <p:ph type="title"/>
          </p:nvPr>
        </p:nvSpPr>
        <p:spPr/>
        <p:txBody>
          <a:bodyPr/>
          <a:lstStyle/>
          <a:p>
            <a:r>
              <a:rPr lang="en-GB" dirty="0"/>
              <a:t>Come </a:t>
            </a:r>
            <a:r>
              <a:rPr lang="en-GB" dirty="0" err="1"/>
              <a:t>descrivere</a:t>
            </a:r>
            <a:r>
              <a:rPr lang="en-GB" dirty="0"/>
              <a:t> il dolore?</a:t>
            </a:r>
          </a:p>
        </p:txBody>
      </p:sp>
      <p:sp>
        <p:nvSpPr>
          <p:cNvPr id="3" name="Content Placeholder 2">
            <a:extLst>
              <a:ext uri="{FF2B5EF4-FFF2-40B4-BE49-F238E27FC236}">
                <a16:creationId xmlns:a16="http://schemas.microsoft.com/office/drawing/2014/main" xmlns="" id="{22D2AA98-4D94-4C8C-8C8A-4B5332F7D441}"/>
              </a:ext>
            </a:extLst>
          </p:cNvPr>
          <p:cNvSpPr>
            <a:spLocks noGrp="1"/>
          </p:cNvSpPr>
          <p:nvPr>
            <p:ph idx="1"/>
          </p:nvPr>
        </p:nvSpPr>
        <p:spPr>
          <a:xfrm>
            <a:off x="1371243" y="2060848"/>
            <a:ext cx="9598700" cy="3581400"/>
          </a:xfrm>
        </p:spPr>
        <p:txBody>
          <a:bodyPr>
            <a:normAutofit/>
          </a:bodyPr>
          <a:lstStyle/>
          <a:p>
            <a:pPr marL="0" indent="0">
              <a:buNone/>
            </a:pPr>
            <a:r>
              <a:rPr lang="en-GB" sz="2200" dirty="0" err="1"/>
              <a:t>Quali</a:t>
            </a:r>
            <a:r>
              <a:rPr lang="en-GB" sz="2200" dirty="0"/>
              <a:t> parole/breve </a:t>
            </a:r>
            <a:r>
              <a:rPr lang="en-GB" sz="2200" dirty="0" err="1"/>
              <a:t>frase</a:t>
            </a:r>
            <a:r>
              <a:rPr lang="en-GB" sz="2200" dirty="0"/>
              <a:t> </a:t>
            </a:r>
            <a:r>
              <a:rPr lang="it-IT" sz="2200" dirty="0">
                <a:effectLst/>
                <a:latin typeface="Calibri" panose="020F0502020204030204" pitchFamily="34" charset="0"/>
                <a:ea typeface="Calibri" panose="020F0502020204030204" pitchFamily="34" charset="0"/>
                <a:cs typeface="Times New Roman" panose="02020603050405020304" pitchFamily="18" charset="0"/>
              </a:rPr>
              <a:t>usereste per descrivere il vostro dolore a qualcuno, in ciascuna delle situazioni qui sotto</a:t>
            </a:r>
            <a:r>
              <a:rPr lang="en-GB" sz="2200" dirty="0"/>
              <a:t>:</a:t>
            </a:r>
          </a:p>
          <a:p>
            <a:pPr marL="0" indent="0">
              <a:buNone/>
            </a:pPr>
            <a:endParaRPr lang="en-GB" sz="2200" dirty="0"/>
          </a:p>
          <a:p>
            <a:r>
              <a:rPr lang="it-IT" sz="2200" dirty="0"/>
              <a:t>Indigestione causata dal consumo di cibi pesanti.</a:t>
            </a:r>
          </a:p>
          <a:p>
            <a:r>
              <a:rPr lang="it-IT" sz="2200" dirty="0"/>
              <a:t>Sbattere il gomito sullo spigolo di una porta.</a:t>
            </a:r>
          </a:p>
          <a:p>
            <a:r>
              <a:rPr lang="it-IT" sz="2200" dirty="0"/>
              <a:t>Un mal di testa che costringe a sdraiarsi.</a:t>
            </a:r>
          </a:p>
          <a:p>
            <a:r>
              <a:rPr lang="it-IT" sz="2200" dirty="0"/>
              <a:t>Tagliarsi il dito con la lama di un coltello.</a:t>
            </a:r>
            <a:endParaRPr lang="en-GB" sz="2200" dirty="0"/>
          </a:p>
        </p:txBody>
      </p:sp>
      <p:sp>
        <p:nvSpPr>
          <p:cNvPr id="4" name="Slide Number Placeholder 3">
            <a:extLst>
              <a:ext uri="{FF2B5EF4-FFF2-40B4-BE49-F238E27FC236}">
                <a16:creationId xmlns:a16="http://schemas.microsoft.com/office/drawing/2014/main" xmlns="" id="{9D4A4536-9ACF-4012-9EC1-0465392BF4D1}"/>
              </a:ext>
            </a:extLst>
          </p:cNvPr>
          <p:cNvSpPr>
            <a:spLocks noGrp="1"/>
          </p:cNvSpPr>
          <p:nvPr>
            <p:ph type="sldNum" sz="quarter" idx="12"/>
          </p:nvPr>
        </p:nvSpPr>
        <p:spPr/>
        <p:txBody>
          <a:bodyPr/>
          <a:lstStyle/>
          <a:p>
            <a:fld id="{C014DD1E-5D91-48A3-AD6D-45FBA980D106}" type="slidenum">
              <a:rPr lang="en-GB" smtClean="0"/>
              <a:t>4</a:t>
            </a:fld>
            <a:endParaRPr lang="en-GB"/>
          </a:p>
        </p:txBody>
      </p:sp>
      <p:pic>
        <p:nvPicPr>
          <p:cNvPr id="5" name="Picture 4">
            <a:extLst>
              <a:ext uri="{FF2B5EF4-FFF2-40B4-BE49-F238E27FC236}">
                <a16:creationId xmlns:a16="http://schemas.microsoft.com/office/drawing/2014/main" xmlns="" id="{4C5AC44B-21D5-47CC-BC24-6E76FF335D71}"/>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6792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151F6-0015-41EC-B831-AB1B1D5C5E16}"/>
              </a:ext>
            </a:extLst>
          </p:cNvPr>
          <p:cNvSpPr>
            <a:spLocks noGrp="1"/>
          </p:cNvSpPr>
          <p:nvPr>
            <p:ph type="title"/>
          </p:nvPr>
        </p:nvSpPr>
        <p:spPr/>
        <p:txBody>
          <a:bodyPr/>
          <a:lstStyle/>
          <a:p>
            <a:r>
              <a:rPr lang="en-GB" i="1" dirty="0" err="1"/>
              <a:t>Riassunto</a:t>
            </a:r>
            <a:r>
              <a:rPr lang="en-GB" i="1" dirty="0"/>
              <a:t> </a:t>
            </a:r>
            <a:r>
              <a:rPr lang="en-GB" i="1" dirty="0" err="1"/>
              <a:t>generale</a:t>
            </a:r>
            <a:endParaRPr lang="en-GB" i="1" dirty="0"/>
          </a:p>
        </p:txBody>
      </p:sp>
      <p:sp>
        <p:nvSpPr>
          <p:cNvPr id="3" name="Content Placeholder 2">
            <a:extLst>
              <a:ext uri="{FF2B5EF4-FFF2-40B4-BE49-F238E27FC236}">
                <a16:creationId xmlns:a16="http://schemas.microsoft.com/office/drawing/2014/main" xmlns="" id="{D54441B7-413B-4C68-9FEC-DA149CC5DD62}"/>
              </a:ext>
            </a:extLst>
          </p:cNvPr>
          <p:cNvSpPr>
            <a:spLocks noGrp="1"/>
          </p:cNvSpPr>
          <p:nvPr>
            <p:ph idx="1"/>
          </p:nvPr>
        </p:nvSpPr>
        <p:spPr>
          <a:xfrm>
            <a:off x="1371243" y="2171700"/>
            <a:ext cx="9598700" cy="3670300"/>
          </a:xfrm>
        </p:spPr>
        <p:txBody>
          <a:bodyPr/>
          <a:lstStyle/>
          <a:p>
            <a:pPr marL="0" indent="0">
              <a:spcBef>
                <a:spcPts val="375"/>
              </a:spcBef>
              <a:spcAft>
                <a:spcPts val="750"/>
              </a:spcAft>
              <a:buNone/>
            </a:pPr>
            <a:r>
              <a:rPr lang="it-IT" sz="2000" i="1" dirty="0">
                <a:solidFill>
                  <a:srgbClr val="002060"/>
                </a:solidFill>
                <a:effectLst/>
                <a:ea typeface="Times New Roman" panose="02020603050405020304" pitchFamily="18" charset="0"/>
              </a:rPr>
              <a:t>Per gli operatori sanitari, la consapevolezza culturale è costituita da quattro elementi:</a:t>
            </a:r>
          </a:p>
          <a:p>
            <a:pPr marL="0" indent="0">
              <a:spcBef>
                <a:spcPts val="375"/>
              </a:spcBef>
              <a:spcAft>
                <a:spcPts val="750"/>
              </a:spcAft>
              <a:buNone/>
            </a:pPr>
            <a:endParaRPr lang="it-IT" sz="1000" i="1" dirty="0">
              <a:solidFill>
                <a:srgbClr val="002060"/>
              </a:solidFill>
              <a:effectLst/>
              <a:ea typeface="Times New Roman" panose="02020603050405020304" pitchFamily="18" charset="0"/>
            </a:endParaRPr>
          </a:p>
          <a:p>
            <a:pPr marL="0" indent="0">
              <a:spcBef>
                <a:spcPts val="375"/>
              </a:spcBef>
              <a:spcAft>
                <a:spcPts val="750"/>
              </a:spcAft>
              <a:buNone/>
            </a:pPr>
            <a:r>
              <a:rPr lang="it-IT" sz="2000" i="1" dirty="0">
                <a:solidFill>
                  <a:srgbClr val="002060"/>
                </a:solidFill>
                <a:effectLst/>
                <a:ea typeface="Times New Roman" panose="02020603050405020304" pitchFamily="18" charset="0"/>
              </a:rPr>
              <a:t>1. La capacità di identificare i valori culturali chiave del paziente.</a:t>
            </a:r>
          </a:p>
          <a:p>
            <a:pPr marL="0" indent="0">
              <a:spcBef>
                <a:spcPts val="375"/>
              </a:spcBef>
              <a:spcAft>
                <a:spcPts val="750"/>
              </a:spcAft>
              <a:buNone/>
            </a:pPr>
            <a:r>
              <a:rPr lang="it-IT" sz="2000" i="1" dirty="0">
                <a:solidFill>
                  <a:srgbClr val="002060"/>
                </a:solidFill>
                <a:effectLst/>
                <a:ea typeface="Times New Roman" panose="02020603050405020304" pitchFamily="18" charset="0"/>
              </a:rPr>
              <a:t>2. La comprensione di come i valori culturali influenzino un paziente e il suo ambiente.</a:t>
            </a:r>
          </a:p>
          <a:p>
            <a:pPr marL="0" indent="0">
              <a:spcBef>
                <a:spcPts val="375"/>
              </a:spcBef>
              <a:spcAft>
                <a:spcPts val="750"/>
              </a:spcAft>
              <a:buNone/>
            </a:pPr>
            <a:r>
              <a:rPr lang="it-IT" sz="2000" i="1" dirty="0">
                <a:solidFill>
                  <a:srgbClr val="002060"/>
                </a:solidFill>
                <a:effectLst/>
                <a:ea typeface="Times New Roman" panose="02020603050405020304" pitchFamily="18" charset="0"/>
              </a:rPr>
              <a:t>3. La capacità di applicare e implementare servizi che siano congruenti con il sistema di valori del paziente.</a:t>
            </a:r>
          </a:p>
          <a:p>
            <a:pPr marL="0" indent="0">
              <a:spcBef>
                <a:spcPts val="375"/>
              </a:spcBef>
              <a:spcAft>
                <a:spcPts val="750"/>
              </a:spcAft>
              <a:buNone/>
            </a:pPr>
            <a:r>
              <a:rPr lang="it-IT" sz="2000" i="1" dirty="0">
                <a:solidFill>
                  <a:srgbClr val="002060"/>
                </a:solidFill>
                <a:effectLst/>
                <a:ea typeface="Times New Roman" panose="02020603050405020304" pitchFamily="18" charset="0"/>
              </a:rPr>
              <a:t>4. Il riconoscimento che la consapevolezza è un viaggio continuo per imparare i diversi valori culturali e saper comprendere le esperienze degli altri.</a:t>
            </a:r>
          </a:p>
          <a:p>
            <a:pPr marL="0" indent="0">
              <a:buNone/>
            </a:pPr>
            <a:endParaRPr lang="en-GB" dirty="0"/>
          </a:p>
        </p:txBody>
      </p:sp>
      <p:sp>
        <p:nvSpPr>
          <p:cNvPr id="4" name="Slide Number Placeholder 3">
            <a:extLst>
              <a:ext uri="{FF2B5EF4-FFF2-40B4-BE49-F238E27FC236}">
                <a16:creationId xmlns:a16="http://schemas.microsoft.com/office/drawing/2014/main" xmlns="" id="{31B30EDA-2BE3-4012-8D8B-E6B067BC515A}"/>
              </a:ext>
            </a:extLst>
          </p:cNvPr>
          <p:cNvSpPr>
            <a:spLocks noGrp="1"/>
          </p:cNvSpPr>
          <p:nvPr>
            <p:ph type="sldNum" sz="quarter" idx="12"/>
          </p:nvPr>
        </p:nvSpPr>
        <p:spPr/>
        <p:txBody>
          <a:bodyPr/>
          <a:lstStyle/>
          <a:p>
            <a:fld id="{C014DD1E-5D91-48A3-AD6D-45FBA980D106}" type="slidenum">
              <a:rPr lang="en-GB" smtClean="0"/>
              <a:t>40</a:t>
            </a:fld>
            <a:endParaRPr lang="en-GB"/>
          </a:p>
        </p:txBody>
      </p:sp>
    </p:spTree>
    <p:extLst>
      <p:ext uri="{BB962C8B-B14F-4D97-AF65-F5344CB8AC3E}">
        <p14:creationId xmlns:p14="http://schemas.microsoft.com/office/powerpoint/2010/main" val="375024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10908-1E71-471E-8E2D-BC48BBCF6C39}"/>
              </a:ext>
            </a:extLst>
          </p:cNvPr>
          <p:cNvSpPr>
            <a:spLocks noGrp="1"/>
          </p:cNvSpPr>
          <p:nvPr>
            <p:ph type="title"/>
          </p:nvPr>
        </p:nvSpPr>
        <p:spPr/>
        <p:txBody>
          <a:bodyPr/>
          <a:lstStyle/>
          <a:p>
            <a:r>
              <a:rPr lang="en-GB" dirty="0" err="1"/>
              <a:t>Riflessione</a:t>
            </a:r>
            <a:r>
              <a:rPr lang="en-GB" dirty="0"/>
              <a:t> e Piano </a:t>
            </a:r>
            <a:r>
              <a:rPr lang="en-GB" dirty="0" err="1"/>
              <a:t>d’azione</a:t>
            </a:r>
            <a:endParaRPr lang="en-GB" dirty="0"/>
          </a:p>
        </p:txBody>
      </p:sp>
      <p:sp>
        <p:nvSpPr>
          <p:cNvPr id="5" name="Content Placeholder 4">
            <a:extLst>
              <a:ext uri="{FF2B5EF4-FFF2-40B4-BE49-F238E27FC236}">
                <a16:creationId xmlns:a16="http://schemas.microsoft.com/office/drawing/2014/main" xmlns="" id="{1CF23059-1058-416D-9A20-989FB4F3FDE8}"/>
              </a:ext>
            </a:extLst>
          </p:cNvPr>
          <p:cNvSpPr>
            <a:spLocks noGrp="1"/>
          </p:cNvSpPr>
          <p:nvPr>
            <p:ph sz="half" idx="1"/>
          </p:nvPr>
        </p:nvSpPr>
        <p:spPr>
          <a:xfrm>
            <a:off x="1371243" y="1844824"/>
            <a:ext cx="4446628" cy="3581401"/>
          </a:xfrm>
        </p:spPr>
        <p:txBody>
          <a:bodyPr>
            <a:normAutofit lnSpcReduction="10000"/>
          </a:bodyPr>
          <a:lstStyle/>
          <a:p>
            <a:pPr marL="0" indent="0">
              <a:buNone/>
            </a:pPr>
            <a:r>
              <a:rPr lang="it-IT" dirty="0"/>
              <a:t>Identificate 3 cose che avete imparato da questo modulo.</a:t>
            </a:r>
          </a:p>
          <a:p>
            <a:pPr marL="0" indent="0">
              <a:buNone/>
            </a:pPr>
            <a:endParaRPr lang="en-GB" b="1" dirty="0"/>
          </a:p>
          <a:p>
            <a:pPr marL="0" indent="0">
              <a:buNone/>
            </a:pPr>
            <a:r>
              <a:rPr lang="en-GB" b="1" dirty="0"/>
              <a:t>1</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6" name="Content Placeholder 5">
            <a:extLst>
              <a:ext uri="{FF2B5EF4-FFF2-40B4-BE49-F238E27FC236}">
                <a16:creationId xmlns:a16="http://schemas.microsoft.com/office/drawing/2014/main" xmlns="" id="{DB879C18-2DBF-4921-829B-0424ED0ACAC7}"/>
              </a:ext>
            </a:extLst>
          </p:cNvPr>
          <p:cNvSpPr>
            <a:spLocks noGrp="1"/>
          </p:cNvSpPr>
          <p:nvPr>
            <p:ph sz="half" idx="2"/>
          </p:nvPr>
        </p:nvSpPr>
        <p:spPr>
          <a:xfrm>
            <a:off x="6497070" y="1844824"/>
            <a:ext cx="4781917" cy="3581401"/>
          </a:xfrm>
        </p:spPr>
        <p:txBody>
          <a:bodyPr>
            <a:normAutofit lnSpcReduction="10000"/>
          </a:bodyPr>
          <a:lstStyle/>
          <a:p>
            <a:pPr marL="0" indent="0">
              <a:buNone/>
            </a:pPr>
            <a:r>
              <a:rPr lang="it-IT" dirty="0"/>
              <a:t>Scrivete 3 azioni che farete/ comportamenti che cambierete, come risultato del vostro apprendimento.</a:t>
            </a:r>
          </a:p>
          <a:p>
            <a:pPr marL="0" indent="0">
              <a:buNone/>
            </a:pPr>
            <a:endParaRPr lang="it-IT" dirty="0"/>
          </a:p>
          <a:p>
            <a:pPr marL="0" indent="0">
              <a:buNone/>
            </a:pPr>
            <a:r>
              <a:rPr lang="en-GB" b="1" dirty="0"/>
              <a:t>1 </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4" name="Slide Number Placeholder 3">
            <a:extLst>
              <a:ext uri="{FF2B5EF4-FFF2-40B4-BE49-F238E27FC236}">
                <a16:creationId xmlns:a16="http://schemas.microsoft.com/office/drawing/2014/main" xmlns="" id="{63A8FBFB-3C27-4934-96B1-8675FB623E5A}"/>
              </a:ext>
            </a:extLst>
          </p:cNvPr>
          <p:cNvSpPr>
            <a:spLocks noGrp="1"/>
          </p:cNvSpPr>
          <p:nvPr>
            <p:ph type="sldNum" sz="quarter" idx="12"/>
          </p:nvPr>
        </p:nvSpPr>
        <p:spPr/>
        <p:txBody>
          <a:bodyPr/>
          <a:lstStyle/>
          <a:p>
            <a:fld id="{C014DD1E-5D91-48A3-AD6D-45FBA980D106}" type="slidenum">
              <a:rPr lang="en-GB" smtClean="0"/>
              <a:t>41</a:t>
            </a:fld>
            <a:endParaRPr lang="en-GB"/>
          </a:p>
        </p:txBody>
      </p:sp>
      <p:pic>
        <p:nvPicPr>
          <p:cNvPr id="7" name="Picture 111">
            <a:extLst>
              <a:ext uri="{FF2B5EF4-FFF2-40B4-BE49-F238E27FC236}">
                <a16:creationId xmlns:a16="http://schemas.microsoft.com/office/drawing/2014/main" xmlns="" id="{00CFDD29-7FF0-4E0C-A1B1-3BF86448AA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6940" y="5584112"/>
            <a:ext cx="996945" cy="996945"/>
          </a:xfrm>
          <a:prstGeom prst="rect">
            <a:avLst/>
          </a:prstGeom>
          <a:noFill/>
          <a:ln>
            <a:noFill/>
          </a:ln>
        </p:spPr>
      </p:pic>
    </p:spTree>
    <p:extLst>
      <p:ext uri="{BB962C8B-B14F-4D97-AF65-F5344CB8AC3E}">
        <p14:creationId xmlns:p14="http://schemas.microsoft.com/office/powerpoint/2010/main" val="23795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87018-F0B4-4BBB-9D8D-FA9DBF54BE65}"/>
              </a:ext>
            </a:extLst>
          </p:cNvPr>
          <p:cNvSpPr>
            <a:spLocks noGrp="1"/>
          </p:cNvSpPr>
          <p:nvPr>
            <p:ph type="title"/>
          </p:nvPr>
        </p:nvSpPr>
        <p:spPr/>
        <p:txBody>
          <a:bodyPr/>
          <a:lstStyle/>
          <a:p>
            <a:r>
              <a:rPr lang="en-US" dirty="0" err="1"/>
              <a:t>Riferimenti</a:t>
            </a:r>
            <a:endParaRPr lang="el-GR" dirty="0"/>
          </a:p>
        </p:txBody>
      </p:sp>
      <p:sp>
        <p:nvSpPr>
          <p:cNvPr id="3" name="Content Placeholder 2">
            <a:extLst>
              <a:ext uri="{FF2B5EF4-FFF2-40B4-BE49-F238E27FC236}">
                <a16:creationId xmlns:a16="http://schemas.microsoft.com/office/drawing/2014/main" xmlns="" id="{847CB948-EEC5-45FD-B844-14DE2F55798E}"/>
              </a:ext>
            </a:extLst>
          </p:cNvPr>
          <p:cNvSpPr>
            <a:spLocks noGrp="1"/>
          </p:cNvSpPr>
          <p:nvPr>
            <p:ph idx="1"/>
          </p:nvPr>
        </p:nvSpPr>
        <p:spPr/>
        <p:txBody>
          <a:bodyPr>
            <a:normAutofit fontScale="92500" lnSpcReduction="20000"/>
          </a:bodyPr>
          <a:lstStyle/>
          <a:p>
            <a:r>
              <a:rPr lang="en-US" dirty="0">
                <a:effectLst/>
              </a:rPr>
              <a:t>Anand, R., &amp; </a:t>
            </a:r>
            <a:r>
              <a:rPr lang="en-US" dirty="0" err="1">
                <a:effectLst/>
              </a:rPr>
              <a:t>Lahiri</a:t>
            </a:r>
            <a:r>
              <a:rPr lang="en-US" dirty="0">
                <a:effectLst/>
              </a:rPr>
              <a:t>, I. (2009). </a:t>
            </a:r>
            <a:r>
              <a:rPr lang="en-US" i="1" dirty="0">
                <a:effectLst/>
              </a:rPr>
              <a:t>Intercultural Competence in Health Care Developing Skills for Interculturally Competent Care</a:t>
            </a:r>
            <a:r>
              <a:rPr lang="en-US" dirty="0">
                <a:effectLst/>
              </a:rPr>
              <a:t>.</a:t>
            </a:r>
          </a:p>
          <a:p>
            <a:r>
              <a:rPr lang="en-US" dirty="0">
                <a:effectLst/>
              </a:rPr>
              <a:t>BODY Culture, Body, Gender, Sexuality in Adult Trainings. (2013). </a:t>
            </a:r>
            <a:r>
              <a:rPr lang="en-US" i="1" dirty="0">
                <a:effectLst/>
              </a:rPr>
              <a:t>BODY IN CULTURE – CULTURE IN BODY</a:t>
            </a:r>
            <a:r>
              <a:rPr lang="en-US" dirty="0">
                <a:effectLst/>
              </a:rPr>
              <a:t>. </a:t>
            </a:r>
            <a:r>
              <a:rPr lang="en-US" dirty="0">
                <a:effectLst/>
                <a:hlinkClick r:id="rId2"/>
              </a:rPr>
              <a:t>http://www.bodyproject.eu/media/Final-anthology-mht-May2013.pdf</a:t>
            </a:r>
            <a:endParaRPr lang="en-US" dirty="0">
              <a:effectLst/>
            </a:endParaRPr>
          </a:p>
          <a:p>
            <a:r>
              <a:rPr lang="en-US" dirty="0">
                <a:solidFill>
                  <a:srgbClr val="004680"/>
                </a:solidFill>
                <a:effectLst/>
              </a:rPr>
              <a:t>Carey, T. S., </a:t>
            </a:r>
            <a:r>
              <a:rPr lang="en-US" dirty="0" err="1">
                <a:solidFill>
                  <a:srgbClr val="004680"/>
                </a:solidFill>
                <a:effectLst/>
              </a:rPr>
              <a:t>Freburger</a:t>
            </a:r>
            <a:r>
              <a:rPr lang="en-US" dirty="0">
                <a:solidFill>
                  <a:srgbClr val="004680"/>
                </a:solidFill>
                <a:effectLst/>
              </a:rPr>
              <a:t>, J. K., Holmes, G. M., Jackman, A., Knauer, S., Wallace, A., &amp; Darter, J. (2010). Race, care seeking, and utilization for chronic back and neck pain: population perspectives. The journal of pain, 11(4), 343–350. </a:t>
            </a:r>
            <a:r>
              <a:rPr lang="en-US" dirty="0">
                <a:solidFill>
                  <a:srgbClr val="004680"/>
                </a:solidFill>
                <a:effectLst/>
                <a:hlinkClick r:id="rId3"/>
              </a:rPr>
              <a:t>https://doi.org/10.1016/j.jpain.2009.08.003</a:t>
            </a:r>
            <a:endParaRPr lang="en-US" dirty="0">
              <a:solidFill>
                <a:srgbClr val="004680"/>
              </a:solidFill>
              <a:effectLst/>
            </a:endParaRPr>
          </a:p>
          <a:p>
            <a:r>
              <a:rPr lang="en-US" dirty="0" err="1">
                <a:solidFill>
                  <a:srgbClr val="004680"/>
                </a:solidFill>
                <a:effectLst/>
              </a:rPr>
              <a:t>Defrin</a:t>
            </a:r>
            <a:r>
              <a:rPr lang="en-US" dirty="0">
                <a:solidFill>
                  <a:srgbClr val="004680"/>
                </a:solidFill>
                <a:effectLst/>
              </a:rPr>
              <a:t>, R., Eli, I., &amp; </a:t>
            </a:r>
            <a:r>
              <a:rPr lang="en-US" dirty="0" err="1">
                <a:solidFill>
                  <a:srgbClr val="004680"/>
                </a:solidFill>
                <a:effectLst/>
              </a:rPr>
              <a:t>Pud</a:t>
            </a:r>
            <a:r>
              <a:rPr lang="en-US" dirty="0">
                <a:solidFill>
                  <a:srgbClr val="004680"/>
                </a:solidFill>
                <a:effectLst/>
              </a:rPr>
              <a:t>, D. (2011). Interactions among sex, ethnicity, religion, and gender role expectations of pain. Gender medicine, 8(3), 172–183. </a:t>
            </a:r>
            <a:r>
              <a:rPr lang="en-US" dirty="0">
                <a:solidFill>
                  <a:srgbClr val="004680"/>
                </a:solidFill>
                <a:effectLst/>
                <a:hlinkClick r:id="rId4"/>
              </a:rPr>
              <a:t>https://doi.org/10.1016/j.genm.2011.04.001</a:t>
            </a:r>
            <a:endParaRPr lang="en-US" dirty="0">
              <a:effectLst/>
            </a:endParaRPr>
          </a:p>
          <a:p>
            <a:r>
              <a:rPr lang="en-US" b="0" i="0" dirty="0">
                <a:solidFill>
                  <a:srgbClr val="004680"/>
                </a:solidFill>
                <a:effectLst/>
                <a:latin typeface="BlinkMacSystemFont"/>
              </a:rPr>
              <a:t>Free M. M. (2002). Cross-cultural conceptions of pain and pain control. Proceedings (Baylor University. Medical Center), 15(2), 143–145. https://doi.org/10.1080/08998280.2002.11927832</a:t>
            </a:r>
            <a:endParaRPr lang="en-US" dirty="0">
              <a:effectLst/>
            </a:endParaRPr>
          </a:p>
          <a:p>
            <a:endParaRPr lang="en-US" b="0" i="0" dirty="0">
              <a:solidFill>
                <a:srgbClr val="004680"/>
              </a:solidFill>
              <a:effectLst/>
              <a:latin typeface="BlinkMacSystemFont"/>
            </a:endParaRPr>
          </a:p>
          <a:p>
            <a:endParaRPr lang="en-US" dirty="0">
              <a:effectLst/>
            </a:endParaRPr>
          </a:p>
          <a:p>
            <a:endParaRPr lang="el-GR" dirty="0"/>
          </a:p>
        </p:txBody>
      </p:sp>
      <p:sp>
        <p:nvSpPr>
          <p:cNvPr id="4" name="Slide Number Placeholder 3">
            <a:extLst>
              <a:ext uri="{FF2B5EF4-FFF2-40B4-BE49-F238E27FC236}">
                <a16:creationId xmlns:a16="http://schemas.microsoft.com/office/drawing/2014/main" xmlns="" id="{9AE06194-6BCD-458A-AE3E-5B54FEE35FB9}"/>
              </a:ext>
            </a:extLst>
          </p:cNvPr>
          <p:cNvSpPr>
            <a:spLocks noGrp="1"/>
          </p:cNvSpPr>
          <p:nvPr>
            <p:ph type="sldNum" sz="quarter" idx="12"/>
          </p:nvPr>
        </p:nvSpPr>
        <p:spPr/>
        <p:txBody>
          <a:bodyPr/>
          <a:lstStyle/>
          <a:p>
            <a:fld id="{C014DD1E-5D91-48A3-AD6D-45FBA980D106}" type="slidenum">
              <a:rPr lang="en-GB" smtClean="0"/>
              <a:t>42</a:t>
            </a:fld>
            <a:endParaRPr lang="en-GB"/>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1AA3F-52AB-4E25-9C15-998B81CA6859}"/>
              </a:ext>
            </a:extLst>
          </p:cNvPr>
          <p:cNvSpPr>
            <a:spLocks noGrp="1"/>
          </p:cNvSpPr>
          <p:nvPr>
            <p:ph type="title"/>
          </p:nvPr>
        </p:nvSpPr>
        <p:spPr/>
        <p:txBody>
          <a:bodyPr/>
          <a:lstStyle/>
          <a:p>
            <a:r>
              <a:rPr lang="en-US" dirty="0" err="1"/>
              <a:t>Riferimenti</a:t>
            </a:r>
            <a:endParaRPr lang="el-GR" dirty="0"/>
          </a:p>
        </p:txBody>
      </p:sp>
      <p:sp>
        <p:nvSpPr>
          <p:cNvPr id="3" name="Content Placeholder 2">
            <a:extLst>
              <a:ext uri="{FF2B5EF4-FFF2-40B4-BE49-F238E27FC236}">
                <a16:creationId xmlns:a16="http://schemas.microsoft.com/office/drawing/2014/main" xmlns="" id="{EE86B9EF-468D-4E00-93E5-D8AFCA589135}"/>
              </a:ext>
            </a:extLst>
          </p:cNvPr>
          <p:cNvSpPr>
            <a:spLocks noGrp="1"/>
          </p:cNvSpPr>
          <p:nvPr>
            <p:ph idx="1"/>
          </p:nvPr>
        </p:nvSpPr>
        <p:spPr/>
        <p:txBody>
          <a:bodyPr>
            <a:normAutofit fontScale="92500" lnSpcReduction="10000"/>
          </a:bodyPr>
          <a:lstStyle/>
          <a:p>
            <a:r>
              <a:rPr lang="en-US" b="0" i="0" dirty="0" err="1">
                <a:solidFill>
                  <a:srgbClr val="004680"/>
                </a:solidFill>
                <a:effectLst/>
                <a:latin typeface="BlinkMacSystemFont"/>
              </a:rPr>
              <a:t>Lasch</a:t>
            </a:r>
            <a:r>
              <a:rPr lang="en-US" b="0" i="0" dirty="0">
                <a:solidFill>
                  <a:srgbClr val="004680"/>
                </a:solidFill>
                <a:effectLst/>
                <a:latin typeface="BlinkMacSystemFont"/>
              </a:rPr>
              <a:t> K. E. (2000). Culture, pain, and culturally sensitive pain care. </a:t>
            </a:r>
            <a:r>
              <a:rPr lang="en-US" b="0" i="1" dirty="0">
                <a:solidFill>
                  <a:srgbClr val="004680"/>
                </a:solidFill>
                <a:effectLst/>
                <a:latin typeface="BlinkMacSystemFont"/>
              </a:rPr>
              <a:t>Pain management nursing : official journal of the American Society of Pain Management Nurses</a:t>
            </a:r>
            <a:r>
              <a:rPr lang="en-US" b="0" i="0" dirty="0">
                <a:solidFill>
                  <a:srgbClr val="004680"/>
                </a:solidFill>
                <a:effectLst/>
                <a:latin typeface="BlinkMacSystemFont"/>
              </a:rPr>
              <a:t>, </a:t>
            </a:r>
            <a:r>
              <a:rPr lang="en-US" b="0" i="1" dirty="0">
                <a:solidFill>
                  <a:srgbClr val="004680"/>
                </a:solidFill>
                <a:effectLst/>
                <a:latin typeface="BlinkMacSystemFont"/>
              </a:rPr>
              <a:t>1</a:t>
            </a:r>
            <a:r>
              <a:rPr lang="en-US" b="0" i="0" dirty="0">
                <a:solidFill>
                  <a:srgbClr val="004680"/>
                </a:solidFill>
                <a:effectLst/>
                <a:latin typeface="BlinkMacSystemFont"/>
              </a:rPr>
              <a:t>(3 Suppl 1), 16–22. </a:t>
            </a:r>
            <a:r>
              <a:rPr lang="en-US" b="0" i="0" dirty="0">
                <a:solidFill>
                  <a:srgbClr val="004680"/>
                </a:solidFill>
                <a:effectLst/>
                <a:latin typeface="BlinkMacSystemFont"/>
                <a:hlinkClick r:id="rId2"/>
              </a:rPr>
              <a:t>https://doi.org/10.1053/jpmn.2000.9761</a:t>
            </a:r>
            <a:endParaRPr lang="en-US" b="0" i="0" dirty="0">
              <a:solidFill>
                <a:srgbClr val="004680"/>
              </a:solidFill>
              <a:effectLst/>
              <a:latin typeface="BlinkMacSystemFont"/>
            </a:endParaRPr>
          </a:p>
          <a:p>
            <a:r>
              <a:rPr lang="en-US" dirty="0"/>
              <a:t>Pillay TK, Van Zyl HA, Blackbeard DR (2015) The Influence of Culture on Chronic Pain: A Collective Review of Local and International Literature . J Psychiatry 18: 234. doi:10.4172/2378-5756..1000234 </a:t>
            </a:r>
          </a:p>
          <a:p>
            <a:r>
              <a:rPr lang="en-US" dirty="0">
                <a:solidFill>
                  <a:srgbClr val="004680"/>
                </a:solidFill>
                <a:effectLst/>
              </a:rPr>
              <a:t>Ruehlman, L. S., </a:t>
            </a:r>
            <a:r>
              <a:rPr lang="en-US" dirty="0" err="1">
                <a:solidFill>
                  <a:srgbClr val="004680"/>
                </a:solidFill>
                <a:effectLst/>
              </a:rPr>
              <a:t>Karoly</a:t>
            </a:r>
            <a:r>
              <a:rPr lang="en-US" dirty="0">
                <a:solidFill>
                  <a:srgbClr val="004680"/>
                </a:solidFill>
                <a:effectLst/>
              </a:rPr>
              <a:t>, P., &amp; Newton, C. (2005). Comparing the experiential and psychosocial dimensions of chronic pain in </a:t>
            </a:r>
            <a:r>
              <a:rPr lang="en-US" dirty="0" err="1">
                <a:solidFill>
                  <a:srgbClr val="004680"/>
                </a:solidFill>
                <a:effectLst/>
              </a:rPr>
              <a:t>african</a:t>
            </a:r>
            <a:r>
              <a:rPr lang="en-US" dirty="0">
                <a:solidFill>
                  <a:srgbClr val="004680"/>
                </a:solidFill>
                <a:effectLst/>
              </a:rPr>
              <a:t> </a:t>
            </a:r>
            <a:r>
              <a:rPr lang="en-US" dirty="0" err="1">
                <a:solidFill>
                  <a:srgbClr val="004680"/>
                </a:solidFill>
                <a:effectLst/>
              </a:rPr>
              <a:t>americans</a:t>
            </a:r>
            <a:r>
              <a:rPr lang="en-US" dirty="0">
                <a:solidFill>
                  <a:srgbClr val="004680"/>
                </a:solidFill>
                <a:effectLst/>
              </a:rPr>
              <a:t> and Caucasians: findings from a national community sample. Pain medicine (Malden, Mass.), 6(1), 49–60. </a:t>
            </a:r>
            <a:r>
              <a:rPr lang="en-US" dirty="0">
                <a:solidFill>
                  <a:srgbClr val="004680"/>
                </a:solidFill>
                <a:effectLst/>
                <a:hlinkClick r:id="rId3"/>
              </a:rPr>
              <a:t>https://doi.org/10.1111/j.1526-4637.2005.05002.x</a:t>
            </a:r>
            <a:endParaRPr lang="en-US" dirty="0"/>
          </a:p>
          <a:p>
            <a:r>
              <a:rPr lang="en-US" dirty="0">
                <a:effectLst/>
              </a:rPr>
              <a:t>Sharma, S., Abbott, J. H., &amp; Jensen, M. P. (2018). Why clinicians should consider the role of culture in chronic pain. Brazilian journal of physical therapy, 22(5), 345–346. </a:t>
            </a:r>
            <a:r>
              <a:rPr lang="en-US" dirty="0">
                <a:effectLst/>
                <a:hlinkClick r:id="rId4"/>
              </a:rPr>
              <a:t>https://doi.org/10.1016/j.bjpt.2018.07.002</a:t>
            </a:r>
            <a:endParaRPr lang="en-US" dirty="0">
              <a:effectLst/>
            </a:endParaRPr>
          </a:p>
          <a:p>
            <a:endParaRPr lang="en-US" dirty="0"/>
          </a:p>
          <a:p>
            <a:pPr marL="0" indent="0">
              <a:buNone/>
            </a:pPr>
            <a:endParaRPr lang="el-GR" dirty="0"/>
          </a:p>
        </p:txBody>
      </p:sp>
      <p:sp>
        <p:nvSpPr>
          <p:cNvPr id="4" name="Slide Number Placeholder 3">
            <a:extLst>
              <a:ext uri="{FF2B5EF4-FFF2-40B4-BE49-F238E27FC236}">
                <a16:creationId xmlns:a16="http://schemas.microsoft.com/office/drawing/2014/main" xmlns="" id="{277CC56B-D4F5-49C8-BD1D-2D8500B686B4}"/>
              </a:ext>
            </a:extLst>
          </p:cNvPr>
          <p:cNvSpPr>
            <a:spLocks noGrp="1"/>
          </p:cNvSpPr>
          <p:nvPr>
            <p:ph type="sldNum" sz="quarter" idx="12"/>
          </p:nvPr>
        </p:nvSpPr>
        <p:spPr/>
        <p:txBody>
          <a:bodyPr/>
          <a:lstStyle/>
          <a:p>
            <a:fld id="{C014DD1E-5D91-48A3-AD6D-45FBA980D106}" type="slidenum">
              <a:rPr lang="en-GB" smtClean="0"/>
              <a:t>43</a:t>
            </a:fld>
            <a:endParaRPr lang="en-GB"/>
          </a:p>
        </p:txBody>
      </p:sp>
    </p:spTree>
    <p:extLst>
      <p:ext uri="{BB962C8B-B14F-4D97-AF65-F5344CB8AC3E}">
        <p14:creationId xmlns:p14="http://schemas.microsoft.com/office/powerpoint/2010/main" val="294403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36B4A3-520C-4D6F-A20C-97C213AE8455}"/>
              </a:ext>
            </a:extLst>
          </p:cNvPr>
          <p:cNvSpPr>
            <a:spLocks noGrp="1"/>
          </p:cNvSpPr>
          <p:nvPr>
            <p:ph type="title"/>
          </p:nvPr>
        </p:nvSpPr>
        <p:spPr/>
        <p:txBody>
          <a:bodyPr/>
          <a:lstStyle/>
          <a:p>
            <a:r>
              <a:rPr lang="en-US" dirty="0"/>
              <a:t>Per </a:t>
            </a:r>
            <a:r>
              <a:rPr lang="en-US" dirty="0" err="1"/>
              <a:t>approfondire</a:t>
            </a:r>
            <a:endParaRPr lang="el-GR" dirty="0"/>
          </a:p>
        </p:txBody>
      </p:sp>
      <p:sp>
        <p:nvSpPr>
          <p:cNvPr id="3" name="Content Placeholder 2">
            <a:extLst>
              <a:ext uri="{FF2B5EF4-FFF2-40B4-BE49-F238E27FC236}">
                <a16:creationId xmlns:a16="http://schemas.microsoft.com/office/drawing/2014/main" xmlns="" id="{B3D78A67-7E2C-4C79-9C84-3E9B585127A5}"/>
              </a:ext>
            </a:extLst>
          </p:cNvPr>
          <p:cNvSpPr>
            <a:spLocks noGrp="1"/>
          </p:cNvSpPr>
          <p:nvPr>
            <p:ph idx="1"/>
          </p:nvPr>
        </p:nvSpPr>
        <p:spPr/>
        <p:txBody>
          <a:bodyPr/>
          <a:lstStyle/>
          <a:p>
            <a:r>
              <a:rPr lang="en-US" dirty="0">
                <a:hlinkClick r:id="rId2"/>
              </a:rPr>
              <a:t>https://theconversation.com/how-different-cultures-experience-and-talk-about-pain-49046</a:t>
            </a:r>
            <a:endParaRPr lang="en-US" dirty="0"/>
          </a:p>
          <a:p>
            <a:r>
              <a:rPr lang="en-US" dirty="0">
                <a:hlinkClick r:id="rId3"/>
              </a:rPr>
              <a:t>https://dailystoic.com/stoicism-and-pain-management/#:~:text=It's%20an%20absolutely%20fundamental%20principle,or%20other%20symptoms%20of%20illness.</a:t>
            </a:r>
            <a:endParaRPr lang="en-US" dirty="0"/>
          </a:p>
          <a:p>
            <a:endParaRPr lang="el-GR" dirty="0"/>
          </a:p>
        </p:txBody>
      </p:sp>
      <p:sp>
        <p:nvSpPr>
          <p:cNvPr id="4" name="Slide Number Placeholder 3">
            <a:extLst>
              <a:ext uri="{FF2B5EF4-FFF2-40B4-BE49-F238E27FC236}">
                <a16:creationId xmlns:a16="http://schemas.microsoft.com/office/drawing/2014/main" xmlns="" id="{8489313C-3CB5-4862-8126-B533307D81A2}"/>
              </a:ext>
            </a:extLst>
          </p:cNvPr>
          <p:cNvSpPr>
            <a:spLocks noGrp="1"/>
          </p:cNvSpPr>
          <p:nvPr>
            <p:ph type="sldNum" sz="quarter" idx="12"/>
          </p:nvPr>
        </p:nvSpPr>
        <p:spPr/>
        <p:txBody>
          <a:bodyPr/>
          <a:lstStyle/>
          <a:p>
            <a:fld id="{C014DD1E-5D91-48A3-AD6D-45FBA980D106}" type="slidenum">
              <a:rPr lang="en-GB" smtClean="0"/>
              <a:t>44</a:t>
            </a:fld>
            <a:endParaRPr lang="en-GB"/>
          </a:p>
        </p:txBody>
      </p:sp>
    </p:spTree>
    <p:extLst>
      <p:ext uri="{BB962C8B-B14F-4D97-AF65-F5344CB8AC3E}">
        <p14:creationId xmlns:p14="http://schemas.microsoft.com/office/powerpoint/2010/main" val="3101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045E2850-2808-4DCB-90B8-6CB5D8D7033B}"/>
              </a:ext>
            </a:extLst>
          </p:cNvPr>
          <p:cNvSpPr>
            <a:spLocks noGrp="1"/>
          </p:cNvSpPr>
          <p:nvPr>
            <p:ph type="sldNum" sz="quarter" idx="12"/>
          </p:nvPr>
        </p:nvSpPr>
        <p:spPr/>
        <p:txBody>
          <a:bodyPr/>
          <a:lstStyle/>
          <a:p>
            <a:fld id="{C014DD1E-5D91-48A3-AD6D-45FBA980D106}" type="slidenum">
              <a:rPr lang="en-GB" smtClean="0"/>
              <a:t>45</a:t>
            </a:fld>
            <a:endParaRPr lang="en-GB"/>
          </a:p>
        </p:txBody>
      </p:sp>
      <p:sp>
        <p:nvSpPr>
          <p:cNvPr id="3" name="CasellaDiTesto 2">
            <a:extLst>
              <a:ext uri="{FF2B5EF4-FFF2-40B4-BE49-F238E27FC236}">
                <a16:creationId xmlns:a16="http://schemas.microsoft.com/office/drawing/2014/main" xmlns="" id="{B6AD836B-ED4C-4B3C-BC3A-58BD1100F63E}"/>
              </a:ext>
            </a:extLst>
          </p:cNvPr>
          <p:cNvSpPr txBox="1"/>
          <p:nvPr/>
        </p:nvSpPr>
        <p:spPr>
          <a:xfrm>
            <a:off x="2494012" y="2492896"/>
            <a:ext cx="7920880" cy="923330"/>
          </a:xfrm>
          <a:prstGeom prst="rect">
            <a:avLst/>
          </a:prstGeom>
          <a:solidFill>
            <a:schemeClr val="bg2"/>
          </a:solidFill>
        </p:spPr>
        <p:txBody>
          <a:bodyPr wrap="square" rtlCol="0">
            <a:spAutoFit/>
          </a:bodyPr>
          <a:lstStyle/>
          <a:p>
            <a:pPr algn="ctr"/>
            <a:r>
              <a:rPr lang="it-IT" sz="1800" dirty="0"/>
              <a:t>Questo modulo formativo è stato sviluppato come parte di un progetto Erasmus + KA2 -  </a:t>
            </a:r>
            <a:r>
              <a:rPr lang="it-IT" sz="1800" b="1" dirty="0"/>
              <a:t>INTERCULTURAL CARE IN THE SOCIAL AND HEALTHCARE SECTOR (I-CARE)</a:t>
            </a:r>
            <a:r>
              <a:rPr lang="it-IT" sz="1800" dirty="0"/>
              <a:t> ed è finanziato con il supporto della Commissione Europea</a:t>
            </a:r>
          </a:p>
        </p:txBody>
      </p:sp>
      <p:sp>
        <p:nvSpPr>
          <p:cNvPr id="4" name="CasellaDiTesto 3">
            <a:extLst>
              <a:ext uri="{FF2B5EF4-FFF2-40B4-BE49-F238E27FC236}">
                <a16:creationId xmlns:a16="http://schemas.microsoft.com/office/drawing/2014/main" xmlns="" id="{D494DD29-760A-4EED-8F40-CA9F431A1C85}"/>
              </a:ext>
            </a:extLst>
          </p:cNvPr>
          <p:cNvSpPr txBox="1"/>
          <p:nvPr/>
        </p:nvSpPr>
        <p:spPr>
          <a:xfrm>
            <a:off x="3142084" y="4437112"/>
            <a:ext cx="6192688" cy="923330"/>
          </a:xfrm>
          <a:prstGeom prst="rect">
            <a:avLst/>
          </a:prstGeom>
          <a:solidFill>
            <a:schemeClr val="bg2"/>
          </a:solidFill>
        </p:spPr>
        <p:txBody>
          <a:bodyPr wrap="square" rtlCol="0">
            <a:spAutoFit/>
          </a:bodyPr>
          <a:lstStyle/>
          <a:p>
            <a:pPr algn="ctr"/>
            <a:r>
              <a:rPr lang="it-IT" sz="1800" i="1" dirty="0"/>
              <a:t>Questa pubblicazione riflette solo la visione degli autori e la Commissione non può essere ritenuta responsabile per qualsiasi uso che possa essere fatto delle informazioni ivi contenute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220" y="3720114"/>
            <a:ext cx="3886200" cy="485775"/>
          </a:xfrm>
          <a:prstGeom prst="rect">
            <a:avLst/>
          </a:prstGeom>
        </p:spPr>
      </p:pic>
    </p:spTree>
    <p:extLst>
      <p:ext uri="{BB962C8B-B14F-4D97-AF65-F5344CB8AC3E}">
        <p14:creationId xmlns:p14="http://schemas.microsoft.com/office/powerpoint/2010/main" val="41736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9EF49-E3E6-4EF9-8239-2F29E6C3DF88}"/>
              </a:ext>
            </a:extLst>
          </p:cNvPr>
          <p:cNvSpPr>
            <a:spLocks noGrp="1"/>
          </p:cNvSpPr>
          <p:nvPr>
            <p:ph type="title"/>
          </p:nvPr>
        </p:nvSpPr>
        <p:spPr>
          <a:xfrm>
            <a:off x="1390287" y="685800"/>
            <a:ext cx="9884376" cy="1485900"/>
          </a:xfrm>
        </p:spPr>
        <p:txBody>
          <a:bodyPr>
            <a:normAutofit/>
          </a:bodyPr>
          <a:lstStyle/>
          <a:p>
            <a:r>
              <a:rPr lang="en-GB" dirty="0" err="1"/>
              <a:t>Descrivere</a:t>
            </a:r>
            <a:r>
              <a:rPr lang="en-GB" dirty="0"/>
              <a:t> il dolore</a:t>
            </a:r>
          </a:p>
        </p:txBody>
      </p:sp>
      <p:pic>
        <p:nvPicPr>
          <p:cNvPr id="5" name="Picture 4">
            <a:extLst>
              <a:ext uri="{FF2B5EF4-FFF2-40B4-BE49-F238E27FC236}">
                <a16:creationId xmlns:a16="http://schemas.microsoft.com/office/drawing/2014/main" xmlns="" id="{1D2A3E17-05C3-4E2F-BF75-EBF431317B61}"/>
              </a:ext>
            </a:extLst>
          </p:cNvPr>
          <p:cNvPicPr>
            <a:picLocks noChangeAspect="1"/>
          </p:cNvPicPr>
          <p:nvPr/>
        </p:nvPicPr>
        <p:blipFill rotWithShape="1">
          <a:blip r:embed="rId2"/>
          <a:srcRect l="20714" r="17467" b="1"/>
          <a:stretch/>
        </p:blipFill>
        <p:spPr>
          <a:xfrm>
            <a:off x="1390286" y="1888372"/>
            <a:ext cx="3210659" cy="3466681"/>
          </a:xfrm>
          <a:prstGeom prst="rect">
            <a:avLst/>
          </a:prstGeom>
        </p:spPr>
      </p:pic>
      <p:sp>
        <p:nvSpPr>
          <p:cNvPr id="3" name="Content Placeholder 2">
            <a:extLst>
              <a:ext uri="{FF2B5EF4-FFF2-40B4-BE49-F238E27FC236}">
                <a16:creationId xmlns:a16="http://schemas.microsoft.com/office/drawing/2014/main" xmlns="" id="{83D31C01-8006-440E-91E5-D863B4105B92}"/>
              </a:ext>
            </a:extLst>
          </p:cNvPr>
          <p:cNvSpPr>
            <a:spLocks noGrp="1"/>
          </p:cNvSpPr>
          <p:nvPr>
            <p:ph idx="1"/>
          </p:nvPr>
        </p:nvSpPr>
        <p:spPr>
          <a:xfrm>
            <a:off x="5099495" y="1772816"/>
            <a:ext cx="6175168" cy="3581400"/>
          </a:xfrm>
        </p:spPr>
        <p:txBody>
          <a:bodyPr>
            <a:normAutofit/>
          </a:bodyPr>
          <a:lstStyle/>
          <a:p>
            <a:pPr marL="0" indent="0">
              <a:buNone/>
            </a:pPr>
            <a:endParaRPr lang="en-GB" dirty="0"/>
          </a:p>
          <a:p>
            <a:r>
              <a:rPr lang="it-IT" sz="2200" dirty="0"/>
              <a:t>Descrivere il dolore è soggettivo e può essere difficile trovare le parole giuste. </a:t>
            </a:r>
          </a:p>
          <a:p>
            <a:r>
              <a:rPr lang="it-IT" sz="2200" dirty="0"/>
              <a:t>Il modo in cui descriviamo il dolore e la terminologia che usiamo fanno parte di ciò che siamo.</a:t>
            </a:r>
          </a:p>
          <a:p>
            <a:r>
              <a:rPr lang="it-IT" sz="2200" dirty="0"/>
              <a:t>Come affrontiamo il dolore e le aspettative degli altri su come lo affrontiamo fanno parte della nostra educazione e quindi della nostra cultura. </a:t>
            </a:r>
            <a:endParaRPr lang="en-GB" sz="2200" dirty="0"/>
          </a:p>
        </p:txBody>
      </p:sp>
      <p:sp>
        <p:nvSpPr>
          <p:cNvPr id="4" name="Slide Number Placeholder 3">
            <a:extLst>
              <a:ext uri="{FF2B5EF4-FFF2-40B4-BE49-F238E27FC236}">
                <a16:creationId xmlns:a16="http://schemas.microsoft.com/office/drawing/2014/main" xmlns="" id="{1D037AF0-AD5D-4550-B2F6-9EF199550F5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5</a:t>
            </a:fld>
            <a:endParaRPr lang="en-GB"/>
          </a:p>
        </p:txBody>
      </p:sp>
      <p:sp>
        <p:nvSpPr>
          <p:cNvPr id="6" name="TextBox 5">
            <a:extLst>
              <a:ext uri="{FF2B5EF4-FFF2-40B4-BE49-F238E27FC236}">
                <a16:creationId xmlns:a16="http://schemas.microsoft.com/office/drawing/2014/main" xmlns="" id="{4D72054A-38AA-427E-8150-BFE1727EC5C4}"/>
              </a:ext>
            </a:extLst>
          </p:cNvPr>
          <p:cNvSpPr txBox="1"/>
          <p:nvPr/>
        </p:nvSpPr>
        <p:spPr>
          <a:xfrm>
            <a:off x="1053852" y="5666625"/>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6217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63AD1-E0DA-4878-BE65-AE1E4071A824}"/>
              </a:ext>
            </a:extLst>
          </p:cNvPr>
          <p:cNvSpPr>
            <a:spLocks noGrp="1"/>
          </p:cNvSpPr>
          <p:nvPr>
            <p:ph type="title"/>
          </p:nvPr>
        </p:nvSpPr>
        <p:spPr>
          <a:xfrm>
            <a:off x="1371242" y="685800"/>
            <a:ext cx="4363130" cy="750286"/>
          </a:xfrm>
        </p:spPr>
        <p:txBody>
          <a:bodyPr>
            <a:normAutofit/>
          </a:bodyPr>
          <a:lstStyle/>
          <a:p>
            <a:r>
              <a:rPr lang="en-US" dirty="0" err="1"/>
              <a:t>Spiegare</a:t>
            </a:r>
            <a:r>
              <a:rPr lang="en-US" dirty="0"/>
              <a:t> il dolore</a:t>
            </a:r>
            <a:endParaRPr lang="el-GR" dirty="0"/>
          </a:p>
        </p:txBody>
      </p:sp>
      <p:sp>
        <p:nvSpPr>
          <p:cNvPr id="3" name="Content Placeholder 2">
            <a:extLst>
              <a:ext uri="{FF2B5EF4-FFF2-40B4-BE49-F238E27FC236}">
                <a16:creationId xmlns:a16="http://schemas.microsoft.com/office/drawing/2014/main" xmlns="" id="{CB657453-E6A5-41CF-8209-33791CB200CF}"/>
              </a:ext>
            </a:extLst>
          </p:cNvPr>
          <p:cNvSpPr>
            <a:spLocks noGrp="1"/>
          </p:cNvSpPr>
          <p:nvPr>
            <p:ph idx="1"/>
          </p:nvPr>
        </p:nvSpPr>
        <p:spPr>
          <a:xfrm>
            <a:off x="1191222" y="1994127"/>
            <a:ext cx="5047206" cy="4153154"/>
          </a:xfrm>
        </p:spPr>
        <p:txBody>
          <a:bodyPr>
            <a:normAutofit/>
          </a:bodyPr>
          <a:lstStyle/>
          <a:p>
            <a:r>
              <a:rPr lang="it-IT" sz="2000" dirty="0"/>
              <a:t>Il dolore è un sentimento universale. Aiuta gli esseri umani a riconoscere le minacce o i problemi riguardanti il loro corpo. </a:t>
            </a:r>
          </a:p>
          <a:p>
            <a:r>
              <a:rPr lang="it-IT" sz="2000" dirty="0"/>
              <a:t>Anche se il dolore è una funzione naturale che tutti gli esseri umani esperiscono, è anche un'esperienza culturale.</a:t>
            </a:r>
          </a:p>
          <a:p>
            <a:r>
              <a:rPr lang="it-IT" sz="2000" dirty="0"/>
              <a:t>La cultura influenza il modo in cui le persone sperimentano il dolore, il modo in cui percepiscono e rispondono al dolore, così come il modo in cui lo comunicano agli altri.  </a:t>
            </a:r>
            <a:r>
              <a:rPr lang="it-IT" sz="1400" i="1" dirty="0"/>
              <a:t>(BODY Culture, Body, Gender, </a:t>
            </a:r>
            <a:r>
              <a:rPr lang="it-IT" sz="1400" i="1" dirty="0" err="1"/>
              <a:t>Sexuality</a:t>
            </a:r>
            <a:r>
              <a:rPr lang="it-IT" sz="1400" i="1" dirty="0"/>
              <a:t> in </a:t>
            </a:r>
            <a:r>
              <a:rPr lang="it-IT" sz="1400" i="1" dirty="0" err="1"/>
              <a:t>Adult</a:t>
            </a:r>
            <a:r>
              <a:rPr lang="it-IT" sz="1400" i="1" dirty="0"/>
              <a:t> Trainings, 2013).</a:t>
            </a:r>
            <a:endParaRPr lang="el-GR" sz="1400" i="1" dirty="0"/>
          </a:p>
        </p:txBody>
      </p:sp>
      <p:pic>
        <p:nvPicPr>
          <p:cNvPr id="5" name="Picture 4">
            <a:extLst>
              <a:ext uri="{FF2B5EF4-FFF2-40B4-BE49-F238E27FC236}">
                <a16:creationId xmlns:a16="http://schemas.microsoft.com/office/drawing/2014/main" xmlns="" id="{753E77F8-9ED8-4918-9BD7-FE17354C9BF2}"/>
              </a:ext>
            </a:extLst>
          </p:cNvPr>
          <p:cNvPicPr>
            <a:picLocks noChangeAspect="1"/>
          </p:cNvPicPr>
          <p:nvPr/>
        </p:nvPicPr>
        <p:blipFill rotWithShape="1">
          <a:blip r:embed="rId2"/>
          <a:srcRect t="37190" b="25254"/>
          <a:stretch/>
        </p:blipFill>
        <p:spPr>
          <a:xfrm>
            <a:off x="6724911" y="2060848"/>
            <a:ext cx="4914117" cy="3078142"/>
          </a:xfrm>
          <a:prstGeom prst="rect">
            <a:avLst/>
          </a:prstGeom>
        </p:spPr>
      </p:pic>
      <p:sp>
        <p:nvSpPr>
          <p:cNvPr id="4" name="Slide Number Placeholder 3">
            <a:extLst>
              <a:ext uri="{FF2B5EF4-FFF2-40B4-BE49-F238E27FC236}">
                <a16:creationId xmlns:a16="http://schemas.microsoft.com/office/drawing/2014/main" xmlns="" id="{B590A2B1-AE37-483E-8B5D-65459E204387}"/>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6</a:t>
            </a:fld>
            <a:endParaRPr lang="en-GB"/>
          </a:p>
        </p:txBody>
      </p:sp>
      <p:sp>
        <p:nvSpPr>
          <p:cNvPr id="6" name="TextBox 5">
            <a:extLst>
              <a:ext uri="{FF2B5EF4-FFF2-40B4-BE49-F238E27FC236}">
                <a16:creationId xmlns:a16="http://schemas.microsoft.com/office/drawing/2014/main" xmlns="" id="{E3045133-9C3D-44C6-ABCB-FCF777604A96}"/>
              </a:ext>
            </a:extLst>
          </p:cNvPr>
          <p:cNvSpPr txBox="1"/>
          <p:nvPr/>
        </p:nvSpPr>
        <p:spPr>
          <a:xfrm>
            <a:off x="9588670" y="5296272"/>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6824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5B707-6EFC-43BF-9BFF-945C2E2E1B3A}"/>
              </a:ext>
            </a:extLst>
          </p:cNvPr>
          <p:cNvSpPr>
            <a:spLocks noGrp="1"/>
          </p:cNvSpPr>
          <p:nvPr>
            <p:ph type="title"/>
          </p:nvPr>
        </p:nvSpPr>
        <p:spPr>
          <a:xfrm>
            <a:off x="1371242" y="685800"/>
            <a:ext cx="2562930" cy="654968"/>
          </a:xfrm>
        </p:spPr>
        <p:txBody>
          <a:bodyPr>
            <a:normAutofit fontScale="90000"/>
          </a:bodyPr>
          <a:lstStyle/>
          <a:p>
            <a:r>
              <a:rPr lang="en-US" dirty="0"/>
              <a:t>Sul dolore</a:t>
            </a:r>
            <a:endParaRPr lang="el-GR" dirty="0"/>
          </a:p>
        </p:txBody>
      </p:sp>
      <p:sp>
        <p:nvSpPr>
          <p:cNvPr id="3" name="Content Placeholder 2">
            <a:extLst>
              <a:ext uri="{FF2B5EF4-FFF2-40B4-BE49-F238E27FC236}">
                <a16:creationId xmlns:a16="http://schemas.microsoft.com/office/drawing/2014/main" xmlns="" id="{EF3453FC-EA72-412A-82E1-89804CBEF767}"/>
              </a:ext>
            </a:extLst>
          </p:cNvPr>
          <p:cNvSpPr>
            <a:spLocks noGrp="1"/>
          </p:cNvSpPr>
          <p:nvPr>
            <p:ph idx="1"/>
          </p:nvPr>
        </p:nvSpPr>
        <p:spPr>
          <a:xfrm>
            <a:off x="1338145" y="1638300"/>
            <a:ext cx="5024696" cy="4533900"/>
          </a:xfrm>
        </p:spPr>
        <p:txBody>
          <a:bodyPr>
            <a:noAutofit/>
          </a:bodyPr>
          <a:lstStyle/>
          <a:p>
            <a:r>
              <a:rPr lang="en-US" sz="2000" b="1" u="sng" dirty="0"/>
              <a:t>Il dolore</a:t>
            </a:r>
            <a:r>
              <a:rPr lang="en-US" sz="2000" b="1" dirty="0"/>
              <a:t> </a:t>
            </a:r>
            <a:r>
              <a:rPr lang="en-US" sz="2000" dirty="0"/>
              <a:t> </a:t>
            </a:r>
            <a:r>
              <a:rPr lang="it-IT" sz="2000" dirty="0"/>
              <a:t>è un fenomeno biologico, psicologico e sociale. </a:t>
            </a:r>
          </a:p>
          <a:p>
            <a:r>
              <a:rPr lang="en-US" sz="2000" b="1" u="sng" dirty="0"/>
              <a:t>Il </a:t>
            </a:r>
            <a:r>
              <a:rPr lang="en-US" sz="2000" b="1" u="sng" dirty="0" err="1"/>
              <a:t>controllo</a:t>
            </a:r>
            <a:r>
              <a:rPr lang="en-US" sz="2000" b="1" u="sng" dirty="0"/>
              <a:t> del dolore</a:t>
            </a:r>
            <a:r>
              <a:rPr lang="en-US" sz="2000" b="1" dirty="0"/>
              <a:t> </a:t>
            </a:r>
            <a:r>
              <a:rPr lang="it-IT" sz="2000" dirty="0"/>
              <a:t>influenza la qualità della vita. </a:t>
            </a:r>
            <a:r>
              <a:rPr lang="en-US" sz="2000" dirty="0"/>
              <a:t> </a:t>
            </a:r>
          </a:p>
          <a:p>
            <a:r>
              <a:rPr lang="it-IT" sz="2000" b="1" u="sng" dirty="0"/>
              <a:t>L'esperienza del dolore</a:t>
            </a:r>
            <a:r>
              <a:rPr lang="it-IT" sz="2000" dirty="0"/>
              <a:t> è il modo in cui percepiamo e manifestiamo il dolore. Include pensieri, sentimenti, reazioni, aspettative ed esperienze passate associate al dolore. </a:t>
            </a:r>
          </a:p>
          <a:p>
            <a:r>
              <a:rPr lang="it-IT" sz="2000" b="1" u="sng" dirty="0"/>
              <a:t>L'espressione del dolore</a:t>
            </a:r>
            <a:r>
              <a:rPr lang="it-IT" sz="2000" dirty="0"/>
              <a:t> include il comportamento verbale e non verbale riguardo al dolore. Questo varia nelle diverse culture.</a:t>
            </a:r>
            <a:endParaRPr lang="en-US" sz="2000" dirty="0"/>
          </a:p>
        </p:txBody>
      </p:sp>
      <p:pic>
        <p:nvPicPr>
          <p:cNvPr id="5" name="Picture 4">
            <a:extLst>
              <a:ext uri="{FF2B5EF4-FFF2-40B4-BE49-F238E27FC236}">
                <a16:creationId xmlns:a16="http://schemas.microsoft.com/office/drawing/2014/main" xmlns="" id="{B9B63EDC-B87B-416C-BC0C-708B53699C32}"/>
              </a:ext>
            </a:extLst>
          </p:cNvPr>
          <p:cNvPicPr>
            <a:picLocks noChangeAspect="1"/>
          </p:cNvPicPr>
          <p:nvPr/>
        </p:nvPicPr>
        <p:blipFill rotWithShape="1">
          <a:blip r:embed="rId2"/>
          <a:srcRect t="11546" b="4163"/>
          <a:stretch/>
        </p:blipFill>
        <p:spPr>
          <a:xfrm>
            <a:off x="6626032" y="1700808"/>
            <a:ext cx="5024696" cy="3202954"/>
          </a:xfrm>
          <a:prstGeom prst="rect">
            <a:avLst/>
          </a:prstGeom>
        </p:spPr>
      </p:pic>
      <p:sp>
        <p:nvSpPr>
          <p:cNvPr id="4" name="Slide Number Placeholder 3">
            <a:extLst>
              <a:ext uri="{FF2B5EF4-FFF2-40B4-BE49-F238E27FC236}">
                <a16:creationId xmlns:a16="http://schemas.microsoft.com/office/drawing/2014/main" xmlns="" id="{091EE881-82AF-4EAE-93E3-60FCCDEE64B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7</a:t>
            </a:fld>
            <a:endParaRPr lang="en-GB"/>
          </a:p>
        </p:txBody>
      </p:sp>
      <p:sp>
        <p:nvSpPr>
          <p:cNvPr id="6" name="TextBox 5">
            <a:extLst>
              <a:ext uri="{FF2B5EF4-FFF2-40B4-BE49-F238E27FC236}">
                <a16:creationId xmlns:a16="http://schemas.microsoft.com/office/drawing/2014/main" xmlns="" id="{3163B41A-DC7B-4D14-9620-F71E89CBCFA7}"/>
              </a:ext>
            </a:extLst>
          </p:cNvPr>
          <p:cNvSpPr txBox="1"/>
          <p:nvPr/>
        </p:nvSpPr>
        <p:spPr>
          <a:xfrm>
            <a:off x="9596505" y="5085184"/>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1312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4DBA8-9313-4446-B64D-E818D9E9FDEB}"/>
              </a:ext>
            </a:extLst>
          </p:cNvPr>
          <p:cNvSpPr>
            <a:spLocks noGrp="1"/>
          </p:cNvSpPr>
          <p:nvPr>
            <p:ph type="title"/>
          </p:nvPr>
        </p:nvSpPr>
        <p:spPr>
          <a:xfrm>
            <a:off x="1048331" y="548680"/>
            <a:ext cx="4003090" cy="654968"/>
          </a:xfrm>
        </p:spPr>
        <p:txBody>
          <a:bodyPr>
            <a:normAutofit fontScale="90000"/>
          </a:bodyPr>
          <a:lstStyle/>
          <a:p>
            <a:r>
              <a:rPr lang="en-US" dirty="0"/>
              <a:t>  Dolore e </a:t>
            </a:r>
            <a:r>
              <a:rPr lang="en-US" dirty="0" err="1"/>
              <a:t>cultura</a:t>
            </a:r>
            <a:endParaRPr lang="el-GR" dirty="0"/>
          </a:p>
        </p:txBody>
      </p:sp>
      <p:sp>
        <p:nvSpPr>
          <p:cNvPr id="3" name="Content Placeholder 2">
            <a:extLst>
              <a:ext uri="{FF2B5EF4-FFF2-40B4-BE49-F238E27FC236}">
                <a16:creationId xmlns:a16="http://schemas.microsoft.com/office/drawing/2014/main" xmlns="" id="{A7C3A65A-A4A9-4B22-B0CB-36ABD6007EC7}"/>
              </a:ext>
            </a:extLst>
          </p:cNvPr>
          <p:cNvSpPr>
            <a:spLocks noGrp="1"/>
          </p:cNvSpPr>
          <p:nvPr>
            <p:ph idx="1"/>
          </p:nvPr>
        </p:nvSpPr>
        <p:spPr>
          <a:xfrm>
            <a:off x="1371242" y="1628800"/>
            <a:ext cx="5022968" cy="4238600"/>
          </a:xfrm>
        </p:spPr>
        <p:txBody>
          <a:bodyPr>
            <a:normAutofit/>
          </a:bodyPr>
          <a:lstStyle/>
          <a:p>
            <a:pPr marL="0" indent="0">
              <a:buNone/>
            </a:pPr>
            <a:r>
              <a:rPr lang="it-IT" sz="2000" b="0" i="0" dirty="0">
                <a:effectLst/>
                <a:cs typeface="Calibri" panose="020F0502020204030204" pitchFamily="34" charset="0"/>
              </a:rPr>
              <a:t>In alcune culture, gli individui tendono ad esprimere il loro dolore e a condividerlo con gli altri (es. Mediterraneo, Medio Oriente), mentre in altre culture (es. culture confuciane) preferiscono sopprimerlo e lo tengono per sé. </a:t>
            </a:r>
          </a:p>
          <a:p>
            <a:pPr marL="0" indent="0">
              <a:buNone/>
            </a:pPr>
            <a:r>
              <a:rPr lang="it-IT" sz="2000" b="0" i="0" dirty="0">
                <a:effectLst/>
                <a:cs typeface="Calibri" panose="020F0502020204030204" pitchFamily="34" charset="0"/>
              </a:rPr>
              <a:t>La tolleranza al dolore cambia anche nel tempo e con l'evoluzione delle culture. </a:t>
            </a:r>
          </a:p>
          <a:p>
            <a:pPr marL="0" indent="0">
              <a:buNone/>
            </a:pPr>
            <a:r>
              <a:rPr lang="en-US" sz="1600" b="1" u="sng" dirty="0">
                <a:effectLst/>
                <a:cs typeface="Calibri" panose="020F0502020204030204" pitchFamily="34" charset="0"/>
              </a:rPr>
              <a:t>ESEMPIO:</a:t>
            </a:r>
            <a:r>
              <a:rPr lang="en-US" sz="1600" b="1" dirty="0">
                <a:effectLst/>
                <a:cs typeface="Calibri" panose="020F0502020204030204" pitchFamily="34" charset="0"/>
              </a:rPr>
              <a:t> </a:t>
            </a:r>
            <a:r>
              <a:rPr lang="it-IT" sz="1600" b="0" i="1" dirty="0">
                <a:effectLst/>
                <a:cs typeface="Calibri" panose="020F0502020204030204" pitchFamily="34" charset="0"/>
              </a:rPr>
              <a:t>La scrittrice inglese Fanny </a:t>
            </a:r>
            <a:r>
              <a:rPr lang="it-IT" sz="1600" b="0" i="1" dirty="0" err="1">
                <a:effectLst/>
                <a:cs typeface="Calibri" panose="020F0502020204030204" pitchFamily="34" charset="0"/>
              </a:rPr>
              <a:t>Burney</a:t>
            </a:r>
            <a:r>
              <a:rPr lang="it-IT" sz="1600" b="0" i="1" dirty="0">
                <a:effectLst/>
                <a:cs typeface="Calibri" panose="020F0502020204030204" pitchFamily="34" charset="0"/>
              </a:rPr>
              <a:t> nel 1808 si offrì di tenere in mano il proprio seno canceroso mentre il chirurgo lo asportava senza anestesia, perché queste erano le aspettative culturali dell'epoca. </a:t>
            </a:r>
            <a:endParaRPr lang="en-US" sz="1600" b="0" i="1" dirty="0">
              <a:effectLst/>
              <a:cs typeface="Calibri" panose="020F0502020204030204" pitchFamily="34" charset="0"/>
            </a:endParaRPr>
          </a:p>
          <a:p>
            <a:pPr marL="0" indent="0" fontAlgn="base">
              <a:buNone/>
            </a:pPr>
            <a:r>
              <a:rPr lang="it-IT" sz="2000" b="1" i="0" dirty="0">
                <a:effectLst/>
                <a:cs typeface="Calibri" panose="020F0502020204030204" pitchFamily="34" charset="0"/>
              </a:rPr>
              <a:t>Oggi, invece, cerchiamo di trovare un modo per rimuovere o abbassare il dolore.</a:t>
            </a:r>
            <a:endParaRPr lang="el-GR" sz="1200" dirty="0"/>
          </a:p>
        </p:txBody>
      </p:sp>
      <p:pic>
        <p:nvPicPr>
          <p:cNvPr id="5" name="Picture 4">
            <a:extLst>
              <a:ext uri="{FF2B5EF4-FFF2-40B4-BE49-F238E27FC236}">
                <a16:creationId xmlns:a16="http://schemas.microsoft.com/office/drawing/2014/main" xmlns="" id="{3772484C-C0D6-45AD-994A-9A18856FA4DE}"/>
              </a:ext>
            </a:extLst>
          </p:cNvPr>
          <p:cNvPicPr>
            <a:picLocks noChangeAspect="1"/>
          </p:cNvPicPr>
          <p:nvPr/>
        </p:nvPicPr>
        <p:blipFill rotWithShape="1">
          <a:blip r:embed="rId2"/>
          <a:srcRect t="38469" b="23974"/>
          <a:stretch/>
        </p:blipFill>
        <p:spPr>
          <a:xfrm>
            <a:off x="6616059" y="1700808"/>
            <a:ext cx="5022969" cy="2826182"/>
          </a:xfrm>
          <a:prstGeom prst="rect">
            <a:avLst/>
          </a:prstGeom>
        </p:spPr>
      </p:pic>
      <p:sp>
        <p:nvSpPr>
          <p:cNvPr id="4" name="Slide Number Placeholder 3">
            <a:extLst>
              <a:ext uri="{FF2B5EF4-FFF2-40B4-BE49-F238E27FC236}">
                <a16:creationId xmlns:a16="http://schemas.microsoft.com/office/drawing/2014/main" xmlns="" id="{3B66B51F-40EF-4350-B348-772E0DD081E6}"/>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8</a:t>
            </a:fld>
            <a:endParaRPr lang="en-GB"/>
          </a:p>
        </p:txBody>
      </p:sp>
      <p:sp>
        <p:nvSpPr>
          <p:cNvPr id="6" name="TextBox 5">
            <a:extLst>
              <a:ext uri="{FF2B5EF4-FFF2-40B4-BE49-F238E27FC236}">
                <a16:creationId xmlns:a16="http://schemas.microsoft.com/office/drawing/2014/main" xmlns="" id="{FD7BC2FE-4BEC-442F-860D-9EDC9538DFFC}"/>
              </a:ext>
            </a:extLst>
          </p:cNvPr>
          <p:cNvSpPr txBox="1"/>
          <p:nvPr/>
        </p:nvSpPr>
        <p:spPr>
          <a:xfrm>
            <a:off x="9524497" y="4725144"/>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249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2D4DF-D159-4ABB-BE69-E312B8283406}"/>
              </a:ext>
            </a:extLst>
          </p:cNvPr>
          <p:cNvSpPr>
            <a:spLocks noGrp="1"/>
          </p:cNvSpPr>
          <p:nvPr>
            <p:ph type="title"/>
          </p:nvPr>
        </p:nvSpPr>
        <p:spPr>
          <a:xfrm>
            <a:off x="1390287" y="685800"/>
            <a:ext cx="9884376" cy="1485900"/>
          </a:xfrm>
        </p:spPr>
        <p:txBody>
          <a:bodyPr>
            <a:normAutofit/>
          </a:bodyPr>
          <a:lstStyle/>
          <a:p>
            <a:r>
              <a:rPr lang="en-GB" dirty="0"/>
              <a:t>Le </a:t>
            </a:r>
            <a:r>
              <a:rPr lang="en-GB" dirty="0" err="1"/>
              <a:t>vostre</a:t>
            </a:r>
            <a:r>
              <a:rPr lang="en-GB" dirty="0"/>
              <a:t> </a:t>
            </a:r>
            <a:r>
              <a:rPr lang="en-GB" dirty="0" err="1"/>
              <a:t>esperienze</a:t>
            </a:r>
            <a:r>
              <a:rPr lang="en-GB" dirty="0"/>
              <a:t> del dolore</a:t>
            </a:r>
          </a:p>
        </p:txBody>
      </p:sp>
      <p:sp>
        <p:nvSpPr>
          <p:cNvPr id="3" name="Content Placeholder 2">
            <a:extLst>
              <a:ext uri="{FF2B5EF4-FFF2-40B4-BE49-F238E27FC236}">
                <a16:creationId xmlns:a16="http://schemas.microsoft.com/office/drawing/2014/main" xmlns="" id="{F3476BB1-7640-41F6-8765-006340845938}"/>
              </a:ext>
            </a:extLst>
          </p:cNvPr>
          <p:cNvSpPr>
            <a:spLocks noGrp="1"/>
          </p:cNvSpPr>
          <p:nvPr>
            <p:ph idx="1"/>
          </p:nvPr>
        </p:nvSpPr>
        <p:spPr>
          <a:xfrm>
            <a:off x="1390286" y="1921187"/>
            <a:ext cx="6288302" cy="4028093"/>
          </a:xfrm>
        </p:spPr>
        <p:txBody>
          <a:bodyPr>
            <a:normAutofit/>
          </a:bodyPr>
          <a:lstStyle/>
          <a:p>
            <a:pPr marL="0" indent="0">
              <a:buNone/>
            </a:pPr>
            <a:r>
              <a:rPr lang="it-IT" dirty="0"/>
              <a:t>Ripensate a quando eravate bambini. </a:t>
            </a:r>
          </a:p>
          <a:p>
            <a:pPr marL="0" indent="0">
              <a:buNone/>
            </a:pPr>
            <a:r>
              <a:rPr lang="it-IT" dirty="0"/>
              <a:t>Quali erano le aspettative su come affrontavate il dolore che subivate da parte degli adulti che si occupavano di voi?</a:t>
            </a:r>
          </a:p>
          <a:p>
            <a:pPr marL="0" indent="0">
              <a:buNone/>
            </a:pPr>
            <a:r>
              <a:rPr lang="it-IT" i="1" dirty="0"/>
              <a:t>Scegliete l’affermazione con cui vi identificate maggiormente:</a:t>
            </a:r>
            <a:endParaRPr lang="en-GB" i="1" dirty="0"/>
          </a:p>
          <a:p>
            <a:pPr marL="457200" indent="-457200">
              <a:buAutoNum type="alphaLcPeriod"/>
            </a:pPr>
            <a:r>
              <a:rPr lang="it-IT" dirty="0"/>
              <a:t>Dovevo tollerarlo e non fare storie.</a:t>
            </a:r>
          </a:p>
          <a:p>
            <a:pPr marL="457200" indent="-457200">
              <a:buAutoNum type="alphaLcPeriod"/>
            </a:pPr>
            <a:r>
              <a:rPr lang="it-IT" dirty="0"/>
              <a:t>Sono stato incoraggiato ad esprimere liberamente il dolore.</a:t>
            </a:r>
          </a:p>
          <a:p>
            <a:pPr marL="457200" indent="-457200">
              <a:buAutoNum type="alphaLcPeriod"/>
            </a:pPr>
            <a:r>
              <a:rPr lang="it-IT" dirty="0"/>
              <a:t>Mi è stato detto di accettarlo come una parte inevitabile della vita.</a:t>
            </a:r>
          </a:p>
          <a:p>
            <a:endParaRPr lang="en-GB" dirty="0"/>
          </a:p>
        </p:txBody>
      </p:sp>
      <p:pic>
        <p:nvPicPr>
          <p:cNvPr id="5" name="Picture 4">
            <a:extLst>
              <a:ext uri="{FF2B5EF4-FFF2-40B4-BE49-F238E27FC236}">
                <a16:creationId xmlns:a16="http://schemas.microsoft.com/office/drawing/2014/main" xmlns="" id="{C6E911AC-85B1-4C6A-85A6-E603334D70D3}"/>
              </a:ext>
            </a:extLst>
          </p:cNvPr>
          <p:cNvPicPr>
            <a:picLocks noChangeAspect="1"/>
          </p:cNvPicPr>
          <p:nvPr/>
        </p:nvPicPr>
        <p:blipFill rotWithShape="1">
          <a:blip r:embed="rId2"/>
          <a:srcRect t="8914" b="19014"/>
          <a:stretch/>
        </p:blipFill>
        <p:spPr>
          <a:xfrm>
            <a:off x="8254652" y="1921187"/>
            <a:ext cx="3210659" cy="3466681"/>
          </a:xfrm>
          <a:prstGeom prst="rect">
            <a:avLst/>
          </a:prstGeom>
        </p:spPr>
      </p:pic>
      <p:sp>
        <p:nvSpPr>
          <p:cNvPr id="4" name="Slide Number Placeholder 3">
            <a:extLst>
              <a:ext uri="{FF2B5EF4-FFF2-40B4-BE49-F238E27FC236}">
                <a16:creationId xmlns:a16="http://schemas.microsoft.com/office/drawing/2014/main" xmlns="" id="{28650939-7EFD-4249-8115-E3A4BC95B64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9</a:t>
            </a:fld>
            <a:endParaRPr lang="en-GB"/>
          </a:p>
        </p:txBody>
      </p:sp>
      <p:sp>
        <p:nvSpPr>
          <p:cNvPr id="6" name="TextBox 5">
            <a:extLst>
              <a:ext uri="{FF2B5EF4-FFF2-40B4-BE49-F238E27FC236}">
                <a16:creationId xmlns:a16="http://schemas.microsoft.com/office/drawing/2014/main" xmlns="" id="{00104815-9435-4834-8AD5-90B48D9B6611}"/>
              </a:ext>
            </a:extLst>
          </p:cNvPr>
          <p:cNvSpPr txBox="1"/>
          <p:nvPr/>
        </p:nvSpPr>
        <p:spPr>
          <a:xfrm>
            <a:off x="7822604" y="5552948"/>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6">
            <a:extLst>
              <a:ext uri="{FF2B5EF4-FFF2-40B4-BE49-F238E27FC236}">
                <a16:creationId xmlns:a16="http://schemas.microsoft.com/office/drawing/2014/main" xmlns="" id="{1A0CD248-EB7B-4F2B-9B90-C57661A085BC}"/>
              </a:ext>
            </a:extLst>
          </p:cNvPr>
          <p:cNvPicPr>
            <a:picLocks noChangeAspect="1"/>
          </p:cNvPicPr>
          <p:nvPr/>
        </p:nvPicPr>
        <p:blipFill>
          <a:blip r:embed="rId3"/>
          <a:stretch>
            <a:fillRect/>
          </a:stretch>
        </p:blipFill>
        <p:spPr>
          <a:xfrm>
            <a:off x="11219981" y="5578790"/>
            <a:ext cx="926672" cy="920576"/>
          </a:xfrm>
          <a:prstGeom prst="rect">
            <a:avLst/>
          </a:prstGeom>
        </p:spPr>
      </p:pic>
    </p:spTree>
    <p:extLst>
      <p:ext uri="{BB962C8B-B14F-4D97-AF65-F5344CB8AC3E}">
        <p14:creationId xmlns:p14="http://schemas.microsoft.com/office/powerpoint/2010/main" val="12008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5C4898-1C9B-4AB0-A26C-C5BB1F9A1085}">
  <we:reference id="wa104380907" version="3.0.0.0" store="en-US" storeType="OMEX"/>
  <we:alternateReferences>
    <we:reference id="WA10438090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B9BACA134E1C94C9BE7FA5820DBAA8E" ma:contentTypeVersion="13" ma:contentTypeDescription="Creare un nuovo documento." ma:contentTypeScope="" ma:versionID="0c02ea5c1eca2d5a5d4f1dc6f672821a">
  <xsd:schema xmlns:xsd="http://www.w3.org/2001/XMLSchema" xmlns:xs="http://www.w3.org/2001/XMLSchema" xmlns:p="http://schemas.microsoft.com/office/2006/metadata/properties" xmlns:ns2="ba8488f0-dc01-4299-a1f4-ae4288f3e31f" xmlns:ns3="3d9c32d8-ae8e-47a0-a133-c232e1cc98f1" targetNamespace="http://schemas.microsoft.com/office/2006/metadata/properties" ma:root="true" ma:fieldsID="c48f6434574ce3def74f534cc1c429db" ns2:_="" ns3:_="">
    <xsd:import namespace="ba8488f0-dc01-4299-a1f4-ae4288f3e31f"/>
    <xsd:import namespace="3d9c32d8-ae8e-47a0-a133-c232e1cc98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488f0-dc01-4299-a1f4-ae4288f3e31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9c32d8-ae8e-47a0-a133-c232e1cc98f1"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C67BEE-D13F-4BD2-98A5-34D8A0977F68}">
  <ds:schemaRefs>
    <ds:schemaRef ds:uri="http://purl.org/dc/terms/"/>
    <ds:schemaRef ds:uri="http://schemas.microsoft.com/office/2006/documentManagement/types"/>
    <ds:schemaRef ds:uri="3d9c32d8-ae8e-47a0-a133-c232e1cc98f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a8488f0-dc01-4299-a1f4-ae4288f3e31f"/>
    <ds:schemaRef ds:uri="http://www.w3.org/XML/1998/namespace"/>
  </ds:schemaRefs>
</ds:datastoreItem>
</file>

<file path=customXml/itemProps2.xml><?xml version="1.0" encoding="utf-8"?>
<ds:datastoreItem xmlns:ds="http://schemas.openxmlformats.org/officeDocument/2006/customXml" ds:itemID="{0422BB6B-1FB6-4F14-80A6-1FAFB4F081CF}">
  <ds:schemaRefs>
    <ds:schemaRef ds:uri="http://schemas.microsoft.com/sharepoint/v3/contenttype/forms"/>
  </ds:schemaRefs>
</ds:datastoreItem>
</file>

<file path=customXml/itemProps3.xml><?xml version="1.0" encoding="utf-8"?>
<ds:datastoreItem xmlns:ds="http://schemas.openxmlformats.org/officeDocument/2006/customXml" ds:itemID="{D90B05C0-42D6-46CA-BBF6-27B9F745B6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8488f0-dc01-4299-a1f4-ae4288f3e31f"/>
    <ds:schemaRef ds:uri="3d9c32d8-ae8e-47a0-a133-c232e1cc98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47131</TotalTime>
  <Words>3325</Words>
  <Application>Microsoft Office PowerPoint</Application>
  <PresentationFormat>Custom</PresentationFormat>
  <Paragraphs>307</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BlinkMacSystemFont</vt:lpstr>
      <vt:lpstr>Calibri</vt:lpstr>
      <vt:lpstr>Franklin Gothic Book</vt:lpstr>
      <vt:lpstr>Times New Roman</vt:lpstr>
      <vt:lpstr>Wingdings</vt:lpstr>
      <vt:lpstr>Crop</vt:lpstr>
      <vt:lpstr>AFFRONTARE IL DOLORE</vt:lpstr>
      <vt:lpstr>Obiettivi di apprendimento</vt:lpstr>
      <vt:lpstr>Introduzione</vt:lpstr>
      <vt:lpstr>Come descrivere il dolore?</vt:lpstr>
      <vt:lpstr>Descrivere il dolore</vt:lpstr>
      <vt:lpstr>Spiegare il dolore</vt:lpstr>
      <vt:lpstr>Sul dolore</vt:lpstr>
      <vt:lpstr>  Dolore e cultura</vt:lpstr>
      <vt:lpstr>Le vostre esperienze del dolore</vt:lpstr>
      <vt:lpstr>Aspettative su come si affronta il dolore </vt:lpstr>
      <vt:lpstr>Riassunto</vt:lpstr>
      <vt:lpstr>LE MAGGIORI DIFFERENZE  TRA LE CULTURE</vt:lpstr>
      <vt:lpstr>Esprimere il dolore:  espressivo vs. stoico</vt:lpstr>
      <vt:lpstr>Espressivo e stoico</vt:lpstr>
      <vt:lpstr>Il vostro background culturale</vt:lpstr>
      <vt:lpstr>Riassunto</vt:lpstr>
      <vt:lpstr>IL DOLORE NELLE DIVERSE CULTURE</vt:lpstr>
      <vt:lpstr>Il dolore come fatto privato/motivo di vergogna/segno di debolezza</vt:lpstr>
      <vt:lpstr>Diversi significati attribuiti al dolore</vt:lpstr>
      <vt:lpstr>Diversi meccanismi di coping nelle varie culture</vt:lpstr>
      <vt:lpstr>Atteggiamenti verso il dolore nelle diverse culture</vt:lpstr>
      <vt:lpstr>Atteggiamenti verso il dolore nelle diverse culture(cont.)</vt:lpstr>
      <vt:lpstr>Atteggiamenti verso il dolore nelle diverse culture(cont.)</vt:lpstr>
      <vt:lpstr>ACCESSO AI SERVIZI</vt:lpstr>
      <vt:lpstr>Perché alcune persone sono riluttanti ad accedere ai servizi </vt:lpstr>
      <vt:lpstr>Barriere linguistiche e alfabetizzazione</vt:lpstr>
      <vt:lpstr>COMUNICAZIONE INTERCULTURALE E DOLORE</vt:lpstr>
      <vt:lpstr>Comunicazione interculturale e assistenza sanitaria</vt:lpstr>
      <vt:lpstr>Passi per fornire un servizio culturalmente attento </vt:lpstr>
      <vt:lpstr>Domande da fare</vt:lpstr>
      <vt:lpstr>Strumento culturalmente attento di valutazione del dolore (Lasch, 2000)</vt:lpstr>
      <vt:lpstr>Strumento culturalmente attento di valutazione del dolore (cont.)</vt:lpstr>
      <vt:lpstr>Riassunto</vt:lpstr>
      <vt:lpstr>FORNIRE UN SERVIZIO CULTURALMENTE COMPETENTE</vt:lpstr>
      <vt:lpstr>Caso di studio 1</vt:lpstr>
      <vt:lpstr>Domande sul caso di studio 1</vt:lpstr>
      <vt:lpstr>Caso di studio 2</vt:lpstr>
      <vt:lpstr>Domande sul caso di studio 2</vt:lpstr>
      <vt:lpstr>Riassunto</vt:lpstr>
      <vt:lpstr>Riassunto generale</vt:lpstr>
      <vt:lpstr>Riflessione e Piano d’azione</vt:lpstr>
      <vt:lpstr>Riferimenti</vt:lpstr>
      <vt:lpstr>Riferimenti</vt:lpstr>
      <vt:lpstr>Per approfondire</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 Mod 8 Trainers ppt</dc:title>
  <dc:creator>Hilary Hale</dc:creator>
  <cp:lastModifiedBy>HilaryH</cp:lastModifiedBy>
  <cp:revision>599</cp:revision>
  <cp:lastPrinted>2018-11-19T09:43:55Z</cp:lastPrinted>
  <dcterms:created xsi:type="dcterms:W3CDTF">2018-08-29T12:26:02Z</dcterms:created>
  <dcterms:modified xsi:type="dcterms:W3CDTF">2022-01-22T15:46:52Z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0x0101006B9BACA134E1C94C9BE7FA5820DBAA8E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