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3"/>
  </p:notesMasterIdLst>
  <p:handoutMasterIdLst>
    <p:handoutMasterId r:id="rId44"/>
  </p:handoutMasterIdLst>
  <p:sldIdLst>
    <p:sldId id="742" r:id="rId5"/>
    <p:sldId id="743" r:id="rId6"/>
    <p:sldId id="746" r:id="rId7"/>
    <p:sldId id="792" r:id="rId8"/>
    <p:sldId id="748" r:id="rId9"/>
    <p:sldId id="766" r:id="rId10"/>
    <p:sldId id="751" r:id="rId11"/>
    <p:sldId id="791" r:id="rId12"/>
    <p:sldId id="744" r:id="rId13"/>
    <p:sldId id="745" r:id="rId14"/>
    <p:sldId id="771" r:id="rId15"/>
    <p:sldId id="754" r:id="rId16"/>
    <p:sldId id="758" r:id="rId17"/>
    <p:sldId id="759" r:id="rId18"/>
    <p:sldId id="760" r:id="rId19"/>
    <p:sldId id="761" r:id="rId20"/>
    <p:sldId id="755" r:id="rId21"/>
    <p:sldId id="774" r:id="rId22"/>
    <p:sldId id="773" r:id="rId23"/>
    <p:sldId id="750" r:id="rId24"/>
    <p:sldId id="780" r:id="rId25"/>
    <p:sldId id="781" r:id="rId26"/>
    <p:sldId id="776" r:id="rId27"/>
    <p:sldId id="775" r:id="rId28"/>
    <p:sldId id="782" r:id="rId29"/>
    <p:sldId id="783" r:id="rId30"/>
    <p:sldId id="784" r:id="rId31"/>
    <p:sldId id="785" r:id="rId32"/>
    <p:sldId id="786" r:id="rId33"/>
    <p:sldId id="787" r:id="rId34"/>
    <p:sldId id="778" r:id="rId35"/>
    <p:sldId id="789" r:id="rId36"/>
    <p:sldId id="753" r:id="rId37"/>
    <p:sldId id="770" r:id="rId38"/>
    <p:sldId id="764" r:id="rId39"/>
    <p:sldId id="769" r:id="rId40"/>
    <p:sldId id="757" r:id="rId41"/>
    <p:sldId id="793" r:id="rId42"/>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9"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29C8B-12FC-3963-AF73-D20BC2DEDEEA}" v="2" dt="2021-12-06T12:10:37.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6176" autoAdjust="0"/>
  </p:normalViewPr>
  <p:slideViewPr>
    <p:cSldViewPr>
      <p:cViewPr varScale="1">
        <p:scale>
          <a:sx n="91" d="100"/>
          <a:sy n="91" d="100"/>
        </p:scale>
        <p:origin x="76" y="348"/>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6408"/>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ria Danda" userId="S::francesca.danda@enaip.veneto.it::c2b3ef86-6c33-48cd-ba5c-f5ca56617efe" providerId="AD" clId="Web-{21929C8B-12FC-3963-AF73-D20BC2DEDEEA}"/>
    <pc:docChg chg="modSld">
      <pc:chgData name="Francesca Maria Danda" userId="S::francesca.danda@enaip.veneto.it::c2b3ef86-6c33-48cd-ba5c-f5ca56617efe" providerId="AD" clId="Web-{21929C8B-12FC-3963-AF73-D20BC2DEDEEA}" dt="2021-12-06T12:10:37.663" v="1" actId="1076"/>
      <pc:docMkLst>
        <pc:docMk/>
      </pc:docMkLst>
      <pc:sldChg chg="addSp modSp">
        <pc:chgData name="Francesca Maria Danda" userId="S::francesca.danda@enaip.veneto.it::c2b3ef86-6c33-48cd-ba5c-f5ca56617efe" providerId="AD" clId="Web-{21929C8B-12FC-3963-AF73-D20BC2DEDEEA}" dt="2021-12-06T12:10:37.663" v="1" actId="1076"/>
        <pc:sldMkLst>
          <pc:docMk/>
          <pc:sldMk cId="4037262297" sldId="757"/>
        </pc:sldMkLst>
        <pc:picChg chg="add mod">
          <ac:chgData name="Francesca Maria Danda" userId="S::francesca.danda@enaip.veneto.it::c2b3ef86-6c33-48cd-ba5c-f5ca56617efe" providerId="AD" clId="Web-{21929C8B-12FC-3963-AF73-D20BC2DEDEEA}" dt="2021-12-06T12:10:37.663" v="1" actId="1076"/>
          <ac:picMkLst>
            <pc:docMk/>
            <pc:sldMk cId="4037262297" sldId="757"/>
            <ac:picMk id="5" creationId="{6C09CEFF-0396-4FA1-8A01-028C7E38C40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6A159-A89D-4B8B-9E9F-46CE313083A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D9B80E-B106-4FAE-9EB3-5482E7383ECB}">
      <dgm:prSet/>
      <dgm:spPr/>
      <dgm:t>
        <a:bodyPr/>
        <a:lstStyle/>
        <a:p>
          <a:r>
            <a:rPr lang="en-GB" dirty="0"/>
            <a:t>A </a:t>
          </a:r>
          <a:r>
            <a:rPr lang="en-GB" dirty="0" err="1"/>
            <a:t>che</a:t>
          </a:r>
          <a:r>
            <a:rPr lang="en-GB" dirty="0"/>
            <a:t> </a:t>
          </a:r>
          <a:r>
            <a:rPr lang="en-GB" dirty="0" err="1"/>
            <a:t>età</a:t>
          </a:r>
          <a:r>
            <a:rPr lang="en-GB" dirty="0"/>
            <a:t> date a una persona </a:t>
          </a:r>
          <a:r>
            <a:rPr lang="en-GB" dirty="0" err="1"/>
            <a:t>l’etichetta</a:t>
          </a:r>
          <a:r>
            <a:rPr lang="en-GB" dirty="0"/>
            <a:t> di ‘</a:t>
          </a:r>
          <a:r>
            <a:rPr lang="en-GB" dirty="0" err="1"/>
            <a:t>anziano</a:t>
          </a:r>
          <a:r>
            <a:rPr lang="en-GB" dirty="0"/>
            <a:t>’?</a:t>
          </a:r>
          <a:endParaRPr lang="en-US" dirty="0"/>
        </a:p>
      </dgm:t>
    </dgm:pt>
    <dgm:pt modelId="{8DCE1019-C0C6-401C-832A-D772E27C4D6E}" type="parTrans" cxnId="{DB05251A-77E0-43DE-90A4-A4BB16B1C710}">
      <dgm:prSet/>
      <dgm:spPr/>
      <dgm:t>
        <a:bodyPr/>
        <a:lstStyle/>
        <a:p>
          <a:endParaRPr lang="en-US"/>
        </a:p>
      </dgm:t>
    </dgm:pt>
    <dgm:pt modelId="{CC436478-ABE0-4BC2-B07D-D03D1989B016}" type="sibTrans" cxnId="{DB05251A-77E0-43DE-90A4-A4BB16B1C710}">
      <dgm:prSet/>
      <dgm:spPr/>
      <dgm:t>
        <a:bodyPr/>
        <a:lstStyle/>
        <a:p>
          <a:endParaRPr lang="en-US"/>
        </a:p>
      </dgm:t>
    </dgm:pt>
    <dgm:pt modelId="{DBBE48C6-AEB5-4ED9-992C-7F6E9DF8D15E}">
      <dgm:prSet/>
      <dgm:spPr/>
      <dgm:t>
        <a:bodyPr/>
        <a:lstStyle/>
        <a:p>
          <a:r>
            <a:rPr lang="en-GB" dirty="0" err="1"/>
            <a:t>Scrivete</a:t>
          </a:r>
          <a:r>
            <a:rPr lang="en-GB" dirty="0"/>
            <a:t> </a:t>
          </a:r>
          <a:r>
            <a:rPr lang="en-GB" dirty="0" err="1"/>
            <a:t>l’età</a:t>
          </a:r>
          <a:endParaRPr lang="en-US" dirty="0"/>
        </a:p>
      </dgm:t>
    </dgm:pt>
    <dgm:pt modelId="{402B380B-4D35-46E0-86A5-B2EAFBD5BD48}" type="parTrans" cxnId="{87A4542B-A23D-42FF-A31C-872BD5F8B3F8}">
      <dgm:prSet/>
      <dgm:spPr/>
      <dgm:t>
        <a:bodyPr/>
        <a:lstStyle/>
        <a:p>
          <a:endParaRPr lang="en-US"/>
        </a:p>
      </dgm:t>
    </dgm:pt>
    <dgm:pt modelId="{A28160A1-ADDA-49AE-B3A7-A626A8C0DEE4}" type="sibTrans" cxnId="{87A4542B-A23D-42FF-A31C-872BD5F8B3F8}">
      <dgm:prSet/>
      <dgm:spPr/>
      <dgm:t>
        <a:bodyPr/>
        <a:lstStyle/>
        <a:p>
          <a:endParaRPr lang="en-US"/>
        </a:p>
      </dgm:t>
    </dgm:pt>
    <dgm:pt modelId="{3FFD432D-B544-472F-AA34-ADB1E51A087C}">
      <dgm:prSet/>
      <dgm:spPr/>
      <dgm:t>
        <a:bodyPr/>
        <a:lstStyle/>
        <a:p>
          <a:r>
            <a:rPr lang="en-GB" dirty="0" err="1"/>
            <a:t>Perchè</a:t>
          </a:r>
          <a:r>
            <a:rPr lang="en-GB" dirty="0"/>
            <a:t> </a:t>
          </a:r>
          <a:r>
            <a:rPr lang="en-GB" dirty="0" err="1"/>
            <a:t>avete</a:t>
          </a:r>
          <a:r>
            <a:rPr lang="en-GB" dirty="0"/>
            <a:t> </a:t>
          </a:r>
          <a:r>
            <a:rPr lang="en-GB" dirty="0" err="1"/>
            <a:t>indicato</a:t>
          </a:r>
          <a:r>
            <a:rPr lang="en-GB" dirty="0"/>
            <a:t> </a:t>
          </a:r>
          <a:r>
            <a:rPr lang="en-GB" dirty="0" err="1"/>
            <a:t>quest’età</a:t>
          </a:r>
          <a:r>
            <a:rPr lang="en-GB" dirty="0"/>
            <a:t>?</a:t>
          </a:r>
          <a:endParaRPr lang="en-US" dirty="0"/>
        </a:p>
      </dgm:t>
    </dgm:pt>
    <dgm:pt modelId="{11A92C6B-E50E-4747-9322-15D430EC273D}" type="parTrans" cxnId="{218421E8-BD02-4FFE-8EA1-310CFB7C1645}">
      <dgm:prSet/>
      <dgm:spPr/>
      <dgm:t>
        <a:bodyPr/>
        <a:lstStyle/>
        <a:p>
          <a:endParaRPr lang="en-US"/>
        </a:p>
      </dgm:t>
    </dgm:pt>
    <dgm:pt modelId="{C13C24A4-94FE-481F-A146-81775B56E16A}" type="sibTrans" cxnId="{218421E8-BD02-4FFE-8EA1-310CFB7C1645}">
      <dgm:prSet/>
      <dgm:spPr/>
      <dgm:t>
        <a:bodyPr/>
        <a:lstStyle/>
        <a:p>
          <a:endParaRPr lang="en-US"/>
        </a:p>
      </dgm:t>
    </dgm:pt>
    <dgm:pt modelId="{C1A7515D-8FBF-42E8-99E4-8E9208F88464}">
      <dgm:prSet/>
      <dgm:spPr/>
      <dgm:t>
        <a:bodyPr/>
        <a:lstStyle/>
        <a:p>
          <a:r>
            <a:rPr lang="it-IT" dirty="0"/>
            <a:t>A che età pensate che vi considererete anziani?</a:t>
          </a:r>
          <a:endParaRPr lang="en-US" dirty="0"/>
        </a:p>
      </dgm:t>
    </dgm:pt>
    <dgm:pt modelId="{3755221B-B69A-470D-8FCB-F39FD6BE83F4}" type="parTrans" cxnId="{D634B13C-4D0E-49E3-BB58-8E9C68228792}">
      <dgm:prSet/>
      <dgm:spPr/>
      <dgm:t>
        <a:bodyPr/>
        <a:lstStyle/>
        <a:p>
          <a:endParaRPr lang="en-US"/>
        </a:p>
      </dgm:t>
    </dgm:pt>
    <dgm:pt modelId="{00BE6E94-F1E1-4B7D-81BA-A322557A239A}" type="sibTrans" cxnId="{D634B13C-4D0E-49E3-BB58-8E9C68228792}">
      <dgm:prSet/>
      <dgm:spPr/>
      <dgm:t>
        <a:bodyPr/>
        <a:lstStyle/>
        <a:p>
          <a:endParaRPr lang="en-US"/>
        </a:p>
      </dgm:t>
    </dgm:pt>
    <dgm:pt modelId="{DDBA00B4-B682-4E54-B3E1-7A49DF412151}">
      <dgm:prSet/>
      <dgm:spPr/>
      <dgm:t>
        <a:bodyPr/>
        <a:lstStyle/>
        <a:p>
          <a:r>
            <a:rPr lang="en-GB" dirty="0" err="1"/>
            <a:t>Scrivete</a:t>
          </a:r>
          <a:r>
            <a:rPr lang="en-GB" dirty="0"/>
            <a:t> </a:t>
          </a:r>
          <a:r>
            <a:rPr lang="en-GB" dirty="0" err="1"/>
            <a:t>l’età</a:t>
          </a:r>
          <a:endParaRPr lang="en-US" dirty="0"/>
        </a:p>
      </dgm:t>
    </dgm:pt>
    <dgm:pt modelId="{B58B753C-9460-44F4-A7EB-95A893116425}" type="parTrans" cxnId="{8E926182-57F5-4BB3-9EA8-B9D94F93ECDC}">
      <dgm:prSet/>
      <dgm:spPr/>
      <dgm:t>
        <a:bodyPr/>
        <a:lstStyle/>
        <a:p>
          <a:endParaRPr lang="en-US"/>
        </a:p>
      </dgm:t>
    </dgm:pt>
    <dgm:pt modelId="{EF088B9B-DA0A-4C4D-899B-B976EF032275}" type="sibTrans" cxnId="{8E926182-57F5-4BB3-9EA8-B9D94F93ECDC}">
      <dgm:prSet/>
      <dgm:spPr/>
      <dgm:t>
        <a:bodyPr/>
        <a:lstStyle/>
        <a:p>
          <a:endParaRPr lang="en-US"/>
        </a:p>
      </dgm:t>
    </dgm:pt>
    <dgm:pt modelId="{0809025F-57BF-47EC-BB9D-296BC63F000B}">
      <dgm:prSet/>
      <dgm:spPr/>
      <dgm:t>
        <a:bodyPr/>
        <a:lstStyle/>
        <a:p>
          <a:r>
            <a:rPr lang="en-GB" dirty="0" err="1"/>
            <a:t>Perchè</a:t>
          </a:r>
          <a:r>
            <a:rPr lang="en-GB" dirty="0"/>
            <a:t> </a:t>
          </a:r>
          <a:r>
            <a:rPr lang="en-GB" dirty="0" err="1"/>
            <a:t>avete</a:t>
          </a:r>
          <a:r>
            <a:rPr lang="en-GB" dirty="0"/>
            <a:t> </a:t>
          </a:r>
          <a:r>
            <a:rPr lang="en-GB" dirty="0" err="1"/>
            <a:t>indicato</a:t>
          </a:r>
          <a:r>
            <a:rPr lang="en-GB" dirty="0"/>
            <a:t> </a:t>
          </a:r>
          <a:r>
            <a:rPr lang="en-GB" dirty="0" err="1"/>
            <a:t>quest’età</a:t>
          </a:r>
          <a:r>
            <a:rPr lang="en-GB" dirty="0"/>
            <a:t>?</a:t>
          </a:r>
          <a:endParaRPr lang="en-US" dirty="0"/>
        </a:p>
      </dgm:t>
    </dgm:pt>
    <dgm:pt modelId="{2FA5CEDB-366D-49CA-8688-B4FBEB22AF65}" type="parTrans" cxnId="{E10B745E-B112-4D2B-86AD-6D81764BE9C2}">
      <dgm:prSet/>
      <dgm:spPr/>
      <dgm:t>
        <a:bodyPr/>
        <a:lstStyle/>
        <a:p>
          <a:endParaRPr lang="en-US"/>
        </a:p>
      </dgm:t>
    </dgm:pt>
    <dgm:pt modelId="{B67D5C24-82D3-4C99-8653-814F63713B56}" type="sibTrans" cxnId="{E10B745E-B112-4D2B-86AD-6D81764BE9C2}">
      <dgm:prSet/>
      <dgm:spPr/>
      <dgm:t>
        <a:bodyPr/>
        <a:lstStyle/>
        <a:p>
          <a:endParaRPr lang="en-US"/>
        </a:p>
      </dgm:t>
    </dgm:pt>
    <dgm:pt modelId="{0B321CE0-ACD6-444B-BDC4-3F622D469D01}" type="pres">
      <dgm:prSet presAssocID="{69D6A159-A89D-4B8B-9E9F-46CE313083AA}" presName="Name0" presStyleCnt="0">
        <dgm:presLayoutVars>
          <dgm:dir/>
          <dgm:resizeHandles val="exact"/>
        </dgm:presLayoutVars>
      </dgm:prSet>
      <dgm:spPr/>
      <dgm:t>
        <a:bodyPr/>
        <a:lstStyle/>
        <a:p>
          <a:endParaRPr lang="it-IT"/>
        </a:p>
      </dgm:t>
    </dgm:pt>
    <dgm:pt modelId="{479B57F8-5F0B-47E6-9F91-E1878F43FB32}" type="pres">
      <dgm:prSet presAssocID="{37D9B80E-B106-4FAE-9EB3-5482E7383ECB}" presName="node" presStyleLbl="node1" presStyleIdx="0" presStyleCnt="6">
        <dgm:presLayoutVars>
          <dgm:bulletEnabled val="1"/>
        </dgm:presLayoutVars>
      </dgm:prSet>
      <dgm:spPr/>
      <dgm:t>
        <a:bodyPr/>
        <a:lstStyle/>
        <a:p>
          <a:endParaRPr lang="it-IT"/>
        </a:p>
      </dgm:t>
    </dgm:pt>
    <dgm:pt modelId="{EAAE7F37-C12C-49B0-BC4B-E42B14BDF9EB}" type="pres">
      <dgm:prSet presAssocID="{CC436478-ABE0-4BC2-B07D-D03D1989B016}" presName="sibTrans" presStyleLbl="sibTrans1D1" presStyleIdx="0" presStyleCnt="5"/>
      <dgm:spPr/>
      <dgm:t>
        <a:bodyPr/>
        <a:lstStyle/>
        <a:p>
          <a:endParaRPr lang="it-IT"/>
        </a:p>
      </dgm:t>
    </dgm:pt>
    <dgm:pt modelId="{ED157317-4B99-4F62-8B49-F167E5615706}" type="pres">
      <dgm:prSet presAssocID="{CC436478-ABE0-4BC2-B07D-D03D1989B016}" presName="connectorText" presStyleLbl="sibTrans1D1" presStyleIdx="0" presStyleCnt="5"/>
      <dgm:spPr/>
      <dgm:t>
        <a:bodyPr/>
        <a:lstStyle/>
        <a:p>
          <a:endParaRPr lang="it-IT"/>
        </a:p>
      </dgm:t>
    </dgm:pt>
    <dgm:pt modelId="{2F9B4A67-E9E7-4341-9D97-BE21648E0CCB}" type="pres">
      <dgm:prSet presAssocID="{DBBE48C6-AEB5-4ED9-992C-7F6E9DF8D15E}" presName="node" presStyleLbl="node1" presStyleIdx="1" presStyleCnt="6">
        <dgm:presLayoutVars>
          <dgm:bulletEnabled val="1"/>
        </dgm:presLayoutVars>
      </dgm:prSet>
      <dgm:spPr/>
      <dgm:t>
        <a:bodyPr/>
        <a:lstStyle/>
        <a:p>
          <a:endParaRPr lang="it-IT"/>
        </a:p>
      </dgm:t>
    </dgm:pt>
    <dgm:pt modelId="{EF1029A5-C686-4F32-A97E-4D3DBC2E0FEC}" type="pres">
      <dgm:prSet presAssocID="{A28160A1-ADDA-49AE-B3A7-A626A8C0DEE4}" presName="sibTrans" presStyleLbl="sibTrans1D1" presStyleIdx="1" presStyleCnt="5"/>
      <dgm:spPr/>
      <dgm:t>
        <a:bodyPr/>
        <a:lstStyle/>
        <a:p>
          <a:endParaRPr lang="it-IT"/>
        </a:p>
      </dgm:t>
    </dgm:pt>
    <dgm:pt modelId="{FEDC3269-51FD-4DAF-ABBD-6D745F27A33B}" type="pres">
      <dgm:prSet presAssocID="{A28160A1-ADDA-49AE-B3A7-A626A8C0DEE4}" presName="connectorText" presStyleLbl="sibTrans1D1" presStyleIdx="1" presStyleCnt="5"/>
      <dgm:spPr/>
      <dgm:t>
        <a:bodyPr/>
        <a:lstStyle/>
        <a:p>
          <a:endParaRPr lang="it-IT"/>
        </a:p>
      </dgm:t>
    </dgm:pt>
    <dgm:pt modelId="{3C34001D-C34E-4116-8722-AB9B05DF2F8D}" type="pres">
      <dgm:prSet presAssocID="{3FFD432D-B544-472F-AA34-ADB1E51A087C}" presName="node" presStyleLbl="node1" presStyleIdx="2" presStyleCnt="6">
        <dgm:presLayoutVars>
          <dgm:bulletEnabled val="1"/>
        </dgm:presLayoutVars>
      </dgm:prSet>
      <dgm:spPr/>
      <dgm:t>
        <a:bodyPr/>
        <a:lstStyle/>
        <a:p>
          <a:endParaRPr lang="it-IT"/>
        </a:p>
      </dgm:t>
    </dgm:pt>
    <dgm:pt modelId="{CC1F0951-4221-4A51-800F-E1998B93ADD2}" type="pres">
      <dgm:prSet presAssocID="{C13C24A4-94FE-481F-A146-81775B56E16A}" presName="sibTrans" presStyleLbl="sibTrans1D1" presStyleIdx="2" presStyleCnt="5"/>
      <dgm:spPr/>
      <dgm:t>
        <a:bodyPr/>
        <a:lstStyle/>
        <a:p>
          <a:endParaRPr lang="it-IT"/>
        </a:p>
      </dgm:t>
    </dgm:pt>
    <dgm:pt modelId="{455F87EE-0028-44A0-9974-605A8841456D}" type="pres">
      <dgm:prSet presAssocID="{C13C24A4-94FE-481F-A146-81775B56E16A}" presName="connectorText" presStyleLbl="sibTrans1D1" presStyleIdx="2" presStyleCnt="5"/>
      <dgm:spPr/>
      <dgm:t>
        <a:bodyPr/>
        <a:lstStyle/>
        <a:p>
          <a:endParaRPr lang="it-IT"/>
        </a:p>
      </dgm:t>
    </dgm:pt>
    <dgm:pt modelId="{61C3899D-489C-4DFB-8007-242A2B648155}" type="pres">
      <dgm:prSet presAssocID="{C1A7515D-8FBF-42E8-99E4-8E9208F88464}" presName="node" presStyleLbl="node1" presStyleIdx="3" presStyleCnt="6">
        <dgm:presLayoutVars>
          <dgm:bulletEnabled val="1"/>
        </dgm:presLayoutVars>
      </dgm:prSet>
      <dgm:spPr/>
      <dgm:t>
        <a:bodyPr/>
        <a:lstStyle/>
        <a:p>
          <a:endParaRPr lang="it-IT"/>
        </a:p>
      </dgm:t>
    </dgm:pt>
    <dgm:pt modelId="{9F050F47-3D21-4964-AFBC-5394FBCD9EB8}" type="pres">
      <dgm:prSet presAssocID="{00BE6E94-F1E1-4B7D-81BA-A322557A239A}" presName="sibTrans" presStyleLbl="sibTrans1D1" presStyleIdx="3" presStyleCnt="5"/>
      <dgm:spPr/>
      <dgm:t>
        <a:bodyPr/>
        <a:lstStyle/>
        <a:p>
          <a:endParaRPr lang="it-IT"/>
        </a:p>
      </dgm:t>
    </dgm:pt>
    <dgm:pt modelId="{CCAD4774-D739-475C-83DC-5088133989B1}" type="pres">
      <dgm:prSet presAssocID="{00BE6E94-F1E1-4B7D-81BA-A322557A239A}" presName="connectorText" presStyleLbl="sibTrans1D1" presStyleIdx="3" presStyleCnt="5"/>
      <dgm:spPr/>
      <dgm:t>
        <a:bodyPr/>
        <a:lstStyle/>
        <a:p>
          <a:endParaRPr lang="it-IT"/>
        </a:p>
      </dgm:t>
    </dgm:pt>
    <dgm:pt modelId="{F6D9173A-2680-49F7-B91F-01895F3944AC}" type="pres">
      <dgm:prSet presAssocID="{DDBA00B4-B682-4E54-B3E1-7A49DF412151}" presName="node" presStyleLbl="node1" presStyleIdx="4" presStyleCnt="6">
        <dgm:presLayoutVars>
          <dgm:bulletEnabled val="1"/>
        </dgm:presLayoutVars>
      </dgm:prSet>
      <dgm:spPr/>
      <dgm:t>
        <a:bodyPr/>
        <a:lstStyle/>
        <a:p>
          <a:endParaRPr lang="it-IT"/>
        </a:p>
      </dgm:t>
    </dgm:pt>
    <dgm:pt modelId="{32910203-C989-477B-95F7-EA315C84C363}" type="pres">
      <dgm:prSet presAssocID="{EF088B9B-DA0A-4C4D-899B-B976EF032275}" presName="sibTrans" presStyleLbl="sibTrans1D1" presStyleIdx="4" presStyleCnt="5"/>
      <dgm:spPr/>
      <dgm:t>
        <a:bodyPr/>
        <a:lstStyle/>
        <a:p>
          <a:endParaRPr lang="it-IT"/>
        </a:p>
      </dgm:t>
    </dgm:pt>
    <dgm:pt modelId="{C81B3DEF-1E4F-4781-93B7-F443B265079E}" type="pres">
      <dgm:prSet presAssocID="{EF088B9B-DA0A-4C4D-899B-B976EF032275}" presName="connectorText" presStyleLbl="sibTrans1D1" presStyleIdx="4" presStyleCnt="5"/>
      <dgm:spPr/>
      <dgm:t>
        <a:bodyPr/>
        <a:lstStyle/>
        <a:p>
          <a:endParaRPr lang="it-IT"/>
        </a:p>
      </dgm:t>
    </dgm:pt>
    <dgm:pt modelId="{331BB250-94E5-44D9-8955-CA0A08E9DFD2}" type="pres">
      <dgm:prSet presAssocID="{0809025F-57BF-47EC-BB9D-296BC63F000B}" presName="node" presStyleLbl="node1" presStyleIdx="5" presStyleCnt="6">
        <dgm:presLayoutVars>
          <dgm:bulletEnabled val="1"/>
        </dgm:presLayoutVars>
      </dgm:prSet>
      <dgm:spPr/>
      <dgm:t>
        <a:bodyPr/>
        <a:lstStyle/>
        <a:p>
          <a:endParaRPr lang="it-IT"/>
        </a:p>
      </dgm:t>
    </dgm:pt>
  </dgm:ptLst>
  <dgm:cxnLst>
    <dgm:cxn modelId="{CF778A50-F196-4C68-9914-D3270D1F68B6}" type="presOf" srcId="{C1A7515D-8FBF-42E8-99E4-8E9208F88464}" destId="{61C3899D-489C-4DFB-8007-242A2B648155}" srcOrd="0" destOrd="0" presId="urn:microsoft.com/office/officeart/2016/7/layout/RepeatingBendingProcessNew"/>
    <dgm:cxn modelId="{218421E8-BD02-4FFE-8EA1-310CFB7C1645}" srcId="{69D6A159-A89D-4B8B-9E9F-46CE313083AA}" destId="{3FFD432D-B544-472F-AA34-ADB1E51A087C}" srcOrd="2" destOrd="0" parTransId="{11A92C6B-E50E-4747-9322-15D430EC273D}" sibTransId="{C13C24A4-94FE-481F-A146-81775B56E16A}"/>
    <dgm:cxn modelId="{0FFE7573-5859-45D0-ACDF-C96A8E25D07A}" type="presOf" srcId="{CC436478-ABE0-4BC2-B07D-D03D1989B016}" destId="{EAAE7F37-C12C-49B0-BC4B-E42B14BDF9EB}" srcOrd="0" destOrd="0" presId="urn:microsoft.com/office/officeart/2016/7/layout/RepeatingBendingProcessNew"/>
    <dgm:cxn modelId="{60D64A9A-C937-48E8-81E4-5C0F5502A75F}" type="presOf" srcId="{CC436478-ABE0-4BC2-B07D-D03D1989B016}" destId="{ED157317-4B99-4F62-8B49-F167E5615706}" srcOrd="1" destOrd="0" presId="urn:microsoft.com/office/officeart/2016/7/layout/RepeatingBendingProcessNew"/>
    <dgm:cxn modelId="{D634B13C-4D0E-49E3-BB58-8E9C68228792}" srcId="{69D6A159-A89D-4B8B-9E9F-46CE313083AA}" destId="{C1A7515D-8FBF-42E8-99E4-8E9208F88464}" srcOrd="3" destOrd="0" parTransId="{3755221B-B69A-470D-8FCB-F39FD6BE83F4}" sibTransId="{00BE6E94-F1E1-4B7D-81BA-A322557A239A}"/>
    <dgm:cxn modelId="{87A4542B-A23D-42FF-A31C-872BD5F8B3F8}" srcId="{69D6A159-A89D-4B8B-9E9F-46CE313083AA}" destId="{DBBE48C6-AEB5-4ED9-992C-7F6E9DF8D15E}" srcOrd="1" destOrd="0" parTransId="{402B380B-4D35-46E0-86A5-B2EAFBD5BD48}" sibTransId="{A28160A1-ADDA-49AE-B3A7-A626A8C0DEE4}"/>
    <dgm:cxn modelId="{72B292F5-F3EA-489E-9E9E-B549E1A372D9}" type="presOf" srcId="{A28160A1-ADDA-49AE-B3A7-A626A8C0DEE4}" destId="{EF1029A5-C686-4F32-A97E-4D3DBC2E0FEC}" srcOrd="0" destOrd="0" presId="urn:microsoft.com/office/officeart/2016/7/layout/RepeatingBendingProcessNew"/>
    <dgm:cxn modelId="{8D5A97B9-1F5F-4C81-A73F-629C80958841}" type="presOf" srcId="{00BE6E94-F1E1-4B7D-81BA-A322557A239A}" destId="{CCAD4774-D739-475C-83DC-5088133989B1}" srcOrd="1" destOrd="0" presId="urn:microsoft.com/office/officeart/2016/7/layout/RepeatingBendingProcessNew"/>
    <dgm:cxn modelId="{419E3665-7B14-4B8F-B14B-5712390DFE95}" type="presOf" srcId="{DDBA00B4-B682-4E54-B3E1-7A49DF412151}" destId="{F6D9173A-2680-49F7-B91F-01895F3944AC}" srcOrd="0" destOrd="0" presId="urn:microsoft.com/office/officeart/2016/7/layout/RepeatingBendingProcessNew"/>
    <dgm:cxn modelId="{BD8207FD-8146-42D3-8479-C33EFF72410D}" type="presOf" srcId="{EF088B9B-DA0A-4C4D-899B-B976EF032275}" destId="{C81B3DEF-1E4F-4781-93B7-F443B265079E}" srcOrd="1" destOrd="0" presId="urn:microsoft.com/office/officeart/2016/7/layout/RepeatingBendingProcessNew"/>
    <dgm:cxn modelId="{670AF028-A481-4021-A1BA-296596BCAE55}" type="presOf" srcId="{DBBE48C6-AEB5-4ED9-992C-7F6E9DF8D15E}" destId="{2F9B4A67-E9E7-4341-9D97-BE21648E0CCB}" srcOrd="0" destOrd="0" presId="urn:microsoft.com/office/officeart/2016/7/layout/RepeatingBendingProcessNew"/>
    <dgm:cxn modelId="{45FA5AE6-AE8C-460D-8953-98FDC340EDB8}" type="presOf" srcId="{A28160A1-ADDA-49AE-B3A7-A626A8C0DEE4}" destId="{FEDC3269-51FD-4DAF-ABBD-6D745F27A33B}" srcOrd="1" destOrd="0" presId="urn:microsoft.com/office/officeart/2016/7/layout/RepeatingBendingProcessNew"/>
    <dgm:cxn modelId="{7524FCF7-0209-4141-A90E-545E53F7D459}" type="presOf" srcId="{C13C24A4-94FE-481F-A146-81775B56E16A}" destId="{455F87EE-0028-44A0-9974-605A8841456D}" srcOrd="1" destOrd="0" presId="urn:microsoft.com/office/officeart/2016/7/layout/RepeatingBendingProcessNew"/>
    <dgm:cxn modelId="{DB05251A-77E0-43DE-90A4-A4BB16B1C710}" srcId="{69D6A159-A89D-4B8B-9E9F-46CE313083AA}" destId="{37D9B80E-B106-4FAE-9EB3-5482E7383ECB}" srcOrd="0" destOrd="0" parTransId="{8DCE1019-C0C6-401C-832A-D772E27C4D6E}" sibTransId="{CC436478-ABE0-4BC2-B07D-D03D1989B016}"/>
    <dgm:cxn modelId="{B55E71FB-F2A0-462E-A1FC-90FC60F8A3A0}" type="presOf" srcId="{00BE6E94-F1E1-4B7D-81BA-A322557A239A}" destId="{9F050F47-3D21-4964-AFBC-5394FBCD9EB8}" srcOrd="0" destOrd="0" presId="urn:microsoft.com/office/officeart/2016/7/layout/RepeatingBendingProcessNew"/>
    <dgm:cxn modelId="{832FE3B6-B900-4B50-88FE-633ABB6CA90E}" type="presOf" srcId="{3FFD432D-B544-472F-AA34-ADB1E51A087C}" destId="{3C34001D-C34E-4116-8722-AB9B05DF2F8D}" srcOrd="0" destOrd="0" presId="urn:microsoft.com/office/officeart/2016/7/layout/RepeatingBendingProcessNew"/>
    <dgm:cxn modelId="{8E926182-57F5-4BB3-9EA8-B9D94F93ECDC}" srcId="{69D6A159-A89D-4B8B-9E9F-46CE313083AA}" destId="{DDBA00B4-B682-4E54-B3E1-7A49DF412151}" srcOrd="4" destOrd="0" parTransId="{B58B753C-9460-44F4-A7EB-95A893116425}" sibTransId="{EF088B9B-DA0A-4C4D-899B-B976EF032275}"/>
    <dgm:cxn modelId="{71734331-4260-4158-B1CC-A1D1793E6A2F}" type="presOf" srcId="{C13C24A4-94FE-481F-A146-81775B56E16A}" destId="{CC1F0951-4221-4A51-800F-E1998B93ADD2}" srcOrd="0" destOrd="0" presId="urn:microsoft.com/office/officeart/2016/7/layout/RepeatingBendingProcessNew"/>
    <dgm:cxn modelId="{72D438FB-543B-4605-B7D3-4BC9225B7D3A}" type="presOf" srcId="{0809025F-57BF-47EC-BB9D-296BC63F000B}" destId="{331BB250-94E5-44D9-8955-CA0A08E9DFD2}" srcOrd="0" destOrd="0" presId="urn:microsoft.com/office/officeart/2016/7/layout/RepeatingBendingProcessNew"/>
    <dgm:cxn modelId="{238B8773-5F8C-4E49-BDA0-5071332782D4}" type="presOf" srcId="{69D6A159-A89D-4B8B-9E9F-46CE313083AA}" destId="{0B321CE0-ACD6-444B-BDC4-3F622D469D01}" srcOrd="0" destOrd="0" presId="urn:microsoft.com/office/officeart/2016/7/layout/RepeatingBendingProcessNew"/>
    <dgm:cxn modelId="{9F42408F-3EFE-4763-8327-77646B1D0643}" type="presOf" srcId="{37D9B80E-B106-4FAE-9EB3-5482E7383ECB}" destId="{479B57F8-5F0B-47E6-9F91-E1878F43FB32}" srcOrd="0" destOrd="0" presId="urn:microsoft.com/office/officeart/2016/7/layout/RepeatingBendingProcessNew"/>
    <dgm:cxn modelId="{CE36E82D-0AC9-4653-95A4-1DB3B3E9BC24}" type="presOf" srcId="{EF088B9B-DA0A-4C4D-899B-B976EF032275}" destId="{32910203-C989-477B-95F7-EA315C84C363}" srcOrd="0" destOrd="0" presId="urn:microsoft.com/office/officeart/2016/7/layout/RepeatingBendingProcessNew"/>
    <dgm:cxn modelId="{E10B745E-B112-4D2B-86AD-6D81764BE9C2}" srcId="{69D6A159-A89D-4B8B-9E9F-46CE313083AA}" destId="{0809025F-57BF-47EC-BB9D-296BC63F000B}" srcOrd="5" destOrd="0" parTransId="{2FA5CEDB-366D-49CA-8688-B4FBEB22AF65}" sibTransId="{B67D5C24-82D3-4C99-8653-814F63713B56}"/>
    <dgm:cxn modelId="{C78582BF-B772-44BC-A665-C7C18AE75B4E}" type="presParOf" srcId="{0B321CE0-ACD6-444B-BDC4-3F622D469D01}" destId="{479B57F8-5F0B-47E6-9F91-E1878F43FB32}" srcOrd="0" destOrd="0" presId="urn:microsoft.com/office/officeart/2016/7/layout/RepeatingBendingProcessNew"/>
    <dgm:cxn modelId="{79921DF1-7F3E-4AC7-8B2B-4F5FFAC5D28A}" type="presParOf" srcId="{0B321CE0-ACD6-444B-BDC4-3F622D469D01}" destId="{EAAE7F37-C12C-49B0-BC4B-E42B14BDF9EB}" srcOrd="1" destOrd="0" presId="urn:microsoft.com/office/officeart/2016/7/layout/RepeatingBendingProcessNew"/>
    <dgm:cxn modelId="{92EEF81C-737B-44B8-9EE6-C595D795AC7A}" type="presParOf" srcId="{EAAE7F37-C12C-49B0-BC4B-E42B14BDF9EB}" destId="{ED157317-4B99-4F62-8B49-F167E5615706}" srcOrd="0" destOrd="0" presId="urn:microsoft.com/office/officeart/2016/7/layout/RepeatingBendingProcessNew"/>
    <dgm:cxn modelId="{5D0FAA17-E1B0-4146-904B-90DC5814D2F8}" type="presParOf" srcId="{0B321CE0-ACD6-444B-BDC4-3F622D469D01}" destId="{2F9B4A67-E9E7-4341-9D97-BE21648E0CCB}" srcOrd="2" destOrd="0" presId="urn:microsoft.com/office/officeart/2016/7/layout/RepeatingBendingProcessNew"/>
    <dgm:cxn modelId="{02CE746F-D52B-4F1A-A1FB-440E668C3801}" type="presParOf" srcId="{0B321CE0-ACD6-444B-BDC4-3F622D469D01}" destId="{EF1029A5-C686-4F32-A97E-4D3DBC2E0FEC}" srcOrd="3" destOrd="0" presId="urn:microsoft.com/office/officeart/2016/7/layout/RepeatingBendingProcessNew"/>
    <dgm:cxn modelId="{D1CABF18-8A11-43A1-9852-9B8E8BAE4B55}" type="presParOf" srcId="{EF1029A5-C686-4F32-A97E-4D3DBC2E0FEC}" destId="{FEDC3269-51FD-4DAF-ABBD-6D745F27A33B}" srcOrd="0" destOrd="0" presId="urn:microsoft.com/office/officeart/2016/7/layout/RepeatingBendingProcessNew"/>
    <dgm:cxn modelId="{1291DB02-1F8E-4DE4-BF8B-759CC75A4651}" type="presParOf" srcId="{0B321CE0-ACD6-444B-BDC4-3F622D469D01}" destId="{3C34001D-C34E-4116-8722-AB9B05DF2F8D}" srcOrd="4" destOrd="0" presId="urn:microsoft.com/office/officeart/2016/7/layout/RepeatingBendingProcessNew"/>
    <dgm:cxn modelId="{3CBAB5CC-A976-4202-B593-5ED9471DD6AC}" type="presParOf" srcId="{0B321CE0-ACD6-444B-BDC4-3F622D469D01}" destId="{CC1F0951-4221-4A51-800F-E1998B93ADD2}" srcOrd="5" destOrd="0" presId="urn:microsoft.com/office/officeart/2016/7/layout/RepeatingBendingProcessNew"/>
    <dgm:cxn modelId="{AF9CF378-0E2B-4DC0-B9A9-C520C623B9DB}" type="presParOf" srcId="{CC1F0951-4221-4A51-800F-E1998B93ADD2}" destId="{455F87EE-0028-44A0-9974-605A8841456D}" srcOrd="0" destOrd="0" presId="urn:microsoft.com/office/officeart/2016/7/layout/RepeatingBendingProcessNew"/>
    <dgm:cxn modelId="{6B1D6439-DB81-4547-8210-2EBB7489FFEC}" type="presParOf" srcId="{0B321CE0-ACD6-444B-BDC4-3F622D469D01}" destId="{61C3899D-489C-4DFB-8007-242A2B648155}" srcOrd="6" destOrd="0" presId="urn:microsoft.com/office/officeart/2016/7/layout/RepeatingBendingProcessNew"/>
    <dgm:cxn modelId="{99F78F68-88AB-4039-8291-D9A85A42B1ED}" type="presParOf" srcId="{0B321CE0-ACD6-444B-BDC4-3F622D469D01}" destId="{9F050F47-3D21-4964-AFBC-5394FBCD9EB8}" srcOrd="7" destOrd="0" presId="urn:microsoft.com/office/officeart/2016/7/layout/RepeatingBendingProcessNew"/>
    <dgm:cxn modelId="{05A1ADC0-DCAE-49EB-A076-95FCFAFA23B0}" type="presParOf" srcId="{9F050F47-3D21-4964-AFBC-5394FBCD9EB8}" destId="{CCAD4774-D739-475C-83DC-5088133989B1}" srcOrd="0" destOrd="0" presId="urn:microsoft.com/office/officeart/2016/7/layout/RepeatingBendingProcessNew"/>
    <dgm:cxn modelId="{DC413DF2-1808-4ADF-973D-DC3E64D2D6C2}" type="presParOf" srcId="{0B321CE0-ACD6-444B-BDC4-3F622D469D01}" destId="{F6D9173A-2680-49F7-B91F-01895F3944AC}" srcOrd="8" destOrd="0" presId="urn:microsoft.com/office/officeart/2016/7/layout/RepeatingBendingProcessNew"/>
    <dgm:cxn modelId="{AE545191-91BA-46D8-9AF2-9526CA3230F7}" type="presParOf" srcId="{0B321CE0-ACD6-444B-BDC4-3F622D469D01}" destId="{32910203-C989-477B-95F7-EA315C84C363}" srcOrd="9" destOrd="0" presId="urn:microsoft.com/office/officeart/2016/7/layout/RepeatingBendingProcessNew"/>
    <dgm:cxn modelId="{56BC93AC-F12E-4B72-9DD0-E82F761ECC1B}" type="presParOf" srcId="{32910203-C989-477B-95F7-EA315C84C363}" destId="{C81B3DEF-1E4F-4781-93B7-F443B265079E}" srcOrd="0" destOrd="0" presId="urn:microsoft.com/office/officeart/2016/7/layout/RepeatingBendingProcessNew"/>
    <dgm:cxn modelId="{D015FC14-E89F-4FB2-BC0A-DF65424F243C}" type="presParOf" srcId="{0B321CE0-ACD6-444B-BDC4-3F622D469D01}" destId="{331BB250-94E5-44D9-8955-CA0A08E9DFD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B9154-539F-4A4E-B5FB-E1D280A3C1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8BDB17-3406-44B6-9EF8-8E240C426CD8}">
      <dgm:prSet custT="1"/>
      <dgm:spPr>
        <a:solidFill>
          <a:schemeClr val="tx2">
            <a:lumMod val="20000"/>
            <a:lumOff val="80000"/>
          </a:schemeClr>
        </a:solidFill>
      </dgm:spPr>
      <dgm:t>
        <a:bodyPr/>
        <a:lstStyle/>
        <a:p>
          <a:r>
            <a:rPr lang="it-IT" sz="2000" dirty="0">
              <a:solidFill>
                <a:srgbClr val="004680"/>
              </a:solidFill>
            </a:rPr>
            <a:t>Alcune culture sembrano gestire bene la morte, ossia la morte non viene temuta ad un alto livello. </a:t>
          </a:r>
        </a:p>
        <a:p>
          <a:r>
            <a:rPr lang="it-IT" sz="2000" dirty="0">
              <a:solidFill>
                <a:srgbClr val="004680"/>
              </a:solidFill>
            </a:rPr>
            <a:t>Tali culture possono essere definite “</a:t>
          </a:r>
          <a:r>
            <a:rPr lang="it-IT" sz="2000" b="1" dirty="0">
              <a:solidFill>
                <a:srgbClr val="004680"/>
              </a:solidFill>
            </a:rPr>
            <a:t>culture che affermano la morte</a:t>
          </a:r>
          <a:r>
            <a:rPr lang="it-IT" sz="2000" dirty="0">
              <a:solidFill>
                <a:srgbClr val="004680"/>
              </a:solidFill>
            </a:rPr>
            <a:t>”. </a:t>
          </a:r>
          <a:endParaRPr lang="en-US" sz="2700" dirty="0">
            <a:solidFill>
              <a:schemeClr val="tx1"/>
            </a:solidFill>
          </a:endParaRPr>
        </a:p>
      </dgm:t>
    </dgm:pt>
    <dgm:pt modelId="{A940AA52-95B7-4455-A933-586DE2358BF7}" type="parTrans" cxnId="{076C4CD1-B9FF-44A5-A8CC-F2AD86410AB1}">
      <dgm:prSet/>
      <dgm:spPr/>
      <dgm:t>
        <a:bodyPr/>
        <a:lstStyle/>
        <a:p>
          <a:endParaRPr lang="en-US"/>
        </a:p>
      </dgm:t>
    </dgm:pt>
    <dgm:pt modelId="{3D7CBAF9-B4D6-47CE-9D59-F18C2690ADD9}" type="sibTrans" cxnId="{076C4CD1-B9FF-44A5-A8CC-F2AD86410AB1}">
      <dgm:prSet/>
      <dgm:spPr/>
      <dgm:t>
        <a:bodyPr/>
        <a:lstStyle/>
        <a:p>
          <a:endParaRPr lang="en-US"/>
        </a:p>
      </dgm:t>
    </dgm:pt>
    <dgm:pt modelId="{3F7A57E4-599D-4E86-BB46-E12E6A47F38C}">
      <dgm:prSet custT="1"/>
      <dgm:spPr>
        <a:solidFill>
          <a:schemeClr val="tx2">
            <a:lumMod val="40000"/>
            <a:lumOff val="60000"/>
          </a:schemeClr>
        </a:solidFill>
      </dgm:spPr>
      <dgm:t>
        <a:bodyPr/>
        <a:lstStyle/>
        <a:p>
          <a:r>
            <a:rPr lang="it-IT" sz="2000" dirty="0">
              <a:solidFill>
                <a:srgbClr val="004680"/>
              </a:solidFill>
            </a:rPr>
            <a:t>In altre culture, invece, l'avversione alla morte è così forte che potrebbero essere chiamate "</a:t>
          </a:r>
          <a:r>
            <a:rPr lang="it-IT" sz="2000" b="1" dirty="0">
              <a:solidFill>
                <a:srgbClr val="004680"/>
              </a:solidFill>
            </a:rPr>
            <a:t>culture che negano o sfidano la morte</a:t>
          </a:r>
          <a:r>
            <a:rPr lang="it-IT" sz="2000" dirty="0">
              <a:solidFill>
                <a:srgbClr val="004680"/>
              </a:solidFill>
            </a:rPr>
            <a:t>". </a:t>
          </a:r>
          <a:endParaRPr lang="en-US" sz="2000" dirty="0">
            <a:solidFill>
              <a:srgbClr val="004680"/>
            </a:solidFill>
          </a:endParaRPr>
        </a:p>
      </dgm:t>
    </dgm:pt>
    <dgm:pt modelId="{5D6826C3-F9FA-48C4-9CC9-58FF3463EDD5}" type="parTrans" cxnId="{F1ABC405-C187-46C5-9A4A-8134BD47BB40}">
      <dgm:prSet/>
      <dgm:spPr/>
      <dgm:t>
        <a:bodyPr/>
        <a:lstStyle/>
        <a:p>
          <a:endParaRPr lang="en-US"/>
        </a:p>
      </dgm:t>
    </dgm:pt>
    <dgm:pt modelId="{8E1948D2-21ED-46A2-AB48-4DA92C5A789E}" type="sibTrans" cxnId="{F1ABC405-C187-46C5-9A4A-8134BD47BB40}">
      <dgm:prSet/>
      <dgm:spPr/>
      <dgm:t>
        <a:bodyPr/>
        <a:lstStyle/>
        <a:p>
          <a:endParaRPr lang="en-US"/>
        </a:p>
      </dgm:t>
    </dgm:pt>
    <dgm:pt modelId="{3F7CC282-4F96-4695-B3BB-4EB7687E83AA}" type="pres">
      <dgm:prSet presAssocID="{29AB9154-539F-4A4E-B5FB-E1D280A3C191}" presName="linear" presStyleCnt="0">
        <dgm:presLayoutVars>
          <dgm:animLvl val="lvl"/>
          <dgm:resizeHandles val="exact"/>
        </dgm:presLayoutVars>
      </dgm:prSet>
      <dgm:spPr/>
      <dgm:t>
        <a:bodyPr/>
        <a:lstStyle/>
        <a:p>
          <a:endParaRPr lang="it-IT"/>
        </a:p>
      </dgm:t>
    </dgm:pt>
    <dgm:pt modelId="{18D0254B-09B5-496E-AD5F-35EA4DF731F2}" type="pres">
      <dgm:prSet presAssocID="{6B8BDB17-3406-44B6-9EF8-8E240C426CD8}" presName="parentText" presStyleLbl="node1" presStyleIdx="0" presStyleCnt="2">
        <dgm:presLayoutVars>
          <dgm:chMax val="0"/>
          <dgm:bulletEnabled val="1"/>
        </dgm:presLayoutVars>
      </dgm:prSet>
      <dgm:spPr/>
      <dgm:t>
        <a:bodyPr/>
        <a:lstStyle/>
        <a:p>
          <a:endParaRPr lang="it-IT"/>
        </a:p>
      </dgm:t>
    </dgm:pt>
    <dgm:pt modelId="{D22BF9C0-0331-49E7-B264-35A53CE6F218}" type="pres">
      <dgm:prSet presAssocID="{3D7CBAF9-B4D6-47CE-9D59-F18C2690ADD9}" presName="spacer" presStyleCnt="0"/>
      <dgm:spPr/>
    </dgm:pt>
    <dgm:pt modelId="{AE667154-F3BB-45F5-9EFC-4453212BD684}" type="pres">
      <dgm:prSet presAssocID="{3F7A57E4-599D-4E86-BB46-E12E6A47F38C}" presName="parentText" presStyleLbl="node1" presStyleIdx="1" presStyleCnt="2" custLinFactNeighborY="28537">
        <dgm:presLayoutVars>
          <dgm:chMax val="0"/>
          <dgm:bulletEnabled val="1"/>
        </dgm:presLayoutVars>
      </dgm:prSet>
      <dgm:spPr/>
      <dgm:t>
        <a:bodyPr/>
        <a:lstStyle/>
        <a:p>
          <a:endParaRPr lang="it-IT"/>
        </a:p>
      </dgm:t>
    </dgm:pt>
  </dgm:ptLst>
  <dgm:cxnLst>
    <dgm:cxn modelId="{F1ABC405-C187-46C5-9A4A-8134BD47BB40}" srcId="{29AB9154-539F-4A4E-B5FB-E1D280A3C191}" destId="{3F7A57E4-599D-4E86-BB46-E12E6A47F38C}" srcOrd="1" destOrd="0" parTransId="{5D6826C3-F9FA-48C4-9CC9-58FF3463EDD5}" sibTransId="{8E1948D2-21ED-46A2-AB48-4DA92C5A789E}"/>
    <dgm:cxn modelId="{076C4CD1-B9FF-44A5-A8CC-F2AD86410AB1}" srcId="{29AB9154-539F-4A4E-B5FB-E1D280A3C191}" destId="{6B8BDB17-3406-44B6-9EF8-8E240C426CD8}" srcOrd="0" destOrd="0" parTransId="{A940AA52-95B7-4455-A933-586DE2358BF7}" sibTransId="{3D7CBAF9-B4D6-47CE-9D59-F18C2690ADD9}"/>
    <dgm:cxn modelId="{3453D64D-D944-4C44-82BD-5F138B3FA9A0}" type="presOf" srcId="{6B8BDB17-3406-44B6-9EF8-8E240C426CD8}" destId="{18D0254B-09B5-496E-AD5F-35EA4DF731F2}" srcOrd="0" destOrd="0" presId="urn:microsoft.com/office/officeart/2005/8/layout/vList2"/>
    <dgm:cxn modelId="{8DB750DC-C086-48BB-ABB4-2CCDAAD16488}" type="presOf" srcId="{3F7A57E4-599D-4E86-BB46-E12E6A47F38C}" destId="{AE667154-F3BB-45F5-9EFC-4453212BD684}" srcOrd="0" destOrd="0" presId="urn:microsoft.com/office/officeart/2005/8/layout/vList2"/>
    <dgm:cxn modelId="{C7609418-1969-4DB8-BC5B-82D43AFC8816}" type="presOf" srcId="{29AB9154-539F-4A4E-B5FB-E1D280A3C191}" destId="{3F7CC282-4F96-4695-B3BB-4EB7687E83AA}" srcOrd="0" destOrd="0" presId="urn:microsoft.com/office/officeart/2005/8/layout/vList2"/>
    <dgm:cxn modelId="{924EAE47-7DCA-43D9-A5F8-A43184326A1B}" type="presParOf" srcId="{3F7CC282-4F96-4695-B3BB-4EB7687E83AA}" destId="{18D0254B-09B5-496E-AD5F-35EA4DF731F2}" srcOrd="0" destOrd="0" presId="urn:microsoft.com/office/officeart/2005/8/layout/vList2"/>
    <dgm:cxn modelId="{4B61EDAA-1404-4DFE-9139-0BFECCE22775}" type="presParOf" srcId="{3F7CC282-4F96-4695-B3BB-4EB7687E83AA}" destId="{D22BF9C0-0331-49E7-B264-35A53CE6F218}" srcOrd="1" destOrd="0" presId="urn:microsoft.com/office/officeart/2005/8/layout/vList2"/>
    <dgm:cxn modelId="{218FCA92-30D6-4D7F-A6EB-D10B262DE64C}" type="presParOf" srcId="{3F7CC282-4F96-4695-B3BB-4EB7687E83AA}" destId="{AE667154-F3BB-45F5-9EFC-4453212BD6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1/22/2022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1/22/2022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INVECCHIARE, MORIRE E MORTE</a:t>
            </a:r>
            <a:endParaRPr lang="en-GB" dirty="0"/>
          </a:p>
        </p:txBody>
      </p:sp>
      <p:sp>
        <p:nvSpPr>
          <p:cNvPr id="3" name="Subtitle 2"/>
          <p:cNvSpPr>
            <a:spLocks noGrp="1"/>
          </p:cNvSpPr>
          <p:nvPr>
            <p:ph type="subTitle" idx="1"/>
          </p:nvPr>
        </p:nvSpPr>
        <p:spPr/>
        <p:txBody>
          <a:bodyPr>
            <a:normAutofit/>
          </a:bodyPr>
          <a:lstStyle/>
          <a:p>
            <a:r>
              <a:rPr lang="en-GB" sz="5400" b="1" dirty="0"/>
              <a:t>Modulo 4</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55234D-81FE-4A76-A366-6F6A55A20E49}"/>
              </a:ext>
            </a:extLst>
          </p:cNvPr>
          <p:cNvSpPr>
            <a:spLocks noGrp="1"/>
          </p:cNvSpPr>
          <p:nvPr>
            <p:ph type="title"/>
          </p:nvPr>
        </p:nvSpPr>
        <p:spPr>
          <a:xfrm>
            <a:off x="1371243" y="685800"/>
            <a:ext cx="9598700" cy="870992"/>
          </a:xfrm>
        </p:spPr>
        <p:txBody>
          <a:bodyPr/>
          <a:lstStyle/>
          <a:p>
            <a:r>
              <a:rPr lang="it-IT" dirty="0"/>
              <a:t>Tutti siamo nati e tutti moriremo</a:t>
            </a:r>
            <a:endParaRPr lang="en-GB" dirty="0"/>
          </a:p>
        </p:txBody>
      </p:sp>
      <p:sp>
        <p:nvSpPr>
          <p:cNvPr id="4" name="Content Placeholder 3">
            <a:extLst>
              <a:ext uri="{FF2B5EF4-FFF2-40B4-BE49-F238E27FC236}">
                <a16:creationId xmlns:a16="http://schemas.microsoft.com/office/drawing/2014/main" xmlns="" id="{11C0C8DA-7B02-4CF1-A59F-56CCB4A1E522}"/>
              </a:ext>
            </a:extLst>
          </p:cNvPr>
          <p:cNvSpPr>
            <a:spLocks noGrp="1"/>
          </p:cNvSpPr>
          <p:nvPr>
            <p:ph idx="1"/>
          </p:nvPr>
        </p:nvSpPr>
        <p:spPr>
          <a:xfrm>
            <a:off x="1371243" y="1916832"/>
            <a:ext cx="9598700" cy="3950568"/>
          </a:xfrm>
        </p:spPr>
        <p:txBody>
          <a:bodyPr vert="horz" lIns="91440" tIns="45720" rIns="91440" bIns="45720" rtlCol="0" anchor="t">
            <a:normAutofit/>
          </a:bodyPr>
          <a:lstStyle/>
          <a:p>
            <a:pPr marL="0" indent="0">
              <a:buNone/>
            </a:pPr>
            <a:r>
              <a:rPr lang="it-IT" i="1" dirty="0"/>
              <a:t>Tutti nasciamo e tutti moriremo. Tuttavia le culture differiscono nelle loro credenze sul processo della morte e su ciò che accade quando la morte si verifica.</a:t>
            </a:r>
          </a:p>
          <a:p>
            <a:pPr marL="0" indent="0">
              <a:buNone/>
            </a:pPr>
            <a:r>
              <a:rPr lang="it-IT" i="1" dirty="0"/>
              <a:t>Alcune tradizioni religiose e culturali, come l'Induismo, prevedono un modello ciclico di vita e di morte in cui si pensa che una persona muoia e rinasca con una nuova identità, il che può avvenire più volte. </a:t>
            </a:r>
          </a:p>
          <a:p>
            <a:pPr marL="0" indent="0">
              <a:buNone/>
            </a:pPr>
            <a:r>
              <a:rPr lang="it-IT" i="1" dirty="0"/>
              <a:t>I cristiani credono che la morte avvenga solo una volta, che le persone si liberino della loro forma corporea che continua in spirito, e i credenti saranno poi accolti in paradiso. </a:t>
            </a:r>
          </a:p>
          <a:p>
            <a:pPr marL="0" indent="0">
              <a:buNone/>
            </a:pPr>
            <a:r>
              <a:rPr lang="it-IT" i="1" dirty="0"/>
              <a:t>In alcune culture si crede che i vivi e i morti coesistano e che i morti possano influenzare il benessere dei vivi. </a:t>
            </a:r>
          </a:p>
          <a:p>
            <a:pPr marL="0" indent="0">
              <a:buNone/>
            </a:pPr>
            <a:r>
              <a:rPr lang="it-IT" i="1" dirty="0"/>
              <a:t>In alcune culture gli antenati sono venerati e devono essere accuditi per assicurarsi che abbiano tutto ciò di cui hanno bisogno nell'aldilà.</a:t>
            </a:r>
            <a:endParaRPr lang="en-GB" i="1" dirty="0"/>
          </a:p>
        </p:txBody>
      </p:sp>
      <p:sp>
        <p:nvSpPr>
          <p:cNvPr id="2" name="Slide Number Placeholder 1"/>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2B824-2DA8-452F-A8BA-A9D5654D3967}"/>
              </a:ext>
            </a:extLst>
          </p:cNvPr>
          <p:cNvSpPr>
            <a:spLocks noGrp="1"/>
          </p:cNvSpPr>
          <p:nvPr>
            <p:ph type="title"/>
          </p:nvPr>
        </p:nvSpPr>
        <p:spPr>
          <a:xfrm>
            <a:off x="1371243" y="685800"/>
            <a:ext cx="9598700" cy="1159024"/>
          </a:xfrm>
        </p:spPr>
        <p:txBody>
          <a:bodyPr>
            <a:normAutofit/>
          </a:bodyPr>
          <a:lstStyle/>
          <a:p>
            <a:r>
              <a:rPr lang="it-IT" dirty="0">
                <a:solidFill>
                  <a:srgbClr val="004680"/>
                </a:solidFill>
                <a:latin typeface="Calibri"/>
              </a:rPr>
              <a:t>D</a:t>
            </a:r>
            <a:r>
              <a:rPr kumimoji="0" lang="it-IT" sz="4399" b="0" i="0" u="none" strike="noStrike" kern="1200" cap="none" spc="0" normalizeH="0" baseline="0" noProof="0" dirty="0" err="1">
                <a:ln>
                  <a:noFill/>
                </a:ln>
                <a:solidFill>
                  <a:srgbClr val="004680"/>
                </a:solidFill>
                <a:effectLst/>
                <a:uLnTx/>
                <a:uFillTx/>
                <a:latin typeface="Calibri"/>
                <a:ea typeface="+mj-ea"/>
                <a:cs typeface="+mj-cs"/>
              </a:rPr>
              <a:t>iverse</a:t>
            </a:r>
            <a:r>
              <a:rPr kumimoji="0" lang="it-IT" sz="4399" b="0" i="0" u="none" strike="noStrike" kern="1200" cap="none" spc="0" normalizeH="0" baseline="0" noProof="0" dirty="0">
                <a:ln>
                  <a:noFill/>
                </a:ln>
                <a:solidFill>
                  <a:srgbClr val="004680"/>
                </a:solidFill>
                <a:effectLst/>
                <a:uLnTx/>
                <a:uFillTx/>
                <a:latin typeface="Calibri"/>
                <a:ea typeface="+mj-ea"/>
                <a:cs typeface="+mj-cs"/>
              </a:rPr>
              <a:t> nozioni della morte e dell'aldilà</a:t>
            </a:r>
            <a:endParaRPr lang="en-GB" dirty="0"/>
          </a:p>
        </p:txBody>
      </p:sp>
      <p:sp>
        <p:nvSpPr>
          <p:cNvPr id="3" name="Content Placeholder 2">
            <a:extLst>
              <a:ext uri="{FF2B5EF4-FFF2-40B4-BE49-F238E27FC236}">
                <a16:creationId xmlns:a16="http://schemas.microsoft.com/office/drawing/2014/main" xmlns="" id="{DFC174FA-09AE-46C1-A4E0-130D2B4EFCB5}"/>
              </a:ext>
            </a:extLst>
          </p:cNvPr>
          <p:cNvSpPr>
            <a:spLocks noGrp="1"/>
          </p:cNvSpPr>
          <p:nvPr>
            <p:ph idx="1"/>
          </p:nvPr>
        </p:nvSpPr>
        <p:spPr/>
        <p:txBody>
          <a:bodyPr>
            <a:normAutofit/>
          </a:bodyPr>
          <a:lstStyle/>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it-IT" sz="2200" b="0" i="0" u="none" strike="noStrike" kern="1200" cap="none" spc="0" normalizeH="0" baseline="0" noProof="0" dirty="0">
                <a:ln>
                  <a:noFill/>
                </a:ln>
                <a:solidFill>
                  <a:srgbClr val="004680"/>
                </a:solidFill>
                <a:effectLst/>
                <a:uLnTx/>
                <a:uFillTx/>
                <a:latin typeface="Calibri"/>
                <a:ea typeface="+mn-ea"/>
                <a:cs typeface="+mn-cs"/>
              </a:rPr>
              <a:t>L'aldilà viene percepito in modo molto diverso , ad esempio:</a:t>
            </a:r>
          </a:p>
          <a:p>
            <a:r>
              <a:rPr kumimoji="0" lang="it-IT" sz="2200" b="0" i="0" u="none" strike="noStrike" kern="1200" cap="none" spc="0" normalizeH="0" baseline="0" noProof="0" dirty="0">
                <a:ln>
                  <a:noFill/>
                </a:ln>
                <a:solidFill>
                  <a:srgbClr val="004680"/>
                </a:solidFill>
                <a:effectLst/>
                <a:uLnTx/>
                <a:uFillTx/>
                <a:latin typeface="Calibri"/>
                <a:ea typeface="+mn-ea"/>
                <a:cs typeface="+mn-cs"/>
              </a:rPr>
              <a:t>Un luogo insignificante e desolato (come l'Ade, il regno dei morti nella cultura greca antica)</a:t>
            </a:r>
          </a:p>
          <a:p>
            <a:r>
              <a:rPr kumimoji="0" lang="it-IT" sz="2200" b="0" i="0" u="none" strike="noStrike" kern="1200" cap="none" spc="0" normalizeH="0" baseline="0" noProof="0" dirty="0">
                <a:ln>
                  <a:noFill/>
                </a:ln>
                <a:solidFill>
                  <a:srgbClr val="004680"/>
                </a:solidFill>
                <a:effectLst/>
                <a:uLnTx/>
                <a:uFillTx/>
                <a:latin typeface="Calibri"/>
                <a:ea typeface="+mn-ea"/>
                <a:cs typeface="+mn-cs"/>
              </a:rPr>
              <a:t>Un luogo felice (come nella concezione islamica e cristiana del Paradiso)</a:t>
            </a:r>
          </a:p>
          <a:p>
            <a:r>
              <a:rPr kumimoji="0" lang="it-IT" sz="2200" b="0" i="0" u="none" strike="noStrike" kern="1200" cap="none" spc="0" normalizeH="0" baseline="0" noProof="0" dirty="0">
                <a:ln>
                  <a:noFill/>
                </a:ln>
                <a:solidFill>
                  <a:srgbClr val="004680"/>
                </a:solidFill>
                <a:effectLst/>
                <a:uLnTx/>
                <a:uFillTx/>
                <a:latin typeface="Calibri"/>
                <a:ea typeface="+mn-ea"/>
                <a:cs typeface="+mn-cs"/>
              </a:rPr>
              <a:t>Un passaggio immediato a una nuova vita, che conduce a forme di esistenza completamente nuove (come nell'induismo)</a:t>
            </a:r>
            <a:endParaRPr lang="en-GB" sz="2200" dirty="0"/>
          </a:p>
        </p:txBody>
      </p:sp>
      <p:sp>
        <p:nvSpPr>
          <p:cNvPr id="4" name="Slide Number Placeholder 3">
            <a:extLst>
              <a:ext uri="{FF2B5EF4-FFF2-40B4-BE49-F238E27FC236}">
                <a16:creationId xmlns:a16="http://schemas.microsoft.com/office/drawing/2014/main" xmlns="" id="{4E46CF67-4346-4602-9719-115B37639769}"/>
              </a:ext>
            </a:extLst>
          </p:cNvPr>
          <p:cNvSpPr>
            <a:spLocks noGrp="1"/>
          </p:cNvSpPr>
          <p:nvPr>
            <p:ph type="sldNum" sz="quarter" idx="12"/>
          </p:nvPr>
        </p:nvSpPr>
        <p:spPr/>
        <p:txBody>
          <a:bodyPr/>
          <a:lstStyle/>
          <a:p>
            <a:fld id="{C014DD1E-5D91-48A3-AD6D-45FBA980D106}" type="slidenum">
              <a:rPr lang="en-GB" smtClean="0"/>
              <a:t>11</a:t>
            </a:fld>
            <a:endParaRPr lang="en-GB"/>
          </a:p>
        </p:txBody>
      </p:sp>
    </p:spTree>
    <p:extLst>
      <p:ext uri="{BB962C8B-B14F-4D97-AF65-F5344CB8AC3E}">
        <p14:creationId xmlns:p14="http://schemas.microsoft.com/office/powerpoint/2010/main" val="17641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1F1A4-2B5B-462F-B1B4-E58B6E6DC7F5}"/>
              </a:ext>
            </a:extLst>
          </p:cNvPr>
          <p:cNvSpPr>
            <a:spLocks noGrp="1"/>
          </p:cNvSpPr>
          <p:nvPr>
            <p:ph type="title"/>
          </p:nvPr>
        </p:nvSpPr>
        <p:spPr/>
        <p:txBody>
          <a:bodyPr/>
          <a:lstStyle/>
          <a:p>
            <a:r>
              <a:rPr lang="en-GB" dirty="0"/>
              <a:t>Una </a:t>
            </a:r>
            <a:r>
              <a:rPr lang="en-GB" dirty="0" err="1"/>
              <a:t>buona</a:t>
            </a:r>
            <a:r>
              <a:rPr lang="en-GB" dirty="0"/>
              <a:t> </a:t>
            </a:r>
            <a:r>
              <a:rPr lang="en-GB" dirty="0" err="1"/>
              <a:t>morte</a:t>
            </a:r>
            <a:endParaRPr lang="en-GB" dirty="0"/>
          </a:p>
        </p:txBody>
      </p:sp>
      <p:sp>
        <p:nvSpPr>
          <p:cNvPr id="3" name="Content Placeholder 2">
            <a:extLst>
              <a:ext uri="{FF2B5EF4-FFF2-40B4-BE49-F238E27FC236}">
                <a16:creationId xmlns:a16="http://schemas.microsoft.com/office/drawing/2014/main" xmlns="" id="{8ED81EB2-7A0E-41CD-A843-F712F119EEA9}"/>
              </a:ext>
            </a:extLst>
          </p:cNvPr>
          <p:cNvSpPr>
            <a:spLocks noGrp="1"/>
          </p:cNvSpPr>
          <p:nvPr>
            <p:ph idx="1"/>
          </p:nvPr>
        </p:nvSpPr>
        <p:spPr>
          <a:xfrm>
            <a:off x="1371243" y="2154188"/>
            <a:ext cx="9598700" cy="3194640"/>
          </a:xfrm>
        </p:spPr>
        <p:txBody>
          <a:bodyPr vert="horz" lIns="91440" tIns="45720" rIns="91440" bIns="45720" rtlCol="0" anchor="t">
            <a:normAutofit/>
          </a:bodyPr>
          <a:lstStyle/>
          <a:p>
            <a:pPr marL="0" indent="0">
              <a:buNone/>
            </a:pPr>
            <a:r>
              <a:rPr lang="it-IT" sz="2200" dirty="0">
                <a:solidFill>
                  <a:srgbClr val="002060"/>
                </a:solidFill>
              </a:rPr>
              <a:t>Nessuno vuole morire, ma per quando accadrà tutti vorremmo una buona morte.</a:t>
            </a:r>
          </a:p>
          <a:p>
            <a:pPr marL="0" indent="0">
              <a:buNone/>
            </a:pPr>
            <a:r>
              <a:rPr lang="it-IT" sz="2200" dirty="0">
                <a:solidFill>
                  <a:srgbClr val="002060"/>
                </a:solidFill>
              </a:rPr>
              <a:t>a) Cosa considerereste una "buona morte" per voi stessi o per un membro della vostra famiglia? </a:t>
            </a:r>
          </a:p>
          <a:p>
            <a:pPr marL="0" indent="0">
              <a:buNone/>
            </a:pPr>
            <a:r>
              <a:rPr lang="it-IT" sz="2200" dirty="0">
                <a:solidFill>
                  <a:srgbClr val="002060"/>
                </a:solidFill>
              </a:rPr>
              <a:t>b) Pensate che le vostre opinioni rispecchino quelle della vostra famiglia, dei vostri coetanei e dei vostri colleghi di lavoro? </a:t>
            </a:r>
          </a:p>
          <a:p>
            <a:pPr marL="0" indent="0">
              <a:buNone/>
            </a:pPr>
            <a:r>
              <a:rPr lang="it-IT" sz="2200" dirty="0">
                <a:solidFill>
                  <a:srgbClr val="002060"/>
                </a:solidFill>
              </a:rPr>
              <a:t>c) Perché pensate che lo facciano o non lo facciano?</a:t>
            </a:r>
          </a:p>
        </p:txBody>
      </p:sp>
      <p:sp>
        <p:nvSpPr>
          <p:cNvPr id="4" name="Slide Number Placeholder 3">
            <a:extLst>
              <a:ext uri="{FF2B5EF4-FFF2-40B4-BE49-F238E27FC236}">
                <a16:creationId xmlns:a16="http://schemas.microsoft.com/office/drawing/2014/main" xmlns="" id="{926C67B3-F6EE-4213-8D1F-9D38CC622003}"/>
              </a:ext>
            </a:extLst>
          </p:cNvPr>
          <p:cNvSpPr>
            <a:spLocks noGrp="1"/>
          </p:cNvSpPr>
          <p:nvPr>
            <p:ph type="sldNum" sz="quarter" idx="12"/>
          </p:nvPr>
        </p:nvSpPr>
        <p:spPr/>
        <p:txBody>
          <a:bodyPr/>
          <a:lstStyle/>
          <a:p>
            <a:fld id="{C014DD1E-5D91-48A3-AD6D-45FBA980D106}" type="slidenum">
              <a:rPr lang="en-GB" smtClean="0"/>
              <a:t>12</a:t>
            </a:fld>
            <a:endParaRPr lang="en-GB"/>
          </a:p>
        </p:txBody>
      </p:sp>
      <p:pic>
        <p:nvPicPr>
          <p:cNvPr id="5" name="Picture 4">
            <a:extLst>
              <a:ext uri="{FF2B5EF4-FFF2-40B4-BE49-F238E27FC236}">
                <a16:creationId xmlns:a16="http://schemas.microsoft.com/office/drawing/2014/main" xmlns="" id="{18DA642A-4ACA-4CD4-8888-721605F4131F}"/>
              </a:ext>
            </a:extLst>
          </p:cNvPr>
          <p:cNvPicPr>
            <a:picLocks noChangeAspect="1"/>
          </p:cNvPicPr>
          <p:nvPr/>
        </p:nvPicPr>
        <p:blipFill>
          <a:blip r:embed="rId2"/>
          <a:stretch>
            <a:fillRect/>
          </a:stretch>
        </p:blipFill>
        <p:spPr>
          <a:xfrm>
            <a:off x="10817118" y="5348828"/>
            <a:ext cx="896190" cy="829128"/>
          </a:xfrm>
          <a:prstGeom prst="rect">
            <a:avLst/>
          </a:prstGeom>
        </p:spPr>
      </p:pic>
    </p:spTree>
    <p:extLst>
      <p:ext uri="{BB962C8B-B14F-4D97-AF65-F5344CB8AC3E}">
        <p14:creationId xmlns:p14="http://schemas.microsoft.com/office/powerpoint/2010/main" val="264527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9B3C7-4404-472A-9E6D-D014BC6CF70D}"/>
              </a:ext>
            </a:extLst>
          </p:cNvPr>
          <p:cNvSpPr>
            <a:spLocks noGrp="1"/>
          </p:cNvSpPr>
          <p:nvPr>
            <p:ph type="title"/>
          </p:nvPr>
        </p:nvSpPr>
        <p:spPr/>
        <p:txBody>
          <a:bodyPr/>
          <a:lstStyle/>
          <a:p>
            <a:r>
              <a:rPr lang="it-IT" dirty="0"/>
              <a:t>Culture che affermano la morte e culture che negano o sfidano la morte</a:t>
            </a:r>
            <a:endParaRPr lang="en-GB" dirty="0"/>
          </a:p>
        </p:txBody>
      </p:sp>
      <p:graphicFrame>
        <p:nvGraphicFramePr>
          <p:cNvPr id="6" name="Content Placeholder 2">
            <a:extLst>
              <a:ext uri="{FF2B5EF4-FFF2-40B4-BE49-F238E27FC236}">
                <a16:creationId xmlns:a16="http://schemas.microsoft.com/office/drawing/2014/main" xmlns="" id="{7886552F-471D-472E-ABE5-6F4060A681B5}"/>
              </a:ext>
            </a:extLst>
          </p:cNvPr>
          <p:cNvGraphicFramePr>
            <a:graphicFrameLocks noGrp="1"/>
          </p:cNvGraphicFramePr>
          <p:nvPr>
            <p:ph idx="1"/>
            <p:extLst>
              <p:ext uri="{D42A27DB-BD31-4B8C-83A1-F6EECF244321}">
                <p14:modId xmlns:p14="http://schemas.microsoft.com/office/powerpoint/2010/main" val="1649520905"/>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64451672-4F48-4A1C-A0FE-124AA83D7C30}"/>
              </a:ext>
            </a:extLst>
          </p:cNvPr>
          <p:cNvSpPr>
            <a:spLocks noGrp="1"/>
          </p:cNvSpPr>
          <p:nvPr>
            <p:ph type="sldNum" sz="quarter" idx="12"/>
          </p:nvPr>
        </p:nvSpPr>
        <p:spPr/>
        <p:txBody>
          <a:bodyPr/>
          <a:lstStyle/>
          <a:p>
            <a:fld id="{C014DD1E-5D91-48A3-AD6D-45FBA980D106}" type="slidenum">
              <a:rPr lang="en-GB" smtClean="0"/>
              <a:t>13</a:t>
            </a:fld>
            <a:endParaRPr lang="en-GB"/>
          </a:p>
        </p:txBody>
      </p:sp>
    </p:spTree>
    <p:extLst>
      <p:ext uri="{BB962C8B-B14F-4D97-AF65-F5344CB8AC3E}">
        <p14:creationId xmlns:p14="http://schemas.microsoft.com/office/powerpoint/2010/main" val="341602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3833A-5D42-4AB5-818A-672B2AF944D8}"/>
              </a:ext>
            </a:extLst>
          </p:cNvPr>
          <p:cNvSpPr>
            <a:spLocks noGrp="1"/>
          </p:cNvSpPr>
          <p:nvPr>
            <p:ph type="title"/>
          </p:nvPr>
        </p:nvSpPr>
        <p:spPr>
          <a:xfrm>
            <a:off x="1390287" y="685800"/>
            <a:ext cx="9884376" cy="1485900"/>
          </a:xfrm>
        </p:spPr>
        <p:txBody>
          <a:bodyPr>
            <a:normAutofit/>
          </a:bodyPr>
          <a:lstStyle/>
          <a:p>
            <a:r>
              <a:rPr lang="en-GB" dirty="0"/>
              <a:t>Culture </a:t>
            </a:r>
            <a:r>
              <a:rPr lang="en-GB" dirty="0" err="1"/>
              <a:t>che</a:t>
            </a:r>
            <a:r>
              <a:rPr lang="en-GB" dirty="0"/>
              <a:t> </a:t>
            </a:r>
            <a:r>
              <a:rPr lang="en-GB" dirty="0" err="1"/>
              <a:t>affermano</a:t>
            </a:r>
            <a:r>
              <a:rPr lang="en-GB" dirty="0"/>
              <a:t> la </a:t>
            </a:r>
            <a:r>
              <a:rPr lang="en-GB" dirty="0" err="1"/>
              <a:t>morte</a:t>
            </a:r>
            <a:endParaRPr lang="en-GB" dirty="0"/>
          </a:p>
        </p:txBody>
      </p:sp>
      <p:sp>
        <p:nvSpPr>
          <p:cNvPr id="3" name="Content Placeholder 2">
            <a:extLst>
              <a:ext uri="{FF2B5EF4-FFF2-40B4-BE49-F238E27FC236}">
                <a16:creationId xmlns:a16="http://schemas.microsoft.com/office/drawing/2014/main" xmlns="" id="{E3C6C3E2-0B88-44BB-B9A9-F8B42B3BF29E}"/>
              </a:ext>
            </a:extLst>
          </p:cNvPr>
          <p:cNvSpPr>
            <a:spLocks noGrp="1"/>
          </p:cNvSpPr>
          <p:nvPr>
            <p:ph idx="1"/>
          </p:nvPr>
        </p:nvSpPr>
        <p:spPr>
          <a:xfrm>
            <a:off x="1390286" y="2286000"/>
            <a:ext cx="6175168" cy="3581400"/>
          </a:xfrm>
        </p:spPr>
        <p:txBody>
          <a:bodyPr>
            <a:normAutofit/>
          </a:bodyPr>
          <a:lstStyle/>
          <a:p>
            <a:r>
              <a:rPr lang="en-GB" sz="2200" dirty="0" err="1"/>
              <a:t>Alcune</a:t>
            </a:r>
            <a:r>
              <a:rPr lang="en-GB" sz="2200" dirty="0"/>
              <a:t> culture </a:t>
            </a:r>
            <a:r>
              <a:rPr lang="en-GB" sz="2200" dirty="0" err="1"/>
              <a:t>accettano</a:t>
            </a:r>
            <a:r>
              <a:rPr lang="en-GB" sz="2200" dirty="0"/>
              <a:t> la </a:t>
            </a:r>
            <a:r>
              <a:rPr lang="en-GB" sz="2200" dirty="0" err="1"/>
              <a:t>morte</a:t>
            </a:r>
            <a:r>
              <a:rPr lang="en-GB" sz="2200" dirty="0"/>
              <a:t> come </a:t>
            </a:r>
            <a:r>
              <a:rPr lang="en-GB" sz="2200" dirty="0" err="1"/>
              <a:t>inevitabile</a:t>
            </a:r>
            <a:endParaRPr lang="en-GB" sz="2200" dirty="0"/>
          </a:p>
          <a:p>
            <a:r>
              <a:rPr lang="en-GB" sz="2200" dirty="0"/>
              <a:t>La </a:t>
            </a:r>
            <a:r>
              <a:rPr lang="en-GB" sz="2200" dirty="0" err="1"/>
              <a:t>concepiscono</a:t>
            </a:r>
            <a:r>
              <a:rPr lang="en-GB" sz="2200" dirty="0"/>
              <a:t> </a:t>
            </a:r>
            <a:r>
              <a:rPr lang="it-IT" sz="2200" dirty="0"/>
              <a:t>come una semplice transizione da uno stato all'altro</a:t>
            </a:r>
            <a:endParaRPr lang="en-GB" sz="2200" dirty="0"/>
          </a:p>
          <a:p>
            <a:r>
              <a:rPr lang="it-IT" sz="2200" dirty="0"/>
              <a:t>Il modo più efficace per sconfiggere la morte è accettarla</a:t>
            </a:r>
            <a:endParaRPr lang="en-GB" sz="2200" dirty="0"/>
          </a:p>
        </p:txBody>
      </p:sp>
      <p:pic>
        <p:nvPicPr>
          <p:cNvPr id="5" name="Picture 4">
            <a:extLst>
              <a:ext uri="{FF2B5EF4-FFF2-40B4-BE49-F238E27FC236}">
                <a16:creationId xmlns:a16="http://schemas.microsoft.com/office/drawing/2014/main" xmlns="" id="{5EA94D95-5476-4D51-BABF-CB58C797FD5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intStrokes/>
                    </a14:imgEffect>
                  </a14:imgLayer>
                </a14:imgProps>
              </a:ext>
            </a:extLst>
          </a:blip>
          <a:srcRect r="-2" b="19018"/>
          <a:stretch/>
        </p:blipFill>
        <p:spPr>
          <a:xfrm>
            <a:off x="8059337" y="2401556"/>
            <a:ext cx="3210659" cy="346668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xmlns="" id="{6856EC74-7370-4979-9254-595B9BDA917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
        <p:nvSpPr>
          <p:cNvPr id="6" name="TextBox 5">
            <a:extLst>
              <a:ext uri="{FF2B5EF4-FFF2-40B4-BE49-F238E27FC236}">
                <a16:creationId xmlns:a16="http://schemas.microsoft.com/office/drawing/2014/main" xmlns="" id="{341EB75E-51C3-4870-9C2D-D3130918A718}"/>
              </a:ext>
            </a:extLst>
          </p:cNvPr>
          <p:cNvSpPr txBox="1"/>
          <p:nvPr/>
        </p:nvSpPr>
        <p:spPr>
          <a:xfrm>
            <a:off x="9353550" y="5895975"/>
            <a:ext cx="2141462"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21399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66CE5-FD66-48B7-A27D-438BA794979F}"/>
              </a:ext>
            </a:extLst>
          </p:cNvPr>
          <p:cNvSpPr>
            <a:spLocks noGrp="1"/>
          </p:cNvSpPr>
          <p:nvPr>
            <p:ph type="title"/>
          </p:nvPr>
        </p:nvSpPr>
        <p:spPr>
          <a:xfrm>
            <a:off x="1390287" y="685800"/>
            <a:ext cx="9884376" cy="1485900"/>
          </a:xfrm>
        </p:spPr>
        <p:txBody>
          <a:bodyPr>
            <a:normAutofit/>
          </a:bodyPr>
          <a:lstStyle/>
          <a:p>
            <a:r>
              <a:rPr lang="en-GB" dirty="0"/>
              <a:t>Culture </a:t>
            </a:r>
            <a:r>
              <a:rPr lang="en-GB" dirty="0" err="1"/>
              <a:t>che</a:t>
            </a:r>
            <a:r>
              <a:rPr lang="en-GB" dirty="0"/>
              <a:t> </a:t>
            </a:r>
            <a:r>
              <a:rPr lang="en-GB" dirty="0" err="1"/>
              <a:t>negano</a:t>
            </a:r>
            <a:r>
              <a:rPr lang="en-GB" dirty="0"/>
              <a:t>/</a:t>
            </a:r>
            <a:r>
              <a:rPr lang="en-GB" dirty="0" err="1"/>
              <a:t>sfidano</a:t>
            </a:r>
            <a:r>
              <a:rPr lang="en-GB" dirty="0"/>
              <a:t> la </a:t>
            </a:r>
            <a:r>
              <a:rPr lang="en-GB" dirty="0" err="1"/>
              <a:t>morte</a:t>
            </a:r>
            <a:endParaRPr lang="en-GB" dirty="0"/>
          </a:p>
        </p:txBody>
      </p:sp>
      <p:sp>
        <p:nvSpPr>
          <p:cNvPr id="3" name="Content Placeholder 2">
            <a:extLst>
              <a:ext uri="{FF2B5EF4-FFF2-40B4-BE49-F238E27FC236}">
                <a16:creationId xmlns:a16="http://schemas.microsoft.com/office/drawing/2014/main" xmlns="" id="{704F5E6C-1FAA-4C77-8EC0-A303DEFE3B48}"/>
              </a:ext>
            </a:extLst>
          </p:cNvPr>
          <p:cNvSpPr>
            <a:spLocks noGrp="1"/>
          </p:cNvSpPr>
          <p:nvPr>
            <p:ph idx="1"/>
          </p:nvPr>
        </p:nvSpPr>
        <p:spPr>
          <a:xfrm>
            <a:off x="1390286" y="2286000"/>
            <a:ext cx="6175168" cy="3581400"/>
          </a:xfrm>
        </p:spPr>
        <p:txBody>
          <a:bodyPr>
            <a:normAutofit/>
          </a:bodyPr>
          <a:lstStyle/>
          <a:p>
            <a:r>
              <a:rPr lang="it-IT" sz="2200" dirty="0"/>
              <a:t>Le persone spesso usano parole per descrivere la morte – ad es. ‘mancare’ - per evitare di utilizzare la parola 'morte’</a:t>
            </a:r>
          </a:p>
          <a:p>
            <a:r>
              <a:rPr lang="it-IT" sz="2200" dirty="0"/>
              <a:t>Usano poi frasi come 'combattere una malattia’</a:t>
            </a:r>
          </a:p>
          <a:p>
            <a:r>
              <a:rPr lang="it-IT" sz="2200" dirty="0"/>
              <a:t>Equiparano la morte del corpo alla morte di sé</a:t>
            </a:r>
            <a:endParaRPr lang="en-GB" sz="2200" dirty="0"/>
          </a:p>
        </p:txBody>
      </p:sp>
      <p:pic>
        <p:nvPicPr>
          <p:cNvPr id="5" name="Picture 4">
            <a:extLst>
              <a:ext uri="{FF2B5EF4-FFF2-40B4-BE49-F238E27FC236}">
                <a16:creationId xmlns:a16="http://schemas.microsoft.com/office/drawing/2014/main" xmlns="" id="{2992CE94-DD22-4666-A9BA-BB4F396005D7}"/>
              </a:ext>
            </a:extLst>
          </p:cNvPr>
          <p:cNvPicPr>
            <a:picLocks noChangeAspect="1"/>
          </p:cNvPicPr>
          <p:nvPr/>
        </p:nvPicPr>
        <p:blipFill rotWithShape="1">
          <a:blip r:embed="rId2"/>
          <a:srcRect r="-5" b="119"/>
          <a:stretch/>
        </p:blipFill>
        <p:spPr>
          <a:xfrm>
            <a:off x="8059337" y="2401556"/>
            <a:ext cx="3210659" cy="346668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xmlns="" id="{A24B9A8E-A27E-4006-BD89-C4747A340E6D}"/>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15</a:t>
            </a:fld>
            <a:endParaRPr lang="en-GB"/>
          </a:p>
        </p:txBody>
      </p:sp>
      <p:pic>
        <p:nvPicPr>
          <p:cNvPr id="6" name="Picture 5">
            <a:extLst>
              <a:ext uri="{FF2B5EF4-FFF2-40B4-BE49-F238E27FC236}">
                <a16:creationId xmlns:a16="http://schemas.microsoft.com/office/drawing/2014/main" xmlns="" id="{F1696B33-FDB2-471A-87A1-5CE26B586837}"/>
              </a:ext>
            </a:extLst>
          </p:cNvPr>
          <p:cNvPicPr>
            <a:picLocks noChangeAspect="1"/>
          </p:cNvPicPr>
          <p:nvPr/>
        </p:nvPicPr>
        <p:blipFill>
          <a:blip r:embed="rId3"/>
          <a:stretch>
            <a:fillRect/>
          </a:stretch>
        </p:blipFill>
        <p:spPr>
          <a:xfrm>
            <a:off x="9334772" y="5927958"/>
            <a:ext cx="2145978" cy="262151"/>
          </a:xfrm>
          <a:prstGeom prst="rect">
            <a:avLst/>
          </a:prstGeom>
        </p:spPr>
      </p:pic>
    </p:spTree>
    <p:extLst>
      <p:ext uri="{BB962C8B-B14F-4D97-AF65-F5344CB8AC3E}">
        <p14:creationId xmlns:p14="http://schemas.microsoft.com/office/powerpoint/2010/main" val="66633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4A2A2-5259-4984-8D40-08F13A7249AD}"/>
              </a:ext>
            </a:extLst>
          </p:cNvPr>
          <p:cNvSpPr>
            <a:spLocks noGrp="1"/>
          </p:cNvSpPr>
          <p:nvPr>
            <p:ph type="title"/>
          </p:nvPr>
        </p:nvSpPr>
        <p:spPr>
          <a:xfrm>
            <a:off x="1371243" y="685800"/>
            <a:ext cx="9598700" cy="726976"/>
          </a:xfrm>
        </p:spPr>
        <p:txBody>
          <a:bodyPr/>
          <a:lstStyle/>
          <a:p>
            <a:r>
              <a:rPr lang="en-GB" dirty="0"/>
              <a:t>Le </a:t>
            </a:r>
            <a:r>
              <a:rPr lang="en-GB" dirty="0" err="1"/>
              <a:t>vostre</a:t>
            </a:r>
            <a:r>
              <a:rPr lang="en-GB" dirty="0"/>
              <a:t> </a:t>
            </a:r>
            <a:r>
              <a:rPr lang="en-GB" dirty="0" err="1"/>
              <a:t>attitudini</a:t>
            </a:r>
            <a:r>
              <a:rPr lang="en-GB" dirty="0"/>
              <a:t> </a:t>
            </a:r>
            <a:r>
              <a:rPr lang="en-GB" dirty="0" err="1"/>
              <a:t>culturali</a:t>
            </a:r>
            <a:r>
              <a:rPr lang="en-GB" dirty="0"/>
              <a:t> </a:t>
            </a:r>
          </a:p>
        </p:txBody>
      </p:sp>
      <p:sp>
        <p:nvSpPr>
          <p:cNvPr id="3" name="Content Placeholder 2">
            <a:extLst>
              <a:ext uri="{FF2B5EF4-FFF2-40B4-BE49-F238E27FC236}">
                <a16:creationId xmlns:a16="http://schemas.microsoft.com/office/drawing/2014/main" xmlns="" id="{404E63F1-9A78-48A8-B367-9DC7D00A59B4}"/>
              </a:ext>
            </a:extLst>
          </p:cNvPr>
          <p:cNvSpPr>
            <a:spLocks noGrp="1"/>
          </p:cNvSpPr>
          <p:nvPr>
            <p:ph idx="1"/>
          </p:nvPr>
        </p:nvSpPr>
        <p:spPr>
          <a:xfrm>
            <a:off x="1485900" y="1638300"/>
            <a:ext cx="9598700" cy="4022948"/>
          </a:xfrm>
        </p:spPr>
        <p:txBody>
          <a:bodyPr>
            <a:normAutofit fontScale="92500" lnSpcReduction="20000"/>
          </a:bodyPr>
          <a:lstStyle/>
          <a:p>
            <a:pPr marL="0" indent="0">
              <a:lnSpc>
                <a:spcPct val="110000"/>
              </a:lnSpc>
              <a:spcBef>
                <a:spcPts val="0"/>
              </a:spcBef>
              <a:spcAft>
                <a:spcPts val="0"/>
              </a:spcAft>
              <a:buNone/>
            </a:pPr>
            <a:r>
              <a:rPr lang="en-GB" sz="2400" dirty="0" err="1"/>
              <a:t>Riflettete</a:t>
            </a:r>
            <a:r>
              <a:rPr lang="en-GB" sz="2400" dirty="0"/>
              <a:t> </a:t>
            </a:r>
            <a:r>
              <a:rPr lang="en-GB" sz="2400" dirty="0" err="1"/>
              <a:t>sulle</a:t>
            </a:r>
            <a:r>
              <a:rPr lang="en-GB" sz="2400" dirty="0"/>
              <a:t> </a:t>
            </a:r>
            <a:r>
              <a:rPr lang="en-GB" sz="2400" dirty="0" err="1"/>
              <a:t>seguenti</a:t>
            </a:r>
            <a:r>
              <a:rPr lang="en-GB" sz="2400" dirty="0"/>
              <a:t> </a:t>
            </a:r>
            <a:r>
              <a:rPr lang="en-GB" sz="2400" dirty="0" err="1"/>
              <a:t>affermazioni</a:t>
            </a:r>
            <a:r>
              <a:rPr lang="en-GB" sz="2400" dirty="0"/>
              <a:t> e </a:t>
            </a:r>
            <a:r>
              <a:rPr lang="it-IT" sz="2400" dirty="0"/>
              <a:t>selezionate quelle che pensate si adattino meglio a come considerate la morte.</a:t>
            </a:r>
            <a:r>
              <a:rPr lang="en-GB" sz="2400" dirty="0"/>
              <a:t/>
            </a:r>
            <a:br>
              <a:rPr lang="en-GB" sz="2400" dirty="0"/>
            </a:br>
            <a:endParaRPr lang="en-GB" sz="2400" dirty="0"/>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Vedo la morte come qualcosa da temere. </a:t>
            </a:r>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Accetto la morte come un destino che arriverà per tutti.</a:t>
            </a:r>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Ho fiducia in un aldilà che rende la morte meno spaventosa. </a:t>
            </a:r>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Vedo la morte come una transizione da uno stato ad un altro. </a:t>
            </a:r>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Non credo in una vita dopo la morte, quindi credo che la morte sia definitiva.</a:t>
            </a:r>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La morte è un evento privato che coinvolge solo la famiglia molto stretta. </a:t>
            </a:r>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Vedo la morte come qualcosa che coinvolge un gruppo ampio, dai famigliari agli amici alla comunità. </a:t>
            </a:r>
          </a:p>
          <a:p>
            <a:pPr marL="342900" lvl="0" indent="-342900">
              <a:lnSpc>
                <a:spcPct val="110000"/>
              </a:lnSpc>
              <a:spcBef>
                <a:spcPts val="0"/>
              </a:spcBef>
              <a:spcAft>
                <a:spcPts val="0"/>
              </a:spcAft>
              <a:buFont typeface="+mj-lt"/>
              <a:buAutoNum type="alphaLcPeriod"/>
              <a:tabLst>
                <a:tab pos="457200" algn="l"/>
              </a:tabLst>
            </a:pPr>
            <a:r>
              <a:rPr lang="it-IT" sz="2400" dirty="0">
                <a:effectLst/>
                <a:latin typeface="Calibri" panose="020F0502020204030204" pitchFamily="34" charset="0"/>
                <a:ea typeface="Calibri" panose="020F0502020204030204" pitchFamily="34" charset="0"/>
                <a:cs typeface="Times New Roman" panose="02020603050405020304" pitchFamily="18" charset="0"/>
              </a:rPr>
              <a:t>Quando qualcuno muore, è molto probabile che io dica che è ‘mancato’ o ‘passato a miglior vita’.</a:t>
            </a:r>
          </a:p>
          <a:p>
            <a:endParaRPr lang="en-GB" dirty="0"/>
          </a:p>
        </p:txBody>
      </p:sp>
      <p:sp>
        <p:nvSpPr>
          <p:cNvPr id="4" name="Slide Number Placeholder 3">
            <a:extLst>
              <a:ext uri="{FF2B5EF4-FFF2-40B4-BE49-F238E27FC236}">
                <a16:creationId xmlns:a16="http://schemas.microsoft.com/office/drawing/2014/main" xmlns="" id="{1DD5CBAC-D115-4753-9C0C-3D06C00FB445}"/>
              </a:ext>
            </a:extLst>
          </p:cNvPr>
          <p:cNvSpPr>
            <a:spLocks noGrp="1"/>
          </p:cNvSpPr>
          <p:nvPr>
            <p:ph type="sldNum" sz="quarter" idx="12"/>
          </p:nvPr>
        </p:nvSpPr>
        <p:spPr/>
        <p:txBody>
          <a:bodyPr/>
          <a:lstStyle/>
          <a:p>
            <a:fld id="{C014DD1E-5D91-48A3-AD6D-45FBA980D106}" type="slidenum">
              <a:rPr lang="en-GB" smtClean="0"/>
              <a:t>16</a:t>
            </a:fld>
            <a:endParaRPr lang="en-GB"/>
          </a:p>
        </p:txBody>
      </p:sp>
      <p:pic>
        <p:nvPicPr>
          <p:cNvPr id="5" name="Picture 4">
            <a:extLst>
              <a:ext uri="{FF2B5EF4-FFF2-40B4-BE49-F238E27FC236}">
                <a16:creationId xmlns:a16="http://schemas.microsoft.com/office/drawing/2014/main" xmlns="" id="{AF59BBEF-2045-4DAF-BD84-DDE17B05A77D}"/>
              </a:ext>
            </a:extLst>
          </p:cNvPr>
          <p:cNvPicPr>
            <a:picLocks noChangeAspect="1"/>
          </p:cNvPicPr>
          <p:nvPr/>
        </p:nvPicPr>
        <p:blipFill>
          <a:blip r:embed="rId2"/>
          <a:stretch>
            <a:fillRect/>
          </a:stretch>
        </p:blipFill>
        <p:spPr>
          <a:xfrm>
            <a:off x="10702924" y="5427955"/>
            <a:ext cx="896190" cy="829128"/>
          </a:xfrm>
          <a:prstGeom prst="rect">
            <a:avLst/>
          </a:prstGeom>
        </p:spPr>
      </p:pic>
    </p:spTree>
    <p:extLst>
      <p:ext uri="{BB962C8B-B14F-4D97-AF65-F5344CB8AC3E}">
        <p14:creationId xmlns:p14="http://schemas.microsoft.com/office/powerpoint/2010/main" val="30887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65F58-E210-46AA-9509-93FFD9570771}"/>
              </a:ext>
            </a:extLst>
          </p:cNvPr>
          <p:cNvSpPr>
            <a:spLocks noGrp="1"/>
          </p:cNvSpPr>
          <p:nvPr>
            <p:ph type="title"/>
          </p:nvPr>
        </p:nvSpPr>
        <p:spPr>
          <a:xfrm>
            <a:off x="1390287" y="685800"/>
            <a:ext cx="9884376" cy="1485900"/>
          </a:xfrm>
        </p:spPr>
        <p:txBody>
          <a:bodyPr>
            <a:normAutofit/>
          </a:bodyPr>
          <a:lstStyle/>
          <a:p>
            <a:r>
              <a:rPr lang="en-GB" dirty="0" err="1"/>
              <a:t>Riassunto</a:t>
            </a:r>
            <a:endParaRPr lang="en-GB" dirty="0"/>
          </a:p>
        </p:txBody>
      </p:sp>
      <p:sp>
        <p:nvSpPr>
          <p:cNvPr id="3" name="Content Placeholder 2">
            <a:extLst>
              <a:ext uri="{FF2B5EF4-FFF2-40B4-BE49-F238E27FC236}">
                <a16:creationId xmlns:a16="http://schemas.microsoft.com/office/drawing/2014/main" xmlns="" id="{C5A9729B-9665-437D-BC9C-DEFE275BB251}"/>
              </a:ext>
            </a:extLst>
          </p:cNvPr>
          <p:cNvSpPr>
            <a:spLocks noGrp="1"/>
          </p:cNvSpPr>
          <p:nvPr>
            <p:ph idx="1"/>
          </p:nvPr>
        </p:nvSpPr>
        <p:spPr>
          <a:xfrm>
            <a:off x="1390286" y="2286000"/>
            <a:ext cx="10032718" cy="3581400"/>
          </a:xfrm>
        </p:spPr>
        <p:txBody>
          <a:bodyPr>
            <a:normAutofit/>
          </a:bodyPr>
          <a:lstStyle/>
          <a:p>
            <a:pPr marL="0" indent="0">
              <a:buNone/>
            </a:pPr>
            <a:r>
              <a:rPr lang="it-IT" sz="2200" i="1" dirty="0"/>
              <a:t>Culture diverse hanno le loro credenze su come è meglio che avvenga la morte: cosa è accettabile e quale si può considerare una buona morte. </a:t>
            </a:r>
          </a:p>
          <a:p>
            <a:pPr marL="0" indent="0">
              <a:buNone/>
            </a:pPr>
            <a:r>
              <a:rPr lang="it-IT" sz="2200" i="1" dirty="0"/>
              <a:t>Esempi di questo potrebbero essere: </a:t>
            </a:r>
          </a:p>
          <a:p>
            <a:pPr>
              <a:buFontTx/>
              <a:buChar char="-"/>
            </a:pPr>
            <a:r>
              <a:rPr lang="it-IT" sz="2200" i="1" dirty="0"/>
              <a:t>una morte non drammatica, composta e con poche emozioni; </a:t>
            </a:r>
          </a:p>
          <a:p>
            <a:pPr>
              <a:buFontTx/>
              <a:buChar char="-"/>
            </a:pPr>
            <a:r>
              <a:rPr lang="it-IT" sz="2200" i="1" dirty="0"/>
              <a:t>una morte in cui c'è stato il tempo per la persona morente di portare a termine ciò che voleva fare; </a:t>
            </a:r>
          </a:p>
          <a:p>
            <a:pPr>
              <a:buFontTx/>
              <a:buChar char="-"/>
            </a:pPr>
            <a:r>
              <a:rPr lang="it-IT" sz="2200" i="1" dirty="0"/>
              <a:t>quando la persona riesce a morire a casa, circondata dalla famiglia e dalle persone care.</a:t>
            </a:r>
            <a:endParaRPr lang="en-GB" sz="2200" i="1" dirty="0"/>
          </a:p>
        </p:txBody>
      </p:sp>
      <p:sp>
        <p:nvSpPr>
          <p:cNvPr id="4" name="Slide Number Placeholder 3">
            <a:extLst>
              <a:ext uri="{FF2B5EF4-FFF2-40B4-BE49-F238E27FC236}">
                <a16:creationId xmlns:a16="http://schemas.microsoft.com/office/drawing/2014/main" xmlns="" id="{29F4E664-EE66-464F-8C4A-E12858F34EE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Tree>
    <p:extLst>
      <p:ext uri="{BB962C8B-B14F-4D97-AF65-F5344CB8AC3E}">
        <p14:creationId xmlns:p14="http://schemas.microsoft.com/office/powerpoint/2010/main" val="22791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B4F86-E8CB-4D36-B1CA-E0889A62B4D0}"/>
              </a:ext>
            </a:extLst>
          </p:cNvPr>
          <p:cNvSpPr>
            <a:spLocks noGrp="1"/>
          </p:cNvSpPr>
          <p:nvPr>
            <p:ph type="title"/>
          </p:nvPr>
        </p:nvSpPr>
        <p:spPr/>
        <p:txBody>
          <a:bodyPr>
            <a:normAutofit/>
          </a:bodyPr>
          <a:lstStyle/>
          <a:p>
            <a:pPr algn="ctr"/>
            <a:r>
              <a:rPr lang="en-GB" sz="5400" dirty="0"/>
              <a:t>RITI DI PASSAGGIO</a:t>
            </a:r>
          </a:p>
        </p:txBody>
      </p:sp>
      <p:sp>
        <p:nvSpPr>
          <p:cNvPr id="4" name="Slide Number Placeholder 3">
            <a:extLst>
              <a:ext uri="{FF2B5EF4-FFF2-40B4-BE49-F238E27FC236}">
                <a16:creationId xmlns:a16="http://schemas.microsoft.com/office/drawing/2014/main" xmlns="" id="{30CEDE09-2122-4C02-AAF7-395DA0A08723}"/>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221430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38469" y="321154"/>
            <a:ext cx="9598700" cy="1163630"/>
          </a:xfrm>
        </p:spPr>
        <p:txBody>
          <a:bodyPr/>
          <a:lstStyle/>
          <a:p>
            <a:pPr algn="ctr"/>
            <a:r>
              <a:rPr lang="da-DK" dirty="0"/>
              <a:t>Riti di passaggio</a:t>
            </a:r>
          </a:p>
        </p:txBody>
      </p:sp>
      <p:sp>
        <p:nvSpPr>
          <p:cNvPr id="5" name="Pladsholder til indhold 4"/>
          <p:cNvSpPr>
            <a:spLocks noGrp="1"/>
          </p:cNvSpPr>
          <p:nvPr>
            <p:ph sz="half" idx="1"/>
          </p:nvPr>
        </p:nvSpPr>
        <p:spPr>
          <a:xfrm>
            <a:off x="1371243" y="1628800"/>
            <a:ext cx="4446628" cy="4238601"/>
          </a:xfrm>
        </p:spPr>
        <p:txBody>
          <a:bodyPr>
            <a:normAutofit/>
          </a:bodyPr>
          <a:lstStyle/>
          <a:p>
            <a:endParaRPr lang="en-GB" dirty="0"/>
          </a:p>
          <a:p>
            <a:r>
              <a:rPr lang="it-IT" dirty="0"/>
              <a:t>Alcuni rituali segnano le transizioni della vita, cioè quando qualcuno o qualcosa passa da uno stato a un altro, come un cambiamento di età o di status sociale (per esempio nascita, pubertà, matrimonio, vedovanza e morte).</a:t>
            </a:r>
          </a:p>
          <a:p>
            <a:r>
              <a:rPr lang="it-IT" dirty="0"/>
              <a:t>Nel 1909, l'etnografo francese Arnold Van </a:t>
            </a:r>
            <a:r>
              <a:rPr lang="it-IT" dirty="0" err="1"/>
              <a:t>Gennep</a:t>
            </a:r>
            <a:r>
              <a:rPr lang="it-IT" dirty="0"/>
              <a:t> introdusse il concetto di "rito di passaggio« o «riti di passaggio».</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6670476" y="2171700"/>
            <a:ext cx="4496124" cy="3417539"/>
          </a:xfrm>
          <a:prstGeom prst="rect">
            <a:avLst/>
          </a:prstGeom>
        </p:spPr>
      </p:pic>
      <p:sp>
        <p:nvSpPr>
          <p:cNvPr id="9" name="Tekstfelt 8"/>
          <p:cNvSpPr txBox="1"/>
          <p:nvPr/>
        </p:nvSpPr>
        <p:spPr>
          <a:xfrm>
            <a:off x="8830716" y="5589239"/>
            <a:ext cx="2376264" cy="2308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2060"/>
                </a:solidFill>
                <a:effectLst/>
                <a:uLnTx/>
                <a:uFillTx/>
                <a:latin typeface="Calibri"/>
                <a:ea typeface="+mn-ea"/>
                <a:cs typeface="+mn-cs"/>
              </a:rPr>
              <a:t>Buddhist </a:t>
            </a:r>
            <a:r>
              <a:rPr kumimoji="0" lang="da-DK" sz="900" b="0" i="0" u="none" strike="noStrike" kern="1200" cap="none" spc="0" normalizeH="0" baseline="0" noProof="0" dirty="0" err="1">
                <a:ln>
                  <a:noFill/>
                </a:ln>
                <a:solidFill>
                  <a:srgbClr val="002060"/>
                </a:solidFill>
                <a:effectLst/>
                <a:uLnTx/>
                <a:uFillTx/>
                <a:latin typeface="Calibri"/>
                <a:ea typeface="+mn-ea"/>
                <a:cs typeface="+mn-cs"/>
              </a:rPr>
              <a:t>Death</a:t>
            </a:r>
            <a:r>
              <a:rPr kumimoji="0" lang="da-DK" sz="900" b="0" i="0" u="none" strike="noStrike" kern="1200" cap="none" spc="0" normalizeH="0" baseline="0" noProof="0" dirty="0">
                <a:ln>
                  <a:noFill/>
                </a:ln>
                <a:solidFill>
                  <a:srgbClr val="002060"/>
                </a:solidFill>
                <a:effectLst/>
                <a:uLnTx/>
                <a:uFillTx/>
                <a:latin typeface="Calibri"/>
                <a:ea typeface="+mn-ea"/>
                <a:cs typeface="+mn-cs"/>
              </a:rPr>
              <a:t> ritual (dying.lovetoknow.com</a:t>
            </a:r>
            <a:r>
              <a:rPr kumimoji="0" lang="da-DK" sz="9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5924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82" y="548680"/>
            <a:ext cx="9598700" cy="1485900"/>
          </a:xfrm>
        </p:spPr>
        <p:txBody>
          <a:bodyPr/>
          <a:lstStyle/>
          <a:p>
            <a:r>
              <a:rPr lang="it-IT" dirty="0"/>
              <a:t>Scopi e Obiettivi del Modulo </a:t>
            </a:r>
            <a:endParaRPr lang="en-GB" dirty="0"/>
          </a:p>
        </p:txBody>
      </p:sp>
      <p:sp>
        <p:nvSpPr>
          <p:cNvPr id="3" name="Content Placeholder 2"/>
          <p:cNvSpPr>
            <a:spLocks noGrp="1"/>
          </p:cNvSpPr>
          <p:nvPr>
            <p:ph idx="1"/>
          </p:nvPr>
        </p:nvSpPr>
        <p:spPr>
          <a:xfrm>
            <a:off x="1371243" y="1844824"/>
            <a:ext cx="9598700" cy="4022576"/>
          </a:xfrm>
        </p:spPr>
        <p:txBody>
          <a:bodyPr>
            <a:normAutofit/>
          </a:bodyPr>
          <a:lstStyle/>
          <a:p>
            <a:pPr marL="0" lvl="0" indent="0">
              <a:buNone/>
            </a:pPr>
            <a:r>
              <a:rPr lang="en-GB" dirty="0"/>
              <a:t>Al </a:t>
            </a:r>
            <a:r>
              <a:rPr lang="en-GB" dirty="0" err="1"/>
              <a:t>completamento</a:t>
            </a:r>
            <a:r>
              <a:rPr lang="en-GB" dirty="0"/>
              <a:t> del modulo, </a:t>
            </a:r>
            <a:r>
              <a:rPr lang="en-GB" dirty="0" err="1"/>
              <a:t>i</a:t>
            </a:r>
            <a:r>
              <a:rPr lang="en-GB" dirty="0"/>
              <a:t> </a:t>
            </a:r>
            <a:r>
              <a:rPr lang="en-GB" dirty="0" err="1"/>
              <a:t>discenti</a:t>
            </a:r>
            <a:r>
              <a:rPr lang="en-GB" dirty="0"/>
              <a:t> </a:t>
            </a:r>
            <a:r>
              <a:rPr lang="en-GB" dirty="0" err="1"/>
              <a:t>sapranno</a:t>
            </a:r>
            <a:r>
              <a:rPr lang="en-GB" dirty="0"/>
              <a:t>:</a:t>
            </a:r>
          </a:p>
          <a:p>
            <a:r>
              <a:rPr lang="it-IT" dirty="0">
                <a:solidFill>
                  <a:srgbClr val="004680"/>
                </a:solidFill>
              </a:rPr>
              <a:t>Approfondire i diversi atteggiamenti verso l'invecchiamento nelle varie culture.</a:t>
            </a:r>
          </a:p>
          <a:p>
            <a:r>
              <a:rPr lang="it-IT" dirty="0">
                <a:solidFill>
                  <a:srgbClr val="004680"/>
                </a:solidFill>
              </a:rPr>
              <a:t>Esplorare le differenti credenze sulla morte.</a:t>
            </a:r>
          </a:p>
          <a:p>
            <a:r>
              <a:rPr lang="it-IT" dirty="0">
                <a:solidFill>
                  <a:srgbClr val="004680"/>
                </a:solidFill>
              </a:rPr>
              <a:t>Identificare i propri atteggiamenti culturali verso l'invecchiamento, il morire e la morte.</a:t>
            </a:r>
          </a:p>
          <a:p>
            <a:r>
              <a:rPr lang="it-IT" dirty="0">
                <a:solidFill>
                  <a:srgbClr val="004680"/>
                </a:solidFill>
              </a:rPr>
              <a:t>Comprendere le regole religiose e le nozioni sulla morte da un approccio comparativo.</a:t>
            </a:r>
          </a:p>
          <a:p>
            <a:r>
              <a:rPr lang="it-IT" dirty="0">
                <a:solidFill>
                  <a:srgbClr val="004680"/>
                </a:solidFill>
              </a:rPr>
              <a:t>Riconoscere l'importanza dei "riti di passaggio" quando si affronta la morte.</a:t>
            </a:r>
          </a:p>
          <a:p>
            <a:r>
              <a:rPr lang="it-IT" dirty="0">
                <a:solidFill>
                  <a:srgbClr val="004680"/>
                </a:solidFill>
              </a:rPr>
              <a:t>Conoscere la percezione che le principali religioni hanno del morire e della morte.</a:t>
            </a:r>
          </a:p>
          <a:p>
            <a:r>
              <a:rPr lang="it-IT" dirty="0">
                <a:solidFill>
                  <a:srgbClr val="004680"/>
                </a:solidFill>
              </a:rPr>
              <a:t>Essere consapevoli che la comprensione dei diversi atteggiamenti culturali verso l'invecchiamento, il morire e la morte li aiuterà nel loro lavoro.</a:t>
            </a:r>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Riti di passaggio</a:t>
            </a:r>
          </a:p>
        </p:txBody>
      </p:sp>
      <p:sp>
        <p:nvSpPr>
          <p:cNvPr id="4" name="Pladsholder til indhold 3"/>
          <p:cNvSpPr>
            <a:spLocks noGrp="1"/>
          </p:cNvSpPr>
          <p:nvPr>
            <p:ph idx="1"/>
          </p:nvPr>
        </p:nvSpPr>
        <p:spPr>
          <a:xfrm>
            <a:off x="1485900" y="1428750"/>
            <a:ext cx="9598700" cy="4310608"/>
          </a:xfrm>
        </p:spPr>
        <p:txBody>
          <a:bodyPr/>
          <a:lstStyle/>
          <a:p>
            <a:pPr marL="0" indent="0">
              <a:buNone/>
            </a:pPr>
            <a:r>
              <a:rPr lang="en-GB" dirty="0"/>
              <a:t>Van </a:t>
            </a:r>
            <a:r>
              <a:rPr lang="en-GB" dirty="0" err="1"/>
              <a:t>Gennep</a:t>
            </a:r>
            <a:r>
              <a:rPr lang="en-GB" dirty="0"/>
              <a:t> </a:t>
            </a:r>
            <a:r>
              <a:rPr lang="it-IT" dirty="0"/>
              <a:t>trovò che, sebbene i rituali di passaggio varino una cultura ad un’altra, tutti hanno una struttura comune che consiste nelle 3 fasi che seguono</a:t>
            </a:r>
            <a:r>
              <a:rPr lang="en-GB" dirty="0"/>
              <a:t>: </a:t>
            </a:r>
          </a:p>
          <a:p>
            <a:r>
              <a:rPr lang="it-IT" dirty="0"/>
              <a:t>la </a:t>
            </a:r>
            <a:r>
              <a:rPr lang="it-IT" b="1" dirty="0"/>
              <a:t>fase di separazione</a:t>
            </a:r>
            <a:r>
              <a:rPr lang="it-IT" dirty="0"/>
              <a:t>, dove l'oggetto (cioè la persona/iniziato) del rito è separato dal suo contesto abituale</a:t>
            </a:r>
          </a:p>
          <a:p>
            <a:r>
              <a:rPr lang="it-IT" dirty="0"/>
              <a:t>la </a:t>
            </a:r>
            <a:r>
              <a:rPr lang="it-IT" b="1" dirty="0"/>
              <a:t>fase liminale</a:t>
            </a:r>
            <a:r>
              <a:rPr lang="it-IT" dirty="0"/>
              <a:t>, in cui avviene la transizione stessa, ossia accade un cambiamento o una trasformazione</a:t>
            </a:r>
          </a:p>
          <a:p>
            <a:r>
              <a:rPr lang="it-IT" dirty="0"/>
              <a:t>la </a:t>
            </a:r>
            <a:r>
              <a:rPr lang="it-IT" b="1" dirty="0"/>
              <a:t>fase di incorporazione</a:t>
            </a:r>
            <a:r>
              <a:rPr lang="it-IT" dirty="0"/>
              <a:t>, dove la persona diventa parte del suo nuovo contesto</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5" name="Billede 4"/>
          <p:cNvPicPr>
            <a:picLocks noChangeAspect="1"/>
          </p:cNvPicPr>
          <p:nvPr/>
        </p:nvPicPr>
        <p:blipFill>
          <a:blip r:embed="rId2"/>
          <a:stretch>
            <a:fillRect/>
          </a:stretch>
        </p:blipFill>
        <p:spPr>
          <a:xfrm>
            <a:off x="3430116" y="4179038"/>
            <a:ext cx="5316139" cy="1636681"/>
          </a:xfrm>
          <a:prstGeom prst="rect">
            <a:avLst/>
          </a:prstGeom>
        </p:spPr>
      </p:pic>
      <p:sp>
        <p:nvSpPr>
          <p:cNvPr id="6" name="Tekstfelt 5"/>
          <p:cNvSpPr txBox="1"/>
          <p:nvPr/>
        </p:nvSpPr>
        <p:spPr>
          <a:xfrm>
            <a:off x="3430116" y="5661248"/>
            <a:ext cx="5316139" cy="2308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2060"/>
                </a:solidFill>
                <a:effectLst/>
                <a:uLnTx/>
                <a:uFillTx/>
                <a:latin typeface="Calibri"/>
                <a:ea typeface="+mn-ea"/>
                <a:cs typeface="+mn-cs"/>
              </a:rPr>
              <a:t>Maasai-rite-de-passage  atheleticcourage.com</a:t>
            </a:r>
            <a:endParaRPr kumimoji="0" lang="da-DK" sz="9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03457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26976"/>
          </a:xfrm>
        </p:spPr>
        <p:txBody>
          <a:bodyPr/>
          <a:lstStyle/>
          <a:p>
            <a:r>
              <a:rPr lang="da-DK" dirty="0"/>
              <a:t>Fasi dei riti di passaggio </a:t>
            </a:r>
            <a:r>
              <a:rPr lang="da-DK" sz="1400" dirty="0"/>
              <a:t>(cont.)</a:t>
            </a:r>
          </a:p>
        </p:txBody>
      </p:sp>
      <p:sp>
        <p:nvSpPr>
          <p:cNvPr id="4" name="Pladsholder til indhold 3"/>
          <p:cNvSpPr>
            <a:spLocks noGrp="1"/>
          </p:cNvSpPr>
          <p:nvPr>
            <p:ph idx="1"/>
          </p:nvPr>
        </p:nvSpPr>
        <p:spPr>
          <a:xfrm>
            <a:off x="1371243" y="1556792"/>
            <a:ext cx="9598700" cy="4310608"/>
          </a:xfrm>
        </p:spPr>
        <p:txBody>
          <a:bodyPr>
            <a:normAutofit/>
          </a:bodyPr>
          <a:lstStyle/>
          <a:p>
            <a:r>
              <a:rPr lang="da-DK" dirty="0"/>
              <a:t> </a:t>
            </a:r>
            <a:r>
              <a:rPr lang="en-GB" dirty="0"/>
              <a:t>La </a:t>
            </a:r>
            <a:r>
              <a:rPr lang="en-GB" dirty="0" err="1"/>
              <a:t>fase</a:t>
            </a:r>
            <a:r>
              <a:rPr lang="en-GB" dirty="0"/>
              <a:t> di </a:t>
            </a:r>
            <a:r>
              <a:rPr lang="en-GB" dirty="0" err="1"/>
              <a:t>separazione</a:t>
            </a:r>
            <a:r>
              <a:rPr lang="en-GB" dirty="0"/>
              <a:t>: </a:t>
            </a:r>
          </a:p>
          <a:p>
            <a:pPr marL="0" indent="0">
              <a:buNone/>
            </a:pPr>
            <a:r>
              <a:rPr lang="it-IT" dirty="0"/>
              <a:t>L'oggetto (cioè la persona/l’ iniziato) del rito è separato dal suo contesto abituale. Questa fase può essere evidenziata in vari modi, come il fatto che la persona sia vestita con abiti speciali o dipinta con colori speciali.</a:t>
            </a:r>
          </a:p>
          <a:p>
            <a:r>
              <a:rPr lang="da-DK" dirty="0"/>
              <a:t> </a:t>
            </a:r>
            <a:r>
              <a:rPr lang="en-GB" dirty="0"/>
              <a:t>La </a:t>
            </a:r>
            <a:r>
              <a:rPr lang="en-GB" dirty="0" err="1"/>
              <a:t>fase</a:t>
            </a:r>
            <a:r>
              <a:rPr lang="en-GB" dirty="0"/>
              <a:t> </a:t>
            </a:r>
            <a:r>
              <a:rPr lang="en-GB" dirty="0" err="1"/>
              <a:t>liminale</a:t>
            </a:r>
            <a:r>
              <a:rPr lang="en-GB" dirty="0"/>
              <a:t>: </a:t>
            </a:r>
          </a:p>
          <a:p>
            <a:pPr marL="0" indent="0">
              <a:buNone/>
            </a:pPr>
            <a:r>
              <a:rPr lang="it-IT" dirty="0"/>
              <a:t>La parte del rito in cui avviene la transizione stessa, ossia accade un cambiamento o una trasformazione. Il termine "liminale" deriva dalla parola latina "</a:t>
            </a:r>
            <a:r>
              <a:rPr lang="it-IT" dirty="0" err="1"/>
              <a:t>limen</a:t>
            </a:r>
            <a:r>
              <a:rPr lang="it-IT" dirty="0"/>
              <a:t>", che significa limite o soglia. È in questa fase che si attraversa il confine tra il vecchio stato, che ci si lascia alle spalle, e il nuovo stato in cui si entra. Il confine deve essere riconosciuto simbolicamente. L'obiettivo in questa fase è il "reset": l'individuo è inizialmente senza status e identità, tra la vecchia e la nuova identità si trova in uno stato "fluido" e dunque è esistenzialmente vulnerabile, ma anche suscettibile al cambiamento che il rituale porterà. </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3386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it-IT" dirty="0"/>
              <a:t>Fasi dei riti di passaggio </a:t>
            </a:r>
            <a:r>
              <a:rPr lang="en-GB" sz="1400" dirty="0"/>
              <a:t>(cont.)</a:t>
            </a:r>
          </a:p>
        </p:txBody>
      </p:sp>
      <p:sp>
        <p:nvSpPr>
          <p:cNvPr id="4" name="Pladsholder til indhold 3"/>
          <p:cNvSpPr>
            <a:spLocks noGrp="1"/>
          </p:cNvSpPr>
          <p:nvPr>
            <p:ph idx="1"/>
          </p:nvPr>
        </p:nvSpPr>
        <p:spPr>
          <a:xfrm>
            <a:off x="1371243" y="2060848"/>
            <a:ext cx="9598700" cy="3806552"/>
          </a:xfrm>
        </p:spPr>
        <p:txBody>
          <a:bodyPr>
            <a:normAutofit lnSpcReduction="10000"/>
          </a:bodyPr>
          <a:lstStyle/>
          <a:p>
            <a:pPr lvl="0"/>
            <a:r>
              <a:rPr lang="en-GB" dirty="0"/>
              <a:t>La </a:t>
            </a:r>
            <a:r>
              <a:rPr lang="en-GB" dirty="0" err="1"/>
              <a:t>fase</a:t>
            </a:r>
            <a:r>
              <a:rPr lang="en-GB" dirty="0"/>
              <a:t> di </a:t>
            </a:r>
            <a:r>
              <a:rPr lang="en-GB" dirty="0" err="1"/>
              <a:t>incorporazione</a:t>
            </a:r>
            <a:r>
              <a:rPr lang="en-GB" dirty="0"/>
              <a:t>:</a:t>
            </a:r>
          </a:p>
          <a:p>
            <a:pPr marL="0" lvl="0" indent="0">
              <a:buNone/>
            </a:pPr>
            <a:r>
              <a:rPr lang="it-IT" dirty="0"/>
              <a:t>L'iniziato ha ora acquisito un nuovo status e una nuova identità. L'incorporazione avviene spesso in modo gioioso e festivo. Tutti i tabù della seconda fase vengono rimossi. Questa fase è caratterizzata dal fatto che ciò che viene detto e fatto non è più così intenso, e quindi non viene percepito come così solenne. Invece di incorporazione, si può anche parlare di de-sacralizzazione (de-santificazione). Questo avviene spesso attraverso lo scambio di doni, o facendo discorsi. All'iniziato viene anche dato un nuovo nome o titolo.</a:t>
            </a:r>
          </a:p>
          <a:p>
            <a:pPr marL="0" lvl="0" indent="0">
              <a:buNone/>
            </a:pPr>
            <a:endParaRPr lang="it-IT" dirty="0"/>
          </a:p>
          <a:p>
            <a:pPr marL="0" lvl="0" indent="0">
              <a:buNone/>
            </a:pPr>
            <a:r>
              <a:rPr lang="it-IT" b="1" dirty="0"/>
              <a:t>Un rituale di transizione è quindi un rituale che segna un cambiamento di status. Questo tipo di rituale è conosciuto in tutte le società e religioni del mondo. Il modello di analisi può essere applicato a tutti i tipi di transizione di vita e di religioni, anche se i riti stessi sono diversi tra loro.</a:t>
            </a:r>
            <a:endParaRPr lang="da-DK" b="1"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447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64474-15C9-4A39-B9F6-ECFA33FFF463}"/>
              </a:ext>
            </a:extLst>
          </p:cNvPr>
          <p:cNvSpPr>
            <a:spLocks noGrp="1"/>
          </p:cNvSpPr>
          <p:nvPr>
            <p:ph type="title"/>
          </p:nvPr>
        </p:nvSpPr>
        <p:spPr/>
        <p:txBody>
          <a:bodyPr/>
          <a:lstStyle/>
          <a:p>
            <a:r>
              <a:rPr lang="en-GB" dirty="0" err="1"/>
              <a:t>Riti</a:t>
            </a:r>
            <a:r>
              <a:rPr lang="en-GB" dirty="0"/>
              <a:t> di passaggio</a:t>
            </a:r>
          </a:p>
        </p:txBody>
      </p:sp>
      <p:sp>
        <p:nvSpPr>
          <p:cNvPr id="3" name="Content Placeholder 2">
            <a:extLst>
              <a:ext uri="{FF2B5EF4-FFF2-40B4-BE49-F238E27FC236}">
                <a16:creationId xmlns:a16="http://schemas.microsoft.com/office/drawing/2014/main" xmlns="" id="{D2B6B156-07C2-4B56-A80C-6571DEE8DC2E}"/>
              </a:ext>
            </a:extLst>
          </p:cNvPr>
          <p:cNvSpPr>
            <a:spLocks noGrp="1"/>
          </p:cNvSpPr>
          <p:nvPr>
            <p:ph idx="1"/>
          </p:nvPr>
        </p:nvSpPr>
        <p:spPr/>
        <p:txBody>
          <a:bodyPr>
            <a:normAutofit/>
          </a:bodyPr>
          <a:lstStyle/>
          <a:p>
            <a:pPr marL="0" indent="0">
              <a:buNone/>
            </a:pPr>
            <a:r>
              <a:rPr lang="it-IT" sz="2200" dirty="0"/>
              <a:t>Pensate alla cultura a cui appartenete e scrivete i passi principali dei riti di passaggio previsti per qualcuno, quando muore.</a:t>
            </a:r>
          </a:p>
          <a:p>
            <a:r>
              <a:rPr lang="en-GB" sz="2200" dirty="0"/>
              <a:t>Prima….</a:t>
            </a:r>
          </a:p>
          <a:p>
            <a:r>
              <a:rPr lang="en-GB" sz="2200" dirty="0"/>
              <a:t>Poi….</a:t>
            </a:r>
          </a:p>
          <a:p>
            <a:r>
              <a:rPr lang="en-GB" sz="2200" dirty="0" err="1"/>
              <a:t>Quindi</a:t>
            </a:r>
            <a:r>
              <a:rPr lang="en-GB" sz="2200" dirty="0"/>
              <a:t>…</a:t>
            </a:r>
          </a:p>
          <a:p>
            <a:r>
              <a:rPr lang="en-GB" sz="2200" dirty="0"/>
              <a:t>In </a:t>
            </a:r>
            <a:r>
              <a:rPr lang="en-GB" sz="2200" dirty="0" err="1"/>
              <a:t>seguito</a:t>
            </a:r>
            <a:r>
              <a:rPr lang="en-GB" sz="2200" dirty="0"/>
              <a:t>….</a:t>
            </a:r>
          </a:p>
        </p:txBody>
      </p:sp>
      <p:sp>
        <p:nvSpPr>
          <p:cNvPr id="4" name="Slide Number Placeholder 3">
            <a:extLst>
              <a:ext uri="{FF2B5EF4-FFF2-40B4-BE49-F238E27FC236}">
                <a16:creationId xmlns:a16="http://schemas.microsoft.com/office/drawing/2014/main" xmlns="" id="{4B4193BF-F0FE-4B61-924C-25B7C8211128}"/>
              </a:ext>
            </a:extLst>
          </p:cNvPr>
          <p:cNvSpPr>
            <a:spLocks noGrp="1"/>
          </p:cNvSpPr>
          <p:nvPr>
            <p:ph type="sldNum" sz="quarter" idx="12"/>
          </p:nvPr>
        </p:nvSpPr>
        <p:spPr/>
        <p:txBody>
          <a:bodyPr/>
          <a:lstStyle/>
          <a:p>
            <a:fld id="{C014DD1E-5D91-48A3-AD6D-45FBA980D106}" type="slidenum">
              <a:rPr lang="en-GB" smtClean="0"/>
              <a:t>23</a:t>
            </a:fld>
            <a:endParaRPr lang="en-GB"/>
          </a:p>
        </p:txBody>
      </p:sp>
      <p:pic>
        <p:nvPicPr>
          <p:cNvPr id="5" name="Picture 4">
            <a:extLst>
              <a:ext uri="{FF2B5EF4-FFF2-40B4-BE49-F238E27FC236}">
                <a16:creationId xmlns:a16="http://schemas.microsoft.com/office/drawing/2014/main" xmlns="" id="{E2D663CD-9027-4699-ADF7-E08A6A7E7FA6}"/>
              </a:ext>
            </a:extLst>
          </p:cNvPr>
          <p:cNvPicPr>
            <a:picLocks noChangeAspect="1"/>
          </p:cNvPicPr>
          <p:nvPr/>
        </p:nvPicPr>
        <p:blipFill>
          <a:blip r:embed="rId2"/>
          <a:stretch>
            <a:fillRect/>
          </a:stretch>
        </p:blipFill>
        <p:spPr>
          <a:xfrm>
            <a:off x="10702924" y="5346146"/>
            <a:ext cx="897282" cy="831370"/>
          </a:xfrm>
          <a:prstGeom prst="rect">
            <a:avLst/>
          </a:prstGeom>
        </p:spPr>
      </p:pic>
    </p:spTree>
    <p:extLst>
      <p:ext uri="{BB962C8B-B14F-4D97-AF65-F5344CB8AC3E}">
        <p14:creationId xmlns:p14="http://schemas.microsoft.com/office/powerpoint/2010/main" val="33109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065D7-FBFE-4A27-9C60-F40246A87CAF}"/>
              </a:ext>
            </a:extLst>
          </p:cNvPr>
          <p:cNvSpPr>
            <a:spLocks noGrp="1"/>
          </p:cNvSpPr>
          <p:nvPr>
            <p:ph type="title"/>
          </p:nvPr>
        </p:nvSpPr>
        <p:spPr/>
        <p:txBody>
          <a:bodyPr/>
          <a:lstStyle/>
          <a:p>
            <a:r>
              <a:rPr lang="en-GB" i="1" dirty="0" err="1"/>
              <a:t>Riassunto</a:t>
            </a:r>
            <a:endParaRPr lang="en-GB" i="1" dirty="0"/>
          </a:p>
        </p:txBody>
      </p:sp>
      <p:sp>
        <p:nvSpPr>
          <p:cNvPr id="3" name="Content Placeholder 2">
            <a:extLst>
              <a:ext uri="{FF2B5EF4-FFF2-40B4-BE49-F238E27FC236}">
                <a16:creationId xmlns:a16="http://schemas.microsoft.com/office/drawing/2014/main" xmlns="" id="{8E5D162A-70F0-47BD-8261-871043E6B16C}"/>
              </a:ext>
            </a:extLst>
          </p:cNvPr>
          <p:cNvSpPr>
            <a:spLocks noGrp="1"/>
          </p:cNvSpPr>
          <p:nvPr>
            <p:ph idx="1"/>
          </p:nvPr>
        </p:nvSpPr>
        <p:spPr/>
        <p:txBody>
          <a:bodyPr>
            <a:normAutofit/>
          </a:bodyPr>
          <a:lstStyle/>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it-IT" sz="2200" b="0" i="1" u="none" strike="noStrike" kern="1200" cap="none" spc="0" normalizeH="0" baseline="0" noProof="0" dirty="0">
                <a:ln>
                  <a:noFill/>
                </a:ln>
                <a:solidFill>
                  <a:srgbClr val="004680"/>
                </a:solidFill>
                <a:effectLst/>
                <a:uLnTx/>
                <a:uFillTx/>
                <a:latin typeface="Calibri"/>
                <a:ea typeface="+mn-ea"/>
                <a:cs typeface="+mn-cs"/>
              </a:rPr>
              <a:t>Un rito di passaggio è un rituale che segna un cambiamento di status. Questo tipo di rituale è conosciuto in tutte le società e religioni. </a:t>
            </a:r>
          </a:p>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it-IT" sz="2200" b="0" i="1" u="none" strike="noStrike" kern="1200" cap="none" spc="0" normalizeH="0" baseline="0" noProof="0" dirty="0">
                <a:ln>
                  <a:noFill/>
                </a:ln>
                <a:solidFill>
                  <a:srgbClr val="004680"/>
                </a:solidFill>
                <a:effectLst/>
                <a:uLnTx/>
                <a:uFillTx/>
                <a:latin typeface="Calibri"/>
                <a:ea typeface="+mn-ea"/>
                <a:cs typeface="+mn-cs"/>
              </a:rPr>
              <a:t>Il modello di analisi può essere applicato a tutti i tipi di transizioni di vita e di religioni.  Ogni cultura segna i riti di passaggio tra la vita e la morte in modi esteriormente diversi, con diverse tipologie e stili di cerimonie. </a:t>
            </a:r>
          </a:p>
          <a:p>
            <a:pPr marL="0" marR="0" lvl="0" indent="0" algn="l" defTabSz="914126"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it-IT" sz="2200" b="0" i="1" u="none" strike="noStrike" kern="1200" cap="none" spc="0" normalizeH="0" baseline="0" noProof="0" dirty="0">
                <a:ln>
                  <a:noFill/>
                </a:ln>
                <a:solidFill>
                  <a:srgbClr val="004680"/>
                </a:solidFill>
                <a:effectLst/>
                <a:uLnTx/>
                <a:uFillTx/>
                <a:latin typeface="Calibri"/>
                <a:ea typeface="+mn-ea"/>
                <a:cs typeface="+mn-cs"/>
              </a:rPr>
              <a:t>Tuttavia, ci sono somiglianze intrinseche in tutti i riti di passaggio.</a:t>
            </a:r>
            <a:endParaRPr lang="en-GB" sz="2200" dirty="0"/>
          </a:p>
        </p:txBody>
      </p:sp>
      <p:sp>
        <p:nvSpPr>
          <p:cNvPr id="4" name="Slide Number Placeholder 3">
            <a:extLst>
              <a:ext uri="{FF2B5EF4-FFF2-40B4-BE49-F238E27FC236}">
                <a16:creationId xmlns:a16="http://schemas.microsoft.com/office/drawing/2014/main" xmlns="" id="{AED9B543-0F47-46B5-B745-2093774EFB66}"/>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2177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ctr"/>
            <a:r>
              <a:rPr lang="da-DK" dirty="0"/>
              <a:t> </a:t>
            </a:r>
            <a:r>
              <a:rPr lang="it-IT" sz="6000" dirty="0"/>
              <a:t>Principali credenze religiose - Percezione della morte e del morire</a:t>
            </a:r>
            <a:endParaRPr lang="da-DK" sz="60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394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2" y="685800"/>
            <a:ext cx="10483810" cy="726976"/>
          </a:xfrm>
        </p:spPr>
        <p:txBody>
          <a:bodyPr>
            <a:normAutofit fontScale="90000"/>
          </a:bodyPr>
          <a:lstStyle/>
          <a:p>
            <a:r>
              <a:rPr lang="it-IT" dirty="0"/>
              <a:t>Il rapporto delle religioni del mondo con la morte</a:t>
            </a:r>
            <a:endParaRPr lang="da-DK" dirty="0"/>
          </a:p>
        </p:txBody>
      </p:sp>
      <p:sp>
        <p:nvSpPr>
          <p:cNvPr id="4" name="Pladsholder til indhold 3"/>
          <p:cNvSpPr>
            <a:spLocks noGrp="1"/>
          </p:cNvSpPr>
          <p:nvPr>
            <p:ph idx="1"/>
          </p:nvPr>
        </p:nvSpPr>
        <p:spPr>
          <a:xfrm>
            <a:off x="1371243" y="1700808"/>
            <a:ext cx="9598700" cy="4166592"/>
          </a:xfrm>
        </p:spPr>
        <p:txBody>
          <a:bodyPr/>
          <a:lstStyle/>
          <a:p>
            <a:pPr marL="0" indent="0">
              <a:buNone/>
            </a:pPr>
            <a:r>
              <a:rPr lang="it-IT" dirty="0"/>
              <a:t>Le percezioni della morte all'interno delle principali religioni del mondo possono essere caratterizzate come cicliche o lineari. Di seguito, vengono descritte brevemente le credenze sulla morte in cinque delle religioni più praticate:</a:t>
            </a:r>
          </a:p>
          <a:p>
            <a:pPr marL="0" indent="0">
              <a:buNone/>
            </a:pPr>
            <a:endParaRPr lang="en-GB" dirty="0"/>
          </a:p>
          <a:p>
            <a:pPr marL="0" indent="0">
              <a:buNone/>
            </a:pPr>
            <a:r>
              <a:rPr lang="da-DK" b="1" dirty="0"/>
              <a:t>Percezioni cicliche</a:t>
            </a:r>
          </a:p>
          <a:p>
            <a:pPr marL="0" indent="0">
              <a:buNone/>
            </a:pPr>
            <a:r>
              <a:rPr lang="it-IT" dirty="0"/>
              <a:t>Nell'</a:t>
            </a:r>
            <a:r>
              <a:rPr lang="it-IT" b="1" dirty="0"/>
              <a:t>Induismo</a:t>
            </a:r>
            <a:r>
              <a:rPr lang="it-IT" dirty="0"/>
              <a:t> la morte è solo una morte corporea poiché l'anima continua a sopravvivere, per rinascere in seguito. Il fine ultimo dell'Induismo è quello di essere liberati dalla ruota della rinascita, Samsara, per essere uniti all'Universo, Brahman. La morte è quindi una liberazione da questa vita e una possibile unione con Brahman. Se non si è uniti all'Universo, che è il potere nel e del tutto, si dimora nel regno dei morti, il regno di Yama, in attesa di rinascere. Mentre si è nel regno dei morti, si dipende dai sacrifici dei parenti stretti perché è un periodo di vita vulnerabile.</a:t>
            </a:r>
            <a:endParaRPr lang="en-GB"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1326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98984"/>
          </a:xfrm>
        </p:spPr>
        <p:txBody>
          <a:bodyPr/>
          <a:lstStyle/>
          <a:p>
            <a:r>
              <a:rPr lang="da-DK" dirty="0"/>
              <a:t>Percezioni cicliche</a:t>
            </a:r>
          </a:p>
        </p:txBody>
      </p:sp>
      <p:sp>
        <p:nvSpPr>
          <p:cNvPr id="4" name="Pladsholder til indhold 3"/>
          <p:cNvSpPr>
            <a:spLocks noGrp="1"/>
          </p:cNvSpPr>
          <p:nvPr>
            <p:ph sz="half" idx="1"/>
          </p:nvPr>
        </p:nvSpPr>
        <p:spPr>
          <a:xfrm>
            <a:off x="1125860" y="1885391"/>
            <a:ext cx="5947305" cy="4135898"/>
          </a:xfrm>
        </p:spPr>
        <p:txBody>
          <a:bodyPr>
            <a:normAutofit/>
          </a:bodyPr>
          <a:lstStyle/>
          <a:p>
            <a:pPr marL="0" indent="0">
              <a:buNone/>
            </a:pPr>
            <a:r>
              <a:rPr lang="it-IT" sz="2100" dirty="0"/>
              <a:t>Nel </a:t>
            </a:r>
            <a:r>
              <a:rPr lang="it-IT" sz="2100" b="1" dirty="0"/>
              <a:t>Buddismo</a:t>
            </a:r>
            <a:r>
              <a:rPr lang="it-IT" sz="2100" dirty="0"/>
              <a:t> la vita è considerata sofferenza: la morte è quindi una liberazione dalla sofferenza. Questa liberazione è di solito solo temporanea, poiché di solito rinasciamo in una nuova vita. La nuova vita sarà esattamente buona o cattiva come lo sono state le nostre azioni in questa vita. Finché non nasciamo di nuovo, dimoriamo in uno dei tanti cieli o inferni che esistono. L'obiettivo finale è quello di liberarsi da questo ciclo di rinascite, per raggiungere il Nirvana (spesso descritto come il nulla). Si raggiunge realizzando che tutto è sofferenza e quindi andando oltre, non aggrappandosi alla vita.</a:t>
            </a:r>
            <a:endParaRPr lang="en-GB" sz="21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7678588" y="2132856"/>
            <a:ext cx="4270343" cy="3013676"/>
          </a:xfrm>
          <a:prstGeom prst="rect">
            <a:avLst/>
          </a:prstGeom>
        </p:spPr>
      </p:pic>
    </p:spTree>
    <p:extLst>
      <p:ext uri="{BB962C8B-B14F-4D97-AF65-F5344CB8AC3E}">
        <p14:creationId xmlns:p14="http://schemas.microsoft.com/office/powerpoint/2010/main" val="7770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da-DK" dirty="0"/>
              <a:t>Percezioni lineari</a:t>
            </a:r>
          </a:p>
        </p:txBody>
      </p:sp>
      <p:sp>
        <p:nvSpPr>
          <p:cNvPr id="7" name="Pladsholder til indhold 6"/>
          <p:cNvSpPr>
            <a:spLocks noGrp="1"/>
          </p:cNvSpPr>
          <p:nvPr>
            <p:ph idx="1"/>
          </p:nvPr>
        </p:nvSpPr>
        <p:spPr>
          <a:xfrm>
            <a:off x="1390286" y="1484784"/>
            <a:ext cx="7800470" cy="4382616"/>
          </a:xfrm>
        </p:spPr>
        <p:txBody>
          <a:bodyPr>
            <a:normAutofit/>
          </a:bodyPr>
          <a:lstStyle/>
          <a:p>
            <a:pPr marL="0" indent="0">
              <a:buNone/>
            </a:pPr>
            <a:r>
              <a:rPr lang="it-IT" sz="2100" dirty="0"/>
              <a:t>Nel </a:t>
            </a:r>
            <a:r>
              <a:rPr lang="it-IT" sz="2100" b="1" dirty="0"/>
              <a:t>Giudaismo</a:t>
            </a:r>
            <a:r>
              <a:rPr lang="it-IT" sz="2100" dirty="0"/>
              <a:t> si crede che tutti coloro che sono morti alla fine dei tempi risorgeranno per rendere conto a Dio. Qui si deciderà chi sarà condannato alla dannazione eterna e chi vivrà nel regno di Dio. L'idea di base è che l'anima e il corpo non possono essere separati e che Dio ha il potere di creare e ricreare tutto. Il defunto viene sepolto il più presto possibile dopo la morte. Viene lavato e avvolto in un panno bianco da un'impresa funebre speciale che fa parte della congregazione. Il corpo viene messo in una bara di legno e, se si tratta di un funerale fuori da Israele, un po' di terra dalla Terra Santa viene solitamente messa sotto la sua testa. Di solito non si usano decorazioni floreali. La settimana seguente il defunto e i figli dicono il </a:t>
            </a:r>
            <a:r>
              <a:rPr lang="it-IT" sz="2100" dirty="0" err="1"/>
              <a:t>kaddish</a:t>
            </a:r>
            <a:r>
              <a:rPr lang="it-IT" sz="2100" dirty="0"/>
              <a:t> (una preghiera aramaica che loda Dio) e piangono i loro genitori ogni giorno per un anno e poi il giorno della morte, dove si accendono anche delle candele.</a:t>
            </a:r>
            <a:endParaRPr lang="da-DK" sz="2100" dirty="0"/>
          </a:p>
        </p:txBody>
      </p:sp>
      <p:pic>
        <p:nvPicPr>
          <p:cNvPr id="9" name="Billede 8"/>
          <p:cNvPicPr>
            <a:picLocks noChangeAspect="1"/>
          </p:cNvPicPr>
          <p:nvPr/>
        </p:nvPicPr>
        <p:blipFill rotWithShape="1">
          <a:blip r:embed="rId2"/>
          <a:srcRect t="5207" r="-2" b="6166"/>
          <a:stretch/>
        </p:blipFill>
        <p:spPr>
          <a:xfrm>
            <a:off x="9622804" y="2759409"/>
            <a:ext cx="1719200" cy="1833365"/>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28</a:t>
            </a:fld>
            <a:endParaRPr kumimoji="0" lang="en-GB"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3012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371243" y="685800"/>
            <a:ext cx="9598700" cy="726976"/>
          </a:xfrm>
        </p:spPr>
        <p:txBody>
          <a:bodyPr/>
          <a:lstStyle/>
          <a:p>
            <a:r>
              <a:rPr lang="da-DK" dirty="0"/>
              <a:t>Percezioni lineari</a:t>
            </a:r>
          </a:p>
        </p:txBody>
      </p:sp>
      <p:sp>
        <p:nvSpPr>
          <p:cNvPr id="7" name="Pladsholder til indhold 6"/>
          <p:cNvSpPr>
            <a:spLocks noGrp="1"/>
          </p:cNvSpPr>
          <p:nvPr>
            <p:ph sz="half" idx="1"/>
          </p:nvPr>
        </p:nvSpPr>
        <p:spPr>
          <a:xfrm>
            <a:off x="1371242" y="1988840"/>
            <a:ext cx="6739394" cy="3878561"/>
          </a:xfrm>
        </p:spPr>
        <p:txBody>
          <a:bodyPr>
            <a:noAutofit/>
          </a:bodyPr>
          <a:lstStyle/>
          <a:p>
            <a:pPr marL="0" indent="0">
              <a:buNone/>
            </a:pPr>
            <a:r>
              <a:rPr lang="it-IT" sz="2100" b="1" dirty="0"/>
              <a:t>Cristianesimo. </a:t>
            </a:r>
            <a:r>
              <a:rPr lang="it-IT" sz="2100" dirty="0"/>
              <a:t>Nella Chiesa antica, i cristiani e gli ebrei condividevano la stessa credenza nell'aldilà, secondo cui nel giorno del giudizio dovremmo tutti risorgere con i nostri corpi. Oggi molti cristiani credono che il defunto salga al cielo dopo la morte per vivere in paradiso. Così molte persone credono che non sia necessario aspettare il Giorno del Giudizio per essere salvati. I cristiani sono sepolti in modo che i morti guardino verso est: ciò è legato all'idea che Cristo, al suo ritorno nel Giorno del Giudizio, venga con il sole nascente a richiamare i morti dalle tombe. Oggi si usano sia la sepoltura che la cremazione, ma fino al 1850 si pensava che la cremazione fosse incompatibile con la fede cristiana.</a:t>
            </a:r>
            <a:endParaRPr lang="da-DK" sz="21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5122" name="Picture 2" descr="Kristendom: Langfredag - School To Go (podcast) | Listen No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42684" y="2446187"/>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A88AB0-8218-4ACB-A323-8198620432A9}"/>
              </a:ext>
            </a:extLst>
          </p:cNvPr>
          <p:cNvSpPr>
            <a:spLocks noGrp="1"/>
          </p:cNvSpPr>
          <p:nvPr>
            <p:ph type="title"/>
          </p:nvPr>
        </p:nvSpPr>
        <p:spPr>
          <a:xfrm>
            <a:off x="1371243" y="685800"/>
            <a:ext cx="9598700" cy="726976"/>
          </a:xfrm>
        </p:spPr>
        <p:txBody>
          <a:bodyPr/>
          <a:lstStyle/>
          <a:p>
            <a:r>
              <a:rPr lang="en-GB" dirty="0" err="1"/>
              <a:t>Introduzione</a:t>
            </a:r>
            <a:endParaRPr lang="en-GB" dirty="0"/>
          </a:p>
        </p:txBody>
      </p:sp>
      <p:pic>
        <p:nvPicPr>
          <p:cNvPr id="5" name="Content Placeholder 4">
            <a:extLst>
              <a:ext uri="{FF2B5EF4-FFF2-40B4-BE49-F238E27FC236}">
                <a16:creationId xmlns:a16="http://schemas.microsoft.com/office/drawing/2014/main" xmlns="" id="{EA64CB41-8B7A-441B-B60F-86BB59C7B678}"/>
              </a:ext>
            </a:extLst>
          </p:cNvPr>
          <p:cNvPicPr>
            <a:picLocks noGrp="1" noChangeAspect="1"/>
          </p:cNvPicPr>
          <p:nvPr>
            <p:ph idx="1"/>
          </p:nvPr>
        </p:nvPicPr>
        <p:blipFill>
          <a:blip r:embed="rId2"/>
          <a:stretch>
            <a:fillRect/>
          </a:stretch>
        </p:blipFill>
        <p:spPr>
          <a:xfrm>
            <a:off x="9109263" y="1772816"/>
            <a:ext cx="1873181" cy="3941440"/>
          </a:xfrm>
        </p:spPr>
      </p:pic>
      <p:sp>
        <p:nvSpPr>
          <p:cNvPr id="2" name="Slide Number Placeholder 1"/>
          <p:cNvSpPr>
            <a:spLocks noGrp="1"/>
          </p:cNvSpPr>
          <p:nvPr>
            <p:ph type="sldNum" sz="quarter" idx="12"/>
          </p:nvPr>
        </p:nvSpPr>
        <p:spPr>
          <a:xfrm>
            <a:off x="10592949" y="5858272"/>
            <a:ext cx="1595876" cy="978268"/>
          </a:xfrm>
        </p:spPr>
        <p:txBody>
          <a:bodyPr/>
          <a:lstStyle/>
          <a:p>
            <a:fld id="{C014DD1E-5D91-48A3-AD6D-45FBA980D106}" type="slidenum">
              <a:rPr lang="en-GB" smtClean="0"/>
              <a:t>3</a:t>
            </a:fld>
            <a:endParaRPr lang="en-GB"/>
          </a:p>
        </p:txBody>
      </p:sp>
      <p:sp>
        <p:nvSpPr>
          <p:cNvPr id="9" name="TextBox 8">
            <a:extLst>
              <a:ext uri="{FF2B5EF4-FFF2-40B4-BE49-F238E27FC236}">
                <a16:creationId xmlns:a16="http://schemas.microsoft.com/office/drawing/2014/main" xmlns="" id="{8F1037F3-745F-4BCE-AB83-5421E248E001}"/>
              </a:ext>
            </a:extLst>
          </p:cNvPr>
          <p:cNvSpPr txBox="1"/>
          <p:nvPr/>
        </p:nvSpPr>
        <p:spPr>
          <a:xfrm>
            <a:off x="1206380" y="1898913"/>
            <a:ext cx="7192287" cy="4154984"/>
          </a:xfrm>
          <a:prstGeom prst="rect">
            <a:avLst/>
          </a:prstGeom>
          <a:noFill/>
        </p:spPr>
        <p:txBody>
          <a:bodyPr wrap="square">
            <a:spAutoFit/>
          </a:bodyPr>
          <a:lstStyle/>
          <a:p>
            <a:r>
              <a:rPr lang="it-IT" dirty="0"/>
              <a:t>“Ieri stavo parlando con il mio collega di come tutti noi invecchieremo e alla fine moriremo. La conversazione è iniziata perché lui si stava prendendo cura di qualcuno, ha detto che era piuttosto anziano. Gli ho chiesto quanti anni avesse, e lui ha detto che non riusciva a ricordare l'età esatta, ma comunque piuttosto anziano. Mi sono chiesta quanto fosse per lui ‘piuttosto anziano’, poiché mi sembra che tutti noi abbiamo un'idea diversa su questo, e abbiamo atteggiamenti differenti verso le persone anziane e la morte".</a:t>
            </a:r>
          </a:p>
          <a:p>
            <a:r>
              <a:rPr lang="it-IT" dirty="0"/>
              <a:t>Cosa ne pensate?</a:t>
            </a:r>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advTm="40784">
        <p:fade/>
      </p:transition>
    </mc:Choice>
    <mc:Fallback xmlns="">
      <p:transition spd="med" advTm="40784">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da-DK" dirty="0"/>
              <a:t>Percezioni lineari</a:t>
            </a:r>
          </a:p>
        </p:txBody>
      </p:sp>
      <p:sp>
        <p:nvSpPr>
          <p:cNvPr id="7" name="Pladsholder til indhold 6"/>
          <p:cNvSpPr>
            <a:spLocks noGrp="1"/>
          </p:cNvSpPr>
          <p:nvPr>
            <p:ph idx="1"/>
          </p:nvPr>
        </p:nvSpPr>
        <p:spPr>
          <a:xfrm>
            <a:off x="1390285" y="1412776"/>
            <a:ext cx="8079983" cy="4680520"/>
          </a:xfrm>
        </p:spPr>
        <p:txBody>
          <a:bodyPr>
            <a:normAutofit fontScale="92500" lnSpcReduction="10000"/>
          </a:bodyPr>
          <a:lstStyle/>
          <a:p>
            <a:pPr marL="0" indent="0">
              <a:buNone/>
            </a:pPr>
            <a:r>
              <a:rPr lang="it-IT" sz="2200" b="1" dirty="0"/>
              <a:t>Islam. </a:t>
            </a:r>
            <a:r>
              <a:rPr lang="it-IT" sz="2200" dirty="0"/>
              <a:t>Tutto, compresa la morte, viene da Allah: un musulmano deve quindi essere pronto ad affrontare la morte quando accadrà. La cosa più importante è che una persona abbia vissuto la sua vita in modo buono e responsabile, che sia stato un musulmano buono e obbediente ad Allah. Quando un musulmano muore, lo spirito della vita (anima) lascia il corpo. </a:t>
            </a:r>
            <a:r>
              <a:rPr lang="it-IT" sz="2200" dirty="0" err="1"/>
              <a:t>Dopodichè</a:t>
            </a:r>
            <a:r>
              <a:rPr lang="it-IT" sz="2200" dirty="0"/>
              <a:t> soggiorna nella tomba, dove il defunto viene interrogato da due angeli e riceve il verdetto finale. </a:t>
            </a:r>
          </a:p>
          <a:p>
            <a:pPr marL="0" indent="0">
              <a:buNone/>
            </a:pPr>
            <a:r>
              <a:rPr lang="it-IT" sz="2200" dirty="0"/>
              <a:t>Ciò che accade dalla morte dell'individuo al Giorno del Giudizio è controverso e diverso, ma ciò che è certo è che nel Giorno del Giudizio tutti, sia i vivi che i morti, saranno giudicati per le loro azioni. Le sepolture nell'Islam di solito seguono le istruzioni date dal Profeta Muhammad. </a:t>
            </a:r>
          </a:p>
          <a:p>
            <a:pPr marL="0" indent="0">
              <a:buNone/>
            </a:pPr>
            <a:r>
              <a:rPr lang="it-IT" sz="2200" dirty="0"/>
              <a:t>Il corpo viene sepolto il più presto possibile, preferibilmente lo stesso giorno del decesso. Dopo un lavaggio rituale, il corpo viene vestito con un panno bianco e portato alla moschea o al luogo di sepoltura. Il defunto è posto con la testa rivolta verso la Mecca. Durante tutta la sessione, dalla casa al cimitero, si recitano brani del Corano.</a:t>
            </a:r>
          </a:p>
          <a:p>
            <a:pPr marL="0" indent="0">
              <a:buNone/>
            </a:pPr>
            <a:endParaRPr lang="da-DK" sz="1500" dirty="0"/>
          </a:p>
        </p:txBody>
      </p:sp>
      <p:pic>
        <p:nvPicPr>
          <p:cNvPr id="3" name="Billede 2"/>
          <p:cNvPicPr>
            <a:picLocks noChangeAspect="1"/>
          </p:cNvPicPr>
          <p:nvPr/>
        </p:nvPicPr>
        <p:blipFill rotWithShape="1">
          <a:blip r:embed="rId2"/>
          <a:srcRect r="14673"/>
          <a:stretch/>
        </p:blipFill>
        <p:spPr>
          <a:xfrm>
            <a:off x="9766820" y="2852936"/>
            <a:ext cx="1595875" cy="1646562"/>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30</a:t>
            </a:fld>
            <a:endParaRPr kumimoji="0" lang="en-GB"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4443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A286F-9D87-4360-A8A5-5074C9D3631C}"/>
              </a:ext>
            </a:extLst>
          </p:cNvPr>
          <p:cNvSpPr>
            <a:spLocks noGrp="1"/>
          </p:cNvSpPr>
          <p:nvPr>
            <p:ph type="title"/>
          </p:nvPr>
        </p:nvSpPr>
        <p:spPr>
          <a:xfrm>
            <a:off x="1371243" y="685800"/>
            <a:ext cx="9598700" cy="726976"/>
          </a:xfrm>
        </p:spPr>
        <p:txBody>
          <a:bodyPr/>
          <a:lstStyle/>
          <a:p>
            <a:r>
              <a:rPr lang="en-GB" dirty="0" err="1"/>
              <a:t>Ciclica</a:t>
            </a:r>
            <a:r>
              <a:rPr lang="en-GB" dirty="0"/>
              <a:t> o </a:t>
            </a:r>
            <a:r>
              <a:rPr lang="en-GB" dirty="0" err="1"/>
              <a:t>lineare</a:t>
            </a:r>
            <a:r>
              <a:rPr lang="en-GB" dirty="0"/>
              <a:t>?</a:t>
            </a:r>
          </a:p>
        </p:txBody>
      </p:sp>
      <p:sp>
        <p:nvSpPr>
          <p:cNvPr id="3" name="Content Placeholder 2">
            <a:extLst>
              <a:ext uri="{FF2B5EF4-FFF2-40B4-BE49-F238E27FC236}">
                <a16:creationId xmlns:a16="http://schemas.microsoft.com/office/drawing/2014/main" xmlns="" id="{C310FB8C-0C73-4F68-9973-94A938EF3359}"/>
              </a:ext>
            </a:extLst>
          </p:cNvPr>
          <p:cNvSpPr>
            <a:spLocks noGrp="1"/>
          </p:cNvSpPr>
          <p:nvPr>
            <p:ph idx="1"/>
          </p:nvPr>
        </p:nvSpPr>
        <p:spPr/>
        <p:txBody>
          <a:bodyPr>
            <a:normAutofit/>
          </a:bodyPr>
          <a:lstStyle/>
          <a:p>
            <a:pPr marL="0" indent="0">
              <a:buNone/>
            </a:pPr>
            <a:r>
              <a:rPr lang="it-IT" sz="2800" dirty="0"/>
              <a:t>Che seguiate o meno una religione, riflettete: </a:t>
            </a:r>
          </a:p>
          <a:p>
            <a:pPr>
              <a:buFont typeface="Wingdings" panose="05000000000000000000" pitchFamily="2" charset="2"/>
              <a:buChar char="à"/>
            </a:pPr>
            <a:r>
              <a:rPr lang="it-IT" sz="2800" dirty="0"/>
              <a:t>pensate che la cultura a cui appartenete segua un credo ciclico o lineare? </a:t>
            </a:r>
          </a:p>
          <a:p>
            <a:pPr>
              <a:buFont typeface="Wingdings" panose="05000000000000000000" pitchFamily="2" charset="2"/>
              <a:buChar char="à"/>
            </a:pPr>
            <a:r>
              <a:rPr lang="it-IT" sz="2800" dirty="0"/>
              <a:t>Perché lo pensate?</a:t>
            </a:r>
            <a:endParaRPr lang="en-GB" sz="2800" dirty="0"/>
          </a:p>
        </p:txBody>
      </p:sp>
      <p:sp>
        <p:nvSpPr>
          <p:cNvPr id="4" name="Slide Number Placeholder 3">
            <a:extLst>
              <a:ext uri="{FF2B5EF4-FFF2-40B4-BE49-F238E27FC236}">
                <a16:creationId xmlns:a16="http://schemas.microsoft.com/office/drawing/2014/main" xmlns="" id="{A7864862-16A2-444A-A883-DCF7645BE46E}"/>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a16="http://schemas.microsoft.com/office/drawing/2014/main" xmlns="" id="{8345B14F-6FCD-407B-83D4-BA805D57BD52}"/>
              </a:ext>
            </a:extLst>
          </p:cNvPr>
          <p:cNvPicPr>
            <a:picLocks noChangeAspect="1"/>
          </p:cNvPicPr>
          <p:nvPr/>
        </p:nvPicPr>
        <p:blipFill>
          <a:blip r:embed="rId2"/>
          <a:stretch>
            <a:fillRect/>
          </a:stretch>
        </p:blipFill>
        <p:spPr>
          <a:xfrm>
            <a:off x="10342885" y="5157193"/>
            <a:ext cx="1086742" cy="1015008"/>
          </a:xfrm>
          <a:prstGeom prst="rect">
            <a:avLst/>
          </a:prstGeom>
        </p:spPr>
      </p:pic>
    </p:spTree>
    <p:extLst>
      <p:ext uri="{BB962C8B-B14F-4D97-AF65-F5344CB8AC3E}">
        <p14:creationId xmlns:p14="http://schemas.microsoft.com/office/powerpoint/2010/main" val="42487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DB44F-1310-46A2-8F51-9F1F499EB094}"/>
              </a:ext>
            </a:extLst>
          </p:cNvPr>
          <p:cNvSpPr>
            <a:spLocks noGrp="1"/>
          </p:cNvSpPr>
          <p:nvPr>
            <p:ph type="title"/>
          </p:nvPr>
        </p:nvSpPr>
        <p:spPr>
          <a:xfrm>
            <a:off x="1371243" y="685800"/>
            <a:ext cx="9598700" cy="798984"/>
          </a:xfrm>
        </p:spPr>
        <p:txBody>
          <a:bodyPr/>
          <a:lstStyle/>
          <a:p>
            <a:r>
              <a:rPr lang="en-GB" i="1" dirty="0" err="1"/>
              <a:t>Riassunto</a:t>
            </a:r>
            <a:endParaRPr lang="en-GB" i="1" dirty="0"/>
          </a:p>
        </p:txBody>
      </p:sp>
      <p:sp>
        <p:nvSpPr>
          <p:cNvPr id="3" name="Content Placeholder 2">
            <a:extLst>
              <a:ext uri="{FF2B5EF4-FFF2-40B4-BE49-F238E27FC236}">
                <a16:creationId xmlns:a16="http://schemas.microsoft.com/office/drawing/2014/main" xmlns="" id="{B1232C71-C6CA-416D-97B8-4A1E46A25C98}"/>
              </a:ext>
            </a:extLst>
          </p:cNvPr>
          <p:cNvSpPr>
            <a:spLocks noGrp="1"/>
          </p:cNvSpPr>
          <p:nvPr>
            <p:ph idx="1"/>
          </p:nvPr>
        </p:nvSpPr>
        <p:spPr>
          <a:xfrm>
            <a:off x="1295062" y="1783400"/>
            <a:ext cx="9598700" cy="4074872"/>
          </a:xfrm>
        </p:spPr>
        <p:txBody>
          <a:bodyPr vert="horz" lIns="91440" tIns="45720" rIns="91440" bIns="45720" rtlCol="0" anchor="t">
            <a:normAutofit/>
          </a:bodyPr>
          <a:lstStyle/>
          <a:p>
            <a:pPr marL="0" indent="0">
              <a:buNone/>
            </a:pPr>
            <a:r>
              <a:rPr lang="it-IT" sz="2200" i="1" dirty="0">
                <a:ea typeface="+mn-lt"/>
                <a:cs typeface="+mn-lt"/>
              </a:rPr>
              <a:t>Tutti noi alla fine dobbiamo morire. Ciò in cui crediamo e dove andremo dopo la morte dipenderà dal fatto che crediamo in una religione  o in un’altra (o in nessuna).</a:t>
            </a:r>
          </a:p>
          <a:p>
            <a:pPr marL="0" indent="0">
              <a:buNone/>
            </a:pPr>
            <a:r>
              <a:rPr lang="it-IT" sz="2200" i="1" dirty="0">
                <a:ea typeface="+mn-lt"/>
                <a:cs typeface="+mn-lt"/>
              </a:rPr>
              <a:t>Tuttavia, anche se non abbiamo una religione, sarà comunque importante passare attraverso una sorta di rito di passaggio alla fine della nostra vita, o per noi stessi o per altri a cui siamo vicini. </a:t>
            </a:r>
          </a:p>
          <a:p>
            <a:pPr marL="0" indent="0">
              <a:buNone/>
            </a:pPr>
            <a:r>
              <a:rPr lang="it-IT" sz="2200" i="1" dirty="0">
                <a:ea typeface="+mn-lt"/>
                <a:cs typeface="+mn-lt"/>
              </a:rPr>
              <a:t>Anche le persone a cui forniamo assistenza avranno i loro bisogni individuali e saranno anche parte dei bisogni più ampi della cultura a cui appartengono. </a:t>
            </a:r>
          </a:p>
          <a:p>
            <a:pPr marL="0" indent="0">
              <a:buNone/>
            </a:pPr>
            <a:r>
              <a:rPr lang="it-IT" sz="2200" i="1" dirty="0">
                <a:ea typeface="+mn-lt"/>
                <a:cs typeface="+mn-lt"/>
              </a:rPr>
              <a:t>Dobbiamo assicurarci che questi bisogni possano essere analizzati e soddisfatti per permettere senza ostacoli la transizione del corpo che lascia la terra per andare dove l'individuo crede che debba andare.</a:t>
            </a:r>
          </a:p>
          <a:p>
            <a:pPr marL="383540" indent="-383540">
              <a:buNone/>
            </a:pPr>
            <a:endParaRPr lang="en-GB" sz="2400" dirty="0">
              <a:cs typeface="Calibri"/>
            </a:endParaRPr>
          </a:p>
        </p:txBody>
      </p:sp>
      <p:sp>
        <p:nvSpPr>
          <p:cNvPr id="4" name="Slide Number Placeholder 3">
            <a:extLst>
              <a:ext uri="{FF2B5EF4-FFF2-40B4-BE49-F238E27FC236}">
                <a16:creationId xmlns:a16="http://schemas.microsoft.com/office/drawing/2014/main" xmlns="" id="{A26A4838-6E70-45BF-BF93-E24044F20163}"/>
              </a:ext>
            </a:extLst>
          </p:cNvPr>
          <p:cNvSpPr>
            <a:spLocks noGrp="1"/>
          </p:cNvSpPr>
          <p:nvPr>
            <p:ph type="sldNum" sz="quarter" idx="12"/>
          </p:nvPr>
        </p:nvSpPr>
        <p:spPr/>
        <p:txBody>
          <a:bodyPr/>
          <a:lstStyle/>
          <a:p>
            <a:fld id="{C014DD1E-5D91-48A3-AD6D-45FBA980D106}" type="slidenum">
              <a:rPr lang="en-GB" smtClean="0"/>
              <a:t>32</a:t>
            </a:fld>
            <a:endParaRPr lang="en-GB"/>
          </a:p>
        </p:txBody>
      </p:sp>
    </p:spTree>
    <p:extLst>
      <p:ext uri="{BB962C8B-B14F-4D97-AF65-F5344CB8AC3E}">
        <p14:creationId xmlns:p14="http://schemas.microsoft.com/office/powerpoint/2010/main" val="360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B4F86-E8CB-4D36-B1CA-E0889A62B4D0}"/>
              </a:ext>
            </a:extLst>
          </p:cNvPr>
          <p:cNvSpPr>
            <a:spLocks noGrp="1"/>
          </p:cNvSpPr>
          <p:nvPr>
            <p:ph type="title"/>
          </p:nvPr>
        </p:nvSpPr>
        <p:spPr/>
        <p:txBody>
          <a:bodyPr>
            <a:normAutofit/>
          </a:bodyPr>
          <a:lstStyle/>
          <a:p>
            <a:pPr algn="ctr"/>
            <a:r>
              <a:rPr lang="en-GB" sz="5400" dirty="0" err="1"/>
              <a:t>Lavorare</a:t>
            </a:r>
            <a:r>
              <a:rPr lang="en-GB" sz="5400" dirty="0"/>
              <a:t> </a:t>
            </a:r>
            <a:r>
              <a:rPr lang="en-GB" sz="5400" dirty="0" err="1"/>
              <a:t>attraverso</a:t>
            </a:r>
            <a:r>
              <a:rPr lang="en-GB" sz="5400" dirty="0"/>
              <a:t> le culture</a:t>
            </a:r>
          </a:p>
        </p:txBody>
      </p:sp>
      <p:sp>
        <p:nvSpPr>
          <p:cNvPr id="4" name="Slide Number Placeholder 3">
            <a:extLst>
              <a:ext uri="{FF2B5EF4-FFF2-40B4-BE49-F238E27FC236}">
                <a16:creationId xmlns:a16="http://schemas.microsoft.com/office/drawing/2014/main" xmlns="" id="{30CEDE09-2122-4C02-AAF7-395DA0A08723}"/>
              </a:ext>
            </a:extLst>
          </p:cNvPr>
          <p:cNvSpPr>
            <a:spLocks noGrp="1"/>
          </p:cNvSpPr>
          <p:nvPr>
            <p:ph type="sldNum" sz="quarter" idx="12"/>
          </p:nvPr>
        </p:nvSpPr>
        <p:spPr/>
        <p:txBody>
          <a:bodyPr/>
          <a:lstStyle/>
          <a:p>
            <a:fld id="{C014DD1E-5D91-48A3-AD6D-45FBA980D106}" type="slidenum">
              <a:rPr lang="en-GB" smtClean="0"/>
              <a:t>33</a:t>
            </a:fld>
            <a:endParaRPr lang="en-GB"/>
          </a:p>
        </p:txBody>
      </p:sp>
    </p:spTree>
    <p:extLst>
      <p:ext uri="{BB962C8B-B14F-4D97-AF65-F5344CB8AC3E}">
        <p14:creationId xmlns:p14="http://schemas.microsoft.com/office/powerpoint/2010/main" val="172817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8B24D-ABC0-4E4C-BFAB-3D5578D67260}"/>
              </a:ext>
            </a:extLst>
          </p:cNvPr>
          <p:cNvSpPr>
            <a:spLocks noGrp="1"/>
          </p:cNvSpPr>
          <p:nvPr>
            <p:ph type="title"/>
          </p:nvPr>
        </p:nvSpPr>
        <p:spPr>
          <a:xfrm>
            <a:off x="1390287" y="685800"/>
            <a:ext cx="9884376" cy="1485900"/>
          </a:xfrm>
        </p:spPr>
        <p:txBody>
          <a:bodyPr>
            <a:normAutofit/>
          </a:bodyPr>
          <a:lstStyle/>
          <a:p>
            <a:r>
              <a:rPr lang="en-GB" dirty="0" err="1"/>
              <a:t>Lavorare</a:t>
            </a:r>
            <a:r>
              <a:rPr lang="en-GB" dirty="0"/>
              <a:t> con </a:t>
            </a:r>
            <a:r>
              <a:rPr lang="en-GB" dirty="0" err="1"/>
              <a:t>gli</a:t>
            </a:r>
            <a:r>
              <a:rPr lang="en-GB" dirty="0"/>
              <a:t> anziani</a:t>
            </a:r>
          </a:p>
        </p:txBody>
      </p:sp>
      <p:sp>
        <p:nvSpPr>
          <p:cNvPr id="3" name="Content Placeholder 2">
            <a:extLst>
              <a:ext uri="{FF2B5EF4-FFF2-40B4-BE49-F238E27FC236}">
                <a16:creationId xmlns:a16="http://schemas.microsoft.com/office/drawing/2014/main" xmlns="" id="{E55D6456-33E5-4C85-923A-A781BCA178B0}"/>
              </a:ext>
            </a:extLst>
          </p:cNvPr>
          <p:cNvSpPr>
            <a:spLocks noGrp="1"/>
          </p:cNvSpPr>
          <p:nvPr>
            <p:ph idx="1"/>
          </p:nvPr>
        </p:nvSpPr>
        <p:spPr>
          <a:xfrm>
            <a:off x="1390286" y="2286000"/>
            <a:ext cx="6175168" cy="3581400"/>
          </a:xfrm>
        </p:spPr>
        <p:txBody>
          <a:bodyPr>
            <a:normAutofit/>
          </a:bodyPr>
          <a:lstStyle/>
          <a:p>
            <a:pPr marL="0" indent="0">
              <a:buNone/>
            </a:pPr>
            <a:r>
              <a:rPr lang="it-IT" sz="2100" dirty="0"/>
              <a:t>I nostri atteggiamenti nei confronti delle persone anziane possono essere diversi da quelli di chi ha un background culturale diverso dal nostro. </a:t>
            </a:r>
          </a:p>
          <a:p>
            <a:pPr marL="0" indent="0">
              <a:buNone/>
            </a:pPr>
            <a:r>
              <a:rPr lang="it-IT" sz="2100" dirty="0"/>
              <a:t>Questo può influenzare il modo in cui li vediamo, come li ascoltiamo, come riconosciamo ciò che dicono e cosa diamo/forniamo loro. </a:t>
            </a:r>
          </a:p>
          <a:p>
            <a:pPr marL="0" indent="0">
              <a:buNone/>
            </a:pPr>
            <a:r>
              <a:rPr lang="it-IT" sz="2100" dirty="0"/>
              <a:t>Può anche influenzare il grado in cui coinvolgiamo i membri della loro famiglia nelle loro cure, durante la loro vita e durante l’assistenza di fine vita.</a:t>
            </a:r>
            <a:endParaRPr lang="en-GB" sz="2100" dirty="0"/>
          </a:p>
        </p:txBody>
      </p:sp>
      <p:pic>
        <p:nvPicPr>
          <p:cNvPr id="5" name="Picture 4">
            <a:extLst>
              <a:ext uri="{FF2B5EF4-FFF2-40B4-BE49-F238E27FC236}">
                <a16:creationId xmlns:a16="http://schemas.microsoft.com/office/drawing/2014/main" xmlns="" id="{593DCE5B-914F-451A-896A-72F0DFEA98C9}"/>
              </a:ext>
            </a:extLst>
          </p:cNvPr>
          <p:cNvPicPr>
            <a:picLocks noChangeAspect="1"/>
          </p:cNvPicPr>
          <p:nvPr/>
        </p:nvPicPr>
        <p:blipFill rotWithShape="1">
          <a:blip r:embed="rId2"/>
          <a:srcRect l="27267" r="11146" b="3"/>
          <a:stretch/>
        </p:blipFill>
        <p:spPr>
          <a:xfrm>
            <a:off x="8034188" y="2171700"/>
            <a:ext cx="3210659" cy="3466681"/>
          </a:xfrm>
          <a:prstGeom prst="rect">
            <a:avLst/>
          </a:prstGeom>
        </p:spPr>
      </p:pic>
      <p:sp>
        <p:nvSpPr>
          <p:cNvPr id="4" name="Slide Number Placeholder 3">
            <a:extLst>
              <a:ext uri="{FF2B5EF4-FFF2-40B4-BE49-F238E27FC236}">
                <a16:creationId xmlns:a16="http://schemas.microsoft.com/office/drawing/2014/main" xmlns="" id="{03E0E782-B05C-44AB-B1DA-6C134F0EC0B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34</a:t>
            </a:fld>
            <a:endParaRPr lang="en-GB"/>
          </a:p>
        </p:txBody>
      </p:sp>
      <p:sp>
        <p:nvSpPr>
          <p:cNvPr id="7" name="TextBox 6">
            <a:extLst>
              <a:ext uri="{FF2B5EF4-FFF2-40B4-BE49-F238E27FC236}">
                <a16:creationId xmlns:a16="http://schemas.microsoft.com/office/drawing/2014/main" xmlns="" id="{12EE14A2-0CE1-4F8E-8C68-53F825B72427}"/>
              </a:ext>
            </a:extLst>
          </p:cNvPr>
          <p:cNvSpPr txBox="1"/>
          <p:nvPr/>
        </p:nvSpPr>
        <p:spPr>
          <a:xfrm>
            <a:off x="9334772" y="5638381"/>
            <a:ext cx="2253016"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5375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BC2CA-034F-4E6B-B05D-4B521E1F4FD3}"/>
              </a:ext>
            </a:extLst>
          </p:cNvPr>
          <p:cNvSpPr>
            <a:spLocks noGrp="1"/>
          </p:cNvSpPr>
          <p:nvPr>
            <p:ph type="title"/>
          </p:nvPr>
        </p:nvSpPr>
        <p:spPr>
          <a:xfrm>
            <a:off x="1371243" y="685800"/>
            <a:ext cx="9598700" cy="798984"/>
          </a:xfrm>
        </p:spPr>
        <p:txBody>
          <a:bodyPr/>
          <a:lstStyle/>
          <a:p>
            <a:r>
              <a:rPr lang="en-GB" dirty="0" err="1"/>
              <a:t>Lavorare</a:t>
            </a:r>
            <a:r>
              <a:rPr lang="en-GB" dirty="0"/>
              <a:t> con </a:t>
            </a:r>
            <a:r>
              <a:rPr lang="en-GB" dirty="0" err="1"/>
              <a:t>gli</a:t>
            </a:r>
            <a:r>
              <a:rPr lang="en-GB" dirty="0"/>
              <a:t> anziani</a:t>
            </a:r>
          </a:p>
        </p:txBody>
      </p:sp>
      <p:sp>
        <p:nvSpPr>
          <p:cNvPr id="3" name="Content Placeholder 2">
            <a:extLst>
              <a:ext uri="{FF2B5EF4-FFF2-40B4-BE49-F238E27FC236}">
                <a16:creationId xmlns:a16="http://schemas.microsoft.com/office/drawing/2014/main" xmlns="" id="{F310A0F3-ED74-4CD5-843F-5332F3CDD311}"/>
              </a:ext>
            </a:extLst>
          </p:cNvPr>
          <p:cNvSpPr>
            <a:spLocks noGrp="1"/>
          </p:cNvSpPr>
          <p:nvPr>
            <p:ph idx="1"/>
          </p:nvPr>
        </p:nvSpPr>
        <p:spPr>
          <a:xfrm>
            <a:off x="1341884" y="1556792"/>
            <a:ext cx="9763729" cy="4238600"/>
          </a:xfrm>
        </p:spPr>
        <p:txBody>
          <a:bodyPr>
            <a:normAutofit fontScale="92500" lnSpcReduction="10000"/>
          </a:bodyPr>
          <a:lstStyle/>
          <a:p>
            <a:pPr marL="0" indent="0">
              <a:lnSpc>
                <a:spcPct val="120000"/>
              </a:lnSpc>
              <a:spcBef>
                <a:spcPts val="0"/>
              </a:spcBef>
              <a:spcAft>
                <a:spcPts val="0"/>
              </a:spcAft>
              <a:buNone/>
            </a:pPr>
            <a:r>
              <a:rPr lang="it-IT" sz="2200" dirty="0"/>
              <a:t>Analizzate i principali aspetti da tenere in conto per fornire un servizio culturalmente appropriato a una persona anziana. </a:t>
            </a:r>
          </a:p>
          <a:p>
            <a:pPr marL="0" indent="0">
              <a:lnSpc>
                <a:spcPct val="120000"/>
              </a:lnSpc>
              <a:spcBef>
                <a:spcPts val="0"/>
              </a:spcBef>
              <a:spcAft>
                <a:spcPts val="0"/>
              </a:spcAft>
              <a:buNone/>
            </a:pPr>
            <a:r>
              <a:rPr lang="it-IT" sz="2200" dirty="0"/>
              <a:t>Con quali affermazioni siete d’accordo e perché?</a:t>
            </a:r>
          </a:p>
          <a:p>
            <a:pPr marL="0" indent="0">
              <a:lnSpc>
                <a:spcPct val="120000"/>
              </a:lnSpc>
              <a:spcBef>
                <a:spcPts val="0"/>
              </a:spcBef>
              <a:spcAft>
                <a:spcPts val="0"/>
              </a:spcAft>
              <a:buNone/>
            </a:pPr>
            <a:r>
              <a:rPr lang="it-IT" sz="2200" dirty="0"/>
              <a:t>a.	Si dovrebbe automaticamente mostrare rispetto agli anziani a causa della loro età.</a:t>
            </a:r>
          </a:p>
          <a:p>
            <a:pPr marL="0" indent="0">
              <a:lnSpc>
                <a:spcPct val="120000"/>
              </a:lnSpc>
              <a:spcBef>
                <a:spcPts val="0"/>
              </a:spcBef>
              <a:spcAft>
                <a:spcPts val="0"/>
              </a:spcAft>
              <a:buNone/>
            </a:pPr>
            <a:r>
              <a:rPr lang="it-IT" sz="2200" dirty="0"/>
              <a:t>b.	Si dovrebbe sempre includere la famiglia e chiedere anche ai famigliari cosa 	pensano sia meglio per il loro congiunto.</a:t>
            </a:r>
          </a:p>
          <a:p>
            <a:pPr marL="0" indent="0">
              <a:lnSpc>
                <a:spcPct val="120000"/>
              </a:lnSpc>
              <a:spcBef>
                <a:spcPts val="0"/>
              </a:spcBef>
              <a:spcAft>
                <a:spcPts val="0"/>
              </a:spcAft>
              <a:buNone/>
            </a:pPr>
            <a:r>
              <a:rPr lang="it-IT" sz="2200" dirty="0"/>
              <a:t>c.	Bisognerebbe chiedere direttamente all'anziano cosa vuole veramente.</a:t>
            </a:r>
          </a:p>
          <a:p>
            <a:pPr marL="0" indent="0">
              <a:lnSpc>
                <a:spcPct val="120000"/>
              </a:lnSpc>
              <a:spcBef>
                <a:spcPts val="0"/>
              </a:spcBef>
              <a:spcAft>
                <a:spcPts val="0"/>
              </a:spcAft>
              <a:buNone/>
            </a:pPr>
            <a:r>
              <a:rPr lang="it-IT" sz="2200" dirty="0"/>
              <a:t>d.	Bisognerebbe dire in prima battuta ciò che si pensa che loro vogliano e che sia 	giusto per loro.</a:t>
            </a:r>
          </a:p>
          <a:p>
            <a:pPr marL="0" indent="0">
              <a:lnSpc>
                <a:spcPct val="120000"/>
              </a:lnSpc>
              <a:spcBef>
                <a:spcPts val="0"/>
              </a:spcBef>
              <a:spcAft>
                <a:spcPts val="0"/>
              </a:spcAft>
              <a:buNone/>
            </a:pPr>
            <a:r>
              <a:rPr lang="it-IT" sz="2200" dirty="0"/>
              <a:t>e.	Si dovrebbe andare direttamente dai famigliari, non dall'anziano, e chiedere loro i 	loro desideri.</a:t>
            </a:r>
          </a:p>
          <a:p>
            <a:pPr marL="0" indent="0">
              <a:lnSpc>
                <a:spcPct val="120000"/>
              </a:lnSpc>
              <a:spcBef>
                <a:spcPts val="0"/>
              </a:spcBef>
              <a:spcAft>
                <a:spcPts val="0"/>
              </a:spcAft>
              <a:buNone/>
            </a:pPr>
            <a:r>
              <a:rPr lang="it-IT" sz="2200" dirty="0"/>
              <a:t>f.	Non importa quale sia l'età di qualcuno: va trattato allo stesso modo di tutti gli altri.</a:t>
            </a:r>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FE129B58-4E1B-41FC-93CD-3F44E67EFB49}"/>
              </a:ext>
            </a:extLst>
          </p:cNvPr>
          <p:cNvSpPr>
            <a:spLocks noGrp="1"/>
          </p:cNvSpPr>
          <p:nvPr>
            <p:ph type="sldNum" sz="quarter" idx="12"/>
          </p:nvPr>
        </p:nvSpPr>
        <p:spPr/>
        <p:txBody>
          <a:bodyPr/>
          <a:lstStyle/>
          <a:p>
            <a:fld id="{C014DD1E-5D91-48A3-AD6D-45FBA980D106}" type="slidenum">
              <a:rPr lang="en-GB" smtClean="0"/>
              <a:t>35</a:t>
            </a:fld>
            <a:endParaRPr lang="en-GB"/>
          </a:p>
        </p:txBody>
      </p:sp>
      <p:pic>
        <p:nvPicPr>
          <p:cNvPr id="5" name="Picture 4">
            <a:extLst>
              <a:ext uri="{FF2B5EF4-FFF2-40B4-BE49-F238E27FC236}">
                <a16:creationId xmlns:a16="http://schemas.microsoft.com/office/drawing/2014/main" xmlns="" id="{17E4EF56-66B1-4968-B5CD-C058DEC54A82}"/>
              </a:ext>
            </a:extLst>
          </p:cNvPr>
          <p:cNvPicPr>
            <a:picLocks noChangeAspect="1"/>
          </p:cNvPicPr>
          <p:nvPr/>
        </p:nvPicPr>
        <p:blipFill>
          <a:blip r:embed="rId2"/>
          <a:stretch>
            <a:fillRect/>
          </a:stretch>
        </p:blipFill>
        <p:spPr>
          <a:xfrm>
            <a:off x="10991387" y="5582344"/>
            <a:ext cx="791657" cy="798984"/>
          </a:xfrm>
          <a:prstGeom prst="rect">
            <a:avLst/>
          </a:prstGeom>
        </p:spPr>
      </p:pic>
    </p:spTree>
    <p:extLst>
      <p:ext uri="{BB962C8B-B14F-4D97-AF65-F5344CB8AC3E}">
        <p14:creationId xmlns:p14="http://schemas.microsoft.com/office/powerpoint/2010/main" val="4898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2FB93-6A38-4569-931D-AB9299965294}"/>
              </a:ext>
            </a:extLst>
          </p:cNvPr>
          <p:cNvSpPr>
            <a:spLocks noGrp="1"/>
          </p:cNvSpPr>
          <p:nvPr>
            <p:ph type="title"/>
          </p:nvPr>
        </p:nvSpPr>
        <p:spPr>
          <a:xfrm>
            <a:off x="1371243" y="685800"/>
            <a:ext cx="9598700" cy="798984"/>
          </a:xfrm>
        </p:spPr>
        <p:txBody>
          <a:bodyPr/>
          <a:lstStyle/>
          <a:p>
            <a:r>
              <a:rPr lang="en-GB" i="1" dirty="0" err="1"/>
              <a:t>Riassunto</a:t>
            </a:r>
            <a:endParaRPr lang="en-GB" i="1" dirty="0"/>
          </a:p>
        </p:txBody>
      </p:sp>
      <p:sp>
        <p:nvSpPr>
          <p:cNvPr id="3" name="Content Placeholder 2">
            <a:extLst>
              <a:ext uri="{FF2B5EF4-FFF2-40B4-BE49-F238E27FC236}">
                <a16:creationId xmlns:a16="http://schemas.microsoft.com/office/drawing/2014/main" xmlns="" id="{86CB3A05-5076-4A60-9307-13372D790B88}"/>
              </a:ext>
            </a:extLst>
          </p:cNvPr>
          <p:cNvSpPr>
            <a:spLocks noGrp="1"/>
          </p:cNvSpPr>
          <p:nvPr>
            <p:ph idx="1"/>
          </p:nvPr>
        </p:nvSpPr>
        <p:spPr>
          <a:xfrm>
            <a:off x="1197868" y="2060848"/>
            <a:ext cx="10009111" cy="3816424"/>
          </a:xfrm>
        </p:spPr>
        <p:txBody>
          <a:bodyPr>
            <a:noAutofit/>
          </a:bodyPr>
          <a:lstStyle/>
          <a:p>
            <a:pPr marL="0" indent="0">
              <a:buNone/>
            </a:pPr>
            <a:r>
              <a:rPr lang="it-IT" sz="2100" i="1" dirty="0"/>
              <a:t>Quando si ha a che fare con o si fornisce assistenza a una persona anziana, è importante prendere in considerazione il suo background culturale. </a:t>
            </a:r>
          </a:p>
          <a:p>
            <a:pPr marL="0" indent="0">
              <a:buNone/>
            </a:pPr>
            <a:r>
              <a:rPr lang="it-IT" sz="2100" i="1" dirty="0"/>
              <a:t>Questo significa che bisogna prendersi il tempo per fare domande e ascoltare le risposte che vengono fornite. Dovete sospendere il vostro giudizio e non pensare al fatto che quello che vi stanno dicendo magari non è il modo migliore di procedere, influenzati dalle vostre norme culturali.  </a:t>
            </a:r>
          </a:p>
          <a:p>
            <a:pPr marL="0" indent="0">
              <a:buNone/>
            </a:pPr>
            <a:r>
              <a:rPr lang="it-IT" sz="2100" i="1" dirty="0"/>
              <a:t>Culture diverse vedono l'invecchiamento, la morte e il morire in modi diversi e affrontano sia le emozioni dell'invecchiamento che l'aspettativa di morire o di essere in lutto in modi diversi.</a:t>
            </a:r>
          </a:p>
          <a:p>
            <a:pPr marL="0" indent="0">
              <a:buNone/>
            </a:pPr>
            <a:r>
              <a:rPr lang="it-IT" sz="2100" i="1" dirty="0"/>
              <a:t> Vivere in una società rappresentata da molte culture e credenze religiose significa che gli atteggiamenti verso l'invecchiamento, il morire e la morte possono essere diversi dai vostri.</a:t>
            </a:r>
            <a:endParaRPr lang="en-GB" sz="2100" i="1" dirty="0"/>
          </a:p>
        </p:txBody>
      </p:sp>
      <p:sp>
        <p:nvSpPr>
          <p:cNvPr id="4" name="Slide Number Placeholder 3">
            <a:extLst>
              <a:ext uri="{FF2B5EF4-FFF2-40B4-BE49-F238E27FC236}">
                <a16:creationId xmlns:a16="http://schemas.microsoft.com/office/drawing/2014/main" xmlns="" id="{40699D81-7715-418A-9B01-B318D88690BC}"/>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41822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F7CD2-1B3B-4E67-A875-32D2D8AB237B}"/>
              </a:ext>
            </a:extLst>
          </p:cNvPr>
          <p:cNvSpPr>
            <a:spLocks noGrp="1"/>
          </p:cNvSpPr>
          <p:nvPr>
            <p:ph type="title"/>
          </p:nvPr>
        </p:nvSpPr>
        <p:spPr>
          <a:xfrm>
            <a:off x="1371243" y="685800"/>
            <a:ext cx="9598700" cy="798984"/>
          </a:xfrm>
        </p:spPr>
        <p:txBody>
          <a:bodyPr/>
          <a:lstStyle/>
          <a:p>
            <a:r>
              <a:rPr lang="en-GB" dirty="0"/>
              <a:t>Piano </a:t>
            </a:r>
            <a:r>
              <a:rPr lang="en-GB" dirty="0" err="1"/>
              <a:t>d’azione</a:t>
            </a:r>
            <a:endParaRPr lang="en-GB" dirty="0"/>
          </a:p>
        </p:txBody>
      </p:sp>
      <p:sp>
        <p:nvSpPr>
          <p:cNvPr id="3" name="Content Placeholder 2">
            <a:extLst>
              <a:ext uri="{FF2B5EF4-FFF2-40B4-BE49-F238E27FC236}">
                <a16:creationId xmlns:a16="http://schemas.microsoft.com/office/drawing/2014/main" xmlns="" id="{D959482C-C063-47AC-A3BA-C285E22E2032}"/>
              </a:ext>
            </a:extLst>
          </p:cNvPr>
          <p:cNvSpPr>
            <a:spLocks noGrp="1"/>
          </p:cNvSpPr>
          <p:nvPr>
            <p:ph idx="1"/>
          </p:nvPr>
        </p:nvSpPr>
        <p:spPr>
          <a:xfrm>
            <a:off x="1371243" y="1628800"/>
            <a:ext cx="9598700" cy="4238600"/>
          </a:xfrm>
        </p:spPr>
        <p:txBody>
          <a:bodyPr>
            <a:normAutofit/>
          </a:bodyPr>
          <a:lstStyle/>
          <a:p>
            <a:pPr marL="0" indent="0">
              <a:buNone/>
            </a:pPr>
            <a:r>
              <a:rPr lang="it-IT" sz="2400" dirty="0"/>
              <a:t>Rispondete alle seguenti domande:</a:t>
            </a:r>
          </a:p>
          <a:p>
            <a:pPr marL="0" indent="0">
              <a:buNone/>
            </a:pPr>
            <a:endParaRPr lang="it-IT" sz="2400" dirty="0"/>
          </a:p>
          <a:p>
            <a:pPr marL="0" indent="0">
              <a:buNone/>
            </a:pPr>
            <a:r>
              <a:rPr lang="it-IT" sz="2400" dirty="0"/>
              <a:t>•	Cosa ho imparato su me stesso e sul mio background culturale?</a:t>
            </a:r>
          </a:p>
          <a:p>
            <a:pPr marL="0" indent="0">
              <a:buNone/>
            </a:pPr>
            <a:r>
              <a:rPr lang="it-IT" sz="2400" dirty="0"/>
              <a:t>•	Cosa ho imparato sull'invecchiamento, il morire e la morte?</a:t>
            </a:r>
          </a:p>
          <a:p>
            <a:pPr marL="0" indent="0">
              <a:buNone/>
            </a:pPr>
            <a:r>
              <a:rPr lang="it-IT" sz="2400" dirty="0"/>
              <a:t>•	Cos'altro vorrei sapere? </a:t>
            </a:r>
          </a:p>
          <a:p>
            <a:pPr marL="0" indent="0">
              <a:buNone/>
            </a:pPr>
            <a:r>
              <a:rPr lang="it-IT" sz="2400" dirty="0"/>
              <a:t>•	Quali cambiamenti apporterò nella mia pratica attuale per assicurare 	che tutte le considerazioni culturali siano in atto per le persone di cui 	mi occupo?</a:t>
            </a:r>
          </a:p>
          <a:p>
            <a:pPr marL="0" indent="0">
              <a:buNone/>
            </a:pPr>
            <a:endParaRPr lang="en-GB" sz="2000" dirty="0"/>
          </a:p>
          <a:p>
            <a:pPr marL="0" indent="0">
              <a:buNone/>
            </a:pPr>
            <a:endParaRPr lang="en-GB" dirty="0"/>
          </a:p>
        </p:txBody>
      </p:sp>
      <p:sp>
        <p:nvSpPr>
          <p:cNvPr id="4" name="Slide Number Placeholder 3">
            <a:extLst>
              <a:ext uri="{FF2B5EF4-FFF2-40B4-BE49-F238E27FC236}">
                <a16:creationId xmlns:a16="http://schemas.microsoft.com/office/drawing/2014/main" xmlns="" id="{D3CFECDE-6286-47C7-9FFC-AEE07DAE6734}"/>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5" name="Immagine 5">
            <a:extLst>
              <a:ext uri="{FF2B5EF4-FFF2-40B4-BE49-F238E27FC236}">
                <a16:creationId xmlns:a16="http://schemas.microsoft.com/office/drawing/2014/main" xmlns="" id="{6C09CEFF-0396-4FA1-8A01-028C7E38C40A}"/>
              </a:ext>
            </a:extLst>
          </p:cNvPr>
          <p:cNvPicPr>
            <a:picLocks noChangeAspect="1"/>
          </p:cNvPicPr>
          <p:nvPr/>
        </p:nvPicPr>
        <p:blipFill>
          <a:blip r:embed="rId2"/>
          <a:stretch>
            <a:fillRect/>
          </a:stretch>
        </p:blipFill>
        <p:spPr>
          <a:xfrm>
            <a:off x="10902817" y="5651670"/>
            <a:ext cx="991378" cy="990600"/>
          </a:xfrm>
          <a:prstGeom prst="rect">
            <a:avLst/>
          </a:prstGeom>
        </p:spPr>
      </p:pic>
    </p:spTree>
    <p:extLst>
      <p:ext uri="{BB962C8B-B14F-4D97-AF65-F5344CB8AC3E}">
        <p14:creationId xmlns:p14="http://schemas.microsoft.com/office/powerpoint/2010/main" val="40372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9CF18900-3C90-4D6B-9FA2-DEF3CE4137FA}"/>
              </a:ext>
            </a:extLst>
          </p:cNvPr>
          <p:cNvSpPr>
            <a:spLocks noGrp="1"/>
          </p:cNvSpPr>
          <p:nvPr>
            <p:ph type="sldNum" sz="quarter" idx="12"/>
          </p:nvPr>
        </p:nvSpPr>
        <p:spPr/>
        <p:txBody>
          <a:bodyPr/>
          <a:lstStyle/>
          <a:p>
            <a:fld id="{C014DD1E-5D91-48A3-AD6D-45FBA980D106}" type="slidenum">
              <a:rPr lang="en-GB" smtClean="0"/>
              <a:t>38</a:t>
            </a:fld>
            <a:endParaRPr lang="en-GB"/>
          </a:p>
        </p:txBody>
      </p:sp>
      <p:sp>
        <p:nvSpPr>
          <p:cNvPr id="5" name="CasellaDiTesto 4">
            <a:extLst>
              <a:ext uri="{FF2B5EF4-FFF2-40B4-BE49-F238E27FC236}">
                <a16:creationId xmlns:a16="http://schemas.microsoft.com/office/drawing/2014/main" xmlns="" id="{3DD0160A-CD74-437C-9072-ACE4678CCD89}"/>
              </a:ext>
            </a:extLst>
          </p:cNvPr>
          <p:cNvSpPr txBox="1"/>
          <p:nvPr/>
        </p:nvSpPr>
        <p:spPr>
          <a:xfrm>
            <a:off x="2494012" y="2492896"/>
            <a:ext cx="7920880" cy="923330"/>
          </a:xfrm>
          <a:prstGeom prst="rect">
            <a:avLst/>
          </a:prstGeom>
          <a:solidFill>
            <a:schemeClr val="bg2"/>
          </a:solidFill>
        </p:spPr>
        <p:txBody>
          <a:bodyPr wrap="square" rtlCol="0">
            <a:spAutoFit/>
          </a:bodyPr>
          <a:lstStyle/>
          <a:p>
            <a:pPr algn="ctr"/>
            <a:r>
              <a:rPr lang="it-IT" sz="1800" dirty="0"/>
              <a:t>Questo modulo formativo è stato sviluppato come parte di un progetto Erasmus + KA2 -  </a:t>
            </a:r>
            <a:r>
              <a:rPr lang="it-IT" sz="1800" b="1" dirty="0"/>
              <a:t>INTERCULTURAL CARE IN THE SOCIAL AND HEALTHCARE SECTOR (I-CARE)</a:t>
            </a:r>
            <a:r>
              <a:rPr lang="it-IT" sz="1800" dirty="0"/>
              <a:t> ed è finanziato con il supporto della Commissione Europea</a:t>
            </a:r>
          </a:p>
        </p:txBody>
      </p:sp>
      <p:sp>
        <p:nvSpPr>
          <p:cNvPr id="6" name="CasellaDiTesto 5">
            <a:extLst>
              <a:ext uri="{FF2B5EF4-FFF2-40B4-BE49-F238E27FC236}">
                <a16:creationId xmlns:a16="http://schemas.microsoft.com/office/drawing/2014/main" xmlns="" id="{25207411-F241-4758-9100-D1E49A2BBDB7}"/>
              </a:ext>
            </a:extLst>
          </p:cNvPr>
          <p:cNvSpPr txBox="1"/>
          <p:nvPr/>
        </p:nvSpPr>
        <p:spPr>
          <a:xfrm>
            <a:off x="3142084" y="4437112"/>
            <a:ext cx="6192688" cy="923330"/>
          </a:xfrm>
          <a:prstGeom prst="rect">
            <a:avLst/>
          </a:prstGeom>
          <a:solidFill>
            <a:schemeClr val="bg2"/>
          </a:solidFill>
        </p:spPr>
        <p:txBody>
          <a:bodyPr wrap="square" rtlCol="0">
            <a:spAutoFit/>
          </a:bodyPr>
          <a:lstStyle/>
          <a:p>
            <a:pPr algn="ctr"/>
            <a:r>
              <a:rPr lang="it-IT" sz="1800" i="1" dirty="0"/>
              <a:t>Questa pubblicazione riflette solo la visione degli autori e la Commissione non può essere ritenuta responsabile per qualsiasi uso che possa essere fatto delle informazioni ivi contenute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3683781"/>
            <a:ext cx="3886200" cy="485775"/>
          </a:xfrm>
          <a:prstGeom prst="rect">
            <a:avLst/>
          </a:prstGeom>
        </p:spPr>
      </p:pic>
    </p:spTree>
    <p:extLst>
      <p:ext uri="{BB962C8B-B14F-4D97-AF65-F5344CB8AC3E}">
        <p14:creationId xmlns:p14="http://schemas.microsoft.com/office/powerpoint/2010/main" val="38995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304A5-D50F-45CB-88C0-B6DE4E0081AD}"/>
              </a:ext>
            </a:extLst>
          </p:cNvPr>
          <p:cNvSpPr>
            <a:spLocks noGrp="1"/>
          </p:cNvSpPr>
          <p:nvPr>
            <p:ph type="title"/>
          </p:nvPr>
        </p:nvSpPr>
        <p:spPr>
          <a:xfrm>
            <a:off x="1371242" y="685800"/>
            <a:ext cx="9598700" cy="1485900"/>
          </a:xfrm>
        </p:spPr>
        <p:txBody>
          <a:bodyPr>
            <a:normAutofit/>
          </a:bodyPr>
          <a:lstStyle/>
          <a:p>
            <a:r>
              <a:rPr lang="en-GB" dirty="0" err="1"/>
              <a:t>Percezione</a:t>
            </a:r>
            <a:r>
              <a:rPr lang="en-GB" dirty="0"/>
              <a:t> </a:t>
            </a:r>
            <a:r>
              <a:rPr lang="en-GB" dirty="0" err="1"/>
              <a:t>dell’Età</a:t>
            </a:r>
            <a:endParaRPr lang="en-GB" dirty="0"/>
          </a:p>
        </p:txBody>
      </p:sp>
      <p:sp>
        <p:nvSpPr>
          <p:cNvPr id="4" name="Slide Number Placeholder 3">
            <a:extLst>
              <a:ext uri="{FF2B5EF4-FFF2-40B4-BE49-F238E27FC236}">
                <a16:creationId xmlns:a16="http://schemas.microsoft.com/office/drawing/2014/main" xmlns="" id="{26BDE369-B63F-4C3C-B1E6-B6C4261F708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4</a:t>
            </a:fld>
            <a:endParaRPr lang="en-GB"/>
          </a:p>
        </p:txBody>
      </p:sp>
      <p:pic>
        <p:nvPicPr>
          <p:cNvPr id="7" name="Picture 6">
            <a:extLst>
              <a:ext uri="{FF2B5EF4-FFF2-40B4-BE49-F238E27FC236}">
                <a16:creationId xmlns:a16="http://schemas.microsoft.com/office/drawing/2014/main" xmlns="" id="{07D326C9-1467-4CF0-878F-8CAD5838C254}"/>
              </a:ext>
            </a:extLst>
          </p:cNvPr>
          <p:cNvPicPr>
            <a:picLocks noChangeAspect="1"/>
          </p:cNvPicPr>
          <p:nvPr/>
        </p:nvPicPr>
        <p:blipFill>
          <a:blip r:embed="rId2"/>
          <a:stretch>
            <a:fillRect/>
          </a:stretch>
        </p:blipFill>
        <p:spPr>
          <a:xfrm>
            <a:off x="11066145" y="5630741"/>
            <a:ext cx="896190" cy="847417"/>
          </a:xfrm>
          <a:prstGeom prst="rect">
            <a:avLst/>
          </a:prstGeom>
        </p:spPr>
      </p:pic>
      <p:graphicFrame>
        <p:nvGraphicFramePr>
          <p:cNvPr id="9" name="Content Placeholder 2">
            <a:extLst>
              <a:ext uri="{FF2B5EF4-FFF2-40B4-BE49-F238E27FC236}">
                <a16:creationId xmlns:a16="http://schemas.microsoft.com/office/drawing/2014/main" xmlns="" id="{1B8D1D69-4152-483F-A643-622C695AA6A9}"/>
              </a:ext>
            </a:extLst>
          </p:cNvPr>
          <p:cNvGraphicFramePr>
            <a:graphicFrameLocks noGrp="1"/>
          </p:cNvGraphicFramePr>
          <p:nvPr>
            <p:ph idx="1"/>
            <p:extLst>
              <p:ext uri="{D42A27DB-BD31-4B8C-83A1-F6EECF244321}">
                <p14:modId xmlns:p14="http://schemas.microsoft.com/office/powerpoint/2010/main" val="3651512230"/>
              </p:ext>
            </p:extLst>
          </p:nvPr>
        </p:nvGraphicFramePr>
        <p:xfrm>
          <a:off x="1371242" y="2286000"/>
          <a:ext cx="95987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4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65EEC-3A14-416A-B67D-6F409D018545}"/>
              </a:ext>
            </a:extLst>
          </p:cNvPr>
          <p:cNvSpPr>
            <a:spLocks noGrp="1"/>
          </p:cNvSpPr>
          <p:nvPr>
            <p:ph type="title"/>
          </p:nvPr>
        </p:nvSpPr>
        <p:spPr>
          <a:xfrm>
            <a:off x="1390287" y="685800"/>
            <a:ext cx="9884376" cy="1485900"/>
          </a:xfrm>
        </p:spPr>
        <p:txBody>
          <a:bodyPr>
            <a:normAutofit/>
          </a:bodyPr>
          <a:lstStyle/>
          <a:p>
            <a:r>
              <a:rPr lang="en-GB" dirty="0" err="1"/>
              <a:t>Riflettere</a:t>
            </a:r>
            <a:r>
              <a:rPr lang="en-GB" dirty="0"/>
              <a:t> </a:t>
            </a:r>
            <a:r>
              <a:rPr lang="en-GB" dirty="0" err="1"/>
              <a:t>sull’età</a:t>
            </a:r>
            <a:r>
              <a:rPr lang="en-GB" dirty="0"/>
              <a:t> </a:t>
            </a:r>
          </a:p>
        </p:txBody>
      </p:sp>
      <p:pic>
        <p:nvPicPr>
          <p:cNvPr id="5" name="Picture 4">
            <a:extLst>
              <a:ext uri="{FF2B5EF4-FFF2-40B4-BE49-F238E27FC236}">
                <a16:creationId xmlns:a16="http://schemas.microsoft.com/office/drawing/2014/main" xmlns="" id="{FDAD9B23-E748-4BD8-ADF9-69A285B300A6}"/>
              </a:ext>
            </a:extLst>
          </p:cNvPr>
          <p:cNvPicPr>
            <a:picLocks noChangeAspect="1"/>
          </p:cNvPicPr>
          <p:nvPr/>
        </p:nvPicPr>
        <p:blipFill rotWithShape="1">
          <a:blip r:embed="rId2"/>
          <a:srcRect l="19432" r="18981" b="3"/>
          <a:stretch/>
        </p:blipFill>
        <p:spPr>
          <a:xfrm>
            <a:off x="1390286" y="2401556"/>
            <a:ext cx="3210659" cy="3466681"/>
          </a:xfrm>
          <a:prstGeom prst="rect">
            <a:avLst/>
          </a:prstGeom>
        </p:spPr>
      </p:pic>
      <p:sp>
        <p:nvSpPr>
          <p:cNvPr id="3" name="Content Placeholder 2">
            <a:extLst>
              <a:ext uri="{FF2B5EF4-FFF2-40B4-BE49-F238E27FC236}">
                <a16:creationId xmlns:a16="http://schemas.microsoft.com/office/drawing/2014/main" xmlns="" id="{DE03B33E-5555-46CB-8ECC-12CB10B5F902}"/>
              </a:ext>
            </a:extLst>
          </p:cNvPr>
          <p:cNvSpPr>
            <a:spLocks noGrp="1"/>
          </p:cNvSpPr>
          <p:nvPr>
            <p:ph idx="1"/>
          </p:nvPr>
        </p:nvSpPr>
        <p:spPr>
          <a:xfrm>
            <a:off x="5099495" y="2286000"/>
            <a:ext cx="6175168" cy="3581400"/>
          </a:xfrm>
        </p:spPr>
        <p:txBody>
          <a:bodyPr>
            <a:normAutofit/>
          </a:bodyPr>
          <a:lstStyle/>
          <a:p>
            <a:pPr marL="0" indent="0">
              <a:buNone/>
            </a:pPr>
            <a:r>
              <a:rPr lang="it-IT" dirty="0"/>
              <a:t>Come vi aspettate che la gente penserà a voi quando raggiungerete l'età che avete appena scritto?</a:t>
            </a:r>
          </a:p>
          <a:p>
            <a:pPr marL="0" indent="0">
              <a:buNone/>
            </a:pPr>
            <a:r>
              <a:rPr lang="it-IT" dirty="0"/>
              <a:t>a.	Più importanti di una persona </a:t>
            </a:r>
            <a:r>
              <a:rPr lang="it-IT" dirty="0" smtClean="0"/>
              <a:t>giovane</a:t>
            </a:r>
            <a:endParaRPr lang="it-IT" dirty="0"/>
          </a:p>
          <a:p>
            <a:pPr marL="0" indent="0">
              <a:buNone/>
            </a:pPr>
            <a:r>
              <a:rPr lang="it-IT" dirty="0"/>
              <a:t>b.	Meno importanti di una persona giovane</a:t>
            </a:r>
          </a:p>
          <a:p>
            <a:pPr marL="0" indent="0">
              <a:buNone/>
            </a:pPr>
            <a:r>
              <a:rPr lang="it-IT" dirty="0"/>
              <a:t>c.	Persone sagge a cui chiedere cose </a:t>
            </a:r>
            <a:r>
              <a:rPr lang="it-IT" dirty="0" smtClean="0"/>
              <a:t>importanti</a:t>
            </a:r>
            <a:endParaRPr lang="it-IT" dirty="0"/>
          </a:p>
          <a:p>
            <a:pPr marL="0" indent="0">
              <a:buNone/>
            </a:pPr>
            <a:r>
              <a:rPr lang="it-IT" dirty="0"/>
              <a:t>d.	Persone che ormai sono fuori dalla vita e le cui opinioni e idee sono meno importanti.</a:t>
            </a:r>
          </a:p>
          <a:p>
            <a:pPr marL="0" indent="0">
              <a:buNone/>
            </a:pPr>
            <a:r>
              <a:rPr lang="it-IT" dirty="0"/>
              <a:t>Pensate che le vostre risposte a queste domande siano influenzate dal vostro background culturale?</a:t>
            </a:r>
          </a:p>
        </p:txBody>
      </p:sp>
      <p:sp>
        <p:nvSpPr>
          <p:cNvPr id="4" name="Slide Number Placeholder 3">
            <a:extLst>
              <a:ext uri="{FF2B5EF4-FFF2-40B4-BE49-F238E27FC236}">
                <a16:creationId xmlns:a16="http://schemas.microsoft.com/office/drawing/2014/main" xmlns="" id="{157DC5C1-056C-4C9B-BA5A-0E014CD950C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a16="http://schemas.microsoft.com/office/drawing/2014/main" xmlns="" id="{6C3E7D8C-5C50-4B5F-BE59-975CCC7ED534}"/>
              </a:ext>
            </a:extLst>
          </p:cNvPr>
          <p:cNvSpPr txBox="1"/>
          <p:nvPr/>
        </p:nvSpPr>
        <p:spPr>
          <a:xfrm>
            <a:off x="1269876" y="5944419"/>
            <a:ext cx="2160240" cy="230832"/>
          </a:xfrm>
          <a:prstGeom prst="rect">
            <a:avLst/>
          </a:prstGeom>
          <a:noFill/>
        </p:spPr>
        <p:txBody>
          <a:bodyPr wrap="square">
            <a:spAutoFit/>
          </a:bodyPr>
          <a:lstStyle/>
          <a:p>
            <a:r>
              <a:rPr lang="en-GB" sz="900" dirty="0"/>
              <a:t>https://www.pexels.com/search/free/</a:t>
            </a:r>
          </a:p>
        </p:txBody>
      </p:sp>
      <p:pic>
        <p:nvPicPr>
          <p:cNvPr id="6" name="Picture 5">
            <a:extLst>
              <a:ext uri="{FF2B5EF4-FFF2-40B4-BE49-F238E27FC236}">
                <a16:creationId xmlns:a16="http://schemas.microsoft.com/office/drawing/2014/main" xmlns="" id="{C67BF909-672B-49D6-A75F-E9D14E0BAACE}"/>
              </a:ext>
            </a:extLst>
          </p:cNvPr>
          <p:cNvPicPr>
            <a:picLocks noChangeAspect="1"/>
          </p:cNvPicPr>
          <p:nvPr/>
        </p:nvPicPr>
        <p:blipFill>
          <a:blip r:embed="rId3"/>
          <a:stretch>
            <a:fillRect/>
          </a:stretch>
        </p:blipFill>
        <p:spPr>
          <a:xfrm>
            <a:off x="10928995" y="5573177"/>
            <a:ext cx="896190" cy="846612"/>
          </a:xfrm>
          <a:prstGeom prst="rect">
            <a:avLst/>
          </a:prstGeom>
        </p:spPr>
      </p:pic>
    </p:spTree>
    <p:extLst>
      <p:ext uri="{BB962C8B-B14F-4D97-AF65-F5344CB8AC3E}">
        <p14:creationId xmlns:p14="http://schemas.microsoft.com/office/powerpoint/2010/main" val="41514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1B7C85-1ACD-49B3-82A6-6F38F8DD0DE9}"/>
              </a:ext>
            </a:extLst>
          </p:cNvPr>
          <p:cNvPicPr>
            <a:picLocks noChangeAspect="1"/>
          </p:cNvPicPr>
          <p:nvPr/>
        </p:nvPicPr>
        <p:blipFill rotWithShape="1">
          <a:blip r:embed="rId2"/>
          <a:srcRect t="13012" b="14916"/>
          <a:stretch/>
        </p:blipFill>
        <p:spPr>
          <a:xfrm rot="660000">
            <a:off x="1302087" y="1258913"/>
            <a:ext cx="4320480" cy="4527469"/>
          </a:xfrm>
          <a:prstGeom prst="rect">
            <a:avLst/>
          </a:prstGeom>
          <a:ln>
            <a:noFill/>
          </a:ln>
          <a:effectLst>
            <a:softEdge rad="112500"/>
          </a:effectLst>
        </p:spPr>
      </p:pic>
      <p:sp>
        <p:nvSpPr>
          <p:cNvPr id="3" name="Content Placeholder 2">
            <a:extLst>
              <a:ext uri="{FF2B5EF4-FFF2-40B4-BE49-F238E27FC236}">
                <a16:creationId xmlns:a16="http://schemas.microsoft.com/office/drawing/2014/main" xmlns="" id="{D6F61EB2-F434-4BE9-89C5-F2ED1F434602}"/>
              </a:ext>
            </a:extLst>
          </p:cNvPr>
          <p:cNvSpPr>
            <a:spLocks noGrp="1"/>
          </p:cNvSpPr>
          <p:nvPr>
            <p:ph idx="1"/>
          </p:nvPr>
        </p:nvSpPr>
        <p:spPr>
          <a:xfrm>
            <a:off x="6508989" y="1268760"/>
            <a:ext cx="5252259" cy="4166592"/>
          </a:xfrm>
        </p:spPr>
        <p:txBody>
          <a:bodyPr>
            <a:noAutofit/>
          </a:bodyPr>
          <a:lstStyle/>
          <a:p>
            <a:pPr marL="0" indent="0">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La cultura in cui siamo nati, cresciuti e in cui viviamo influenza i nostri atteggiamenti verso molte cose, compreso :</a:t>
            </a:r>
            <a:endParaRPr lang="en-GB" sz="2400" dirty="0"/>
          </a:p>
          <a:p>
            <a:r>
              <a:rPr lang="en-GB" sz="2400" dirty="0"/>
              <a:t> </a:t>
            </a:r>
            <a:r>
              <a:rPr lang="en-GB" sz="2400" dirty="0" err="1"/>
              <a:t>ciò</a:t>
            </a:r>
            <a:r>
              <a:rPr lang="en-GB" sz="2400" dirty="0"/>
              <a:t> </a:t>
            </a:r>
            <a:r>
              <a:rPr lang="en-GB" sz="2400" dirty="0" err="1"/>
              <a:t>che</a:t>
            </a:r>
            <a:r>
              <a:rPr lang="en-GB" sz="2400" dirty="0"/>
              <a:t> </a:t>
            </a:r>
            <a:r>
              <a:rPr lang="en-GB" sz="2400" dirty="0" err="1"/>
              <a:t>pensiamo</a:t>
            </a:r>
            <a:r>
              <a:rPr lang="en-GB" sz="2400" dirty="0"/>
              <a:t> </a:t>
            </a:r>
            <a:r>
              <a:rPr lang="en-GB" sz="2400" dirty="0" err="1"/>
              <a:t>dell’invecchimento</a:t>
            </a:r>
            <a:endParaRPr lang="en-GB" sz="2400" dirty="0"/>
          </a:p>
          <a:p>
            <a:r>
              <a:rPr lang="en-GB" sz="2400" dirty="0"/>
              <a:t> </a:t>
            </a:r>
            <a:r>
              <a:rPr lang="it-IT" sz="2400" dirty="0"/>
              <a:t>come ci aspettiamo di essere trattati in età avanzata </a:t>
            </a:r>
            <a:endParaRPr lang="en-GB" sz="2400" dirty="0"/>
          </a:p>
          <a:p>
            <a:r>
              <a:rPr lang="it-IT" sz="2400" dirty="0"/>
              <a:t> i nostri atteggiamenti verso gli anziani.</a:t>
            </a:r>
            <a:endParaRPr lang="en-GB" sz="2400" dirty="0"/>
          </a:p>
        </p:txBody>
      </p:sp>
      <p:sp>
        <p:nvSpPr>
          <p:cNvPr id="4" name="Slide Number Placeholder 3">
            <a:extLst>
              <a:ext uri="{FF2B5EF4-FFF2-40B4-BE49-F238E27FC236}">
                <a16:creationId xmlns:a16="http://schemas.microsoft.com/office/drawing/2014/main" xmlns="" id="{D3210F83-53A1-4664-9A15-4C0514ACB59A}"/>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6</a:t>
            </a:fld>
            <a:endParaRPr lang="en-GB"/>
          </a:p>
        </p:txBody>
      </p:sp>
      <p:pic>
        <p:nvPicPr>
          <p:cNvPr id="2" name="Picture 1">
            <a:extLst>
              <a:ext uri="{FF2B5EF4-FFF2-40B4-BE49-F238E27FC236}">
                <a16:creationId xmlns:a16="http://schemas.microsoft.com/office/drawing/2014/main" xmlns="" id="{1D3A223A-11DE-4E30-9A8D-9497312A5349}"/>
              </a:ext>
            </a:extLst>
          </p:cNvPr>
          <p:cNvPicPr>
            <a:picLocks noChangeAspect="1"/>
          </p:cNvPicPr>
          <p:nvPr/>
        </p:nvPicPr>
        <p:blipFill>
          <a:blip r:embed="rId3"/>
          <a:stretch>
            <a:fillRect/>
          </a:stretch>
        </p:blipFill>
        <p:spPr>
          <a:xfrm>
            <a:off x="981844" y="5699018"/>
            <a:ext cx="2164268" cy="262151"/>
          </a:xfrm>
          <a:prstGeom prst="rect">
            <a:avLst/>
          </a:prstGeom>
        </p:spPr>
      </p:pic>
    </p:spTree>
    <p:extLst>
      <p:ext uri="{BB962C8B-B14F-4D97-AF65-F5344CB8AC3E}">
        <p14:creationId xmlns:p14="http://schemas.microsoft.com/office/powerpoint/2010/main" val="3524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5BF9B-FAAA-4C3E-9364-2E67BD99BD49}"/>
              </a:ext>
            </a:extLst>
          </p:cNvPr>
          <p:cNvSpPr>
            <a:spLocks noGrp="1"/>
          </p:cNvSpPr>
          <p:nvPr>
            <p:ph type="title"/>
          </p:nvPr>
        </p:nvSpPr>
        <p:spPr>
          <a:xfrm>
            <a:off x="1371242" y="685800"/>
            <a:ext cx="9907745" cy="798984"/>
          </a:xfrm>
        </p:spPr>
        <p:txBody>
          <a:bodyPr>
            <a:normAutofit fontScale="90000"/>
          </a:bodyPr>
          <a:lstStyle/>
          <a:p>
            <a:r>
              <a:rPr lang="en-GB" dirty="0" err="1"/>
              <a:t>Atteggiamenti</a:t>
            </a:r>
            <a:r>
              <a:rPr lang="en-GB" dirty="0"/>
              <a:t> </a:t>
            </a:r>
            <a:r>
              <a:rPr lang="en-GB" dirty="0" err="1"/>
              <a:t>culturali</a:t>
            </a:r>
            <a:r>
              <a:rPr lang="en-GB" dirty="0"/>
              <a:t> verso </a:t>
            </a:r>
            <a:r>
              <a:rPr lang="en-GB" dirty="0" err="1"/>
              <a:t>l'invecchiamento</a:t>
            </a:r>
            <a:r>
              <a:rPr lang="en-GB" dirty="0"/>
              <a:t> </a:t>
            </a:r>
          </a:p>
        </p:txBody>
      </p:sp>
      <p:sp>
        <p:nvSpPr>
          <p:cNvPr id="3" name="Content Placeholder 2">
            <a:extLst>
              <a:ext uri="{FF2B5EF4-FFF2-40B4-BE49-F238E27FC236}">
                <a16:creationId xmlns:a16="http://schemas.microsoft.com/office/drawing/2014/main" xmlns="" id="{E513A9DA-4EEC-4BB2-A3F7-0FBA32BD6C88}"/>
              </a:ext>
            </a:extLst>
          </p:cNvPr>
          <p:cNvSpPr>
            <a:spLocks noGrp="1"/>
          </p:cNvSpPr>
          <p:nvPr>
            <p:ph idx="1"/>
          </p:nvPr>
        </p:nvSpPr>
        <p:spPr>
          <a:xfrm>
            <a:off x="1371243" y="1700808"/>
            <a:ext cx="10143146" cy="3581400"/>
          </a:xfrm>
        </p:spPr>
        <p:txBody>
          <a:bodyPr>
            <a:normAutofit lnSpcReduction="10000"/>
          </a:bodyPr>
          <a:lstStyle/>
          <a:p>
            <a:pPr marL="0" indent="0">
              <a:buNone/>
            </a:pPr>
            <a:r>
              <a:rPr lang="it-IT" dirty="0"/>
              <a:t>Pensando agli atteggiamenti più comuni verso gli anziani nella vostra cultura, leggete le seguenti affermazioni e spuntate quelle che pensate siano vere. </a:t>
            </a:r>
          </a:p>
          <a:p>
            <a:pPr marL="0" indent="0">
              <a:buNone/>
            </a:pPr>
            <a:r>
              <a:rPr lang="it-IT" dirty="0"/>
              <a:t>a.	Gli anziani sono considerati saggi.</a:t>
            </a:r>
          </a:p>
          <a:p>
            <a:pPr marL="0" indent="0">
              <a:buNone/>
            </a:pPr>
            <a:r>
              <a:rPr lang="it-IT" dirty="0"/>
              <a:t>b.	Si crede che dovremmo ascoltare gli anziani.</a:t>
            </a:r>
          </a:p>
          <a:p>
            <a:pPr marL="0" indent="0">
              <a:buNone/>
            </a:pPr>
            <a:r>
              <a:rPr lang="it-IT" dirty="0"/>
              <a:t>c.	Gli anziani non sanno molto del mondo di oggi. </a:t>
            </a:r>
          </a:p>
          <a:p>
            <a:pPr marL="0" indent="0">
              <a:buNone/>
            </a:pPr>
            <a:r>
              <a:rPr lang="it-IT" dirty="0"/>
              <a:t>d.	È difficile avere una conversazione interessante con la maggior parte delle persone 	anziane.</a:t>
            </a:r>
          </a:p>
          <a:p>
            <a:pPr marL="0" indent="0">
              <a:buNone/>
            </a:pPr>
            <a:r>
              <a:rPr lang="it-IT" dirty="0"/>
              <a:t>e.	Gli anziani hanno opinioni diverse dai giovani.</a:t>
            </a:r>
          </a:p>
          <a:p>
            <a:pPr marL="0" indent="0">
              <a:buNone/>
            </a:pPr>
            <a:r>
              <a:rPr lang="it-IT" dirty="0"/>
              <a:t>f.	Sono i giovani ad essere considerati importanti e gli anziani dovrebbero ascoltarli.</a:t>
            </a:r>
          </a:p>
          <a:p>
            <a:pPr marL="0" indent="0">
              <a:buNone/>
            </a:pPr>
            <a:endParaRPr lang="en-GB" sz="1400" i="1" dirty="0"/>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13DB4FF8-35AD-41C9-AAB0-44371CDBC1E0}"/>
              </a:ext>
            </a:extLst>
          </p:cNvPr>
          <p:cNvSpPr>
            <a:spLocks noGrp="1"/>
          </p:cNvSpPr>
          <p:nvPr>
            <p:ph type="sldNum" sz="quarter" idx="12"/>
          </p:nvPr>
        </p:nvSpPr>
        <p:spPr/>
        <p:txBody>
          <a:bodyPr/>
          <a:lstStyle/>
          <a:p>
            <a:fld id="{C014DD1E-5D91-48A3-AD6D-45FBA980D106}" type="slidenum">
              <a:rPr lang="en-GB" smtClean="0"/>
              <a:t>7</a:t>
            </a:fld>
            <a:endParaRPr lang="en-GB"/>
          </a:p>
        </p:txBody>
      </p:sp>
      <p:pic>
        <p:nvPicPr>
          <p:cNvPr id="5" name="Picture 4">
            <a:extLst>
              <a:ext uri="{FF2B5EF4-FFF2-40B4-BE49-F238E27FC236}">
                <a16:creationId xmlns:a16="http://schemas.microsoft.com/office/drawing/2014/main" xmlns="" id="{3B01C585-10F9-458C-9DA6-6253E8D583E8}"/>
              </a:ext>
            </a:extLst>
          </p:cNvPr>
          <p:cNvPicPr>
            <a:picLocks noChangeAspect="1"/>
          </p:cNvPicPr>
          <p:nvPr/>
        </p:nvPicPr>
        <p:blipFill>
          <a:blip r:embed="rId2"/>
          <a:stretch>
            <a:fillRect/>
          </a:stretch>
        </p:blipFill>
        <p:spPr>
          <a:xfrm>
            <a:off x="10618199" y="5282208"/>
            <a:ext cx="896190" cy="829128"/>
          </a:xfrm>
          <a:prstGeom prst="rect">
            <a:avLst/>
          </a:prstGeom>
        </p:spPr>
      </p:pic>
    </p:spTree>
    <p:extLst>
      <p:ext uri="{BB962C8B-B14F-4D97-AF65-F5344CB8AC3E}">
        <p14:creationId xmlns:p14="http://schemas.microsoft.com/office/powerpoint/2010/main" val="394647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7EEF8-90A8-4082-BD54-B15748E249BE}"/>
              </a:ext>
            </a:extLst>
          </p:cNvPr>
          <p:cNvSpPr>
            <a:spLocks noGrp="1"/>
          </p:cNvSpPr>
          <p:nvPr>
            <p:ph type="title"/>
          </p:nvPr>
        </p:nvSpPr>
        <p:spPr>
          <a:xfrm>
            <a:off x="1371243" y="685800"/>
            <a:ext cx="9598700" cy="870992"/>
          </a:xfrm>
        </p:spPr>
        <p:txBody>
          <a:bodyPr/>
          <a:lstStyle/>
          <a:p>
            <a:r>
              <a:rPr lang="en-GB" i="1" dirty="0" err="1"/>
              <a:t>Riassunto</a:t>
            </a:r>
            <a:endParaRPr lang="en-GB" i="1" dirty="0"/>
          </a:p>
        </p:txBody>
      </p:sp>
      <p:sp>
        <p:nvSpPr>
          <p:cNvPr id="3" name="Content Placeholder 2">
            <a:extLst>
              <a:ext uri="{FF2B5EF4-FFF2-40B4-BE49-F238E27FC236}">
                <a16:creationId xmlns:a16="http://schemas.microsoft.com/office/drawing/2014/main" xmlns="" id="{BF74625B-C730-4052-80F4-944C21EDD08B}"/>
              </a:ext>
            </a:extLst>
          </p:cNvPr>
          <p:cNvSpPr>
            <a:spLocks noGrp="1"/>
          </p:cNvSpPr>
          <p:nvPr>
            <p:ph idx="1"/>
          </p:nvPr>
        </p:nvSpPr>
        <p:spPr>
          <a:xfrm>
            <a:off x="1371243" y="1556792"/>
            <a:ext cx="9598700" cy="4310608"/>
          </a:xfrm>
        </p:spPr>
        <p:txBody>
          <a:bodyPr>
            <a:normAutofit/>
          </a:bodyPr>
          <a:lstStyle/>
          <a:p>
            <a:pPr marL="0" indent="0">
              <a:buNone/>
            </a:pPr>
            <a:endParaRPr lang="it-IT" i="1" dirty="0"/>
          </a:p>
          <a:p>
            <a:pPr marL="0" indent="0">
              <a:buNone/>
            </a:pPr>
            <a:r>
              <a:rPr lang="it-IT" i="1" dirty="0"/>
              <a:t>Si potrebbe pensare che ci siano risposte giuste o sbagliate sia nelle domande che nel quiz.</a:t>
            </a:r>
          </a:p>
          <a:p>
            <a:pPr marL="0" indent="0">
              <a:buNone/>
            </a:pPr>
            <a:r>
              <a:rPr lang="it-IT" i="1" dirty="0"/>
              <a:t> Tuttavia, non ci sono risposte sbagliate. Le vostre risposte dipendono da due cose: la vostra personalità e anche il vostro background culturale. </a:t>
            </a:r>
          </a:p>
          <a:p>
            <a:pPr marL="0" indent="0">
              <a:buNone/>
            </a:pPr>
            <a:r>
              <a:rPr lang="it-IT" i="1" dirty="0"/>
              <a:t>Culture diverse vedono la vecchiaia in modi diversi. Per esempio, nella maggior parte delle culture orientali gli anziani sono visti come più importanti e più saggi dei giovani. In queste culture, la vecchiaia è rispettata, ed è irrispettoso per le persone anziane sfidarle o dimostrarsi in disaccordo con loro. </a:t>
            </a:r>
          </a:p>
          <a:p>
            <a:pPr marL="0" indent="0">
              <a:buNone/>
            </a:pPr>
            <a:r>
              <a:rPr lang="it-IT" i="1" dirty="0"/>
              <a:t>In alcune altre culture gli anziani non sono rispettati allo stesso modo: le credenze e gli atteggiamenti nei loro confronti possono essere meno positivi, anche se le persone sono esteriormente educate e rispettose nei loro confronti.</a:t>
            </a:r>
          </a:p>
          <a:p>
            <a:endParaRPr lang="en-GB" dirty="0"/>
          </a:p>
        </p:txBody>
      </p:sp>
      <p:sp>
        <p:nvSpPr>
          <p:cNvPr id="4" name="Slide Number Placeholder 3">
            <a:extLst>
              <a:ext uri="{FF2B5EF4-FFF2-40B4-BE49-F238E27FC236}">
                <a16:creationId xmlns:a16="http://schemas.microsoft.com/office/drawing/2014/main" xmlns="" id="{B0D028CF-3DB2-4EA1-8AC8-CDA902ECE69D}"/>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0192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APPROCCI ALLA MORTE</a:t>
            </a:r>
          </a:p>
        </p:txBody>
      </p:sp>
      <p:sp>
        <p:nvSpPr>
          <p:cNvPr id="4" name="Slide Number Placeholder 3"/>
          <p:cNvSpPr>
            <a:spLocks noGrp="1"/>
          </p:cNvSpPr>
          <p:nvPr>
            <p:ph type="sldNum" sz="quarter" idx="12"/>
          </p:nvPr>
        </p:nvSpPr>
        <p:spPr/>
        <p:txBody>
          <a:bodyPr/>
          <a:lstStyle/>
          <a:p>
            <a:fld id="{C014DD1E-5D91-48A3-AD6D-45FBA980D106}" type="slidenum">
              <a:rPr lang="en-GB" smtClean="0"/>
              <a:t>9</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C1D44B-2A5C-4927-9CC2-1EC8BA05543E}">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B9BACA134E1C94C9BE7FA5820DBAA8E" ma:contentTypeVersion="13" ma:contentTypeDescription="Creare un nuovo documento." ma:contentTypeScope="" ma:versionID="0c02ea5c1eca2d5a5d4f1dc6f672821a">
  <xsd:schema xmlns:xsd="http://www.w3.org/2001/XMLSchema" xmlns:xs="http://www.w3.org/2001/XMLSchema" xmlns:p="http://schemas.microsoft.com/office/2006/metadata/properties" xmlns:ns2="ba8488f0-dc01-4299-a1f4-ae4288f3e31f" xmlns:ns3="3d9c32d8-ae8e-47a0-a133-c232e1cc98f1" targetNamespace="http://schemas.microsoft.com/office/2006/metadata/properties" ma:root="true" ma:fieldsID="c48f6434574ce3def74f534cc1c429db" ns2:_="" ns3:_="">
    <xsd:import namespace="ba8488f0-dc01-4299-a1f4-ae4288f3e31f"/>
    <xsd:import namespace="3d9c32d8-ae8e-47a0-a133-c232e1cc98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488f0-dc01-4299-a1f4-ae4288f3e31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9c32d8-ae8e-47a0-a133-c232e1cc98f1"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817216-83E1-4184-B774-E7643CC3A68D}">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d9c32d8-ae8e-47a0-a133-c232e1cc98f1"/>
    <ds:schemaRef ds:uri="http://purl.org/dc/dcmitype/"/>
    <ds:schemaRef ds:uri="ba8488f0-dc01-4299-a1f4-ae4288f3e31f"/>
    <ds:schemaRef ds:uri="http://www.w3.org/XML/1998/namespace"/>
  </ds:schemaRefs>
</ds:datastoreItem>
</file>

<file path=customXml/itemProps3.xml><?xml version="1.0" encoding="utf-8"?>
<ds:datastoreItem xmlns:ds="http://schemas.openxmlformats.org/officeDocument/2006/customXml" ds:itemID="{79BA109D-49E5-47D3-BE81-12F747BEF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488f0-dc01-4299-a1f4-ae4288f3e31f"/>
    <ds:schemaRef ds:uri="3d9c32d8-ae8e-47a0-a133-c232e1cc9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45686</TotalTime>
  <Words>3023</Words>
  <Application>Microsoft Office PowerPoint</Application>
  <PresentationFormat>Custom</PresentationFormat>
  <Paragraphs>217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Franklin Gothic Book</vt:lpstr>
      <vt:lpstr>Times New Roman</vt:lpstr>
      <vt:lpstr>Wingdings</vt:lpstr>
      <vt:lpstr>Crop</vt:lpstr>
      <vt:lpstr>INVECCHIARE, MORIRE E MORTE</vt:lpstr>
      <vt:lpstr>Scopi e Obiettivi del Modulo </vt:lpstr>
      <vt:lpstr>Introduzione</vt:lpstr>
      <vt:lpstr>Percezione dell’Età</vt:lpstr>
      <vt:lpstr>Riflettere sull’età </vt:lpstr>
      <vt:lpstr>PowerPoint Presentation</vt:lpstr>
      <vt:lpstr>Atteggiamenti culturali verso l'invecchiamento </vt:lpstr>
      <vt:lpstr>Riassunto</vt:lpstr>
      <vt:lpstr>APPROCCI ALLA MORTE</vt:lpstr>
      <vt:lpstr>Tutti siamo nati e tutti moriremo</vt:lpstr>
      <vt:lpstr>Diverse nozioni della morte e dell'aldilà</vt:lpstr>
      <vt:lpstr>Una buona morte</vt:lpstr>
      <vt:lpstr>Culture che affermano la morte e culture che negano o sfidano la morte</vt:lpstr>
      <vt:lpstr>Culture che affermano la morte</vt:lpstr>
      <vt:lpstr>Culture che negano/sfidano la morte</vt:lpstr>
      <vt:lpstr>Le vostre attitudini culturali </vt:lpstr>
      <vt:lpstr>Riassunto</vt:lpstr>
      <vt:lpstr>RITI DI PASSAGGIO</vt:lpstr>
      <vt:lpstr>Riti di passaggio</vt:lpstr>
      <vt:lpstr>Riti di passaggio</vt:lpstr>
      <vt:lpstr>Fasi dei riti di passaggio (cont.)</vt:lpstr>
      <vt:lpstr>Fasi dei riti di passaggio (cont.)</vt:lpstr>
      <vt:lpstr>Riti di passaggio</vt:lpstr>
      <vt:lpstr>Riassunto</vt:lpstr>
      <vt:lpstr> Principali credenze religiose - Percezione della morte e del morire</vt:lpstr>
      <vt:lpstr>Il rapporto delle religioni del mondo con la morte</vt:lpstr>
      <vt:lpstr>Percezioni cicliche</vt:lpstr>
      <vt:lpstr>Percezioni lineari</vt:lpstr>
      <vt:lpstr>Percezioni lineari</vt:lpstr>
      <vt:lpstr>Percezioni lineari</vt:lpstr>
      <vt:lpstr>Ciclica o lineare?</vt:lpstr>
      <vt:lpstr>Riassunto</vt:lpstr>
      <vt:lpstr>Lavorare attraverso le culture</vt:lpstr>
      <vt:lpstr>Lavorare con gli anziani</vt:lpstr>
      <vt:lpstr>Lavorare con gli anziani</vt:lpstr>
      <vt:lpstr>Riassunto</vt:lpstr>
      <vt:lpstr>Piano d’azione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Trainers ppt</dc:title>
  <dc:creator>Hilary Hale</dc:creator>
  <cp:lastModifiedBy>HilaryH</cp:lastModifiedBy>
  <cp:revision>527</cp:revision>
  <cp:lastPrinted>2018-11-19T09:43:55Z</cp:lastPrinted>
  <dcterms:created xsi:type="dcterms:W3CDTF">2018-08-29T12:26:02Z</dcterms:created>
  <dcterms:modified xsi:type="dcterms:W3CDTF">2022-01-22T15:23:22Z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0x0101006B9BACA134E1C94C9BE7FA5820DBAA8E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