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4"/>
  </p:sldMasterIdLst>
  <p:notesMasterIdLst>
    <p:notesMasterId r:id="rId37"/>
  </p:notesMasterIdLst>
  <p:handoutMasterIdLst>
    <p:handoutMasterId r:id="rId38"/>
  </p:handoutMasterIdLst>
  <p:sldIdLst>
    <p:sldId id="742" r:id="rId5"/>
    <p:sldId id="743" r:id="rId6"/>
    <p:sldId id="748" r:id="rId7"/>
    <p:sldId id="765" r:id="rId8"/>
    <p:sldId id="744" r:id="rId9"/>
    <p:sldId id="777" r:id="rId10"/>
    <p:sldId id="749" r:id="rId11"/>
    <p:sldId id="778" r:id="rId12"/>
    <p:sldId id="758" r:id="rId13"/>
    <p:sldId id="769" r:id="rId14"/>
    <p:sldId id="779" r:id="rId15"/>
    <p:sldId id="775" r:id="rId16"/>
    <p:sldId id="780" r:id="rId17"/>
    <p:sldId id="750" r:id="rId18"/>
    <p:sldId id="781" r:id="rId19"/>
    <p:sldId id="757" r:id="rId20"/>
    <p:sldId id="767" r:id="rId21"/>
    <p:sldId id="771" r:id="rId22"/>
    <p:sldId id="751" r:id="rId23"/>
    <p:sldId id="752" r:id="rId24"/>
    <p:sldId id="776" r:id="rId25"/>
    <p:sldId id="753" r:id="rId26"/>
    <p:sldId id="754" r:id="rId27"/>
    <p:sldId id="755" r:id="rId28"/>
    <p:sldId id="768" r:id="rId29"/>
    <p:sldId id="782" r:id="rId30"/>
    <p:sldId id="772" r:id="rId31"/>
    <p:sldId id="774" r:id="rId32"/>
    <p:sldId id="761" r:id="rId33"/>
    <p:sldId id="763" r:id="rId34"/>
    <p:sldId id="762" r:id="rId35"/>
    <p:sldId id="793" r:id="rId36"/>
  </p:sldIdLst>
  <p:sldSz cx="12188825" cy="6858000"/>
  <p:notesSz cx="6805613" cy="9939338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5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1" userDrawn="1">
          <p15:clr>
            <a:srgbClr val="A4A3A4"/>
          </p15:clr>
        </p15:guide>
        <p15:guide id="2" pos="2144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ebastian Ace S." initials="SAS" lastIdx="4" clrIdx="0">
    <p:extLst>
      <p:ext uri="{19B8F6BF-5375-455C-9EA6-DF929625EA0E}">
        <p15:presenceInfo xmlns:p15="http://schemas.microsoft.com/office/powerpoint/2012/main" userId="e3b44b848126b3b9" providerId="Windows Live"/>
      </p:ext>
    </p:extLst>
  </p:cmAuthor>
  <p:cmAuthor id="2" name="Damien Wright" initials="DW" lastIdx="8" clrIdx="1">
    <p:extLst>
      <p:ext uri="{19B8F6BF-5375-455C-9EA6-DF929625EA0E}">
        <p15:presenceInfo xmlns:p15="http://schemas.microsoft.com/office/powerpoint/2012/main" userId="Damien Wright" providerId="None"/>
      </p:ext>
    </p:extLst>
  </p:cmAuthor>
  <p:cmAuthor id="3" name="Satke Maren" initials="SM" lastIdx="8" clrIdx="2">
    <p:extLst>
      <p:ext uri="{19B8F6BF-5375-455C-9EA6-DF929625EA0E}">
        <p15:presenceInfo xmlns:p15="http://schemas.microsoft.com/office/powerpoint/2012/main" userId="Satke Maren" providerId="None"/>
      </p:ext>
    </p:extLst>
  </p:cmAuthor>
  <p:cmAuthor id="4" name="MSatke" initials="M" lastIdx="9" clrIdx="3">
    <p:extLst>
      <p:ext uri="{19B8F6BF-5375-455C-9EA6-DF929625EA0E}">
        <p15:presenceInfo xmlns:p15="http://schemas.microsoft.com/office/powerpoint/2012/main" userId="MSatk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680"/>
    <a:srgbClr val="72DF41"/>
    <a:srgbClr val="BA9238"/>
    <a:srgbClr val="E7F6FF"/>
    <a:srgbClr val="CCECFF"/>
    <a:srgbClr val="00FF99"/>
    <a:srgbClr val="FFFFFF"/>
    <a:srgbClr val="654EA3"/>
    <a:srgbClr val="C9C7A6"/>
    <a:srgbClr val="FFE5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 autoAdjust="0"/>
    <p:restoredTop sz="96176" autoAdjust="0"/>
  </p:normalViewPr>
  <p:slideViewPr>
    <p:cSldViewPr>
      <p:cViewPr varScale="1">
        <p:scale>
          <a:sx n="94" d="100"/>
          <a:sy n="94" d="100"/>
        </p:scale>
        <p:origin x="76" y="288"/>
      </p:cViewPr>
      <p:guideLst>
        <p:guide orient="horz" pos="2160"/>
        <p:guide pos="3839"/>
      </p:guideLst>
    </p:cSldViewPr>
  </p:slideViewPr>
  <p:outlineViewPr>
    <p:cViewPr>
      <p:scale>
        <a:sx n="33" d="100"/>
        <a:sy n="33" d="100"/>
      </p:scale>
      <p:origin x="0" y="-276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85" d="100"/>
          <a:sy n="85" d="100"/>
        </p:scale>
        <p:origin x="936" y="60"/>
      </p:cViewPr>
      <p:guideLst>
        <p:guide orient="horz" pos="3131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notesMaster" Target="notesMasters/notesMaster1.xml"/><Relationship Id="rId40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image" Target="../media/image1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B1FDB29-CC06-9B4C-8233-992D1A8AF5EC}" type="doc">
      <dgm:prSet loTypeId="urn:microsoft.com/office/officeart/2005/8/layout/cycle1" loCatId="" qsTypeId="urn:microsoft.com/office/officeart/2005/8/quickstyle/simple4" qsCatId="simple" csTypeId="urn:microsoft.com/office/officeart/2005/8/colors/accent5_2" csCatId="accent5" phldr="1"/>
      <dgm:spPr/>
      <dgm:t>
        <a:bodyPr/>
        <a:lstStyle/>
        <a:p>
          <a:endParaRPr lang="it-IT"/>
        </a:p>
      </dgm:t>
    </dgm:pt>
    <dgm:pt modelId="{35B6793A-B9BA-4D4A-B64F-D8C364AAE024}">
      <dgm:prSet phldrT="[Testo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it-IT" b="1" dirty="0">
              <a:solidFill>
                <a:srgbClr val="FF0000"/>
              </a:solidFill>
            </a:rPr>
            <a:t>Conoscenza</a:t>
          </a:r>
        </a:p>
      </dgm:t>
    </dgm:pt>
    <dgm:pt modelId="{1F394D83-819D-9B4F-A8AC-E2BFEE971358}" type="parTrans" cxnId="{A66E0745-1BE4-6F41-AA95-5EA4D11EC619}">
      <dgm:prSet/>
      <dgm:spPr/>
      <dgm:t>
        <a:bodyPr/>
        <a:lstStyle/>
        <a:p>
          <a:endParaRPr lang="it-IT"/>
        </a:p>
      </dgm:t>
    </dgm:pt>
    <dgm:pt modelId="{2A2CEDA1-6600-0048-9196-5493B9C7BBF1}" type="sibTrans" cxnId="{A66E0745-1BE4-6F41-AA95-5EA4D11EC619}">
      <dgm:prSet/>
      <dgm:spPr/>
      <dgm:t>
        <a:bodyPr/>
        <a:lstStyle/>
        <a:p>
          <a:endParaRPr lang="it-IT"/>
        </a:p>
      </dgm:t>
    </dgm:pt>
    <dgm:pt modelId="{62A50CC5-FEA9-D646-B24D-66218CEA852A}">
      <dgm:prSet phldrT="[Testo]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r>
            <a:rPr lang="it-IT" b="1" dirty="0">
              <a:solidFill>
                <a:srgbClr val="7030A0"/>
              </a:solidFill>
            </a:rPr>
            <a:t>Atteggiamenti</a:t>
          </a:r>
        </a:p>
      </dgm:t>
    </dgm:pt>
    <dgm:pt modelId="{BA1412AA-86CE-2A41-97F1-120C4EFF354E}" type="sibTrans" cxnId="{7DBD4DDE-0331-0D43-A3B4-47DED73A9467}">
      <dgm:prSet/>
      <dgm:spPr/>
      <dgm:t>
        <a:bodyPr/>
        <a:lstStyle/>
        <a:p>
          <a:endParaRPr lang="it-IT"/>
        </a:p>
      </dgm:t>
    </dgm:pt>
    <dgm:pt modelId="{97F514B7-C79A-4D46-A664-D3C6501A93FC}" type="parTrans" cxnId="{7DBD4DDE-0331-0D43-A3B4-47DED73A9467}">
      <dgm:prSet/>
      <dgm:spPr/>
      <dgm:t>
        <a:bodyPr/>
        <a:lstStyle/>
        <a:p>
          <a:endParaRPr lang="it-IT"/>
        </a:p>
      </dgm:t>
    </dgm:pt>
    <dgm:pt modelId="{37EC199F-91AF-E14F-87DF-CACFB3EDAA9F}">
      <dgm:prSet phldrT="[Testo]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r>
            <a:rPr lang="it-IT" b="1" dirty="0">
              <a:solidFill>
                <a:srgbClr val="FFFF00"/>
              </a:solidFill>
            </a:rPr>
            <a:t>Competenze</a:t>
          </a:r>
        </a:p>
      </dgm:t>
    </dgm:pt>
    <dgm:pt modelId="{B2D5DAC9-2165-7F48-AC8A-B9AFE05C1210}" type="sibTrans" cxnId="{494A8F9B-1D4F-3A41-BA71-0CDF5BDB2522}">
      <dgm:prSet/>
      <dgm:spPr/>
      <dgm:t>
        <a:bodyPr/>
        <a:lstStyle/>
        <a:p>
          <a:endParaRPr lang="it-IT"/>
        </a:p>
      </dgm:t>
    </dgm:pt>
    <dgm:pt modelId="{8B507A44-878F-FA4B-955A-A137DB67C4A8}" type="parTrans" cxnId="{494A8F9B-1D4F-3A41-BA71-0CDF5BDB2522}">
      <dgm:prSet/>
      <dgm:spPr/>
      <dgm:t>
        <a:bodyPr/>
        <a:lstStyle/>
        <a:p>
          <a:endParaRPr lang="it-IT"/>
        </a:p>
      </dgm:t>
    </dgm:pt>
    <dgm:pt modelId="{4A6809B2-3F1E-1747-ACA7-A92490BD6398}" type="pres">
      <dgm:prSet presAssocID="{8B1FDB29-CC06-9B4C-8233-992D1A8AF5EC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30452ED6-3AFE-4B4A-8183-E21B798161D5}" type="pres">
      <dgm:prSet presAssocID="{35B6793A-B9BA-4D4A-B64F-D8C364AAE024}" presName="dummy" presStyleCnt="0"/>
      <dgm:spPr/>
    </dgm:pt>
    <dgm:pt modelId="{53BA3F55-B243-B54B-B62A-F9267FB0E659}" type="pres">
      <dgm:prSet presAssocID="{35B6793A-B9BA-4D4A-B64F-D8C364AAE024}" presName="node" presStyleLbl="revTx" presStyleIdx="0" presStyleCnt="3" custScaleX="132100" custScaleY="11069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34251C1-3630-3249-A7B4-27589C25E85A}" type="pres">
      <dgm:prSet presAssocID="{2A2CEDA1-6600-0048-9196-5493B9C7BBF1}" presName="sibTrans" presStyleLbl="node1" presStyleIdx="0" presStyleCnt="3"/>
      <dgm:spPr/>
      <dgm:t>
        <a:bodyPr/>
        <a:lstStyle/>
        <a:p>
          <a:endParaRPr lang="en-GB"/>
        </a:p>
      </dgm:t>
    </dgm:pt>
    <dgm:pt modelId="{29D723B0-E49C-F54B-AC75-B0B137EEF558}" type="pres">
      <dgm:prSet presAssocID="{37EC199F-91AF-E14F-87DF-CACFB3EDAA9F}" presName="dummy" presStyleCnt="0"/>
      <dgm:spPr/>
    </dgm:pt>
    <dgm:pt modelId="{FDD517A7-3E23-EE49-87DC-C8F3EFEF3717}" type="pres">
      <dgm:prSet presAssocID="{37EC199F-91AF-E14F-87DF-CACFB3EDAA9F}" presName="node" presStyleLbl="revTx" presStyleIdx="1" presStyleCnt="3" custScaleX="10724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35FCD82-8D80-3044-938F-C5B74ECFEE23}" type="pres">
      <dgm:prSet presAssocID="{B2D5DAC9-2165-7F48-AC8A-B9AFE05C1210}" presName="sibTrans" presStyleLbl="node1" presStyleIdx="1" presStyleCnt="3"/>
      <dgm:spPr/>
      <dgm:t>
        <a:bodyPr/>
        <a:lstStyle/>
        <a:p>
          <a:endParaRPr lang="en-GB"/>
        </a:p>
      </dgm:t>
    </dgm:pt>
    <dgm:pt modelId="{B8115BB6-121A-8342-937C-95441D667419}" type="pres">
      <dgm:prSet presAssocID="{62A50CC5-FEA9-D646-B24D-66218CEA852A}" presName="dummy" presStyleCnt="0"/>
      <dgm:spPr/>
    </dgm:pt>
    <dgm:pt modelId="{AE85070A-76FE-F84C-BC89-79F31E6472D9}" type="pres">
      <dgm:prSet presAssocID="{62A50CC5-FEA9-D646-B24D-66218CEA852A}" presName="node" presStyleLbl="revTx" presStyleIdx="2" presStyleCnt="3" custScaleX="136843" custScaleY="139153" custRadScaleRad="113747" custRadScaleInc="-1371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1316438-5645-3544-B283-6CF25159068A}" type="pres">
      <dgm:prSet presAssocID="{BA1412AA-86CE-2A41-97F1-120C4EFF354E}" presName="sibTrans" presStyleLbl="node1" presStyleIdx="2" presStyleCnt="3"/>
      <dgm:spPr/>
      <dgm:t>
        <a:bodyPr/>
        <a:lstStyle/>
        <a:p>
          <a:endParaRPr lang="en-GB"/>
        </a:p>
      </dgm:t>
    </dgm:pt>
  </dgm:ptLst>
  <dgm:cxnLst>
    <dgm:cxn modelId="{494A8F9B-1D4F-3A41-BA71-0CDF5BDB2522}" srcId="{8B1FDB29-CC06-9B4C-8233-992D1A8AF5EC}" destId="{37EC199F-91AF-E14F-87DF-CACFB3EDAA9F}" srcOrd="1" destOrd="0" parTransId="{8B507A44-878F-FA4B-955A-A137DB67C4A8}" sibTransId="{B2D5DAC9-2165-7F48-AC8A-B9AFE05C1210}"/>
    <dgm:cxn modelId="{A59BD1E7-118D-7C43-94F9-85824A406915}" type="presOf" srcId="{BA1412AA-86CE-2A41-97F1-120C4EFF354E}" destId="{51316438-5645-3544-B283-6CF25159068A}" srcOrd="0" destOrd="0" presId="urn:microsoft.com/office/officeart/2005/8/layout/cycle1"/>
    <dgm:cxn modelId="{006D800A-921D-3143-8283-A62DC2B73223}" type="presOf" srcId="{2A2CEDA1-6600-0048-9196-5493B9C7BBF1}" destId="{634251C1-3630-3249-A7B4-27589C25E85A}" srcOrd="0" destOrd="0" presId="urn:microsoft.com/office/officeart/2005/8/layout/cycle1"/>
    <dgm:cxn modelId="{1FB995AD-55FF-2443-81DF-161C1DB3ADD1}" type="presOf" srcId="{62A50CC5-FEA9-D646-B24D-66218CEA852A}" destId="{AE85070A-76FE-F84C-BC89-79F31E6472D9}" srcOrd="0" destOrd="0" presId="urn:microsoft.com/office/officeart/2005/8/layout/cycle1"/>
    <dgm:cxn modelId="{C7BB72C0-CD31-3F40-BA5D-C6508BDE1168}" type="presOf" srcId="{35B6793A-B9BA-4D4A-B64F-D8C364AAE024}" destId="{53BA3F55-B243-B54B-B62A-F9267FB0E659}" srcOrd="0" destOrd="0" presId="urn:microsoft.com/office/officeart/2005/8/layout/cycle1"/>
    <dgm:cxn modelId="{A66E0745-1BE4-6F41-AA95-5EA4D11EC619}" srcId="{8B1FDB29-CC06-9B4C-8233-992D1A8AF5EC}" destId="{35B6793A-B9BA-4D4A-B64F-D8C364AAE024}" srcOrd="0" destOrd="0" parTransId="{1F394D83-819D-9B4F-A8AC-E2BFEE971358}" sibTransId="{2A2CEDA1-6600-0048-9196-5493B9C7BBF1}"/>
    <dgm:cxn modelId="{5C1B7C01-FE78-2F41-B675-AC83516AA042}" type="presOf" srcId="{8B1FDB29-CC06-9B4C-8233-992D1A8AF5EC}" destId="{4A6809B2-3F1E-1747-ACA7-A92490BD6398}" srcOrd="0" destOrd="0" presId="urn:microsoft.com/office/officeart/2005/8/layout/cycle1"/>
    <dgm:cxn modelId="{F0BCF0E0-AAB1-314F-A984-1D79D7603DAB}" type="presOf" srcId="{37EC199F-91AF-E14F-87DF-CACFB3EDAA9F}" destId="{FDD517A7-3E23-EE49-87DC-C8F3EFEF3717}" srcOrd="0" destOrd="0" presId="urn:microsoft.com/office/officeart/2005/8/layout/cycle1"/>
    <dgm:cxn modelId="{7DBD4DDE-0331-0D43-A3B4-47DED73A9467}" srcId="{8B1FDB29-CC06-9B4C-8233-992D1A8AF5EC}" destId="{62A50CC5-FEA9-D646-B24D-66218CEA852A}" srcOrd="2" destOrd="0" parTransId="{97F514B7-C79A-4D46-A664-D3C6501A93FC}" sibTransId="{BA1412AA-86CE-2A41-97F1-120C4EFF354E}"/>
    <dgm:cxn modelId="{F1EDCE0F-638E-0A47-A40F-2155EC5AA3D3}" type="presOf" srcId="{B2D5DAC9-2165-7F48-AC8A-B9AFE05C1210}" destId="{935FCD82-8D80-3044-938F-C5B74ECFEE23}" srcOrd="0" destOrd="0" presId="urn:microsoft.com/office/officeart/2005/8/layout/cycle1"/>
    <dgm:cxn modelId="{0AA67E1D-50F4-384F-ACC8-1547C6AEDC3C}" type="presParOf" srcId="{4A6809B2-3F1E-1747-ACA7-A92490BD6398}" destId="{30452ED6-3AFE-4B4A-8183-E21B798161D5}" srcOrd="0" destOrd="0" presId="urn:microsoft.com/office/officeart/2005/8/layout/cycle1"/>
    <dgm:cxn modelId="{7A32F930-23B5-A042-9699-42CBD6AE0A4C}" type="presParOf" srcId="{4A6809B2-3F1E-1747-ACA7-A92490BD6398}" destId="{53BA3F55-B243-B54B-B62A-F9267FB0E659}" srcOrd="1" destOrd="0" presId="urn:microsoft.com/office/officeart/2005/8/layout/cycle1"/>
    <dgm:cxn modelId="{19C36E11-DFE1-CC47-8888-1794752D3A26}" type="presParOf" srcId="{4A6809B2-3F1E-1747-ACA7-A92490BD6398}" destId="{634251C1-3630-3249-A7B4-27589C25E85A}" srcOrd="2" destOrd="0" presId="urn:microsoft.com/office/officeart/2005/8/layout/cycle1"/>
    <dgm:cxn modelId="{416BA7D7-ED41-C447-8292-508E9803C495}" type="presParOf" srcId="{4A6809B2-3F1E-1747-ACA7-A92490BD6398}" destId="{29D723B0-E49C-F54B-AC75-B0B137EEF558}" srcOrd="3" destOrd="0" presId="urn:microsoft.com/office/officeart/2005/8/layout/cycle1"/>
    <dgm:cxn modelId="{D48750C7-2D06-314F-94CD-12175BC52E16}" type="presParOf" srcId="{4A6809B2-3F1E-1747-ACA7-A92490BD6398}" destId="{FDD517A7-3E23-EE49-87DC-C8F3EFEF3717}" srcOrd="4" destOrd="0" presId="urn:microsoft.com/office/officeart/2005/8/layout/cycle1"/>
    <dgm:cxn modelId="{95E5BC96-9FC9-4645-8AE2-16C9BC6706E1}" type="presParOf" srcId="{4A6809B2-3F1E-1747-ACA7-A92490BD6398}" destId="{935FCD82-8D80-3044-938F-C5B74ECFEE23}" srcOrd="5" destOrd="0" presId="urn:microsoft.com/office/officeart/2005/8/layout/cycle1"/>
    <dgm:cxn modelId="{CCFB32D8-DCB9-234B-BA1F-2F466750E9C9}" type="presParOf" srcId="{4A6809B2-3F1E-1747-ACA7-A92490BD6398}" destId="{B8115BB6-121A-8342-937C-95441D667419}" srcOrd="6" destOrd="0" presId="urn:microsoft.com/office/officeart/2005/8/layout/cycle1"/>
    <dgm:cxn modelId="{9E7C5484-8B17-994E-B9A9-EA6FFC04823B}" type="presParOf" srcId="{4A6809B2-3F1E-1747-ACA7-A92490BD6398}" destId="{AE85070A-76FE-F84C-BC89-79F31E6472D9}" srcOrd="7" destOrd="0" presId="urn:microsoft.com/office/officeart/2005/8/layout/cycle1"/>
    <dgm:cxn modelId="{F2C8E979-B2B5-7F4B-AC03-92C775EAF4D1}" type="presParOf" srcId="{4A6809B2-3F1E-1747-ACA7-A92490BD6398}" destId="{51316438-5645-3544-B283-6CF25159068A}" srcOrd="8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BA3F55-B243-B54B-B62A-F9267FB0E659}">
      <dsp:nvSpPr>
        <dsp:cNvPr id="0" name=""/>
        <dsp:cNvSpPr/>
      </dsp:nvSpPr>
      <dsp:spPr>
        <a:xfrm>
          <a:off x="2046306" y="134889"/>
          <a:ext cx="1250724" cy="1048089"/>
        </a:xfrm>
        <a:prstGeom prst="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b="1" kern="1200" dirty="0">
              <a:solidFill>
                <a:srgbClr val="FF0000"/>
              </a:solidFill>
            </a:rPr>
            <a:t>Conoscenza</a:t>
          </a:r>
        </a:p>
      </dsp:txBody>
      <dsp:txXfrm>
        <a:off x="2046306" y="134889"/>
        <a:ext cx="1250724" cy="1048089"/>
      </dsp:txXfrm>
    </dsp:sp>
    <dsp:sp modelId="{634251C1-3630-3249-A7B4-27589C25E85A}">
      <dsp:nvSpPr>
        <dsp:cNvPr id="0" name=""/>
        <dsp:cNvSpPr/>
      </dsp:nvSpPr>
      <dsp:spPr>
        <a:xfrm>
          <a:off x="756574" y="-632"/>
          <a:ext cx="2238243" cy="2238243"/>
        </a:xfrm>
        <a:prstGeom prst="circularArrow">
          <a:avLst>
            <a:gd name="adj1" fmla="val 8249"/>
            <a:gd name="adj2" fmla="val 576138"/>
            <a:gd name="adj3" fmla="val 2812098"/>
            <a:gd name="adj4" fmla="val 241409"/>
            <a:gd name="adj5" fmla="val 9623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DD517A7-3E23-EE49-87DC-C8F3EFEF3717}">
      <dsp:nvSpPr>
        <dsp:cNvPr id="0" name=""/>
        <dsp:cNvSpPr/>
      </dsp:nvSpPr>
      <dsp:spPr>
        <a:xfrm>
          <a:off x="1368012" y="1564198"/>
          <a:ext cx="1015368" cy="946800"/>
        </a:xfrm>
        <a:prstGeom prst="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b="1" kern="1200" dirty="0">
              <a:solidFill>
                <a:srgbClr val="FFFF00"/>
              </a:solidFill>
            </a:rPr>
            <a:t>Competenze</a:t>
          </a:r>
        </a:p>
      </dsp:txBody>
      <dsp:txXfrm>
        <a:off x="1368012" y="1564198"/>
        <a:ext cx="1015368" cy="946800"/>
      </dsp:txXfrm>
    </dsp:sp>
    <dsp:sp modelId="{935FCD82-8D80-3044-938F-C5B74ECFEE23}">
      <dsp:nvSpPr>
        <dsp:cNvPr id="0" name=""/>
        <dsp:cNvSpPr/>
      </dsp:nvSpPr>
      <dsp:spPr>
        <a:xfrm>
          <a:off x="601765" y="-83131"/>
          <a:ext cx="2238243" cy="2238243"/>
        </a:xfrm>
        <a:prstGeom prst="circularArrow">
          <a:avLst>
            <a:gd name="adj1" fmla="val 8249"/>
            <a:gd name="adj2" fmla="val 576138"/>
            <a:gd name="adj3" fmla="val 9051323"/>
            <a:gd name="adj4" fmla="val 6754646"/>
            <a:gd name="adj5" fmla="val 9623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E85070A-76FE-F84C-BC89-79F31E6472D9}">
      <dsp:nvSpPr>
        <dsp:cNvPr id="0" name=""/>
        <dsp:cNvSpPr/>
      </dsp:nvSpPr>
      <dsp:spPr>
        <a:xfrm>
          <a:off x="276670" y="25933"/>
          <a:ext cx="1295630" cy="1317501"/>
        </a:xfrm>
        <a:prstGeom prst="rect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b="1" kern="1200" dirty="0">
              <a:solidFill>
                <a:srgbClr val="7030A0"/>
              </a:solidFill>
            </a:rPr>
            <a:t>Atteggiamenti</a:t>
          </a:r>
        </a:p>
      </dsp:txBody>
      <dsp:txXfrm>
        <a:off x="276670" y="25933"/>
        <a:ext cx="1295630" cy="1317501"/>
      </dsp:txXfrm>
    </dsp:sp>
    <dsp:sp modelId="{51316438-5645-3544-B283-6CF25159068A}">
      <dsp:nvSpPr>
        <dsp:cNvPr id="0" name=""/>
        <dsp:cNvSpPr/>
      </dsp:nvSpPr>
      <dsp:spPr>
        <a:xfrm>
          <a:off x="511829" y="-83864"/>
          <a:ext cx="2238243" cy="2238243"/>
        </a:xfrm>
        <a:prstGeom prst="circularArrow">
          <a:avLst>
            <a:gd name="adj1" fmla="val 8249"/>
            <a:gd name="adj2" fmla="val 576138"/>
            <a:gd name="adj3" fmla="val 17235843"/>
            <a:gd name="adj4" fmla="val 15980483"/>
            <a:gd name="adj5" fmla="val 9623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4939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5B4EDC-59C0-49C7-8ADA-5A781B329E02}" type="datetimeFigureOut">
              <a:rPr lang="en-US"/>
              <a:t>1/22/2022</a:t>
            </a:fld>
            <a:endParaRPr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4939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429053-DC2A-4342-ADD4-2FD729D91E2C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320457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D8D46A-B586-417D-BFBD-8C8FE0AAF762}" type="datetimeFigureOut">
              <a:rPr lang="en-US"/>
              <a:t>1/22/2022</a:t>
            </a:fld>
            <a:endParaRPr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1463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562" y="4721186"/>
            <a:ext cx="5444490" cy="447270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Clicca per modificare gli stili di testo Master</a:t>
            </a:r>
          </a:p>
          <a:p>
            <a:pPr lvl="1"/>
            <a:r>
              <a:t>Secondo livello</a:t>
            </a:r>
          </a:p>
          <a:p>
            <a:pPr lvl="2"/>
            <a:r>
              <a:t>Terzo livello</a:t>
            </a:r>
          </a:p>
          <a:p>
            <a:pPr lvl="3"/>
            <a:r>
              <a:t>Quarto livello</a:t>
            </a:r>
          </a:p>
          <a:p>
            <a:pPr lvl="4"/>
            <a:r>
              <a:t>Quinto livello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939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BA5BD7-F043-4D1B-AA17-CD412FC534DE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67057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00" y="8963"/>
            <a:ext cx="12180125" cy="619711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88826" cy="620154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4630" y="1788454"/>
            <a:ext cx="8359052" cy="2098226"/>
          </a:xfrm>
        </p:spPr>
        <p:txBody>
          <a:bodyPr anchor="b">
            <a:noAutofit/>
          </a:bodyPr>
          <a:lstStyle>
            <a:lvl1pPr algn="ctr">
              <a:defRPr sz="7198" cap="all" baseline="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209" y="3956280"/>
            <a:ext cx="6829894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299">
                <a:solidFill>
                  <a:schemeClr val="bg2"/>
                </a:solidFill>
              </a:defRPr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88712" y="6429772"/>
            <a:ext cx="1595876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C014DD1E-5D91-48A3-AD6D-45FBA980D106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34354" y="6217865"/>
            <a:ext cx="2255716" cy="64013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2782044" y="6303215"/>
            <a:ext cx="5834378" cy="46943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0126860" y="6303215"/>
            <a:ext cx="1414395" cy="475529"/>
          </a:xfrm>
          <a:prstGeom prst="rect">
            <a:avLst/>
          </a:prstGeom>
        </p:spPr>
      </p:pic>
      <p:cxnSp>
        <p:nvCxnSpPr>
          <p:cNvPr id="13" name="Straight Connector 12"/>
          <p:cNvCxnSpPr/>
          <p:nvPr userDrawn="1"/>
        </p:nvCxnSpPr>
        <p:spPr>
          <a:xfrm>
            <a:off x="0" y="6201541"/>
            <a:ext cx="12188825" cy="0"/>
          </a:xfrm>
          <a:prstGeom prst="line">
            <a:avLst/>
          </a:prstGeom>
          <a:ln w="66675">
            <a:solidFill>
              <a:srgbClr val="0046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64835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2139" cy="6857624"/>
          </a:xfrm>
          <a:prstGeom prst="rect">
            <a:avLst/>
          </a:prstGeom>
          <a:solidFill>
            <a:srgbClr val="0046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711" y="685800"/>
            <a:ext cx="3854716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799" baseline="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0679" y="1"/>
            <a:ext cx="6658146" cy="6857999"/>
          </a:xfrm>
        </p:spPr>
        <p:txBody>
          <a:bodyPr anchor="t">
            <a:normAutofit/>
          </a:bodyPr>
          <a:lstStyle>
            <a:lvl1pPr marL="0" indent="0">
              <a:buNone/>
              <a:defRPr sz="1999"/>
            </a:lvl1pPr>
            <a:lvl2pPr marL="457063" indent="0">
              <a:buNone/>
              <a:defRPr sz="1999"/>
            </a:lvl2pPr>
            <a:lvl3pPr marL="914126" indent="0">
              <a:buNone/>
              <a:defRPr sz="1999"/>
            </a:lvl3pPr>
            <a:lvl4pPr marL="1371189" indent="0">
              <a:buNone/>
              <a:defRPr sz="1999"/>
            </a:lvl4pPr>
            <a:lvl5pPr marL="1828251" indent="0">
              <a:buNone/>
              <a:defRPr sz="1999"/>
            </a:lvl5pPr>
            <a:lvl6pPr marL="2285314" indent="0">
              <a:buNone/>
              <a:defRPr sz="1999"/>
            </a:lvl6pPr>
            <a:lvl7pPr marL="2742377" indent="0">
              <a:buNone/>
              <a:defRPr sz="1999"/>
            </a:lvl7pPr>
            <a:lvl8pPr marL="3199440" indent="0">
              <a:buNone/>
              <a:defRPr sz="1999"/>
            </a:lvl8pPr>
            <a:lvl9pPr marL="3656503" indent="0">
              <a:buNone/>
              <a:defRPr sz="1999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711" y="2855968"/>
            <a:ext cx="3854716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>
                <a:solidFill>
                  <a:schemeClr val="bg2"/>
                </a:solidFill>
              </a:defRPr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581761" y="6453574"/>
            <a:ext cx="1595876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014DD1E-5D91-48A3-AD6D-45FBA980D10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2139" y="376"/>
            <a:ext cx="22854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83689" y="95971"/>
            <a:ext cx="1414395" cy="47552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759219" y="6309320"/>
            <a:ext cx="5303745" cy="426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333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243" y="2295526"/>
            <a:ext cx="9598700" cy="3571875"/>
          </a:xfrm>
        </p:spPr>
        <p:txBody>
          <a:bodyPr vert="eaVert"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2811" y="6453386"/>
            <a:ext cx="6279194" cy="404614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83689" y="95971"/>
            <a:ext cx="1414395" cy="475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786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4062" y="624156"/>
            <a:ext cx="1565358" cy="52432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243" y="624156"/>
            <a:ext cx="8177511" cy="5243244"/>
          </a:xfrm>
        </p:spPr>
        <p:txBody>
          <a:bodyPr vert="eaVert"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83689" y="95971"/>
            <a:ext cx="1414395" cy="475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618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72236" y="210271"/>
            <a:ext cx="1414395" cy="475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018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0" y="0"/>
            <a:ext cx="12188826" cy="620154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4026" y="1222953"/>
            <a:ext cx="9610468" cy="2885338"/>
          </a:xfrm>
        </p:spPr>
        <p:txBody>
          <a:bodyPr anchor="b">
            <a:normAutofit/>
          </a:bodyPr>
          <a:lstStyle>
            <a:lvl1pPr algn="r">
              <a:defRPr sz="7198" cap="all" baseline="0">
                <a:solidFill>
                  <a:srgbClr val="00468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4026" y="4198958"/>
            <a:ext cx="9610468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99">
                <a:solidFill>
                  <a:srgbClr val="004680"/>
                </a:solidFill>
              </a:defRPr>
            </a:lvl1pPr>
            <a:lvl2pPr marL="457063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28123" y="6453386"/>
            <a:ext cx="1595876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014DD1E-5D91-48A3-AD6D-45FBA980D106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18693" y="260648"/>
            <a:ext cx="1414395" cy="475529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0" y="6201541"/>
            <a:ext cx="12188825" cy="0"/>
          </a:xfrm>
          <a:prstGeom prst="line">
            <a:avLst/>
          </a:prstGeom>
          <a:ln w="66675">
            <a:solidFill>
              <a:srgbClr val="0046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998068" y="6289298"/>
            <a:ext cx="5834378" cy="469433"/>
          </a:xfrm>
          <a:prstGeom prst="rect">
            <a:avLst/>
          </a:prstGeom>
          <a:solidFill>
            <a:schemeClr val="tx2"/>
          </a:solidFill>
          <a:ln>
            <a:solidFill>
              <a:srgbClr val="004680"/>
            </a:solidFill>
            <a:bevel/>
          </a:ln>
        </p:spPr>
      </p:pic>
    </p:spTree>
    <p:extLst>
      <p:ext uri="{BB962C8B-B14F-4D97-AF65-F5344CB8AC3E}">
        <p14:creationId xmlns:p14="http://schemas.microsoft.com/office/powerpoint/2010/main" val="31219649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243" y="2286000"/>
            <a:ext cx="4446628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3704" y="2286000"/>
            <a:ext cx="4446628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83689" y="95971"/>
            <a:ext cx="1414395" cy="475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343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243" y="685800"/>
            <a:ext cx="95987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243" y="2340864"/>
            <a:ext cx="4442827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999" b="0" baseline="0">
                <a:solidFill>
                  <a:schemeClr val="tx2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243" y="3305208"/>
            <a:ext cx="4442827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315" y="2340864"/>
            <a:ext cx="4442827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999" b="0" baseline="0">
                <a:solidFill>
                  <a:schemeClr val="tx2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3315" y="3305208"/>
            <a:ext cx="4442827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83689" y="95971"/>
            <a:ext cx="1414395" cy="475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301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83689" y="95971"/>
            <a:ext cx="1414395" cy="475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551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86900" y="6414532"/>
            <a:ext cx="1595876" cy="404614"/>
          </a:xfrm>
        </p:spPr>
        <p:txBody>
          <a:bodyPr/>
          <a:lstStyle/>
          <a:p>
            <a:fld id="{C014DD1E-5D91-48A3-AD6D-45FBA980D106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83689" y="95971"/>
            <a:ext cx="1414395" cy="475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796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1295128" y="2505902"/>
            <a:ext cx="979053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learning module has been developed as part of an</a:t>
            </a:r>
            <a:r>
              <a:rPr lang="en-GB" sz="18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Erasmus+ KA2 project </a:t>
            </a:r>
          </a:p>
          <a:p>
            <a:pPr algn="ctr"/>
            <a:r>
              <a:rPr lang="en-US" sz="1800" b="1" dirty="0"/>
              <a:t>INTERCULTURAL CARE IN THE SOCIAL AND HEALTHCARE SECTOR (I-CARE)</a:t>
            </a:r>
          </a:p>
          <a:p>
            <a:pPr algn="ctr"/>
            <a:r>
              <a:rPr lang="en-GB" sz="18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en-GB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 funded with support from the European Commission.</a:t>
            </a:r>
          </a:p>
          <a:p>
            <a:pPr algn="just"/>
            <a:endParaRPr lang="en-GB" sz="18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endParaRPr lang="en-GB" sz="16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55476" y="188640"/>
            <a:ext cx="1660379" cy="487722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3298539" y="4797152"/>
            <a:ext cx="57837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publication reflects the views of the authors only, and the Commission cannot be held responsible for any use which may be made of the information contained therein</a:t>
            </a:r>
            <a:r>
              <a:rPr lang="en-GB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86900" y="6414532"/>
            <a:ext cx="1595876" cy="404614"/>
          </a:xfrm>
        </p:spPr>
        <p:txBody>
          <a:bodyPr/>
          <a:lstStyle/>
          <a:p>
            <a:fld id="{C014DD1E-5D91-48A3-AD6D-45FBA980D10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45627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 userDrawn="1"/>
        </p:nvSpPr>
        <p:spPr>
          <a:xfrm>
            <a:off x="0" y="376"/>
            <a:ext cx="5302139" cy="6857624"/>
          </a:xfrm>
          <a:prstGeom prst="rect">
            <a:avLst/>
          </a:prstGeom>
          <a:solidFill>
            <a:srgbClr val="0046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711" y="685800"/>
            <a:ext cx="3854716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799" baseline="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4391" y="685801"/>
            <a:ext cx="5210723" cy="5175250"/>
          </a:xfrm>
        </p:spPr>
        <p:txBody>
          <a:bodyPr/>
          <a:lstStyle>
            <a:lvl1pPr>
              <a:defRPr sz="1999">
                <a:solidFill>
                  <a:schemeClr val="tx2"/>
                </a:solidFill>
              </a:defRPr>
            </a:lvl1pPr>
            <a:lvl2pPr>
              <a:defRPr sz="1999">
                <a:solidFill>
                  <a:schemeClr val="tx2"/>
                </a:solidFill>
              </a:defRPr>
            </a:lvl2pPr>
            <a:lvl3pPr>
              <a:defRPr sz="1799">
                <a:solidFill>
                  <a:schemeClr val="tx2"/>
                </a:solidFill>
              </a:defRPr>
            </a:lvl3pPr>
            <a:lvl4pPr>
              <a:defRPr sz="1799">
                <a:solidFill>
                  <a:schemeClr val="tx2"/>
                </a:solidFill>
              </a:defRPr>
            </a:lvl4pPr>
            <a:lvl5pPr>
              <a:defRPr sz="1600">
                <a:solidFill>
                  <a:schemeClr val="tx2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711" y="2856344"/>
            <a:ext cx="3854716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>
                <a:solidFill>
                  <a:schemeClr val="bg2"/>
                </a:solidFill>
              </a:defRPr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548586" y="6420976"/>
            <a:ext cx="1595876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014DD1E-5D91-48A3-AD6D-45FBA980D10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2139" y="376"/>
            <a:ext cx="22854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83689" y="95971"/>
            <a:ext cx="1414395" cy="47552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806800" y="6309320"/>
            <a:ext cx="5531612" cy="445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573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243" y="685800"/>
            <a:ext cx="95987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Clicca per modificare lo stile del titolo Master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243" y="2286000"/>
            <a:ext cx="95987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Clicca per modificare gli stili di testo Master</a:t>
            </a:r>
          </a:p>
          <a:p>
            <a:pPr lvl="1"/>
            <a:r>
              <a:rPr lang="en-US" dirty="0"/>
              <a:t>Secondo livello</a:t>
            </a:r>
          </a:p>
          <a:p>
            <a:pPr lvl="2"/>
            <a:r>
              <a:rPr lang="en-US" dirty="0"/>
              <a:t>Terzo livello</a:t>
            </a:r>
          </a:p>
          <a:p>
            <a:pPr lvl="3"/>
            <a:r>
              <a:rPr lang="en-US" dirty="0"/>
              <a:t>Quarto livello</a:t>
            </a:r>
          </a:p>
          <a:p>
            <a:pPr lvl="4"/>
            <a:r>
              <a:rPr lang="en-US" dirty="0"/>
              <a:t>Quinto livello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92949" y="6431926"/>
            <a:ext cx="1595876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C014DD1E-5D91-48A3-AD6D-45FBA980D10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7971" y="376"/>
            <a:ext cx="22854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702319" y="6237312"/>
            <a:ext cx="2255716" cy="64013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5">
            <a:clrChange>
              <a:clrFrom>
                <a:srgbClr val="D0E2DA"/>
              </a:clrFrom>
              <a:clrTo>
                <a:srgbClr val="D0E2DA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90157" y="6350299"/>
            <a:ext cx="5832648" cy="469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807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80" r:id="rId8"/>
    <p:sldLayoutId id="2147483776" r:id="rId9"/>
    <p:sldLayoutId id="2147483777" r:id="rId10"/>
    <p:sldLayoutId id="2147483778" r:id="rId11"/>
    <p:sldLayoutId id="214748377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="">
      <p:transition spd="med">
        <p:fade/>
      </p:transition>
    </mc:Fallback>
  </mc:AlternateContent>
  <p:hf hdr="0" ftr="0" dt="0"/>
  <p:txStyles>
    <p:titleStyle>
      <a:lvl1pPr algn="l" defTabSz="914126" rtl="0" eaLnBrk="1" latinLnBrk="0" hangingPunct="1">
        <a:lnSpc>
          <a:spcPct val="89000"/>
        </a:lnSpc>
        <a:spcBef>
          <a:spcPct val="0"/>
        </a:spcBef>
        <a:buNone/>
        <a:defRPr sz="4399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3933" indent="-383933" algn="l" defTabSz="914126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1999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126" indent="-383933" algn="l" defTabSz="914126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999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189" indent="-383933" algn="l" defTabSz="914126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799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251" indent="-383933" algn="l" defTabSz="914126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799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5314" indent="-383933" algn="l" defTabSz="914126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2377" indent="-383933" algn="l" defTabSz="914126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199440" indent="-383933" algn="l" defTabSz="914126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6503" indent="-383933" algn="l" defTabSz="914126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3566" indent="-383933" algn="l" defTabSz="914126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368">
          <p15:clr>
            <a:srgbClr val="F26B43"/>
          </p15:clr>
        </p15:guide>
        <p15:guide id="2" orient="horz" pos="1440">
          <p15:clr>
            <a:srgbClr val="F26B43"/>
          </p15:clr>
        </p15:guide>
        <p15:guide id="3" orient="horz" pos="3696">
          <p15:clr>
            <a:srgbClr val="F26B43"/>
          </p15:clr>
        </p15:guide>
        <p15:guide id="4" orient="horz" pos="432">
          <p15:clr>
            <a:srgbClr val="F26B43"/>
          </p15:clr>
        </p15:guide>
        <p15:guide id="5" orient="horz" pos="1512">
          <p15:clr>
            <a:srgbClr val="F26B43"/>
          </p15:clr>
        </p15:guide>
        <p15:guide id="6" pos="6912">
          <p15:clr>
            <a:srgbClr val="F26B43"/>
          </p15:clr>
        </p15:guide>
        <p15:guide id="7" pos="936">
          <p15:clr>
            <a:srgbClr val="F26B43"/>
          </p15:clr>
        </p15:guide>
        <p15:guide id="8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4zpJPB_VsAU?feature=oembed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EtPgJQRMnFI?feature=oembed" TargetMode="External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mahara.vita-eu.org/survey/i_care_spider_en_it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mailto:info@level5.de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VALIDAZIONE della </a:t>
            </a:r>
            <a:r>
              <a:rPr lang="en-GB" dirty="0" err="1"/>
              <a:t>formazione</a:t>
            </a:r>
            <a:r>
              <a:rPr lang="en-GB" dirty="0"/>
              <a:t> interculturale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5400" dirty="0"/>
              <a:t>Modulo </a:t>
            </a:r>
            <a:r>
              <a:rPr lang="en-GB" sz="5400" dirty="0" smtClean="0"/>
              <a:t>10: e-learning</a:t>
            </a:r>
            <a:endParaRPr lang="en-GB" sz="5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0258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B5565C2A-87B9-4547-8180-F23A983D59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COL – Competence </a:t>
            </a:r>
            <a:r>
              <a:rPr lang="de-DE" dirty="0" err="1"/>
              <a:t>Oriented</a:t>
            </a:r>
            <a:r>
              <a:rPr lang="de-DE" dirty="0"/>
              <a:t> Learning</a:t>
            </a:r>
            <a:br>
              <a:rPr lang="de-DE" dirty="0"/>
            </a:br>
            <a:r>
              <a:rPr lang="de-DE" dirty="0" err="1"/>
              <a:t>Cos'è</a:t>
            </a:r>
            <a:r>
              <a:rPr lang="de-DE" dirty="0"/>
              <a:t> l'apprendimento orientato alle competenze?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F2074A06-F4C6-4952-BEC8-6A790398DF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xmlns="" id="{10DB7BA8-D98F-49AD-A463-C1BC23C420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 lang="en-GB" smtClean="0"/>
              <a:t>10</a:t>
            </a:fld>
            <a:endParaRPr lang="en-GB" dirty="0"/>
          </a:p>
        </p:txBody>
      </p:sp>
      <p:pic>
        <p:nvPicPr>
          <p:cNvPr id="5" name="Elementi multimediali online 5" descr="YOCOMO - What is a Competence-based Approach for Professional Development?">
            <a:hlinkClick r:id="" action="ppaction://media"/>
            <a:extLst>
              <a:ext uri="{FF2B5EF4-FFF2-40B4-BE49-F238E27FC236}">
                <a16:creationId xmlns:a16="http://schemas.microsoft.com/office/drawing/2014/main" xmlns="" id="{1FC170CF-AF66-43C0-A002-2C7AB705DABF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006180" y="2852936"/>
            <a:ext cx="4909892" cy="2774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727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EE47BC2D-E1D5-4702-A69C-75D0CB28EF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rgbClr val="004680"/>
                </a:solidFill>
              </a:rPr>
              <a:t>COL - Apprendimento </a:t>
            </a:r>
            <a:r>
              <a:rPr lang="de-DE" dirty="0" err="1">
                <a:solidFill>
                  <a:srgbClr val="004680"/>
                </a:solidFill>
              </a:rPr>
              <a:t>orientato alle </a:t>
            </a:r>
            <a:r>
              <a:rPr lang="de-DE" dirty="0">
                <a:solidFill>
                  <a:srgbClr val="004680"/>
                </a:solidFill>
              </a:rPr>
              <a:t>competenze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641683BD-1944-4EB6-949F-42F959F36C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1924" y="2564904"/>
            <a:ext cx="9598700" cy="316835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4680"/>
                </a:solidFill>
              </a:rPr>
              <a:t>L'apprendimento orientato alle competenze non consiste solo in </a:t>
            </a:r>
            <a:r>
              <a:rPr lang="en-US" dirty="0" err="1">
                <a:solidFill>
                  <a:srgbClr val="004680"/>
                </a:solidFill>
              </a:rPr>
              <a:t>lezioni</a:t>
            </a:r>
            <a:r>
              <a:rPr lang="en-US" dirty="0">
                <a:solidFill>
                  <a:srgbClr val="004680"/>
                </a:solidFill>
              </a:rPr>
              <a:t> </a:t>
            </a:r>
            <a:r>
              <a:rPr lang="en-US" dirty="0" err="1">
                <a:solidFill>
                  <a:srgbClr val="004680"/>
                </a:solidFill>
              </a:rPr>
              <a:t>frontali</a:t>
            </a:r>
            <a:r>
              <a:rPr lang="en-US" dirty="0">
                <a:solidFill>
                  <a:srgbClr val="004680"/>
                </a:solidFill>
              </a:rPr>
              <a:t>, ma si basa sull'idea che gli </a:t>
            </a:r>
            <a:r>
              <a:rPr lang="en-US" dirty="0" err="1">
                <a:solidFill>
                  <a:srgbClr val="004680"/>
                </a:solidFill>
              </a:rPr>
              <a:t>studenti</a:t>
            </a:r>
            <a:r>
              <a:rPr lang="en-US" dirty="0">
                <a:solidFill>
                  <a:srgbClr val="004680"/>
                </a:solidFill>
              </a:rPr>
              <a:t> </a:t>
            </a:r>
            <a:r>
              <a:rPr lang="en-US" dirty="0" err="1">
                <a:solidFill>
                  <a:srgbClr val="004680"/>
                </a:solidFill>
              </a:rPr>
              <a:t>imparino</a:t>
            </a:r>
            <a:r>
              <a:rPr lang="en-US" dirty="0">
                <a:solidFill>
                  <a:srgbClr val="004680"/>
                </a:solidFill>
              </a:rPr>
              <a:t> attraverso l'esperienza.</a:t>
            </a:r>
          </a:p>
          <a:p>
            <a:r>
              <a:rPr lang="en-US" dirty="0">
                <a:solidFill>
                  <a:srgbClr val="004680"/>
                </a:solidFill>
              </a:rPr>
              <a:t>Gli studenti hanno bisogno di essere attivamente coinvolti nella situazione di apprendimento. Imparano meglio in contesti significativi, in collaborazione e interazione con gli altri e il loro ambiente.</a:t>
            </a:r>
          </a:p>
          <a:p>
            <a:r>
              <a:rPr lang="en-US" dirty="0">
                <a:solidFill>
                  <a:srgbClr val="004680"/>
                </a:solidFill>
              </a:rPr>
              <a:t>In questo modo, </a:t>
            </a:r>
            <a:r>
              <a:rPr lang="en-US" dirty="0" err="1">
                <a:solidFill>
                  <a:srgbClr val="004680"/>
                </a:solidFill>
              </a:rPr>
              <a:t>possono</a:t>
            </a:r>
            <a:r>
              <a:rPr lang="en-US" dirty="0">
                <a:solidFill>
                  <a:srgbClr val="004680"/>
                </a:solidFill>
              </a:rPr>
              <a:t> </a:t>
            </a:r>
            <a:r>
              <a:rPr lang="en-US" dirty="0" err="1">
                <a:solidFill>
                  <a:srgbClr val="004680"/>
                </a:solidFill>
              </a:rPr>
              <a:t>acquisire</a:t>
            </a:r>
            <a:r>
              <a:rPr lang="en-US" dirty="0">
                <a:solidFill>
                  <a:srgbClr val="004680"/>
                </a:solidFill>
              </a:rPr>
              <a:t> e </a:t>
            </a:r>
            <a:r>
              <a:rPr lang="en-US" dirty="0" err="1">
                <a:solidFill>
                  <a:srgbClr val="004680"/>
                </a:solidFill>
              </a:rPr>
              <a:t>costruire</a:t>
            </a:r>
            <a:r>
              <a:rPr lang="en-US" dirty="0">
                <a:solidFill>
                  <a:srgbClr val="004680"/>
                </a:solidFill>
              </a:rPr>
              <a:t> </a:t>
            </a:r>
            <a:r>
              <a:rPr lang="en-US" dirty="0" err="1">
                <a:solidFill>
                  <a:srgbClr val="004680"/>
                </a:solidFill>
              </a:rPr>
              <a:t>conoscenze</a:t>
            </a:r>
            <a:r>
              <a:rPr lang="en-US" dirty="0">
                <a:solidFill>
                  <a:srgbClr val="004680"/>
                </a:solidFill>
              </a:rPr>
              <a:t>, testare e confrontare le loro idee appena costruite con quelle degli altri.</a:t>
            </a:r>
          </a:p>
          <a:p>
            <a:r>
              <a:rPr lang="en-US" dirty="0">
                <a:solidFill>
                  <a:srgbClr val="004680"/>
                </a:solidFill>
              </a:rPr>
              <a:t>L'approccio del COL </a:t>
            </a:r>
            <a:r>
              <a:rPr lang="en-US" dirty="0" err="1">
                <a:solidFill>
                  <a:srgbClr val="004680"/>
                </a:solidFill>
              </a:rPr>
              <a:t>sottolinea</a:t>
            </a:r>
            <a:r>
              <a:rPr lang="en-US" dirty="0">
                <a:solidFill>
                  <a:srgbClr val="004680"/>
                </a:solidFill>
              </a:rPr>
              <a:t> la necessità di </a:t>
            </a:r>
            <a:r>
              <a:rPr lang="en-US" dirty="0" err="1">
                <a:solidFill>
                  <a:srgbClr val="004680"/>
                </a:solidFill>
              </a:rPr>
              <a:t>insegnare</a:t>
            </a:r>
            <a:r>
              <a:rPr lang="en-US" dirty="0">
                <a:solidFill>
                  <a:srgbClr val="004680"/>
                </a:solidFill>
              </a:rPr>
              <a:t> </a:t>
            </a:r>
            <a:r>
              <a:rPr lang="en-US" dirty="0" err="1">
                <a:solidFill>
                  <a:srgbClr val="004680"/>
                </a:solidFill>
              </a:rPr>
              <a:t>avendo</a:t>
            </a:r>
            <a:r>
              <a:rPr lang="en-US" dirty="0">
                <a:solidFill>
                  <a:srgbClr val="004680"/>
                </a:solidFill>
              </a:rPr>
              <a:t> in </a:t>
            </a:r>
            <a:r>
              <a:rPr lang="en-US" dirty="0" err="1">
                <a:solidFill>
                  <a:srgbClr val="004680"/>
                </a:solidFill>
              </a:rPr>
              <a:t>mente</a:t>
            </a:r>
            <a:r>
              <a:rPr lang="en-US" dirty="0">
                <a:solidFill>
                  <a:srgbClr val="004680"/>
                </a:solidFill>
              </a:rPr>
              <a:t> </a:t>
            </a:r>
            <a:r>
              <a:rPr lang="en-US" dirty="0" err="1">
                <a:solidFill>
                  <a:srgbClr val="004680"/>
                </a:solidFill>
              </a:rPr>
              <a:t>i</a:t>
            </a:r>
            <a:r>
              <a:rPr lang="en-US" dirty="0">
                <a:solidFill>
                  <a:srgbClr val="004680"/>
                </a:solidFill>
              </a:rPr>
              <a:t> bisogni degli studenti, </a:t>
            </a:r>
            <a:r>
              <a:rPr lang="en-US" dirty="0" err="1">
                <a:solidFill>
                  <a:srgbClr val="004680"/>
                </a:solidFill>
              </a:rPr>
              <a:t>cercando</a:t>
            </a:r>
            <a:r>
              <a:rPr lang="en-US" dirty="0">
                <a:solidFill>
                  <a:srgbClr val="004680"/>
                </a:solidFill>
              </a:rPr>
              <a:t> di </a:t>
            </a:r>
            <a:r>
              <a:rPr lang="en-US" dirty="0" err="1">
                <a:solidFill>
                  <a:srgbClr val="004680"/>
                </a:solidFill>
              </a:rPr>
              <a:t>suggerire</a:t>
            </a:r>
            <a:r>
              <a:rPr lang="en-US" dirty="0">
                <a:solidFill>
                  <a:srgbClr val="004680"/>
                </a:solidFill>
              </a:rPr>
              <a:t> </a:t>
            </a:r>
            <a:r>
              <a:rPr lang="en-US" dirty="0" err="1">
                <a:solidFill>
                  <a:srgbClr val="004680"/>
                </a:solidFill>
              </a:rPr>
              <a:t>loro</a:t>
            </a:r>
            <a:r>
              <a:rPr lang="en-US" dirty="0">
                <a:solidFill>
                  <a:srgbClr val="004680"/>
                </a:solidFill>
              </a:rPr>
              <a:t> nuovi orizzonti e prospettive.</a:t>
            </a:r>
            <a:endParaRPr lang="de-DE" dirty="0">
              <a:solidFill>
                <a:srgbClr val="004680"/>
              </a:solidFill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xmlns="" id="{61783B0A-B78C-4E16-B0F7-61FA8467D7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 lang="en-GB" smtClean="0"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3939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EE47BC2D-E1D5-4702-A69C-75D0CB28EF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COL - Apprendimento </a:t>
            </a:r>
            <a:r>
              <a:rPr lang="de-DE" dirty="0" err="1"/>
              <a:t>orientato alle </a:t>
            </a:r>
            <a:r>
              <a:rPr lang="de-DE" dirty="0"/>
              <a:t>competenze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641683BD-1944-4EB6-949F-42F959F36C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5900" y="1916832"/>
            <a:ext cx="9598700" cy="3581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de-DE" sz="1800" dirty="0">
                <a:solidFill>
                  <a:srgbClr val="004680"/>
                </a:solidFill>
              </a:rPr>
              <a:t>I </a:t>
            </a:r>
            <a:r>
              <a:rPr lang="en-US" altLang="de-DE" sz="1800" dirty="0" err="1">
                <a:solidFill>
                  <a:srgbClr val="004680"/>
                </a:solidFill>
              </a:rPr>
              <a:t>principi</a:t>
            </a:r>
            <a:r>
              <a:rPr lang="en-US" altLang="de-DE" sz="1800" dirty="0">
                <a:solidFill>
                  <a:srgbClr val="004680"/>
                </a:solidFill>
              </a:rPr>
              <a:t> </a:t>
            </a:r>
            <a:r>
              <a:rPr lang="en-US" altLang="de-DE" sz="1800" dirty="0" err="1">
                <a:solidFill>
                  <a:srgbClr val="004680"/>
                </a:solidFill>
              </a:rPr>
              <a:t>fondamentali</a:t>
            </a:r>
            <a:r>
              <a:rPr lang="en-US" altLang="de-DE" sz="1800" dirty="0">
                <a:solidFill>
                  <a:srgbClr val="004680"/>
                </a:solidFill>
              </a:rPr>
              <a:t> dell'apprendimento orientato alle competenze: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de-DE" sz="1800" i="0" dirty="0"/>
              <a:t>Argomenti orientati alla domanda/ Alta rilevanza (personale)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de-DE" sz="1800" i="0" dirty="0"/>
              <a:t>Ambienti e contesti di apprendimento pertinenti ("apprendimento situato")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de-DE" sz="1800" i="0" dirty="0"/>
              <a:t>Sfide concrete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de-DE" sz="1800" i="0" dirty="0"/>
              <a:t>Dilemmi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v-SE" altLang="de-DE" sz="1800" i="0" dirty="0"/>
              <a:t>Imparare facendo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v-SE" altLang="de-DE" sz="1800" i="0" dirty="0"/>
              <a:t>Imparare sperimentando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v-SE" altLang="de-DE" sz="1800" i="0" dirty="0"/>
              <a:t>Imparare creando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v-SE" altLang="de-DE" sz="1800" i="0" dirty="0"/>
              <a:t>Imparare riflettendo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v-SE" altLang="de-DE" sz="1800" i="0" dirty="0"/>
              <a:t>Imparare condividendo</a:t>
            </a:r>
          </a:p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xmlns="" id="{61783B0A-B78C-4E16-B0F7-61FA8467D7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 lang="en-GB" smtClean="0"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35234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>
                <a:solidFill>
                  <a:srgbClr val="004680"/>
                </a:solidFill>
              </a:rPr>
              <a:t>Convalida </a:t>
            </a:r>
            <a:r>
              <a:rPr lang="de-AT" dirty="0" err="1">
                <a:solidFill>
                  <a:srgbClr val="004680"/>
                </a:solidFill>
              </a:rPr>
              <a:t>delle competenze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04680"/>
                </a:solidFill>
              </a:rPr>
              <a:t>Come possiamo valutare le competenze sociali e il loro ulteriore sviluppo? </a:t>
            </a:r>
          </a:p>
          <a:p>
            <a:r>
              <a:rPr lang="en-US" dirty="0">
                <a:solidFill>
                  <a:srgbClr val="004680"/>
                </a:solidFill>
              </a:rPr>
              <a:t>Come </a:t>
            </a:r>
            <a:r>
              <a:rPr lang="en-US" dirty="0" err="1">
                <a:solidFill>
                  <a:srgbClr val="004680"/>
                </a:solidFill>
              </a:rPr>
              <a:t>documentare</a:t>
            </a:r>
            <a:r>
              <a:rPr lang="en-US" dirty="0">
                <a:solidFill>
                  <a:srgbClr val="004680"/>
                </a:solidFill>
              </a:rPr>
              <a:t> </a:t>
            </a:r>
            <a:r>
              <a:rPr lang="en-US" dirty="0" err="1">
                <a:solidFill>
                  <a:srgbClr val="004680"/>
                </a:solidFill>
              </a:rPr>
              <a:t>competenze</a:t>
            </a:r>
            <a:r>
              <a:rPr lang="en-US" dirty="0">
                <a:solidFill>
                  <a:srgbClr val="004680"/>
                </a:solidFill>
              </a:rPr>
              <a:t> e </a:t>
            </a:r>
            <a:r>
              <a:rPr lang="en-US" dirty="0" err="1">
                <a:solidFill>
                  <a:srgbClr val="004680"/>
                </a:solidFill>
              </a:rPr>
              <a:t>sviluppi</a:t>
            </a:r>
            <a:r>
              <a:rPr lang="en-US" dirty="0">
                <a:solidFill>
                  <a:srgbClr val="004680"/>
                </a:solidFill>
              </a:rPr>
              <a:t>? </a:t>
            </a:r>
          </a:p>
          <a:p>
            <a:pPr marL="0" indent="0">
              <a:buNone/>
            </a:pPr>
            <a:endParaRPr lang="en-US" dirty="0">
              <a:solidFill>
                <a:srgbClr val="72DF4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72DF41"/>
              </a:solidFill>
            </a:endParaRPr>
          </a:p>
          <a:p>
            <a:endParaRPr lang="de-AT" dirty="0">
              <a:solidFill>
                <a:srgbClr val="72DF41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 lang="en-GB" smtClean="0"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56131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0155" y="685800"/>
            <a:ext cx="7179787" cy="1485900"/>
          </a:xfrm>
        </p:spPr>
        <p:txBody>
          <a:bodyPr/>
          <a:lstStyle/>
          <a:p>
            <a:r>
              <a:rPr lang="en-GB" dirty="0"/>
              <a:t>Cos'è il LEVEL5?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01739" y="1988840"/>
            <a:ext cx="6276849" cy="3764261"/>
          </a:xfrm>
        </p:spPr>
        <p:txBody>
          <a:bodyPr>
            <a:noAutofit/>
          </a:bodyPr>
          <a:lstStyle/>
          <a:p>
            <a:pPr marL="114300" indent="0">
              <a:buNone/>
            </a:pPr>
            <a:r>
              <a:rPr lang="en-GB" sz="1600" dirty="0">
                <a:solidFill>
                  <a:srgbClr val="004680"/>
                </a:solidFill>
              </a:rPr>
              <a:t>LEVEL5 è un sistema tassonomico per l'apprendimento e la convalida orientati alle competenze</a:t>
            </a:r>
          </a:p>
          <a:p>
            <a:pPr marL="114300" indent="0">
              <a:buNone/>
            </a:pPr>
            <a:r>
              <a:rPr lang="en-GB" sz="1600" i="1" dirty="0">
                <a:solidFill>
                  <a:srgbClr val="004680"/>
                </a:solidFill>
              </a:rPr>
              <a:t>Le competenze consistono in una combinazione di elementi </a:t>
            </a:r>
            <a:r>
              <a:rPr lang="en-GB" sz="1600" b="1" i="1" dirty="0">
                <a:solidFill>
                  <a:srgbClr val="004680"/>
                </a:solidFill>
              </a:rPr>
              <a:t>cognitivi</a:t>
            </a:r>
            <a:r>
              <a:rPr lang="en-GB" sz="1600" i="1" dirty="0">
                <a:solidFill>
                  <a:srgbClr val="004680"/>
                </a:solidFill>
              </a:rPr>
              <a:t>, </a:t>
            </a:r>
            <a:r>
              <a:rPr lang="en-GB" sz="1600" b="1" i="1" dirty="0">
                <a:solidFill>
                  <a:srgbClr val="004680"/>
                </a:solidFill>
              </a:rPr>
              <a:t>comportamentali </a:t>
            </a:r>
            <a:r>
              <a:rPr lang="en-GB" sz="1600" i="1" dirty="0">
                <a:solidFill>
                  <a:srgbClr val="004680"/>
                </a:solidFill>
              </a:rPr>
              <a:t>e </a:t>
            </a:r>
            <a:r>
              <a:rPr lang="en-GB" sz="1600" b="1" i="1" dirty="0">
                <a:solidFill>
                  <a:srgbClr val="004680"/>
                </a:solidFill>
              </a:rPr>
              <a:t>affettivi </a:t>
            </a:r>
            <a:r>
              <a:rPr lang="en-GB" sz="1600" i="1" dirty="0">
                <a:solidFill>
                  <a:srgbClr val="004680"/>
                </a:solidFill>
              </a:rPr>
              <a:t>richiesti per l'esecuzione efficace di un compito o attività del mondo reale. </a:t>
            </a:r>
          </a:p>
          <a:p>
            <a:pPr marL="114300" indent="0">
              <a:buNone/>
            </a:pPr>
            <a:r>
              <a:rPr lang="en-GB" sz="1600" i="1" dirty="0">
                <a:solidFill>
                  <a:srgbClr val="004680"/>
                </a:solidFill>
              </a:rPr>
              <a:t>Una competenza è definita come la sintesi olistica di queste componenti. Queste sono le </a:t>
            </a:r>
            <a:r>
              <a:rPr lang="en-GB" sz="1600" b="1" i="1" dirty="0">
                <a:solidFill>
                  <a:srgbClr val="004680"/>
                </a:solidFill>
              </a:rPr>
              <a:t>tre dimensioni </a:t>
            </a:r>
            <a:r>
              <a:rPr lang="en-GB" sz="1600" i="1" dirty="0">
                <a:solidFill>
                  <a:srgbClr val="004680"/>
                </a:solidFill>
              </a:rPr>
              <a:t>di una competenza. </a:t>
            </a:r>
          </a:p>
          <a:p>
            <a:pPr marL="114300" indent="0">
              <a:buNone/>
            </a:pPr>
            <a:r>
              <a:rPr lang="en-US" sz="1600" i="1" dirty="0">
                <a:solidFill>
                  <a:srgbClr val="004680"/>
                </a:solidFill>
              </a:rPr>
              <a:t>Man mano che il livello di una competenza aumenta, aumenta anche l'autonomia </a:t>
            </a:r>
            <a:r>
              <a:rPr lang="en-US" sz="1600" i="1" dirty="0" err="1">
                <a:solidFill>
                  <a:srgbClr val="004680"/>
                </a:solidFill>
              </a:rPr>
              <a:t>dell'allievo</a:t>
            </a:r>
            <a:r>
              <a:rPr lang="en-US" sz="1600" i="1" dirty="0">
                <a:solidFill>
                  <a:srgbClr val="004680"/>
                </a:solidFill>
              </a:rPr>
              <a:t>.</a:t>
            </a:r>
            <a:endParaRPr lang="en-GB" sz="1600" i="1" dirty="0">
              <a:solidFill>
                <a:srgbClr val="004680"/>
              </a:solidFill>
            </a:endParaRPr>
          </a:p>
          <a:p>
            <a:pPr marL="114300" indent="0">
              <a:buNone/>
            </a:pPr>
            <a:r>
              <a:rPr lang="en-GB" sz="1600" dirty="0">
                <a:solidFill>
                  <a:srgbClr val="004680"/>
                </a:solidFill>
              </a:rPr>
              <a:t>Il </a:t>
            </a:r>
            <a:r>
              <a:rPr lang="en-GB" sz="1600" b="1" dirty="0">
                <a:solidFill>
                  <a:srgbClr val="004680"/>
                </a:solidFill>
              </a:rPr>
              <a:t>LEVEL5 </a:t>
            </a:r>
            <a:r>
              <a:rPr lang="en-GB" sz="1600" dirty="0">
                <a:solidFill>
                  <a:srgbClr val="004680"/>
                </a:solidFill>
              </a:rPr>
              <a:t>permette di identificare, visualizzare e convalidare gli sviluppi delle competenze sociali, personali e organizzative.</a:t>
            </a:r>
          </a:p>
          <a:p>
            <a:pPr marL="114300" indent="0">
              <a:buNone/>
            </a:pPr>
            <a:r>
              <a:rPr lang="en-GB" sz="1600" dirty="0">
                <a:solidFill>
                  <a:srgbClr val="004680"/>
                </a:solidFill>
              </a:rPr>
              <a:t>Il modello riflette le </a:t>
            </a:r>
            <a:r>
              <a:rPr lang="en-GB" sz="1600" b="1" dirty="0">
                <a:solidFill>
                  <a:srgbClr val="004680"/>
                </a:solidFill>
              </a:rPr>
              <a:t>tre dimensioni </a:t>
            </a:r>
            <a:r>
              <a:rPr lang="en-GB" sz="1600" dirty="0">
                <a:solidFill>
                  <a:srgbClr val="004680"/>
                </a:solidFill>
              </a:rPr>
              <a:t>delle competenze e i </a:t>
            </a:r>
            <a:r>
              <a:rPr lang="en-GB" sz="1600" b="1" dirty="0">
                <a:solidFill>
                  <a:srgbClr val="004680"/>
                </a:solidFill>
              </a:rPr>
              <a:t>cinque livelli di sviluppo.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 lang="en-GB" smtClean="0"/>
              <a:t>14</a:t>
            </a:fld>
            <a:endParaRPr lang="en-GB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xmlns="" id="{77E3AEB7-A00E-4330-9E47-49703EBB5C8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4549" y="350599"/>
            <a:ext cx="1984252" cy="1228346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xmlns="" id="{634BA913-9F44-4335-9BFF-2F5E06B5FC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7352" y="2372308"/>
            <a:ext cx="3091636" cy="2799184"/>
          </a:xfrm>
          <a:prstGeom prst="rect">
            <a:avLst/>
          </a:prstGeo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xmlns="" id="{E442B327-52FF-451E-9D03-D1BC1BEB5463}"/>
              </a:ext>
            </a:extLst>
          </p:cNvPr>
          <p:cNvSpPr txBox="1"/>
          <p:nvPr/>
        </p:nvSpPr>
        <p:spPr>
          <a:xfrm>
            <a:off x="8168631" y="5229200"/>
            <a:ext cx="30583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Il cubo LEVEL5</a:t>
            </a:r>
          </a:p>
        </p:txBody>
      </p:sp>
    </p:spTree>
    <p:extLst>
      <p:ext uri="{BB962C8B-B14F-4D97-AF65-F5344CB8AC3E}">
        <p14:creationId xmlns:p14="http://schemas.microsoft.com/office/powerpoint/2010/main" val="2799850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4="http://schemas.microsoft.com/office/drawing/2010/main" xmlns:a16="http://schemas.microsoft.com/office/drawing/2014/main"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0155" y="685800"/>
            <a:ext cx="7179787" cy="1485900"/>
          </a:xfrm>
        </p:spPr>
        <p:txBody>
          <a:bodyPr>
            <a:normAutofit/>
          </a:bodyPr>
          <a:lstStyle/>
          <a:p>
            <a:r>
              <a:rPr lang="en-GB" sz="4000" dirty="0">
                <a:solidFill>
                  <a:srgbClr val="004680"/>
                </a:solidFill>
              </a:rPr>
              <a:t>Tassonomia delle competenze LEVEL5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41884" y="1772816"/>
            <a:ext cx="5412753" cy="4065612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endParaRPr lang="en-GB" sz="1800" dirty="0">
              <a:solidFill>
                <a:schemeClr val="tx1"/>
              </a:solidFill>
            </a:endParaRPr>
          </a:p>
          <a:p>
            <a:pPr marL="114300" indent="0">
              <a:buNone/>
            </a:pPr>
            <a:r>
              <a:rPr lang="en-US" sz="1600" dirty="0"/>
              <a:t>Il livello crescente di controllo (gestione) su una particolare competenza può anche essere chiamato "livello di competenza".</a:t>
            </a:r>
          </a:p>
          <a:p>
            <a:pPr marL="400050" indent="-285750"/>
            <a:r>
              <a:rPr lang="en-US" sz="1600" dirty="0">
                <a:solidFill>
                  <a:srgbClr val="004680"/>
                </a:solidFill>
              </a:rPr>
              <a:t>La griglia qui presentata costituisce la base per un cosiddetto "sistema di riferimento". </a:t>
            </a:r>
          </a:p>
          <a:p>
            <a:pPr marL="400050" indent="-285750"/>
            <a:r>
              <a:rPr lang="en-US" sz="1600" dirty="0">
                <a:solidFill>
                  <a:srgbClr val="004680"/>
                </a:solidFill>
              </a:rPr>
              <a:t>Un sistema di riferimento è uno strumento utile nella validazione delle competenze, in quanto ti aiuta a mappare le fasi di sviluppo dell'allievo nel contesto di apprendimento e a dimostrare un ulteriore sviluppo.</a:t>
            </a:r>
          </a:p>
          <a:p>
            <a:pPr marL="400050" indent="-285750"/>
            <a:r>
              <a:rPr lang="en-US" sz="1600" dirty="0">
                <a:solidFill>
                  <a:srgbClr val="004680"/>
                </a:solidFill>
              </a:rPr>
              <a:t>Gli indicatori aiutano a descrivere l'espressione delle competenze secondo il livello di competenza.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 lang="en-GB" smtClean="0"/>
              <a:t>15</a:t>
            </a:fld>
            <a:endParaRPr lang="en-GB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xmlns="" id="{77E3AEB7-A00E-4330-9E47-49703EBB5C8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4549" y="350599"/>
            <a:ext cx="1984252" cy="1228346"/>
          </a:xfrm>
          <a:prstGeom prst="rect">
            <a:avLst/>
          </a:prstGeo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xmlns="" id="{E442B327-52FF-451E-9D03-D1BC1BEB5463}"/>
              </a:ext>
            </a:extLst>
          </p:cNvPr>
          <p:cNvSpPr txBox="1"/>
          <p:nvPr/>
        </p:nvSpPr>
        <p:spPr>
          <a:xfrm>
            <a:off x="7911565" y="5394702"/>
            <a:ext cx="30583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La tassonomia LEVEL5</a:t>
            </a:r>
          </a:p>
        </p:txBody>
      </p:sp>
      <p:graphicFrame>
        <p:nvGraphicFramePr>
          <p:cNvPr id="8" name="Tabella 3">
            <a:extLst>
              <a:ext uri="{FF2B5EF4-FFF2-40B4-BE49-F238E27FC236}">
                <a16:creationId xmlns:a16="http://schemas.microsoft.com/office/drawing/2014/main" xmlns="" id="{8AA0E9B9-2699-48D5-A256-79499648CC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0287928"/>
              </p:ext>
            </p:extLst>
          </p:nvPr>
        </p:nvGraphicFramePr>
        <p:xfrm>
          <a:off x="7462564" y="2048407"/>
          <a:ext cx="3960441" cy="3301339"/>
        </p:xfrm>
        <a:graphic>
          <a:graphicData uri="http://schemas.openxmlformats.org/drawingml/2006/table">
            <a:tbl>
              <a:tblPr/>
              <a:tblGrid>
                <a:gridCol w="293366">
                  <a:extLst>
                    <a:ext uri="{9D8B030D-6E8A-4147-A177-3AD203B41FA5}">
                      <a16:colId xmlns:a16="http://schemas.microsoft.com/office/drawing/2014/main" xmlns="" val="4291402924"/>
                    </a:ext>
                  </a:extLst>
                </a:gridCol>
                <a:gridCol w="1246806">
                  <a:extLst>
                    <a:ext uri="{9D8B030D-6E8A-4147-A177-3AD203B41FA5}">
                      <a16:colId xmlns:a16="http://schemas.microsoft.com/office/drawing/2014/main" xmlns="" val="1286905789"/>
                    </a:ext>
                  </a:extLst>
                </a:gridCol>
                <a:gridCol w="1196550">
                  <a:extLst>
                    <a:ext uri="{9D8B030D-6E8A-4147-A177-3AD203B41FA5}">
                      <a16:colId xmlns:a16="http://schemas.microsoft.com/office/drawing/2014/main" xmlns="" val="691920957"/>
                    </a:ext>
                  </a:extLst>
                </a:gridCol>
                <a:gridCol w="1223719">
                  <a:extLst>
                    <a:ext uri="{9D8B030D-6E8A-4147-A177-3AD203B41FA5}">
                      <a16:colId xmlns:a16="http://schemas.microsoft.com/office/drawing/2014/main" xmlns="" val="2361651009"/>
                    </a:ext>
                  </a:extLst>
                </a:gridCol>
              </a:tblGrid>
              <a:tr h="264107">
                <a:tc>
                  <a:txBody>
                    <a:bodyPr/>
                    <a:lstStyle/>
                    <a:p>
                      <a:pPr algn="ctr" fontAlgn="b"/>
                      <a:r>
                        <a:rPr lang="de-DE" sz="7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Titillium Web" pitchFamily="2" charset="77"/>
                        </a:rPr>
                        <a:t>LIVELLO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750" b="1" i="0" u="none" strike="noStrike" dirty="0">
                          <a:solidFill>
                            <a:srgbClr val="FFFFFF"/>
                          </a:solidFill>
                          <a:latin typeface="Titillium Web" pitchFamily="2" charset="77"/>
                        </a:rPr>
                        <a:t>CONOSCENZE</a:t>
                      </a:r>
                      <a:br>
                        <a:rPr lang="de-DE" sz="750" b="1" i="0" u="none" strike="noStrike" dirty="0">
                          <a:solidFill>
                            <a:srgbClr val="FFFFFF"/>
                          </a:solidFill>
                          <a:latin typeface="Titillium Web" pitchFamily="2" charset="77"/>
                        </a:rPr>
                      </a:br>
                      <a:endParaRPr lang="de-DE" sz="750" b="1" i="0" u="none" strike="noStrike" dirty="0">
                        <a:solidFill>
                          <a:srgbClr val="FFFFFF"/>
                        </a:solidFill>
                        <a:latin typeface="Titillium Web" pitchFamily="2" charset="77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4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750" b="1" i="0" u="none" strike="noStrike" dirty="0">
                          <a:solidFill>
                            <a:srgbClr val="FFFFFF"/>
                          </a:solidFill>
                          <a:latin typeface="Titillium Web" pitchFamily="2" charset="77"/>
                        </a:rPr>
                        <a:t>COMPETENZE</a:t>
                      </a:r>
                      <a:br>
                        <a:rPr lang="de-DE" sz="750" b="1" i="0" u="none" strike="noStrike" dirty="0">
                          <a:solidFill>
                            <a:srgbClr val="FFFFFF"/>
                          </a:solidFill>
                          <a:latin typeface="Titillium Web" pitchFamily="2" charset="77"/>
                        </a:rPr>
                      </a:br>
                      <a:r>
                        <a:rPr lang="de-DE" sz="750" b="1" i="0" u="none" strike="noStrike" dirty="0" err="1">
                          <a:solidFill>
                            <a:srgbClr val="FFFFFF"/>
                          </a:solidFill>
                          <a:latin typeface="Titillium Web" pitchFamily="2" charset="77"/>
                        </a:rPr>
                        <a:t>Capacità</a:t>
                      </a:r>
                      <a:endParaRPr lang="de-DE" sz="750" b="1" i="0" u="none" strike="noStrike" dirty="0">
                        <a:solidFill>
                          <a:srgbClr val="FFFFFF"/>
                        </a:solidFill>
                        <a:latin typeface="Titillium Web" pitchFamily="2" charset="77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6D0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750" b="1" i="0" u="none" strike="noStrike">
                          <a:solidFill>
                            <a:srgbClr val="FFFFFF"/>
                          </a:solidFill>
                          <a:latin typeface="Titillium Web" pitchFamily="2" charset="77"/>
                        </a:rPr>
                        <a:t>ATTITUDINI</a:t>
                      </a:r>
                      <a:br>
                        <a:rPr lang="de-DE" sz="750" b="1" i="0" u="none" strike="noStrike">
                          <a:solidFill>
                            <a:srgbClr val="FFFFFF"/>
                          </a:solidFill>
                          <a:latin typeface="Titillium Web" pitchFamily="2" charset="77"/>
                        </a:rPr>
                      </a:br>
                      <a:r>
                        <a:rPr lang="de-DE" sz="750" b="1" i="0" u="none" strike="noStrike">
                          <a:solidFill>
                            <a:srgbClr val="FFFFFF"/>
                          </a:solidFill>
                          <a:latin typeface="Titillium Web" pitchFamily="2" charset="77"/>
                        </a:rPr>
                        <a:t>Emozioni/Valori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99874507"/>
                  </a:ext>
                </a:extLst>
              </a:tr>
              <a:tr h="660268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7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Titillium Web" pitchFamily="2" charset="77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2563" indent="0" algn="l" fontAlgn="t"/>
                      <a:endParaRPr lang="de-DE" sz="750" b="1" i="0" u="none" strike="noStrike" dirty="0">
                        <a:solidFill>
                          <a:srgbClr val="31849B"/>
                        </a:solidFill>
                        <a:latin typeface="Titillium Web" pitchFamily="2" charset="77"/>
                      </a:endParaRPr>
                    </a:p>
                    <a:p>
                      <a:pPr marL="182563" indent="0" algn="l" fontAlgn="t"/>
                      <a:r>
                        <a:rPr lang="de-DE" sz="750" b="1" i="0" u="none" strike="noStrike" dirty="0" err="1">
                          <a:solidFill>
                            <a:srgbClr val="31849B"/>
                          </a:solidFill>
                          <a:latin typeface="Titillium Web" pitchFamily="2" charset="77"/>
                        </a:rPr>
                        <a:t>Sapere</a:t>
                      </a:r>
                      <a:r>
                        <a:rPr lang="de-DE" sz="750" b="1" i="0" u="none" strike="noStrike" dirty="0">
                          <a:solidFill>
                            <a:srgbClr val="31849B"/>
                          </a:solidFill>
                          <a:latin typeface="Titillium Web" pitchFamily="2" charset="77"/>
                        </a:rPr>
                        <a:t> </a:t>
                      </a:r>
                      <a:r>
                        <a:rPr lang="de-DE" sz="750" b="1" i="0" u="none" strike="noStrike" dirty="0" err="1">
                          <a:solidFill>
                            <a:srgbClr val="31849B"/>
                          </a:solidFill>
                          <a:latin typeface="Titillium Web" pitchFamily="2" charset="77"/>
                        </a:rPr>
                        <a:t>dove</a:t>
                      </a:r>
                      <a:r>
                        <a:rPr lang="de-DE" sz="750" b="1" i="0" u="none" strike="noStrike" dirty="0">
                          <a:solidFill>
                            <a:srgbClr val="31849B"/>
                          </a:solidFill>
                          <a:latin typeface="Titillium Web" pitchFamily="2" charset="77"/>
                        </a:rPr>
                        <a:t>...</a:t>
                      </a:r>
                    </a:p>
                    <a:p>
                      <a:pPr marL="182563" indent="0" algn="l" fontAlgn="t"/>
                      <a:r>
                        <a:rPr lang="de-DE" sz="750" b="0" i="0" u="none" strike="noStrike" dirty="0">
                          <a:solidFill>
                            <a:srgbClr val="31849B"/>
                          </a:solidFill>
                          <a:latin typeface="Titillium Web" pitchFamily="2" charset="77"/>
                        </a:rPr>
                        <a:t>(Trasferimento di conoscenze strategiche)</a:t>
                      </a:r>
                      <a:br>
                        <a:rPr lang="de-DE" sz="750" b="0" i="0" u="none" strike="noStrike" dirty="0">
                          <a:solidFill>
                            <a:srgbClr val="31849B"/>
                          </a:solidFill>
                          <a:latin typeface="Titillium Web" pitchFamily="2" charset="77"/>
                        </a:rPr>
                      </a:br>
                      <a:endParaRPr lang="de-DE" sz="750" b="0" i="0" u="none" strike="noStrike" dirty="0">
                        <a:solidFill>
                          <a:srgbClr val="31849B"/>
                        </a:solidFill>
                        <a:latin typeface="Titillium Web" pitchFamily="2" charset="77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82563" indent="0" algn="l" fontAlgn="t"/>
                      <a:endParaRPr lang="de-DE" sz="750" b="1" i="0" u="none" strike="noStrike" dirty="0">
                        <a:solidFill>
                          <a:srgbClr val="974807"/>
                        </a:solidFill>
                        <a:latin typeface="Titillium Web" pitchFamily="2" charset="77"/>
                      </a:endParaRPr>
                    </a:p>
                    <a:p>
                      <a:pPr marL="182563" indent="0" algn="l" fontAlgn="t"/>
                      <a:r>
                        <a:rPr lang="de-DE" sz="750" b="1" i="0" u="none" strike="noStrike" dirty="0" err="1">
                          <a:solidFill>
                            <a:srgbClr val="974807"/>
                          </a:solidFill>
                          <a:latin typeface="Titillium Web" pitchFamily="2" charset="77"/>
                        </a:rPr>
                        <a:t>Trasferimento di </a:t>
                      </a:r>
                    </a:p>
                    <a:p>
                      <a:pPr marL="182563" indent="0" algn="l" fontAlgn="t"/>
                      <a:r>
                        <a:rPr lang="de-DE" sz="750" b="0" i="0" u="none" strike="noStrike" dirty="0">
                          <a:solidFill>
                            <a:srgbClr val="974807"/>
                          </a:solidFill>
                          <a:latin typeface="Titillium Web" pitchFamily="2" charset="77"/>
                        </a:rPr>
                        <a:t>(</a:t>
                      </a:r>
                      <a:r>
                        <a:rPr lang="de-DE" sz="750" b="0" i="0" u="none" strike="noStrike" dirty="0" err="1">
                          <a:solidFill>
                            <a:srgbClr val="974807"/>
                          </a:solidFill>
                          <a:latin typeface="Titillium Web" pitchFamily="2" charset="77"/>
                        </a:rPr>
                        <a:t>Sviluppare </a:t>
                      </a:r>
                      <a:r>
                        <a:rPr lang="de-DE" sz="750" b="0" i="0" u="none" strike="noStrike" dirty="0">
                          <a:solidFill>
                            <a:srgbClr val="974807"/>
                          </a:solidFill>
                          <a:latin typeface="Titillium Web" pitchFamily="2" charset="77"/>
                        </a:rPr>
                        <a:t>/ </a:t>
                      </a:r>
                      <a:r>
                        <a:rPr lang="de-DE" sz="750" b="0" i="0" u="none" strike="noStrike" dirty="0" err="1">
                          <a:solidFill>
                            <a:srgbClr val="974807"/>
                          </a:solidFill>
                          <a:latin typeface="Titillium Web" pitchFamily="2" charset="77"/>
                        </a:rPr>
                        <a:t>costruire</a:t>
                      </a:r>
                      <a:r>
                        <a:rPr lang="de-DE" sz="750" b="0" i="0" u="none" strike="noStrike" dirty="0">
                          <a:solidFill>
                            <a:srgbClr val="974807"/>
                          </a:solidFill>
                          <a:latin typeface="Titillium Web" pitchFamily="2" charset="77"/>
                        </a:rPr>
                        <a:t>)</a:t>
                      </a:r>
                    </a:p>
                    <a:p>
                      <a:pPr marL="182563" indent="0" algn="l" fontAlgn="t"/>
                      <a:endParaRPr lang="de-DE" sz="750" b="0" i="0" u="none" strike="noStrike" dirty="0">
                        <a:solidFill>
                          <a:srgbClr val="974807"/>
                        </a:solidFill>
                        <a:latin typeface="Titillium Web" pitchFamily="2" charset="77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82563" indent="0" algn="l" fontAlgn="t"/>
                      <a:endParaRPr lang="de-DE" sz="750" b="0" i="0" u="none" strike="noStrike" dirty="0">
                        <a:solidFill>
                          <a:srgbClr val="C00000"/>
                        </a:solidFill>
                        <a:latin typeface="Titillium Web" pitchFamily="2" charset="77"/>
                      </a:endParaRPr>
                    </a:p>
                    <a:p>
                      <a:pPr marL="182563" indent="0" algn="l" fontAlgn="t"/>
                      <a:r>
                        <a:rPr lang="de-DE" sz="750" b="1" i="0" u="none" strike="noStrike" dirty="0" err="1">
                          <a:solidFill>
                            <a:srgbClr val="C00000"/>
                          </a:solidFill>
                          <a:latin typeface="Titillium Web" pitchFamily="2" charset="77"/>
                        </a:rPr>
                        <a:t>Incorporazione</a:t>
                      </a:r>
                      <a:endParaRPr lang="de-DE" sz="750" b="1" i="0" u="none" strike="noStrike" dirty="0">
                        <a:solidFill>
                          <a:srgbClr val="C00000"/>
                        </a:solidFill>
                        <a:latin typeface="Titillium Web" pitchFamily="2" charset="77"/>
                      </a:endParaRPr>
                    </a:p>
                    <a:p>
                      <a:pPr marL="182563" indent="0" algn="l" fontAlgn="t"/>
                      <a:r>
                        <a:rPr lang="de-DE" sz="750" b="0" i="0" u="none" strike="noStrike" dirty="0">
                          <a:solidFill>
                            <a:srgbClr val="C00000"/>
                          </a:solidFill>
                          <a:latin typeface="Titillium Web" pitchFamily="2" charset="77"/>
                        </a:rPr>
                        <a:t>(</a:t>
                      </a:r>
                      <a:r>
                        <a:rPr lang="de-DE" sz="750" b="0" i="0" u="none" strike="noStrike" dirty="0" err="1">
                          <a:solidFill>
                            <a:srgbClr val="C00000"/>
                          </a:solidFill>
                          <a:latin typeface="Titillium Web" pitchFamily="2" charset="77"/>
                        </a:rPr>
                        <a:t>Interiorizzazione</a:t>
                      </a:r>
                      <a:r>
                        <a:rPr lang="de-DE" sz="750" b="0" i="0" u="none" strike="noStrike" dirty="0">
                          <a:solidFill>
                            <a:srgbClr val="C00000"/>
                          </a:solidFill>
                          <a:latin typeface="Titillium Web" pitchFamily="2" charset="77"/>
                        </a:rPr>
                        <a:t>, </a:t>
                      </a:r>
                      <a:r>
                        <a:rPr lang="de-DE" sz="750" b="0" i="0" u="none" strike="noStrike" dirty="0" err="1">
                          <a:solidFill>
                            <a:srgbClr val="C00000"/>
                          </a:solidFill>
                          <a:latin typeface="Titillium Web" pitchFamily="2" charset="77"/>
                        </a:rPr>
                        <a:t>competenza </a:t>
                      </a:r>
                      <a:r>
                        <a:rPr lang="de-DE" sz="750" b="0" i="0" u="none" strike="noStrike" dirty="0">
                          <a:solidFill>
                            <a:srgbClr val="C00000"/>
                          </a:solidFill>
                          <a:latin typeface="Titillium Web" pitchFamily="2" charset="77"/>
                        </a:rPr>
                        <a:t>"</a:t>
                      </a:r>
                      <a:r>
                        <a:rPr lang="de-DE" sz="750" b="0" i="0" u="none" strike="noStrike" dirty="0" err="1">
                          <a:solidFill>
                            <a:srgbClr val="C00000"/>
                          </a:solidFill>
                          <a:latin typeface="Titillium Web" pitchFamily="2" charset="77"/>
                        </a:rPr>
                        <a:t>inconscia</a:t>
                      </a:r>
                      <a:r>
                        <a:rPr lang="de-DE" sz="750" b="0" i="0" u="none" strike="noStrike" dirty="0">
                          <a:solidFill>
                            <a:srgbClr val="C00000"/>
                          </a:solidFill>
                          <a:latin typeface="Titillium Web" pitchFamily="2" charset="77"/>
                        </a:rPr>
                        <a:t>")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92178434"/>
                  </a:ext>
                </a:extLst>
              </a:tr>
              <a:tr h="660268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7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Titillium Web" pitchFamily="2" charset="77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2563" indent="0" algn="l" fontAlgn="t"/>
                      <a:endParaRPr lang="de-DE" sz="750" b="1" i="0" u="none" strike="noStrike" dirty="0">
                        <a:solidFill>
                          <a:srgbClr val="31849B"/>
                        </a:solidFill>
                        <a:latin typeface="Titillium Web" pitchFamily="2" charset="77"/>
                      </a:endParaRPr>
                    </a:p>
                    <a:p>
                      <a:pPr marL="182563" indent="0" algn="l" fontAlgn="t"/>
                      <a:r>
                        <a:rPr lang="de-DE" sz="750" b="1" i="0" u="none" strike="noStrike" dirty="0" err="1">
                          <a:solidFill>
                            <a:srgbClr val="31849B"/>
                          </a:solidFill>
                          <a:latin typeface="Titillium Web" pitchFamily="2" charset="77"/>
                        </a:rPr>
                        <a:t>Sapere quando</a:t>
                      </a:r>
                      <a:r>
                        <a:rPr lang="de-DE" sz="750" b="1" i="0" u="none" strike="noStrike" dirty="0">
                          <a:solidFill>
                            <a:srgbClr val="31849B"/>
                          </a:solidFill>
                          <a:latin typeface="Titillium Web" pitchFamily="2" charset="77"/>
                        </a:rPr>
                        <a:t>...</a:t>
                      </a:r>
                    </a:p>
                    <a:p>
                      <a:pPr marL="182563" indent="0" algn="l" fontAlgn="t"/>
                      <a:r>
                        <a:rPr lang="de-DE" sz="750" b="0" i="0" u="none" strike="noStrike" dirty="0">
                          <a:solidFill>
                            <a:srgbClr val="31849B"/>
                          </a:solidFill>
                          <a:latin typeface="Titillium Web" pitchFamily="2" charset="77"/>
                        </a:rPr>
                        <a:t>(</a:t>
                      </a:r>
                      <a:r>
                        <a:rPr lang="de-DE" sz="750" b="0" i="0" u="none" strike="noStrike" dirty="0" err="1">
                          <a:solidFill>
                            <a:srgbClr val="31849B"/>
                          </a:solidFill>
                          <a:latin typeface="Titillium Web" pitchFamily="2" charset="77"/>
                        </a:rPr>
                        <a:t>Conoscenza pratica </a:t>
                      </a:r>
                      <a:r>
                        <a:rPr lang="de-DE" sz="750" b="0" i="0" u="none" strike="noStrike" dirty="0">
                          <a:solidFill>
                            <a:srgbClr val="31849B"/>
                          </a:solidFill>
                          <a:latin typeface="Titillium Web" pitchFamily="2" charset="77"/>
                        </a:rPr>
                        <a:t>/ </a:t>
                      </a:r>
                      <a:r>
                        <a:rPr lang="de-DE" sz="750" b="0" i="0" u="none" strike="noStrike" dirty="0" err="1">
                          <a:solidFill>
                            <a:srgbClr val="31849B"/>
                          </a:solidFill>
                          <a:latin typeface="Titillium Web" pitchFamily="2" charset="77"/>
                        </a:rPr>
                        <a:t>procedurale</a:t>
                      </a:r>
                      <a:r>
                        <a:rPr lang="de-DE" sz="750" b="0" i="0" u="none" strike="noStrike" dirty="0">
                          <a:solidFill>
                            <a:srgbClr val="31849B"/>
                          </a:solidFill>
                          <a:latin typeface="Titillium Web" pitchFamily="2" charset="77"/>
                        </a:rPr>
                        <a:t>)</a:t>
                      </a:r>
                      <a:br>
                        <a:rPr lang="de-DE" sz="750" b="0" i="0" u="none" strike="noStrike" dirty="0">
                          <a:solidFill>
                            <a:srgbClr val="31849B"/>
                          </a:solidFill>
                          <a:latin typeface="Titillium Web" pitchFamily="2" charset="77"/>
                        </a:rPr>
                      </a:br>
                      <a:endParaRPr lang="de-DE" sz="750" b="0" i="0" u="none" strike="noStrike" dirty="0">
                        <a:solidFill>
                          <a:srgbClr val="31849B"/>
                        </a:solidFill>
                        <a:latin typeface="Titillium Web" pitchFamily="2" charset="77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82563" indent="0" algn="l" fontAlgn="t"/>
                      <a:endParaRPr lang="de-DE" sz="750" b="1" i="0" u="none" strike="noStrike" dirty="0">
                        <a:solidFill>
                          <a:srgbClr val="974807"/>
                        </a:solidFill>
                        <a:latin typeface="Titillium Web" pitchFamily="2" charset="77"/>
                      </a:endParaRPr>
                    </a:p>
                    <a:p>
                      <a:pPr marL="182563" indent="0" algn="l" fontAlgn="t"/>
                      <a:r>
                        <a:rPr lang="de-DE" sz="750" b="1" i="0" u="none" strike="noStrike" dirty="0">
                          <a:solidFill>
                            <a:srgbClr val="974807"/>
                          </a:solidFill>
                          <a:latin typeface="Titillium Web" pitchFamily="2" charset="77"/>
                        </a:rPr>
                        <a:t>Scoprire/agire in modo indipendente</a:t>
                      </a:r>
                    </a:p>
                    <a:p>
                      <a:pPr marL="182563" indent="0" algn="l" fontAlgn="t"/>
                      <a:r>
                        <a:rPr lang="de-DE" sz="750" b="0" i="0" u="none" strike="noStrike" dirty="0">
                          <a:solidFill>
                            <a:srgbClr val="974807"/>
                          </a:solidFill>
                          <a:latin typeface="Titillium Web" pitchFamily="2" charset="77"/>
                        </a:rPr>
                        <a:t>(</a:t>
                      </a:r>
                      <a:r>
                        <a:rPr lang="de-DE" sz="750" b="0" i="0" u="none" strike="noStrike" dirty="0" err="1">
                          <a:solidFill>
                            <a:srgbClr val="974807"/>
                          </a:solidFill>
                          <a:latin typeface="Titillium Web" pitchFamily="2" charset="77"/>
                        </a:rPr>
                        <a:t>sistemi disturbati</a:t>
                      </a:r>
                      <a:r>
                        <a:rPr lang="de-DE" sz="750" b="0" i="0" u="none" strike="noStrike" dirty="0">
                          <a:solidFill>
                            <a:srgbClr val="974807"/>
                          </a:solidFill>
                          <a:latin typeface="Titillium Web" pitchFamily="2" charset="77"/>
                        </a:rPr>
                        <a:t>)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82563" indent="0" algn="l" fontAlgn="t"/>
                      <a:endParaRPr lang="de-DE" sz="750" b="1" i="1" u="none" strike="noStrike" dirty="0">
                        <a:solidFill>
                          <a:srgbClr val="C00000"/>
                        </a:solidFill>
                        <a:latin typeface="Titillium Web" pitchFamily="2" charset="77"/>
                      </a:endParaRPr>
                    </a:p>
                    <a:p>
                      <a:pPr marL="182563" indent="0" algn="l" fontAlgn="t"/>
                      <a:r>
                        <a:rPr lang="de-DE" sz="750" b="1" i="0" u="none" strike="noStrike" dirty="0" err="1">
                          <a:solidFill>
                            <a:srgbClr val="C00000"/>
                          </a:solidFill>
                          <a:latin typeface="Titillium Web" pitchFamily="2" charset="77"/>
                        </a:rPr>
                        <a:t>Impegno </a:t>
                      </a:r>
                    </a:p>
                    <a:p>
                      <a:pPr marL="182563" indent="0" algn="l" fontAlgn="t"/>
                      <a:r>
                        <a:rPr lang="de-DE" sz="750" b="0" i="0" u="none" strike="noStrike" dirty="0">
                          <a:solidFill>
                            <a:srgbClr val="C00000"/>
                          </a:solidFill>
                          <a:latin typeface="Titillium Web" pitchFamily="2" charset="77"/>
                        </a:rPr>
                        <a:t>(Autoregolamentazione efficace)</a:t>
                      </a:r>
                      <a:r>
                        <a:rPr lang="de-DE" sz="750" b="0" i="1" u="none" strike="noStrike" dirty="0">
                          <a:solidFill>
                            <a:srgbClr val="C00000"/>
                          </a:solidFill>
                          <a:latin typeface="Titillium Web" pitchFamily="2" charset="77"/>
                        </a:rPr>
                        <a:t/>
                      </a:r>
                      <a:br>
                        <a:rPr lang="de-DE" sz="750" b="0" i="1" u="none" strike="noStrike" dirty="0">
                          <a:solidFill>
                            <a:srgbClr val="C00000"/>
                          </a:solidFill>
                          <a:latin typeface="Titillium Web" pitchFamily="2" charset="77"/>
                        </a:rPr>
                      </a:br>
                      <a:endParaRPr lang="de-DE" sz="750" b="0" i="1" u="none" strike="noStrike" dirty="0">
                        <a:solidFill>
                          <a:srgbClr val="C00000"/>
                        </a:solidFill>
                        <a:latin typeface="Titillium Web" pitchFamily="2" charset="77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91344059"/>
                  </a:ext>
                </a:extLst>
              </a:tr>
              <a:tr h="660268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7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Titillium Web" pitchFamily="2" charset="77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2563" indent="0" algn="l" fontAlgn="t"/>
                      <a:endParaRPr lang="de-DE" sz="750" b="1" i="0" u="none" strike="noStrike" dirty="0">
                        <a:solidFill>
                          <a:srgbClr val="31849B"/>
                        </a:solidFill>
                        <a:latin typeface="Titillium Web" pitchFamily="2" charset="77"/>
                      </a:endParaRPr>
                    </a:p>
                    <a:p>
                      <a:pPr marL="182563" indent="0" algn="l" fontAlgn="t"/>
                      <a:r>
                        <a:rPr lang="de-DE" sz="750" b="1" i="0" u="none" strike="noStrike" dirty="0" err="1">
                          <a:solidFill>
                            <a:srgbClr val="31849B"/>
                          </a:solidFill>
                          <a:latin typeface="Titillium Web" pitchFamily="2" charset="77"/>
                        </a:rPr>
                        <a:t>Sapere come</a:t>
                      </a:r>
                      <a:r>
                        <a:rPr lang="de-DE" sz="750" b="1" i="0" u="none" strike="noStrike" dirty="0">
                          <a:solidFill>
                            <a:srgbClr val="31849B"/>
                          </a:solidFill>
                          <a:latin typeface="Titillium Web" pitchFamily="2" charset="77"/>
                        </a:rPr>
                        <a:t>...</a:t>
                      </a:r>
                    </a:p>
                    <a:p>
                      <a:pPr marL="182563" indent="0" algn="l" fontAlgn="t"/>
                      <a:r>
                        <a:rPr lang="de-DE" sz="750" b="0" i="0" u="none" strike="noStrike" dirty="0">
                          <a:solidFill>
                            <a:srgbClr val="31849B"/>
                          </a:solidFill>
                          <a:latin typeface="Titillium Web" pitchFamily="2" charset="77"/>
                        </a:rPr>
                        <a:t>(</a:t>
                      </a:r>
                      <a:r>
                        <a:rPr lang="de-DE" sz="750" b="0" i="0" u="none" strike="noStrike" dirty="0" err="1">
                          <a:solidFill>
                            <a:srgbClr val="31849B"/>
                          </a:solidFill>
                          <a:latin typeface="Titillium Web" pitchFamily="2" charset="77"/>
                        </a:rPr>
                        <a:t>conoscenza teorica</a:t>
                      </a:r>
                      <a:r>
                        <a:rPr lang="de-DE" sz="750" b="0" i="0" u="none" strike="noStrike" dirty="0">
                          <a:solidFill>
                            <a:srgbClr val="31849B"/>
                          </a:solidFill>
                          <a:latin typeface="Titillium Web" pitchFamily="2" charset="77"/>
                        </a:rPr>
                        <a:t>)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82563" indent="0" algn="l" fontAlgn="t"/>
                      <a:endParaRPr lang="de-DE" sz="750" b="1" i="0" u="none" strike="noStrike" dirty="0">
                        <a:solidFill>
                          <a:srgbClr val="974807"/>
                        </a:solidFill>
                        <a:latin typeface="Titillium Web" pitchFamily="2" charset="77"/>
                      </a:endParaRPr>
                    </a:p>
                    <a:p>
                      <a:pPr marL="182563" indent="0" algn="l" fontAlgn="t"/>
                      <a:r>
                        <a:rPr lang="de-DE" sz="750" b="1" i="0" u="none" strike="noStrike" dirty="0" err="1">
                          <a:solidFill>
                            <a:srgbClr val="974807"/>
                          </a:solidFill>
                          <a:latin typeface="Titillium Web" pitchFamily="2" charset="77"/>
                        </a:rPr>
                        <a:t>Decidere/selezionare</a:t>
                      </a:r>
                      <a:endParaRPr lang="de-DE" sz="750" b="1" i="0" u="none" strike="noStrike" dirty="0">
                        <a:solidFill>
                          <a:srgbClr val="974807"/>
                        </a:solidFill>
                        <a:latin typeface="Titillium Web" pitchFamily="2" charset="77"/>
                      </a:endParaRPr>
                    </a:p>
                    <a:p>
                      <a:pPr marL="182563" indent="0" algn="l" fontAlgn="t"/>
                      <a:r>
                        <a:rPr lang="de-DE" sz="750" b="0" i="0" u="none" strike="noStrike" dirty="0">
                          <a:solidFill>
                            <a:srgbClr val="974807"/>
                          </a:solidFill>
                          <a:latin typeface="Titillium Web" pitchFamily="2" charset="77"/>
                        </a:rPr>
                        <a:t>(</a:t>
                      </a:r>
                      <a:r>
                        <a:rPr lang="de-DE" sz="750" b="0" i="0" u="none" strike="noStrike" dirty="0" err="1">
                          <a:solidFill>
                            <a:srgbClr val="974807"/>
                          </a:solidFill>
                          <a:latin typeface="Titillium Web" pitchFamily="2" charset="77"/>
                        </a:rPr>
                        <a:t>sistemi conosciuti</a:t>
                      </a:r>
                      <a:r>
                        <a:rPr lang="de-DE" sz="750" b="0" i="0" u="none" strike="noStrike" dirty="0">
                          <a:solidFill>
                            <a:srgbClr val="974807"/>
                          </a:solidFill>
                          <a:latin typeface="Titillium Web" pitchFamily="2" charset="77"/>
                        </a:rPr>
                        <a:t>)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82563" indent="0" algn="l" fontAlgn="t"/>
                      <a:endParaRPr lang="de-DE" sz="750" b="1" i="0" u="none" strike="noStrike" dirty="0">
                        <a:solidFill>
                          <a:srgbClr val="C00000"/>
                        </a:solidFill>
                        <a:latin typeface="Titillium Web" pitchFamily="2" charset="77"/>
                      </a:endParaRPr>
                    </a:p>
                    <a:p>
                      <a:pPr marL="182563" indent="0" algn="l" fontAlgn="t"/>
                      <a:r>
                        <a:rPr lang="de-DE" sz="750" b="1" i="0" u="none" strike="noStrike" dirty="0" err="1">
                          <a:solidFill>
                            <a:srgbClr val="C00000"/>
                          </a:solidFill>
                          <a:latin typeface="Titillium Web" pitchFamily="2" charset="77"/>
                        </a:rPr>
                        <a:t>Apprezzamento</a:t>
                      </a:r>
                      <a:endParaRPr lang="de-DE" sz="750" b="1" i="0" u="none" strike="noStrike" dirty="0">
                        <a:solidFill>
                          <a:srgbClr val="C00000"/>
                        </a:solidFill>
                        <a:latin typeface="Titillium Web" pitchFamily="2" charset="77"/>
                      </a:endParaRPr>
                    </a:p>
                    <a:p>
                      <a:pPr marL="182563" indent="0" algn="l" fontAlgn="t"/>
                      <a:r>
                        <a:rPr lang="de-DE" sz="750" b="0" i="0" u="none" strike="noStrike" dirty="0">
                          <a:solidFill>
                            <a:srgbClr val="C00000"/>
                          </a:solidFill>
                          <a:latin typeface="Titillium Web" pitchFamily="2" charset="77"/>
                        </a:rPr>
                        <a:t>(Motivazione)</a:t>
                      </a:r>
                      <a:r>
                        <a:rPr lang="de-DE" sz="750" b="1" i="0" u="none" strike="noStrike" dirty="0">
                          <a:solidFill>
                            <a:srgbClr val="C00000"/>
                          </a:solidFill>
                          <a:latin typeface="Titillium Web" pitchFamily="2" charset="77"/>
                        </a:rPr>
                        <a:t/>
                      </a:r>
                      <a:br>
                        <a:rPr lang="de-DE" sz="750" b="1" i="0" u="none" strike="noStrike" dirty="0">
                          <a:solidFill>
                            <a:srgbClr val="C00000"/>
                          </a:solidFill>
                          <a:latin typeface="Titillium Web" pitchFamily="2" charset="77"/>
                        </a:rPr>
                      </a:br>
                      <a:r>
                        <a:rPr lang="de-DE" sz="750" b="0" i="0" u="none" strike="noStrike" dirty="0">
                          <a:solidFill>
                            <a:srgbClr val="C00000"/>
                          </a:solidFill>
                          <a:latin typeface="Titillium Web" pitchFamily="2" charset="77"/>
                        </a:rPr>
                        <a:t/>
                      </a:r>
                      <a:br>
                        <a:rPr lang="de-DE" sz="750" b="0" i="0" u="none" strike="noStrike" dirty="0">
                          <a:solidFill>
                            <a:srgbClr val="C00000"/>
                          </a:solidFill>
                          <a:latin typeface="Titillium Web" pitchFamily="2" charset="77"/>
                        </a:rPr>
                      </a:br>
                      <a:endParaRPr lang="de-DE" sz="750" b="0" i="0" u="none" strike="noStrike" dirty="0">
                        <a:solidFill>
                          <a:srgbClr val="C00000"/>
                        </a:solidFill>
                        <a:latin typeface="Titillium Web" pitchFamily="2" charset="77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07975440"/>
                  </a:ext>
                </a:extLst>
              </a:tr>
              <a:tr h="528214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7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Titillium Web" pitchFamily="2" charset="77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2563" indent="0" algn="l" fontAlgn="t"/>
                      <a:endParaRPr lang="de-DE" sz="750" b="1" i="0" u="none" strike="noStrike" dirty="0">
                        <a:solidFill>
                          <a:srgbClr val="31849B"/>
                        </a:solidFill>
                        <a:latin typeface="Titillium Web" pitchFamily="2" charset="77"/>
                      </a:endParaRPr>
                    </a:p>
                    <a:p>
                      <a:pPr marL="182563" indent="0" algn="l" fontAlgn="t"/>
                      <a:r>
                        <a:rPr lang="de-DE" sz="750" b="1" i="0" u="none" strike="noStrike" dirty="0" err="1">
                          <a:solidFill>
                            <a:srgbClr val="31849B"/>
                          </a:solidFill>
                          <a:latin typeface="Titillium Web" pitchFamily="2" charset="77"/>
                        </a:rPr>
                        <a:t>Sapere perché</a:t>
                      </a:r>
                      <a:r>
                        <a:rPr lang="de-DE" sz="750" b="0" i="0" u="none" strike="noStrike" dirty="0">
                          <a:solidFill>
                            <a:srgbClr val="31849B"/>
                          </a:solidFill>
                          <a:latin typeface="Titillium Web" pitchFamily="2" charset="77"/>
                        </a:rPr>
                        <a:t>...</a:t>
                      </a:r>
                    </a:p>
                    <a:p>
                      <a:pPr marL="182563" indent="0" algn="l" fontAlgn="t"/>
                      <a:r>
                        <a:rPr lang="de-DE" sz="750" b="0" i="0" u="none" strike="noStrike" dirty="0">
                          <a:solidFill>
                            <a:srgbClr val="31849B"/>
                          </a:solidFill>
                          <a:latin typeface="Titillium Web" pitchFamily="2" charset="77"/>
                        </a:rPr>
                        <a:t>(</a:t>
                      </a:r>
                      <a:r>
                        <a:rPr lang="de-DE" sz="750" b="0" i="0" u="none" strike="noStrike" dirty="0" err="1">
                          <a:solidFill>
                            <a:srgbClr val="31849B"/>
                          </a:solidFill>
                          <a:latin typeface="Titillium Web" pitchFamily="2" charset="77"/>
                        </a:rPr>
                        <a:t>comprensione lontana</a:t>
                      </a:r>
                      <a:r>
                        <a:rPr lang="de-DE" sz="750" b="0" i="0" u="none" strike="noStrike" dirty="0">
                          <a:solidFill>
                            <a:srgbClr val="31849B"/>
                          </a:solidFill>
                          <a:latin typeface="Titillium Web" pitchFamily="2" charset="77"/>
                        </a:rPr>
                        <a:t>)</a:t>
                      </a:r>
                      <a:br>
                        <a:rPr lang="de-DE" sz="750" b="0" i="0" u="none" strike="noStrike" dirty="0">
                          <a:solidFill>
                            <a:srgbClr val="31849B"/>
                          </a:solidFill>
                          <a:latin typeface="Titillium Web" pitchFamily="2" charset="77"/>
                        </a:rPr>
                      </a:br>
                      <a:endParaRPr lang="de-DE" sz="750" b="0" i="0" u="none" strike="noStrike" dirty="0">
                        <a:solidFill>
                          <a:srgbClr val="31849B"/>
                        </a:solidFill>
                        <a:latin typeface="Titillium Web" pitchFamily="2" charset="77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82563" indent="0" algn="l" fontAlgn="t"/>
                      <a:r>
                        <a:rPr lang="de-DE" sz="750" b="0" i="0" u="none" strike="noStrike" dirty="0">
                          <a:solidFill>
                            <a:srgbClr val="974807"/>
                          </a:solidFill>
                          <a:latin typeface="Titillium Web" pitchFamily="2" charset="77"/>
                        </a:rPr>
                        <a:t/>
                      </a:r>
                      <a:br>
                        <a:rPr lang="de-DE" sz="750" b="0" i="0" u="none" strike="noStrike" dirty="0">
                          <a:solidFill>
                            <a:srgbClr val="974807"/>
                          </a:solidFill>
                          <a:latin typeface="Titillium Web" pitchFamily="2" charset="77"/>
                        </a:rPr>
                      </a:br>
                      <a:r>
                        <a:rPr lang="de-DE" sz="750" b="1" i="0" u="none" strike="noStrike" dirty="0" err="1">
                          <a:solidFill>
                            <a:srgbClr val="974807"/>
                          </a:solidFill>
                          <a:latin typeface="Titillium Web" pitchFamily="2" charset="77"/>
                        </a:rPr>
                        <a:t>Imitare</a:t>
                      </a:r>
                      <a:endParaRPr lang="de-DE" sz="750" b="1" i="0" u="none" strike="noStrike" dirty="0">
                        <a:solidFill>
                          <a:srgbClr val="974807"/>
                        </a:solidFill>
                        <a:latin typeface="Titillium Web" pitchFamily="2" charset="77"/>
                      </a:endParaRPr>
                    </a:p>
                    <a:p>
                      <a:pPr marL="182563" indent="0" algn="l" fontAlgn="t"/>
                      <a:r>
                        <a:rPr lang="de-DE" sz="750" b="0" i="0" u="none" strike="noStrike" dirty="0">
                          <a:solidFill>
                            <a:srgbClr val="974807"/>
                          </a:solidFill>
                          <a:latin typeface="Titillium Web" pitchFamily="2" charset="77"/>
                        </a:rPr>
                        <a:t>(</a:t>
                      </a:r>
                      <a:r>
                        <a:rPr lang="de-DE" sz="750" b="0" i="0" u="none" strike="noStrike" dirty="0" err="1">
                          <a:solidFill>
                            <a:srgbClr val="974807"/>
                          </a:solidFill>
                          <a:latin typeface="Titillium Web" pitchFamily="2" charset="77"/>
                        </a:rPr>
                        <a:t>Esercizio</a:t>
                      </a:r>
                      <a:r>
                        <a:rPr lang="de-DE" sz="750" b="0" i="0" u="none" strike="noStrike" dirty="0">
                          <a:solidFill>
                            <a:srgbClr val="974807"/>
                          </a:solidFill>
                          <a:latin typeface="Titillium Web" pitchFamily="2" charset="77"/>
                        </a:rPr>
                        <a:t>)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82563" indent="0" algn="l" fontAlgn="t"/>
                      <a:endParaRPr lang="de-DE" sz="750" b="1" i="0" u="none" strike="noStrike" dirty="0">
                        <a:solidFill>
                          <a:srgbClr val="C00000"/>
                        </a:solidFill>
                        <a:latin typeface="Titillium Web" pitchFamily="2" charset="77"/>
                      </a:endParaRPr>
                    </a:p>
                    <a:p>
                      <a:pPr marL="182563" indent="0" algn="l" fontAlgn="t"/>
                      <a:r>
                        <a:rPr lang="de-DE" sz="750" b="1" i="0" u="none" strike="noStrike" dirty="0" err="1">
                          <a:solidFill>
                            <a:srgbClr val="C00000"/>
                          </a:solidFill>
                          <a:latin typeface="Titillium Web" pitchFamily="2" charset="77"/>
                        </a:rPr>
                        <a:t>Presa</a:t>
                      </a:r>
                      <a:r>
                        <a:rPr lang="de-DE" sz="750" b="1" i="0" u="none" strike="noStrike" dirty="0">
                          <a:solidFill>
                            <a:srgbClr val="C00000"/>
                          </a:solidFill>
                          <a:latin typeface="Titillium Web" pitchFamily="2" charset="77"/>
                        </a:rPr>
                        <a:t> di </a:t>
                      </a:r>
                      <a:r>
                        <a:rPr lang="de-DE" sz="750" b="1" i="0" u="none" strike="noStrike" dirty="0" err="1">
                          <a:solidFill>
                            <a:srgbClr val="C00000"/>
                          </a:solidFill>
                          <a:latin typeface="Titillium Web" pitchFamily="2" charset="77"/>
                        </a:rPr>
                        <a:t>posizione</a:t>
                      </a:r>
                      <a:endParaRPr lang="de-DE" sz="750" b="1" i="0" u="none" strike="noStrike" dirty="0">
                        <a:solidFill>
                          <a:srgbClr val="C00000"/>
                        </a:solidFill>
                        <a:latin typeface="Titillium Web" pitchFamily="2" charset="77"/>
                      </a:endParaRPr>
                    </a:p>
                    <a:p>
                      <a:pPr marL="182563" indent="0" algn="l" fontAlgn="t"/>
                      <a:r>
                        <a:rPr lang="de-DE" sz="750" b="0" i="0" u="none" strike="noStrike" dirty="0">
                          <a:solidFill>
                            <a:srgbClr val="C00000"/>
                          </a:solidFill>
                          <a:latin typeface="Titillium Web" pitchFamily="2" charset="77"/>
                        </a:rPr>
                        <a:t>(Curiosità)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03263212"/>
                  </a:ext>
                </a:extLst>
              </a:tr>
              <a:tr h="528214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7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Titillium Web" pitchFamily="2" charset="77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2563" indent="0" algn="l" fontAlgn="t"/>
                      <a:endParaRPr lang="de-DE" sz="750" b="1" i="0" u="none" strike="noStrike" dirty="0">
                        <a:solidFill>
                          <a:srgbClr val="31849B"/>
                        </a:solidFill>
                        <a:latin typeface="Titillium Web" pitchFamily="2" charset="77"/>
                      </a:endParaRPr>
                    </a:p>
                    <a:p>
                      <a:pPr marL="182563" indent="0" algn="l" fontAlgn="t"/>
                      <a:r>
                        <a:rPr lang="de-DE" sz="750" b="1" i="0" u="none" strike="noStrike" dirty="0" err="1">
                          <a:solidFill>
                            <a:srgbClr val="31849B"/>
                          </a:solidFill>
                          <a:latin typeface="Titillium Web" pitchFamily="2" charset="77"/>
                        </a:rPr>
                        <a:t>Sapere che</a:t>
                      </a:r>
                      <a:r>
                        <a:rPr lang="de-DE" sz="750" b="1" i="0" u="none" strike="noStrike" dirty="0">
                          <a:solidFill>
                            <a:srgbClr val="31849B"/>
                          </a:solidFill>
                          <a:latin typeface="Titillium Web" pitchFamily="2" charset="77"/>
                        </a:rPr>
                        <a:t>...</a:t>
                      </a:r>
                    </a:p>
                    <a:p>
                      <a:pPr marL="182563" indent="0" algn="l" fontAlgn="t"/>
                      <a:r>
                        <a:rPr lang="de-DE" sz="750" b="0" i="0" u="none" strike="noStrike" dirty="0">
                          <a:solidFill>
                            <a:srgbClr val="31849B"/>
                          </a:solidFill>
                          <a:latin typeface="Titillium Web" pitchFamily="2" charset="77"/>
                        </a:rPr>
                        <a:t>(</a:t>
                      </a:r>
                      <a:r>
                        <a:rPr lang="de-DE" sz="750" b="0" i="0" u="none" strike="noStrike" dirty="0" err="1">
                          <a:solidFill>
                            <a:srgbClr val="31849B"/>
                          </a:solidFill>
                          <a:latin typeface="Titillium Web" pitchFamily="2" charset="77"/>
                        </a:rPr>
                        <a:t>percezione di base</a:t>
                      </a:r>
                      <a:r>
                        <a:rPr lang="de-DE" sz="750" b="0" i="0" u="none" strike="noStrike" dirty="0">
                          <a:solidFill>
                            <a:srgbClr val="31849B"/>
                          </a:solidFill>
                          <a:latin typeface="Titillium Web" pitchFamily="2" charset="77"/>
                        </a:rPr>
                        <a:t>)</a:t>
                      </a:r>
                      <a:br>
                        <a:rPr lang="de-DE" sz="750" b="0" i="0" u="none" strike="noStrike" dirty="0">
                          <a:solidFill>
                            <a:srgbClr val="31849B"/>
                          </a:solidFill>
                          <a:latin typeface="Titillium Web" pitchFamily="2" charset="77"/>
                        </a:rPr>
                      </a:br>
                      <a:endParaRPr lang="de-DE" sz="750" b="0" i="0" u="none" strike="noStrike" dirty="0">
                        <a:solidFill>
                          <a:srgbClr val="31849B"/>
                        </a:solidFill>
                        <a:latin typeface="Titillium Web" pitchFamily="2" charset="77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82563" indent="0" algn="l" fontAlgn="t"/>
                      <a:endParaRPr lang="de-DE" sz="750" b="1" i="0" u="none" strike="noStrike" dirty="0">
                        <a:solidFill>
                          <a:srgbClr val="974807"/>
                        </a:solidFill>
                        <a:latin typeface="Titillium Web" pitchFamily="2" charset="77"/>
                      </a:endParaRPr>
                    </a:p>
                    <a:p>
                      <a:pPr marL="182563" indent="0" algn="l" fontAlgn="t"/>
                      <a:r>
                        <a:rPr lang="de-DE" sz="750" b="1" i="0" u="none" strike="noStrike" dirty="0" err="1">
                          <a:solidFill>
                            <a:srgbClr val="974807"/>
                          </a:solidFill>
                          <a:latin typeface="Titillium Web" pitchFamily="2" charset="77"/>
                        </a:rPr>
                        <a:t>Percepire</a:t>
                      </a:r>
                      <a:endParaRPr lang="de-DE" sz="750" b="1" i="0" u="none" strike="noStrike" dirty="0">
                        <a:solidFill>
                          <a:srgbClr val="974807"/>
                        </a:solidFill>
                        <a:latin typeface="Titillium Web" pitchFamily="2" charset="77"/>
                      </a:endParaRPr>
                    </a:p>
                    <a:p>
                      <a:pPr marL="182563" indent="0" algn="l" fontAlgn="t"/>
                      <a:r>
                        <a:rPr lang="de-DE" sz="750" b="0" i="0" u="none" strike="noStrike" dirty="0">
                          <a:solidFill>
                            <a:srgbClr val="974807"/>
                          </a:solidFill>
                          <a:latin typeface="Titillium Web" pitchFamily="2" charset="77"/>
                        </a:rPr>
                        <a:t>(Ascolto)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82563" indent="0" algn="l" fontAlgn="t"/>
                      <a:endParaRPr lang="de-DE" sz="750" b="1" i="0" u="none" strike="noStrike" dirty="0">
                        <a:solidFill>
                          <a:srgbClr val="C00000"/>
                        </a:solidFill>
                        <a:latin typeface="Titillium Web" pitchFamily="2" charset="77"/>
                      </a:endParaRPr>
                    </a:p>
                    <a:p>
                      <a:pPr marL="182563" indent="0" algn="l" fontAlgn="t"/>
                      <a:r>
                        <a:rPr lang="de-DE" sz="750" b="1" i="0" u="none" strike="noStrike" dirty="0">
                          <a:solidFill>
                            <a:srgbClr val="C00000"/>
                          </a:solidFill>
                          <a:latin typeface="Titillium Web" pitchFamily="2" charset="77"/>
                        </a:rPr>
                        <a:t>Neutro</a:t>
                      </a:r>
                      <a:endParaRPr lang="de-DE" sz="750" b="0" i="0" u="none" strike="noStrike" dirty="0">
                        <a:solidFill>
                          <a:srgbClr val="C00000"/>
                        </a:solidFill>
                        <a:latin typeface="Titillium Web" pitchFamily="2" charset="77"/>
                      </a:endParaRPr>
                    </a:p>
                    <a:p>
                      <a:pPr marL="182563" indent="0" algn="l" fontAlgn="t"/>
                      <a:r>
                        <a:rPr lang="de-DE" sz="750" b="0" i="0" u="none" strike="noStrike" dirty="0">
                          <a:solidFill>
                            <a:srgbClr val="C00000"/>
                          </a:solidFill>
                          <a:latin typeface="Titillium Web" pitchFamily="2" charset="77"/>
                        </a:rPr>
                        <a:t>(</a:t>
                      </a:r>
                      <a:r>
                        <a:rPr lang="de-DE" sz="750" b="0" i="0" u="none" strike="noStrike" dirty="0" err="1">
                          <a:solidFill>
                            <a:srgbClr val="C00000"/>
                          </a:solidFill>
                          <a:latin typeface="Titillium Web" pitchFamily="2" charset="77"/>
                        </a:rPr>
                        <a:t>Orientamento personale</a:t>
                      </a:r>
                      <a:r>
                        <a:rPr lang="de-DE" sz="750" b="0" i="0" u="none" strike="noStrike" dirty="0">
                          <a:solidFill>
                            <a:srgbClr val="C00000"/>
                          </a:solidFill>
                          <a:latin typeface="Titillium Web" pitchFamily="2" charset="77"/>
                        </a:rPr>
                        <a:t>)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636546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79069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4="http://schemas.microsoft.com/office/drawing/2010/main" xmlns:a16="http://schemas.microsoft.com/office/drawing/2014/main"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xmlns="" id="{A9DF158B-FE21-452E-B483-E5C0005FB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 lang="en-GB" smtClean="0"/>
              <a:t>16</a:t>
            </a:fld>
            <a:endParaRPr lang="en-GB" dirty="0"/>
          </a:p>
        </p:txBody>
      </p:sp>
      <p:graphicFrame>
        <p:nvGraphicFramePr>
          <p:cNvPr id="8" name="Tabella 3">
            <a:extLst>
              <a:ext uri="{FF2B5EF4-FFF2-40B4-BE49-F238E27FC236}">
                <a16:creationId xmlns:a16="http://schemas.microsoft.com/office/drawing/2014/main" xmlns="" id="{3F04F825-38F8-4828-AEE2-AF51F92C58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8216389"/>
              </p:ext>
            </p:extLst>
          </p:nvPr>
        </p:nvGraphicFramePr>
        <p:xfrm>
          <a:off x="2205980" y="1743228"/>
          <a:ext cx="8028890" cy="4765235"/>
        </p:xfrm>
        <a:graphic>
          <a:graphicData uri="http://schemas.openxmlformats.org/drawingml/2006/table">
            <a:tbl>
              <a:tblPr/>
              <a:tblGrid>
                <a:gridCol w="837796">
                  <a:extLst>
                    <a:ext uri="{9D8B030D-6E8A-4147-A177-3AD203B41FA5}">
                      <a16:colId xmlns:a16="http://schemas.microsoft.com/office/drawing/2014/main" xmlns="" val="4291402924"/>
                    </a:ext>
                  </a:extLst>
                </a:gridCol>
                <a:gridCol w="2533966">
                  <a:extLst>
                    <a:ext uri="{9D8B030D-6E8A-4147-A177-3AD203B41FA5}">
                      <a16:colId xmlns:a16="http://schemas.microsoft.com/office/drawing/2014/main" xmlns="" val="1286905789"/>
                    </a:ext>
                  </a:extLst>
                </a:gridCol>
                <a:gridCol w="2328564">
                  <a:extLst>
                    <a:ext uri="{9D8B030D-6E8A-4147-A177-3AD203B41FA5}">
                      <a16:colId xmlns:a16="http://schemas.microsoft.com/office/drawing/2014/main" xmlns="" val="691920957"/>
                    </a:ext>
                  </a:extLst>
                </a:gridCol>
                <a:gridCol w="2328564">
                  <a:extLst>
                    <a:ext uri="{9D8B030D-6E8A-4147-A177-3AD203B41FA5}">
                      <a16:colId xmlns:a16="http://schemas.microsoft.com/office/drawing/2014/main" xmlns="" val="2361651009"/>
                    </a:ext>
                  </a:extLst>
                </a:gridCol>
              </a:tblGrid>
              <a:tr h="558995"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Titillium Web" pitchFamily="2" charset="77"/>
                        </a:rPr>
                        <a:t>LIVELLO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i="0" u="none" strike="noStrike" dirty="0">
                          <a:solidFill>
                            <a:srgbClr val="FFFFFF"/>
                          </a:solidFill>
                          <a:latin typeface="Titillium Web" pitchFamily="2" charset="77"/>
                        </a:rPr>
                        <a:t>CONOSCENZE</a:t>
                      </a:r>
                      <a:br>
                        <a:rPr lang="de-DE" sz="1200" b="1" i="0" u="none" strike="noStrike" dirty="0">
                          <a:solidFill>
                            <a:srgbClr val="FFFFFF"/>
                          </a:solidFill>
                          <a:latin typeface="Titillium Web" pitchFamily="2" charset="77"/>
                        </a:rPr>
                      </a:br>
                      <a:endParaRPr lang="de-DE" sz="1200" b="1" i="0" u="none" strike="noStrike" dirty="0">
                        <a:solidFill>
                          <a:srgbClr val="FFFFFF"/>
                        </a:solidFill>
                        <a:latin typeface="Titillium Web" pitchFamily="2" charset="77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4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i="0" u="none" strike="noStrike" dirty="0">
                          <a:solidFill>
                            <a:srgbClr val="FFFFFF"/>
                          </a:solidFill>
                          <a:latin typeface="Titillium Web" pitchFamily="2" charset="77"/>
                        </a:rPr>
                        <a:t>COMPETENZE</a:t>
                      </a:r>
                      <a:br>
                        <a:rPr lang="de-DE" sz="1200" b="1" i="0" u="none" strike="noStrike" dirty="0">
                          <a:solidFill>
                            <a:srgbClr val="FFFFFF"/>
                          </a:solidFill>
                          <a:latin typeface="Titillium Web" pitchFamily="2" charset="77"/>
                        </a:rPr>
                      </a:br>
                      <a:r>
                        <a:rPr lang="de-DE" sz="1200" b="1" i="0" u="none" strike="noStrike" dirty="0" err="1">
                          <a:solidFill>
                            <a:srgbClr val="FFFFFF"/>
                          </a:solidFill>
                          <a:latin typeface="Titillium Web" pitchFamily="2" charset="77"/>
                        </a:rPr>
                        <a:t>Capacità</a:t>
                      </a:r>
                      <a:endParaRPr lang="de-DE" sz="1200" b="1" i="0" u="none" strike="noStrike" dirty="0">
                        <a:solidFill>
                          <a:srgbClr val="FFFFFF"/>
                        </a:solidFill>
                        <a:latin typeface="Titillium Web" pitchFamily="2" charset="77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6D0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i="0" u="none" strike="noStrike">
                          <a:solidFill>
                            <a:srgbClr val="FFFFFF"/>
                          </a:solidFill>
                          <a:latin typeface="Titillium Web" pitchFamily="2" charset="77"/>
                        </a:rPr>
                        <a:t>ATTITUDINI</a:t>
                      </a:r>
                      <a:br>
                        <a:rPr lang="de-DE" sz="1200" b="1" i="0" u="none" strike="noStrike">
                          <a:solidFill>
                            <a:srgbClr val="FFFFFF"/>
                          </a:solidFill>
                          <a:latin typeface="Titillium Web" pitchFamily="2" charset="77"/>
                        </a:rPr>
                      </a:br>
                      <a:r>
                        <a:rPr lang="de-DE" sz="1200" b="1" i="0" u="none" strike="noStrike">
                          <a:solidFill>
                            <a:srgbClr val="FFFFFF"/>
                          </a:solidFill>
                          <a:latin typeface="Titillium Web" pitchFamily="2" charset="77"/>
                        </a:rPr>
                        <a:t>Emozioni/Valori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99874507"/>
                  </a:ext>
                </a:extLst>
              </a:tr>
              <a:tr h="833218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Titillium Web" pitchFamily="2" charset="77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2563" indent="0" algn="l" fontAlgn="t"/>
                      <a:endParaRPr lang="de-DE" sz="1200" b="1" i="0" u="none" strike="noStrike" dirty="0">
                        <a:solidFill>
                          <a:srgbClr val="31849B"/>
                        </a:solidFill>
                        <a:latin typeface="Titillium Web" pitchFamily="2" charset="77"/>
                      </a:endParaRPr>
                    </a:p>
                    <a:p>
                      <a:pPr marL="182563" indent="0" algn="l" fontAlgn="t"/>
                      <a:r>
                        <a:rPr lang="de-DE" sz="1200" b="1" i="0" u="none" strike="noStrike" dirty="0" err="1">
                          <a:solidFill>
                            <a:srgbClr val="31849B"/>
                          </a:solidFill>
                          <a:latin typeface="Titillium Web" pitchFamily="2" charset="77"/>
                        </a:rPr>
                        <a:t>Sapere</a:t>
                      </a:r>
                      <a:r>
                        <a:rPr lang="de-DE" sz="1200" b="1" i="0" u="none" strike="noStrike" dirty="0">
                          <a:solidFill>
                            <a:srgbClr val="31849B"/>
                          </a:solidFill>
                          <a:latin typeface="Titillium Web" pitchFamily="2" charset="77"/>
                        </a:rPr>
                        <a:t> </a:t>
                      </a:r>
                      <a:r>
                        <a:rPr lang="de-DE" sz="1200" b="1" i="0" u="none" strike="noStrike" dirty="0" err="1">
                          <a:solidFill>
                            <a:srgbClr val="31849B"/>
                          </a:solidFill>
                          <a:latin typeface="Titillium Web" pitchFamily="2" charset="77"/>
                        </a:rPr>
                        <a:t>dove</a:t>
                      </a:r>
                      <a:r>
                        <a:rPr lang="de-DE" sz="1200" b="1" i="0" u="none" strike="noStrike" dirty="0">
                          <a:solidFill>
                            <a:srgbClr val="31849B"/>
                          </a:solidFill>
                          <a:latin typeface="Titillium Web" pitchFamily="2" charset="77"/>
                        </a:rPr>
                        <a:t>...</a:t>
                      </a:r>
                    </a:p>
                    <a:p>
                      <a:pPr marL="182563" indent="0" algn="l" fontAlgn="t"/>
                      <a:r>
                        <a:rPr lang="de-DE" sz="1200" b="0" i="0" u="none" strike="noStrike" dirty="0">
                          <a:solidFill>
                            <a:srgbClr val="31849B"/>
                          </a:solidFill>
                          <a:latin typeface="Titillium Web" pitchFamily="2" charset="77"/>
                        </a:rPr>
                        <a:t>(Trasferimento di conoscenza, conoscenza strategica)</a:t>
                      </a:r>
                      <a:br>
                        <a:rPr lang="de-DE" sz="1200" b="0" i="0" u="none" strike="noStrike" dirty="0">
                          <a:solidFill>
                            <a:srgbClr val="31849B"/>
                          </a:solidFill>
                          <a:latin typeface="Titillium Web" pitchFamily="2" charset="77"/>
                        </a:rPr>
                      </a:br>
                      <a:endParaRPr lang="de-DE" sz="1200" b="0" i="0" u="none" strike="noStrike" dirty="0">
                        <a:solidFill>
                          <a:srgbClr val="31849B"/>
                        </a:solidFill>
                        <a:latin typeface="Titillium Web" pitchFamily="2" charset="77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82563" indent="0" algn="l" fontAlgn="t"/>
                      <a:endParaRPr lang="de-DE" sz="1200" b="1" i="0" u="none" strike="noStrike" dirty="0">
                        <a:solidFill>
                          <a:srgbClr val="974807"/>
                        </a:solidFill>
                        <a:latin typeface="Titillium Web" pitchFamily="2" charset="77"/>
                      </a:endParaRPr>
                    </a:p>
                    <a:p>
                      <a:pPr marL="182563" indent="0" algn="l" fontAlgn="t"/>
                      <a:r>
                        <a:rPr lang="de-DE" sz="1200" b="1" i="0" u="none" strike="noStrike" dirty="0" err="1">
                          <a:solidFill>
                            <a:srgbClr val="974807"/>
                          </a:solidFill>
                          <a:latin typeface="Titillium Web" pitchFamily="2" charset="77"/>
                        </a:rPr>
                        <a:t>Trasferimento di </a:t>
                      </a:r>
                    </a:p>
                    <a:p>
                      <a:pPr marL="182563" indent="0" algn="l" fontAlgn="t"/>
                      <a:r>
                        <a:rPr lang="de-DE" sz="1200" b="0" i="0" u="none" strike="noStrike" dirty="0">
                          <a:solidFill>
                            <a:srgbClr val="974807"/>
                          </a:solidFill>
                          <a:latin typeface="Titillium Web" pitchFamily="2" charset="77"/>
                        </a:rPr>
                        <a:t>(</a:t>
                      </a:r>
                      <a:r>
                        <a:rPr lang="de-DE" sz="1200" b="0" i="0" u="none" strike="noStrike" dirty="0" err="1">
                          <a:solidFill>
                            <a:srgbClr val="974807"/>
                          </a:solidFill>
                          <a:latin typeface="Titillium Web" pitchFamily="2" charset="77"/>
                        </a:rPr>
                        <a:t>Sviluppare </a:t>
                      </a:r>
                      <a:r>
                        <a:rPr lang="de-DE" sz="1200" b="0" i="0" u="none" strike="noStrike" dirty="0">
                          <a:solidFill>
                            <a:srgbClr val="974807"/>
                          </a:solidFill>
                          <a:latin typeface="Titillium Web" pitchFamily="2" charset="77"/>
                        </a:rPr>
                        <a:t>/ </a:t>
                      </a:r>
                      <a:r>
                        <a:rPr lang="de-DE" sz="1200" b="0" i="0" u="none" strike="noStrike" dirty="0" err="1">
                          <a:solidFill>
                            <a:srgbClr val="974807"/>
                          </a:solidFill>
                          <a:latin typeface="Titillium Web" pitchFamily="2" charset="77"/>
                        </a:rPr>
                        <a:t>costruire</a:t>
                      </a:r>
                      <a:r>
                        <a:rPr lang="de-DE" sz="1200" b="0" i="0" u="none" strike="noStrike" dirty="0">
                          <a:solidFill>
                            <a:srgbClr val="974807"/>
                          </a:solidFill>
                          <a:latin typeface="Titillium Web" pitchFamily="2" charset="77"/>
                        </a:rPr>
                        <a:t>)</a:t>
                      </a:r>
                    </a:p>
                    <a:p>
                      <a:pPr marL="182563" indent="0" algn="l" fontAlgn="t"/>
                      <a:endParaRPr lang="de-DE" sz="1200" b="0" i="0" u="none" strike="noStrike" dirty="0">
                        <a:solidFill>
                          <a:srgbClr val="974807"/>
                        </a:solidFill>
                        <a:latin typeface="Titillium Web" pitchFamily="2" charset="77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82563" indent="0" algn="l" fontAlgn="t"/>
                      <a:endParaRPr lang="de-DE" sz="1200" b="0" i="0" u="none" strike="noStrike" dirty="0">
                        <a:solidFill>
                          <a:srgbClr val="C00000"/>
                        </a:solidFill>
                        <a:latin typeface="Titillium Web" pitchFamily="2" charset="77"/>
                      </a:endParaRPr>
                    </a:p>
                    <a:p>
                      <a:pPr marL="182563" indent="0" algn="l" fontAlgn="t"/>
                      <a:r>
                        <a:rPr lang="de-DE" sz="1200" b="1" i="0" u="none" strike="noStrike" dirty="0" err="1">
                          <a:solidFill>
                            <a:srgbClr val="C00000"/>
                          </a:solidFill>
                          <a:latin typeface="Titillium Web" pitchFamily="2" charset="77"/>
                        </a:rPr>
                        <a:t>Incorporazione</a:t>
                      </a:r>
                      <a:endParaRPr lang="de-DE" sz="1200" b="1" i="0" u="none" strike="noStrike" dirty="0">
                        <a:solidFill>
                          <a:srgbClr val="C00000"/>
                        </a:solidFill>
                        <a:latin typeface="Titillium Web" pitchFamily="2" charset="77"/>
                      </a:endParaRPr>
                    </a:p>
                    <a:p>
                      <a:pPr marL="182563" indent="0" algn="l" fontAlgn="t"/>
                      <a:r>
                        <a:rPr lang="de-DE" sz="1200" b="0" i="0" u="none" strike="noStrike" dirty="0">
                          <a:solidFill>
                            <a:srgbClr val="C00000"/>
                          </a:solidFill>
                          <a:latin typeface="Titillium Web" pitchFamily="2" charset="77"/>
                        </a:rPr>
                        <a:t>(Interiorizzazione, competenza "inconscia")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92178434"/>
                  </a:ext>
                </a:extLst>
              </a:tr>
              <a:tr h="646391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Titillium Web" pitchFamily="2" charset="77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2563" indent="0" algn="l" fontAlgn="t"/>
                      <a:endParaRPr lang="de-DE" sz="1200" b="1" i="0" u="none" strike="noStrike" dirty="0">
                        <a:solidFill>
                          <a:srgbClr val="31849B"/>
                        </a:solidFill>
                        <a:latin typeface="Titillium Web" pitchFamily="2" charset="77"/>
                      </a:endParaRPr>
                    </a:p>
                    <a:p>
                      <a:pPr marL="182563" indent="0" algn="l" fontAlgn="t"/>
                      <a:r>
                        <a:rPr lang="de-DE" sz="1200" b="1" i="0" u="none" strike="noStrike" dirty="0" err="1">
                          <a:solidFill>
                            <a:srgbClr val="31849B"/>
                          </a:solidFill>
                          <a:latin typeface="Titillium Web" pitchFamily="2" charset="77"/>
                        </a:rPr>
                        <a:t>Sapere quando</a:t>
                      </a:r>
                      <a:r>
                        <a:rPr lang="de-DE" sz="1200" b="1" i="0" u="none" strike="noStrike" dirty="0">
                          <a:solidFill>
                            <a:srgbClr val="31849B"/>
                          </a:solidFill>
                          <a:latin typeface="Titillium Web" pitchFamily="2" charset="77"/>
                        </a:rPr>
                        <a:t>...</a:t>
                      </a:r>
                    </a:p>
                    <a:p>
                      <a:pPr marL="182563" indent="0" algn="l" fontAlgn="t"/>
                      <a:r>
                        <a:rPr lang="de-DE" sz="1200" b="0" i="0" u="none" strike="noStrike" dirty="0">
                          <a:solidFill>
                            <a:srgbClr val="31849B"/>
                          </a:solidFill>
                          <a:latin typeface="Titillium Web" pitchFamily="2" charset="77"/>
                        </a:rPr>
                        <a:t>(</a:t>
                      </a:r>
                      <a:r>
                        <a:rPr lang="de-DE" sz="1200" b="0" i="0" u="none" strike="noStrike" dirty="0" err="1">
                          <a:solidFill>
                            <a:srgbClr val="31849B"/>
                          </a:solidFill>
                          <a:latin typeface="Titillium Web" pitchFamily="2" charset="77"/>
                        </a:rPr>
                        <a:t>Conoscenza pratica </a:t>
                      </a:r>
                      <a:r>
                        <a:rPr lang="de-DE" sz="1200" b="0" i="0" u="none" strike="noStrike" dirty="0">
                          <a:solidFill>
                            <a:srgbClr val="31849B"/>
                          </a:solidFill>
                          <a:latin typeface="Titillium Web" pitchFamily="2" charset="77"/>
                        </a:rPr>
                        <a:t>/ </a:t>
                      </a:r>
                      <a:r>
                        <a:rPr lang="de-DE" sz="1200" b="0" i="0" u="none" strike="noStrike" dirty="0" err="1">
                          <a:solidFill>
                            <a:srgbClr val="31849B"/>
                          </a:solidFill>
                          <a:latin typeface="Titillium Web" pitchFamily="2" charset="77"/>
                        </a:rPr>
                        <a:t>procedurale</a:t>
                      </a:r>
                      <a:r>
                        <a:rPr lang="de-DE" sz="1200" b="0" i="0" u="none" strike="noStrike" dirty="0">
                          <a:solidFill>
                            <a:srgbClr val="31849B"/>
                          </a:solidFill>
                          <a:latin typeface="Titillium Web" pitchFamily="2" charset="77"/>
                        </a:rPr>
                        <a:t>)</a:t>
                      </a:r>
                      <a:br>
                        <a:rPr lang="de-DE" sz="1200" b="0" i="0" u="none" strike="noStrike" dirty="0">
                          <a:solidFill>
                            <a:srgbClr val="31849B"/>
                          </a:solidFill>
                          <a:latin typeface="Titillium Web" pitchFamily="2" charset="77"/>
                        </a:rPr>
                      </a:br>
                      <a:endParaRPr lang="de-DE" sz="1200" b="0" i="0" u="none" strike="noStrike" dirty="0">
                        <a:solidFill>
                          <a:srgbClr val="31849B"/>
                        </a:solidFill>
                        <a:latin typeface="Titillium Web" pitchFamily="2" charset="77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82563" indent="0" algn="l" fontAlgn="t"/>
                      <a:endParaRPr lang="de-DE" sz="1200" b="1" i="0" u="none" strike="noStrike" dirty="0">
                        <a:solidFill>
                          <a:srgbClr val="974807"/>
                        </a:solidFill>
                        <a:latin typeface="Titillium Web" pitchFamily="2" charset="77"/>
                      </a:endParaRPr>
                    </a:p>
                    <a:p>
                      <a:pPr marL="182563" indent="0" algn="l" fontAlgn="t"/>
                      <a:r>
                        <a:rPr lang="de-DE" sz="1200" b="1" i="0" u="none" strike="noStrike" dirty="0">
                          <a:solidFill>
                            <a:srgbClr val="974807"/>
                          </a:solidFill>
                          <a:latin typeface="Titillium Web" pitchFamily="2" charset="77"/>
                        </a:rPr>
                        <a:t>Scoprire/agire in modo indipendente</a:t>
                      </a:r>
                    </a:p>
                    <a:p>
                      <a:pPr marL="182563" indent="0" algn="l" fontAlgn="t"/>
                      <a:r>
                        <a:rPr lang="de-DE" sz="1200" b="0" i="0" u="none" strike="noStrike" dirty="0">
                          <a:solidFill>
                            <a:srgbClr val="974807"/>
                          </a:solidFill>
                          <a:latin typeface="Titillium Web" pitchFamily="2" charset="77"/>
                        </a:rPr>
                        <a:t>(</a:t>
                      </a:r>
                      <a:r>
                        <a:rPr lang="de-DE" sz="1200" b="0" i="0" u="none" strike="noStrike" dirty="0" err="1">
                          <a:solidFill>
                            <a:srgbClr val="974807"/>
                          </a:solidFill>
                          <a:latin typeface="Titillium Web" pitchFamily="2" charset="77"/>
                        </a:rPr>
                        <a:t>sistemi disturbati</a:t>
                      </a:r>
                      <a:r>
                        <a:rPr lang="de-DE" sz="1200" b="0" i="0" u="none" strike="noStrike" dirty="0">
                          <a:solidFill>
                            <a:srgbClr val="974807"/>
                          </a:solidFill>
                          <a:latin typeface="Titillium Web" pitchFamily="2" charset="77"/>
                        </a:rPr>
                        <a:t>)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82563" indent="0" algn="l" fontAlgn="t"/>
                      <a:endParaRPr lang="de-DE" sz="1200" b="1" i="1" u="none" strike="noStrike" dirty="0">
                        <a:solidFill>
                          <a:srgbClr val="C00000"/>
                        </a:solidFill>
                        <a:latin typeface="Titillium Web" pitchFamily="2" charset="77"/>
                      </a:endParaRPr>
                    </a:p>
                    <a:p>
                      <a:pPr marL="182563" indent="0" algn="l" fontAlgn="t"/>
                      <a:r>
                        <a:rPr lang="de-DE" sz="1200" b="1" i="0" u="none" strike="noStrike" dirty="0" err="1">
                          <a:solidFill>
                            <a:srgbClr val="C00000"/>
                          </a:solidFill>
                          <a:latin typeface="Titillium Web" pitchFamily="2" charset="77"/>
                        </a:rPr>
                        <a:t>Impegno </a:t>
                      </a:r>
                    </a:p>
                    <a:p>
                      <a:pPr marL="182563" indent="0" algn="l" fontAlgn="t"/>
                      <a:r>
                        <a:rPr lang="de-DE" sz="1200" b="0" i="0" u="none" strike="noStrike" dirty="0">
                          <a:solidFill>
                            <a:srgbClr val="C00000"/>
                          </a:solidFill>
                          <a:latin typeface="Titillium Web" pitchFamily="2" charset="77"/>
                        </a:rPr>
                        <a:t>(Autoregolamentazione efficace)</a:t>
                      </a:r>
                      <a:r>
                        <a:rPr lang="de-DE" sz="1200" b="0" i="1" u="none" strike="noStrike" dirty="0">
                          <a:solidFill>
                            <a:srgbClr val="C00000"/>
                          </a:solidFill>
                          <a:latin typeface="Titillium Web" pitchFamily="2" charset="77"/>
                        </a:rPr>
                        <a:t/>
                      </a:r>
                      <a:br>
                        <a:rPr lang="de-DE" sz="1200" b="0" i="1" u="none" strike="noStrike" dirty="0">
                          <a:solidFill>
                            <a:srgbClr val="C00000"/>
                          </a:solidFill>
                          <a:latin typeface="Titillium Web" pitchFamily="2" charset="77"/>
                        </a:rPr>
                      </a:br>
                      <a:endParaRPr lang="de-DE" sz="1200" b="0" i="1" u="none" strike="noStrike" dirty="0">
                        <a:solidFill>
                          <a:srgbClr val="C00000"/>
                        </a:solidFill>
                        <a:latin typeface="Titillium Web" pitchFamily="2" charset="77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91344059"/>
                  </a:ext>
                </a:extLst>
              </a:tr>
              <a:tr h="812124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Titillium Web" pitchFamily="2" charset="77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2563" indent="0" algn="l" fontAlgn="t"/>
                      <a:endParaRPr lang="de-DE" sz="1200" b="1" i="0" u="none" strike="noStrike" dirty="0">
                        <a:solidFill>
                          <a:srgbClr val="31849B"/>
                        </a:solidFill>
                        <a:latin typeface="Titillium Web" pitchFamily="2" charset="77"/>
                      </a:endParaRPr>
                    </a:p>
                    <a:p>
                      <a:pPr marL="182563" indent="0" algn="l" fontAlgn="t"/>
                      <a:r>
                        <a:rPr lang="de-DE" sz="1200" b="1" i="0" u="none" strike="noStrike" dirty="0" err="1">
                          <a:solidFill>
                            <a:srgbClr val="31849B"/>
                          </a:solidFill>
                          <a:latin typeface="Titillium Web" pitchFamily="2" charset="77"/>
                        </a:rPr>
                        <a:t>Sapere come</a:t>
                      </a:r>
                      <a:r>
                        <a:rPr lang="de-DE" sz="1200" b="1" i="0" u="none" strike="noStrike" dirty="0">
                          <a:solidFill>
                            <a:srgbClr val="31849B"/>
                          </a:solidFill>
                          <a:latin typeface="Titillium Web" pitchFamily="2" charset="77"/>
                        </a:rPr>
                        <a:t>...</a:t>
                      </a:r>
                    </a:p>
                    <a:p>
                      <a:pPr marL="182563" indent="0" algn="l" fontAlgn="t"/>
                      <a:r>
                        <a:rPr lang="de-DE" sz="1200" b="0" i="0" u="none" strike="noStrike" dirty="0">
                          <a:solidFill>
                            <a:srgbClr val="31849B"/>
                          </a:solidFill>
                          <a:latin typeface="Titillium Web" pitchFamily="2" charset="77"/>
                        </a:rPr>
                        <a:t>(</a:t>
                      </a:r>
                      <a:r>
                        <a:rPr lang="de-DE" sz="1200" b="0" i="0" u="none" strike="noStrike" dirty="0" err="1">
                          <a:solidFill>
                            <a:srgbClr val="31849B"/>
                          </a:solidFill>
                          <a:latin typeface="Titillium Web" pitchFamily="2" charset="77"/>
                        </a:rPr>
                        <a:t>conoscenza teorica</a:t>
                      </a:r>
                      <a:r>
                        <a:rPr lang="de-DE" sz="1200" b="0" i="0" u="none" strike="noStrike" dirty="0">
                          <a:solidFill>
                            <a:srgbClr val="31849B"/>
                          </a:solidFill>
                          <a:latin typeface="Titillium Web" pitchFamily="2" charset="77"/>
                        </a:rPr>
                        <a:t>)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82563" indent="0" algn="l" fontAlgn="t"/>
                      <a:endParaRPr lang="de-DE" sz="1200" b="1" i="0" u="none" strike="noStrike" dirty="0">
                        <a:solidFill>
                          <a:srgbClr val="974807"/>
                        </a:solidFill>
                        <a:latin typeface="Titillium Web" pitchFamily="2" charset="77"/>
                      </a:endParaRPr>
                    </a:p>
                    <a:p>
                      <a:pPr marL="182563" indent="0" algn="l" fontAlgn="t"/>
                      <a:r>
                        <a:rPr lang="de-DE" sz="1200" b="1" i="0" u="none" strike="noStrike" dirty="0" err="1">
                          <a:solidFill>
                            <a:srgbClr val="974807"/>
                          </a:solidFill>
                          <a:latin typeface="Titillium Web" pitchFamily="2" charset="77"/>
                        </a:rPr>
                        <a:t>Decidere/selezionare</a:t>
                      </a:r>
                      <a:endParaRPr lang="de-DE" sz="1200" b="1" i="0" u="none" strike="noStrike" dirty="0">
                        <a:solidFill>
                          <a:srgbClr val="974807"/>
                        </a:solidFill>
                        <a:latin typeface="Titillium Web" pitchFamily="2" charset="77"/>
                      </a:endParaRPr>
                    </a:p>
                    <a:p>
                      <a:pPr marL="182563" indent="0" algn="l" fontAlgn="t"/>
                      <a:r>
                        <a:rPr lang="de-DE" sz="1200" b="0" i="0" u="none" strike="noStrike" dirty="0">
                          <a:solidFill>
                            <a:srgbClr val="974807"/>
                          </a:solidFill>
                          <a:latin typeface="Titillium Web" pitchFamily="2" charset="77"/>
                        </a:rPr>
                        <a:t>(</a:t>
                      </a:r>
                      <a:r>
                        <a:rPr lang="de-DE" sz="1200" b="0" i="0" u="none" strike="noStrike" dirty="0" err="1">
                          <a:solidFill>
                            <a:srgbClr val="974807"/>
                          </a:solidFill>
                          <a:latin typeface="Titillium Web" pitchFamily="2" charset="77"/>
                        </a:rPr>
                        <a:t>sistemi conosciuti</a:t>
                      </a:r>
                      <a:r>
                        <a:rPr lang="de-DE" sz="1200" b="0" i="0" u="none" strike="noStrike" dirty="0">
                          <a:solidFill>
                            <a:srgbClr val="974807"/>
                          </a:solidFill>
                          <a:latin typeface="Titillium Web" pitchFamily="2" charset="77"/>
                        </a:rPr>
                        <a:t>)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82563" indent="0" algn="l" fontAlgn="t"/>
                      <a:endParaRPr lang="de-DE" sz="1200" b="1" i="0" u="none" strike="noStrike" dirty="0">
                        <a:solidFill>
                          <a:srgbClr val="C00000"/>
                        </a:solidFill>
                        <a:latin typeface="Titillium Web" pitchFamily="2" charset="77"/>
                      </a:endParaRPr>
                    </a:p>
                    <a:p>
                      <a:pPr marL="182563" indent="0" algn="l" fontAlgn="t"/>
                      <a:r>
                        <a:rPr lang="de-DE" sz="1200" b="1" i="0" u="none" strike="noStrike" dirty="0" err="1">
                          <a:solidFill>
                            <a:srgbClr val="C00000"/>
                          </a:solidFill>
                          <a:latin typeface="Titillium Web" pitchFamily="2" charset="77"/>
                        </a:rPr>
                        <a:t>Apprezzamento</a:t>
                      </a:r>
                      <a:endParaRPr lang="de-DE" sz="1200" b="1" i="0" u="none" strike="noStrike" dirty="0">
                        <a:solidFill>
                          <a:srgbClr val="C00000"/>
                        </a:solidFill>
                        <a:latin typeface="Titillium Web" pitchFamily="2" charset="77"/>
                      </a:endParaRPr>
                    </a:p>
                    <a:p>
                      <a:pPr marL="182563" indent="0" algn="l" fontAlgn="t"/>
                      <a:r>
                        <a:rPr lang="de-DE" sz="1200" b="0" i="0" u="none" strike="noStrike" dirty="0">
                          <a:solidFill>
                            <a:srgbClr val="C00000"/>
                          </a:solidFill>
                          <a:latin typeface="Titillium Web" pitchFamily="2" charset="77"/>
                        </a:rPr>
                        <a:t>(Motivazione)</a:t>
                      </a:r>
                      <a:r>
                        <a:rPr lang="de-DE" sz="1200" b="1" i="0" u="none" strike="noStrike" dirty="0">
                          <a:solidFill>
                            <a:srgbClr val="C00000"/>
                          </a:solidFill>
                          <a:latin typeface="Titillium Web" pitchFamily="2" charset="77"/>
                        </a:rPr>
                        <a:t/>
                      </a:r>
                      <a:br>
                        <a:rPr lang="de-DE" sz="1200" b="1" i="0" u="none" strike="noStrike" dirty="0">
                          <a:solidFill>
                            <a:srgbClr val="C00000"/>
                          </a:solidFill>
                          <a:latin typeface="Titillium Web" pitchFamily="2" charset="77"/>
                        </a:rPr>
                      </a:br>
                      <a:r>
                        <a:rPr lang="de-DE" sz="1200" b="0" i="0" u="none" strike="noStrike" dirty="0">
                          <a:solidFill>
                            <a:srgbClr val="C00000"/>
                          </a:solidFill>
                          <a:latin typeface="Titillium Web" pitchFamily="2" charset="77"/>
                        </a:rPr>
                        <a:t/>
                      </a:r>
                      <a:br>
                        <a:rPr lang="de-DE" sz="1200" b="0" i="0" u="none" strike="noStrike" dirty="0">
                          <a:solidFill>
                            <a:srgbClr val="C00000"/>
                          </a:solidFill>
                          <a:latin typeface="Titillium Web" pitchFamily="2" charset="77"/>
                        </a:rPr>
                      </a:br>
                      <a:endParaRPr lang="de-DE" sz="1200" b="0" i="0" u="none" strike="noStrike" dirty="0">
                        <a:solidFill>
                          <a:srgbClr val="C00000"/>
                        </a:solidFill>
                        <a:latin typeface="Titillium Web" pitchFamily="2" charset="77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07975440"/>
                  </a:ext>
                </a:extLst>
              </a:tr>
              <a:tr h="646391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Titillium Web" pitchFamily="2" charset="77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2563" indent="0" algn="l" fontAlgn="t"/>
                      <a:endParaRPr lang="de-DE" sz="1200" b="1" i="0" u="none" strike="noStrike" dirty="0">
                        <a:solidFill>
                          <a:srgbClr val="31849B"/>
                        </a:solidFill>
                        <a:latin typeface="Titillium Web" pitchFamily="2" charset="77"/>
                      </a:endParaRPr>
                    </a:p>
                    <a:p>
                      <a:pPr marL="182563" indent="0" algn="l" fontAlgn="t"/>
                      <a:r>
                        <a:rPr lang="de-DE" sz="1200" b="1" i="0" u="none" strike="noStrike" dirty="0" err="1">
                          <a:solidFill>
                            <a:srgbClr val="31849B"/>
                          </a:solidFill>
                          <a:latin typeface="Titillium Web" pitchFamily="2" charset="77"/>
                        </a:rPr>
                        <a:t>Sapere perché</a:t>
                      </a:r>
                      <a:r>
                        <a:rPr lang="de-DE" sz="1200" b="0" i="0" u="none" strike="noStrike" dirty="0">
                          <a:solidFill>
                            <a:srgbClr val="31849B"/>
                          </a:solidFill>
                          <a:latin typeface="Titillium Web" pitchFamily="2" charset="77"/>
                        </a:rPr>
                        <a:t>...</a:t>
                      </a:r>
                    </a:p>
                    <a:p>
                      <a:pPr marL="182563" indent="0" algn="l" fontAlgn="t"/>
                      <a:r>
                        <a:rPr lang="de-DE" sz="1200" b="0" i="0" u="none" strike="noStrike" dirty="0">
                          <a:solidFill>
                            <a:srgbClr val="31849B"/>
                          </a:solidFill>
                          <a:latin typeface="Titillium Web" pitchFamily="2" charset="77"/>
                        </a:rPr>
                        <a:t>(</a:t>
                      </a:r>
                      <a:r>
                        <a:rPr lang="de-DE" sz="1200" b="0" i="0" u="none" strike="noStrike" dirty="0" err="1">
                          <a:solidFill>
                            <a:srgbClr val="31849B"/>
                          </a:solidFill>
                          <a:latin typeface="Titillium Web" pitchFamily="2" charset="77"/>
                        </a:rPr>
                        <a:t>comprensione lontana</a:t>
                      </a:r>
                      <a:r>
                        <a:rPr lang="de-DE" sz="1200" b="0" i="0" u="none" strike="noStrike" dirty="0">
                          <a:solidFill>
                            <a:srgbClr val="31849B"/>
                          </a:solidFill>
                          <a:latin typeface="Titillium Web" pitchFamily="2" charset="77"/>
                        </a:rPr>
                        <a:t>)</a:t>
                      </a:r>
                      <a:br>
                        <a:rPr lang="de-DE" sz="1200" b="0" i="0" u="none" strike="noStrike" dirty="0">
                          <a:solidFill>
                            <a:srgbClr val="31849B"/>
                          </a:solidFill>
                          <a:latin typeface="Titillium Web" pitchFamily="2" charset="77"/>
                        </a:rPr>
                      </a:br>
                      <a:endParaRPr lang="de-DE" sz="1200" b="0" i="0" u="none" strike="noStrike" dirty="0">
                        <a:solidFill>
                          <a:srgbClr val="31849B"/>
                        </a:solidFill>
                        <a:latin typeface="Titillium Web" pitchFamily="2" charset="77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82563" indent="0" algn="l" fontAlgn="t"/>
                      <a:r>
                        <a:rPr lang="de-DE" sz="1200" b="0" i="0" u="none" strike="noStrike" dirty="0">
                          <a:solidFill>
                            <a:srgbClr val="974807"/>
                          </a:solidFill>
                          <a:latin typeface="Titillium Web" pitchFamily="2" charset="77"/>
                        </a:rPr>
                        <a:t/>
                      </a:r>
                      <a:br>
                        <a:rPr lang="de-DE" sz="1200" b="0" i="0" u="none" strike="noStrike" dirty="0">
                          <a:solidFill>
                            <a:srgbClr val="974807"/>
                          </a:solidFill>
                          <a:latin typeface="Titillium Web" pitchFamily="2" charset="77"/>
                        </a:rPr>
                      </a:br>
                      <a:r>
                        <a:rPr lang="de-DE" sz="1200" b="1" i="0" u="none" strike="noStrike" dirty="0" err="1">
                          <a:solidFill>
                            <a:srgbClr val="974807"/>
                          </a:solidFill>
                          <a:latin typeface="Titillium Web" pitchFamily="2" charset="77"/>
                        </a:rPr>
                        <a:t>Imitare</a:t>
                      </a:r>
                      <a:endParaRPr lang="de-DE" sz="1200" b="1" i="0" u="none" strike="noStrike" dirty="0">
                        <a:solidFill>
                          <a:srgbClr val="974807"/>
                        </a:solidFill>
                        <a:latin typeface="Titillium Web" pitchFamily="2" charset="77"/>
                      </a:endParaRPr>
                    </a:p>
                    <a:p>
                      <a:pPr marL="182563" indent="0" algn="l" fontAlgn="t"/>
                      <a:r>
                        <a:rPr lang="de-DE" sz="1200" b="0" i="0" u="none" strike="noStrike" dirty="0">
                          <a:solidFill>
                            <a:srgbClr val="974807"/>
                          </a:solidFill>
                          <a:latin typeface="Titillium Web" pitchFamily="2" charset="77"/>
                        </a:rPr>
                        <a:t>(</a:t>
                      </a:r>
                      <a:r>
                        <a:rPr lang="de-DE" sz="1200" b="0" i="0" u="none" strike="noStrike" dirty="0" err="1">
                          <a:solidFill>
                            <a:srgbClr val="974807"/>
                          </a:solidFill>
                          <a:latin typeface="Titillium Web" pitchFamily="2" charset="77"/>
                        </a:rPr>
                        <a:t>Esercizio</a:t>
                      </a:r>
                      <a:r>
                        <a:rPr lang="de-DE" sz="1200" b="0" i="0" u="none" strike="noStrike" dirty="0">
                          <a:solidFill>
                            <a:srgbClr val="974807"/>
                          </a:solidFill>
                          <a:latin typeface="Titillium Web" pitchFamily="2" charset="77"/>
                        </a:rPr>
                        <a:t>)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82563" indent="0" algn="l" fontAlgn="t"/>
                      <a:endParaRPr lang="de-DE" sz="1200" b="1" i="0" u="none" strike="noStrike" dirty="0">
                        <a:solidFill>
                          <a:srgbClr val="C00000"/>
                        </a:solidFill>
                        <a:latin typeface="Titillium Web" pitchFamily="2" charset="77"/>
                      </a:endParaRPr>
                    </a:p>
                    <a:p>
                      <a:pPr marL="182563" indent="0" algn="l" fontAlgn="t"/>
                      <a:r>
                        <a:rPr lang="de-DE" sz="1200" b="1" i="0" u="none" strike="noStrike" dirty="0" err="1">
                          <a:solidFill>
                            <a:srgbClr val="C00000"/>
                          </a:solidFill>
                          <a:latin typeface="Titillium Web" pitchFamily="2" charset="77"/>
                        </a:rPr>
                        <a:t>Presa</a:t>
                      </a:r>
                      <a:r>
                        <a:rPr lang="de-DE" sz="1200" b="1" i="0" u="none" strike="noStrike" dirty="0">
                          <a:solidFill>
                            <a:srgbClr val="C00000"/>
                          </a:solidFill>
                          <a:latin typeface="Titillium Web" pitchFamily="2" charset="77"/>
                        </a:rPr>
                        <a:t> di </a:t>
                      </a:r>
                      <a:r>
                        <a:rPr lang="de-DE" sz="1200" b="1" i="0" u="none" strike="noStrike" dirty="0" err="1">
                          <a:solidFill>
                            <a:srgbClr val="C00000"/>
                          </a:solidFill>
                          <a:latin typeface="Titillium Web" pitchFamily="2" charset="77"/>
                        </a:rPr>
                        <a:t>posizione</a:t>
                      </a:r>
                      <a:endParaRPr lang="de-DE" sz="1200" b="1" i="0" u="none" strike="noStrike" dirty="0">
                        <a:solidFill>
                          <a:srgbClr val="C00000"/>
                        </a:solidFill>
                        <a:latin typeface="Titillium Web" pitchFamily="2" charset="77"/>
                      </a:endParaRPr>
                    </a:p>
                    <a:p>
                      <a:pPr marL="182563" indent="0" algn="l" fontAlgn="t"/>
                      <a:r>
                        <a:rPr lang="de-DE" sz="1200" b="0" i="0" u="none" strike="noStrike" dirty="0">
                          <a:solidFill>
                            <a:srgbClr val="C00000"/>
                          </a:solidFill>
                          <a:latin typeface="Titillium Web" pitchFamily="2" charset="77"/>
                        </a:rPr>
                        <a:t>(Curiosità)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03263212"/>
                  </a:ext>
                </a:extLst>
              </a:tr>
              <a:tr h="646391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Titillium Web" pitchFamily="2" charset="77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2563" indent="0" algn="l" fontAlgn="t"/>
                      <a:endParaRPr lang="de-DE" sz="1200" b="1" i="0" u="none" strike="noStrike" dirty="0">
                        <a:solidFill>
                          <a:srgbClr val="31849B"/>
                        </a:solidFill>
                        <a:latin typeface="Titillium Web" pitchFamily="2" charset="77"/>
                      </a:endParaRPr>
                    </a:p>
                    <a:p>
                      <a:pPr marL="182563" indent="0" algn="l" fontAlgn="t"/>
                      <a:r>
                        <a:rPr lang="de-DE" sz="1200" b="1" i="0" u="none" strike="noStrike" dirty="0" err="1">
                          <a:solidFill>
                            <a:srgbClr val="31849B"/>
                          </a:solidFill>
                          <a:latin typeface="Titillium Web" pitchFamily="2" charset="77"/>
                        </a:rPr>
                        <a:t>Sapere che</a:t>
                      </a:r>
                      <a:r>
                        <a:rPr lang="de-DE" sz="1200" b="1" i="0" u="none" strike="noStrike" dirty="0">
                          <a:solidFill>
                            <a:srgbClr val="31849B"/>
                          </a:solidFill>
                          <a:latin typeface="Titillium Web" pitchFamily="2" charset="77"/>
                        </a:rPr>
                        <a:t>...</a:t>
                      </a:r>
                    </a:p>
                    <a:p>
                      <a:pPr marL="182563" indent="0" algn="l" fontAlgn="t"/>
                      <a:r>
                        <a:rPr lang="de-DE" sz="1200" b="0" i="0" u="none" strike="noStrike" dirty="0">
                          <a:solidFill>
                            <a:srgbClr val="31849B"/>
                          </a:solidFill>
                          <a:latin typeface="Titillium Web" pitchFamily="2" charset="77"/>
                        </a:rPr>
                        <a:t>(</a:t>
                      </a:r>
                      <a:r>
                        <a:rPr lang="de-DE" sz="1200" b="0" i="0" u="none" strike="noStrike" dirty="0" err="1">
                          <a:solidFill>
                            <a:srgbClr val="31849B"/>
                          </a:solidFill>
                          <a:latin typeface="Titillium Web" pitchFamily="2" charset="77"/>
                        </a:rPr>
                        <a:t>percezione di base</a:t>
                      </a:r>
                      <a:r>
                        <a:rPr lang="de-DE" sz="1200" b="0" i="0" u="none" strike="noStrike" dirty="0">
                          <a:solidFill>
                            <a:srgbClr val="31849B"/>
                          </a:solidFill>
                          <a:latin typeface="Titillium Web" pitchFamily="2" charset="77"/>
                        </a:rPr>
                        <a:t>)</a:t>
                      </a:r>
                      <a:br>
                        <a:rPr lang="de-DE" sz="1200" b="0" i="0" u="none" strike="noStrike" dirty="0">
                          <a:solidFill>
                            <a:srgbClr val="31849B"/>
                          </a:solidFill>
                          <a:latin typeface="Titillium Web" pitchFamily="2" charset="77"/>
                        </a:rPr>
                      </a:br>
                      <a:endParaRPr lang="de-DE" sz="1200" b="0" i="0" u="none" strike="noStrike" dirty="0">
                        <a:solidFill>
                          <a:srgbClr val="31849B"/>
                        </a:solidFill>
                        <a:latin typeface="Titillium Web" pitchFamily="2" charset="77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82563" indent="0" algn="l" fontAlgn="t"/>
                      <a:endParaRPr lang="de-DE" sz="1200" b="1" i="0" u="none" strike="noStrike" dirty="0">
                        <a:solidFill>
                          <a:srgbClr val="974807"/>
                        </a:solidFill>
                        <a:latin typeface="Titillium Web" pitchFamily="2" charset="77"/>
                      </a:endParaRPr>
                    </a:p>
                    <a:p>
                      <a:pPr marL="182563" indent="0" algn="l" fontAlgn="t"/>
                      <a:r>
                        <a:rPr lang="de-DE" sz="1200" b="1" i="0" u="none" strike="noStrike" dirty="0" err="1">
                          <a:solidFill>
                            <a:srgbClr val="974807"/>
                          </a:solidFill>
                          <a:latin typeface="Titillium Web" pitchFamily="2" charset="77"/>
                        </a:rPr>
                        <a:t>Percepire</a:t>
                      </a:r>
                      <a:endParaRPr lang="de-DE" sz="1200" b="1" i="0" u="none" strike="noStrike" dirty="0">
                        <a:solidFill>
                          <a:srgbClr val="974807"/>
                        </a:solidFill>
                        <a:latin typeface="Titillium Web" pitchFamily="2" charset="77"/>
                      </a:endParaRPr>
                    </a:p>
                    <a:p>
                      <a:pPr marL="182563" indent="0" algn="l" fontAlgn="t"/>
                      <a:r>
                        <a:rPr lang="de-DE" sz="1200" b="0" i="0" u="none" strike="noStrike" dirty="0">
                          <a:solidFill>
                            <a:srgbClr val="974807"/>
                          </a:solidFill>
                          <a:latin typeface="Titillium Web" pitchFamily="2" charset="77"/>
                        </a:rPr>
                        <a:t>(Ascolto)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82563" indent="0" algn="l" fontAlgn="t"/>
                      <a:endParaRPr lang="de-DE" sz="1200" b="1" i="0" u="none" strike="noStrike" dirty="0">
                        <a:solidFill>
                          <a:srgbClr val="C00000"/>
                        </a:solidFill>
                        <a:latin typeface="Titillium Web" pitchFamily="2" charset="77"/>
                      </a:endParaRPr>
                    </a:p>
                    <a:p>
                      <a:pPr marL="182563" indent="0" algn="l" fontAlgn="t"/>
                      <a:r>
                        <a:rPr lang="de-DE" sz="1200" b="1" i="0" u="none" strike="noStrike" dirty="0">
                          <a:solidFill>
                            <a:srgbClr val="C00000"/>
                          </a:solidFill>
                          <a:latin typeface="Titillium Web" pitchFamily="2" charset="77"/>
                        </a:rPr>
                        <a:t>Neutro</a:t>
                      </a:r>
                      <a:endParaRPr lang="de-DE" sz="1200" b="0" i="0" u="none" strike="noStrike" dirty="0">
                        <a:solidFill>
                          <a:srgbClr val="C00000"/>
                        </a:solidFill>
                        <a:latin typeface="Titillium Web" pitchFamily="2" charset="77"/>
                      </a:endParaRPr>
                    </a:p>
                    <a:p>
                      <a:pPr marL="182563" indent="0" algn="l" fontAlgn="t"/>
                      <a:r>
                        <a:rPr lang="de-DE" sz="1200" b="0" i="0" u="none" strike="noStrike" dirty="0">
                          <a:solidFill>
                            <a:srgbClr val="C00000"/>
                          </a:solidFill>
                          <a:latin typeface="Titillium Web" pitchFamily="2" charset="77"/>
                        </a:rPr>
                        <a:t>(</a:t>
                      </a:r>
                      <a:r>
                        <a:rPr lang="de-DE" sz="1200" b="0" i="0" u="none" strike="noStrike" dirty="0" err="1">
                          <a:solidFill>
                            <a:srgbClr val="C00000"/>
                          </a:solidFill>
                          <a:latin typeface="Titillium Web" pitchFamily="2" charset="77"/>
                        </a:rPr>
                        <a:t>Orientamento personale</a:t>
                      </a:r>
                      <a:r>
                        <a:rPr lang="de-DE" sz="1200" b="0" i="0" u="none" strike="noStrike" dirty="0">
                          <a:solidFill>
                            <a:srgbClr val="C00000"/>
                          </a:solidFill>
                          <a:latin typeface="Titillium Web" pitchFamily="2" charset="77"/>
                        </a:rPr>
                        <a:t>)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63654673"/>
                  </a:ext>
                </a:extLst>
              </a:tr>
            </a:tbl>
          </a:graphicData>
        </a:graphic>
      </p:graphicFrame>
      <p:sp>
        <p:nvSpPr>
          <p:cNvPr id="7" name="Title 1">
            <a:extLst>
              <a:ext uri="{FF2B5EF4-FFF2-40B4-BE49-F238E27FC236}">
                <a16:creationId xmlns:a16="http://schemas.microsoft.com/office/drawing/2014/main" xmlns="" id="{4938973E-8016-4603-B8BC-51C4F13C3B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0155" y="685800"/>
            <a:ext cx="7179787" cy="1485900"/>
          </a:xfrm>
        </p:spPr>
        <p:txBody>
          <a:bodyPr>
            <a:normAutofit fontScale="90000"/>
          </a:bodyPr>
          <a:lstStyle/>
          <a:p>
            <a:r>
              <a:rPr lang="en-GB" sz="4000" dirty="0"/>
              <a:t>Tassonomia delle competenze LEVEL5</a:t>
            </a:r>
            <a:br>
              <a:rPr lang="en-GB" sz="4000" dirty="0"/>
            </a:br>
            <a:endParaRPr lang="en-GB" sz="2800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xmlns="" id="{132555B1-78B0-4115-85DF-8436EB53967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4549" y="350599"/>
            <a:ext cx="1984252" cy="1228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5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4="http://schemas.microsoft.com/office/drawing/2010/main" xmlns:a16="http://schemas.microsoft.com/office/drawing/2014/main"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xmlns="" id="{A9DF158B-FE21-452E-B483-E5C0005FB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 lang="en-GB" smtClean="0"/>
              <a:t>17</a:t>
            </a:fld>
            <a:endParaRPr lang="en-GB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4938973E-8016-4603-B8BC-51C4F13C3B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0155" y="685800"/>
            <a:ext cx="7179787" cy="1485900"/>
          </a:xfrm>
        </p:spPr>
        <p:txBody>
          <a:bodyPr>
            <a:normAutofit/>
          </a:bodyPr>
          <a:lstStyle/>
          <a:p>
            <a:r>
              <a:rPr lang="en-GB" sz="4000" dirty="0"/>
              <a:t>Video esplicativo: LEVEL5</a:t>
            </a:r>
            <a:br>
              <a:rPr lang="en-GB" sz="4000" dirty="0"/>
            </a:br>
            <a:endParaRPr lang="en-GB" sz="4000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xmlns="" id="{132555B1-78B0-4115-85DF-8436EB53967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4549" y="350599"/>
            <a:ext cx="1984252" cy="1228346"/>
          </a:xfrm>
          <a:prstGeom prst="rect">
            <a:avLst/>
          </a:prstGeom>
        </p:spPr>
      </p:pic>
      <p:pic>
        <p:nvPicPr>
          <p:cNvPr id="3" name="Onlinemedien 2" title="LEVEL5 Validation System">
            <a:hlinkClick r:id="" action="ppaction://media"/>
            <a:extLst>
              <a:ext uri="{FF2B5EF4-FFF2-40B4-BE49-F238E27FC236}">
                <a16:creationId xmlns:a16="http://schemas.microsoft.com/office/drawing/2014/main" xmlns="" id="{AE58808E-3DD0-4947-B4A0-998B953F3F47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3070076" y="1720250"/>
            <a:ext cx="7632848" cy="4312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191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4="http://schemas.microsoft.com/office/drawing/2010/main" xmlns:a16="http://schemas.microsoft.com/office/drawing/2014/main"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BC3BB10A-7A79-4C0D-A264-B3003DE834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Attività di </a:t>
            </a:r>
            <a:r>
              <a:rPr lang="de-DE" dirty="0"/>
              <a:t>autovalutazione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C2FE3FE9-7007-4EBC-B5B2-33D9664B89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Fate questa attività di autovalutazione per capire meglio la </a:t>
            </a:r>
            <a:r>
              <a:rPr lang="de-DE" dirty="0">
                <a:solidFill>
                  <a:srgbClr val="004680"/>
                </a:solidFill>
              </a:rPr>
              <a:t>procedura di convalida delle competenze e i risultati per i vostri discenti:</a:t>
            </a:r>
          </a:p>
          <a:p>
            <a:pPr marL="0" indent="0">
              <a:buNone/>
            </a:pPr>
            <a:r>
              <a:rPr lang="it-IT" sz="18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https://mahara.vita-eu.org/survey/i_care_spider_en_it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de-DE" dirty="0">
              <a:solidFill>
                <a:srgbClr val="004680"/>
              </a:solidFill>
            </a:endParaRPr>
          </a:p>
          <a:p>
            <a:pPr marL="0" indent="0">
              <a:buNone/>
            </a:pPr>
            <a:endParaRPr lang="de-DE" i="1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xmlns="" id="{52DAEA92-F238-409A-AE65-2E057DB03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 lang="en-GB" smtClean="0"/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87944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1E618AA5-BC11-4ADF-968E-A238FB7A18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sz="5400" dirty="0"/>
              <a:t>Lavorare </a:t>
            </a:r>
            <a:r>
              <a:rPr lang="de-DE" sz="5400" dirty="0" err="1"/>
              <a:t>con il </a:t>
            </a:r>
            <a:r>
              <a:rPr lang="de-DE" sz="5400" dirty="0"/>
              <a:t/>
            </a:r>
            <a:br>
              <a:rPr lang="de-DE" sz="5400" dirty="0"/>
            </a:br>
            <a:r>
              <a:rPr lang="de-DE" sz="5400" dirty="0"/>
              <a:t>Sistema di riferimento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xmlns="" id="{87A6973C-B77A-4ADB-8198-E9404578F5D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de-DE" dirty="0"/>
              <a:t>Le competenze interculturali come esempio</a:t>
            </a:r>
          </a:p>
          <a:p>
            <a:pPr algn="ctr"/>
            <a:r>
              <a:rPr lang="en-GB" sz="18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Competenze chiave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: Consapevolezza ed espressione culturale, competenze sociali e civiche</a:t>
            </a:r>
            <a:endParaRPr lang="de-DE" sz="1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xmlns="" id="{6B74F33E-5F60-43BA-B66F-983C8A6A26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 lang="en-GB" smtClean="0"/>
              <a:t>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63151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Obiettivi di </a:t>
            </a:r>
            <a:r>
              <a:rPr lang="en-GB" dirty="0" err="1"/>
              <a:t>apprendimento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GB" dirty="0"/>
              <a:t>Alla fine di questa </a:t>
            </a:r>
            <a:r>
              <a:rPr lang="en-GB" dirty="0" err="1"/>
              <a:t>sessione</a:t>
            </a:r>
            <a:r>
              <a:rPr lang="en-GB" dirty="0"/>
              <a:t> </a:t>
            </a:r>
            <a:r>
              <a:rPr lang="en-GB" dirty="0" err="1"/>
              <a:t>potrete</a:t>
            </a:r>
            <a:r>
              <a:rPr lang="en-GB" dirty="0"/>
              <a:t>:</a:t>
            </a:r>
          </a:p>
          <a:p>
            <a:pPr lvl="0"/>
            <a:r>
              <a:rPr lang="en-GB" dirty="0" err="1"/>
              <a:t>Conoscere</a:t>
            </a:r>
            <a:r>
              <a:rPr lang="en-GB" dirty="0"/>
              <a:t> </a:t>
            </a:r>
            <a:r>
              <a:rPr lang="en-GB" dirty="0" err="1"/>
              <a:t>gli</a:t>
            </a:r>
            <a:r>
              <a:rPr lang="en-GB" dirty="0"/>
              <a:t> </a:t>
            </a:r>
            <a:r>
              <a:rPr lang="en-GB" dirty="0" err="1"/>
              <a:t>elementi</a:t>
            </a:r>
            <a:r>
              <a:rPr lang="en-GB" dirty="0"/>
              <a:t> </a:t>
            </a:r>
            <a:r>
              <a:rPr lang="en-GB" dirty="0" err="1"/>
              <a:t>principali</a:t>
            </a:r>
            <a:r>
              <a:rPr lang="en-GB" dirty="0"/>
              <a:t> del </a:t>
            </a:r>
            <a:r>
              <a:rPr lang="en-GB" dirty="0" err="1"/>
              <a:t>sistema</a:t>
            </a:r>
            <a:r>
              <a:rPr lang="en-GB" dirty="0"/>
              <a:t> di </a:t>
            </a:r>
            <a:r>
              <a:rPr lang="en-GB" dirty="0" err="1"/>
              <a:t>validazione</a:t>
            </a:r>
            <a:endParaRPr lang="de-DE" dirty="0"/>
          </a:p>
          <a:p>
            <a:pPr lvl="0"/>
            <a:r>
              <a:rPr lang="en-GB" dirty="0"/>
              <a:t>Comprendere l'</a:t>
            </a:r>
            <a:r>
              <a:rPr lang="en-US" dirty="0" err="1"/>
              <a:t>approccio</a:t>
            </a:r>
            <a:r>
              <a:rPr lang="en-US" dirty="0"/>
              <a:t> LEVEL5</a:t>
            </a:r>
          </a:p>
          <a:p>
            <a:pPr lvl="0"/>
            <a:r>
              <a:rPr lang="en-GB" dirty="0"/>
              <a:t>Essere in grado di convalidare lo sviluppo delle competenze dei vostri studenti usando i 5 passi del LEVEL5</a:t>
            </a:r>
          </a:p>
          <a:p>
            <a:pPr lvl="0"/>
            <a:r>
              <a:rPr lang="de-DE" dirty="0" err="1"/>
              <a:t>Pianificare</a:t>
            </a:r>
            <a:r>
              <a:rPr lang="de-DE" dirty="0"/>
              <a:t> e </a:t>
            </a:r>
            <a:r>
              <a:rPr lang="de-DE" dirty="0" err="1"/>
              <a:t>sviluppare</a:t>
            </a:r>
            <a:r>
              <a:rPr lang="de-DE" dirty="0"/>
              <a:t> </a:t>
            </a:r>
            <a:r>
              <a:rPr lang="de-DE" dirty="0" err="1"/>
              <a:t>il</a:t>
            </a:r>
            <a:r>
              <a:rPr lang="de-DE" dirty="0"/>
              <a:t> materiale di </a:t>
            </a:r>
            <a:r>
              <a:rPr lang="de-DE" dirty="0" err="1"/>
              <a:t>apprendimento</a:t>
            </a:r>
            <a:r>
              <a:rPr lang="de-DE" dirty="0"/>
              <a:t> </a:t>
            </a:r>
            <a:r>
              <a:rPr lang="de-DE" dirty="0" err="1"/>
              <a:t>seguendo</a:t>
            </a:r>
            <a:r>
              <a:rPr lang="de-DE" dirty="0"/>
              <a:t> i </a:t>
            </a:r>
            <a:r>
              <a:rPr lang="de-DE" dirty="0" err="1"/>
              <a:t>principi</a:t>
            </a:r>
            <a:r>
              <a:rPr lang="de-DE" dirty="0"/>
              <a:t> </a:t>
            </a:r>
            <a:r>
              <a:rPr lang="de-DE" dirty="0" err="1"/>
              <a:t>dell'apprendimento</a:t>
            </a:r>
            <a:r>
              <a:rPr lang="de-DE" dirty="0"/>
              <a:t> </a:t>
            </a:r>
            <a:r>
              <a:rPr lang="de-DE" dirty="0" err="1"/>
              <a:t>orientato</a:t>
            </a:r>
            <a:r>
              <a:rPr lang="de-DE" dirty="0"/>
              <a:t> alle </a:t>
            </a:r>
            <a:r>
              <a:rPr lang="de-DE" dirty="0" err="1"/>
              <a:t>competenze</a:t>
            </a:r>
            <a:r>
              <a:rPr lang="de-DE" dirty="0"/>
              <a:t> (Competence </a:t>
            </a:r>
            <a:r>
              <a:rPr lang="de-DE" dirty="0" err="1"/>
              <a:t>Oriented</a:t>
            </a:r>
            <a:r>
              <a:rPr lang="de-DE" dirty="0"/>
              <a:t> Learning – COL)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94685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Introduzione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64554" y="1844824"/>
            <a:ext cx="9986442" cy="3888432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In un mondo </a:t>
            </a:r>
            <a:r>
              <a:rPr lang="en-US" dirty="0" err="1"/>
              <a:t>globalizzato</a:t>
            </a:r>
            <a:r>
              <a:rPr lang="en-US" dirty="0"/>
              <a:t>, le persone si trovano sempre più spesso a lavorare con persone di culture diverse. I programmi di scambio internazionale di lavoro, così come i progetti focalizzati su diversi gruppi svantaggiati, </a:t>
            </a:r>
            <a:r>
              <a:rPr lang="en-US" dirty="0" err="1"/>
              <a:t>mettono</a:t>
            </a:r>
            <a:r>
              <a:rPr lang="en-US" dirty="0"/>
              <a:t> </a:t>
            </a:r>
            <a:r>
              <a:rPr lang="en-US" dirty="0" err="1"/>
              <a:t>gli</a:t>
            </a:r>
            <a:r>
              <a:rPr lang="en-US" dirty="0"/>
              <a:t> </a:t>
            </a:r>
            <a:r>
              <a:rPr lang="en-US" dirty="0" err="1"/>
              <a:t>operatori</a:t>
            </a:r>
            <a:r>
              <a:rPr lang="en-US" dirty="0"/>
              <a:t> in situazioni in cui la consapevolezza culturale è di vitale importanza.</a:t>
            </a:r>
          </a:p>
          <a:p>
            <a:r>
              <a:rPr lang="en-US" dirty="0"/>
              <a:t>Un </a:t>
            </a:r>
            <a:r>
              <a:rPr lang="en-US" dirty="0" err="1"/>
              <a:t>operatore</a:t>
            </a:r>
            <a:r>
              <a:rPr lang="en-US" dirty="0"/>
              <a:t> </a:t>
            </a:r>
            <a:r>
              <a:rPr lang="en-US" dirty="0">
                <a:solidFill>
                  <a:srgbClr val="004680"/>
                </a:solidFill>
              </a:rPr>
              <a:t>con una </a:t>
            </a:r>
            <a:r>
              <a:rPr lang="en-US" b="1" dirty="0">
                <a:solidFill>
                  <a:srgbClr val="004680"/>
                </a:solidFill>
              </a:rPr>
              <a:t>competenza interculturale sviluppata </a:t>
            </a:r>
            <a:r>
              <a:rPr lang="en-US" dirty="0">
                <a:solidFill>
                  <a:srgbClr val="004680"/>
                </a:solidFill>
              </a:rPr>
              <a:t>è in grado di interagire con persone provenienti da diversi contesti culturali, religiosi, sociali, etnici ed educativi. </a:t>
            </a:r>
          </a:p>
          <a:p>
            <a:pPr lvl="1"/>
            <a:r>
              <a:rPr lang="en-US" dirty="0">
                <a:solidFill>
                  <a:srgbClr val="004680"/>
                </a:solidFill>
              </a:rPr>
              <a:t>È consapevole che la cultura determina il modo in cui gli individui codificano i messaggi, il mezzo che scelgono per trasmetterli e il modo in cui i messaggi vengono interpretati. </a:t>
            </a:r>
          </a:p>
          <a:p>
            <a:pPr lvl="1"/>
            <a:r>
              <a:rPr lang="en-US" dirty="0">
                <a:solidFill>
                  <a:srgbClr val="004680"/>
                </a:solidFill>
              </a:rPr>
              <a:t>È in grado di comunicare in modo efficace e appropriato, essendo consapevole della diversità dei linguaggi, dei codici e dei modelli esistenti nelle diverse culture. </a:t>
            </a:r>
          </a:p>
          <a:p>
            <a:pPr lvl="1"/>
            <a:r>
              <a:rPr lang="en-US" dirty="0">
                <a:solidFill>
                  <a:srgbClr val="004680"/>
                </a:solidFill>
              </a:rPr>
              <a:t>È consapevole delle dimensioni culturali del proprio </a:t>
            </a:r>
            <a:r>
              <a:rPr lang="en-US" dirty="0" err="1">
                <a:solidFill>
                  <a:srgbClr val="004680"/>
                </a:solidFill>
              </a:rPr>
              <a:t>comportamento </a:t>
            </a:r>
            <a:r>
              <a:rPr lang="en-US" dirty="0">
                <a:solidFill>
                  <a:srgbClr val="004680"/>
                </a:solidFill>
              </a:rPr>
              <a:t>e del proprio pensiero. Quando si trova di fronte a una cattiva comunicazione, cerca di scoprire le sue radici e come superarle. </a:t>
            </a:r>
          </a:p>
          <a:p>
            <a:pPr lvl="1"/>
            <a:r>
              <a:rPr lang="en-US" dirty="0">
                <a:solidFill>
                  <a:srgbClr val="004680"/>
                </a:solidFill>
              </a:rPr>
              <a:t>E’ rispettoso e valorizza il contributo degli altri, essendo aperto a imparare da altre culture.</a:t>
            </a:r>
            <a:endParaRPr lang="en-GB" dirty="0">
              <a:solidFill>
                <a:srgbClr val="00468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 lang="en-GB" smtClean="0"/>
              <a:t>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78102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17DB959B-56F8-4BE9-A7ED-86778B0176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Comunicazione </a:t>
            </a:r>
            <a:r>
              <a:rPr lang="de-DE" dirty="0" err="1"/>
              <a:t>interculturale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D72C3119-C5A5-4D81-B44D-2E0A676E22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9876" y="1988840"/>
            <a:ext cx="9598700" cy="3581400"/>
          </a:xfrm>
        </p:spPr>
        <p:txBody>
          <a:bodyPr/>
          <a:lstStyle/>
          <a:p>
            <a:r>
              <a:rPr lang="de-DE" dirty="0" err="1">
                <a:solidFill>
                  <a:srgbClr val="004680"/>
                </a:solidFill>
              </a:rPr>
              <a:t>Qui usiamo la descrizione della competenza "comunicazione interculturale</a:t>
            </a:r>
            <a:r>
              <a:rPr lang="de-DE" dirty="0">
                <a:solidFill>
                  <a:srgbClr val="004680"/>
                </a:solidFill>
              </a:rPr>
              <a:t>" come </a:t>
            </a:r>
            <a:r>
              <a:rPr lang="de-DE" dirty="0" err="1">
                <a:solidFill>
                  <a:srgbClr val="004680"/>
                </a:solidFill>
              </a:rPr>
              <a:t>esempio per dimostrare come è strutturato </a:t>
            </a:r>
            <a:r>
              <a:rPr lang="de-DE" dirty="0">
                <a:solidFill>
                  <a:srgbClr val="004680"/>
                </a:solidFill>
              </a:rPr>
              <a:t>un </a:t>
            </a:r>
            <a:r>
              <a:rPr lang="de-DE" dirty="0" err="1">
                <a:solidFill>
                  <a:srgbClr val="004680"/>
                </a:solidFill>
              </a:rPr>
              <a:t>sistema di riferimento</a:t>
            </a:r>
            <a:r>
              <a:rPr lang="de-DE" dirty="0">
                <a:solidFill>
                  <a:srgbClr val="004680"/>
                </a:solidFill>
              </a:rPr>
              <a:t>. </a:t>
            </a:r>
          </a:p>
          <a:p>
            <a:r>
              <a:rPr lang="de-DE" dirty="0" err="1">
                <a:solidFill>
                  <a:srgbClr val="004680"/>
                </a:solidFill>
              </a:rPr>
              <a:t>Dall'esempio</a:t>
            </a:r>
            <a:r>
              <a:rPr lang="de-DE" dirty="0">
                <a:solidFill>
                  <a:srgbClr val="004680"/>
                </a:solidFill>
              </a:rPr>
              <a:t> si </a:t>
            </a:r>
            <a:r>
              <a:rPr lang="de-DE" dirty="0" err="1">
                <a:solidFill>
                  <a:srgbClr val="004680"/>
                </a:solidFill>
              </a:rPr>
              <a:t>può</a:t>
            </a:r>
            <a:r>
              <a:rPr lang="de-DE" dirty="0">
                <a:solidFill>
                  <a:srgbClr val="004680"/>
                </a:solidFill>
              </a:rPr>
              <a:t> </a:t>
            </a:r>
            <a:r>
              <a:rPr lang="de-DE" dirty="0" err="1">
                <a:solidFill>
                  <a:srgbClr val="004680"/>
                </a:solidFill>
              </a:rPr>
              <a:t>vedere</a:t>
            </a:r>
            <a:r>
              <a:rPr lang="de-DE" dirty="0">
                <a:solidFill>
                  <a:srgbClr val="004680"/>
                </a:solidFill>
              </a:rPr>
              <a:t> </a:t>
            </a:r>
            <a:r>
              <a:rPr lang="de-DE" dirty="0" err="1">
                <a:solidFill>
                  <a:srgbClr val="004680"/>
                </a:solidFill>
              </a:rPr>
              <a:t>come</a:t>
            </a:r>
            <a:r>
              <a:rPr lang="de-DE" dirty="0">
                <a:solidFill>
                  <a:srgbClr val="004680"/>
                </a:solidFill>
              </a:rPr>
              <a:t> le </a:t>
            </a:r>
            <a:r>
              <a:rPr lang="de-DE" b="1" dirty="0" err="1">
                <a:solidFill>
                  <a:srgbClr val="004680"/>
                </a:solidFill>
              </a:rPr>
              <a:t>tre</a:t>
            </a:r>
            <a:r>
              <a:rPr lang="de-DE" b="1" dirty="0">
                <a:solidFill>
                  <a:srgbClr val="004680"/>
                </a:solidFill>
              </a:rPr>
              <a:t> </a:t>
            </a:r>
            <a:r>
              <a:rPr lang="de-DE" b="1" dirty="0" err="1">
                <a:solidFill>
                  <a:srgbClr val="004680"/>
                </a:solidFill>
              </a:rPr>
              <a:t>dimensioni</a:t>
            </a:r>
            <a:r>
              <a:rPr lang="de-DE" b="1" dirty="0">
                <a:solidFill>
                  <a:srgbClr val="004680"/>
                </a:solidFill>
              </a:rPr>
              <a:t> </a:t>
            </a:r>
            <a:r>
              <a:rPr lang="de-DE" dirty="0">
                <a:solidFill>
                  <a:srgbClr val="004680"/>
                </a:solidFill>
              </a:rPr>
              <a:t>di una </a:t>
            </a:r>
            <a:r>
              <a:rPr lang="de-DE" dirty="0" err="1">
                <a:solidFill>
                  <a:srgbClr val="004680"/>
                </a:solidFill>
              </a:rPr>
              <a:t>competenza</a:t>
            </a:r>
            <a:r>
              <a:rPr lang="de-DE" dirty="0">
                <a:solidFill>
                  <a:srgbClr val="004680"/>
                </a:solidFill>
              </a:rPr>
              <a:t> (</a:t>
            </a:r>
            <a:r>
              <a:rPr lang="de-DE" dirty="0" err="1">
                <a:solidFill>
                  <a:srgbClr val="004680"/>
                </a:solidFill>
              </a:rPr>
              <a:t>conoscenza</a:t>
            </a:r>
            <a:r>
              <a:rPr lang="de-DE" dirty="0">
                <a:solidFill>
                  <a:srgbClr val="004680"/>
                </a:solidFill>
              </a:rPr>
              <a:t> - </a:t>
            </a:r>
            <a:r>
              <a:rPr lang="de-DE" dirty="0" err="1">
                <a:solidFill>
                  <a:srgbClr val="004680"/>
                </a:solidFill>
              </a:rPr>
              <a:t>abilità</a:t>
            </a:r>
            <a:r>
              <a:rPr lang="de-DE" dirty="0">
                <a:solidFill>
                  <a:srgbClr val="004680"/>
                </a:solidFill>
              </a:rPr>
              <a:t> – </a:t>
            </a:r>
            <a:r>
              <a:rPr lang="de-DE" dirty="0" err="1">
                <a:solidFill>
                  <a:srgbClr val="004680"/>
                </a:solidFill>
              </a:rPr>
              <a:t>attitudini</a:t>
            </a:r>
            <a:r>
              <a:rPr lang="de-DE" dirty="0">
                <a:solidFill>
                  <a:srgbClr val="004680"/>
                </a:solidFill>
              </a:rPr>
              <a:t>/</a:t>
            </a:r>
            <a:r>
              <a:rPr lang="de-DE" dirty="0" err="1">
                <a:solidFill>
                  <a:srgbClr val="004680"/>
                </a:solidFill>
              </a:rPr>
              <a:t>abilità</a:t>
            </a:r>
            <a:r>
              <a:rPr lang="de-DE" dirty="0">
                <a:solidFill>
                  <a:srgbClr val="004680"/>
                </a:solidFill>
              </a:rPr>
              <a:t>) e i </a:t>
            </a:r>
            <a:r>
              <a:rPr lang="de-DE" b="1" dirty="0" err="1">
                <a:solidFill>
                  <a:srgbClr val="004680"/>
                </a:solidFill>
              </a:rPr>
              <a:t>cinque</a:t>
            </a:r>
            <a:r>
              <a:rPr lang="de-DE" b="1" dirty="0">
                <a:solidFill>
                  <a:srgbClr val="004680"/>
                </a:solidFill>
              </a:rPr>
              <a:t> </a:t>
            </a:r>
            <a:r>
              <a:rPr lang="de-DE" b="1" dirty="0" err="1">
                <a:solidFill>
                  <a:srgbClr val="004680"/>
                </a:solidFill>
              </a:rPr>
              <a:t>livelli</a:t>
            </a:r>
            <a:r>
              <a:rPr lang="de-DE" b="1" dirty="0">
                <a:solidFill>
                  <a:srgbClr val="004680"/>
                </a:solidFill>
              </a:rPr>
              <a:t> di </a:t>
            </a:r>
            <a:r>
              <a:rPr lang="de-DE" b="1" dirty="0" err="1">
                <a:solidFill>
                  <a:srgbClr val="004680"/>
                </a:solidFill>
              </a:rPr>
              <a:t>sviluppo</a:t>
            </a:r>
            <a:r>
              <a:rPr lang="de-DE" b="1" dirty="0">
                <a:solidFill>
                  <a:srgbClr val="004680"/>
                </a:solidFill>
              </a:rPr>
              <a:t> </a:t>
            </a:r>
            <a:r>
              <a:rPr lang="de-DE" dirty="0" err="1">
                <a:solidFill>
                  <a:srgbClr val="004680"/>
                </a:solidFill>
              </a:rPr>
              <a:t>sono</a:t>
            </a:r>
            <a:r>
              <a:rPr lang="de-DE" dirty="0">
                <a:solidFill>
                  <a:srgbClr val="004680"/>
                </a:solidFill>
              </a:rPr>
              <a:t> </a:t>
            </a:r>
            <a:r>
              <a:rPr lang="de-DE" dirty="0" err="1">
                <a:solidFill>
                  <a:srgbClr val="004680"/>
                </a:solidFill>
              </a:rPr>
              <a:t>descritti</a:t>
            </a:r>
            <a:r>
              <a:rPr lang="de-DE" dirty="0">
                <a:solidFill>
                  <a:srgbClr val="004680"/>
                </a:solidFill>
              </a:rPr>
              <a:t>. </a:t>
            </a:r>
          </a:p>
          <a:p>
            <a:r>
              <a:rPr lang="de-DE" dirty="0">
                <a:solidFill>
                  <a:srgbClr val="004680"/>
                </a:solidFill>
              </a:rPr>
              <a:t>Potete anche usare altri sistemi di riferimento allo stesso modo</a:t>
            </a:r>
          </a:p>
          <a:p>
            <a:pPr lvl="1"/>
            <a:r>
              <a:rPr lang="de-DE" dirty="0"/>
              <a:t>gestire la diversità</a:t>
            </a:r>
          </a:p>
          <a:p>
            <a:pPr lvl="1"/>
            <a:r>
              <a:rPr lang="de-DE" dirty="0"/>
              <a:t>gestione dei conflitti</a:t>
            </a:r>
          </a:p>
          <a:p>
            <a:pPr lvl="1"/>
            <a:r>
              <a:rPr lang="de-DE" dirty="0"/>
              <a:t>risoluzione dei problemi</a:t>
            </a:r>
          </a:p>
          <a:p>
            <a:pPr lvl="1"/>
            <a:r>
              <a:rPr lang="de-DE" dirty="0"/>
              <a:t>auto riflessione/consapevolezza</a:t>
            </a:r>
          </a:p>
          <a:p>
            <a:pPr lvl="1"/>
            <a:endParaRPr lang="de-DE" dirty="0"/>
          </a:p>
          <a:p>
            <a:pPr lvl="1"/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xmlns="" id="{B2EE5D04-B3A6-46B5-B321-C829D6B593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 lang="en-GB" smtClean="0"/>
              <a:t>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13112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0115" y="685800"/>
            <a:ext cx="7539827" cy="1485900"/>
          </a:xfrm>
        </p:spPr>
        <p:txBody>
          <a:bodyPr/>
          <a:lstStyle/>
          <a:p>
            <a:r>
              <a:rPr lang="en-GB" dirty="0" err="1"/>
              <a:t>Conoscenze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242" y="1914146"/>
            <a:ext cx="9907745" cy="3953254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n-GB" sz="1800" dirty="0" err="1">
                <a:latin typeface="Arial" panose="020B0604020202020204" pitchFamily="34" charset="0"/>
                <a:ea typeface="Arial" panose="020B0604020202020204" pitchFamily="34" charset="0"/>
              </a:rPr>
              <a:t>L’operatore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...</a:t>
            </a:r>
          </a:p>
          <a:p>
            <a:pPr marL="0" indent="0" algn="just">
              <a:buNone/>
            </a:pPr>
            <a:endParaRPr lang="de-DE" sz="1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873093" lvl="1" indent="-342900" algn="just">
              <a:buFont typeface="Arial" panose="020B0604020202020204" pitchFamily="34" charset="0"/>
              <a:buChar char="●"/>
            </a:pPr>
            <a:r>
              <a:rPr lang="en-GB" sz="1800" dirty="0">
                <a:effectLst/>
                <a:latin typeface="Noto Sans Symbols"/>
                <a:ea typeface="Noto Sans Symbols"/>
                <a:cs typeface="Noto Sans Symbols"/>
              </a:rPr>
              <a:t>sa che molti aspetti della propria cultura possono essere nascosti e non immediatamente evidenti;</a:t>
            </a:r>
            <a:endParaRPr lang="de-DE" sz="1800" dirty="0">
              <a:effectLst/>
              <a:latin typeface="Noto Sans Symbols"/>
              <a:ea typeface="Noto Sans Symbols"/>
              <a:cs typeface="Noto Sans Symbols"/>
            </a:endParaRPr>
          </a:p>
          <a:p>
            <a:pPr marL="873093" lvl="1" indent="-342900" algn="just">
              <a:buFont typeface="Arial" panose="020B0604020202020204" pitchFamily="34" charset="0"/>
              <a:buChar char="●"/>
            </a:pPr>
            <a:r>
              <a:rPr lang="en-GB" sz="1800" dirty="0">
                <a:effectLst/>
                <a:latin typeface="Noto Sans Symbols"/>
                <a:ea typeface="Noto Sans Symbols"/>
                <a:cs typeface="Noto Sans Symbols"/>
              </a:rPr>
              <a:t>ha conoscenza di come la cultura modella la propria identità e visione del mondo;</a:t>
            </a:r>
            <a:endParaRPr lang="de-DE" sz="1800" dirty="0">
              <a:effectLst/>
              <a:latin typeface="Noto Sans Symbols"/>
              <a:ea typeface="Noto Sans Symbols"/>
              <a:cs typeface="Noto Sans Symbols"/>
            </a:endParaRPr>
          </a:p>
          <a:p>
            <a:pPr marL="873093" lvl="1" indent="-342900" algn="just">
              <a:buFont typeface="Arial" panose="020B0604020202020204" pitchFamily="34" charset="0"/>
              <a:buChar char="●"/>
            </a:pPr>
            <a:r>
              <a:rPr lang="en-GB" sz="1800" dirty="0">
                <a:effectLst/>
                <a:latin typeface="Noto Sans Symbols"/>
                <a:ea typeface="Noto Sans Symbols"/>
                <a:cs typeface="Noto Sans Symbols"/>
              </a:rPr>
              <a:t>ha conoscenza dei modi per stabilire un rapporto di fiducia e rispetto con persone di diversa estrazione culturale, sociale e religiosa;</a:t>
            </a:r>
            <a:endParaRPr lang="de-DE" sz="1800" dirty="0">
              <a:effectLst/>
              <a:latin typeface="Noto Sans Symbols"/>
              <a:ea typeface="Noto Sans Symbols"/>
              <a:cs typeface="Noto Sans Symbols"/>
            </a:endParaRPr>
          </a:p>
          <a:p>
            <a:pPr marL="873093" lvl="1" indent="-342900" algn="just">
              <a:buFont typeface="Arial" panose="020B0604020202020204" pitchFamily="34" charset="0"/>
              <a:buChar char="●"/>
            </a:pPr>
            <a:r>
              <a:rPr lang="en-GB" sz="1800" dirty="0">
                <a:effectLst/>
                <a:latin typeface="Noto Sans Symbols"/>
                <a:ea typeface="Noto Sans Symbols"/>
                <a:cs typeface="Noto Sans Symbols"/>
              </a:rPr>
              <a:t>ha conoscenza delle tecniche di comunicazione interculturale pertinenti;</a:t>
            </a:r>
            <a:endParaRPr lang="de-DE" sz="1800" dirty="0">
              <a:effectLst/>
              <a:latin typeface="Noto Sans Symbols"/>
              <a:ea typeface="Noto Sans Symbols"/>
              <a:cs typeface="Noto Sans Symbols"/>
            </a:endParaRPr>
          </a:p>
          <a:p>
            <a:pPr marL="873093" lvl="1" indent="-342900" algn="just">
              <a:buFont typeface="Arial" panose="020B0604020202020204" pitchFamily="34" charset="0"/>
              <a:buChar char="●"/>
            </a:pPr>
            <a:r>
              <a:rPr lang="en-GB" sz="1800" dirty="0">
                <a:effectLst/>
                <a:latin typeface="Noto Sans Symbols"/>
                <a:ea typeface="Noto Sans Symbols"/>
                <a:cs typeface="Noto Sans Symbols"/>
              </a:rPr>
              <a:t>ha conoscenza </a:t>
            </a:r>
            <a:r>
              <a:rPr lang="en-GB" sz="1800" dirty="0">
                <a:latin typeface="Noto Sans Symbols"/>
                <a:ea typeface="Noto Sans Symbols"/>
                <a:cs typeface="Noto Sans Symbols"/>
              </a:rPr>
              <a:t>dei </a:t>
            </a:r>
            <a:r>
              <a:rPr lang="en-GB" sz="1800" dirty="0">
                <a:effectLst/>
                <a:latin typeface="Noto Sans Symbols"/>
                <a:ea typeface="Noto Sans Symbols"/>
                <a:cs typeface="Noto Sans Symbols"/>
              </a:rPr>
              <a:t>modelli di comunicazione non verbale di altre culture; </a:t>
            </a:r>
            <a:endParaRPr lang="de-DE" sz="1800" dirty="0">
              <a:effectLst/>
              <a:latin typeface="Noto Sans Symbols"/>
              <a:ea typeface="Noto Sans Symbols"/>
              <a:cs typeface="Noto Sans Symbols"/>
            </a:endParaRPr>
          </a:p>
          <a:p>
            <a:pPr marL="873093" lvl="1" indent="-342900" algn="just">
              <a:buFont typeface="Arial" panose="020B0604020202020204" pitchFamily="34" charset="0"/>
              <a:buChar char="●"/>
            </a:pPr>
            <a:r>
              <a:rPr lang="en-GB" sz="1800" dirty="0">
                <a:effectLst/>
                <a:latin typeface="Noto Sans Symbols"/>
                <a:ea typeface="Noto Sans Symbols"/>
                <a:cs typeface="Noto Sans Symbols"/>
              </a:rPr>
              <a:t>ha conoscenza dei codici culturali relativi al comportamento e alla comunicazione, per esempio le strategie di cortesia nel fare richieste; </a:t>
            </a:r>
            <a:endParaRPr lang="de-DE" sz="1800" dirty="0">
              <a:effectLst/>
              <a:latin typeface="Noto Sans Symbols"/>
              <a:ea typeface="Noto Sans Symbols"/>
              <a:cs typeface="Noto Sans Symbols"/>
            </a:endParaRPr>
          </a:p>
          <a:p>
            <a:pPr marL="873093" lvl="1" indent="-342900" algn="just">
              <a:buFont typeface="Arial" panose="020B0604020202020204" pitchFamily="34" charset="0"/>
              <a:buChar char="●"/>
            </a:pPr>
            <a:r>
              <a:rPr lang="en-GB" sz="1800" dirty="0">
                <a:effectLst/>
                <a:latin typeface="Noto Sans Symbols"/>
                <a:ea typeface="Noto Sans Symbols"/>
                <a:cs typeface="Noto Sans Symbols"/>
              </a:rPr>
              <a:t>sa che le soluzioni per ottenere una comunicazione soddisfacente tra persone di diversa provenienza culturale non sono universali, ma specifiche del contesto;</a:t>
            </a:r>
            <a:endParaRPr lang="de-DE" sz="1800" dirty="0">
              <a:effectLst/>
              <a:latin typeface="Noto Sans Symbols"/>
              <a:ea typeface="Noto Sans Symbols"/>
              <a:cs typeface="Noto Sans Symbols"/>
            </a:endParaRPr>
          </a:p>
          <a:p>
            <a:pPr marL="873093" lvl="1" indent="-342900" algn="just">
              <a:buFont typeface="Arial" panose="020B0604020202020204" pitchFamily="34" charset="0"/>
              <a:buChar char="●"/>
            </a:pPr>
            <a:r>
              <a:rPr lang="en-GB" sz="1800" dirty="0">
                <a:effectLst/>
                <a:latin typeface="Noto Sans Symbols"/>
                <a:ea typeface="Noto Sans Symbols"/>
                <a:cs typeface="Noto Sans Symbols"/>
              </a:rPr>
              <a:t>sa come affrontare situazioni di incomprensioni interculturali.</a:t>
            </a:r>
            <a:endParaRPr lang="de-DE" sz="1800" dirty="0">
              <a:effectLst/>
              <a:latin typeface="Noto Sans Symbols"/>
              <a:ea typeface="Noto Sans Symbols"/>
              <a:cs typeface="Noto Sans Symbols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 lang="en-GB" smtClean="0"/>
              <a:t>22</a:t>
            </a:fld>
            <a:endParaRPr lang="en-GB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xmlns="" id="{89D58FD3-CC2C-4DCE-A236-51F61DFA22A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3943" y="486684"/>
            <a:ext cx="1984252" cy="1228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058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4="http://schemas.microsoft.com/office/drawing/2010/main" xmlns:a16="http://schemas.microsoft.com/office/drawing/2014/main"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D1FAA2E2-4DCA-44C6-94C6-2C1DF19A23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62165" y="685800"/>
            <a:ext cx="7107778" cy="1485900"/>
          </a:xfrm>
        </p:spPr>
        <p:txBody>
          <a:bodyPr/>
          <a:lstStyle/>
          <a:p>
            <a:r>
              <a:rPr lang="en-GB" dirty="0"/>
              <a:t>Competenze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F20757B4-3B96-4356-8F30-D1A2F75836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err="1"/>
              <a:t>L’operatore</a:t>
            </a:r>
            <a:r>
              <a:rPr lang="en-GB" dirty="0"/>
              <a:t>...</a:t>
            </a:r>
          </a:p>
          <a:p>
            <a:pPr marL="873093" lvl="1" indent="-342900" algn="just">
              <a:buFont typeface="Arial" panose="020B0604020202020204" pitchFamily="34" charset="0"/>
              <a:buChar char="●"/>
            </a:pPr>
            <a:r>
              <a:rPr lang="en-GB" sz="1800" dirty="0">
                <a:effectLst/>
                <a:latin typeface="Noto Sans Symbols"/>
                <a:ea typeface="Noto Sans Symbols"/>
                <a:cs typeface="Noto Sans Symbols"/>
              </a:rPr>
              <a:t>è di mentalità aperta e capace di ascoltare attivamente;</a:t>
            </a:r>
            <a:endParaRPr lang="de-DE" sz="1800" dirty="0">
              <a:effectLst/>
              <a:latin typeface="Noto Sans Symbols"/>
              <a:ea typeface="Noto Sans Symbols"/>
              <a:cs typeface="Noto Sans Symbols"/>
            </a:endParaRPr>
          </a:p>
          <a:p>
            <a:pPr marL="873093" lvl="1" indent="-342900" algn="just">
              <a:buFont typeface="Arial" panose="020B0604020202020204" pitchFamily="34" charset="0"/>
              <a:buChar char="●"/>
            </a:pPr>
            <a:r>
              <a:rPr lang="en-GB" sz="1800" dirty="0">
                <a:effectLst/>
                <a:latin typeface="Noto Sans Symbols"/>
                <a:ea typeface="Noto Sans Symbols"/>
                <a:cs typeface="Noto Sans Symbols"/>
              </a:rPr>
              <a:t>è in grado di scambiare conoscenze ed esperienze con persone con un diverso background culturale;</a:t>
            </a:r>
            <a:endParaRPr lang="de-DE" sz="1800" dirty="0">
              <a:effectLst/>
              <a:latin typeface="Noto Sans Symbols"/>
              <a:ea typeface="Noto Sans Symbols"/>
              <a:cs typeface="Noto Sans Symbols"/>
            </a:endParaRPr>
          </a:p>
          <a:p>
            <a:pPr marL="873093" lvl="1" indent="-342900" algn="just">
              <a:buFont typeface="Arial" panose="020B0604020202020204" pitchFamily="34" charset="0"/>
              <a:buChar char="●"/>
            </a:pPr>
            <a:r>
              <a:rPr lang="en-GB" sz="1800" dirty="0">
                <a:effectLst/>
                <a:latin typeface="Noto Sans Symbols"/>
                <a:ea typeface="Noto Sans Symbols"/>
                <a:cs typeface="Noto Sans Symbols"/>
              </a:rPr>
              <a:t>è in grado di rispondere agli altri in modo non giudicante;</a:t>
            </a:r>
            <a:endParaRPr lang="de-DE" sz="1800" dirty="0">
              <a:effectLst/>
              <a:latin typeface="Noto Sans Symbols"/>
              <a:ea typeface="Noto Sans Symbols"/>
              <a:cs typeface="Noto Sans Symbols"/>
            </a:endParaRPr>
          </a:p>
          <a:p>
            <a:pPr marL="873093" lvl="1" indent="-342900" algn="just">
              <a:buFont typeface="Arial" panose="020B0604020202020204" pitchFamily="34" charset="0"/>
              <a:buChar char="●"/>
            </a:pPr>
            <a:r>
              <a:rPr lang="en-GB" sz="1800" dirty="0">
                <a:effectLst/>
                <a:latin typeface="Noto Sans Symbols"/>
                <a:ea typeface="Noto Sans Symbols"/>
                <a:cs typeface="Noto Sans Symbols"/>
              </a:rPr>
              <a:t>è in grado di dare e ricevere feedback a e da altre persone di diversa provenienza culturale;</a:t>
            </a:r>
            <a:endParaRPr lang="de-DE" sz="1800" dirty="0">
              <a:effectLst/>
              <a:latin typeface="Noto Sans Symbols"/>
              <a:ea typeface="Noto Sans Symbols"/>
              <a:cs typeface="Noto Sans Symbols"/>
            </a:endParaRPr>
          </a:p>
          <a:p>
            <a:pPr marL="873093" lvl="1" indent="-342900" algn="just">
              <a:buFont typeface="Arial" panose="020B0604020202020204" pitchFamily="34" charset="0"/>
              <a:buChar char="●"/>
            </a:pPr>
            <a:r>
              <a:rPr lang="en-GB" sz="1800" dirty="0">
                <a:effectLst/>
                <a:latin typeface="Noto Sans Symbols"/>
                <a:ea typeface="Noto Sans Symbols"/>
                <a:cs typeface="Noto Sans Symbols"/>
              </a:rPr>
              <a:t>è flessibile nelle sue strategie di comunicazione e capace di adattarle a seconda del contesto;</a:t>
            </a:r>
            <a:endParaRPr lang="de-DE" sz="1800" dirty="0">
              <a:effectLst/>
              <a:latin typeface="Noto Sans Symbols"/>
              <a:ea typeface="Noto Sans Symbols"/>
              <a:cs typeface="Noto Sans Symbols"/>
            </a:endParaRPr>
          </a:p>
          <a:p>
            <a:pPr marL="873093" lvl="1" indent="-342900" algn="just">
              <a:buFont typeface="Arial" panose="020B0604020202020204" pitchFamily="34" charset="0"/>
              <a:buChar char="●"/>
            </a:pPr>
            <a:r>
              <a:rPr lang="en-GB" sz="1800" dirty="0">
                <a:effectLst/>
                <a:latin typeface="Noto Sans Symbols"/>
                <a:ea typeface="Noto Sans Symbols"/>
                <a:cs typeface="Noto Sans Symbols"/>
              </a:rPr>
              <a:t>è in grado di riflettere sul proprio comportamento e di interpretarlo da diverse angolazioni;</a:t>
            </a:r>
            <a:endParaRPr lang="de-DE" sz="1800" dirty="0">
              <a:effectLst/>
              <a:latin typeface="Noto Sans Symbols"/>
              <a:ea typeface="Noto Sans Symbols"/>
              <a:cs typeface="Noto Sans Symbols"/>
            </a:endParaRPr>
          </a:p>
          <a:p>
            <a:pPr marL="873093" lvl="1" indent="-342900" algn="just">
              <a:buFont typeface="Arial" panose="020B0604020202020204" pitchFamily="34" charset="0"/>
              <a:buChar char="●"/>
            </a:pPr>
            <a:r>
              <a:rPr lang="en-GB" sz="1800" dirty="0">
                <a:effectLst/>
                <a:latin typeface="Noto Sans Symbols"/>
                <a:ea typeface="Noto Sans Symbols"/>
                <a:cs typeface="Noto Sans Symbols"/>
              </a:rPr>
              <a:t>è in grado di identificare i problemi e trovare soluzioni in un gruppo culturalmente diverso;</a:t>
            </a:r>
          </a:p>
          <a:p>
            <a:pPr marL="873093" lvl="1" indent="-342900" algn="just">
              <a:buFont typeface="Arial" panose="020B0604020202020204" pitchFamily="34" charset="0"/>
              <a:buChar char="●"/>
            </a:pPr>
            <a:r>
              <a:rPr lang="en-GB" sz="1800" dirty="0">
                <a:effectLst/>
                <a:latin typeface="Noto Sans Symbols"/>
                <a:ea typeface="Noto Sans Symbols"/>
                <a:cs typeface="Noto Sans Symbols"/>
              </a:rPr>
              <a:t>può cercare pazientemente le radici delle incomprensioni interculturali.</a:t>
            </a:r>
            <a:endParaRPr lang="de-DE" sz="1800" dirty="0">
              <a:effectLst/>
              <a:latin typeface="Noto Sans Symbols"/>
              <a:ea typeface="Noto Sans Symbols"/>
              <a:cs typeface="Noto Sans Symbols"/>
            </a:endParaRPr>
          </a:p>
          <a:p>
            <a:pPr marL="0" lvl="0" indent="0" algn="just">
              <a:buNone/>
            </a:pPr>
            <a:endParaRPr lang="de-DE" sz="1800" dirty="0">
              <a:effectLst/>
              <a:latin typeface="Noto Sans Symbols"/>
              <a:ea typeface="Noto Sans Symbols"/>
              <a:cs typeface="Noto Sans Symbols"/>
            </a:endParaRPr>
          </a:p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xmlns="" id="{5D8C510D-82ED-41D4-B10B-7C3786303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 lang="en-GB" smtClean="0"/>
              <a:t>23</a:t>
            </a:fld>
            <a:endParaRPr lang="en-GB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xmlns="" id="{2D854BC1-5003-481E-ABBD-B61E2B3D1CB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3943" y="486684"/>
            <a:ext cx="1984252" cy="1228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489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4="http://schemas.microsoft.com/office/drawing/2010/main" xmlns:a16="http://schemas.microsoft.com/office/drawing/2014/main"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F7E208AB-2843-4952-8F00-B63BAB575D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9425" y="517837"/>
            <a:ext cx="8043883" cy="1485900"/>
          </a:xfrm>
        </p:spPr>
        <p:txBody>
          <a:bodyPr>
            <a:normAutofit/>
          </a:bodyPr>
          <a:lstStyle/>
          <a:p>
            <a:r>
              <a:rPr lang="de-DE" dirty="0" err="1"/>
              <a:t>Atteggiamenti</a:t>
            </a:r>
            <a:r>
              <a:rPr lang="de-DE" dirty="0"/>
              <a:t>/</a:t>
            </a:r>
            <a:r>
              <a:rPr lang="de-DE" dirty="0" err="1"/>
              <a:t>Attitudini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32D85005-E9D0-4E13-9D0A-877E240842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de-DE" dirty="0" err="1"/>
              <a:t>L‘operatore</a:t>
            </a:r>
            <a:r>
              <a:rPr lang="de-DE" dirty="0"/>
              <a:t>...</a:t>
            </a:r>
          </a:p>
          <a:p>
            <a:pPr marL="873093" lvl="1" indent="-342900" algn="just">
              <a:buFont typeface="Arial" panose="020B0604020202020204" pitchFamily="34" charset="0"/>
              <a:buChar char="●"/>
            </a:pPr>
            <a:r>
              <a:rPr lang="en-GB" sz="1800" dirty="0">
                <a:effectLst/>
                <a:latin typeface="Noto Sans Symbols"/>
                <a:ea typeface="Noto Sans Symbols"/>
                <a:cs typeface="Noto Sans Symbols"/>
              </a:rPr>
              <a:t>valorizza la diversità culturale e pensa senza pregiudizi alle differenze culturali;</a:t>
            </a:r>
            <a:endParaRPr lang="de-DE" sz="1800" dirty="0">
              <a:effectLst/>
              <a:latin typeface="Noto Sans Symbols"/>
              <a:ea typeface="Noto Sans Symbols"/>
              <a:cs typeface="Noto Sans Symbols"/>
            </a:endParaRPr>
          </a:p>
          <a:p>
            <a:pPr marL="873093" lvl="1" indent="-342900" algn="just">
              <a:buFont typeface="Arial" panose="020B0604020202020204" pitchFamily="34" charset="0"/>
              <a:buChar char="●"/>
            </a:pPr>
            <a:r>
              <a:rPr lang="en-GB" sz="1800" dirty="0">
                <a:effectLst/>
                <a:latin typeface="Noto Sans Symbols"/>
                <a:ea typeface="Noto Sans Symbols"/>
                <a:cs typeface="Noto Sans Symbols"/>
              </a:rPr>
              <a:t>ha un atteggiamento positivo verso la collaborazione con persone di culture diverse;</a:t>
            </a:r>
            <a:endParaRPr lang="de-DE" sz="1800" dirty="0">
              <a:effectLst/>
              <a:latin typeface="Noto Sans Symbols"/>
              <a:ea typeface="Noto Sans Symbols"/>
              <a:cs typeface="Noto Sans Symbols"/>
            </a:endParaRPr>
          </a:p>
          <a:p>
            <a:pPr marL="873093" lvl="1" indent="-342900" algn="just">
              <a:buFont typeface="Arial" panose="020B0604020202020204" pitchFamily="34" charset="0"/>
              <a:buChar char="●"/>
            </a:pPr>
            <a:r>
              <a:rPr lang="en-GB" sz="1800" dirty="0">
                <a:effectLst/>
                <a:latin typeface="Noto Sans Symbols"/>
                <a:ea typeface="Noto Sans Symbols"/>
                <a:cs typeface="Noto Sans Symbols"/>
              </a:rPr>
              <a:t>è empatico e curioso di imparare di più sugli altri;</a:t>
            </a:r>
            <a:endParaRPr lang="de-DE" sz="1800" dirty="0">
              <a:effectLst/>
              <a:latin typeface="Noto Sans Symbols"/>
              <a:ea typeface="Noto Sans Symbols"/>
              <a:cs typeface="Noto Sans Symbols"/>
            </a:endParaRPr>
          </a:p>
          <a:p>
            <a:pPr marL="873093" lvl="1" indent="-342900" algn="just">
              <a:buFont typeface="Arial" panose="020B0604020202020204" pitchFamily="34" charset="0"/>
              <a:buChar char="●"/>
            </a:pPr>
            <a:r>
              <a:rPr lang="en-GB" sz="1800" dirty="0">
                <a:effectLst/>
                <a:latin typeface="Noto Sans Symbols"/>
                <a:ea typeface="Noto Sans Symbols"/>
                <a:cs typeface="Noto Sans Symbols"/>
              </a:rPr>
              <a:t>vede la differenza come un'opportunità di apprendimento;</a:t>
            </a:r>
            <a:endParaRPr lang="de-DE" sz="1800" dirty="0">
              <a:effectLst/>
              <a:latin typeface="Noto Sans Symbols"/>
              <a:ea typeface="Noto Sans Symbols"/>
              <a:cs typeface="Noto Sans Symbols"/>
            </a:endParaRPr>
          </a:p>
          <a:p>
            <a:pPr marL="873093" lvl="1" indent="-342900" algn="just">
              <a:buFont typeface="Arial" panose="020B0604020202020204" pitchFamily="34" charset="0"/>
              <a:buChar char="●"/>
            </a:pPr>
            <a:r>
              <a:rPr lang="en-GB" sz="1800" dirty="0">
                <a:effectLst/>
                <a:latin typeface="Noto Sans Symbols"/>
                <a:ea typeface="Noto Sans Symbols"/>
                <a:cs typeface="Noto Sans Symbols"/>
              </a:rPr>
              <a:t>ha tolleranza per l'ambiguità;</a:t>
            </a:r>
            <a:endParaRPr lang="de-DE" sz="1800" dirty="0">
              <a:effectLst/>
              <a:latin typeface="Noto Sans Symbols"/>
              <a:ea typeface="Noto Sans Symbols"/>
              <a:cs typeface="Noto Sans Symbols"/>
            </a:endParaRPr>
          </a:p>
          <a:p>
            <a:pPr marL="873093" lvl="1" indent="-342900" algn="just">
              <a:buFont typeface="Arial" panose="020B0604020202020204" pitchFamily="34" charset="0"/>
              <a:buChar char="●"/>
            </a:pPr>
            <a:r>
              <a:rPr lang="en-GB" sz="1800" dirty="0">
                <a:effectLst/>
                <a:latin typeface="Noto Sans Symbols"/>
                <a:ea typeface="Noto Sans Symbols"/>
                <a:cs typeface="Noto Sans Symbols"/>
              </a:rPr>
              <a:t>è sensibile ai modelli di comunicazione non verbale di altre culture;</a:t>
            </a:r>
            <a:endParaRPr lang="de-DE" sz="1800" dirty="0">
              <a:effectLst/>
              <a:latin typeface="Noto Sans Symbols"/>
              <a:ea typeface="Noto Sans Symbols"/>
              <a:cs typeface="Noto Sans Symbols"/>
            </a:endParaRPr>
          </a:p>
          <a:p>
            <a:pPr marL="873093" lvl="1" indent="-342900" algn="just">
              <a:buFont typeface="Arial" panose="020B0604020202020204" pitchFamily="34" charset="0"/>
              <a:buChar char="●"/>
            </a:pPr>
            <a:r>
              <a:rPr lang="en-GB" sz="1800" dirty="0">
                <a:effectLst/>
                <a:latin typeface="Noto Sans Symbols"/>
                <a:ea typeface="Noto Sans Symbols"/>
                <a:cs typeface="Noto Sans Symbols"/>
              </a:rPr>
              <a:t>rispetta gli altri e le loro differenze culturali, sociali e religiose;</a:t>
            </a:r>
            <a:endParaRPr lang="de-DE" sz="1800" dirty="0">
              <a:effectLst/>
              <a:latin typeface="Noto Sans Symbols"/>
              <a:ea typeface="Noto Sans Symbols"/>
              <a:cs typeface="Noto Sans Symbols"/>
            </a:endParaRPr>
          </a:p>
          <a:p>
            <a:pPr marL="873093" lvl="1" indent="-342900" algn="just">
              <a:buFont typeface="Arial" panose="020B0604020202020204" pitchFamily="34" charset="0"/>
              <a:buChar char="●"/>
            </a:pPr>
            <a:r>
              <a:rPr lang="en-GB" sz="1800" dirty="0">
                <a:effectLst/>
                <a:latin typeface="Noto Sans Symbols"/>
                <a:ea typeface="Noto Sans Symbols"/>
                <a:cs typeface="Noto Sans Symbols"/>
              </a:rPr>
              <a:t>è motivato a capire le persone di diversa provenienza culturale e vuole essere capito; </a:t>
            </a:r>
            <a:endParaRPr lang="de-DE" sz="1800" dirty="0">
              <a:effectLst/>
              <a:latin typeface="Noto Sans Symbols"/>
              <a:ea typeface="Noto Sans Symbols"/>
              <a:cs typeface="Noto Sans Symbols"/>
            </a:endParaRPr>
          </a:p>
          <a:p>
            <a:pPr marL="873093" lvl="1" indent="-342900" algn="just">
              <a:buFont typeface="Arial" panose="020B0604020202020204" pitchFamily="34" charset="0"/>
              <a:buChar char="●"/>
            </a:pPr>
            <a:r>
              <a:rPr lang="en-GB" sz="1800" dirty="0">
                <a:effectLst/>
                <a:latin typeface="Noto Sans Symbols"/>
                <a:ea typeface="Noto Sans Symbols"/>
                <a:cs typeface="Noto Sans Symbols"/>
              </a:rPr>
              <a:t>vuole evitare i conflitti e le incomprensioni che possono nascere dalle differenze culturali.</a:t>
            </a:r>
            <a:endParaRPr lang="de-DE" sz="1800" dirty="0">
              <a:effectLst/>
              <a:latin typeface="Noto Sans Symbols"/>
              <a:ea typeface="Noto Sans Symbols"/>
              <a:cs typeface="Noto Sans Symbols"/>
            </a:endParaRP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xmlns="" id="{1823222D-FBB9-44EA-914B-6F7561D9B6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 lang="en-GB" smtClean="0"/>
              <a:t>24</a:t>
            </a:fld>
            <a:endParaRPr lang="en-GB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xmlns="" id="{4503A737-04E1-4A32-8A81-4F137B569BE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807" y="376427"/>
            <a:ext cx="1984252" cy="1228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152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4="http://schemas.microsoft.com/office/drawing/2010/main" xmlns:a16="http://schemas.microsoft.com/office/drawing/2014/main"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xmlns="" id="{5B500FD9-D741-47DF-BC28-BECBA8C91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70269" y="6453386"/>
            <a:ext cx="1595876" cy="404614"/>
          </a:xfrm>
        </p:spPr>
        <p:txBody>
          <a:bodyPr vert="horz" lIns="91440" tIns="45720" rIns="91440" bIns="45720" rtlCol="0">
            <a:normAutofit/>
          </a:bodyPr>
          <a:lstStyle/>
          <a:p>
            <a:pPr defTabSz="457200">
              <a:spcAft>
                <a:spcPts val="600"/>
              </a:spcAft>
            </a:pPr>
            <a:fld id="{C014DD1E-5D91-48A3-AD6D-45FBA980D106}" type="slidenum">
              <a:rPr lang="en-US"/>
              <a:t>25</a:t>
            </a:fld>
            <a:endParaRPr lang="en-US" dirty="0"/>
          </a:p>
        </p:txBody>
      </p:sp>
      <p:graphicFrame>
        <p:nvGraphicFramePr>
          <p:cNvPr id="6" name="Inhaltsplatzhalter 5">
            <a:extLst>
              <a:ext uri="{FF2B5EF4-FFF2-40B4-BE49-F238E27FC236}">
                <a16:creationId xmlns:a16="http://schemas.microsoft.com/office/drawing/2014/main" xmlns="" id="{E48D1A88-DC1F-4EFE-84DE-1CADFDB3CCA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98587765"/>
              </p:ext>
            </p:extLst>
          </p:nvPr>
        </p:nvGraphicFramePr>
        <p:xfrm>
          <a:off x="1390421" y="1152178"/>
          <a:ext cx="9667530" cy="4593547"/>
        </p:xfrm>
        <a:graphic>
          <a:graphicData uri="http://schemas.openxmlformats.org/drawingml/2006/table">
            <a:tbl>
              <a:tblPr firstRow="1" bandRow="1"/>
              <a:tblGrid>
                <a:gridCol w="217277">
                  <a:extLst>
                    <a:ext uri="{9D8B030D-6E8A-4147-A177-3AD203B41FA5}">
                      <a16:colId xmlns:a16="http://schemas.microsoft.com/office/drawing/2014/main" xmlns="" val="1506362224"/>
                    </a:ext>
                  </a:extLst>
                </a:gridCol>
                <a:gridCol w="799259">
                  <a:extLst>
                    <a:ext uri="{9D8B030D-6E8A-4147-A177-3AD203B41FA5}">
                      <a16:colId xmlns:a16="http://schemas.microsoft.com/office/drawing/2014/main" xmlns="" val="2819303851"/>
                    </a:ext>
                  </a:extLst>
                </a:gridCol>
                <a:gridCol w="2255380">
                  <a:extLst>
                    <a:ext uri="{9D8B030D-6E8A-4147-A177-3AD203B41FA5}">
                      <a16:colId xmlns:a16="http://schemas.microsoft.com/office/drawing/2014/main" xmlns="" val="1121779447"/>
                    </a:ext>
                  </a:extLst>
                </a:gridCol>
                <a:gridCol w="943591">
                  <a:extLst>
                    <a:ext uri="{9D8B030D-6E8A-4147-A177-3AD203B41FA5}">
                      <a16:colId xmlns:a16="http://schemas.microsoft.com/office/drawing/2014/main" xmlns="" val="1854042058"/>
                    </a:ext>
                  </a:extLst>
                </a:gridCol>
                <a:gridCol w="2466058">
                  <a:extLst>
                    <a:ext uri="{9D8B030D-6E8A-4147-A177-3AD203B41FA5}">
                      <a16:colId xmlns:a16="http://schemas.microsoft.com/office/drawing/2014/main" xmlns="" val="3369758144"/>
                    </a:ext>
                  </a:extLst>
                </a:gridCol>
                <a:gridCol w="727093">
                  <a:extLst>
                    <a:ext uri="{9D8B030D-6E8A-4147-A177-3AD203B41FA5}">
                      <a16:colId xmlns:a16="http://schemas.microsoft.com/office/drawing/2014/main" xmlns="" val="1247078416"/>
                    </a:ext>
                  </a:extLst>
                </a:gridCol>
                <a:gridCol w="2258872">
                  <a:extLst>
                    <a:ext uri="{9D8B030D-6E8A-4147-A177-3AD203B41FA5}">
                      <a16:colId xmlns:a16="http://schemas.microsoft.com/office/drawing/2014/main" xmlns="" val="719244792"/>
                    </a:ext>
                  </a:extLst>
                </a:gridCol>
              </a:tblGrid>
              <a:tr h="263985"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 b="0" i="0" u="none" strike="noStrike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 </a:t>
                      </a:r>
                      <a:endParaRPr lang="en-GB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765" marR="44765" marT="6217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CONOSCENZE</a:t>
                      </a:r>
                      <a:endParaRPr lang="en-GB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686" marR="59686" marT="29843" marB="29843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COMPETENZE</a:t>
                      </a:r>
                      <a:endParaRPr lang="en-GB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686" marR="59686" marT="29843" marB="29843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ATTITUDINI</a:t>
                      </a:r>
                      <a:endParaRPr lang="en-GB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686" marR="59686" marT="29843" marB="29843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38687193"/>
                  </a:ext>
                </a:extLst>
              </a:tr>
              <a:tr h="192428"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L</a:t>
                      </a:r>
                      <a:endParaRPr lang="en-GB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765" marR="44765" marT="6217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Nome del livello</a:t>
                      </a:r>
                      <a:endParaRPr lang="en-GB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765" marR="44765" marT="6217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Descrizione del livello</a:t>
                      </a:r>
                      <a:endParaRPr lang="en-GB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765" marR="44765" marT="6217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Nome del </a:t>
                      </a:r>
                      <a:r>
                        <a:rPr lang="en-GB" sz="7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livello</a:t>
                      </a:r>
                      <a:endParaRPr lang="en-GB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765" marR="44765" marT="6217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Descrizione del livello</a:t>
                      </a:r>
                      <a:endParaRPr lang="en-GB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765" marR="44765" marT="6217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Nome del </a:t>
                      </a:r>
                      <a:r>
                        <a:rPr lang="en-GB" sz="7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livello</a:t>
                      </a:r>
                      <a:endParaRPr lang="en-GB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765" marR="44765" marT="6217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Descrizione del livello</a:t>
                      </a:r>
                      <a:endParaRPr lang="en-GB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765" marR="44765" marT="6217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5890809"/>
                  </a:ext>
                </a:extLst>
              </a:tr>
              <a:tr h="934797"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5</a:t>
                      </a:r>
                      <a:endParaRPr lang="en-GB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765" marR="44765" marT="6217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Sapere</a:t>
                      </a:r>
                      <a:r>
                        <a:rPr lang="en-GB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 dove</a:t>
                      </a:r>
                      <a:endParaRPr lang="en-GB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(conoscenza da trasferire)</a:t>
                      </a:r>
                      <a:endParaRPr lang="en-GB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765" marR="44765" marT="6217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Possedere una conoscenza approfondita dei propri quadri di riferimento culturali e dei vari modelli possibili di differenze culturali. Sapere come rendere visibili le differenze culturali e come insegnare agli altri strategie per una comunicazione efficace.</a:t>
                      </a:r>
                      <a:endParaRPr lang="en-GB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765" marR="44765" marT="6217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Sviluppare,</a:t>
                      </a:r>
                      <a:endParaRPr lang="en-GB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costruire, trasferire</a:t>
                      </a:r>
                      <a:endParaRPr lang="en-GB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765" marR="44765" marT="6217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Essere in grado di mettersi nei panni degli altri e applicare una varietà di approcci interculturali. Adattare il proprio stile comunicativo per accogliere persone di altre culture. Essere in grado di evidenziare le differenze nella comunicazione verbale e non verbale e sostenere gli altri a comunicare efficacemente. </a:t>
                      </a:r>
                      <a:endParaRPr lang="en-GB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765" marR="44765" marT="6217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Incorporazione</a:t>
                      </a:r>
                      <a:endParaRPr lang="en-GB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 b="0" i="0" u="none" strike="noStrike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 </a:t>
                      </a:r>
                      <a:endParaRPr lang="en-GB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765" marR="44765" marT="6217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Ricerca attiva di interazioni interculturali. Desideroso di andare oltre la propria zona di comfort. Considerare costantemente gli aspetti culturali della comunicazione. Essere motivati ad aiutare gli altri a scoprire gli stessi aspetti e a migliorare la loro competenza interculturale.</a:t>
                      </a:r>
                      <a:endParaRPr lang="en-GB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 b="0" i="0" u="none" strike="noStrike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 </a:t>
                      </a:r>
                      <a:endParaRPr lang="en-GB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765" marR="44765" marT="6217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80641214"/>
                  </a:ext>
                </a:extLst>
              </a:tr>
              <a:tr h="1231745"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4</a:t>
                      </a:r>
                      <a:endParaRPr lang="en-GB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765" marR="44765" marT="6217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Sapere quando</a:t>
                      </a:r>
                      <a:br>
                        <a:rPr lang="en-GB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</a:br>
                      <a:r>
                        <a:rPr lang="en-GB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(comprensione implicita)</a:t>
                      </a:r>
                      <a:endParaRPr lang="en-GB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765" marR="44765" marT="6217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Sapere quando adattare una specifica strategia di comunicazione basata su una comprensione approfondita della diversa cultura. Comprendere i possibili modi in cui possono sorgere le incomprensioni interculturali e quali sono le strategie più adatte per affrontarle. </a:t>
                      </a:r>
                      <a:endParaRPr lang="en-GB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765" marR="44765" marT="6217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Alla scoperta di</a:t>
                      </a:r>
                      <a:endParaRPr lang="en-GB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agendo in modo indipendente</a:t>
                      </a:r>
                      <a:endParaRPr lang="en-GB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765" marR="44765" marT="6217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Raccogliere attivamente informazioni sulle caratteristiche comunicative di altre culture e arricchire la propria competenza comunicativa trasferendo elementi diversi al proprio contesto. </a:t>
                      </a:r>
                      <a:endParaRPr lang="en-GB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Fare uso del pensiero critico come analizzare, interpretare, cercare relazioni e causalità, per interpretare il mondo dal punto di vista di altre culture. </a:t>
                      </a:r>
                      <a:endParaRPr lang="en-GB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765" marR="44765" marT="6217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Autoregolazione, determinazione</a:t>
                      </a:r>
                      <a:endParaRPr lang="en-GB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765" marR="44765" marT="6217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Rispettare e valorizzare le espressioni delle differenze culturali. Essere determinati a superare gli ostacoli basati sulla comunicazione tra persone di diversa provenienza culturale. Vedere la differenza come un'opportunità di apprendimento. Essere consapevoli dei propri limiti e sviluppare una tolleranza per l'ambiguità.</a:t>
                      </a:r>
                      <a:endParaRPr lang="en-GB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765" marR="44765" marT="6217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23799832"/>
                  </a:ext>
                </a:extLst>
              </a:tr>
              <a:tr h="786324"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3</a:t>
                      </a:r>
                      <a:endParaRPr lang="en-GB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765" marR="44765" marT="6217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Sapere come</a:t>
                      </a:r>
                      <a:endParaRPr lang="en-GB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 b="0" i="0" u="none" strike="noStrike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 </a:t>
                      </a:r>
                      <a:endParaRPr lang="en-GB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765" marR="44765" marT="6217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Sapere come anticipare le differenze basate su diversi background culturali e come adattare la propria comunicazione di conseguenza.</a:t>
                      </a:r>
                      <a:endParaRPr lang="en-GB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765" marR="44765" marT="6217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Decidere/ selezionare</a:t>
                      </a:r>
                      <a:endParaRPr lang="en-GB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765" marR="44765" marT="6217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Essere in grado di applicare autonomamente strategie concrete nella comunicazione interculturale come l'ascolto attivo, l'osservazione, la percezione dei segni non verbali.</a:t>
                      </a:r>
                      <a:endParaRPr lang="en-GB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765" marR="44765" marT="6217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Motivazione/</a:t>
                      </a:r>
                      <a:endParaRPr lang="en-GB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apprezzamento</a:t>
                      </a:r>
                      <a:endParaRPr lang="en-GB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765" marR="44765" marT="6217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Valorizzare la competenza interculturale ed essere motivati a sviluppare la propria comunicazione interculturale acquisendo la conoscenza dei diversi stili di comunicazione.</a:t>
                      </a:r>
                      <a:endParaRPr lang="en-GB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 b="0" i="0" u="none" strike="noStrike" dirty="0"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 </a:t>
                      </a:r>
                      <a:endParaRPr lang="en-GB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765" marR="44765" marT="6217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48792437"/>
                  </a:ext>
                </a:extLst>
              </a:tr>
              <a:tr h="667743"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2</a:t>
                      </a:r>
                      <a:endParaRPr lang="en-GB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765" marR="44765" marT="6217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Sapere perché</a:t>
                      </a:r>
                      <a:endParaRPr lang="en-GB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(comprensione lontana)</a:t>
                      </a:r>
                      <a:endParaRPr lang="en-GB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765" marR="44765" marT="6217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Capire che la propria cultura è centrale per ciò che le persone vedono, come lo interpretano e come si esprimono. Sapere che culture diverse hanno un impatto diverso sulle persone.</a:t>
                      </a:r>
                      <a:endParaRPr lang="en-GB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765" marR="44765" marT="6217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Usando, </a:t>
                      </a:r>
                      <a:endParaRPr lang="en-GB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imitando</a:t>
                      </a:r>
                      <a:endParaRPr lang="en-GB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765" marR="44765" marT="6217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Comunicare tenendo conto del background culturale delle altre persone. Copiare le strategie osservate per la comunicazione interculturale o adottarne di nuove sotto istruzione. </a:t>
                      </a:r>
                      <a:endParaRPr lang="en-GB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765" marR="44765" marT="6217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Presa di prospettiva</a:t>
                      </a:r>
                      <a:endParaRPr lang="en-GB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765" marR="44765" marT="6217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Accettare l'esistenza di diversi modi di comunicazione. Essere curiosi verso la diversità culturale. Voler sapere di più sui diversi stili di comunicazione. </a:t>
                      </a:r>
                      <a:endParaRPr lang="en-GB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765" marR="44765" marT="6217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29758977"/>
                  </a:ext>
                </a:extLst>
              </a:tr>
              <a:tr h="489376"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1</a:t>
                      </a:r>
                      <a:endParaRPr lang="en-GB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765" marR="44765" marT="6217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Sapere cosa</a:t>
                      </a:r>
                      <a:endParaRPr lang="en-GB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765" marR="44765" marT="6217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Sapere che culture diverse hanno modi diversi di comunicare.</a:t>
                      </a:r>
                      <a:endParaRPr lang="en-GB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765" marR="44765" marT="6217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Percepire</a:t>
                      </a:r>
                      <a:endParaRPr lang="en-GB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765" marR="44765" marT="6217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Riconoscere l'esistenza di diversi stili di comunicazione basati sul background culturale.</a:t>
                      </a:r>
                      <a:endParaRPr lang="en-GB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765" marR="44765" marT="6217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Auto-orientato</a:t>
                      </a:r>
                      <a:endParaRPr lang="en-GB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765" marR="44765" marT="6217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 panose="020B0604020202020204" pitchFamily="34" charset="0"/>
                        </a:rPr>
                        <a:t>Considerare i benefici della comunicazione </a:t>
                      </a:r>
                      <a:r>
                        <a:rPr lang="en-GB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 panose="020B0604020202020204" pitchFamily="34" charset="0"/>
                        </a:rPr>
                        <a:t>sensibile alla </a:t>
                      </a:r>
                      <a:r>
                        <a:rPr lang="en-GB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 panose="020B0604020202020204" pitchFamily="34" charset="0"/>
                        </a:rPr>
                        <a:t>cultura senza sentire il bisogno di diventare attivi in questo senso.</a:t>
                      </a:r>
                      <a:endParaRPr lang="en-GB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44765" marR="44765" marT="6217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46114856"/>
                  </a:ext>
                </a:extLst>
              </a:tr>
            </a:tbl>
          </a:graphicData>
        </a:graphic>
      </p:graphicFrame>
      <p:sp>
        <p:nvSpPr>
          <p:cNvPr id="2" name="Textfeld 1">
            <a:extLst>
              <a:ext uri="{FF2B5EF4-FFF2-40B4-BE49-F238E27FC236}">
                <a16:creationId xmlns:a16="http://schemas.microsoft.com/office/drawing/2014/main" xmlns="" id="{47C69929-888E-4E69-8650-5583EAB0A1DF}"/>
              </a:ext>
            </a:extLst>
          </p:cNvPr>
          <p:cNvSpPr txBox="1"/>
          <p:nvPr/>
        </p:nvSpPr>
        <p:spPr>
          <a:xfrm>
            <a:off x="765821" y="382865"/>
            <a:ext cx="107291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Esempio: Sistema di riferimento Comunicazione interculturale </a:t>
            </a:r>
          </a:p>
        </p:txBody>
      </p:sp>
    </p:spTree>
    <p:extLst>
      <p:ext uri="{BB962C8B-B14F-4D97-AF65-F5344CB8AC3E}">
        <p14:creationId xmlns:p14="http://schemas.microsoft.com/office/powerpoint/2010/main" val="3616451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71243" y="692696"/>
            <a:ext cx="9598700" cy="1485900"/>
          </a:xfrm>
        </p:spPr>
        <p:txBody>
          <a:bodyPr/>
          <a:lstStyle/>
          <a:p>
            <a:r>
              <a:rPr lang="de-AT" dirty="0" err="1">
                <a:solidFill>
                  <a:srgbClr val="004680"/>
                </a:solidFill>
              </a:rPr>
              <a:t>Come valutare </a:t>
            </a:r>
            <a:r>
              <a:rPr lang="de-AT" dirty="0">
                <a:solidFill>
                  <a:srgbClr val="004680"/>
                </a:solidFill>
              </a:rPr>
              <a:t>un </a:t>
            </a:r>
            <a:r>
              <a:rPr lang="de-AT" dirty="0" err="1">
                <a:solidFill>
                  <a:srgbClr val="004680"/>
                </a:solidFill>
              </a:rPr>
              <a:t>livello di competenza</a:t>
            </a:r>
            <a:r>
              <a:rPr lang="de-AT" dirty="0">
                <a:solidFill>
                  <a:srgbClr val="004680"/>
                </a:solidFill>
              </a:rPr>
              <a:t>?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004680"/>
                </a:solidFill>
              </a:rPr>
              <a:t>Per valutare lo sviluppo delle competenze degli studenti all'inizio e alla fine di un'attività di </a:t>
            </a:r>
            <a:r>
              <a:rPr lang="en-US" dirty="0" err="1">
                <a:solidFill>
                  <a:srgbClr val="004680"/>
                </a:solidFill>
              </a:rPr>
              <a:t>apprendimento</a:t>
            </a:r>
            <a:r>
              <a:rPr lang="en-US" dirty="0">
                <a:solidFill>
                  <a:srgbClr val="004680"/>
                </a:solidFill>
              </a:rPr>
              <a:t>, è </a:t>
            </a:r>
            <a:r>
              <a:rPr lang="en-US" dirty="0" err="1">
                <a:solidFill>
                  <a:srgbClr val="004680"/>
                </a:solidFill>
              </a:rPr>
              <a:t>necessario</a:t>
            </a:r>
            <a:r>
              <a:rPr lang="en-US" dirty="0">
                <a:solidFill>
                  <a:srgbClr val="004680"/>
                </a:solidFill>
              </a:rPr>
              <a:t> scegliere un metodo appropriato per la valutazione. 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4680"/>
                </a:solidFill>
              </a:rPr>
              <a:t>Due punti di valutazione </a:t>
            </a:r>
            <a:r>
              <a:rPr lang="en-US" dirty="0">
                <a:solidFill>
                  <a:srgbClr val="004680"/>
                </a:solidFill>
              </a:rPr>
              <a:t>devono essere definiti per poter seguire lo sviluppo.</a:t>
            </a:r>
          </a:p>
          <a:p>
            <a:pPr marL="0" indent="0">
              <a:buNone/>
            </a:pPr>
            <a:r>
              <a:rPr lang="en-US" dirty="0">
                <a:solidFill>
                  <a:srgbClr val="004680"/>
                </a:solidFill>
              </a:rPr>
              <a:t>I metodi di valutazione scelti dipendono dal tempo a disposizione, dalle dimensioni del gruppo, ecc. </a:t>
            </a:r>
            <a:r>
              <a:rPr lang="en-US" dirty="0" err="1">
                <a:solidFill>
                  <a:srgbClr val="004680"/>
                </a:solidFill>
              </a:rPr>
              <a:t>Alcuni</a:t>
            </a:r>
            <a:r>
              <a:rPr lang="en-US" dirty="0">
                <a:solidFill>
                  <a:srgbClr val="004680"/>
                </a:solidFill>
              </a:rPr>
              <a:t> </a:t>
            </a:r>
            <a:r>
              <a:rPr lang="en-US" dirty="0" err="1">
                <a:solidFill>
                  <a:srgbClr val="004680"/>
                </a:solidFill>
              </a:rPr>
              <a:t>esempi</a:t>
            </a:r>
            <a:r>
              <a:rPr lang="en-US" dirty="0">
                <a:solidFill>
                  <a:srgbClr val="004680"/>
                </a:solidFill>
              </a:rPr>
              <a:t> di metodi di valutazione possono essere </a:t>
            </a:r>
            <a:r>
              <a:rPr lang="en-US" dirty="0" err="1">
                <a:solidFill>
                  <a:srgbClr val="004680"/>
                </a:solidFill>
              </a:rPr>
              <a:t>trovati</a:t>
            </a:r>
            <a:r>
              <a:rPr lang="en-US" dirty="0">
                <a:solidFill>
                  <a:srgbClr val="004680"/>
                </a:solidFill>
              </a:rPr>
              <a:t> </a:t>
            </a:r>
            <a:r>
              <a:rPr lang="en-US" dirty="0" err="1">
                <a:solidFill>
                  <a:srgbClr val="004680"/>
                </a:solidFill>
              </a:rPr>
              <a:t>nel</a:t>
            </a:r>
            <a:r>
              <a:rPr lang="en-US" dirty="0">
                <a:solidFill>
                  <a:srgbClr val="004680"/>
                </a:solidFill>
              </a:rPr>
              <a:t> “Toolbox per la </a:t>
            </a:r>
            <a:r>
              <a:rPr lang="en-US" dirty="0" err="1">
                <a:solidFill>
                  <a:srgbClr val="004680"/>
                </a:solidFill>
              </a:rPr>
              <a:t>valutazione</a:t>
            </a:r>
            <a:r>
              <a:rPr lang="en-US" dirty="0">
                <a:solidFill>
                  <a:srgbClr val="004680"/>
                </a:solidFill>
              </a:rPr>
              <a:t> del </a:t>
            </a:r>
            <a:r>
              <a:rPr lang="en-US" dirty="0" err="1">
                <a:solidFill>
                  <a:srgbClr val="004680"/>
                </a:solidFill>
              </a:rPr>
              <a:t>progetto</a:t>
            </a:r>
            <a:r>
              <a:rPr lang="en-US" dirty="0">
                <a:solidFill>
                  <a:srgbClr val="004680"/>
                </a:solidFill>
              </a:rPr>
              <a:t> ICARE”.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 lang="en-GB" smtClean="0"/>
              <a:t>26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90987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F9CA3678-A936-42D0-B7D6-28F5327356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Attività 3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157DE0B8-17C5-4675-A51C-10A2E66C86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Usate il </a:t>
            </a:r>
            <a:r>
              <a:rPr lang="de-DE" dirty="0">
                <a:solidFill>
                  <a:srgbClr val="004680"/>
                </a:solidFill>
              </a:rPr>
              <a:t>toolbox di </a:t>
            </a:r>
            <a:r>
              <a:rPr lang="de-DE" dirty="0"/>
              <a:t>valutazione </a:t>
            </a:r>
            <a:r>
              <a:rPr lang="de-DE" dirty="0">
                <a:solidFill>
                  <a:srgbClr val="004680"/>
                </a:solidFill>
              </a:rPr>
              <a:t>(documento extra) </a:t>
            </a:r>
            <a:r>
              <a:rPr lang="de-DE" dirty="0"/>
              <a:t>per trovare il metodo più adatto ai vostri studenti (o usatelo come esempio per creare i vostri metodi per valutare i </a:t>
            </a:r>
            <a:r>
              <a:rPr lang="de-DE" dirty="0">
                <a:solidFill>
                  <a:srgbClr val="004680"/>
                </a:solidFill>
              </a:rPr>
              <a:t>vostri studenti)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Autovalutazione (online)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Diario riflessivo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Diario di apprendimento/Blog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Lettera a me stesso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...</a:t>
            </a:r>
          </a:p>
          <a:p>
            <a:pPr marL="530193" lvl="1" indent="0">
              <a:buNone/>
            </a:pP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xmlns="" id="{A2E5BF15-9FE1-4889-B839-E0FCF6237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 lang="en-GB" smtClean="0"/>
              <a:t>27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34579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1E618AA5-BC11-4ADF-968E-A238FB7A18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sz="5400" dirty="0"/>
              <a:t>Come convalidare una competenza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xmlns="" id="{6B74F33E-5F60-43BA-B66F-983C8A6A26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 lang="en-GB" smtClean="0"/>
              <a:t>28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3148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F7E208AB-2843-4952-8F00-B63BAB575D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243" y="476672"/>
            <a:ext cx="9598700" cy="1485900"/>
          </a:xfrm>
        </p:spPr>
        <p:txBody>
          <a:bodyPr>
            <a:normAutofit/>
          </a:bodyPr>
          <a:lstStyle/>
          <a:p>
            <a:r>
              <a:rPr lang="de-DE" sz="3200" dirty="0">
                <a:solidFill>
                  <a:srgbClr val="004680"/>
                </a:solidFill>
              </a:rPr>
              <a:t>Per convalidare voi stessi sulla vostra competenza interculturale, seguite questi passi: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32D85005-E9D0-4E13-9D0A-877E240842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8882" y="1700808"/>
            <a:ext cx="9916090" cy="4248472"/>
          </a:xfrm>
        </p:spPr>
        <p:txBody>
          <a:bodyPr>
            <a:normAutofit/>
          </a:bodyPr>
          <a:lstStyle/>
          <a:p>
            <a:pPr algn="just">
              <a:lnSpc>
                <a:spcPts val="1500"/>
              </a:lnSpc>
              <a:spcBef>
                <a:spcPts val="600"/>
              </a:spcBef>
              <a:buSzPts val="1100"/>
              <a:buFont typeface="+mj-lt"/>
              <a:buAutoNum type="arabicPeriod"/>
            </a:pPr>
            <a:r>
              <a:rPr lang="en-GB" sz="1800" dirty="0" err="1">
                <a:solidFill>
                  <a:srgbClr val="00468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Riflettete</a:t>
            </a:r>
            <a:r>
              <a:rPr lang="en-GB" sz="1800" dirty="0">
                <a:solidFill>
                  <a:srgbClr val="00468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sul vostro contesto di apprendimento e </a:t>
            </a:r>
            <a:r>
              <a:rPr lang="en-GB" sz="1800" dirty="0" err="1">
                <a:solidFill>
                  <a:srgbClr val="00468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identificate</a:t>
            </a:r>
            <a:r>
              <a:rPr lang="en-GB" sz="1800" dirty="0">
                <a:solidFill>
                  <a:srgbClr val="00468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gli obiettivi di apprendimento - chiameremo questo "progetto di apprendimento". Un progetto di apprendimento può essere qualsiasi situazione o attività di apprendimento che è adatta per osservare uno sviluppo tra voi o i vostri studenti.  Nel Progetto I-CARE, per esempio, la vostra formazione I-CARE può essere il vostro "progetto di apprendimento". E' utile concentrarsi su un'attività che ha un punto iniziale e uno finale. Questi due punti nel tempo costituiscono la base della linea temporale di valutazione. </a:t>
            </a:r>
          </a:p>
          <a:p>
            <a:pPr algn="just">
              <a:lnSpc>
                <a:spcPts val="1500"/>
              </a:lnSpc>
              <a:spcBef>
                <a:spcPts val="600"/>
              </a:spcBef>
              <a:buSzPts val="1100"/>
              <a:buFont typeface="+mj-lt"/>
              <a:buAutoNum type="arabicPeriod"/>
            </a:pPr>
            <a:r>
              <a:rPr lang="en-GB" sz="1800" dirty="0">
                <a:solidFill>
                  <a:srgbClr val="00468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Date un'occhiata alla competenza che volete valutare - qui: </a:t>
            </a:r>
            <a:r>
              <a:rPr lang="en-GB" sz="1800" b="1" dirty="0">
                <a:solidFill>
                  <a:srgbClr val="00468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competenza interculturale</a:t>
            </a:r>
            <a:r>
              <a:rPr lang="en-GB" sz="1800" dirty="0">
                <a:solidFill>
                  <a:srgbClr val="00468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Familiarizzate con la descrizione della competenza e il sistema di riferimento per la </a:t>
            </a:r>
            <a:r>
              <a:rPr lang="en-GB" sz="1800" dirty="0" err="1">
                <a:solidFill>
                  <a:srgbClr val="00468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competenza</a:t>
            </a:r>
            <a:r>
              <a:rPr lang="en-GB" sz="1800" dirty="0">
                <a:solidFill>
                  <a:srgbClr val="00468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solidFill>
                  <a:srgbClr val="00468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interculturale</a:t>
            </a:r>
            <a:r>
              <a:rPr lang="en-GB" sz="1800" dirty="0">
                <a:solidFill>
                  <a:srgbClr val="00468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de-DE" sz="1800" dirty="0">
              <a:solidFill>
                <a:srgbClr val="00468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ts val="1500"/>
              </a:lnSpc>
              <a:spcBef>
                <a:spcPts val="600"/>
              </a:spcBef>
              <a:buSzPts val="1100"/>
              <a:buFont typeface="+mj-lt"/>
              <a:buAutoNum type="arabicPeriod"/>
            </a:pPr>
            <a:r>
              <a:rPr lang="en-GB" sz="1800" dirty="0">
                <a:solidFill>
                  <a:srgbClr val="00468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Fate una </a:t>
            </a:r>
            <a:r>
              <a:rPr lang="en-GB" sz="1800" b="1" dirty="0">
                <a:solidFill>
                  <a:srgbClr val="00468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prima valutazione </a:t>
            </a:r>
            <a:r>
              <a:rPr lang="en-GB" sz="1800" dirty="0" err="1">
                <a:solidFill>
                  <a:srgbClr val="00468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della</a:t>
            </a:r>
            <a:r>
              <a:rPr lang="en-GB" sz="1800" dirty="0">
                <a:solidFill>
                  <a:srgbClr val="00468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solidFill>
                  <a:srgbClr val="00468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vostra</a:t>
            </a:r>
            <a:r>
              <a:rPr lang="en-GB" sz="1800" dirty="0">
                <a:solidFill>
                  <a:srgbClr val="00468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competenza </a:t>
            </a:r>
            <a:r>
              <a:rPr lang="en-GB" sz="1800" b="1" dirty="0">
                <a:solidFill>
                  <a:srgbClr val="00468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all'inizio della fase di apprendimento</a:t>
            </a:r>
            <a:r>
              <a:rPr lang="en-GB" sz="1800" dirty="0">
                <a:solidFill>
                  <a:srgbClr val="00468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GB" sz="1800" dirty="0" err="1">
                <a:solidFill>
                  <a:srgbClr val="00468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identificate</a:t>
            </a:r>
            <a:r>
              <a:rPr lang="en-GB" sz="1800" dirty="0">
                <a:solidFill>
                  <a:srgbClr val="00468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il vostro livello di competenza in ciascuna delle tre dimensioni. </a:t>
            </a:r>
            <a:r>
              <a:rPr lang="en-GB" sz="1800" dirty="0" err="1">
                <a:solidFill>
                  <a:srgbClr val="00468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Fornite</a:t>
            </a:r>
            <a:r>
              <a:rPr lang="en-GB" sz="1800" dirty="0">
                <a:solidFill>
                  <a:srgbClr val="00468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ragioni o esempi che dimostrino la </a:t>
            </a:r>
            <a:r>
              <a:rPr lang="en-GB" sz="1800" dirty="0" err="1">
                <a:solidFill>
                  <a:srgbClr val="00468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vostra</a:t>
            </a:r>
            <a:r>
              <a:rPr lang="en-GB" sz="1800" dirty="0">
                <a:solidFill>
                  <a:srgbClr val="00468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solidFill>
                  <a:srgbClr val="00468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valutazione</a:t>
            </a:r>
            <a:r>
              <a:rPr lang="en-GB" sz="1800" dirty="0">
                <a:solidFill>
                  <a:srgbClr val="00468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algn="just">
              <a:lnSpc>
                <a:spcPts val="1500"/>
              </a:lnSpc>
              <a:spcBef>
                <a:spcPts val="600"/>
              </a:spcBef>
              <a:buSzPts val="1100"/>
              <a:buFont typeface="+mj-lt"/>
              <a:buAutoNum type="arabicPeriod"/>
            </a:pPr>
            <a:r>
              <a:rPr lang="en-GB" sz="1800" dirty="0" err="1">
                <a:solidFill>
                  <a:srgbClr val="00468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Perseguite</a:t>
            </a:r>
            <a:r>
              <a:rPr lang="en-GB" sz="1800" dirty="0">
                <a:solidFill>
                  <a:srgbClr val="00468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gli obiettivi di apprendimento nel contesto dato = </a:t>
            </a:r>
            <a:r>
              <a:rPr lang="en-GB" sz="1800" dirty="0" err="1">
                <a:solidFill>
                  <a:srgbClr val="00468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svolgete</a:t>
            </a:r>
            <a:r>
              <a:rPr lang="en-GB" sz="1800" dirty="0">
                <a:solidFill>
                  <a:srgbClr val="00468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l'attività di apprendimento, per esempio il corso di </a:t>
            </a:r>
            <a:r>
              <a:rPr lang="en-GB" sz="1800" dirty="0" err="1">
                <a:solidFill>
                  <a:srgbClr val="00468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formazione</a:t>
            </a:r>
            <a:r>
              <a:rPr lang="en-GB" sz="1800" dirty="0">
                <a:solidFill>
                  <a:srgbClr val="00468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I-CARE.</a:t>
            </a:r>
            <a:endParaRPr lang="de-DE" sz="1800" dirty="0">
              <a:solidFill>
                <a:srgbClr val="00468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ts val="1500"/>
              </a:lnSpc>
              <a:spcBef>
                <a:spcPts val="600"/>
              </a:spcBef>
              <a:buSzPts val="1100"/>
              <a:buFont typeface="+mj-lt"/>
              <a:buAutoNum type="arabicPeriod"/>
            </a:pPr>
            <a:r>
              <a:rPr lang="en-GB" sz="1800" dirty="0">
                <a:solidFill>
                  <a:srgbClr val="00468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Fate la </a:t>
            </a:r>
            <a:r>
              <a:rPr lang="en-GB" sz="1800" b="1" dirty="0">
                <a:solidFill>
                  <a:srgbClr val="00468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seconda valutazione </a:t>
            </a:r>
            <a:r>
              <a:rPr lang="en-GB" sz="1800" dirty="0">
                <a:solidFill>
                  <a:srgbClr val="00468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alla </a:t>
            </a:r>
            <a:r>
              <a:rPr lang="en-GB" sz="1800" b="1" dirty="0">
                <a:solidFill>
                  <a:srgbClr val="00468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fine della fase di apprendimento</a:t>
            </a:r>
            <a:r>
              <a:rPr lang="en-GB" sz="1800" dirty="0">
                <a:solidFill>
                  <a:srgbClr val="00468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GB" sz="1800" dirty="0" err="1">
                <a:solidFill>
                  <a:srgbClr val="00468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Leggete</a:t>
            </a:r>
            <a:r>
              <a:rPr lang="en-GB" sz="1800" dirty="0">
                <a:solidFill>
                  <a:srgbClr val="00468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la descrizione delle competenze e il sistema di riferimento e </a:t>
            </a:r>
            <a:r>
              <a:rPr lang="en-GB" sz="1800" dirty="0" err="1">
                <a:solidFill>
                  <a:srgbClr val="00468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identificate</a:t>
            </a:r>
            <a:r>
              <a:rPr lang="en-GB" sz="1800" dirty="0">
                <a:solidFill>
                  <a:srgbClr val="00468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nuovamente il vostro livello di competenza in ciascuna delle tre dimensioni. </a:t>
            </a:r>
            <a:r>
              <a:rPr lang="en-GB" sz="1800" dirty="0" err="1">
                <a:solidFill>
                  <a:srgbClr val="00468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Fornite</a:t>
            </a:r>
            <a:r>
              <a:rPr lang="en-GB" sz="1800" dirty="0">
                <a:solidFill>
                  <a:srgbClr val="00468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ragioni o esempi che dimostrino la </a:t>
            </a:r>
            <a:r>
              <a:rPr lang="en-GB" sz="1800" dirty="0" err="1">
                <a:solidFill>
                  <a:srgbClr val="00468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vostra</a:t>
            </a:r>
            <a:r>
              <a:rPr lang="en-GB" sz="1800" dirty="0">
                <a:solidFill>
                  <a:srgbClr val="00468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valutazione. Se </a:t>
            </a:r>
            <a:r>
              <a:rPr lang="en-GB" sz="1800" dirty="0" err="1">
                <a:solidFill>
                  <a:srgbClr val="00468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volete</a:t>
            </a:r>
            <a:r>
              <a:rPr lang="en-GB" sz="1800" dirty="0">
                <a:solidFill>
                  <a:srgbClr val="00468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ricevere un certificato, </a:t>
            </a:r>
            <a:r>
              <a:rPr lang="en-GB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scrivete</a:t>
            </a: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anche un riassunto del processo di apprendimento per ogni dimensione. </a:t>
            </a:r>
            <a:endParaRPr lang="de-DE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ts val="1500"/>
              </a:lnSpc>
              <a:buNone/>
            </a:pPr>
            <a:endParaRPr lang="de-D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xmlns="" id="{1823222D-FBB9-44EA-914B-6F7561D9B6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 lang="en-GB" smtClean="0"/>
              <a:t>29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4065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243" y="476672"/>
            <a:ext cx="9598700" cy="1485900"/>
          </a:xfrm>
        </p:spPr>
        <p:txBody>
          <a:bodyPr/>
          <a:lstStyle/>
          <a:p>
            <a:r>
              <a:rPr lang="en-GB" dirty="0" err="1"/>
              <a:t>Introduzione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2194" y="1556792"/>
            <a:ext cx="9978802" cy="4464496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</a:pPr>
            <a:r>
              <a:rPr lang="en-GB" dirty="0"/>
              <a:t>La formazione I-Care è progettata come formazione online e offline. Per </a:t>
            </a:r>
            <a:r>
              <a:rPr lang="en-GB" dirty="0" err="1"/>
              <a:t>offrirvi</a:t>
            </a:r>
            <a:r>
              <a:rPr lang="en-GB" dirty="0"/>
              <a:t> l'opportunità di trasferire le </a:t>
            </a:r>
            <a:r>
              <a:rPr lang="en-GB" dirty="0" err="1"/>
              <a:t>vostre</a:t>
            </a:r>
            <a:r>
              <a:rPr lang="en-GB" dirty="0"/>
              <a:t> nuove conoscenze e abilità acquisite nella </a:t>
            </a:r>
            <a:r>
              <a:rPr lang="en-GB" sz="2000" dirty="0"/>
              <a:t>pratica, questo modulo vi </a:t>
            </a:r>
            <a:r>
              <a:rPr lang="en-GB" sz="2000" dirty="0" err="1"/>
              <a:t>aiuterà</a:t>
            </a:r>
            <a:r>
              <a:rPr lang="en-GB" sz="2000" dirty="0"/>
              <a:t> a </a:t>
            </a:r>
            <a:r>
              <a:rPr lang="en-GB" sz="2000" dirty="0" err="1"/>
              <a:t>familiarizzare</a:t>
            </a:r>
            <a:r>
              <a:rPr lang="en-GB" sz="2000" dirty="0"/>
              <a:t> con il </a:t>
            </a:r>
            <a:r>
              <a:rPr lang="en-GB" sz="2000" dirty="0" err="1"/>
              <a:t>concetto</a:t>
            </a:r>
            <a:r>
              <a:rPr lang="en-GB" sz="2000" dirty="0"/>
              <a:t> </a:t>
            </a:r>
            <a:r>
              <a:rPr lang="it-IT" sz="2000" dirty="0"/>
              <a:t>di</a:t>
            </a:r>
            <a:r>
              <a:rPr lang="en-GB" sz="2000" dirty="0"/>
              <a:t> </a:t>
            </a:r>
            <a:r>
              <a:rPr lang="en-GB" sz="2000" dirty="0" err="1"/>
              <a:t>validazione</a:t>
            </a:r>
            <a:r>
              <a:rPr lang="en-GB" sz="2000" dirty="0"/>
              <a:t> delle competenze e di apprendimento orientato alle competenze. </a:t>
            </a:r>
          </a:p>
          <a:p>
            <a:pPr>
              <a:lnSpc>
                <a:spcPct val="120000"/>
              </a:lnSpc>
            </a:pPr>
            <a:r>
              <a:rPr lang="en-GB" sz="2000" dirty="0"/>
              <a:t>Una metodologia specifica per la validazione dello sviluppo delle competenze, </a:t>
            </a:r>
            <a:r>
              <a:rPr lang="en-GB" sz="2000" dirty="0" err="1"/>
              <a:t>il</a:t>
            </a:r>
            <a:r>
              <a:rPr lang="en-GB" sz="2000" dirty="0"/>
              <a:t> LEVEL5, è presentata in questo modulo. Conoscendo questo concetto, capirete le tre dimensioni di una competenza così come i cinque livelli di performance e come </a:t>
            </a:r>
            <a:r>
              <a:rPr lang="en-GB" sz="2000" dirty="0" err="1"/>
              <a:t>poter</a:t>
            </a:r>
            <a:r>
              <a:rPr lang="en-GB" sz="2000" dirty="0"/>
              <a:t> </a:t>
            </a:r>
            <a:r>
              <a:rPr lang="en-GB" sz="2000" dirty="0" err="1"/>
              <a:t>valutare</a:t>
            </a:r>
            <a:r>
              <a:rPr lang="en-GB" sz="2000" dirty="0"/>
              <a:t> lo sviluppo </a:t>
            </a:r>
            <a:r>
              <a:rPr lang="en-GB" sz="2000" dirty="0" err="1"/>
              <a:t>della</a:t>
            </a:r>
            <a:r>
              <a:rPr lang="en-GB" sz="2000" dirty="0"/>
              <a:t> </a:t>
            </a:r>
            <a:r>
              <a:rPr lang="en-GB" sz="2000" dirty="0" err="1"/>
              <a:t>competenza</a:t>
            </a:r>
            <a:r>
              <a:rPr lang="en-GB" sz="2000" dirty="0"/>
              <a:t>.</a:t>
            </a:r>
          </a:p>
          <a:p>
            <a:pPr>
              <a:lnSpc>
                <a:spcPct val="120000"/>
              </a:lnSpc>
            </a:pPr>
            <a:r>
              <a:rPr lang="en-GB" sz="2000" dirty="0" err="1"/>
              <a:t>Conoscere</a:t>
            </a:r>
            <a:r>
              <a:rPr lang="en-GB" sz="2000" dirty="0"/>
              <a:t> i </a:t>
            </a:r>
            <a:r>
              <a:rPr lang="en-GB" sz="2000" dirty="0" err="1"/>
              <a:t>principi</a:t>
            </a:r>
            <a:r>
              <a:rPr lang="en-GB" sz="2000" dirty="0"/>
              <a:t> </a:t>
            </a:r>
            <a:r>
              <a:rPr lang="en-GB" sz="2000" dirty="0" err="1"/>
              <a:t>fondamentali</a:t>
            </a:r>
            <a:r>
              <a:rPr lang="en-GB" sz="2000" dirty="0"/>
              <a:t> dell'apprendimento orientato alle </a:t>
            </a:r>
            <a:r>
              <a:rPr lang="en-GB" sz="2000" dirty="0" err="1"/>
              <a:t>competenze</a:t>
            </a:r>
            <a:r>
              <a:rPr lang="en-GB" sz="2000" dirty="0"/>
              <a:t> </a:t>
            </a:r>
            <a:r>
              <a:rPr lang="en-GB" sz="2000" dirty="0" err="1"/>
              <a:t>aiuterà</a:t>
            </a:r>
            <a:r>
              <a:rPr lang="en-GB" sz="2000" dirty="0"/>
              <a:t> a creare il vostro materiale di apprendimento </a:t>
            </a:r>
            <a:r>
              <a:rPr lang="de-DE" sz="2000" dirty="0"/>
              <a:t>secondo i bisogni specifici dei vostri utenti.</a:t>
            </a:r>
          </a:p>
          <a:p>
            <a:pPr>
              <a:lnSpc>
                <a:spcPct val="120000"/>
              </a:lnSpc>
            </a:pPr>
            <a:r>
              <a:rPr lang="en-GB" sz="2000" dirty="0" err="1"/>
              <a:t>Alla</a:t>
            </a:r>
            <a:r>
              <a:rPr lang="en-GB" sz="2000" dirty="0"/>
              <a:t> </a:t>
            </a:r>
            <a:r>
              <a:rPr lang="en-GB" sz="2000" dirty="0" err="1"/>
              <a:t>termine</a:t>
            </a:r>
            <a:r>
              <a:rPr lang="en-GB" sz="2000" dirty="0"/>
              <a:t> sarete in grado di pianificare e </a:t>
            </a:r>
            <a:r>
              <a:rPr lang="en-GB" sz="2000" dirty="0" err="1"/>
              <a:t>preparare</a:t>
            </a:r>
            <a:r>
              <a:rPr lang="en-GB" sz="2000" dirty="0"/>
              <a:t> </a:t>
            </a:r>
            <a:r>
              <a:rPr lang="en-GB" sz="2000" dirty="0" err="1"/>
              <a:t>il</a:t>
            </a:r>
            <a:r>
              <a:rPr lang="en-GB" sz="2000" dirty="0"/>
              <a:t> </a:t>
            </a:r>
            <a:r>
              <a:rPr lang="en-GB" sz="2000" dirty="0" err="1"/>
              <a:t>materiale</a:t>
            </a:r>
            <a:r>
              <a:rPr lang="en-GB" sz="2000" dirty="0"/>
              <a:t> di </a:t>
            </a:r>
            <a:r>
              <a:rPr lang="en-GB" sz="2000" dirty="0" err="1"/>
              <a:t>apprendimento</a:t>
            </a:r>
            <a:r>
              <a:rPr lang="en-GB" sz="2000" dirty="0"/>
              <a:t> secondo la procedura in 5 fasi del LEVEL5, compresa la valutazione dello sviluppo delle competenze. </a:t>
            </a:r>
            <a:endParaRPr lang="de-DE" sz="2000" dirty="0"/>
          </a:p>
          <a:p>
            <a:pPr>
              <a:lnSpc>
                <a:spcPct val="120000"/>
              </a:lnSpc>
            </a:pPr>
            <a:r>
              <a:rPr lang="en-GB" sz="2000" dirty="0"/>
              <a:t>Il </a:t>
            </a:r>
            <a:r>
              <a:rPr lang="en-GB" sz="2000" b="1" dirty="0"/>
              <a:t>progetto di apprendimento </a:t>
            </a:r>
            <a:r>
              <a:rPr lang="en-GB" sz="2000" dirty="0"/>
              <a:t>è un'applicazione pratica degli approcci di apprendimento negli ambienti reali di ogni formatore o fornitore di formazione con i loro specifici gruppi target. Include la pianificazione dettagliata, l'implementazione e la valutazione di un'attività educativa. Nel contesto di I-CARE il vostro progetto di formazione può essere l'attività di formazione svolta con i vostri discenti. </a:t>
            </a:r>
            <a:endParaRPr lang="de-DE" sz="200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52889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51A51E94-9F7D-4244-950D-CD43D970BE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Attività </a:t>
            </a:r>
            <a:r>
              <a:rPr lang="de-DE" dirty="0"/>
              <a:t>4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7EC77B8C-8EC4-4552-B3E4-BB6DC16E48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Compilate il documento: 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"Pacchetto di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valutazione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I-CARE" </a:t>
            </a:r>
          </a:p>
          <a:p>
            <a:r>
              <a:rPr lang="de-DE" dirty="0"/>
              <a:t>In </a:t>
            </a:r>
            <a:r>
              <a:rPr lang="de-DE" dirty="0" err="1"/>
              <a:t>alternativa</a:t>
            </a:r>
            <a:r>
              <a:rPr lang="de-DE" dirty="0"/>
              <a:t> si </a:t>
            </a:r>
            <a:r>
              <a:rPr lang="de-DE" dirty="0" err="1"/>
              <a:t>può</a:t>
            </a:r>
            <a:r>
              <a:rPr lang="de-DE" dirty="0"/>
              <a:t> </a:t>
            </a:r>
            <a:r>
              <a:rPr lang="de-DE" dirty="0" err="1"/>
              <a:t>usare</a:t>
            </a:r>
            <a:r>
              <a:rPr lang="de-DE" dirty="0"/>
              <a:t> </a:t>
            </a:r>
            <a:r>
              <a:rPr lang="de-DE" dirty="0" err="1"/>
              <a:t>l'App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xmlns="" id="{9983D0D8-8A90-4DAC-BBAC-75CF05B386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 lang="en-GB" smtClean="0"/>
              <a:t>30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8499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AF709812-46D8-4707-B676-3D667F04FE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Usare LEVEL5 per i certificati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32C845C5-2671-4582-A252-DDF3B62A4D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ts val="1500"/>
              </a:lnSpc>
              <a:spcBef>
                <a:spcPts val="600"/>
              </a:spcBef>
            </a:pPr>
            <a:r>
              <a:rPr lang="en-GB" sz="1800" dirty="0">
                <a:solidFill>
                  <a:srgbClr val="00468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 desiderate ricevere un certificato LEVEL5 che attesti il vostro progresso nell'apprendimento, vi preghiamo di documentare la vostra attività di apprendimento e i risultati della vostra valutazione.</a:t>
            </a:r>
            <a:endParaRPr lang="de-DE" sz="1800" dirty="0">
              <a:solidFill>
                <a:srgbClr val="00468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ts val="1500"/>
              </a:lnSpc>
              <a:spcBef>
                <a:spcPts val="600"/>
              </a:spcBef>
            </a:pPr>
            <a:r>
              <a:rPr lang="en-GB" sz="1800" dirty="0">
                <a:solidFill>
                  <a:srgbClr val="00468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Dopo aver finito la documentazione, contatta </a:t>
            </a:r>
            <a:r>
              <a:rPr lang="en-GB" sz="1800" u="none" strike="noStrike" dirty="0">
                <a:solidFill>
                  <a:srgbClr val="00468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info@level5.de </a:t>
            </a:r>
            <a:r>
              <a:rPr lang="en-GB" sz="1800" dirty="0">
                <a:solidFill>
                  <a:srgbClr val="00468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 ricevere il vostro certificato entro una settimana.</a:t>
            </a:r>
            <a:endParaRPr lang="de-DE" sz="1800" dirty="0">
              <a:solidFill>
                <a:srgbClr val="00468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ts val="1500"/>
              </a:lnSpc>
              <a:spcBef>
                <a:spcPts val="600"/>
              </a:spcBef>
            </a:pPr>
            <a:r>
              <a:rPr lang="en-GB" sz="1800" dirty="0">
                <a:solidFill>
                  <a:srgbClr val="00468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L'uso di LEVEL5 e il rilascio di certificati all'interno di I-CARE è gratuito. Se volete usare LEVEL5 dopo la fine del progetto, potete unirvi all'associazione REVEAL, che è proprietaria del software, per diventare un partner con licenza. Per ulteriori informazioni si prega di contattare info@reveal-eu.org.</a:t>
            </a:r>
            <a:endParaRPr lang="de-DE" sz="1800" dirty="0">
              <a:solidFill>
                <a:srgbClr val="00468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xmlns="" id="{D66A6E9B-8353-470E-AFD8-9560D4D70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 lang="en-GB" smtClean="0"/>
              <a:t>31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8841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a16="http://schemas.microsoft.com/office/drawing/2014/main"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xmlns="" id="{9CF18900-3C90-4D6B-9FA2-DEF3CE413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 lang="en-GB" smtClean="0"/>
              <a:t>32</a:t>
            </a:fld>
            <a:endParaRPr lang="en-GB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xmlns="" id="{3DD0160A-CD74-437C-9072-ACE4678CCD89}"/>
              </a:ext>
            </a:extLst>
          </p:cNvPr>
          <p:cNvSpPr txBox="1"/>
          <p:nvPr/>
        </p:nvSpPr>
        <p:spPr>
          <a:xfrm>
            <a:off x="2494012" y="2492896"/>
            <a:ext cx="7920880" cy="92333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800" dirty="0"/>
              <a:t>Questo modulo formativo è stato sviluppato come parte di un progetto Erasmus + KA2 -  </a:t>
            </a:r>
            <a:r>
              <a:rPr lang="it-IT" sz="1800" b="1" dirty="0"/>
              <a:t>INTERCULTURAL CARE IN THE SOCIAL AND HEALTHCARE SECTOR (I-CARE)</a:t>
            </a:r>
            <a:r>
              <a:rPr lang="it-IT" sz="1800" dirty="0"/>
              <a:t> ed è finanziato con il supporto della Commissione Europea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xmlns="" id="{25207411-F241-4758-9100-D1E49A2BBDB7}"/>
              </a:ext>
            </a:extLst>
          </p:cNvPr>
          <p:cNvSpPr txBox="1"/>
          <p:nvPr/>
        </p:nvSpPr>
        <p:spPr>
          <a:xfrm>
            <a:off x="3142084" y="4437112"/>
            <a:ext cx="6192688" cy="92333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800" i="1" dirty="0"/>
              <a:t>Questa pubblicazione riflette solo la visione degli autori e la Commissione non può essere ritenuta responsabile per qualsiasi uso che possa essere fatto delle informazioni ivi contenute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2204" y="3713340"/>
            <a:ext cx="3886200" cy="48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590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B3504AD3-FAA6-45C7-B0F5-C68AC020BB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243" y="685800"/>
            <a:ext cx="9598700" cy="798984"/>
          </a:xfrm>
        </p:spPr>
        <p:txBody>
          <a:bodyPr/>
          <a:lstStyle/>
          <a:p>
            <a:r>
              <a:rPr lang="en-GB" dirty="0"/>
              <a:t>Attività introduttiva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6854FBED-329E-49C9-A857-280631F201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062" y="2060848"/>
            <a:ext cx="9598700" cy="35814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Come vi </a:t>
            </a:r>
            <a:r>
              <a:rPr lang="en-US" dirty="0" err="1"/>
              <a:t>giudichereste</a:t>
            </a:r>
            <a:r>
              <a:rPr lang="en-US" dirty="0"/>
              <a:t> su una scala da 1 a 10 in termini di conoscenza e abilità nella validazione, quando 1 equivale a "nessuna conoscenza" e 10 equivale a "conoscenza esperta"?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0" indent="0">
              <a:buNone/>
            </a:pPr>
            <a:r>
              <a:rPr lang="en-US" dirty="0"/>
              <a:t>2. </a:t>
            </a:r>
            <a:r>
              <a:rPr lang="en-US" dirty="0" err="1"/>
              <a:t>Riflettete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queste domande:</a:t>
            </a:r>
          </a:p>
          <a:p>
            <a:pPr lvl="1"/>
            <a:r>
              <a:rPr lang="en-US" dirty="0"/>
              <a:t>Quali sono gli indicatori di una misura? </a:t>
            </a:r>
          </a:p>
          <a:p>
            <a:pPr lvl="1"/>
            <a:r>
              <a:rPr lang="en-US" dirty="0"/>
              <a:t>Come si differenzia la "convalida" dalla "valutazione" e dall'"accertamento"? </a:t>
            </a:r>
            <a:endParaRPr lang="en-GB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xmlns="" id="{2A1D089D-303D-4374-8FD8-F9CDDC672E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8161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5400" dirty="0"/>
              <a:t>Convalida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5400" dirty="0"/>
              <a:t>LEVEL 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96545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E9E44D12-43A8-4722-A777-5F48B9CBEF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4052" y="373576"/>
            <a:ext cx="9835738" cy="1485900"/>
          </a:xfrm>
        </p:spPr>
        <p:txBody>
          <a:bodyPr>
            <a:normAutofit/>
          </a:bodyPr>
          <a:lstStyle/>
          <a:p>
            <a:r>
              <a:rPr lang="de-DE" dirty="0"/>
              <a:t>Vantaggi della convalida</a:t>
            </a:r>
          </a:p>
        </p:txBody>
      </p:sp>
      <p:pic>
        <p:nvPicPr>
          <p:cNvPr id="6" name="Picture 5" descr="Person with idea concept">
            <a:extLst>
              <a:ext uri="{FF2B5EF4-FFF2-40B4-BE49-F238E27FC236}">
                <a16:creationId xmlns:a16="http://schemas.microsoft.com/office/drawing/2014/main" xmlns="" id="{9A1DB75E-582D-425C-AE11-1209EEF42B7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5" y="1556792"/>
            <a:ext cx="6515368" cy="4349008"/>
          </a:xfrm>
          <a:prstGeom prst="rect">
            <a:avLst/>
          </a:prstGeom>
        </p:spPr>
      </p:pic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xmlns="" id="{3DD2A37A-8E1E-4EF1-84E2-E3D7EE8F23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70269" y="6453386"/>
            <a:ext cx="1595876" cy="404614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C014DD1E-5D91-48A3-AD6D-45FBA980D106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7936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4="http://schemas.microsoft.com/office/drawing/2010/main" xmlns:a16="http://schemas.microsoft.com/office/drawing/2014/main"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Introduzione:</a:t>
            </a:r>
            <a:br>
              <a:rPr lang="en-GB" dirty="0"/>
            </a:br>
            <a:r>
              <a:rPr lang="en-GB" i="1" dirty="0"/>
              <a:t>alcuni chiarimenti sulla terminologia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lnSpc>
                <a:spcPct val="104000"/>
              </a:lnSpc>
              <a:buNone/>
            </a:pPr>
            <a:r>
              <a:rPr lang="it-IT" sz="2400" dirty="0">
                <a:solidFill>
                  <a:srgbClr val="BA9238"/>
                </a:solidFill>
              </a:rPr>
              <a:t>Valutazione</a:t>
            </a:r>
          </a:p>
          <a:p>
            <a:pPr>
              <a:lnSpc>
                <a:spcPct val="104000"/>
              </a:lnSpc>
            </a:pPr>
            <a:r>
              <a:rPr lang="en-US" sz="2400" dirty="0"/>
              <a:t>è il processo di osservazione e misurazione di una cosa allo scopo di giudicare, sia per confronto con cose simili, sia con uno standard. Chiamata anche valutazione "sommativa". </a:t>
            </a:r>
            <a:endParaRPr lang="it-IT" sz="2400" dirty="0"/>
          </a:p>
          <a:p>
            <a:pPr marL="0" indent="0">
              <a:lnSpc>
                <a:spcPct val="104000"/>
              </a:lnSpc>
              <a:buNone/>
            </a:pPr>
            <a:r>
              <a:rPr lang="it-IT" sz="2400" dirty="0" err="1">
                <a:solidFill>
                  <a:srgbClr val="BA9238"/>
                </a:solidFill>
              </a:rPr>
              <a:t>Valutazione </a:t>
            </a:r>
          </a:p>
          <a:p>
            <a:pPr>
              <a:lnSpc>
                <a:spcPct val="104000"/>
              </a:lnSpc>
            </a:pPr>
            <a:r>
              <a:rPr lang="en-US" sz="2400" dirty="0"/>
              <a:t>è il processo di comprendere oggettivamente lo stato o la condizione di una cosa, attraverso l'osservazione e la misurazione, considerando la sua efficacia. La valutazione "formativa" è la misurazione allo scopo di migliorarla. È incentrata sullo studente, basata sul corso e non valutata. </a:t>
            </a:r>
          </a:p>
          <a:p>
            <a:pPr marL="0" indent="0">
              <a:lnSpc>
                <a:spcPct val="104000"/>
              </a:lnSpc>
              <a:buNone/>
            </a:pPr>
            <a:r>
              <a:rPr lang="it-IT" sz="2400" dirty="0">
                <a:solidFill>
                  <a:srgbClr val="BA9238"/>
                </a:solidFill>
              </a:rPr>
              <a:t>Convalida</a:t>
            </a:r>
          </a:p>
          <a:p>
            <a:pPr>
              <a:lnSpc>
                <a:spcPct val="104000"/>
              </a:lnSpc>
            </a:pPr>
            <a:r>
              <a:rPr lang="it-IT" sz="2400" dirty="0"/>
              <a:t>è il processo di stabilire che la </a:t>
            </a:r>
            <a:r>
              <a:rPr lang="en-GB" sz="2400" dirty="0"/>
              <a:t>valutazione </a:t>
            </a:r>
            <a:r>
              <a:rPr lang="it-IT" sz="2400" dirty="0"/>
              <a:t>è corretta, completa e implementata come previsto.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7669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/>
              <a:t>Perché è utile la convalida</a:t>
            </a:r>
            <a:r>
              <a:rPr lang="de-AT" dirty="0"/>
              <a:t>?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04680"/>
                </a:solidFill>
              </a:rPr>
              <a:t>Fornisce un feedback sul progresso dell'apprendimento, che può aumentare la fiducia in se stessi e la motivazione a continuare ad imparare. </a:t>
            </a:r>
          </a:p>
          <a:p>
            <a:endParaRPr lang="en-US" dirty="0">
              <a:solidFill>
                <a:srgbClr val="004680"/>
              </a:solidFill>
            </a:endParaRPr>
          </a:p>
          <a:p>
            <a:r>
              <a:rPr lang="en-US" dirty="0">
                <a:solidFill>
                  <a:srgbClr val="004680"/>
                </a:solidFill>
              </a:rPr>
              <a:t>Facilita il riconoscimento dell'apprendimento precedente e dell'esperienza pratica (ad es. per la carriera o l'ulteriore </a:t>
            </a:r>
            <a:r>
              <a:rPr lang="en-US" dirty="0" err="1">
                <a:solidFill>
                  <a:srgbClr val="004680"/>
                </a:solidFill>
              </a:rPr>
              <a:t>istruzione</a:t>
            </a:r>
            <a:r>
              <a:rPr lang="en-US" dirty="0">
                <a:solidFill>
                  <a:srgbClr val="004680"/>
                </a:solidFill>
              </a:rPr>
              <a:t>).</a:t>
            </a:r>
            <a:endParaRPr lang="de-AT" dirty="0">
              <a:solidFill>
                <a:srgbClr val="004680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58797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B5565C2A-87B9-4547-8180-F23A983D59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Cos'è </a:t>
            </a:r>
            <a:r>
              <a:rPr lang="de-DE" dirty="0"/>
              <a:t>una </a:t>
            </a:r>
            <a:r>
              <a:rPr lang="de-DE" dirty="0" err="1"/>
              <a:t>competenza</a:t>
            </a:r>
            <a:r>
              <a:rPr lang="de-DE" dirty="0"/>
              <a:t>?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F2074A06-F4C6-4952-BEC8-6A790398DF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8882" y="1484784"/>
            <a:ext cx="9916090" cy="43826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700" dirty="0">
                <a:solidFill>
                  <a:srgbClr val="004680"/>
                </a:solidFill>
                <a:ea typeface="Times New Roman" pitchFamily="18" charset="0"/>
                <a:cs typeface="Arial-ItalicMT" charset="0"/>
              </a:rPr>
              <a:t>Basato sull'approccio LEVEL 5: </a:t>
            </a:r>
          </a:p>
          <a:p>
            <a:pPr marL="0" indent="0">
              <a:buNone/>
            </a:pPr>
            <a:r>
              <a:rPr lang="en-US" sz="1700" dirty="0">
                <a:solidFill>
                  <a:srgbClr val="004680"/>
                </a:solidFill>
                <a:ea typeface="Times New Roman" pitchFamily="18" charset="0"/>
                <a:cs typeface="Arial-ItalicMT" charset="0"/>
              </a:rPr>
              <a:t>Una competenza è la capacità di applicare una sintesi di</a:t>
            </a:r>
          </a:p>
          <a:p>
            <a:pPr lvl="1" indent="-457200">
              <a:buFontTx/>
              <a:buChar char="•"/>
            </a:pPr>
            <a:r>
              <a:rPr lang="en-US" sz="1700" dirty="0">
                <a:solidFill>
                  <a:srgbClr val="004680"/>
                </a:solidFill>
                <a:ea typeface="Times New Roman" pitchFamily="18" charset="0"/>
                <a:cs typeface="Arial-ItalicMT" charset="0"/>
              </a:rPr>
              <a:t>Conoscenza,</a:t>
            </a:r>
          </a:p>
          <a:p>
            <a:pPr lvl="1" indent="-457200">
              <a:buFontTx/>
              <a:buChar char="•"/>
            </a:pPr>
            <a:r>
              <a:rPr lang="en-US" sz="1700" dirty="0" err="1">
                <a:solidFill>
                  <a:srgbClr val="004680"/>
                </a:solidFill>
                <a:ea typeface="Times New Roman" pitchFamily="18" charset="0"/>
                <a:cs typeface="Arial-ItalicMT" charset="0"/>
              </a:rPr>
              <a:t>Competenze</a:t>
            </a:r>
            <a:r>
              <a:rPr lang="en-US" sz="1700" dirty="0">
                <a:solidFill>
                  <a:srgbClr val="004680"/>
                </a:solidFill>
                <a:ea typeface="Times New Roman" pitchFamily="18" charset="0"/>
                <a:cs typeface="Arial-ItalicMT" charset="0"/>
              </a:rPr>
              <a:t> </a:t>
            </a:r>
          </a:p>
          <a:p>
            <a:pPr lvl="1" indent="-457200">
              <a:buFontTx/>
              <a:buChar char="•"/>
            </a:pPr>
            <a:r>
              <a:rPr lang="en-US" sz="1700" dirty="0" err="1">
                <a:solidFill>
                  <a:srgbClr val="004680"/>
                </a:solidFill>
                <a:ea typeface="Times New Roman" pitchFamily="18" charset="0"/>
                <a:cs typeface="Arial-ItalicMT" charset="0"/>
              </a:rPr>
              <a:t>Abilità</a:t>
            </a:r>
            <a:r>
              <a:rPr lang="en-US" sz="1700" dirty="0">
                <a:solidFill>
                  <a:srgbClr val="004680"/>
                </a:solidFill>
                <a:ea typeface="Times New Roman" pitchFamily="18" charset="0"/>
                <a:cs typeface="Arial-ItalicMT" charset="0"/>
              </a:rPr>
              <a:t>/</a:t>
            </a:r>
            <a:r>
              <a:rPr lang="en-US" sz="1700" dirty="0" err="1">
                <a:solidFill>
                  <a:srgbClr val="004680"/>
                </a:solidFill>
                <a:ea typeface="Times New Roman" pitchFamily="18" charset="0"/>
                <a:cs typeface="Arial-ItalicMT" charset="0"/>
              </a:rPr>
              <a:t>attitudini</a:t>
            </a:r>
            <a:endParaRPr lang="en-US" sz="1700" dirty="0">
              <a:solidFill>
                <a:srgbClr val="004680"/>
              </a:solidFill>
              <a:ea typeface="Times New Roman" pitchFamily="18" charset="0"/>
              <a:cs typeface="Arial-ItalicMT" charset="0"/>
            </a:endParaRPr>
          </a:p>
          <a:p>
            <a:pPr lvl="1" indent="-457200">
              <a:buFontTx/>
              <a:buChar char="•"/>
            </a:pPr>
            <a:endParaRPr lang="en-US" sz="1700" dirty="0">
              <a:solidFill>
                <a:srgbClr val="004680"/>
              </a:solidFill>
              <a:ea typeface="Times New Roman" pitchFamily="18" charset="0"/>
              <a:cs typeface="Arial-ItalicMT" charset="0"/>
            </a:endParaRPr>
          </a:p>
          <a:p>
            <a:pPr marL="0" indent="0">
              <a:buNone/>
            </a:pPr>
            <a:r>
              <a:rPr lang="en-US" sz="1700" dirty="0">
                <a:solidFill>
                  <a:srgbClr val="004680"/>
                </a:solidFill>
                <a:ea typeface="Times New Roman" pitchFamily="18" charset="0"/>
                <a:cs typeface="Arial-ItalicMT" charset="0"/>
              </a:rPr>
              <a:t>in una </a:t>
            </a:r>
            <a:r>
              <a:rPr lang="en-US" sz="1700" dirty="0" err="1">
                <a:solidFill>
                  <a:srgbClr val="004680"/>
                </a:solidFill>
                <a:ea typeface="Times New Roman" pitchFamily="18" charset="0"/>
                <a:cs typeface="Arial-ItalicMT" charset="0"/>
              </a:rPr>
              <a:t>particolare</a:t>
            </a:r>
            <a:r>
              <a:rPr lang="en-US" sz="1700" dirty="0">
                <a:solidFill>
                  <a:srgbClr val="004680"/>
                </a:solidFill>
                <a:ea typeface="Times New Roman" pitchFamily="18" charset="0"/>
                <a:cs typeface="Arial-ItalicMT" charset="0"/>
              </a:rPr>
              <a:t> </a:t>
            </a:r>
            <a:r>
              <a:rPr lang="en-US" sz="1700" dirty="0" err="1">
                <a:solidFill>
                  <a:srgbClr val="004680"/>
                </a:solidFill>
                <a:ea typeface="Times New Roman" pitchFamily="18" charset="0"/>
                <a:cs typeface="Arial-ItalicMT" charset="0"/>
              </a:rPr>
              <a:t>situazione</a:t>
            </a:r>
            <a:endParaRPr lang="en-US" sz="1700" dirty="0">
              <a:solidFill>
                <a:srgbClr val="004680"/>
              </a:solidFill>
              <a:ea typeface="Times New Roman" pitchFamily="18" charset="0"/>
              <a:cs typeface="Arial-ItalicMT" charset="0"/>
            </a:endParaRPr>
          </a:p>
          <a:p>
            <a:pPr marL="0" indent="0">
              <a:buNone/>
            </a:pPr>
            <a:endParaRPr lang="en-US" sz="1700" dirty="0">
              <a:solidFill>
                <a:srgbClr val="004680"/>
              </a:solidFill>
              <a:ea typeface="Times New Roman" pitchFamily="18" charset="0"/>
              <a:cs typeface="Arial-ItalicMT" charset="0"/>
            </a:endParaRPr>
          </a:p>
          <a:p>
            <a:pPr marL="0" indent="0">
              <a:lnSpc>
                <a:spcPts val="1500"/>
              </a:lnSpc>
              <a:spcBef>
                <a:spcPts val="600"/>
              </a:spcBef>
              <a:buNone/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Pensate alla connessione tra: </a:t>
            </a:r>
          </a:p>
          <a:p>
            <a:pPr>
              <a:lnSpc>
                <a:spcPts val="1500"/>
              </a:lnSpc>
              <a:spcBef>
                <a:spcPts val="600"/>
              </a:spcBef>
              <a:buFont typeface="Symbol" panose="05050102010706020507" pitchFamily="18" charset="2"/>
              <a:buChar char="-"/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mano e le abilità -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avete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costruito qualcosa</a:t>
            </a:r>
            <a:endParaRPr lang="de-D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500"/>
              </a:lnSpc>
              <a:spcBef>
                <a:spcPts val="600"/>
              </a:spcBef>
              <a:buFont typeface="Symbol" panose="05050102010706020507" pitchFamily="18" charset="2"/>
              <a:buChar char="-"/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testa e la conoscenza - è necessario pensare per creare</a:t>
            </a:r>
          </a:p>
          <a:p>
            <a:pPr>
              <a:lnSpc>
                <a:spcPts val="1500"/>
              </a:lnSpc>
              <a:spcBef>
                <a:spcPts val="600"/>
              </a:spcBef>
              <a:buFont typeface="Symbol" panose="05050102010706020507" pitchFamily="18" charset="2"/>
              <a:buChar char="-"/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 sentito e gli atteggiamenti - il vostro umore è importante per tutto questo</a:t>
            </a:r>
            <a:endParaRPr lang="de-D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it-IT" sz="1700" dirty="0">
              <a:solidFill>
                <a:srgbClr val="004680"/>
              </a:solidFill>
            </a:endParaRPr>
          </a:p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xmlns="" id="{10DB7BA8-D98F-49AD-A463-C1BC23C420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 lang="en-GB" smtClean="0"/>
              <a:t>9</a:t>
            </a:fld>
            <a:endParaRPr lang="en-GB" dirty="0"/>
          </a:p>
        </p:txBody>
      </p:sp>
      <p:graphicFrame>
        <p:nvGraphicFramePr>
          <p:cNvPr id="5" name="Diagramma 1">
            <a:extLst>
              <a:ext uri="{FF2B5EF4-FFF2-40B4-BE49-F238E27FC236}">
                <a16:creationId xmlns:a16="http://schemas.microsoft.com/office/drawing/2014/main" xmlns="" id="{58BE2FDB-9CF8-4A2D-9ADC-5C04E172A85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1375467"/>
              </p:ext>
            </p:extLst>
          </p:nvPr>
        </p:nvGraphicFramePr>
        <p:xfrm>
          <a:off x="6177786" y="2286000"/>
          <a:ext cx="3728939" cy="25111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77390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dgm="http://schemas.openxmlformats.org/drawingml/2006/diagram" xmlns:a16="http://schemas.microsoft.com/office/drawing/2014/main"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Crop">
  <a:themeElements>
    <a:clrScheme name="Custom 8">
      <a:dk1>
        <a:sysClr val="windowText" lastClr="000000"/>
      </a:dk1>
      <a:lt1>
        <a:srgbClr val="D8D8D8"/>
      </a:lt1>
      <a:dk2>
        <a:srgbClr val="004680"/>
      </a:dk2>
      <a:lt2>
        <a:srgbClr val="FFFFFF"/>
      </a:lt2>
      <a:accent1>
        <a:srgbClr val="5C226E"/>
      </a:accent1>
      <a:accent2>
        <a:srgbClr val="108A7E"/>
      </a:accent2>
      <a:accent3>
        <a:srgbClr val="9D232F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Office Them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6B9BACA134E1C94C9BE7FA5820DBAA8E" ma:contentTypeVersion="13" ma:contentTypeDescription="Creare un nuovo documento." ma:contentTypeScope="" ma:versionID="0c02ea5c1eca2d5a5d4f1dc6f672821a">
  <xsd:schema xmlns:xsd="http://www.w3.org/2001/XMLSchema" xmlns:xs="http://www.w3.org/2001/XMLSchema" xmlns:p="http://schemas.microsoft.com/office/2006/metadata/properties" xmlns:ns2="ba8488f0-dc01-4299-a1f4-ae4288f3e31f" xmlns:ns3="3d9c32d8-ae8e-47a0-a133-c232e1cc98f1" targetNamespace="http://schemas.microsoft.com/office/2006/metadata/properties" ma:root="true" ma:fieldsID="c48f6434574ce3def74f534cc1c429db" ns2:_="" ns3:_="">
    <xsd:import namespace="ba8488f0-dc01-4299-a1f4-ae4288f3e31f"/>
    <xsd:import namespace="3d9c32d8-ae8e-47a0-a133-c232e1cc98f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a8488f0-dc01-4299-a1f4-ae4288f3e31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Location" ma:index="14" nillable="true" ma:displayName="MediaServiceLocation" ma:internalName="MediaServiceLocation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d9c32d8-ae8e-47a0-a133-c232e1cc98f1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0C67BEE-D13F-4BD2-98A5-34D8A0977F68}">
  <ds:schemaRefs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microsoft.com/office/2006/documentManagement/types"/>
    <ds:schemaRef ds:uri="3d9c32d8-ae8e-47a0-a133-c232e1cc98f1"/>
    <ds:schemaRef ds:uri="http://schemas.openxmlformats.org/package/2006/metadata/core-properties"/>
    <ds:schemaRef ds:uri="ba8488f0-dc01-4299-a1f4-ae4288f3e31f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838EB8EF-A83A-40A7-926C-3C0B51C5467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a8488f0-dc01-4299-a1f4-ae4288f3e31f"/>
    <ds:schemaRef ds:uri="3d9c32d8-ae8e-47a0-a133-c232e1cc98f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043C932-FCA2-4458-BE77-C0E33951CA1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</TotalTime>
  <Words>2983</Words>
  <Application>Microsoft Office PowerPoint</Application>
  <PresentationFormat>Custom</PresentationFormat>
  <Paragraphs>364</Paragraphs>
  <Slides>32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1" baseType="lpstr">
      <vt:lpstr>Arial</vt:lpstr>
      <vt:lpstr>Arial-ItalicMT</vt:lpstr>
      <vt:lpstr>Calibri</vt:lpstr>
      <vt:lpstr>Franklin Gothic Book</vt:lpstr>
      <vt:lpstr>Noto Sans Symbols</vt:lpstr>
      <vt:lpstr>Symbol</vt:lpstr>
      <vt:lpstr>Times New Roman</vt:lpstr>
      <vt:lpstr>Titillium Web</vt:lpstr>
      <vt:lpstr>Crop</vt:lpstr>
      <vt:lpstr>VALIDAZIONE della formazione interculturale </vt:lpstr>
      <vt:lpstr>Obiettivi di apprendimento</vt:lpstr>
      <vt:lpstr>Introduzione</vt:lpstr>
      <vt:lpstr>Attività introduttiva</vt:lpstr>
      <vt:lpstr>Convalida</vt:lpstr>
      <vt:lpstr>Vantaggi della convalida</vt:lpstr>
      <vt:lpstr>Introduzione: alcuni chiarimenti sulla terminologia</vt:lpstr>
      <vt:lpstr>Perché è utile la convalida?</vt:lpstr>
      <vt:lpstr>Cos'è una competenza?</vt:lpstr>
      <vt:lpstr>COL – Competence Oriented Learning Cos'è l'apprendimento orientato alle competenze?</vt:lpstr>
      <vt:lpstr>COL - Apprendimento orientato alle competenze</vt:lpstr>
      <vt:lpstr>COL - Apprendimento orientato alle competenze</vt:lpstr>
      <vt:lpstr>Convalida delle competenze </vt:lpstr>
      <vt:lpstr>Cos'è il LEVEL5?</vt:lpstr>
      <vt:lpstr>Tassonomia delle competenze LEVEL5</vt:lpstr>
      <vt:lpstr>Tassonomia delle competenze LEVEL5 </vt:lpstr>
      <vt:lpstr>Video esplicativo: LEVEL5 </vt:lpstr>
      <vt:lpstr>Attività di autovalutazione </vt:lpstr>
      <vt:lpstr>Lavorare con il  Sistema di riferimento</vt:lpstr>
      <vt:lpstr>Introduzione</vt:lpstr>
      <vt:lpstr>Comunicazione interculturale</vt:lpstr>
      <vt:lpstr>Conoscenze</vt:lpstr>
      <vt:lpstr>Competenze</vt:lpstr>
      <vt:lpstr>Atteggiamenti/Attitudini</vt:lpstr>
      <vt:lpstr>PowerPoint Presentation</vt:lpstr>
      <vt:lpstr>Come valutare un livello di competenza?</vt:lpstr>
      <vt:lpstr>Attività 3</vt:lpstr>
      <vt:lpstr>Come convalidare una competenza</vt:lpstr>
      <vt:lpstr>Per convalidare voi stessi sulla vostra competenza interculturale, seguite questi passi:</vt:lpstr>
      <vt:lpstr>Attività 4</vt:lpstr>
      <vt:lpstr>Usare LEVEL5 per i certificati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I-CARE template for learning modules</dc:title>
  <dc:creator>Hilary Hale</dc:creator>
  <cp:lastModifiedBy>HilaryH</cp:lastModifiedBy>
  <cp:revision>433</cp:revision>
  <cp:lastPrinted>2018-11-19T09:43:55Z</cp:lastPrinted>
  <dcterms:created xsi:type="dcterms:W3CDTF">2018-08-29T12:26:02Z</dcterms:created>
  <dcterms:modified xsi:type="dcterms:W3CDTF">2022-01-22T16:13:18Z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0x0101006B9BACA134E1C94C9BE7FA5820DBAA8E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CampaignTags">
    <vt:lpwstr/>
  </property>
  <property fmtid="{D5CDD505-2E9C-101B-9397-08002B2CF9AE}" pid="7" name="ScenarioTags">
    <vt:lpwstr/>
  </property>
</Properties>
</file>